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48" r:id="rId3"/>
    <p:sldId id="353" r:id="rId4"/>
    <p:sldId id="327" r:id="rId5"/>
    <p:sldId id="328" r:id="rId6"/>
    <p:sldId id="349" r:id="rId7"/>
    <p:sldId id="350" r:id="rId8"/>
    <p:sldId id="351" r:id="rId9"/>
    <p:sldId id="352" r:id="rId10"/>
    <p:sldId id="354" r:id="rId11"/>
    <p:sldId id="298" r:id="rId12"/>
    <p:sldId id="330" r:id="rId13"/>
    <p:sldId id="355" r:id="rId14"/>
    <p:sldId id="329" r:id="rId15"/>
    <p:sldId id="342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80BA2A-22C4-D945-A45C-6C71BF93F9D5}">
          <p14:sldIdLst>
            <p14:sldId id="256"/>
            <p14:sldId id="348"/>
            <p14:sldId id="353"/>
            <p14:sldId id="327"/>
            <p14:sldId id="328"/>
            <p14:sldId id="349"/>
            <p14:sldId id="350"/>
            <p14:sldId id="351"/>
            <p14:sldId id="352"/>
            <p14:sldId id="354"/>
            <p14:sldId id="298"/>
            <p14:sldId id="330"/>
            <p14:sldId id="355"/>
            <p14:sldId id="329"/>
            <p14:sldId id="34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D32"/>
    <a:srgbClr val="26C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77" autoAdjust="0"/>
    <p:restoredTop sz="94796" autoAdjust="0"/>
  </p:normalViewPr>
  <p:slideViewPr>
    <p:cSldViewPr snapToGrid="0" snapToObjects="1">
      <p:cViewPr varScale="1">
        <p:scale>
          <a:sx n="138" d="100"/>
          <a:sy n="138" d="100"/>
        </p:scale>
        <p:origin x="-736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984"/>
    </p:cViewPr>
  </p:sorterViewPr>
  <p:notesViewPr>
    <p:cSldViewPr snapToGrid="0" snapToObjects="1">
      <p:cViewPr varScale="1">
        <p:scale>
          <a:sx n="65" d="100"/>
          <a:sy n="65" d="100"/>
        </p:scale>
        <p:origin x="227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B41BC-5C35-F74E-B4ED-B117AE115CDD}" type="datetimeFigureOut">
              <a:rPr lang="en-US" smtClean="0"/>
              <a:t>10/13/14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21703-53E2-7B49-97C0-D9EABD1A01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4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3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29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29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29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29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29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7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86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2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Relationship Id="rId3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Relationship Id="rId3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Relationship Id="rId3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Relationship Id="rId3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Relationship Id="rId3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eg"/><Relationship Id="rId3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Relationship Id="rId3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e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rk_only.png"/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3871365" y="0"/>
            <a:ext cx="5272635" cy="3253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15257" y="3320395"/>
            <a:ext cx="5842943" cy="516758"/>
          </a:xfrm>
        </p:spPr>
        <p:txBody>
          <a:bodyPr anchor="t" anchorCtr="0">
            <a:noAutofit/>
          </a:bodyPr>
          <a:lstStyle>
            <a:lvl1pPr algn="r">
              <a:defRPr sz="2400" b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15256" y="3843866"/>
            <a:ext cx="5842943" cy="1137177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26C5E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name and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29" y="1683896"/>
            <a:ext cx="7125744" cy="15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9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 Page Cus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1293" y="4733668"/>
            <a:ext cx="4726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267829" y="4517344"/>
            <a:ext cx="8677652" cy="454752"/>
            <a:chOff x="267829" y="4517344"/>
            <a:chExt cx="8677652" cy="45475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67829" y="4733668"/>
              <a:ext cx="8014794" cy="110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1687" y="4517344"/>
              <a:ext cx="443794" cy="454752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90193"/>
            <a:ext cx="7013796" cy="1160884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83464" indent="0">
              <a:buNone/>
              <a:defRPr sz="54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23469"/>
            <a:ext cx="7013796" cy="858144"/>
          </a:xfrm>
          <a:solidFill>
            <a:schemeClr val="bg1">
              <a:alpha val="70000"/>
            </a:schemeClr>
          </a:solidFill>
        </p:spPr>
        <p:txBody>
          <a:bodyPr anchor="b" anchorCtr="0"/>
          <a:lstStyle>
            <a:lvl1pPr marL="283464" indent="0">
              <a:buNone/>
              <a:defRPr sz="3200" b="1" i="1"/>
            </a:lvl1pPr>
          </a:lstStyle>
          <a:p>
            <a:pPr lvl="0"/>
            <a:r>
              <a:rPr lang="en-US" dirty="0" smtClean="0"/>
              <a:t>Pre-title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67829" y="4506292"/>
            <a:ext cx="8677652" cy="454752"/>
            <a:chOff x="267829" y="4517344"/>
            <a:chExt cx="8677652" cy="45475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67829" y="4733668"/>
              <a:ext cx="8014794" cy="110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1687" y="4517344"/>
              <a:ext cx="443794" cy="4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36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 Page Cust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1293" y="4733668"/>
            <a:ext cx="4726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267829" y="4517344"/>
            <a:ext cx="8677652" cy="454752"/>
            <a:chOff x="267829" y="4517344"/>
            <a:chExt cx="8677652" cy="45475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67829" y="4733668"/>
              <a:ext cx="8014794" cy="110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1687" y="4517344"/>
              <a:ext cx="443794" cy="454752"/>
            </a:xfrm>
            <a:prstGeom prst="rect">
              <a:avLst/>
            </a:prstGeom>
          </p:spPr>
        </p:pic>
      </p:grp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2049"/>
            <a:ext cx="7013796" cy="1160884"/>
          </a:xfrm>
          <a:solidFill>
            <a:schemeClr val="bg1">
              <a:alpha val="70000"/>
            </a:schemeClr>
          </a:solidFill>
        </p:spPr>
        <p:txBody>
          <a:bodyPr anchor="b" anchorCtr="0"/>
          <a:lstStyle>
            <a:lvl1pPr marL="283464" indent="0">
              <a:buNone/>
              <a:defRPr sz="54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92933"/>
            <a:ext cx="7013796" cy="858144"/>
          </a:xfrm>
          <a:solidFill>
            <a:schemeClr val="bg1">
              <a:alpha val="70000"/>
            </a:schemeClr>
          </a:solidFill>
        </p:spPr>
        <p:txBody>
          <a:bodyPr anchor="t" anchorCtr="0"/>
          <a:lstStyle>
            <a:lvl1pPr marL="283464" indent="0">
              <a:buNone/>
              <a:defRPr sz="3200" b="1" i="1"/>
            </a:lvl1pPr>
          </a:lstStyle>
          <a:p>
            <a:pPr lvl="0"/>
            <a:r>
              <a:rPr lang="en-US" dirty="0" smtClean="0"/>
              <a:t>After-title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67829" y="4517344"/>
            <a:ext cx="8677652" cy="454752"/>
            <a:chOff x="267829" y="4517344"/>
            <a:chExt cx="8677652" cy="45475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67829" y="4733668"/>
              <a:ext cx="8014794" cy="110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1687" y="4517344"/>
              <a:ext cx="443794" cy="4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6142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618167" y="444385"/>
            <a:ext cx="3882082" cy="3882082"/>
          </a:xfrm>
          <a:prstGeom prst="ellipse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8167" y="1397000"/>
            <a:ext cx="3882082" cy="783035"/>
          </a:xfrm>
          <a:ln>
            <a:noFill/>
          </a:ln>
        </p:spPr>
        <p:txBody>
          <a:bodyPr anchor="t">
            <a:noAutofit/>
          </a:bodyPr>
          <a:lstStyle>
            <a:lvl1pPr algn="ctr">
              <a:defRPr sz="3200" b="1" cap="all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18167" y="2180034"/>
            <a:ext cx="3882082" cy="1833165"/>
          </a:xfrm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273919" y="4555310"/>
            <a:ext cx="8588107" cy="371107"/>
            <a:chOff x="273919" y="4555310"/>
            <a:chExt cx="8588107" cy="37110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917440" y="4740864"/>
              <a:ext cx="3944586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2222" y="4555310"/>
              <a:ext cx="331494" cy="371107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273919" y="4733668"/>
              <a:ext cx="3944586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 userDrawn="1"/>
        </p:nvSpPr>
        <p:spPr>
          <a:xfrm>
            <a:off x="191294" y="4733668"/>
            <a:ext cx="652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accent6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4835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273919" y="4733668"/>
            <a:ext cx="8588107" cy="7196"/>
            <a:chOff x="273919" y="4733668"/>
            <a:chExt cx="8588107" cy="719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917440" y="4740864"/>
              <a:ext cx="3944586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73919" y="4733668"/>
              <a:ext cx="3944586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 userDrawn="1"/>
        </p:nvSpPr>
        <p:spPr>
          <a:xfrm>
            <a:off x="191294" y="4733668"/>
            <a:ext cx="652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accent6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817" y="4506292"/>
            <a:ext cx="406211" cy="45475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5448" y="1973263"/>
            <a:ext cx="7045565" cy="420687"/>
          </a:xfrm>
        </p:spPr>
        <p:txBody>
          <a:bodyPr/>
          <a:lstStyle>
            <a:lvl1pPr marL="0" indent="0" algn="ctr">
              <a:buNone/>
              <a:defRPr sz="2000" i="1" baseline="0"/>
            </a:lvl1pPr>
          </a:lstStyle>
          <a:p>
            <a:pPr lvl="0"/>
            <a:r>
              <a:rPr lang="en-US" dirty="0" smtClean="0"/>
              <a:t>Click to edit.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52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Dark">
    <p:bg>
      <p:bgPr>
        <a:solidFill>
          <a:srgbClr val="091D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273919" y="4733668"/>
            <a:ext cx="8588107" cy="7196"/>
            <a:chOff x="273919" y="4733668"/>
            <a:chExt cx="8588107" cy="719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917440" y="4740864"/>
              <a:ext cx="394458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73919" y="4733668"/>
              <a:ext cx="394458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 userDrawn="1"/>
        </p:nvSpPr>
        <p:spPr>
          <a:xfrm>
            <a:off x="191294" y="4733668"/>
            <a:ext cx="652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rgbClr val="FFFFFF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026" y="4525137"/>
            <a:ext cx="443794" cy="454752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5448" y="1973263"/>
            <a:ext cx="7045565" cy="420687"/>
          </a:xfrm>
        </p:spPr>
        <p:txBody>
          <a:bodyPr/>
          <a:lstStyle>
            <a:lvl1pPr marL="0" indent="0" algn="ctr">
              <a:buNone/>
              <a:defRPr sz="20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01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70933" y="4525137"/>
            <a:ext cx="8655756" cy="454752"/>
            <a:chOff x="270933" y="4525137"/>
            <a:chExt cx="8655756" cy="45475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70933" y="4733668"/>
              <a:ext cx="8011690" cy="1105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0478" y="4525137"/>
              <a:ext cx="406211" cy="45475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191293" y="4733668"/>
            <a:ext cx="4726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accent6"/>
                </a:solidFill>
                <a:latin typeface="+mj-lt"/>
              </a:rPr>
              <a:pPr/>
              <a:t>‹#›</a:t>
            </a:fld>
            <a:r>
              <a:rPr lang="en-US" sz="800" dirty="0" smtClean="0">
                <a:solidFill>
                  <a:schemeClr val="accent6"/>
                </a:solidFill>
                <a:latin typeface="+mj-lt"/>
              </a:rPr>
              <a:t>	</a:t>
            </a:r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2014 SILICON VALLEY DATA SCIENCE LLC. ALL RIGHTS RESERVED.</a:t>
            </a:r>
            <a:endParaRPr lang="en-US" sz="6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5927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bg>
      <p:bgPr>
        <a:solidFill>
          <a:srgbClr val="091D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191293" y="4733668"/>
            <a:ext cx="4726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r>
              <a:rPr lang="en-US" sz="800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© 2014 SILICON VALLEY DATA SCIENCE LLC. ALL RIGHTS RESERVED.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67829" y="4517344"/>
            <a:ext cx="8677652" cy="454752"/>
            <a:chOff x="267829" y="4517344"/>
            <a:chExt cx="8677652" cy="45475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67829" y="4733668"/>
              <a:ext cx="8014794" cy="110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1687" y="4517344"/>
              <a:ext cx="443794" cy="4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3204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hand Bull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4572000" cy="179301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8400" y="205978"/>
            <a:ext cx="3708400" cy="425807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91294" y="4733668"/>
            <a:ext cx="58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40460" y="4733668"/>
            <a:ext cx="3980017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2014 SILICON VALLEY DATA SCIENCE LLC. ALL RIGHTS RESERVED.	</a:t>
            </a:r>
            <a:endParaRPr lang="en-US" sz="10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478" y="4525137"/>
            <a:ext cx="406211" cy="45475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70933" y="4733668"/>
            <a:ext cx="8011690" cy="1105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70933" y="205977"/>
            <a:ext cx="4019968" cy="1321403"/>
          </a:xfrm>
        </p:spPr>
        <p:txBody>
          <a:bodyPr/>
          <a:lstStyle>
            <a:lvl1pPr marL="0" indent="0">
              <a:buNone/>
              <a:defRPr sz="3200" b="1" cap="all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151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hand 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8400" y="205978"/>
            <a:ext cx="3708400" cy="425807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91294" y="4733668"/>
            <a:ext cx="58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rgbClr val="677385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rgbClr val="677385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40460" y="4733668"/>
            <a:ext cx="3980017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2014 SILICON VALLEY DATA SCIENCE LLC. ALL RIGHTS RESERVED.	</a:t>
            </a:r>
            <a:endParaRPr lang="en-US" sz="10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478" y="4525137"/>
            <a:ext cx="406211" cy="45475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70933" y="4733668"/>
            <a:ext cx="8011690" cy="1105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4572000" cy="179301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70933" y="205977"/>
            <a:ext cx="4019968" cy="1321403"/>
          </a:xfrm>
        </p:spPr>
        <p:txBody>
          <a:bodyPr/>
          <a:lstStyle>
            <a:lvl1pPr marL="0" indent="0">
              <a:buNone/>
              <a:defRPr sz="3200" b="1" cap="all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34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hand Bulle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8400" y="205978"/>
            <a:ext cx="3708400" cy="425807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91294" y="4733668"/>
            <a:ext cx="58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rgbClr val="FFFFFF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40460" y="4733668"/>
            <a:ext cx="3980017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2014 SILICON VALLEY DATA SCIENCE LLC. ALL RIGHTS RESERVED.	</a:t>
            </a:r>
            <a:endParaRPr lang="en-US" sz="10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478" y="4525137"/>
            <a:ext cx="406211" cy="45475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70933" y="4733668"/>
            <a:ext cx="8011690" cy="1105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4572000" cy="179301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70933" y="205977"/>
            <a:ext cx="4019968" cy="1321403"/>
          </a:xfrm>
        </p:spPr>
        <p:txBody>
          <a:bodyPr/>
          <a:lstStyle>
            <a:lvl1pPr marL="0" indent="0">
              <a:buNone/>
              <a:defRPr sz="3200" b="1" cap="all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4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4025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400" y="205979"/>
            <a:ext cx="3708400" cy="857250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YOUR NAME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78400" y="1069580"/>
            <a:ext cx="3708400" cy="3394472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YOUR TITLE, PREVIOUS EXPERIENCE, HOBBIES, ANYTHING ELSE YOU WANT THE AUDIENCE TO KNOW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91294" y="4733668"/>
            <a:ext cx="58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40460" y="4733668"/>
            <a:ext cx="3980017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2014 SILICON VALLEY DATA SCIENCE LLC. ALL RIGHTS RESERVED.	</a:t>
            </a:r>
            <a:endParaRPr lang="en-US" sz="10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478" y="4525137"/>
            <a:ext cx="406211" cy="45475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70933" y="4733668"/>
            <a:ext cx="8011690" cy="1105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571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hand Bull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267" y="205978"/>
            <a:ext cx="3708400" cy="425807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91294" y="4733668"/>
            <a:ext cx="58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Content Placeholder 5" descr="tumblr_n6rz3iGDUA1st5lhmo1_12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2321" y="0"/>
            <a:ext cx="4551680" cy="51435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91293" y="4733668"/>
            <a:ext cx="4726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accent6"/>
                </a:solidFill>
                <a:latin typeface="+mj-lt"/>
              </a:rPr>
              <a:pPr/>
              <a:t>‹#›</a:t>
            </a:fld>
            <a:r>
              <a:rPr lang="en-US" sz="800" dirty="0" smtClean="0">
                <a:solidFill>
                  <a:schemeClr val="accent6"/>
                </a:solidFill>
                <a:latin typeface="+mj-lt"/>
              </a:rPr>
              <a:t>	</a:t>
            </a:r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2014 SILICON VALLEY DATA SCIENCE LLC. ALL RIGHTS RESERVED.</a:t>
            </a:r>
            <a:endParaRPr lang="en-US" sz="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92320" y="0"/>
            <a:ext cx="4551679" cy="179301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501687" y="0"/>
            <a:ext cx="443794" cy="4972096"/>
            <a:chOff x="8501687" y="0"/>
            <a:chExt cx="443794" cy="4972096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8717280" y="0"/>
              <a:ext cx="0" cy="42976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1687" y="4517344"/>
              <a:ext cx="443794" cy="454752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29342" y="205977"/>
            <a:ext cx="3777727" cy="1321403"/>
          </a:xfrm>
        </p:spPr>
        <p:txBody>
          <a:bodyPr/>
          <a:lstStyle>
            <a:lvl1pPr marL="0" indent="0">
              <a:buNone/>
              <a:defRPr sz="3200" b="1" cap="all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4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hand 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267" y="205978"/>
            <a:ext cx="3708400" cy="425807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91294" y="4733668"/>
            <a:ext cx="58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Content Placeholder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2321" y="0"/>
            <a:ext cx="4551680" cy="51435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91293" y="4733668"/>
            <a:ext cx="4726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accent6"/>
                </a:solidFill>
                <a:latin typeface="+mj-lt"/>
              </a:rPr>
              <a:pPr/>
              <a:t>‹#›</a:t>
            </a:fld>
            <a:r>
              <a:rPr lang="en-US" sz="800" dirty="0" smtClean="0">
                <a:solidFill>
                  <a:schemeClr val="accent6"/>
                </a:solidFill>
                <a:latin typeface="+mj-lt"/>
              </a:rPr>
              <a:t>	</a:t>
            </a:r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2014 SILICON VALLEY DATA SCIENCE LLC. ALL RIGHTS RESERVED.</a:t>
            </a:r>
            <a:endParaRPr lang="en-US" sz="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92320" y="0"/>
            <a:ext cx="4551679" cy="179301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501687" y="0"/>
            <a:ext cx="443794" cy="4972096"/>
            <a:chOff x="8501687" y="0"/>
            <a:chExt cx="443794" cy="4972096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8717280" y="0"/>
              <a:ext cx="0" cy="42976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1687" y="4517344"/>
              <a:ext cx="443794" cy="454752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29342" y="205977"/>
            <a:ext cx="3777727" cy="1321403"/>
          </a:xfrm>
        </p:spPr>
        <p:txBody>
          <a:bodyPr/>
          <a:lstStyle>
            <a:lvl1pPr marL="0" indent="0">
              <a:buNone/>
              <a:defRPr sz="3200" b="1" cap="all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98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hand Bulle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267" y="205978"/>
            <a:ext cx="3708400" cy="425807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91294" y="4733668"/>
            <a:ext cx="58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Content Placeholder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2321" y="0"/>
            <a:ext cx="4551680" cy="51435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91293" y="4733668"/>
            <a:ext cx="4726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accent6"/>
                </a:solidFill>
                <a:latin typeface="+mj-lt"/>
              </a:rPr>
              <a:pPr/>
              <a:t>‹#›</a:t>
            </a:fld>
            <a:r>
              <a:rPr lang="en-US" sz="800" dirty="0" smtClean="0">
                <a:solidFill>
                  <a:schemeClr val="accent6"/>
                </a:solidFill>
                <a:latin typeface="+mj-lt"/>
              </a:rPr>
              <a:t>	</a:t>
            </a:r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2014 SILICON VALLEY DATA SCIENCE LLC. ALL RIGHTS RESERVED.</a:t>
            </a:r>
            <a:endParaRPr lang="en-US" sz="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92320" y="0"/>
            <a:ext cx="4551679" cy="179301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501687" y="0"/>
            <a:ext cx="443794" cy="4972096"/>
            <a:chOff x="8501687" y="0"/>
            <a:chExt cx="443794" cy="4972096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8717280" y="0"/>
              <a:ext cx="0" cy="42976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1687" y="4517344"/>
              <a:ext cx="443794" cy="454752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29342" y="205977"/>
            <a:ext cx="3777727" cy="1321403"/>
          </a:xfrm>
        </p:spPr>
        <p:txBody>
          <a:bodyPr/>
          <a:lstStyle>
            <a:lvl1pPr marL="0" indent="0">
              <a:buNone/>
              <a:defRPr sz="3200" b="1" cap="all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93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hand Bullets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4025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400" y="205979"/>
            <a:ext cx="3708400" cy="857250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8400" y="1069580"/>
            <a:ext cx="3708400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91294" y="4733668"/>
            <a:ext cx="58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40460" y="4733668"/>
            <a:ext cx="3980017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2014 SILICON VALLEY DATA SCIENCE LLC. ALL RIGHTS RESERVED.	</a:t>
            </a:r>
            <a:endParaRPr lang="en-US" sz="10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478" y="4525137"/>
            <a:ext cx="406211" cy="45475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70933" y="4733668"/>
            <a:ext cx="8011690" cy="1105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746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hand Bullets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03750" y="0"/>
            <a:ext cx="454025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3267" y="205979"/>
            <a:ext cx="3708400" cy="857250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267" y="1069580"/>
            <a:ext cx="3708400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91294" y="4733668"/>
            <a:ext cx="58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501687" y="0"/>
            <a:ext cx="443794" cy="4972096"/>
            <a:chOff x="8501687" y="0"/>
            <a:chExt cx="443794" cy="4972096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8717280" y="0"/>
              <a:ext cx="0" cy="42976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1687" y="4517344"/>
              <a:ext cx="443794" cy="454752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 userDrawn="1"/>
        </p:nvSpPr>
        <p:spPr>
          <a:xfrm>
            <a:off x="191293" y="4733668"/>
            <a:ext cx="4726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accent6"/>
                </a:solidFill>
                <a:latin typeface="+mj-lt"/>
              </a:rPr>
              <a:pPr/>
              <a:t>‹#›</a:t>
            </a:fld>
            <a:r>
              <a:rPr lang="en-US" sz="800" dirty="0" smtClean="0">
                <a:solidFill>
                  <a:schemeClr val="accent6"/>
                </a:solidFill>
                <a:latin typeface="+mj-lt"/>
              </a:rPr>
              <a:t>	</a:t>
            </a:r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2014 SILICON VALLEY DATA SCIENCE LLC. ALL RIGHTS RESERVED.</a:t>
            </a:r>
            <a:endParaRPr lang="en-US" sz="6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2779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Bull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776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79977" y="205979"/>
            <a:ext cx="6806823" cy="857250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9977" y="1069580"/>
            <a:ext cx="6806823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91294" y="4733668"/>
            <a:ext cx="58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394858" y="4733668"/>
            <a:ext cx="3980017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2014 SILICON VALLEY DATA SCIENCE LLC. ALL RIGHTS RESERVED.	</a:t>
            </a:r>
            <a:endParaRPr lang="en-US" sz="10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478" y="4525137"/>
            <a:ext cx="406211" cy="45475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70933" y="4733668"/>
            <a:ext cx="8011690" cy="1105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684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776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79977" y="205979"/>
            <a:ext cx="6806823" cy="857250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9977" y="1069580"/>
            <a:ext cx="6806823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91294" y="4733668"/>
            <a:ext cx="58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accent6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478" y="4525137"/>
            <a:ext cx="406211" cy="45475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70933" y="4733668"/>
            <a:ext cx="8011690" cy="1105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4394858" y="4733668"/>
            <a:ext cx="3980017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2014 SILICON VALLEY DATA SCIENCE LLC. ALL RIGHTS RESERVED.	</a:t>
            </a:r>
            <a:endParaRPr lang="en-US" sz="10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2582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Bulle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7" descr="deYU3EyQP9cN23moYfLw_Dandelion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786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79977" y="205979"/>
            <a:ext cx="6806823" cy="857250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9977" y="1069580"/>
            <a:ext cx="6806823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91294" y="4733668"/>
            <a:ext cx="58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478" y="4525137"/>
            <a:ext cx="406211" cy="45475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70933" y="4733668"/>
            <a:ext cx="8011690" cy="1105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4394858" y="4733668"/>
            <a:ext cx="3980017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2014 SILICON VALLEY DATA SCIENCE LLC. ALL RIGHTS RESERVED.	</a:t>
            </a:r>
            <a:endParaRPr lang="en-US" sz="10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0742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Bulle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78650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79977" y="205979"/>
            <a:ext cx="6806823" cy="857250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9977" y="1069580"/>
            <a:ext cx="6806823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91294" y="4733668"/>
            <a:ext cx="58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478" y="4525137"/>
            <a:ext cx="406211" cy="45475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70933" y="4733668"/>
            <a:ext cx="8011690" cy="1105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4394858" y="4733668"/>
            <a:ext cx="3980017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2014 SILICON VALLEY DATA SCIENCE LLC. ALL RIGHTS RESERVED.	</a:t>
            </a:r>
            <a:endParaRPr lang="en-US" sz="10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6026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Bulle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786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79977" y="205979"/>
            <a:ext cx="6806823" cy="857250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9977" y="1069580"/>
            <a:ext cx="6806823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91294" y="4733668"/>
            <a:ext cx="58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478" y="4525137"/>
            <a:ext cx="406211" cy="45475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70933" y="4733668"/>
            <a:ext cx="8011690" cy="1105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4394858" y="4733668"/>
            <a:ext cx="3980017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2014 SILICON VALLEY DATA SCIENCE LLC. ALL RIGHTS RESERVED.	</a:t>
            </a:r>
            <a:endParaRPr lang="en-US" sz="10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790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520899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70933" y="4525137"/>
            <a:ext cx="8655756" cy="454752"/>
            <a:chOff x="270933" y="4525137"/>
            <a:chExt cx="8655756" cy="45475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70933" y="4733668"/>
              <a:ext cx="8011690" cy="1105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0478" y="4525137"/>
              <a:ext cx="406211" cy="45475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 userDrawn="1"/>
        </p:nvSpPr>
        <p:spPr>
          <a:xfrm>
            <a:off x="191293" y="4733668"/>
            <a:ext cx="4726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accent6"/>
                </a:solidFill>
                <a:latin typeface="+mj-lt"/>
              </a:rPr>
              <a:pPr/>
              <a:t>‹#›</a:t>
            </a:fld>
            <a:r>
              <a:rPr lang="en-US" sz="800" dirty="0" smtClean="0">
                <a:solidFill>
                  <a:schemeClr val="accent6"/>
                </a:solidFill>
                <a:latin typeface="+mj-lt"/>
              </a:rPr>
              <a:t>	</a:t>
            </a:r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2014 SILICON VALLEY DATA SCIENCE LLC. ALL RIGHTS RESERVED.</a:t>
            </a:r>
            <a:endParaRPr lang="en-US" sz="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457200" y="798513"/>
            <a:ext cx="8229600" cy="36115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83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Bullets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865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79977" y="205979"/>
            <a:ext cx="6806823" cy="857250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9977" y="1069580"/>
            <a:ext cx="6806823" cy="3394472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2000"/>
            </a:lvl1pPr>
            <a:lvl2pPr>
              <a:lnSpc>
                <a:spcPct val="110000"/>
              </a:lnSpc>
              <a:defRPr sz="2000"/>
            </a:lvl2pPr>
            <a:lvl3pPr>
              <a:lnSpc>
                <a:spcPct val="110000"/>
              </a:lnSpc>
              <a:defRPr sz="20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478" y="4525137"/>
            <a:ext cx="406211" cy="45475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70933" y="4733668"/>
            <a:ext cx="8011690" cy="1105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91294" y="4733668"/>
            <a:ext cx="58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394858" y="4733668"/>
            <a:ext cx="3980017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2014 SILICON VALLEY DATA SCIENCE LLC. ALL RIGHTS RESERVED.	</a:t>
            </a:r>
            <a:endParaRPr lang="en-US" sz="10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7046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rk_only.png"/>
          <p:cNvPicPr>
            <a:picLocks noChangeAspect="1"/>
          </p:cNvPicPr>
          <p:nvPr userDrawn="1"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23849"/>
            <a:ext cx="5272635" cy="3253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313" y="634604"/>
            <a:ext cx="4297054" cy="857250"/>
          </a:xfrm>
        </p:spPr>
        <p:txBody>
          <a:bodyPr anchor="t" anchorCtr="0"/>
          <a:lstStyle>
            <a:lvl1pPr>
              <a:defRPr b="1" i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978400" y="634604"/>
            <a:ext cx="3542078" cy="382944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478" y="4525137"/>
            <a:ext cx="406211" cy="45475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717280" y="0"/>
            <a:ext cx="0" cy="42976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794331" y="4650118"/>
            <a:ext cx="47261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accent6"/>
                </a:solidFill>
                <a:latin typeface="+mj-lt"/>
              </a:rPr>
              <a:t>	</a:t>
            </a:r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2014 SILICON VALLEY DATA SCIENCE LLC. ALL RIGHTS RESERVED.</a:t>
            </a:r>
            <a:endParaRPr lang="en-US" sz="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1294" y="4733668"/>
            <a:ext cx="58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accent6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6284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Dark">
    <p:bg>
      <p:bgPr>
        <a:solidFill>
          <a:srgbClr val="091D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rk_only.png"/>
          <p:cNvPicPr>
            <a:picLocks noChangeAspect="1"/>
          </p:cNvPicPr>
          <p:nvPr userDrawn="1"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23849"/>
            <a:ext cx="5272635" cy="3253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313" y="634604"/>
            <a:ext cx="4297054" cy="857250"/>
          </a:xfrm>
        </p:spPr>
        <p:txBody>
          <a:bodyPr anchor="t" anchorCtr="0"/>
          <a:lstStyle>
            <a:lvl1pPr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978400" y="634604"/>
            <a:ext cx="3542078" cy="3829448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794331" y="4650118"/>
            <a:ext cx="47261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	</a:t>
            </a: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2014 SILICON VALLEY DATA SCIENCE LLC.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8501687" y="0"/>
            <a:ext cx="443794" cy="4972096"/>
            <a:chOff x="8501687" y="0"/>
            <a:chExt cx="443794" cy="497209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8717280" y="0"/>
              <a:ext cx="0" cy="42976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1687" y="4517344"/>
              <a:ext cx="443794" cy="4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5122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063278" cy="85725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063278" cy="3324986"/>
          </a:xfrm>
        </p:spPr>
        <p:txBody>
          <a:bodyPr>
            <a:noAutofit/>
          </a:bodyPr>
          <a:lstStyle>
            <a:lvl1pPr marL="342900" indent="-342900">
              <a:lnSpc>
                <a:spcPct val="110000"/>
              </a:lnSpc>
              <a:buFont typeface="Arial"/>
              <a:buChar char="•"/>
              <a:defRPr sz="2000"/>
            </a:lvl1pPr>
            <a:lvl2pPr marL="742950" indent="-285750">
              <a:lnSpc>
                <a:spcPct val="110000"/>
              </a:lnSpc>
              <a:buFont typeface="Arial"/>
              <a:buChar char="•"/>
              <a:defRPr sz="2000"/>
            </a:lvl2pPr>
            <a:lvl3pPr marL="1143000" indent="-228600">
              <a:lnSpc>
                <a:spcPct val="110000"/>
              </a:lnSpc>
              <a:buFont typeface="Arial"/>
              <a:buChar char="•"/>
              <a:defRPr sz="2000"/>
            </a:lvl3pPr>
            <a:lvl4pPr marL="1600200" indent="-228600">
              <a:lnSpc>
                <a:spcPct val="110000"/>
              </a:lnSpc>
              <a:buFont typeface="Arial"/>
              <a:buChar char="•"/>
              <a:defRPr sz="2000"/>
            </a:lvl4pPr>
            <a:lvl5pPr marL="2057400" indent="-228600">
              <a:lnSpc>
                <a:spcPct val="110000"/>
              </a:lnSpc>
              <a:buFont typeface="Arial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67829" y="4525137"/>
            <a:ext cx="8658860" cy="454752"/>
            <a:chOff x="267829" y="4525137"/>
            <a:chExt cx="8658860" cy="4547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0478" y="4525137"/>
              <a:ext cx="406211" cy="454752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267829" y="4733668"/>
              <a:ext cx="8014794" cy="1105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 userDrawn="1"/>
        </p:nvSpPr>
        <p:spPr>
          <a:xfrm>
            <a:off x="191293" y="4733668"/>
            <a:ext cx="4726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accent6"/>
                </a:solidFill>
                <a:latin typeface="+mj-lt"/>
              </a:rPr>
              <a:pPr/>
              <a:t>‹#›</a:t>
            </a:fld>
            <a:r>
              <a:rPr lang="en-US" sz="800" dirty="0" smtClean="0">
                <a:solidFill>
                  <a:schemeClr val="accent6"/>
                </a:solidFill>
                <a:latin typeface="+mj-lt"/>
              </a:rPr>
              <a:t>	</a:t>
            </a:r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2014 SILICON VALLEY DATA SCIENCE LLC. ALL RIGHTS RESERVED.</a:t>
            </a:r>
            <a:endParaRPr lang="en-US" sz="6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2913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267829" y="4525137"/>
            <a:ext cx="8658860" cy="454752"/>
            <a:chOff x="267829" y="4525137"/>
            <a:chExt cx="8658860" cy="4547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0478" y="4525137"/>
              <a:ext cx="406211" cy="454752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267829" y="4733668"/>
              <a:ext cx="8014794" cy="1105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 userDrawn="1"/>
        </p:nvSpPr>
        <p:spPr>
          <a:xfrm>
            <a:off x="191293" y="4733668"/>
            <a:ext cx="4726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accent6"/>
                </a:solidFill>
                <a:latin typeface="+mj-lt"/>
              </a:rPr>
              <a:pPr/>
              <a:t>‹#›</a:t>
            </a:fld>
            <a:r>
              <a:rPr lang="en-US" sz="800" dirty="0" smtClean="0">
                <a:solidFill>
                  <a:schemeClr val="accent6"/>
                </a:solidFill>
                <a:latin typeface="+mj-lt"/>
              </a:rPr>
              <a:t>	</a:t>
            </a:r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2014 SILICON VALLEY DATA SCIENCE LLC. ALL RIGHTS RESERVED.</a:t>
            </a:r>
            <a:endParaRPr lang="en-US" sz="6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6922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157288"/>
            <a:ext cx="4008122" cy="3405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4678678" y="1157288"/>
            <a:ext cx="4008122" cy="3405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67829" y="4525137"/>
            <a:ext cx="8658860" cy="454752"/>
            <a:chOff x="267829" y="4525137"/>
            <a:chExt cx="8658860" cy="4547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0478" y="4525137"/>
              <a:ext cx="406211" cy="454752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267829" y="4733668"/>
              <a:ext cx="8014794" cy="1105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 userDrawn="1"/>
        </p:nvSpPr>
        <p:spPr>
          <a:xfrm>
            <a:off x="191293" y="4733668"/>
            <a:ext cx="4726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accent6"/>
                </a:solidFill>
                <a:latin typeface="+mj-lt"/>
              </a:rPr>
              <a:pPr/>
              <a:t>‹#›</a:t>
            </a:fld>
            <a:r>
              <a:rPr lang="en-US" sz="800" dirty="0" smtClean="0">
                <a:solidFill>
                  <a:schemeClr val="accent6"/>
                </a:solidFill>
                <a:latin typeface="+mj-lt"/>
              </a:rPr>
              <a:t>	</a:t>
            </a:r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2014 SILICON VALLEY DATA SCIENCE LLC. ALL RIGHTS RESERVED.</a:t>
            </a:r>
            <a:endParaRPr lang="en-US" sz="6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3157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618167" y="444385"/>
            <a:ext cx="3882082" cy="3882082"/>
          </a:xfrm>
          <a:prstGeom prst="ellipse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8167" y="1397000"/>
            <a:ext cx="3882082" cy="783035"/>
          </a:xfrm>
          <a:ln>
            <a:noFill/>
          </a:ln>
        </p:spPr>
        <p:txBody>
          <a:bodyPr anchor="t">
            <a:noAutofit/>
          </a:bodyPr>
          <a:lstStyle>
            <a:lvl1pPr algn="ctr">
              <a:defRPr sz="32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8167" y="2180034"/>
            <a:ext cx="3882082" cy="1833165"/>
          </a:xfrm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Your Name</a:t>
            </a:r>
          </a:p>
          <a:p>
            <a:pPr lvl="0"/>
            <a:r>
              <a:rPr lang="en-US" dirty="0" err="1" smtClean="0"/>
              <a:t>email@svds.com</a:t>
            </a:r>
            <a:endParaRPr lang="en-US" dirty="0" smtClean="0"/>
          </a:p>
          <a:p>
            <a:pPr lvl="0"/>
            <a:r>
              <a:rPr lang="en-US" dirty="0" smtClean="0"/>
              <a:t>@</a:t>
            </a:r>
            <a:r>
              <a:rPr lang="en-US" dirty="0" err="1" smtClean="0"/>
              <a:t>YourTwitter</a:t>
            </a:r>
            <a:endParaRPr lang="en-US" dirty="0" smtClean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73919" y="4555310"/>
            <a:ext cx="8588107" cy="371107"/>
            <a:chOff x="273919" y="4555310"/>
            <a:chExt cx="8588107" cy="37110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917440" y="4740864"/>
              <a:ext cx="3944586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2222" y="4555310"/>
              <a:ext cx="331494" cy="371107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273919" y="4733668"/>
              <a:ext cx="3944586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 userDrawn="1"/>
        </p:nvSpPr>
        <p:spPr>
          <a:xfrm>
            <a:off x="191294" y="4733668"/>
            <a:ext cx="652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accent6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16738" y="4108988"/>
            <a:ext cx="1944687" cy="566199"/>
          </a:xfrm>
        </p:spPr>
        <p:txBody>
          <a:bodyPr/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en-US" dirty="0" smtClean="0"/>
              <a:t>Yes, we’re hiring!</a:t>
            </a:r>
          </a:p>
          <a:p>
            <a:pPr lvl="0"/>
            <a:r>
              <a:rPr lang="en-US" dirty="0" err="1" smtClean="0"/>
              <a:t>info@svds.com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5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mblr_n6rzsunanL1st5lhmo1_12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91293" y="4733668"/>
            <a:ext cx="4726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267829" y="4517344"/>
            <a:ext cx="8677652" cy="454752"/>
            <a:chOff x="267829" y="4517344"/>
            <a:chExt cx="8677652" cy="45475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67829" y="4733668"/>
              <a:ext cx="8014794" cy="110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1687" y="4517344"/>
              <a:ext cx="443794" cy="454752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90193"/>
            <a:ext cx="7013796" cy="1160884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83464" indent="0">
              <a:buNone/>
              <a:defRPr sz="54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23469"/>
            <a:ext cx="7013796" cy="858144"/>
          </a:xfrm>
          <a:solidFill>
            <a:schemeClr val="bg1">
              <a:alpha val="70000"/>
            </a:schemeClr>
          </a:solidFill>
        </p:spPr>
        <p:txBody>
          <a:bodyPr anchor="b" anchorCtr="0"/>
          <a:lstStyle>
            <a:lvl1pPr marL="283464" indent="0">
              <a:buNone/>
              <a:defRPr sz="3200" b="1" i="1"/>
            </a:lvl1pPr>
          </a:lstStyle>
          <a:p>
            <a:pPr lvl="0"/>
            <a:r>
              <a:rPr lang="en-US" dirty="0" smtClean="0"/>
              <a:t>Pre-title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2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91293" y="4733668"/>
            <a:ext cx="4726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267829" y="4517344"/>
            <a:ext cx="8677652" cy="454752"/>
            <a:chOff x="267829" y="4517344"/>
            <a:chExt cx="8677652" cy="45475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67829" y="4733668"/>
              <a:ext cx="8014794" cy="110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1687" y="4517344"/>
              <a:ext cx="443794" cy="454752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90193"/>
            <a:ext cx="7013796" cy="1160884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83464" indent="0">
              <a:buNone/>
              <a:defRPr sz="54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23469"/>
            <a:ext cx="7013796" cy="858144"/>
          </a:xfrm>
          <a:solidFill>
            <a:schemeClr val="bg1">
              <a:alpha val="70000"/>
            </a:schemeClr>
          </a:solidFill>
        </p:spPr>
        <p:txBody>
          <a:bodyPr anchor="b" anchorCtr="0"/>
          <a:lstStyle>
            <a:lvl1pPr marL="283464" indent="0">
              <a:buNone/>
              <a:defRPr sz="3200" b="1" i="1"/>
            </a:lvl1pPr>
          </a:lstStyle>
          <a:p>
            <a:pPr lvl="0"/>
            <a:r>
              <a:rPr lang="en-US" dirty="0" smtClean="0"/>
              <a:t>Pre-title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0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91293" y="4733668"/>
            <a:ext cx="4726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267829" y="4517344"/>
            <a:ext cx="8677652" cy="454752"/>
            <a:chOff x="267829" y="4517344"/>
            <a:chExt cx="8677652" cy="45475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67829" y="4733668"/>
              <a:ext cx="8014794" cy="110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1687" y="4517344"/>
              <a:ext cx="443794" cy="454752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90193"/>
            <a:ext cx="7013796" cy="1160884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83464" indent="0">
              <a:buNone/>
              <a:defRPr sz="54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23469"/>
            <a:ext cx="7013796" cy="858144"/>
          </a:xfrm>
          <a:solidFill>
            <a:schemeClr val="bg1">
              <a:alpha val="70000"/>
            </a:schemeClr>
          </a:solidFill>
        </p:spPr>
        <p:txBody>
          <a:bodyPr anchor="b" anchorCtr="0"/>
          <a:lstStyle>
            <a:lvl1pPr marL="283464" indent="0">
              <a:buNone/>
              <a:defRPr sz="3200" b="1" i="1"/>
            </a:lvl1pPr>
          </a:lstStyle>
          <a:p>
            <a:pPr lvl="0"/>
            <a:r>
              <a:rPr lang="en-US" dirty="0" smtClean="0"/>
              <a:t>Pre-title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3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umblr_n4cm73ozlb1st5lhmo1_12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91293" y="4733668"/>
            <a:ext cx="4726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267829" y="4517344"/>
            <a:ext cx="8677652" cy="454752"/>
            <a:chOff x="267829" y="4517344"/>
            <a:chExt cx="8677652" cy="45475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67829" y="4733668"/>
              <a:ext cx="8014794" cy="110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1687" y="4517344"/>
              <a:ext cx="443794" cy="454752"/>
            </a:xfrm>
            <a:prstGeom prst="rect">
              <a:avLst/>
            </a:prstGeom>
          </p:spPr>
        </p:pic>
      </p:grp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2049"/>
            <a:ext cx="7013796" cy="1160884"/>
          </a:xfrm>
          <a:solidFill>
            <a:schemeClr val="bg1">
              <a:alpha val="70000"/>
            </a:schemeClr>
          </a:solidFill>
        </p:spPr>
        <p:txBody>
          <a:bodyPr anchor="b" anchorCtr="0"/>
          <a:lstStyle>
            <a:lvl1pPr marL="283464" indent="0">
              <a:buNone/>
              <a:defRPr sz="54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92933"/>
            <a:ext cx="7013796" cy="858144"/>
          </a:xfrm>
          <a:solidFill>
            <a:schemeClr val="bg1">
              <a:alpha val="70000"/>
            </a:schemeClr>
          </a:solidFill>
        </p:spPr>
        <p:txBody>
          <a:bodyPr anchor="t" anchorCtr="0"/>
          <a:lstStyle>
            <a:lvl1pPr marL="283464" indent="0">
              <a:buNone/>
              <a:defRPr sz="3200" b="1" i="1"/>
            </a:lvl1pPr>
          </a:lstStyle>
          <a:p>
            <a:pPr lvl="0"/>
            <a:r>
              <a:rPr lang="en-US" dirty="0" smtClean="0"/>
              <a:t>After-title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91293" y="4733668"/>
            <a:ext cx="4726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267829" y="4517344"/>
            <a:ext cx="8677652" cy="454752"/>
            <a:chOff x="267829" y="4517344"/>
            <a:chExt cx="8677652" cy="45475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67829" y="4733668"/>
              <a:ext cx="8014794" cy="110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1687" y="4517344"/>
              <a:ext cx="443794" cy="454752"/>
            </a:xfrm>
            <a:prstGeom prst="rect">
              <a:avLst/>
            </a:prstGeom>
          </p:spPr>
        </p:pic>
      </p:grp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2049"/>
            <a:ext cx="7013796" cy="1160884"/>
          </a:xfrm>
          <a:solidFill>
            <a:schemeClr val="bg1">
              <a:alpha val="70000"/>
            </a:schemeClr>
          </a:solidFill>
        </p:spPr>
        <p:txBody>
          <a:bodyPr anchor="b" anchorCtr="0"/>
          <a:lstStyle>
            <a:lvl1pPr marL="283464" indent="0">
              <a:buNone/>
              <a:defRPr sz="54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92933"/>
            <a:ext cx="7013796" cy="858144"/>
          </a:xfrm>
          <a:solidFill>
            <a:schemeClr val="bg1">
              <a:alpha val="70000"/>
            </a:schemeClr>
          </a:solidFill>
        </p:spPr>
        <p:txBody>
          <a:bodyPr anchor="t" anchorCtr="0"/>
          <a:lstStyle>
            <a:lvl1pPr marL="283464" indent="0">
              <a:buNone/>
              <a:defRPr sz="3200" b="1" i="1"/>
            </a:lvl1pPr>
          </a:lstStyle>
          <a:p>
            <a:pPr lvl="0"/>
            <a:r>
              <a:rPr lang="en-US" dirty="0" smtClean="0"/>
              <a:t>After-title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8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91293" y="4733668"/>
            <a:ext cx="4726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267829" y="4517344"/>
            <a:ext cx="8677652" cy="454752"/>
            <a:chOff x="267829" y="4517344"/>
            <a:chExt cx="8677652" cy="45475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67829" y="4733668"/>
              <a:ext cx="8014794" cy="110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1687" y="4517344"/>
              <a:ext cx="443794" cy="454752"/>
            </a:xfrm>
            <a:prstGeom prst="rect">
              <a:avLst/>
            </a:prstGeom>
          </p:spPr>
        </p:pic>
      </p:grp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2049"/>
            <a:ext cx="7013796" cy="1160884"/>
          </a:xfrm>
          <a:solidFill>
            <a:schemeClr val="bg1">
              <a:alpha val="70000"/>
            </a:schemeClr>
          </a:solidFill>
        </p:spPr>
        <p:txBody>
          <a:bodyPr anchor="b" anchorCtr="0"/>
          <a:lstStyle>
            <a:lvl1pPr marL="283464" indent="0">
              <a:buNone/>
              <a:defRPr sz="54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92933"/>
            <a:ext cx="7013796" cy="858144"/>
          </a:xfrm>
          <a:solidFill>
            <a:schemeClr val="bg1">
              <a:alpha val="70000"/>
            </a:schemeClr>
          </a:solidFill>
        </p:spPr>
        <p:txBody>
          <a:bodyPr anchor="t" anchorCtr="0"/>
          <a:lstStyle>
            <a:lvl1pPr marL="283464" indent="0">
              <a:buNone/>
              <a:defRPr sz="3200" b="1" i="1"/>
            </a:lvl1pPr>
          </a:lstStyle>
          <a:p>
            <a:pPr lvl="0"/>
            <a:r>
              <a:rPr lang="en-US" dirty="0" smtClean="0"/>
              <a:t>After-title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4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3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71" r:id="rId3"/>
    <p:sldLayoutId id="2147483654" r:id="rId4"/>
    <p:sldLayoutId id="2147483683" r:id="rId5"/>
    <p:sldLayoutId id="2147483686" r:id="rId6"/>
    <p:sldLayoutId id="2147483660" r:id="rId7"/>
    <p:sldLayoutId id="2147483684" r:id="rId8"/>
    <p:sldLayoutId id="2147483687" r:id="rId9"/>
    <p:sldLayoutId id="2147483673" r:id="rId10"/>
    <p:sldLayoutId id="2147483674" r:id="rId11"/>
    <p:sldLayoutId id="2147483651" r:id="rId12"/>
    <p:sldLayoutId id="2147483663" r:id="rId13"/>
    <p:sldLayoutId id="2147483668" r:id="rId14"/>
    <p:sldLayoutId id="2147483655" r:id="rId15"/>
    <p:sldLayoutId id="2147483661" r:id="rId16"/>
    <p:sldLayoutId id="2147483666" r:id="rId17"/>
    <p:sldLayoutId id="2147483678" r:id="rId18"/>
    <p:sldLayoutId id="2147483680" r:id="rId19"/>
    <p:sldLayoutId id="2147483667" r:id="rId20"/>
    <p:sldLayoutId id="2147483679" r:id="rId21"/>
    <p:sldLayoutId id="2147483681" r:id="rId22"/>
    <p:sldLayoutId id="2147483652" r:id="rId23"/>
    <p:sldLayoutId id="2147483662" r:id="rId24"/>
    <p:sldLayoutId id="2147483669" r:id="rId25"/>
    <p:sldLayoutId id="2147483685" r:id="rId26"/>
    <p:sldLayoutId id="2147483676" r:id="rId27"/>
    <p:sldLayoutId id="2147483677" r:id="rId28"/>
    <p:sldLayoutId id="2147483682" r:id="rId29"/>
    <p:sldLayoutId id="2147483670" r:id="rId30"/>
    <p:sldLayoutId id="2147483664" r:id="rId31"/>
    <p:sldLayoutId id="2147483665" r:id="rId32"/>
    <p:sldLayoutId id="2147483650" r:id="rId33"/>
    <p:sldLayoutId id="2147483657" r:id="rId34"/>
    <p:sldLayoutId id="2147483692" r:id="rId35"/>
    <p:sldLayoutId id="2147483688" r:id="rId3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jpeg"/><Relationship Id="rId20" Type="http://schemas.openxmlformats.org/officeDocument/2006/relationships/image" Target="../media/image42.jpeg"/><Relationship Id="rId21" Type="http://schemas.openxmlformats.org/officeDocument/2006/relationships/image" Target="../media/image43.jpeg"/><Relationship Id="rId22" Type="http://schemas.openxmlformats.org/officeDocument/2006/relationships/image" Target="../media/image44.jpeg"/><Relationship Id="rId10" Type="http://schemas.openxmlformats.org/officeDocument/2006/relationships/image" Target="../media/image32.jpeg"/><Relationship Id="rId11" Type="http://schemas.openxmlformats.org/officeDocument/2006/relationships/image" Target="../media/image33.jpeg"/><Relationship Id="rId12" Type="http://schemas.openxmlformats.org/officeDocument/2006/relationships/image" Target="../media/image34.jpeg"/><Relationship Id="rId13" Type="http://schemas.openxmlformats.org/officeDocument/2006/relationships/image" Target="../media/image35.jpeg"/><Relationship Id="rId14" Type="http://schemas.openxmlformats.org/officeDocument/2006/relationships/image" Target="../media/image36.jpeg"/><Relationship Id="rId15" Type="http://schemas.openxmlformats.org/officeDocument/2006/relationships/image" Target="../media/image37.jpeg"/><Relationship Id="rId16" Type="http://schemas.openxmlformats.org/officeDocument/2006/relationships/image" Target="../media/image38.jpeg"/><Relationship Id="rId17" Type="http://schemas.openxmlformats.org/officeDocument/2006/relationships/image" Target="../media/image39.jpeg"/><Relationship Id="rId18" Type="http://schemas.openxmlformats.org/officeDocument/2006/relationships/image" Target="../media/image40.jpeg"/><Relationship Id="rId19" Type="http://schemas.openxmlformats.org/officeDocument/2006/relationships/image" Target="../media/image41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13" y="3030840"/>
            <a:ext cx="6574367" cy="414741"/>
          </a:xfrm>
        </p:spPr>
        <p:txBody>
          <a:bodyPr/>
          <a:lstStyle/>
          <a:p>
            <a:r>
              <a:rPr lang="en-US" sz="3600" dirty="0" smtClean="0"/>
              <a:t>THE DATA LAKE DREAM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9021" y="3843866"/>
            <a:ext cx="5842943" cy="1137177"/>
          </a:xfrm>
        </p:spPr>
        <p:txBody>
          <a:bodyPr/>
          <a:lstStyle/>
          <a:p>
            <a:r>
              <a:rPr lang="en-US" b="1" dirty="0" smtClean="0"/>
              <a:t>Edd Dumbill • @</a:t>
            </a:r>
            <a:r>
              <a:rPr lang="en-US" b="1" dirty="0" err="1" smtClean="0"/>
              <a:t>edd</a:t>
            </a:r>
            <a:endParaRPr lang="en-US" b="1" dirty="0" smtClean="0"/>
          </a:p>
          <a:p>
            <a:r>
              <a:rPr lang="en-US" dirty="0" smtClean="0"/>
              <a:t> </a:t>
            </a:r>
            <a:r>
              <a:rPr lang="en-US" dirty="0" err="1" smtClean="0"/>
              <a:t>edd@svds.com</a:t>
            </a:r>
            <a:r>
              <a:rPr lang="en-US" dirty="0" smtClean="0"/>
              <a:t> • </a:t>
            </a:r>
            <a:r>
              <a:rPr lang="en-US" dirty="0" err="1"/>
              <a:t>svds.com</a:t>
            </a:r>
            <a:r>
              <a:rPr lang="en-US" dirty="0"/>
              <a:t>/StrataNY2014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254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73919" y="205979"/>
            <a:ext cx="8412881" cy="857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TOWARDS THE “DATA LAKE</a:t>
            </a:r>
            <a:r>
              <a:rPr lang="en-US" sz="3200" b="1" dirty="0" smtClean="0"/>
              <a:t>” — Step 4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994" y="1441950"/>
            <a:ext cx="3726839" cy="24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73919" y="205979"/>
            <a:ext cx="8412881" cy="857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2"/>
                </a:solidFill>
              </a:rPr>
              <a:t>UP</a:t>
            </a:r>
            <a:r>
              <a:rPr lang="en-US" dirty="0" smtClean="0">
                <a:solidFill>
                  <a:schemeClr val="bg1"/>
                </a:solidFill>
              </a:rPr>
              <a:t> vs. </a:t>
            </a:r>
            <a:r>
              <a:rPr lang="en-US" dirty="0" smtClean="0">
                <a:solidFill>
                  <a:schemeClr val="accent3"/>
                </a:solidFill>
              </a:rPr>
              <a:t>OUT</a:t>
            </a:r>
            <a:r>
              <a:rPr lang="en-US" dirty="0" smtClean="0">
                <a:solidFill>
                  <a:schemeClr val="bg1"/>
                </a:solidFill>
              </a:rPr>
              <a:t> — Enterprise Edition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9986" y="1063229"/>
            <a:ext cx="2039438" cy="257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200" dirty="0">
                <a:solidFill>
                  <a:srgbClr val="E9EBEE"/>
                </a:solidFill>
              </a:rPr>
              <a:t>Different use cases put different demands on the data </a:t>
            </a:r>
            <a:r>
              <a:rPr lang="en-US" sz="1200" dirty="0" smtClean="0">
                <a:solidFill>
                  <a:srgbClr val="E9EBEE"/>
                </a:solidFill>
              </a:rPr>
              <a:t>infrastructure.</a:t>
            </a:r>
            <a:endParaRPr lang="en-US" sz="1200" dirty="0">
              <a:solidFill>
                <a:srgbClr val="E9EBEE"/>
              </a:solidFill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200" dirty="0" smtClean="0">
                <a:solidFill>
                  <a:srgbClr val="E9EBEE"/>
                </a:solidFill>
              </a:rPr>
              <a:t>Increasing </a:t>
            </a:r>
            <a:r>
              <a:rPr lang="en-US" sz="1200" dirty="0">
                <a:solidFill>
                  <a:srgbClr val="E9EBEE"/>
                </a:solidFill>
              </a:rPr>
              <a:t>cost per unit of capability from scale-up architectures causes rationing of resources. Only the most valuable use cases are pursued.</a:t>
            </a:r>
          </a:p>
          <a:p>
            <a:endParaRPr lang="en-US" sz="1200" dirty="0">
              <a:solidFill>
                <a:srgbClr val="E9EBE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3919" y="1063229"/>
            <a:ext cx="6664067" cy="3569448"/>
            <a:chOff x="273919" y="1063229"/>
            <a:chExt cx="6664067" cy="3569448"/>
          </a:xfrm>
        </p:grpSpPr>
        <p:grpSp>
          <p:nvGrpSpPr>
            <p:cNvPr id="11" name="Group 10"/>
            <p:cNvGrpSpPr/>
            <p:nvPr/>
          </p:nvGrpSpPr>
          <p:grpSpPr>
            <a:xfrm>
              <a:off x="273919" y="1063229"/>
              <a:ext cx="6664067" cy="3569448"/>
              <a:chOff x="469390" y="1068969"/>
              <a:chExt cx="6664067" cy="356944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5715" y="1141034"/>
                <a:ext cx="5062374" cy="3193926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 rot="16200000">
                <a:off x="-228114" y="2408285"/>
                <a:ext cx="1764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US Dollars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930056" y="4269085"/>
                <a:ext cx="3324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Data Resource Usage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886789" y="1068969"/>
                <a:ext cx="11486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Scale-up cost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886789" y="3679299"/>
                <a:ext cx="12466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Scale-out cost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82220" y="1759164"/>
              <a:ext cx="880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UC1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66338" y="2376220"/>
              <a:ext cx="880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UC2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19678" y="3003604"/>
              <a:ext cx="880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UC3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31525" y="2376220"/>
              <a:ext cx="880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UC4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6571" y="3488893"/>
              <a:ext cx="880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UC5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14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73919" y="205979"/>
            <a:ext cx="8412881" cy="857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THE DATA VALUE CHAIN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DRAW VALUE FROM YOUR STRATEGIC DATA ASSETS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 descr="843_edi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548" y="2478804"/>
            <a:ext cx="730680" cy="730680"/>
          </a:xfrm>
          <a:prstGeom prst="rect">
            <a:avLst/>
          </a:prstGeom>
        </p:spPr>
      </p:pic>
      <p:pic>
        <p:nvPicPr>
          <p:cNvPr id="5" name="Picture 4" descr="959.png"/>
          <p:cNvPicPr>
            <a:picLocks noChangeAspect="1"/>
          </p:cNvPicPr>
          <p:nvPr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745" y="2478804"/>
            <a:ext cx="636322" cy="63632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15574" y="2417741"/>
            <a:ext cx="731520" cy="806644"/>
            <a:chOff x="615520" y="2922742"/>
            <a:chExt cx="731520" cy="806644"/>
          </a:xfrm>
        </p:grpSpPr>
        <p:pic>
          <p:nvPicPr>
            <p:cNvPr id="12" name="Picture 11" descr="539.png"/>
            <p:cNvPicPr>
              <a:picLocks noChangeAspect="1"/>
            </p:cNvPicPr>
            <p:nvPr/>
          </p:nvPicPr>
          <p:blipFill>
            <a:blip r:embed="rId5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520" y="2922742"/>
              <a:ext cx="731520" cy="731520"/>
            </a:xfrm>
            <a:prstGeom prst="rect">
              <a:avLst/>
            </a:prstGeom>
          </p:spPr>
        </p:pic>
        <p:sp>
          <p:nvSpPr>
            <p:cNvPr id="13" name="Rectangle 12"/>
            <p:cNvSpPr>
              <a:spLocks noChangeAspect="1"/>
            </p:cNvSpPr>
            <p:nvPr/>
          </p:nvSpPr>
          <p:spPr>
            <a:xfrm rot="2700000">
              <a:off x="807901" y="3583886"/>
              <a:ext cx="144696" cy="146304"/>
            </a:xfrm>
            <a:prstGeom prst="rect">
              <a:avLst/>
            </a:prstGeom>
            <a:solidFill>
              <a:srgbClr val="0F58B7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9EBEE"/>
                </a:solidFill>
                <a:latin typeface="Open Sans Light"/>
              </a:endParaRP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 rot="2700000">
              <a:off x="1017527" y="3556357"/>
              <a:ext cx="108519" cy="109725"/>
            </a:xfrm>
            <a:prstGeom prst="rect">
              <a:avLst/>
            </a:prstGeom>
            <a:solidFill>
              <a:srgbClr val="F2780F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9EBEE"/>
                </a:solidFill>
                <a:latin typeface="Open Sans Light"/>
              </a:endParaRPr>
            </a:p>
          </p:txBody>
        </p:sp>
      </p:grpSp>
      <p:pic>
        <p:nvPicPr>
          <p:cNvPr id="7" name="Picture 6" descr="996_edit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73927">
            <a:off x="5248458" y="2446115"/>
            <a:ext cx="765167" cy="765167"/>
          </a:xfrm>
          <a:prstGeom prst="rect">
            <a:avLst/>
          </a:prstGeom>
        </p:spPr>
      </p:pic>
      <p:pic>
        <p:nvPicPr>
          <p:cNvPr id="8" name="Picture 7" descr="314_edit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878" y="2469431"/>
            <a:ext cx="746986" cy="7469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1979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2780F"/>
                </a:solidFill>
                <a:cs typeface="Open Sans Light"/>
              </a:rPr>
              <a:t>Discover    Ingest     Process     Persist     Integrate     Analyze     Expose</a:t>
            </a:r>
            <a:endParaRPr lang="en-US" dirty="0">
              <a:solidFill>
                <a:srgbClr val="F2780F"/>
              </a:solidFill>
              <a:cs typeface="Open Sans Light"/>
            </a:endParaRPr>
          </a:p>
        </p:txBody>
      </p:sp>
      <p:pic>
        <p:nvPicPr>
          <p:cNvPr id="10" name="Picture 9" descr="957.png"/>
          <p:cNvPicPr>
            <a:picLocks noChangeAspect="1"/>
          </p:cNvPicPr>
          <p:nvPr/>
        </p:nvPicPr>
        <p:blipFill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511" y="2459110"/>
            <a:ext cx="764942" cy="764942"/>
          </a:xfrm>
          <a:prstGeom prst="rect">
            <a:avLst/>
          </a:prstGeom>
        </p:spPr>
      </p:pic>
      <p:pic>
        <p:nvPicPr>
          <p:cNvPr id="11" name="Picture 10" descr="854.png"/>
          <p:cNvPicPr>
            <a:picLocks noChangeAspect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025" y="2423923"/>
            <a:ext cx="807496" cy="8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9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/>
              <a:t>Make it </a:t>
            </a:r>
            <a:r>
              <a:rPr lang="en-US" sz="1800" b="1" dirty="0"/>
              <a:t>cheap</a:t>
            </a:r>
          </a:p>
          <a:p>
            <a:pPr lvl="1"/>
            <a:r>
              <a:rPr lang="en-US" sz="1800" dirty="0"/>
              <a:t>Failure as a feature</a:t>
            </a:r>
          </a:p>
          <a:p>
            <a:pPr lvl="1"/>
            <a:r>
              <a:rPr lang="en-US" sz="1800" dirty="0"/>
              <a:t>Ask good </a:t>
            </a:r>
            <a:r>
              <a:rPr lang="en-US" sz="1800" dirty="0" smtClean="0"/>
              <a:t>questions</a:t>
            </a:r>
            <a:endParaRPr lang="en-US" sz="1800" dirty="0"/>
          </a:p>
          <a:p>
            <a:r>
              <a:rPr lang="en-US" sz="1800" dirty="0"/>
              <a:t>Make it </a:t>
            </a:r>
            <a:r>
              <a:rPr lang="en-US" sz="1800" b="1" dirty="0"/>
              <a:t>quick</a:t>
            </a:r>
          </a:p>
          <a:p>
            <a:pPr lvl="1"/>
            <a:r>
              <a:rPr lang="en-US" sz="1800" dirty="0"/>
              <a:t>Both learning and adaptation</a:t>
            </a:r>
          </a:p>
          <a:p>
            <a:pPr lvl="1"/>
            <a:r>
              <a:rPr lang="en-US" sz="1800" dirty="0"/>
              <a:t>Enable the feedback </a:t>
            </a:r>
            <a:r>
              <a:rPr lang="en-US" sz="1800" dirty="0" smtClean="0"/>
              <a:t>loop</a:t>
            </a:r>
            <a:endParaRPr lang="en-US" sz="1800" dirty="0"/>
          </a:p>
          <a:p>
            <a:r>
              <a:rPr lang="en-US" sz="1800" b="1" dirty="0"/>
              <a:t>Don’t break things</a:t>
            </a:r>
          </a:p>
          <a:p>
            <a:pPr lvl="1"/>
            <a:r>
              <a:rPr lang="en-US" sz="1800" dirty="0"/>
              <a:t>Make operations a platform for innovation</a:t>
            </a:r>
          </a:p>
          <a:p>
            <a:pPr lvl="1"/>
            <a:r>
              <a:rPr lang="en-US" sz="1800" spc="-50" dirty="0"/>
              <a:t>APIs, platforms</a:t>
            </a:r>
            <a:r>
              <a:rPr lang="en-US" sz="1800" spc="-50" dirty="0" smtClean="0"/>
              <a:t>, simulation</a:t>
            </a:r>
            <a:endParaRPr lang="en-US" sz="1800" spc="-50" dirty="0"/>
          </a:p>
          <a:p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BUILD FOR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75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nterprise_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738" y="732959"/>
            <a:ext cx="3902538" cy="3859809"/>
          </a:xfrm>
          <a:prstGeom prst="rect">
            <a:avLst/>
          </a:prstGeom>
        </p:spPr>
      </p:pic>
      <p:sp>
        <p:nvSpPr>
          <p:cNvPr id="2" name="Title 2"/>
          <p:cNvSpPr txBox="1">
            <a:spLocks/>
          </p:cNvSpPr>
          <p:nvPr/>
        </p:nvSpPr>
        <p:spPr>
          <a:xfrm>
            <a:off x="273919" y="205979"/>
            <a:ext cx="8412881" cy="857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THE EXPERIMENTAL ENTERPRISE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63728" y="1143915"/>
            <a:ext cx="4145008" cy="3236795"/>
            <a:chOff x="691588" y="1160961"/>
            <a:chExt cx="4145008" cy="3236795"/>
          </a:xfrm>
        </p:grpSpPr>
        <p:sp>
          <p:nvSpPr>
            <p:cNvPr id="7" name="Content Placeholder 5"/>
            <p:cNvSpPr txBox="1">
              <a:spLocks/>
            </p:cNvSpPr>
            <p:nvPr/>
          </p:nvSpPr>
          <p:spPr>
            <a:xfrm>
              <a:off x="691588" y="1943196"/>
              <a:ext cx="3708400" cy="745773"/>
            </a:xfrm>
            <a:prstGeom prst="rect">
              <a:avLst/>
            </a:prstGeom>
          </p:spPr>
          <p:txBody>
            <a:bodyPr anchor="ctr" anchorCtr="0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dirty="0" smtClean="0"/>
                <a:t>We need to both support investigative work and build a solid layer for production.</a:t>
              </a:r>
            </a:p>
          </p:txBody>
        </p:sp>
        <p:sp>
          <p:nvSpPr>
            <p:cNvPr id="8" name="Content Placeholder 5"/>
            <p:cNvSpPr txBox="1">
              <a:spLocks/>
            </p:cNvSpPr>
            <p:nvPr/>
          </p:nvSpPr>
          <p:spPr>
            <a:xfrm>
              <a:off x="691588" y="1160961"/>
              <a:ext cx="3708400" cy="722579"/>
            </a:xfrm>
            <a:prstGeom prst="rect">
              <a:avLst/>
            </a:prstGeom>
          </p:spPr>
          <p:txBody>
            <a:bodyPr anchor="b" anchorCtr="0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dirty="0" smtClean="0"/>
                <a:t>Data science allows us to </a:t>
              </a:r>
              <a:r>
                <a:rPr lang="en-US" dirty="0"/>
                <a:t>observe our experiments and respond to the changing </a:t>
              </a:r>
              <a:r>
                <a:rPr lang="en-US" dirty="0" smtClean="0"/>
                <a:t>environment.</a:t>
              </a:r>
              <a:endParaRPr lang="en-US" dirty="0"/>
            </a:p>
          </p:txBody>
        </p:sp>
        <p:sp>
          <p:nvSpPr>
            <p:cNvPr id="9" name="Content Placeholder 5"/>
            <p:cNvSpPr txBox="1">
              <a:spLocks/>
            </p:cNvSpPr>
            <p:nvPr/>
          </p:nvSpPr>
          <p:spPr>
            <a:xfrm>
              <a:off x="691588" y="3138568"/>
              <a:ext cx="3708400" cy="986462"/>
            </a:xfrm>
            <a:prstGeom prst="rect">
              <a:avLst/>
            </a:prstGeom>
          </p:spPr>
          <p:txBody>
            <a:bodyPr anchor="ctr" anchorCtr="0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dirty="0" smtClean="0"/>
                <a:t>The foundation of the experimental enterprise focuses on making infrastructure readily accessible.</a:t>
              </a:r>
              <a:endParaRPr lang="en-US" dirty="0"/>
            </a:p>
          </p:txBody>
        </p:sp>
        <p:sp>
          <p:nvSpPr>
            <p:cNvPr id="10" name="Left Bracket 9"/>
            <p:cNvSpPr/>
            <p:nvPr/>
          </p:nvSpPr>
          <p:spPr>
            <a:xfrm>
              <a:off x="4717262" y="1286942"/>
              <a:ext cx="119334" cy="468753"/>
            </a:xfrm>
            <a:prstGeom prst="leftBracke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Left Bracket 10"/>
            <p:cNvSpPr/>
            <p:nvPr/>
          </p:nvSpPr>
          <p:spPr>
            <a:xfrm>
              <a:off x="4717262" y="1862233"/>
              <a:ext cx="119334" cy="899149"/>
            </a:xfrm>
            <a:prstGeom prst="leftBracke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Left Bracket 11"/>
            <p:cNvSpPr/>
            <p:nvPr/>
          </p:nvSpPr>
          <p:spPr>
            <a:xfrm>
              <a:off x="4717262" y="2863724"/>
              <a:ext cx="119334" cy="1534032"/>
            </a:xfrm>
            <a:prstGeom prst="leftBracke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>
              <a:stCxn id="10" idx="1"/>
              <a:endCxn id="8" idx="3"/>
            </p:cNvCxnSpPr>
            <p:nvPr/>
          </p:nvCxnSpPr>
          <p:spPr>
            <a:xfrm flipH="1">
              <a:off x="4399988" y="1521319"/>
              <a:ext cx="317274" cy="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1"/>
              <a:endCxn id="7" idx="3"/>
            </p:cNvCxnSpPr>
            <p:nvPr/>
          </p:nvCxnSpPr>
          <p:spPr>
            <a:xfrm flipH="1">
              <a:off x="4399988" y="2311808"/>
              <a:ext cx="317274" cy="4275"/>
            </a:xfrm>
            <a:prstGeom prst="line">
              <a:avLst/>
            </a:prstGeom>
            <a:ln>
              <a:solidFill>
                <a:srgbClr val="67738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1"/>
              <a:endCxn id="9" idx="3"/>
            </p:cNvCxnSpPr>
            <p:nvPr/>
          </p:nvCxnSpPr>
          <p:spPr>
            <a:xfrm flipH="1">
              <a:off x="4399988" y="3630740"/>
              <a:ext cx="317274" cy="1059"/>
            </a:xfrm>
            <a:prstGeom prst="line">
              <a:avLst/>
            </a:prstGeom>
            <a:ln>
              <a:solidFill>
                <a:srgbClr val="67738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29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Edd Dumbill</a:t>
            </a:r>
            <a:endParaRPr lang="en-US" dirty="0" smtClean="0"/>
          </a:p>
          <a:p>
            <a:r>
              <a:rPr lang="en-US" dirty="0" err="1" smtClean="0"/>
              <a:t>edd@</a:t>
            </a:r>
            <a:r>
              <a:rPr lang="en-US" dirty="0" err="1" smtClean="0"/>
              <a:t>svds.com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edd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SVDataScience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438144" y="3250628"/>
            <a:ext cx="2423282" cy="1424559"/>
          </a:xfrm>
        </p:spPr>
        <p:txBody>
          <a:bodyPr/>
          <a:lstStyle/>
          <a:p>
            <a:r>
              <a:rPr lang="en-US" dirty="0" smtClean="0"/>
              <a:t>Yes, we’re hiring!</a:t>
            </a:r>
          </a:p>
          <a:p>
            <a:r>
              <a:rPr lang="en-US" b="1" dirty="0" err="1" smtClean="0"/>
              <a:t>info@svds.com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Want these slides? Go to:</a:t>
            </a:r>
          </a:p>
          <a:p>
            <a:r>
              <a:rPr lang="en-US" b="1" dirty="0" err="1" smtClean="0"/>
              <a:t>svds.com</a:t>
            </a:r>
            <a:r>
              <a:rPr lang="en-US" b="1" dirty="0" smtClean="0"/>
              <a:t>/StrataNY2014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433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894497" y="518898"/>
            <a:ext cx="7315200" cy="3657600"/>
            <a:chOff x="894497" y="518898"/>
            <a:chExt cx="7315200" cy="3657600"/>
          </a:xfrm>
        </p:grpSpPr>
        <p:grpSp>
          <p:nvGrpSpPr>
            <p:cNvPr id="2" name="Group 1"/>
            <p:cNvGrpSpPr/>
            <p:nvPr/>
          </p:nvGrpSpPr>
          <p:grpSpPr>
            <a:xfrm>
              <a:off x="894497" y="518898"/>
              <a:ext cx="7315200" cy="3657600"/>
              <a:chOff x="894497" y="518898"/>
              <a:chExt cx="7315200" cy="36576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894497" y="1433298"/>
                <a:ext cx="2743200" cy="1828800"/>
              </a:xfrm>
              <a:prstGeom prst="rect">
                <a:avLst/>
              </a:prstGeom>
              <a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0F58B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894497" y="1433298"/>
                <a:ext cx="914400" cy="914400"/>
              </a:xfrm>
              <a:prstGeom prst="rect">
                <a:avLst/>
              </a:prstGeom>
              <a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0F58B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552097" y="518898"/>
                <a:ext cx="914400" cy="914400"/>
              </a:xfrm>
              <a:prstGeom prst="rect">
                <a:avLst/>
              </a:prstGeom>
              <a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rgbClr val="0F58B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466497" y="1433298"/>
                <a:ext cx="914400" cy="914400"/>
              </a:xfrm>
              <a:prstGeom prst="rect">
                <a:avLst/>
              </a:prstGeom>
              <a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rgbClr val="0F58B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94497" y="3261808"/>
                <a:ext cx="914400" cy="914400"/>
              </a:xfrm>
              <a:prstGeom prst="rect">
                <a:avLst/>
              </a:prstGeom>
              <a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rgbClr val="0F58B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380897" y="518898"/>
                <a:ext cx="1828800" cy="1828800"/>
              </a:xfrm>
              <a:prstGeom prst="rect">
                <a:avLst/>
              </a:prstGeom>
              <a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0F58B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380897" y="2347698"/>
                <a:ext cx="914400" cy="914400"/>
              </a:xfrm>
              <a:prstGeom prst="rect">
                <a:avLst/>
              </a:prstGeom>
              <a:blipFill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rgbClr val="0F58B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380897" y="3262098"/>
                <a:ext cx="914400" cy="914400"/>
              </a:xfrm>
              <a:prstGeom prst="rect">
                <a:avLst/>
              </a:prstGeom>
              <a:blipFill rotWithShape="1"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rgbClr val="0F58B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723297" y="3261808"/>
                <a:ext cx="914400" cy="914400"/>
              </a:xfrm>
              <a:prstGeom prst="rect">
                <a:avLst/>
              </a:prstGeom>
              <a:blipFill rotWithShape="1"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rgbClr val="0F58B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295297" y="2347698"/>
                <a:ext cx="914400" cy="914400"/>
              </a:xfrm>
              <a:prstGeom prst="rect">
                <a:avLst/>
              </a:prstGeom>
              <a:blipFill rotWithShape="1"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rgbClr val="0F58B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637697" y="3262098"/>
                <a:ext cx="914400" cy="914400"/>
              </a:xfrm>
              <a:prstGeom prst="rect">
                <a:avLst/>
              </a:prstGeom>
              <a:blipFill rotWithShape="1"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rgbClr val="0F58B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637697" y="1433298"/>
                <a:ext cx="1828800" cy="914400"/>
              </a:xfrm>
              <a:prstGeom prst="rect">
                <a:avLst/>
              </a:prstGeom>
              <a:blipFill rotWithShape="1"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0F58B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808897" y="3262098"/>
                <a:ext cx="914400" cy="914400"/>
              </a:xfrm>
              <a:prstGeom prst="rect">
                <a:avLst/>
              </a:prstGeom>
              <a:blipFill rotWithShape="1"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rgbClr val="0F58B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295297" y="3262098"/>
                <a:ext cx="914400" cy="914400"/>
              </a:xfrm>
              <a:prstGeom prst="rect">
                <a:avLst/>
              </a:prstGeom>
              <a:blipFill rotWithShape="1"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rgbClr val="0F58B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552097" y="2347698"/>
                <a:ext cx="1828800" cy="1828800"/>
              </a:xfrm>
              <a:prstGeom prst="rect">
                <a:avLst/>
              </a:prstGeom>
              <a:blipFill rotWithShape="1"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0F58B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94497" y="518898"/>
                <a:ext cx="914400" cy="914400"/>
              </a:xfrm>
              <a:prstGeom prst="rect">
                <a:avLst/>
              </a:prstGeom>
              <a:blipFill rotWithShape="1"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rgbClr val="0F58B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723297" y="518898"/>
                <a:ext cx="914400" cy="914400"/>
              </a:xfrm>
              <a:prstGeom prst="rect">
                <a:avLst/>
              </a:prstGeom>
              <a:blipFill rotWithShape="1"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rgbClr val="0F58B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466497" y="518898"/>
                <a:ext cx="914400" cy="914400"/>
              </a:xfrm>
              <a:prstGeom prst="rect">
                <a:avLst/>
              </a:prstGeom>
              <a:blipFill rotWithShape="1"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rgbClr val="0F58B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637697" y="518898"/>
                <a:ext cx="914400" cy="914400"/>
              </a:xfrm>
              <a:prstGeom prst="rect">
                <a:avLst/>
              </a:prstGeom>
              <a:blipFill rotWithShape="1"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rgbClr val="0F58B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808897" y="518898"/>
                <a:ext cx="914400" cy="914400"/>
              </a:xfrm>
              <a:prstGeom prst="rect">
                <a:avLst/>
              </a:prstGeom>
              <a:blipFill rotWithShape="1"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rgbClr val="0F58B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3637697" y="2347408"/>
              <a:ext cx="914400" cy="914400"/>
            </a:xfrm>
            <a:prstGeom prst="rect">
              <a:avLst/>
            </a:prstGeom>
            <a:blipFill rotWithShape="1"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0F58B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9779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889" y="1708848"/>
            <a:ext cx="2607963" cy="17331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 scalable, accessible repository of data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en-US" sz="1400" dirty="0" smtClean="0"/>
              <a:t>(</a:t>
            </a:r>
            <a:r>
              <a:rPr lang="en-US" sz="1400" dirty="0"/>
              <a:t>in its natural </a:t>
            </a:r>
            <a:r>
              <a:rPr lang="en-US" sz="1400" dirty="0" smtClean="0"/>
              <a:t>or processed </a:t>
            </a:r>
            <a:r>
              <a:rPr lang="en-US" sz="1400" dirty="0"/>
              <a:t>state)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IS A DATA LAKE?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5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clea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33" y="1202637"/>
            <a:ext cx="1600347" cy="2669846"/>
          </a:xfrm>
          <a:prstGeom prst="rect">
            <a:avLst/>
          </a:prstGeom>
        </p:spPr>
      </p:pic>
      <p:pic>
        <p:nvPicPr>
          <p:cNvPr id="5" name="Picture 4" descr="2-valida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937" y="1864672"/>
            <a:ext cx="2140108" cy="2007811"/>
          </a:xfrm>
          <a:prstGeom prst="rect">
            <a:avLst/>
          </a:prstGeom>
        </p:spPr>
      </p:pic>
      <p:pic>
        <p:nvPicPr>
          <p:cNvPr id="6" name="Picture 5" descr="3-control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78" y="1898905"/>
            <a:ext cx="1298406" cy="1973578"/>
          </a:xfrm>
          <a:prstGeom prst="rect">
            <a:avLst/>
          </a:prstGeom>
        </p:spPr>
      </p:pic>
      <p:pic>
        <p:nvPicPr>
          <p:cNvPr id="7" name="Picture 6" descr="4-protect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332" y="1669194"/>
            <a:ext cx="1537343" cy="22032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054" y="4048078"/>
            <a:ext cx="663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CLEAN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762798" y="4048078"/>
            <a:ext cx="900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VALIDATE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037914" y="4048078"/>
            <a:ext cx="894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CONTROL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22488" y="4048078"/>
            <a:ext cx="852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PROTECT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3338" y="197523"/>
            <a:ext cx="65692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CONVENTIONAL DATA STRATEGY</a:t>
            </a:r>
          </a:p>
          <a:p>
            <a:r>
              <a:rPr lang="en-US" dirty="0" smtClean="0"/>
              <a:t>“WHAT YOU DO </a:t>
            </a:r>
            <a:r>
              <a:rPr lang="en-US" b="1" i="1" dirty="0" smtClean="0"/>
              <a:t>TO</a:t>
            </a:r>
            <a:r>
              <a:rPr lang="en-US" b="1" dirty="0" smtClean="0"/>
              <a:t> </a:t>
            </a:r>
            <a:r>
              <a:rPr lang="en-US" dirty="0" smtClean="0"/>
              <a:t>DATA”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6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223740" y="197523"/>
            <a:ext cx="4495085" cy="22426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3338" y="197523"/>
            <a:ext cx="5538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MODERN DATA STRATEGY</a:t>
            </a:r>
          </a:p>
          <a:p>
            <a:r>
              <a:rPr lang="en-US" dirty="0" smtClean="0"/>
              <a:t>“WHAT YOU DO </a:t>
            </a:r>
            <a:r>
              <a:rPr lang="en-US" sz="2000" b="1" i="1" dirty="0" smtClean="0"/>
              <a:t>WITH</a:t>
            </a:r>
            <a:r>
              <a:rPr lang="en-US" sz="2400" b="1" dirty="0" smtClean="0"/>
              <a:t> </a:t>
            </a:r>
            <a:r>
              <a:rPr lang="en-US" dirty="0" smtClean="0"/>
              <a:t>DATA” 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226305" y="1342878"/>
            <a:ext cx="3219431" cy="1616841"/>
            <a:chOff x="3278115" y="2781405"/>
            <a:chExt cx="3219431" cy="1616841"/>
          </a:xfrm>
        </p:grpSpPr>
        <p:pic>
          <p:nvPicPr>
            <p:cNvPr id="8" name="Picture 7" descr="targetVIP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8115" y="2781405"/>
              <a:ext cx="3219431" cy="130808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395980" y="4090469"/>
              <a:ext cx="2003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TARGET VIP CUSTOMERS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3338" y="1505960"/>
            <a:ext cx="3252988" cy="1453759"/>
            <a:chOff x="374202" y="2653934"/>
            <a:chExt cx="3252988" cy="1453759"/>
          </a:xfrm>
        </p:grpSpPr>
        <p:pic>
          <p:nvPicPr>
            <p:cNvPr id="6" name="Picture 5" descr="attractCustomers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202" y="2653934"/>
              <a:ext cx="3134367" cy="129987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61326" y="3799916"/>
              <a:ext cx="24658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91D32"/>
                  </a:solidFill>
                </a:rPr>
                <a:t>ATTRACT NEW CUSTOMERS</a:t>
              </a:r>
              <a:endParaRPr lang="en-US" sz="1400" dirty="0">
                <a:solidFill>
                  <a:srgbClr val="091D32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01286" y="3074674"/>
            <a:ext cx="4314783" cy="1545944"/>
            <a:chOff x="4404042" y="1048140"/>
            <a:chExt cx="4314783" cy="1545944"/>
          </a:xfrm>
        </p:grpSpPr>
        <p:pic>
          <p:nvPicPr>
            <p:cNvPr id="7" name="Picture 6" descr="automate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4042" y="1048140"/>
              <a:ext cx="4314783" cy="14579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497546" y="2286307"/>
              <a:ext cx="10426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AUTOMATE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9433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1854"/>
            <a:ext cx="5147934" cy="421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3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73919" y="205979"/>
            <a:ext cx="8412881" cy="857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TOWARDS THE “DATA LAKE</a:t>
            </a:r>
            <a:r>
              <a:rPr lang="en-US" sz="3200" b="1" dirty="0" smtClean="0"/>
              <a:t>”</a:t>
            </a:r>
            <a:r>
              <a:rPr lang="en-US" sz="3200" b="1" dirty="0"/>
              <a:t> </a:t>
            </a:r>
            <a:r>
              <a:rPr lang="en-US" sz="3200" b="1" dirty="0" smtClean="0"/>
              <a:t>— Step 1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776" y="1882156"/>
            <a:ext cx="3604956" cy="136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73919" y="205979"/>
            <a:ext cx="8412881" cy="857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TOWARDS THE “DATA LAKE</a:t>
            </a:r>
            <a:r>
              <a:rPr lang="en-US" sz="3200" b="1" dirty="0" smtClean="0"/>
              <a:t>” — Step 2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1536700"/>
            <a:ext cx="4051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9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73919" y="205979"/>
            <a:ext cx="8412881" cy="857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TOWARDS THE “DATA LAKE</a:t>
            </a:r>
            <a:r>
              <a:rPr lang="en-US" sz="3200" b="1" dirty="0" smtClean="0"/>
              <a:t>” — Step 3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0" y="1308100"/>
            <a:ext cx="4279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9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91D32"/>
      </a:dk1>
      <a:lt1>
        <a:sysClr val="window" lastClr="FFFFFF"/>
      </a:lt1>
      <a:dk2>
        <a:srgbClr val="677385"/>
      </a:dk2>
      <a:lt2>
        <a:srgbClr val="ECEFF0"/>
      </a:lt2>
      <a:accent1>
        <a:srgbClr val="0055A7"/>
      </a:accent1>
      <a:accent2>
        <a:srgbClr val="FF9700"/>
      </a:accent2>
      <a:accent3>
        <a:srgbClr val="26C5ED"/>
      </a:accent3>
      <a:accent4>
        <a:srgbClr val="D34100"/>
      </a:accent4>
      <a:accent5>
        <a:srgbClr val="00B35D"/>
      </a:accent5>
      <a:accent6>
        <a:srgbClr val="A7AFBB"/>
      </a:accent6>
      <a:hlink>
        <a:srgbClr val="0055A7"/>
      </a:hlink>
      <a:folHlink>
        <a:srgbClr val="26C5ED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12643</TotalTime>
  <Words>277</Words>
  <Application>Microsoft Macintosh PowerPoint</Application>
  <PresentationFormat>On-screen Show (16:9)</PresentationFormat>
  <Paragraphs>75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DATA LAKE DREAM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SVDS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Steele</dc:creator>
  <cp:lastModifiedBy>Edd Dumbill</cp:lastModifiedBy>
  <cp:revision>211</cp:revision>
  <dcterms:created xsi:type="dcterms:W3CDTF">2014-08-11T19:12:04Z</dcterms:created>
  <dcterms:modified xsi:type="dcterms:W3CDTF">2014-10-14T00:42:25Z</dcterms:modified>
</cp:coreProperties>
</file>