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866" r:id="rId1"/>
    <p:sldMasterId id="2147483879" r:id="rId2"/>
    <p:sldMasterId id="2147483888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2" r:id="rId5"/>
    <p:sldId id="257" r:id="rId6"/>
    <p:sldId id="259" r:id="rId7"/>
    <p:sldId id="263" r:id="rId8"/>
    <p:sldId id="260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6400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1712" y="-10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-3474" y="-9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363"/>
            <a:ext cx="31130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00" y="360363"/>
            <a:ext cx="112871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DCB2-666D-443B-B634-60AAAE2CBEAB}" type="datetimeFigureOut">
              <a:rPr lang="en-U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10/22/14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/>
          <p:nvPr/>
        </p:nvSpPr>
        <p:spPr>
          <a:xfrm>
            <a:off x="402986" y="8578913"/>
            <a:ext cx="302601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" b="1" kern="100" spc="5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2014, SAS Institute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5050" y="8303198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7DA2-341D-4995-A858-42616FD3ECF2}" type="slidenum">
              <a:rPr lang="en-U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4" y="43818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803"/>
            <a:ext cx="31130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7800" y="360803"/>
            <a:ext cx="11287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07393A-A5CC-43F0-840F-48DA71FAE2C9}" type="datetimeFigureOut">
              <a:rPr lang="en-US" smtClean="0"/>
              <a:pPr/>
              <a:t>10/22/14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914400"/>
            <a:ext cx="5905499" cy="3321844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1013" y="4333672"/>
            <a:ext cx="5905499" cy="39704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5"/>
          <p:cNvSpPr/>
          <p:nvPr/>
        </p:nvSpPr>
        <p:spPr>
          <a:xfrm>
            <a:off x="408356" y="8578913"/>
            <a:ext cx="3020643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" b="1" kern="100" spc="5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2014, SAS Institute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75050" y="8304078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AE402D1-88AD-43C2-B8BB-8C7904BBCA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9" y="43862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effectLst/>
        <a:latin typeface="Arial" pitchFamily="34" charset="0"/>
        <a:ea typeface="+mn-ea"/>
        <a:cs typeface="Arial" pitchFamily="34" charset="0"/>
      </a:defRPr>
    </a:lvl1pPr>
    <a:lvl2pPr marL="4572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9144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3pPr>
    <a:lvl4pPr marL="13716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4pPr>
    <a:lvl5pPr marL="18288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8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1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4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6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s.com/" TargetMode="External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2215007"/>
            <a:ext cx="7116763" cy="430887"/>
          </a:xfrm>
        </p:spPr>
        <p:txBody>
          <a:bodyPr anchor="b"/>
          <a:lstStyle>
            <a:lvl1pPr>
              <a:defRPr sz="2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339725" y="2580844"/>
            <a:ext cx="7116763" cy="276999"/>
          </a:xfrm>
        </p:spPr>
        <p:txBody>
          <a:bodyPr wrap="square"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cxnSp>
        <p:nvCxnSpPr>
          <p:cNvPr id="7" name="Straight Connector 4"/>
          <p:cNvCxnSpPr/>
          <p:nvPr/>
        </p:nvCxnSpPr>
        <p:spPr bwMode="auto">
          <a:xfrm>
            <a:off x="7670800" y="0"/>
            <a:ext cx="0" cy="51435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2378682"/>
            <a:ext cx="725467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90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0443" y="2392948"/>
            <a:ext cx="5494270" cy="338554"/>
          </a:xfrm>
        </p:spPr>
        <p:txBody>
          <a:bodyPr>
            <a:sp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closing comments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7753017" y="4804946"/>
            <a:ext cx="1336916" cy="338554"/>
            <a:chOff x="7807084" y="4804946"/>
            <a:chExt cx="1336916" cy="338554"/>
          </a:xfrm>
        </p:grpSpPr>
        <p:sp>
          <p:nvSpPr>
            <p:cNvPr id="3" name="TextBox 3"/>
            <p:cNvSpPr txBox="1"/>
            <p:nvPr/>
          </p:nvSpPr>
          <p:spPr>
            <a:xfrm>
              <a:off x="7807084" y="4804946"/>
              <a:ext cx="1336916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 defTabSz="274320"/>
              <a:r>
                <a:rPr lang="en-US" sz="1600" baseline="0" dirty="0" smtClean="0">
                  <a:solidFill>
                    <a:schemeClr val="accent1"/>
                  </a:solidFill>
                </a:rPr>
                <a:t>sas.com</a:t>
              </a:r>
            </a:p>
          </p:txBody>
        </p:sp>
        <p:sp>
          <p:nvSpPr>
            <p:cNvPr id="5" name="Rectangle 4">
              <a:hlinkClick r:id="rId3"/>
            </p:cNvPr>
            <p:cNvSpPr/>
            <p:nvPr userDrawn="1"/>
          </p:nvSpPr>
          <p:spPr>
            <a:xfrm>
              <a:off x="7876452" y="4865002"/>
              <a:ext cx="1267548" cy="278498"/>
            </a:xfrm>
            <a:prstGeom prst="rect">
              <a:avLst/>
            </a:prstGeom>
            <a:solidFill>
              <a:srgbClr val="003E74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6" descr="SAS_LOGO_horz288_L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777" y="2333634"/>
            <a:ext cx="2024623" cy="4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9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1945650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aseline="0" dirty="0" smtClean="0">
                <a:solidFill>
                  <a:schemeClr val="tx2"/>
                </a:solidFill>
              </a:rPr>
              <a:t>This slide is for video use only.</a:t>
            </a:r>
            <a:endParaRPr lang="en-US" baseline="0" dirty="0">
              <a:solidFill>
                <a:schemeClr val="tx2"/>
              </a:solidFill>
            </a:endParaRP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771525"/>
            <a:ext cx="6400800" cy="360045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264154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87925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6" y="264154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41044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264154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187925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9318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4791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27954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187925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279543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219318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cxnSp>
        <p:nvCxnSpPr>
          <p:cNvPr id="17" name="Straight Connector 6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25"/>
            <a:ext cx="914400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264154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187925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5" y="187925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7925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7" y="187925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5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2635255" y="264154"/>
            <a:ext cx="6054720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57200" y="1879253"/>
            <a:ext cx="8232776" cy="1384995"/>
          </a:xfrm>
        </p:spPr>
        <p:txBody>
          <a:bodyPr wrap="square"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4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82612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15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9B72-1B0B-4161-80F1-7F5FD0979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83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45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9B72-1B0B-4161-80F1-7F5FD0979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910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24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3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85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1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15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0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695"/>
            <a:ext cx="9144000" cy="1138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521" y="1644242"/>
            <a:ext cx="6971533" cy="397586"/>
          </a:xfr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2041730"/>
            <a:ext cx="6972300" cy="276999"/>
          </a:xfrm>
        </p:spPr>
        <p:txBody>
          <a:bodyPr anchor="t">
            <a:spAutoFit/>
          </a:bodyPr>
          <a:lstStyle>
            <a:lvl1pPr marL="0" indent="0" algn="r">
              <a:lnSpc>
                <a:spcPct val="100000"/>
              </a:lnSpc>
              <a:buFont typeface="Arial" pitchFamily="34" charset="0"/>
              <a:buNone/>
              <a:defRPr sz="12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70800" y="1425734"/>
            <a:ext cx="0" cy="11430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8" y="1804735"/>
            <a:ext cx="725467" cy="3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75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9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51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012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649" y="309306"/>
            <a:ext cx="8315487" cy="338554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80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635256" y="264154"/>
            <a:ext cx="6061271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cxnSp>
        <p:nvCxnSpPr>
          <p:cNvPr id="8" name="Straight Connector 3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83242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727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991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41044"/>
            <a:ext cx="2330456" cy="5847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736851" y="264154"/>
            <a:ext cx="5953124" cy="338554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0" indent="0" algn="r">
              <a:buFontTx/>
              <a:buNone/>
              <a:defRPr sz="1400" b="1">
                <a:solidFill>
                  <a:schemeClr val="bg1"/>
                </a:solidFill>
              </a:defRPr>
            </a:lvl2pPr>
            <a:lvl3pPr marL="182880" indent="0" algn="r">
              <a:buFontTx/>
              <a:buNone/>
              <a:defRPr sz="1400" b="1">
                <a:solidFill>
                  <a:schemeClr val="bg1"/>
                </a:solidFill>
              </a:defRPr>
            </a:lvl3pPr>
            <a:lvl4pPr marL="365760" indent="0" algn="r">
              <a:buFontTx/>
              <a:buNone/>
              <a:defRPr sz="1400" b="1">
                <a:solidFill>
                  <a:schemeClr val="bg1"/>
                </a:solidFill>
              </a:defRPr>
            </a:lvl4pPr>
            <a:lvl5pPr marL="548640" indent="0" algn="r">
              <a:buFontTx/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736850" y="1879253"/>
            <a:ext cx="5943600" cy="1384995"/>
          </a:xfrm>
        </p:spPr>
        <p:txBody>
          <a:bodyPr anchor="ctr">
            <a:sp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193185"/>
            <a:ext cx="2325116" cy="757130"/>
          </a:xfrm>
        </p:spPr>
        <p:txBody>
          <a:bodyPr wrap="square" anchor="ctr">
            <a:spAutoFit/>
          </a:bodyPr>
          <a:lstStyle>
            <a:lvl1pPr marL="0" indent="0" algn="r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1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chemeClr val="accent1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6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0"/>
            <a:ext cx="26289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6" y="279543"/>
            <a:ext cx="3879844" cy="307777"/>
          </a:xfr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66405" y="1879253"/>
            <a:ext cx="5578454" cy="1384995"/>
          </a:xfrm>
        </p:spPr>
        <p:txBody>
          <a:bodyPr anchor="ctr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half" idx="13" hasCustomPrompt="1"/>
          </p:nvPr>
        </p:nvSpPr>
        <p:spPr>
          <a:xfrm flipH="1">
            <a:off x="6602412" y="279543"/>
            <a:ext cx="2448465" cy="307777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2878" y="2193185"/>
            <a:ext cx="2448000" cy="757130"/>
          </a:xfrm>
        </p:spPr>
        <p:txBody>
          <a:bodyPr wrap="square" anchor="ctr">
            <a:spAutoFit/>
          </a:bodyPr>
          <a:lstStyle>
            <a:lvl1pPr marL="0" indent="0">
              <a:buFont typeface="Arial" pitchFamily="34" charset="0"/>
              <a:buNone/>
              <a:defRPr sz="1800" b="1" cap="none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/>
            </a:lvl2pPr>
            <a:lvl3pPr marL="182880" indent="0">
              <a:buFontTx/>
              <a:buNone/>
              <a:defRPr/>
            </a:lvl3pPr>
            <a:lvl4pPr marL="365760" indent="0">
              <a:buFontTx/>
              <a:buNone/>
              <a:defRPr/>
            </a:lvl4pPr>
            <a:lvl5pPr marL="54864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caption text</a:t>
            </a:r>
            <a:endParaRPr lang="en-US" dirty="0"/>
          </a:p>
        </p:txBody>
      </p:sp>
      <p:sp>
        <p:nvSpPr>
          <p:cNvPr id="14" name="TextBox 6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99" y="4671264"/>
            <a:ext cx="1018358" cy="235811"/>
          </a:xfrm>
          <a:prstGeom prst="rect">
            <a:avLst/>
          </a:prstGeom>
        </p:spPr>
      </p:pic>
      <p:cxnSp>
        <p:nvCxnSpPr>
          <p:cNvPr id="17" name="Straight Connector 8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1059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RussianBear\Desktop\OnCloud_Jon\CloudComputing_NIST_IMAGES\Panoramic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425"/>
            <a:ext cx="914400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264154"/>
            <a:ext cx="6051550" cy="33855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1" i="0" cap="all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68313" y="1879253"/>
            <a:ext cx="4010025" cy="1384995"/>
          </a:xfrm>
        </p:spPr>
        <p:txBody>
          <a:bodyPr wrap="square" anchor="ctr">
            <a:spAutoFit/>
          </a:bodyPr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64075" y="1879253"/>
            <a:ext cx="4022725" cy="1384995"/>
          </a:xfrm>
        </p:spPr>
        <p:txBody>
          <a:bodyPr anchor="ctr"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  <p:cxnSp>
        <p:nvCxnSpPr>
          <p:cNvPr id="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1" y="1879253"/>
            <a:ext cx="3883025" cy="138499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802187" y="1879253"/>
            <a:ext cx="3880221" cy="1384995"/>
          </a:xfrm>
        </p:spPr>
        <p:txBody>
          <a:bodyPr wrap="square">
            <a:spAutoFit/>
          </a:bodyPr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5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41" y="4670708"/>
            <a:ext cx="1018358" cy="236924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87913"/>
            <a:ext cx="9144000" cy="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327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327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53"/>
            <a:ext cx="9144000" cy="35744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dirty="0">
                <a:solidFill>
                  <a:srgbClr val="C00000"/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819401" y="4841796"/>
            <a:ext cx="3505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74320"/>
            <a:r>
              <a:rPr lang="en-US" sz="1000" b="0" spc="0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  <a:endParaRPr lang="en-US" sz="1000" b="0" spc="0" baseline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141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141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2517E6-58C8-49B3-A038-306AA97CE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0EAC-5949-400F-AAF5-029E78B9EFB2}" type="datetimeFigureOut">
              <a:rPr lang="en-US" smtClean="0"/>
              <a:t>10/22/14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2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SAS Monospace" panose="020B0609020202020204" pitchFamily="49" charset="0"/>
              </a:rPr>
              <a:t>Turning Data into Decisions in a Big Data World</a:t>
            </a:r>
            <a:endParaRPr lang="en-US" dirty="0">
              <a:latin typeface="SAS Monospace" panose="020B0609020202020204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896082"/>
            <a:ext cx="6858000" cy="1241822"/>
          </a:xfrm>
        </p:spPr>
        <p:txBody>
          <a:bodyPr/>
          <a:lstStyle/>
          <a:p>
            <a:r>
              <a:rPr lang="en-US" dirty="0" smtClean="0">
                <a:latin typeface="SAS Monospace" panose="020B0609020202020204" pitchFamily="49" charset="0"/>
              </a:rPr>
              <a:t>Rachel Hawley</a:t>
            </a:r>
          </a:p>
          <a:p>
            <a:endParaRPr lang="en-US" dirty="0">
              <a:latin typeface="SAS Monospace" panose="020B060902020202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80" y="4537646"/>
            <a:ext cx="1309216" cy="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71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l="33754"/>
          <a:stretch/>
        </p:blipFill>
        <p:spPr>
          <a:xfrm>
            <a:off x="2714017" y="672756"/>
            <a:ext cx="3901962" cy="34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ch_Before_DataSour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18" y="1571700"/>
            <a:ext cx="1499462" cy="2809804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3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49931" y="439953"/>
            <a:ext cx="427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AS Monospace" panose="020B0609020202020204" pitchFamily="49" charset="0"/>
              </a:rPr>
              <a:t>Agile Data</a:t>
            </a:r>
            <a:endParaRPr lang="en-US" sz="4800" dirty="0">
              <a:latin typeface="SAS Monospace" panose="020B0609020202020204" pitchFamily="49" charset="0"/>
            </a:endParaRPr>
          </a:p>
        </p:txBody>
      </p:sp>
      <p:pic>
        <p:nvPicPr>
          <p:cNvPr id="6" name="Picture 5" descr="Arch_Before_DataSour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41" y="1710085"/>
            <a:ext cx="1563663" cy="2930110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3" y="3113736"/>
            <a:ext cx="420301" cy="738365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85" y="3254201"/>
            <a:ext cx="441628" cy="775832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2" y="2088927"/>
            <a:ext cx="463388" cy="703455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398850" y="3271773"/>
            <a:ext cx="3453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AS Monospace" panose="020B0609020202020204" pitchFamily="49" charset="0"/>
              </a:rPr>
              <a:t>The </a:t>
            </a:r>
            <a:r>
              <a:rPr lang="en-US" sz="2400" dirty="0">
                <a:latin typeface="SAS Monospace" panose="020B0609020202020204" pitchFamily="49" charset="0"/>
              </a:rPr>
              <a:t>d</a:t>
            </a:r>
            <a:r>
              <a:rPr lang="en-US" sz="2400" dirty="0" smtClean="0">
                <a:latin typeface="SAS Monospace" panose="020B0609020202020204" pitchFamily="49" charset="0"/>
              </a:rPr>
              <a:t>ata you need </a:t>
            </a:r>
            <a:r>
              <a:rPr lang="en-US" sz="2400" b="1" dirty="0" smtClean="0">
                <a:latin typeface="SAS Monospace" panose="020B0609020202020204" pitchFamily="49" charset="0"/>
              </a:rPr>
              <a:t>when</a:t>
            </a:r>
            <a:r>
              <a:rPr lang="en-US" sz="2400" dirty="0" smtClean="0">
                <a:latin typeface="SAS Monospace" panose="020B0609020202020204" pitchFamily="49" charset="0"/>
              </a:rPr>
              <a:t> you need it</a:t>
            </a:r>
            <a:endParaRPr lang="en-US" sz="2400" dirty="0">
              <a:latin typeface="SAS Monospace" panose="020B060902020202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8851" y="2137244"/>
            <a:ext cx="206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S Monospace" panose="020B0609020202020204" pitchFamily="49" charset="0"/>
              </a:rPr>
              <a:t>Status </a:t>
            </a:r>
            <a:r>
              <a:rPr lang="en-US" sz="2400" dirty="0" smtClean="0">
                <a:latin typeface="SAS Monospace" panose="020B0609020202020204" pitchFamily="49" charset="0"/>
              </a:rPr>
              <a:t>Quo</a:t>
            </a:r>
            <a:endParaRPr lang="en-US" sz="2400" dirty="0">
              <a:latin typeface="SAS Monospace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3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71605E-6 L 0.08385 0.0534 C 0.10138 0.06513 0.12777 0.07192 0.1552 0.07192 C 0.18645 0.07192 0.21145 0.06513 0.22899 0.0534 L 0.31319 -2.7160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3303 L 0.02292 0.07315 C 0.04011 0.0821 0.0658 0.08704 0.09271 0.08704 C 0.12309 0.08704 0.14757 0.0821 0.16476 0.07315 L 0.24688 0.0330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8" y="26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93827E-7 L 0.09253 0.04012 C 0.11163 0.04907 0.14097 0.05401 0.17152 0.05401 C 0.2059 0.05401 0.23368 0.04907 0.25312 0.04012 L 0.34635 -4.93827E-7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090291" y="1818353"/>
            <a:ext cx="2819350" cy="2532309"/>
            <a:chOff x="158742" y="1095224"/>
            <a:chExt cx="2328094" cy="2220152"/>
          </a:xfrm>
        </p:grpSpPr>
        <p:pic>
          <p:nvPicPr>
            <p:cNvPr id="35" name="Picture 16" descr="Stream_LC_STOR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274" y="2499222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6" descr="Stream_LC_STOR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742" y="2171406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6" descr="Stream_LC_STOR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351" y="1809700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6" descr="Stream_LC_STOR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244" y="1456469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6" descr="Stream_LC_STORAG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574" y="1095224"/>
              <a:ext cx="2294262" cy="816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885480" y="355988"/>
            <a:ext cx="524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Agile Analytics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52118" y="1718869"/>
            <a:ext cx="3039233" cy="2333874"/>
            <a:chOff x="5289519" y="793803"/>
            <a:chExt cx="2603545" cy="19697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099" y="2095251"/>
              <a:ext cx="658965" cy="658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1617" y="1982811"/>
              <a:ext cx="658965" cy="658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742" y="793803"/>
              <a:ext cx="815754" cy="65896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61" y="1529966"/>
              <a:ext cx="658965" cy="6589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097" y="1193639"/>
              <a:ext cx="470689" cy="4706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359" y="1250774"/>
              <a:ext cx="470689" cy="4706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92" y="1850006"/>
              <a:ext cx="525873" cy="4706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173" y="2184361"/>
              <a:ext cx="470689" cy="47068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303" y="2292843"/>
              <a:ext cx="582680" cy="47068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498" y="1608470"/>
              <a:ext cx="470689" cy="4706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084" y="1322469"/>
              <a:ext cx="658965" cy="6589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519" y="2013707"/>
              <a:ext cx="736222" cy="65896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137644" y="3459916"/>
            <a:ext cx="724486" cy="720027"/>
            <a:chOff x="2137644" y="3459916"/>
            <a:chExt cx="724486" cy="720027"/>
          </a:xfrm>
        </p:grpSpPr>
        <p:sp>
          <p:nvSpPr>
            <p:cNvPr id="2" name="Oval 1"/>
            <p:cNvSpPr/>
            <p:nvPr/>
          </p:nvSpPr>
          <p:spPr>
            <a:xfrm>
              <a:off x="2137644" y="3459916"/>
              <a:ext cx="724486" cy="70078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12" y="3470862"/>
              <a:ext cx="698718" cy="709081"/>
            </a:xfrm>
            <a:prstGeom prst="rect">
              <a:avLst/>
            </a:prstGeom>
            <a:effectLst>
              <a:outerShdw blurRad="50800" sx="101000" sy="101000" algn="ctr" rotWithShape="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2798824" y="2458499"/>
            <a:ext cx="846103" cy="895233"/>
            <a:chOff x="2798824" y="2458499"/>
            <a:chExt cx="846103" cy="895233"/>
          </a:xfrm>
        </p:grpSpPr>
        <p:sp>
          <p:nvSpPr>
            <p:cNvPr id="27" name="Rounded Rectangle 26"/>
            <p:cNvSpPr/>
            <p:nvPr/>
          </p:nvSpPr>
          <p:spPr>
            <a:xfrm>
              <a:off x="2798824" y="2483557"/>
              <a:ext cx="846103" cy="87017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01514" y="2458499"/>
              <a:ext cx="828614" cy="840903"/>
            </a:xfrm>
            <a:prstGeom prst="rect">
              <a:avLst/>
            </a:prstGeom>
            <a:effectLst>
              <a:outerShdw blurRad="50800" sx="101000" sy="101000" algn="ctr" rotWithShape="0">
                <a:prstClr val="black">
                  <a:alpha val="3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182237" y="2501679"/>
            <a:ext cx="1151472" cy="817704"/>
            <a:chOff x="1182237" y="2501679"/>
            <a:chExt cx="1151472" cy="817704"/>
          </a:xfrm>
        </p:grpSpPr>
        <p:sp>
          <p:nvSpPr>
            <p:cNvPr id="3" name="Rounded Rectangle 2"/>
            <p:cNvSpPr/>
            <p:nvPr/>
          </p:nvSpPr>
          <p:spPr>
            <a:xfrm>
              <a:off x="1182237" y="2501679"/>
              <a:ext cx="1151472" cy="81770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979" y="2612628"/>
              <a:ext cx="883894" cy="628741"/>
            </a:xfrm>
            <a:prstGeom prst="rect">
              <a:avLst/>
            </a:prstGeom>
            <a:effectLst>
              <a:outerShdw blurRad="50800" sx="101000" sy="101000" algn="ctr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4" name="Right Arrow 3"/>
          <p:cNvSpPr/>
          <p:nvPr/>
        </p:nvSpPr>
        <p:spPr>
          <a:xfrm>
            <a:off x="4114800" y="2750329"/>
            <a:ext cx="1181686" cy="66942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cloud.google.com/hadoop/images/hadoop-elephant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72" y="3866376"/>
            <a:ext cx="654175" cy="4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cloud.google.com/hadoop/images/hadoop-elephant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8" y="3883018"/>
            <a:ext cx="654175" cy="46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840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Heptagon 64"/>
          <p:cNvSpPr/>
          <p:nvPr/>
        </p:nvSpPr>
        <p:spPr>
          <a:xfrm>
            <a:off x="4047898" y="839014"/>
            <a:ext cx="825910" cy="825910"/>
          </a:xfrm>
          <a:prstGeom prst="heptagon">
            <a:avLst/>
          </a:prstGeom>
          <a:solidFill>
            <a:srgbClr val="A5A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4129" y="934181"/>
            <a:ext cx="4114800" cy="34209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1712" y="941639"/>
            <a:ext cx="3991472" cy="334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3818149" y="710734"/>
            <a:ext cx="1283110" cy="1153870"/>
          </a:xfrm>
          <a:prstGeom prst="blockArc">
            <a:avLst>
              <a:gd name="adj1" fmla="val 10802125"/>
              <a:gd name="adj2" fmla="val 0"/>
              <a:gd name="adj3" fmla="val 25575"/>
            </a:avLst>
          </a:prstGeom>
          <a:solidFill>
            <a:srgbClr val="A5A9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77023" y="651742"/>
            <a:ext cx="971717" cy="907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96" y="1815289"/>
            <a:ext cx="3984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What is this patient’s medical history?</a:t>
            </a:r>
            <a:endParaRPr lang="en-US" sz="1600" dirty="0"/>
          </a:p>
        </p:txBody>
      </p:sp>
      <p:sp>
        <p:nvSpPr>
          <p:cNvPr id="8" name="Flowchart: Off-page Connector 6"/>
          <p:cNvSpPr/>
          <p:nvPr/>
        </p:nvSpPr>
        <p:spPr>
          <a:xfrm rot="5400000" flipH="1">
            <a:off x="4096901" y="1837401"/>
            <a:ext cx="348396" cy="30417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3256"/>
              <a:gd name="connsiteX1" fmla="*/ 10000 w 10000"/>
              <a:gd name="connsiteY1" fmla="*/ 0 h 13256"/>
              <a:gd name="connsiteX2" fmla="*/ 10000 w 10000"/>
              <a:gd name="connsiteY2" fmla="*/ 8000 h 13256"/>
              <a:gd name="connsiteX3" fmla="*/ 5153 w 10000"/>
              <a:gd name="connsiteY3" fmla="*/ 13256 h 13256"/>
              <a:gd name="connsiteX4" fmla="*/ 0 w 10000"/>
              <a:gd name="connsiteY4" fmla="*/ 8000 h 13256"/>
              <a:gd name="connsiteX5" fmla="*/ 0 w 10000"/>
              <a:gd name="connsiteY5" fmla="*/ 0 h 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256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153" y="13256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50" y="3775848"/>
            <a:ext cx="395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Do the passengers in this car at this border crossing have valid passports?</a:t>
            </a:r>
          </a:p>
        </p:txBody>
      </p:sp>
      <p:sp>
        <p:nvSpPr>
          <p:cNvPr id="12" name="Flowchart: Off-page Connector 6"/>
          <p:cNvSpPr/>
          <p:nvPr/>
        </p:nvSpPr>
        <p:spPr>
          <a:xfrm rot="5400000" flipH="1">
            <a:off x="4096676" y="2899399"/>
            <a:ext cx="347472" cy="30175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3256"/>
              <a:gd name="connsiteX1" fmla="*/ 10000 w 10000"/>
              <a:gd name="connsiteY1" fmla="*/ 0 h 13256"/>
              <a:gd name="connsiteX2" fmla="*/ 10000 w 10000"/>
              <a:gd name="connsiteY2" fmla="*/ 8000 h 13256"/>
              <a:gd name="connsiteX3" fmla="*/ 5153 w 10000"/>
              <a:gd name="connsiteY3" fmla="*/ 13256 h 13256"/>
              <a:gd name="connsiteX4" fmla="*/ 0 w 10000"/>
              <a:gd name="connsiteY4" fmla="*/ 8000 h 13256"/>
              <a:gd name="connsiteX5" fmla="*/ 0 w 10000"/>
              <a:gd name="connsiteY5" fmla="*/ 0 h 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256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153" y="13256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926" y="934181"/>
            <a:ext cx="296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 Data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74649" y="309306"/>
            <a:ext cx="8315487" cy="338554"/>
          </a:xfrm>
        </p:spPr>
        <p:txBody>
          <a:bodyPr/>
          <a:lstStyle/>
          <a:p>
            <a:r>
              <a:rPr lang="en-US" b="1" dirty="0" smtClean="0"/>
              <a:t>Business Value of Agile data vs. Agile Analytics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4905449" y="2784618"/>
            <a:ext cx="4186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What will sales be next month for every product in each store based on the discounts that we offer?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101086" y="803755"/>
            <a:ext cx="710356" cy="704006"/>
            <a:chOff x="1213203" y="924258"/>
            <a:chExt cx="2195672" cy="2176041"/>
          </a:xfrm>
        </p:grpSpPr>
        <p:sp>
          <p:nvSpPr>
            <p:cNvPr id="29" name="Oval 28"/>
            <p:cNvSpPr/>
            <p:nvPr/>
          </p:nvSpPr>
          <p:spPr>
            <a:xfrm>
              <a:off x="1213203" y="924258"/>
              <a:ext cx="2176041" cy="2176041"/>
            </a:xfrm>
            <a:prstGeom prst="ellipse">
              <a:avLst/>
            </a:prstGeom>
            <a:gradFill>
              <a:gsLst>
                <a:gs pos="7190">
                  <a:schemeClr val="bg1">
                    <a:lumMod val="85000"/>
                  </a:schemeClr>
                </a:gs>
                <a:gs pos="62000">
                  <a:srgbClr val="C1C3C5"/>
                </a:gs>
                <a:gs pos="80000">
                  <a:schemeClr val="bg2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7DC3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309851" y="1000456"/>
              <a:ext cx="2023641" cy="2023640"/>
            </a:xfrm>
            <a:prstGeom prst="ellipse">
              <a:avLst/>
            </a:prstGeom>
            <a:gradFill flip="none" rotWithShape="1">
              <a:gsLst>
                <a:gs pos="70000">
                  <a:srgbClr val="C1C3C5"/>
                </a:gs>
                <a:gs pos="4000">
                  <a:schemeClr val="bg1"/>
                </a:gs>
                <a:gs pos="37000">
                  <a:schemeClr val="bg1">
                    <a:lumMod val="95000"/>
                  </a:schemeClr>
                </a:gs>
                <a:gs pos="89000">
                  <a:schemeClr val="bg2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7DC3"/>
                </a:solidFill>
              </a:endParaRPr>
            </a:p>
          </p:txBody>
        </p:sp>
        <p:sp>
          <p:nvSpPr>
            <p:cNvPr id="31" name="Flowchart: Or 8"/>
            <p:cNvSpPr/>
            <p:nvPr/>
          </p:nvSpPr>
          <p:spPr>
            <a:xfrm>
              <a:off x="1414170" y="1131433"/>
              <a:ext cx="1774104" cy="1447240"/>
            </a:xfrm>
            <a:custGeom>
              <a:avLst/>
              <a:gdLst>
                <a:gd name="connsiteX0" fmla="*/ 0 w 1275127"/>
                <a:gd name="connsiteY0" fmla="*/ 637564 h 1275127"/>
                <a:gd name="connsiteX1" fmla="*/ 637564 w 1275127"/>
                <a:gd name="connsiteY1" fmla="*/ 0 h 1275127"/>
                <a:gd name="connsiteX2" fmla="*/ 1275128 w 1275127"/>
                <a:gd name="connsiteY2" fmla="*/ 637564 h 1275127"/>
                <a:gd name="connsiteX3" fmla="*/ 637564 w 1275127"/>
                <a:gd name="connsiteY3" fmla="*/ 1275128 h 1275127"/>
                <a:gd name="connsiteX4" fmla="*/ 0 w 1275127"/>
                <a:gd name="connsiteY4" fmla="*/ 637564 h 1275127"/>
                <a:gd name="connsiteX0" fmla="*/ 637564 w 1275127"/>
                <a:gd name="connsiteY0" fmla="*/ 0 h 1275127"/>
                <a:gd name="connsiteX1" fmla="*/ 637564 w 1275127"/>
                <a:gd name="connsiteY1" fmla="*/ 1275127 h 1275127"/>
                <a:gd name="connsiteX2" fmla="*/ 0 w 1275127"/>
                <a:gd name="connsiteY2" fmla="*/ 637564 h 1275127"/>
                <a:gd name="connsiteX3" fmla="*/ 1275127 w 1275127"/>
                <a:gd name="connsiteY3" fmla="*/ 637564 h 1275127"/>
                <a:gd name="connsiteX0" fmla="*/ 0 w 1275127"/>
                <a:gd name="connsiteY0" fmla="*/ 637564 h 1275127"/>
                <a:gd name="connsiteX1" fmla="*/ 637564 w 1275127"/>
                <a:gd name="connsiteY1" fmla="*/ 0 h 1275127"/>
                <a:gd name="connsiteX2" fmla="*/ 1275128 w 1275127"/>
                <a:gd name="connsiteY2" fmla="*/ 637564 h 1275127"/>
                <a:gd name="connsiteX3" fmla="*/ 637564 w 1275127"/>
                <a:gd name="connsiteY3" fmla="*/ 1275128 h 1275127"/>
                <a:gd name="connsiteX4" fmla="*/ 0 w 1275127"/>
                <a:gd name="connsiteY4" fmla="*/ 637564 h 1275127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37613 w 1275177"/>
                <a:gd name="connsiteY3" fmla="*/ 1275128 h 1275128"/>
                <a:gd name="connsiteX4" fmla="*/ 49 w 1275177"/>
                <a:gd name="connsiteY4" fmla="*/ 637564 h 1275128"/>
                <a:gd name="connsiteX0" fmla="*/ 637613 w 1275177"/>
                <a:gd name="connsiteY0" fmla="*/ 0 h 1275128"/>
                <a:gd name="connsiteX1" fmla="*/ 637613 w 1275177"/>
                <a:gd name="connsiteY1" fmla="*/ 1275127 h 1275128"/>
                <a:gd name="connsiteX2" fmla="*/ 49 w 1275177"/>
                <a:gd name="connsiteY2" fmla="*/ 637564 h 1275128"/>
                <a:gd name="connsiteX3" fmla="*/ 1275176 w 1275177"/>
                <a:gd name="connsiteY3" fmla="*/ 637564 h 1275128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12446 w 1275177"/>
                <a:gd name="connsiteY3" fmla="*/ 1040236 h 1275128"/>
                <a:gd name="connsiteX4" fmla="*/ 49 w 1275177"/>
                <a:gd name="connsiteY4" fmla="*/ 637564 h 1275128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37613 w 1275177"/>
                <a:gd name="connsiteY3" fmla="*/ 1275128 h 1275128"/>
                <a:gd name="connsiteX4" fmla="*/ 49 w 1275177"/>
                <a:gd name="connsiteY4" fmla="*/ 637564 h 1275128"/>
                <a:gd name="connsiteX0" fmla="*/ 49 w 1275177"/>
                <a:gd name="connsiteY0" fmla="*/ 637564 h 1275128"/>
                <a:gd name="connsiteX1" fmla="*/ 1275176 w 1275177"/>
                <a:gd name="connsiteY1" fmla="*/ 637564 h 1275128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12446 w 1275177"/>
                <a:gd name="connsiteY3" fmla="*/ 1040236 h 1275128"/>
                <a:gd name="connsiteX4" fmla="*/ 49 w 1275177"/>
                <a:gd name="connsiteY4" fmla="*/ 637564 h 1275128"/>
                <a:gd name="connsiteX0" fmla="*/ 49 w 1275177"/>
                <a:gd name="connsiteY0" fmla="*/ 637564 h 1040236"/>
                <a:gd name="connsiteX1" fmla="*/ 637613 w 1275177"/>
                <a:gd name="connsiteY1" fmla="*/ 0 h 1040236"/>
                <a:gd name="connsiteX2" fmla="*/ 1275177 w 1275177"/>
                <a:gd name="connsiteY2" fmla="*/ 637564 h 1040236"/>
                <a:gd name="connsiteX3" fmla="*/ 49 w 1275177"/>
                <a:gd name="connsiteY3" fmla="*/ 637564 h 1040236"/>
                <a:gd name="connsiteX0" fmla="*/ 49 w 1275177"/>
                <a:gd name="connsiteY0" fmla="*/ 637564 h 1040236"/>
                <a:gd name="connsiteX1" fmla="*/ 1275176 w 1275177"/>
                <a:gd name="connsiteY1" fmla="*/ 637564 h 1040236"/>
                <a:gd name="connsiteX0" fmla="*/ 49 w 1275177"/>
                <a:gd name="connsiteY0" fmla="*/ 637564 h 1040236"/>
                <a:gd name="connsiteX1" fmla="*/ 637613 w 1275177"/>
                <a:gd name="connsiteY1" fmla="*/ 0 h 1040236"/>
                <a:gd name="connsiteX2" fmla="*/ 1275177 w 1275177"/>
                <a:gd name="connsiteY2" fmla="*/ 637564 h 1040236"/>
                <a:gd name="connsiteX3" fmla="*/ 612446 w 1275177"/>
                <a:gd name="connsiteY3" fmla="*/ 1040236 h 1040236"/>
                <a:gd name="connsiteX4" fmla="*/ 49 w 1275177"/>
                <a:gd name="connsiteY4" fmla="*/ 637564 h 104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177" h="1040236" stroke="0" extrusionOk="0">
                  <a:moveTo>
                    <a:pt x="49" y="637564"/>
                  </a:moveTo>
                  <a:cubicBezTo>
                    <a:pt x="49" y="285447"/>
                    <a:pt x="285496" y="0"/>
                    <a:pt x="637613" y="0"/>
                  </a:cubicBezTo>
                  <a:cubicBezTo>
                    <a:pt x="989730" y="0"/>
                    <a:pt x="1275177" y="285447"/>
                    <a:pt x="1275177" y="637564"/>
                  </a:cubicBezTo>
                  <a:cubicBezTo>
                    <a:pt x="1168916" y="743825"/>
                    <a:pt x="106310" y="743825"/>
                    <a:pt x="49" y="637564"/>
                  </a:cubicBezTo>
                  <a:close/>
                </a:path>
                <a:path w="1275177" h="1040236" fill="none" extrusionOk="0">
                  <a:moveTo>
                    <a:pt x="49" y="637564"/>
                  </a:moveTo>
                  <a:lnTo>
                    <a:pt x="1275176" y="637564"/>
                  </a:lnTo>
                </a:path>
                <a:path w="1275177" h="1040236" fill="none">
                  <a:moveTo>
                    <a:pt x="49" y="637564"/>
                  </a:moveTo>
                  <a:cubicBezTo>
                    <a:pt x="4244" y="464191"/>
                    <a:pt x="285496" y="0"/>
                    <a:pt x="637613" y="0"/>
                  </a:cubicBezTo>
                  <a:cubicBezTo>
                    <a:pt x="989730" y="0"/>
                    <a:pt x="1275177" y="285447"/>
                    <a:pt x="1275177" y="637564"/>
                  </a:cubicBezTo>
                  <a:cubicBezTo>
                    <a:pt x="1275177" y="989681"/>
                    <a:pt x="964563" y="1040236"/>
                    <a:pt x="612446" y="1040236"/>
                  </a:cubicBezTo>
                  <a:cubicBezTo>
                    <a:pt x="260329" y="1040236"/>
                    <a:pt x="-4146" y="810937"/>
                    <a:pt x="49" y="637564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accent1">
                    <a:lumMod val="40000"/>
                    <a:lumOff val="60000"/>
                  </a:schemeClr>
                </a:gs>
                <a:gs pos="68000">
                  <a:schemeClr val="accent1">
                    <a:lumMod val="95000"/>
                    <a:lumOff val="5000"/>
                  </a:schemeClr>
                </a:gs>
                <a:gs pos="86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7DC3"/>
                </a:solidFill>
              </a:endParaRPr>
            </a:p>
          </p:txBody>
        </p:sp>
        <p:sp>
          <p:nvSpPr>
            <p:cNvPr id="32" name="Flowchart: Or 8"/>
            <p:cNvSpPr/>
            <p:nvPr/>
          </p:nvSpPr>
          <p:spPr>
            <a:xfrm>
              <a:off x="1890161" y="1730656"/>
              <a:ext cx="822121" cy="612395"/>
            </a:xfrm>
            <a:custGeom>
              <a:avLst/>
              <a:gdLst>
                <a:gd name="connsiteX0" fmla="*/ 0 w 1275127"/>
                <a:gd name="connsiteY0" fmla="*/ 637564 h 1275127"/>
                <a:gd name="connsiteX1" fmla="*/ 637564 w 1275127"/>
                <a:gd name="connsiteY1" fmla="*/ 0 h 1275127"/>
                <a:gd name="connsiteX2" fmla="*/ 1275128 w 1275127"/>
                <a:gd name="connsiteY2" fmla="*/ 637564 h 1275127"/>
                <a:gd name="connsiteX3" fmla="*/ 637564 w 1275127"/>
                <a:gd name="connsiteY3" fmla="*/ 1275128 h 1275127"/>
                <a:gd name="connsiteX4" fmla="*/ 0 w 1275127"/>
                <a:gd name="connsiteY4" fmla="*/ 637564 h 1275127"/>
                <a:gd name="connsiteX0" fmla="*/ 637564 w 1275127"/>
                <a:gd name="connsiteY0" fmla="*/ 0 h 1275127"/>
                <a:gd name="connsiteX1" fmla="*/ 637564 w 1275127"/>
                <a:gd name="connsiteY1" fmla="*/ 1275127 h 1275127"/>
                <a:gd name="connsiteX2" fmla="*/ 0 w 1275127"/>
                <a:gd name="connsiteY2" fmla="*/ 637564 h 1275127"/>
                <a:gd name="connsiteX3" fmla="*/ 1275127 w 1275127"/>
                <a:gd name="connsiteY3" fmla="*/ 637564 h 1275127"/>
                <a:gd name="connsiteX0" fmla="*/ 0 w 1275127"/>
                <a:gd name="connsiteY0" fmla="*/ 637564 h 1275127"/>
                <a:gd name="connsiteX1" fmla="*/ 637564 w 1275127"/>
                <a:gd name="connsiteY1" fmla="*/ 0 h 1275127"/>
                <a:gd name="connsiteX2" fmla="*/ 1275128 w 1275127"/>
                <a:gd name="connsiteY2" fmla="*/ 637564 h 1275127"/>
                <a:gd name="connsiteX3" fmla="*/ 637564 w 1275127"/>
                <a:gd name="connsiteY3" fmla="*/ 1275128 h 1275127"/>
                <a:gd name="connsiteX4" fmla="*/ 0 w 1275127"/>
                <a:gd name="connsiteY4" fmla="*/ 637564 h 1275127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37613 w 1275177"/>
                <a:gd name="connsiteY3" fmla="*/ 1275128 h 1275128"/>
                <a:gd name="connsiteX4" fmla="*/ 49 w 1275177"/>
                <a:gd name="connsiteY4" fmla="*/ 637564 h 1275128"/>
                <a:gd name="connsiteX0" fmla="*/ 637613 w 1275177"/>
                <a:gd name="connsiteY0" fmla="*/ 0 h 1275128"/>
                <a:gd name="connsiteX1" fmla="*/ 637613 w 1275177"/>
                <a:gd name="connsiteY1" fmla="*/ 1275127 h 1275128"/>
                <a:gd name="connsiteX2" fmla="*/ 49 w 1275177"/>
                <a:gd name="connsiteY2" fmla="*/ 637564 h 1275128"/>
                <a:gd name="connsiteX3" fmla="*/ 1275176 w 1275177"/>
                <a:gd name="connsiteY3" fmla="*/ 637564 h 1275128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12446 w 1275177"/>
                <a:gd name="connsiteY3" fmla="*/ 1040236 h 1275128"/>
                <a:gd name="connsiteX4" fmla="*/ 49 w 1275177"/>
                <a:gd name="connsiteY4" fmla="*/ 637564 h 1275128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37613 w 1275177"/>
                <a:gd name="connsiteY3" fmla="*/ 1275128 h 1275128"/>
                <a:gd name="connsiteX4" fmla="*/ 49 w 1275177"/>
                <a:gd name="connsiteY4" fmla="*/ 637564 h 1275128"/>
                <a:gd name="connsiteX0" fmla="*/ 49 w 1275177"/>
                <a:gd name="connsiteY0" fmla="*/ 637564 h 1275128"/>
                <a:gd name="connsiteX1" fmla="*/ 1275176 w 1275177"/>
                <a:gd name="connsiteY1" fmla="*/ 637564 h 1275128"/>
                <a:gd name="connsiteX0" fmla="*/ 49 w 1275177"/>
                <a:gd name="connsiteY0" fmla="*/ 637564 h 1275128"/>
                <a:gd name="connsiteX1" fmla="*/ 637613 w 1275177"/>
                <a:gd name="connsiteY1" fmla="*/ 0 h 1275128"/>
                <a:gd name="connsiteX2" fmla="*/ 1275177 w 1275177"/>
                <a:gd name="connsiteY2" fmla="*/ 637564 h 1275128"/>
                <a:gd name="connsiteX3" fmla="*/ 612446 w 1275177"/>
                <a:gd name="connsiteY3" fmla="*/ 1040236 h 1275128"/>
                <a:gd name="connsiteX4" fmla="*/ 49 w 1275177"/>
                <a:gd name="connsiteY4" fmla="*/ 637564 h 1275128"/>
                <a:gd name="connsiteX0" fmla="*/ 49 w 1275177"/>
                <a:gd name="connsiteY0" fmla="*/ 637564 h 1040236"/>
                <a:gd name="connsiteX1" fmla="*/ 637613 w 1275177"/>
                <a:gd name="connsiteY1" fmla="*/ 0 h 1040236"/>
                <a:gd name="connsiteX2" fmla="*/ 1275177 w 1275177"/>
                <a:gd name="connsiteY2" fmla="*/ 637564 h 1040236"/>
                <a:gd name="connsiteX3" fmla="*/ 49 w 1275177"/>
                <a:gd name="connsiteY3" fmla="*/ 637564 h 1040236"/>
                <a:gd name="connsiteX0" fmla="*/ 49 w 1275177"/>
                <a:gd name="connsiteY0" fmla="*/ 637564 h 1040236"/>
                <a:gd name="connsiteX1" fmla="*/ 1275176 w 1275177"/>
                <a:gd name="connsiteY1" fmla="*/ 637564 h 1040236"/>
                <a:gd name="connsiteX0" fmla="*/ 49 w 1275177"/>
                <a:gd name="connsiteY0" fmla="*/ 637564 h 1040236"/>
                <a:gd name="connsiteX1" fmla="*/ 637613 w 1275177"/>
                <a:gd name="connsiteY1" fmla="*/ 0 h 1040236"/>
                <a:gd name="connsiteX2" fmla="*/ 1275177 w 1275177"/>
                <a:gd name="connsiteY2" fmla="*/ 637564 h 1040236"/>
                <a:gd name="connsiteX3" fmla="*/ 612446 w 1275177"/>
                <a:gd name="connsiteY3" fmla="*/ 1040236 h 1040236"/>
                <a:gd name="connsiteX4" fmla="*/ 49 w 1275177"/>
                <a:gd name="connsiteY4" fmla="*/ 637564 h 104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177" h="1040236" stroke="0" extrusionOk="0">
                  <a:moveTo>
                    <a:pt x="49" y="637564"/>
                  </a:moveTo>
                  <a:cubicBezTo>
                    <a:pt x="49" y="285447"/>
                    <a:pt x="285496" y="0"/>
                    <a:pt x="637613" y="0"/>
                  </a:cubicBezTo>
                  <a:cubicBezTo>
                    <a:pt x="989730" y="0"/>
                    <a:pt x="1275177" y="285447"/>
                    <a:pt x="1275177" y="637564"/>
                  </a:cubicBezTo>
                  <a:cubicBezTo>
                    <a:pt x="1168916" y="743825"/>
                    <a:pt x="106310" y="743825"/>
                    <a:pt x="49" y="637564"/>
                  </a:cubicBezTo>
                  <a:close/>
                </a:path>
                <a:path w="1275177" h="1040236" fill="none" extrusionOk="0">
                  <a:moveTo>
                    <a:pt x="49" y="637564"/>
                  </a:moveTo>
                  <a:lnTo>
                    <a:pt x="1275176" y="637564"/>
                  </a:lnTo>
                </a:path>
                <a:path w="1275177" h="1040236" fill="none">
                  <a:moveTo>
                    <a:pt x="49" y="637564"/>
                  </a:moveTo>
                  <a:cubicBezTo>
                    <a:pt x="4244" y="464191"/>
                    <a:pt x="285496" y="0"/>
                    <a:pt x="637613" y="0"/>
                  </a:cubicBezTo>
                  <a:cubicBezTo>
                    <a:pt x="989730" y="0"/>
                    <a:pt x="1275177" y="285447"/>
                    <a:pt x="1275177" y="637564"/>
                  </a:cubicBezTo>
                  <a:cubicBezTo>
                    <a:pt x="1275177" y="989681"/>
                    <a:pt x="964563" y="1040236"/>
                    <a:pt x="612446" y="1040236"/>
                  </a:cubicBezTo>
                  <a:cubicBezTo>
                    <a:pt x="260329" y="1040236"/>
                    <a:pt x="-4146" y="810937"/>
                    <a:pt x="49" y="63756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7DC3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21258147">
              <a:off x="1492446" y="1218742"/>
              <a:ext cx="1619442" cy="1619442"/>
            </a:xfrm>
            <a:prstGeom prst="blockArc">
              <a:avLst>
                <a:gd name="adj1" fmla="val 11489039"/>
                <a:gd name="adj2" fmla="val 21479757"/>
                <a:gd name="adj3" fmla="val 14531"/>
              </a:avLst>
            </a:prstGeom>
            <a:gradFill flip="none" rotWithShape="1">
              <a:gsLst>
                <a:gs pos="75000">
                  <a:srgbClr val="FFC000"/>
                </a:gs>
                <a:gs pos="9000">
                  <a:schemeClr val="accent5">
                    <a:lumMod val="75000"/>
                  </a:schemeClr>
                </a:gs>
                <a:gs pos="24000">
                  <a:srgbClr val="92D050"/>
                </a:gs>
                <a:gs pos="52000">
                  <a:srgbClr val="FFFF00"/>
                </a:gs>
                <a:gs pos="99000">
                  <a:srgbClr val="FF0000"/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7DC3"/>
                </a:solidFill>
              </a:endParaRPr>
            </a:p>
          </p:txBody>
        </p:sp>
        <p:sp>
          <p:nvSpPr>
            <p:cNvPr id="38" name="Flowchart: Connector 55"/>
            <p:cNvSpPr/>
            <p:nvPr/>
          </p:nvSpPr>
          <p:spPr>
            <a:xfrm>
              <a:off x="2105846" y="1924875"/>
              <a:ext cx="390750" cy="219796"/>
            </a:xfrm>
            <a:custGeom>
              <a:avLst/>
              <a:gdLst>
                <a:gd name="connsiteX0" fmla="*/ 0 w 390750"/>
                <a:gd name="connsiteY0" fmla="*/ 195375 h 390750"/>
                <a:gd name="connsiteX1" fmla="*/ 195375 w 390750"/>
                <a:gd name="connsiteY1" fmla="*/ 0 h 390750"/>
                <a:gd name="connsiteX2" fmla="*/ 390750 w 390750"/>
                <a:gd name="connsiteY2" fmla="*/ 195375 h 390750"/>
                <a:gd name="connsiteX3" fmla="*/ 195375 w 390750"/>
                <a:gd name="connsiteY3" fmla="*/ 390750 h 390750"/>
                <a:gd name="connsiteX4" fmla="*/ 0 w 390750"/>
                <a:gd name="connsiteY4" fmla="*/ 195375 h 390750"/>
                <a:gd name="connsiteX0" fmla="*/ 0 w 390750"/>
                <a:gd name="connsiteY0" fmla="*/ 195375 h 219796"/>
                <a:gd name="connsiteX1" fmla="*/ 195375 w 390750"/>
                <a:gd name="connsiteY1" fmla="*/ 0 h 219796"/>
                <a:gd name="connsiteX2" fmla="*/ 390750 w 390750"/>
                <a:gd name="connsiteY2" fmla="*/ 195375 h 219796"/>
                <a:gd name="connsiteX3" fmla="*/ 0 w 390750"/>
                <a:gd name="connsiteY3" fmla="*/ 195375 h 21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750" h="219796">
                  <a:moveTo>
                    <a:pt x="0" y="195375"/>
                  </a:moveTo>
                  <a:cubicBezTo>
                    <a:pt x="0" y="87472"/>
                    <a:pt x="87472" y="0"/>
                    <a:pt x="195375" y="0"/>
                  </a:cubicBezTo>
                  <a:cubicBezTo>
                    <a:pt x="303278" y="0"/>
                    <a:pt x="390750" y="87472"/>
                    <a:pt x="390750" y="195375"/>
                  </a:cubicBezTo>
                  <a:cubicBezTo>
                    <a:pt x="358188" y="227937"/>
                    <a:pt x="32562" y="227937"/>
                    <a:pt x="0" y="195375"/>
                  </a:cubicBez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rgbClr val="007DC3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42906" y="2013357"/>
              <a:ext cx="1728133" cy="118198"/>
            </a:xfrm>
            <a:custGeom>
              <a:avLst/>
              <a:gdLst>
                <a:gd name="connsiteX0" fmla="*/ 0 w 1728133"/>
                <a:gd name="connsiteY0" fmla="*/ 0 h 8389"/>
                <a:gd name="connsiteX1" fmla="*/ 1728133 w 1728133"/>
                <a:gd name="connsiteY1" fmla="*/ 8389 h 8389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32251"/>
                <a:gd name="connsiteX1" fmla="*/ 10000 w 10000"/>
                <a:gd name="connsiteY1" fmla="*/ 0 h 132251"/>
                <a:gd name="connsiteX0" fmla="*/ 0 w 10000"/>
                <a:gd name="connsiteY0" fmla="*/ 10000 h 158080"/>
                <a:gd name="connsiteX1" fmla="*/ 10000 w 10000"/>
                <a:gd name="connsiteY1" fmla="*/ 0 h 158080"/>
                <a:gd name="connsiteX0" fmla="*/ 0 w 10000"/>
                <a:gd name="connsiteY0" fmla="*/ 10000 h 140897"/>
                <a:gd name="connsiteX1" fmla="*/ 10000 w 10000"/>
                <a:gd name="connsiteY1" fmla="*/ 0 h 14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40897">
                  <a:moveTo>
                    <a:pt x="0" y="10000"/>
                  </a:moveTo>
                  <a:cubicBezTo>
                    <a:pt x="1003" y="106667"/>
                    <a:pt x="7250" y="253332"/>
                    <a:pt x="10000" y="0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760746">
              <a:off x="1378341" y="998573"/>
              <a:ext cx="1897675" cy="2163393"/>
            </a:xfrm>
            <a:prstGeom prst="ellipse">
              <a:avLst/>
            </a:prstGeom>
            <a:noFill/>
            <a:ln w="264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7DC3"/>
                </a:solidFill>
              </a:endParaRPr>
            </a:p>
          </p:txBody>
        </p:sp>
      </p:grpSp>
      <p:grpSp>
        <p:nvGrpSpPr>
          <p:cNvPr id="49" name="*** Gov NEEDLE"/>
          <p:cNvGrpSpPr>
            <a:grpSpLocks noChangeAspect="1"/>
          </p:cNvGrpSpPr>
          <p:nvPr/>
        </p:nvGrpSpPr>
        <p:grpSpPr>
          <a:xfrm rot="17359183">
            <a:off x="4159696" y="839013"/>
            <a:ext cx="634354" cy="700379"/>
            <a:chOff x="1562356" y="3016456"/>
            <a:chExt cx="1167592" cy="1166814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1562356" y="3016456"/>
              <a:ext cx="1167592" cy="1166814"/>
            </a:xfrm>
            <a:prstGeom prst="ellipse">
              <a:avLst/>
            </a:prstGeom>
            <a:noFill/>
            <a:ln w="264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7DC3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24942" y="3190784"/>
              <a:ext cx="29818" cy="246810"/>
            </a:xfrm>
            <a:prstGeom prst="rect">
              <a:avLst/>
            </a:prstGeom>
            <a:gradFill flip="none" rotWithShape="1">
              <a:gsLst>
                <a:gs pos="63000">
                  <a:sysClr val="window" lastClr="FFFFFF">
                    <a:lumMod val="85000"/>
                  </a:sysClr>
                </a:gs>
                <a:gs pos="78000">
                  <a:srgbClr val="596267">
                    <a:lumMod val="60000"/>
                    <a:lumOff val="40000"/>
                  </a:srgbClr>
                </a:gs>
                <a:gs pos="20000">
                  <a:sysClr val="window" lastClr="FFFFFF"/>
                </a:gs>
              </a:gsLst>
              <a:lin ang="4200000" scaled="0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7DC3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17284" y="3768858"/>
            <a:ext cx="4226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What is the likelihood that this car contains narcotics and should be pulled over for secondary inspection?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7923" y="2822366"/>
            <a:ext cx="3331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What were product sales last month, by store?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4905449" y="1720978"/>
            <a:ext cx="4186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What treatment will minimize the readmission rate for this patient?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 rot="5191437">
            <a:off x="4392372" y="915569"/>
            <a:ext cx="530610" cy="40082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00" dirty="0" smtClean="0">
                <a:solidFill>
                  <a:schemeClr val="tx2">
                    <a:lumMod val="75000"/>
                  </a:schemeClr>
                </a:solidFill>
              </a:rPr>
              <a:t>High</a:t>
            </a:r>
            <a:endParaRPr lang="en-US" sz="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6598036">
            <a:off x="3954535" y="964117"/>
            <a:ext cx="502817" cy="29963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00" dirty="0" smtClean="0">
                <a:solidFill>
                  <a:schemeClr val="tx2">
                    <a:lumMod val="75000"/>
                  </a:schemeClr>
                </a:solidFill>
              </a:rPr>
              <a:t>Low</a:t>
            </a:r>
            <a:endParaRPr lang="en-US" sz="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34606" y="744455"/>
            <a:ext cx="644853" cy="42339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tx2">
                    <a:lumMod val="75000"/>
                  </a:schemeClr>
                </a:solidFill>
              </a:rPr>
              <a:t>Business Value</a:t>
            </a:r>
            <a:endParaRPr lang="en-US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45307" y="909514"/>
            <a:ext cx="296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 Analytics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owchart: Off-page Connector 6"/>
          <p:cNvSpPr/>
          <p:nvPr/>
        </p:nvSpPr>
        <p:spPr>
          <a:xfrm rot="16200000">
            <a:off x="4468092" y="3886120"/>
            <a:ext cx="355052" cy="3099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3256"/>
              <a:gd name="connsiteX1" fmla="*/ 10000 w 10000"/>
              <a:gd name="connsiteY1" fmla="*/ 0 h 13256"/>
              <a:gd name="connsiteX2" fmla="*/ 10000 w 10000"/>
              <a:gd name="connsiteY2" fmla="*/ 8000 h 13256"/>
              <a:gd name="connsiteX3" fmla="*/ 5153 w 10000"/>
              <a:gd name="connsiteY3" fmla="*/ 13256 h 13256"/>
              <a:gd name="connsiteX4" fmla="*/ 0 w 10000"/>
              <a:gd name="connsiteY4" fmla="*/ 8000 h 13256"/>
              <a:gd name="connsiteX5" fmla="*/ 0 w 10000"/>
              <a:gd name="connsiteY5" fmla="*/ 0 h 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256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153" y="13256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7F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8" name="Flowchart: Off-page Connector 6"/>
          <p:cNvSpPr/>
          <p:nvPr/>
        </p:nvSpPr>
        <p:spPr>
          <a:xfrm rot="16200000">
            <a:off x="4461429" y="2891492"/>
            <a:ext cx="355052" cy="3099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3256"/>
              <a:gd name="connsiteX1" fmla="*/ 10000 w 10000"/>
              <a:gd name="connsiteY1" fmla="*/ 0 h 13256"/>
              <a:gd name="connsiteX2" fmla="*/ 10000 w 10000"/>
              <a:gd name="connsiteY2" fmla="*/ 8000 h 13256"/>
              <a:gd name="connsiteX3" fmla="*/ 5153 w 10000"/>
              <a:gd name="connsiteY3" fmla="*/ 13256 h 13256"/>
              <a:gd name="connsiteX4" fmla="*/ 0 w 10000"/>
              <a:gd name="connsiteY4" fmla="*/ 8000 h 13256"/>
              <a:gd name="connsiteX5" fmla="*/ 0 w 10000"/>
              <a:gd name="connsiteY5" fmla="*/ 0 h 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256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153" y="13256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7F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2" name="Flowchart: Off-page Connector 6"/>
          <p:cNvSpPr/>
          <p:nvPr/>
        </p:nvSpPr>
        <p:spPr>
          <a:xfrm rot="16200000">
            <a:off x="4473266" y="1837823"/>
            <a:ext cx="355052" cy="3099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3256"/>
              <a:gd name="connsiteX1" fmla="*/ 10000 w 10000"/>
              <a:gd name="connsiteY1" fmla="*/ 0 h 13256"/>
              <a:gd name="connsiteX2" fmla="*/ 10000 w 10000"/>
              <a:gd name="connsiteY2" fmla="*/ 8000 h 13256"/>
              <a:gd name="connsiteX3" fmla="*/ 5153 w 10000"/>
              <a:gd name="connsiteY3" fmla="*/ 13256 h 13256"/>
              <a:gd name="connsiteX4" fmla="*/ 0 w 10000"/>
              <a:gd name="connsiteY4" fmla="*/ 8000 h 13256"/>
              <a:gd name="connsiteX5" fmla="*/ 0 w 10000"/>
              <a:gd name="connsiteY5" fmla="*/ 0 h 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256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153" y="13256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7F8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4" name="Flowchart: Off-page Connector 6"/>
          <p:cNvSpPr/>
          <p:nvPr/>
        </p:nvSpPr>
        <p:spPr>
          <a:xfrm rot="5400000" flipH="1">
            <a:off x="4098200" y="3886446"/>
            <a:ext cx="347472" cy="30175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3256"/>
              <a:gd name="connsiteX1" fmla="*/ 10000 w 10000"/>
              <a:gd name="connsiteY1" fmla="*/ 0 h 13256"/>
              <a:gd name="connsiteX2" fmla="*/ 10000 w 10000"/>
              <a:gd name="connsiteY2" fmla="*/ 8000 h 13256"/>
              <a:gd name="connsiteX3" fmla="*/ 5153 w 10000"/>
              <a:gd name="connsiteY3" fmla="*/ 13256 h 13256"/>
              <a:gd name="connsiteX4" fmla="*/ 0 w 10000"/>
              <a:gd name="connsiteY4" fmla="*/ 8000 h 13256"/>
              <a:gd name="connsiteX5" fmla="*/ 0 w 10000"/>
              <a:gd name="connsiteY5" fmla="*/ 0 h 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3256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5153" y="13256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01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1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6900000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27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88889E-6 1.60494E-6 L 1.11111E-6 0.2061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6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800000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88889E-6 -1.23457E-6 L -0.00052 0.1913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56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9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9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8" grpId="2" animBg="1"/>
      <p:bldP spid="9" grpId="0"/>
      <p:bldP spid="9" grpId="1"/>
      <p:bldP spid="12" grpId="0" animBg="1"/>
      <p:bldP spid="12" grpId="1" animBg="1"/>
      <p:bldP spid="12" grpId="2" animBg="1"/>
      <p:bldP spid="26" grpId="0"/>
      <p:bldP spid="26" grpId="1"/>
      <p:bldP spid="59" grpId="0"/>
      <p:bldP spid="59" grpId="1"/>
      <p:bldP spid="60" grpId="0"/>
      <p:bldP spid="60" grpId="1"/>
      <p:bldP spid="63" grpId="0"/>
      <p:bldP spid="63" grpId="1"/>
      <p:bldP spid="47" grpId="0" animBg="1"/>
      <p:bldP spid="47" grpId="1" animBg="1"/>
      <p:bldP spid="48" grpId="0" animBg="1"/>
      <p:bldP spid="48" grpId="1" animBg="1"/>
      <p:bldP spid="62" grpId="0" animBg="1"/>
      <p:bldP spid="62" grpId="1" animBg="1"/>
      <p:bldP spid="64" grpId="0" animBg="1"/>
      <p:bldP spid="6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829" y="611015"/>
            <a:ext cx="4150794" cy="4167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9226" y="523463"/>
            <a:ext cx="6858000" cy="166525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Take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the leap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0609" y="2828411"/>
            <a:ext cx="259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Agile Analytics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677" y="2828411"/>
            <a:ext cx="2825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AS Monospace" panose="020B0609020202020204" pitchFamily="49" charset="0"/>
              </a:rPr>
              <a:t>Agile Data</a:t>
            </a:r>
            <a:endParaRPr lang="en-US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AS Monospace" panose="020B0609020202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973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Find out more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100" y="1369219"/>
            <a:ext cx="8135971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Visit the                     Booth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Attend this talk:</a:t>
            </a:r>
          </a:p>
          <a:p>
            <a:pPr marL="342900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Art of Prediction: Seamless Visualization and Modeling With Hadoop</a:t>
            </a:r>
          </a:p>
          <a:p>
            <a:pPr marL="342900" lvl="1" indent="0">
              <a:buNone/>
            </a:pPr>
            <a:r>
              <a:rPr lang="en-US" sz="2000" dirty="0" smtClean="0"/>
              <a:t>11:00am  </a:t>
            </a:r>
          </a:p>
          <a:p>
            <a:pPr marL="342900" lvl="1" indent="0">
              <a:buNone/>
            </a:pPr>
            <a:r>
              <a:rPr lang="en-US" sz="2000" dirty="0" smtClean="0"/>
              <a:t>Room: 1 D03/1 D04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46" y="1362912"/>
            <a:ext cx="993579" cy="405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80" y="4537646"/>
            <a:ext cx="1309216" cy="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79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xternal_Presentation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External_Confidential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External_Presentation_16x9_2014</Template>
  <TotalTime>0</TotalTime>
  <Words>165</Words>
  <Application>Microsoft Macintosh PowerPoint</Application>
  <PresentationFormat>On-screen Show (16:9)</PresentationFormat>
  <Paragraphs>34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External_Presentation_16x9_2014</vt:lpstr>
      <vt:lpstr>External_Confidential_16x9_2014</vt:lpstr>
      <vt:lpstr>Office Theme</vt:lpstr>
      <vt:lpstr>Turning Data into Decisions in a Big Data World</vt:lpstr>
      <vt:lpstr>PowerPoint Presentation</vt:lpstr>
      <vt:lpstr>PowerPoint Presentation</vt:lpstr>
      <vt:lpstr>PowerPoint Presentation</vt:lpstr>
      <vt:lpstr>Business Value of Agile data vs. Agile Analytics</vt:lpstr>
      <vt:lpstr>PowerPoint Presentation</vt:lpstr>
      <vt:lpstr>Find out more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2014-09-30T18:47:25Z</dcterms:created>
  <dcterms:modified xsi:type="dcterms:W3CDTF">2014-10-22T23:42:38Z</dcterms:modified>
</cp:coreProperties>
</file>