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61" r:id="rId2"/>
    <p:sldId id="257" r:id="rId3"/>
    <p:sldId id="353" r:id="rId4"/>
    <p:sldId id="378" r:id="rId5"/>
    <p:sldId id="379" r:id="rId6"/>
    <p:sldId id="380" r:id="rId7"/>
    <p:sldId id="318" r:id="rId8"/>
    <p:sldId id="425" r:id="rId9"/>
    <p:sldId id="263" r:id="rId10"/>
    <p:sldId id="424" r:id="rId11"/>
    <p:sldId id="327" r:id="rId12"/>
    <p:sldId id="426" r:id="rId13"/>
    <p:sldId id="427" r:id="rId14"/>
    <p:sldId id="388" r:id="rId15"/>
    <p:sldId id="389" r:id="rId16"/>
    <p:sldId id="390" r:id="rId17"/>
    <p:sldId id="428" r:id="rId18"/>
    <p:sldId id="429" r:id="rId19"/>
    <p:sldId id="431" r:id="rId20"/>
    <p:sldId id="430" r:id="rId21"/>
    <p:sldId id="432" r:id="rId22"/>
    <p:sldId id="433" r:id="rId23"/>
    <p:sldId id="434" r:id="rId24"/>
    <p:sldId id="436" r:id="rId25"/>
    <p:sldId id="437" r:id="rId26"/>
    <p:sldId id="401" r:id="rId27"/>
    <p:sldId id="402" r:id="rId28"/>
    <p:sldId id="438" r:id="rId29"/>
    <p:sldId id="439" r:id="rId30"/>
    <p:sldId id="440" r:id="rId31"/>
    <p:sldId id="441" r:id="rId32"/>
    <p:sldId id="443" r:id="rId33"/>
    <p:sldId id="444" r:id="rId34"/>
    <p:sldId id="408" r:id="rId35"/>
    <p:sldId id="445" r:id="rId36"/>
    <p:sldId id="462" r:id="rId37"/>
    <p:sldId id="463" r:id="rId38"/>
    <p:sldId id="447" r:id="rId39"/>
    <p:sldId id="446" r:id="rId40"/>
    <p:sldId id="448" r:id="rId41"/>
    <p:sldId id="449" r:id="rId42"/>
    <p:sldId id="461" r:id="rId43"/>
    <p:sldId id="457" r:id="rId44"/>
    <p:sldId id="450" r:id="rId45"/>
    <p:sldId id="451" r:id="rId46"/>
    <p:sldId id="452" r:id="rId47"/>
    <p:sldId id="454" r:id="rId48"/>
    <p:sldId id="453" r:id="rId49"/>
    <p:sldId id="455" r:id="rId50"/>
    <p:sldId id="391" r:id="rId51"/>
    <p:sldId id="456" r:id="rId52"/>
  </p:sldIdLst>
  <p:sldSz cx="9144000" cy="5143500" type="screen16x9"/>
  <p:notesSz cx="6858000" cy="9144000"/>
  <p:embeddedFontLst>
    <p:embeddedFont>
      <p:font typeface="Source Sans Pro Light" panose="020B0604020202020204" charset="0"/>
      <p:regular r:id="rId54"/>
      <p:italic r:id="rId55"/>
    </p:embeddedFont>
    <p:embeddedFont>
      <p:font typeface="Calibri" panose="020F0502020204030204" pitchFamily="34" charset="0"/>
      <p:regular r:id="rId56"/>
      <p:bold r:id="rId57"/>
      <p:italic r:id="rId58"/>
      <p:boldItalic r:id="rId59"/>
    </p:embeddedFont>
    <p:embeddedFont>
      <p:font typeface="Source Sans Pro" panose="020B060402020202020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0" autoAdjust="0"/>
    <p:restoredTop sz="94660"/>
  </p:normalViewPr>
  <p:slideViewPr>
    <p:cSldViewPr>
      <p:cViewPr varScale="1">
        <p:scale>
          <a:sx n="110" d="100"/>
          <a:sy n="110" d="100"/>
        </p:scale>
        <p:origin x="726"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DDE40-BC82-47A7-AA18-8EDA9E44D9B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DFA6595-6680-46BA-B987-EC800100B9F0}">
      <dgm:prSet/>
      <dgm:spPr/>
      <dgm:t>
        <a:bodyPr/>
        <a:lstStyle/>
        <a:p>
          <a:pPr rtl="0"/>
          <a:r>
            <a:rPr lang="en-US" b="1" dirty="0" smtClean="0"/>
            <a:t>www.cern.ch</a:t>
          </a:r>
          <a:endParaRPr lang="en-US" dirty="0"/>
        </a:p>
      </dgm:t>
    </dgm:pt>
    <dgm:pt modelId="{55333512-FC72-4A04-BB41-DE4EA8D1DF86}" type="parTrans" cxnId="{C2E78B53-CA2C-46FC-849D-AFFAEE7DB12B}">
      <dgm:prSet/>
      <dgm:spPr/>
      <dgm:t>
        <a:bodyPr/>
        <a:lstStyle/>
        <a:p>
          <a:endParaRPr lang="en-US"/>
        </a:p>
      </dgm:t>
    </dgm:pt>
    <dgm:pt modelId="{1BFBFE99-2A11-476B-ADC4-A4E007F9B1C1}" type="sibTrans" cxnId="{C2E78B53-CA2C-46FC-849D-AFFAEE7DB12B}">
      <dgm:prSet/>
      <dgm:spPr/>
      <dgm:t>
        <a:bodyPr/>
        <a:lstStyle/>
        <a:p>
          <a:endParaRPr lang="en-US"/>
        </a:p>
      </dgm:t>
    </dgm:pt>
    <dgm:pt modelId="{3A1AC7A2-7352-40E5-957B-CB991B3F8D26}">
      <dgm:prSet/>
      <dgm:spPr/>
      <dgm:t>
        <a:bodyPr/>
        <a:lstStyle/>
        <a:p>
          <a:pPr rtl="0"/>
          <a:r>
            <a:rPr lang="en-US" b="1" dirty="0" smtClean="0"/>
            <a:t>info.cern.ch</a:t>
          </a:r>
          <a:endParaRPr lang="en-US" dirty="0"/>
        </a:p>
      </dgm:t>
    </dgm:pt>
    <dgm:pt modelId="{FE3DD8BD-D509-4A2F-96E2-18D78F3D110E}" type="parTrans" cxnId="{4C90D9CB-90D6-43E0-9B6D-22F2A42820A5}">
      <dgm:prSet/>
      <dgm:spPr/>
      <dgm:t>
        <a:bodyPr/>
        <a:lstStyle/>
        <a:p>
          <a:endParaRPr lang="en-US"/>
        </a:p>
      </dgm:t>
    </dgm:pt>
    <dgm:pt modelId="{3383CF71-ABE3-4B55-9A1C-611BCF4EBE69}" type="sibTrans" cxnId="{4C90D9CB-90D6-43E0-9B6D-22F2A42820A5}">
      <dgm:prSet/>
      <dgm:spPr/>
      <dgm:t>
        <a:bodyPr/>
        <a:lstStyle/>
        <a:p>
          <a:endParaRPr lang="en-US"/>
        </a:p>
      </dgm:t>
    </dgm:pt>
    <dgm:pt modelId="{741DB517-453A-40A4-A590-546A211E0F0D}" type="pres">
      <dgm:prSet presAssocID="{904DDE40-BC82-47A7-AA18-8EDA9E44D9BD}" presName="Name0" presStyleCnt="0">
        <dgm:presLayoutVars>
          <dgm:dir/>
          <dgm:resizeHandles val="exact"/>
        </dgm:presLayoutVars>
      </dgm:prSet>
      <dgm:spPr/>
      <dgm:t>
        <a:bodyPr/>
        <a:lstStyle/>
        <a:p>
          <a:endParaRPr lang="en-US"/>
        </a:p>
      </dgm:t>
    </dgm:pt>
    <dgm:pt modelId="{C4226969-BD97-49A1-9CDF-9E19DC2A0FEC}" type="pres">
      <dgm:prSet presAssocID="{2DFA6595-6680-46BA-B987-EC800100B9F0}" presName="node" presStyleLbl="node1" presStyleIdx="0" presStyleCnt="2">
        <dgm:presLayoutVars>
          <dgm:bulletEnabled val="1"/>
        </dgm:presLayoutVars>
      </dgm:prSet>
      <dgm:spPr/>
      <dgm:t>
        <a:bodyPr/>
        <a:lstStyle/>
        <a:p>
          <a:endParaRPr lang="en-US"/>
        </a:p>
      </dgm:t>
    </dgm:pt>
    <dgm:pt modelId="{3C73403A-6C24-47AC-88A6-174B45058A59}" type="pres">
      <dgm:prSet presAssocID="{1BFBFE99-2A11-476B-ADC4-A4E007F9B1C1}" presName="sibTrans" presStyleLbl="sibTrans2D1" presStyleIdx="0" presStyleCnt="1"/>
      <dgm:spPr/>
      <dgm:t>
        <a:bodyPr/>
        <a:lstStyle/>
        <a:p>
          <a:endParaRPr lang="en-US"/>
        </a:p>
      </dgm:t>
    </dgm:pt>
    <dgm:pt modelId="{9428BAEB-B22B-460D-8648-1D0E4FDB10F8}" type="pres">
      <dgm:prSet presAssocID="{1BFBFE99-2A11-476B-ADC4-A4E007F9B1C1}" presName="connectorText" presStyleLbl="sibTrans2D1" presStyleIdx="0" presStyleCnt="1"/>
      <dgm:spPr/>
      <dgm:t>
        <a:bodyPr/>
        <a:lstStyle/>
        <a:p>
          <a:endParaRPr lang="en-US"/>
        </a:p>
      </dgm:t>
    </dgm:pt>
    <dgm:pt modelId="{9C070502-13C0-47C1-84B2-02716BEEA877}" type="pres">
      <dgm:prSet presAssocID="{3A1AC7A2-7352-40E5-957B-CB991B3F8D26}" presName="node" presStyleLbl="node1" presStyleIdx="1" presStyleCnt="2">
        <dgm:presLayoutVars>
          <dgm:bulletEnabled val="1"/>
        </dgm:presLayoutVars>
      </dgm:prSet>
      <dgm:spPr/>
      <dgm:t>
        <a:bodyPr/>
        <a:lstStyle/>
        <a:p>
          <a:endParaRPr lang="en-US"/>
        </a:p>
      </dgm:t>
    </dgm:pt>
  </dgm:ptLst>
  <dgm:cxnLst>
    <dgm:cxn modelId="{81B4AA97-7777-4D28-ACDF-5652AD9C1E47}" type="presOf" srcId="{1BFBFE99-2A11-476B-ADC4-A4E007F9B1C1}" destId="{9428BAEB-B22B-460D-8648-1D0E4FDB10F8}" srcOrd="1" destOrd="0" presId="urn:microsoft.com/office/officeart/2005/8/layout/process1"/>
    <dgm:cxn modelId="{4C90D9CB-90D6-43E0-9B6D-22F2A42820A5}" srcId="{904DDE40-BC82-47A7-AA18-8EDA9E44D9BD}" destId="{3A1AC7A2-7352-40E5-957B-CB991B3F8D26}" srcOrd="1" destOrd="0" parTransId="{FE3DD8BD-D509-4A2F-96E2-18D78F3D110E}" sibTransId="{3383CF71-ABE3-4B55-9A1C-611BCF4EBE69}"/>
    <dgm:cxn modelId="{69229403-235C-4072-BF36-8B683F873D35}" type="presOf" srcId="{904DDE40-BC82-47A7-AA18-8EDA9E44D9BD}" destId="{741DB517-453A-40A4-A590-546A211E0F0D}" srcOrd="0" destOrd="0" presId="urn:microsoft.com/office/officeart/2005/8/layout/process1"/>
    <dgm:cxn modelId="{E195A5D0-828E-46E1-9438-C40AF060B961}" type="presOf" srcId="{1BFBFE99-2A11-476B-ADC4-A4E007F9B1C1}" destId="{3C73403A-6C24-47AC-88A6-174B45058A59}" srcOrd="0" destOrd="0" presId="urn:microsoft.com/office/officeart/2005/8/layout/process1"/>
    <dgm:cxn modelId="{89C1DC49-647C-4C00-8E3A-2464632379B4}" type="presOf" srcId="{3A1AC7A2-7352-40E5-957B-CB991B3F8D26}" destId="{9C070502-13C0-47C1-84B2-02716BEEA877}" srcOrd="0" destOrd="0" presId="urn:microsoft.com/office/officeart/2005/8/layout/process1"/>
    <dgm:cxn modelId="{C191FF61-3187-4B6D-8645-A1AFF22AB15F}" type="presOf" srcId="{2DFA6595-6680-46BA-B987-EC800100B9F0}" destId="{C4226969-BD97-49A1-9CDF-9E19DC2A0FEC}" srcOrd="0" destOrd="0" presId="urn:microsoft.com/office/officeart/2005/8/layout/process1"/>
    <dgm:cxn modelId="{C2E78B53-CA2C-46FC-849D-AFFAEE7DB12B}" srcId="{904DDE40-BC82-47A7-AA18-8EDA9E44D9BD}" destId="{2DFA6595-6680-46BA-B987-EC800100B9F0}" srcOrd="0" destOrd="0" parTransId="{55333512-FC72-4A04-BB41-DE4EA8D1DF86}" sibTransId="{1BFBFE99-2A11-476B-ADC4-A4E007F9B1C1}"/>
    <dgm:cxn modelId="{9D96568E-D1D2-4160-AEAF-7F48200D0306}" type="presParOf" srcId="{741DB517-453A-40A4-A590-546A211E0F0D}" destId="{C4226969-BD97-49A1-9CDF-9E19DC2A0FEC}" srcOrd="0" destOrd="0" presId="urn:microsoft.com/office/officeart/2005/8/layout/process1"/>
    <dgm:cxn modelId="{F19D9389-8C7E-48CA-9472-DEE5187107B7}" type="presParOf" srcId="{741DB517-453A-40A4-A590-546A211E0F0D}" destId="{3C73403A-6C24-47AC-88A6-174B45058A59}" srcOrd="1" destOrd="0" presId="urn:microsoft.com/office/officeart/2005/8/layout/process1"/>
    <dgm:cxn modelId="{87F23644-22C9-4855-B16A-1327EDEB9E05}" type="presParOf" srcId="{3C73403A-6C24-47AC-88A6-174B45058A59}" destId="{9428BAEB-B22B-460D-8648-1D0E4FDB10F8}" srcOrd="0" destOrd="0" presId="urn:microsoft.com/office/officeart/2005/8/layout/process1"/>
    <dgm:cxn modelId="{F886432E-9608-477B-9564-9E50AB152645}" type="presParOf" srcId="{741DB517-453A-40A4-A590-546A211E0F0D}" destId="{9C070502-13C0-47C1-84B2-02716BEEA87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DDE40-BC82-47A7-AA18-8EDA9E44D9B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41DB517-453A-40A4-A590-546A211E0F0D}" type="pres">
      <dgm:prSet presAssocID="{904DDE40-BC82-47A7-AA18-8EDA9E44D9BD}" presName="Name0" presStyleCnt="0">
        <dgm:presLayoutVars>
          <dgm:dir/>
          <dgm:resizeHandles val="exact"/>
        </dgm:presLayoutVars>
      </dgm:prSet>
      <dgm:spPr/>
      <dgm:t>
        <a:bodyPr/>
        <a:lstStyle/>
        <a:p>
          <a:endParaRPr lang="en-US"/>
        </a:p>
      </dgm:t>
    </dgm:pt>
  </dgm:ptLst>
  <dgm:cxnLst>
    <dgm:cxn modelId="{6E498811-27A3-43DD-950E-C2A3CBAA5731}" type="presOf" srcId="{904DDE40-BC82-47A7-AA18-8EDA9E44D9BD}" destId="{741DB517-453A-40A4-A590-546A211E0F0D}"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5DE391-E948-4BF4-B120-DB895DB6BDE4}"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27013393-9E2C-4B50-9A0D-AD0D2018E690}">
      <dgm:prSet phldrT="[Text]"/>
      <dgm:spPr/>
      <dgm:t>
        <a:bodyPr/>
        <a:lstStyle/>
        <a:p>
          <a:pPr algn="ctr"/>
          <a:r>
            <a:rPr lang="en-US" dirty="0" smtClean="0"/>
            <a:t/>
          </a:r>
          <a:br>
            <a:rPr lang="en-US" dirty="0" smtClean="0"/>
          </a:br>
          <a:r>
            <a:rPr lang="en-US" dirty="0" smtClean="0"/>
            <a:t/>
          </a:r>
          <a:br>
            <a:rPr lang="en-US" dirty="0" smtClean="0"/>
          </a:br>
          <a:endParaRPr lang="en-US" dirty="0"/>
        </a:p>
      </dgm:t>
    </dgm:pt>
    <dgm:pt modelId="{F3B7A7CA-F977-4C7C-A472-460DD869D117}" type="parTrans" cxnId="{2F116DA3-48CD-4D46-99D2-D543FE0F6954}">
      <dgm:prSet/>
      <dgm:spPr/>
      <dgm:t>
        <a:bodyPr/>
        <a:lstStyle/>
        <a:p>
          <a:endParaRPr lang="en-US"/>
        </a:p>
      </dgm:t>
    </dgm:pt>
    <dgm:pt modelId="{352D4925-D11B-4087-916A-6422F967F36E}" type="sibTrans" cxnId="{2F116DA3-48CD-4D46-99D2-D543FE0F6954}">
      <dgm:prSet/>
      <dgm:spPr/>
      <dgm:t>
        <a:bodyPr/>
        <a:lstStyle/>
        <a:p>
          <a:endParaRPr lang="en-US"/>
        </a:p>
      </dgm:t>
    </dgm:pt>
    <dgm:pt modelId="{E32B00EF-9779-4A2D-BAA9-376686C61A38}">
      <dgm:prSet/>
      <dgm:spPr/>
      <dgm:t>
        <a:bodyPr/>
        <a:lstStyle/>
        <a:p>
          <a:pPr algn="ctr"/>
          <a:r>
            <a:rPr lang="en-US" dirty="0" smtClean="0"/>
            <a:t/>
          </a:r>
          <a:br>
            <a:rPr lang="en-US" dirty="0" smtClean="0"/>
          </a:br>
          <a:r>
            <a:rPr lang="en-US" dirty="0" smtClean="0"/>
            <a:t/>
          </a:r>
          <a:br>
            <a:rPr lang="en-US" dirty="0" smtClean="0"/>
          </a:br>
          <a:endParaRPr lang="en-US" dirty="0"/>
        </a:p>
      </dgm:t>
    </dgm:pt>
    <dgm:pt modelId="{E3849F3C-3A75-44D9-85BB-6392B8A5EC6F}" type="parTrans" cxnId="{7103C6FD-E8B2-4FA4-8D61-A180C939E074}">
      <dgm:prSet/>
      <dgm:spPr/>
      <dgm:t>
        <a:bodyPr/>
        <a:lstStyle/>
        <a:p>
          <a:endParaRPr lang="en-US"/>
        </a:p>
      </dgm:t>
    </dgm:pt>
    <dgm:pt modelId="{E7B9C426-428F-4D0D-A151-587E2E0B2134}" type="sibTrans" cxnId="{7103C6FD-E8B2-4FA4-8D61-A180C939E074}">
      <dgm:prSet/>
      <dgm:spPr/>
      <dgm:t>
        <a:bodyPr/>
        <a:lstStyle/>
        <a:p>
          <a:endParaRPr lang="en-US"/>
        </a:p>
      </dgm:t>
    </dgm:pt>
    <dgm:pt modelId="{5CB8D19D-2C36-4ED2-A75F-31CA6AAEDDD4}">
      <dgm:prSet/>
      <dgm:spPr/>
      <dgm:t>
        <a:bodyPr/>
        <a:lstStyle/>
        <a:p>
          <a:pPr algn="ctr"/>
          <a:r>
            <a:rPr lang="en-US" dirty="0" smtClean="0"/>
            <a:t/>
          </a:r>
          <a:br>
            <a:rPr lang="en-US" dirty="0" smtClean="0"/>
          </a:br>
          <a:r>
            <a:rPr lang="en-US" dirty="0" smtClean="0"/>
            <a:t/>
          </a:r>
          <a:br>
            <a:rPr lang="en-US" dirty="0" smtClean="0"/>
          </a:br>
          <a:endParaRPr lang="en-US" dirty="0"/>
        </a:p>
      </dgm:t>
    </dgm:pt>
    <dgm:pt modelId="{B622E363-DA97-4727-B6A9-D1428193B863}" type="parTrans" cxnId="{73B00413-E35D-4D01-A4AD-0A94CFE3F3D9}">
      <dgm:prSet/>
      <dgm:spPr/>
      <dgm:t>
        <a:bodyPr/>
        <a:lstStyle/>
        <a:p>
          <a:endParaRPr lang="en-US"/>
        </a:p>
      </dgm:t>
    </dgm:pt>
    <dgm:pt modelId="{7480D60B-98F9-4BF7-BD2E-55257C14FA4F}" type="sibTrans" cxnId="{73B00413-E35D-4D01-A4AD-0A94CFE3F3D9}">
      <dgm:prSet/>
      <dgm:spPr/>
      <dgm:t>
        <a:bodyPr/>
        <a:lstStyle/>
        <a:p>
          <a:endParaRPr lang="en-US"/>
        </a:p>
      </dgm:t>
    </dgm:pt>
    <dgm:pt modelId="{98385A75-2A5A-4DDC-964F-639E637EF3B6}">
      <dgm:prSet/>
      <dgm:spPr/>
      <dgm:t>
        <a:bodyPr/>
        <a:lstStyle/>
        <a:p>
          <a:endParaRPr lang="en-US" dirty="0" smtClean="0"/>
        </a:p>
        <a:p>
          <a:endParaRPr lang="en-US" dirty="0" smtClean="0"/>
        </a:p>
      </dgm:t>
    </dgm:pt>
    <dgm:pt modelId="{B889B144-3F1D-4DB2-A9E6-72AD04C24DAB}" type="parTrans" cxnId="{ED9E9407-DAA6-439E-A1DA-0419F0FBC536}">
      <dgm:prSet/>
      <dgm:spPr/>
      <dgm:t>
        <a:bodyPr/>
        <a:lstStyle/>
        <a:p>
          <a:endParaRPr lang="en-US"/>
        </a:p>
      </dgm:t>
    </dgm:pt>
    <dgm:pt modelId="{1DA2E1B5-044F-4AD4-905E-77882DFFAAE4}" type="sibTrans" cxnId="{ED9E9407-DAA6-439E-A1DA-0419F0FBC536}">
      <dgm:prSet/>
      <dgm:spPr/>
      <dgm:t>
        <a:bodyPr/>
        <a:lstStyle/>
        <a:p>
          <a:endParaRPr lang="en-US"/>
        </a:p>
      </dgm:t>
    </dgm:pt>
    <dgm:pt modelId="{3EC37C9B-8F19-44AF-BC93-78C3C87389D4}" type="pres">
      <dgm:prSet presAssocID="{A35DE391-E948-4BF4-B120-DB895DB6BDE4}" presName="cycleMatrixDiagram" presStyleCnt="0">
        <dgm:presLayoutVars>
          <dgm:chMax val="1"/>
          <dgm:dir/>
          <dgm:animLvl val="lvl"/>
          <dgm:resizeHandles val="exact"/>
        </dgm:presLayoutVars>
      </dgm:prSet>
      <dgm:spPr/>
      <dgm:t>
        <a:bodyPr/>
        <a:lstStyle/>
        <a:p>
          <a:endParaRPr lang="en-US"/>
        </a:p>
      </dgm:t>
    </dgm:pt>
    <dgm:pt modelId="{A3FC2E76-C73F-4E5C-8272-45BD1E5E4306}" type="pres">
      <dgm:prSet presAssocID="{A35DE391-E948-4BF4-B120-DB895DB6BDE4}" presName="children" presStyleCnt="0"/>
      <dgm:spPr/>
    </dgm:pt>
    <dgm:pt modelId="{D692B2A8-F1E7-4C8C-84BC-D075FD19851B}" type="pres">
      <dgm:prSet presAssocID="{A35DE391-E948-4BF4-B120-DB895DB6BDE4}" presName="childPlaceholder" presStyleCnt="0"/>
      <dgm:spPr/>
    </dgm:pt>
    <dgm:pt modelId="{ECD7FC09-BBBC-49D1-BD38-A89A355C8130}" type="pres">
      <dgm:prSet presAssocID="{A35DE391-E948-4BF4-B120-DB895DB6BDE4}" presName="circle" presStyleCnt="0"/>
      <dgm:spPr/>
    </dgm:pt>
    <dgm:pt modelId="{9D07AA66-646A-48FC-8EA0-B156C97582BD}" type="pres">
      <dgm:prSet presAssocID="{A35DE391-E948-4BF4-B120-DB895DB6BDE4}" presName="quadrant1" presStyleLbl="node1" presStyleIdx="0" presStyleCnt="4">
        <dgm:presLayoutVars>
          <dgm:chMax val="1"/>
          <dgm:bulletEnabled val="1"/>
        </dgm:presLayoutVars>
      </dgm:prSet>
      <dgm:spPr/>
      <dgm:t>
        <a:bodyPr/>
        <a:lstStyle/>
        <a:p>
          <a:endParaRPr lang="en-US"/>
        </a:p>
      </dgm:t>
    </dgm:pt>
    <dgm:pt modelId="{25BEFDD2-FF93-439F-9E67-4736810D64FB}" type="pres">
      <dgm:prSet presAssocID="{A35DE391-E948-4BF4-B120-DB895DB6BDE4}" presName="quadrant2" presStyleLbl="node1" presStyleIdx="1" presStyleCnt="4">
        <dgm:presLayoutVars>
          <dgm:chMax val="1"/>
          <dgm:bulletEnabled val="1"/>
        </dgm:presLayoutVars>
      </dgm:prSet>
      <dgm:spPr/>
      <dgm:t>
        <a:bodyPr/>
        <a:lstStyle/>
        <a:p>
          <a:endParaRPr lang="en-US"/>
        </a:p>
      </dgm:t>
    </dgm:pt>
    <dgm:pt modelId="{1722667B-26E9-467D-B162-456F64A96126}" type="pres">
      <dgm:prSet presAssocID="{A35DE391-E948-4BF4-B120-DB895DB6BDE4}" presName="quadrant3" presStyleLbl="node1" presStyleIdx="2" presStyleCnt="4">
        <dgm:presLayoutVars>
          <dgm:chMax val="1"/>
          <dgm:bulletEnabled val="1"/>
        </dgm:presLayoutVars>
      </dgm:prSet>
      <dgm:spPr/>
      <dgm:t>
        <a:bodyPr/>
        <a:lstStyle/>
        <a:p>
          <a:endParaRPr lang="en-US"/>
        </a:p>
      </dgm:t>
    </dgm:pt>
    <dgm:pt modelId="{AFD5F885-D27C-4FCA-A8DD-32C80F659E1F}" type="pres">
      <dgm:prSet presAssocID="{A35DE391-E948-4BF4-B120-DB895DB6BDE4}" presName="quadrant4" presStyleLbl="node1" presStyleIdx="3" presStyleCnt="4">
        <dgm:presLayoutVars>
          <dgm:chMax val="1"/>
          <dgm:bulletEnabled val="1"/>
        </dgm:presLayoutVars>
      </dgm:prSet>
      <dgm:spPr/>
      <dgm:t>
        <a:bodyPr/>
        <a:lstStyle/>
        <a:p>
          <a:endParaRPr lang="en-US"/>
        </a:p>
      </dgm:t>
    </dgm:pt>
    <dgm:pt modelId="{FFBE776D-27D0-48DE-8B85-5C0539711A36}" type="pres">
      <dgm:prSet presAssocID="{A35DE391-E948-4BF4-B120-DB895DB6BDE4}" presName="quadrantPlaceholder" presStyleCnt="0"/>
      <dgm:spPr/>
    </dgm:pt>
    <dgm:pt modelId="{31116A02-F676-4CA9-815F-3E88BA7EF23A}" type="pres">
      <dgm:prSet presAssocID="{A35DE391-E948-4BF4-B120-DB895DB6BDE4}" presName="center1" presStyleLbl="fgShp" presStyleIdx="0" presStyleCnt="2" custScaleX="121000" custScaleY="121000"/>
      <dgm:spPr>
        <a:solidFill>
          <a:srgbClr val="F9F9F9"/>
        </a:solidFill>
        <a:ln>
          <a:noFill/>
        </a:ln>
      </dgm:spPr>
    </dgm:pt>
    <dgm:pt modelId="{CC9271BB-0D20-49CA-9F03-FD6BB8670C01}" type="pres">
      <dgm:prSet presAssocID="{A35DE391-E948-4BF4-B120-DB895DB6BDE4}" presName="center2" presStyleLbl="fgShp" presStyleIdx="1" presStyleCnt="2" custScaleX="121000" custScaleY="121000"/>
      <dgm:spPr>
        <a:solidFill>
          <a:srgbClr val="F9F9F9"/>
        </a:solidFill>
        <a:ln>
          <a:noFill/>
        </a:ln>
      </dgm:spPr>
    </dgm:pt>
  </dgm:ptLst>
  <dgm:cxnLst>
    <dgm:cxn modelId="{63552F2D-41D7-4023-B190-D51D5A196BF0}" type="presOf" srcId="{5CB8D19D-2C36-4ED2-A75F-31CA6AAEDDD4}" destId="{1722667B-26E9-467D-B162-456F64A96126}" srcOrd="0" destOrd="0" presId="urn:microsoft.com/office/officeart/2005/8/layout/cycle4"/>
    <dgm:cxn modelId="{73B00413-E35D-4D01-A4AD-0A94CFE3F3D9}" srcId="{A35DE391-E948-4BF4-B120-DB895DB6BDE4}" destId="{5CB8D19D-2C36-4ED2-A75F-31CA6AAEDDD4}" srcOrd="2" destOrd="0" parTransId="{B622E363-DA97-4727-B6A9-D1428193B863}" sibTransId="{7480D60B-98F9-4BF7-BD2E-55257C14FA4F}"/>
    <dgm:cxn modelId="{88C77076-8E5E-4754-9BB5-2F06E04EA434}" type="presOf" srcId="{E32B00EF-9779-4A2D-BAA9-376686C61A38}" destId="{25BEFDD2-FF93-439F-9E67-4736810D64FB}" srcOrd="0" destOrd="0" presId="urn:microsoft.com/office/officeart/2005/8/layout/cycle4"/>
    <dgm:cxn modelId="{7103C6FD-E8B2-4FA4-8D61-A180C939E074}" srcId="{A35DE391-E948-4BF4-B120-DB895DB6BDE4}" destId="{E32B00EF-9779-4A2D-BAA9-376686C61A38}" srcOrd="1" destOrd="0" parTransId="{E3849F3C-3A75-44D9-85BB-6392B8A5EC6F}" sibTransId="{E7B9C426-428F-4D0D-A151-587E2E0B2134}"/>
    <dgm:cxn modelId="{ED9E9407-DAA6-439E-A1DA-0419F0FBC536}" srcId="{A35DE391-E948-4BF4-B120-DB895DB6BDE4}" destId="{98385A75-2A5A-4DDC-964F-639E637EF3B6}" srcOrd="3" destOrd="0" parTransId="{B889B144-3F1D-4DB2-A9E6-72AD04C24DAB}" sibTransId="{1DA2E1B5-044F-4AD4-905E-77882DFFAAE4}"/>
    <dgm:cxn modelId="{8F3B8109-6A6B-4B66-9100-4A01DE676879}" type="presOf" srcId="{A35DE391-E948-4BF4-B120-DB895DB6BDE4}" destId="{3EC37C9B-8F19-44AF-BC93-78C3C87389D4}" srcOrd="0" destOrd="0" presId="urn:microsoft.com/office/officeart/2005/8/layout/cycle4"/>
    <dgm:cxn modelId="{E2F73EDA-1833-4585-9C03-BC60381F988B}" type="presOf" srcId="{98385A75-2A5A-4DDC-964F-639E637EF3B6}" destId="{AFD5F885-D27C-4FCA-A8DD-32C80F659E1F}" srcOrd="0" destOrd="0" presId="urn:microsoft.com/office/officeart/2005/8/layout/cycle4"/>
    <dgm:cxn modelId="{C2190EE4-7C89-46B9-9CDD-30D65384D891}" type="presOf" srcId="{27013393-9E2C-4B50-9A0D-AD0D2018E690}" destId="{9D07AA66-646A-48FC-8EA0-B156C97582BD}" srcOrd="0" destOrd="0" presId="urn:microsoft.com/office/officeart/2005/8/layout/cycle4"/>
    <dgm:cxn modelId="{2F116DA3-48CD-4D46-99D2-D543FE0F6954}" srcId="{A35DE391-E948-4BF4-B120-DB895DB6BDE4}" destId="{27013393-9E2C-4B50-9A0D-AD0D2018E690}" srcOrd="0" destOrd="0" parTransId="{F3B7A7CA-F977-4C7C-A472-460DD869D117}" sibTransId="{352D4925-D11B-4087-916A-6422F967F36E}"/>
    <dgm:cxn modelId="{C340A7C0-8ABB-4C48-83E7-3730578C9970}" type="presParOf" srcId="{3EC37C9B-8F19-44AF-BC93-78C3C87389D4}" destId="{A3FC2E76-C73F-4E5C-8272-45BD1E5E4306}" srcOrd="0" destOrd="0" presId="urn:microsoft.com/office/officeart/2005/8/layout/cycle4"/>
    <dgm:cxn modelId="{887AC863-DA53-4483-8D0A-206B7A381AF1}" type="presParOf" srcId="{A3FC2E76-C73F-4E5C-8272-45BD1E5E4306}" destId="{D692B2A8-F1E7-4C8C-84BC-D075FD19851B}" srcOrd="0" destOrd="0" presId="urn:microsoft.com/office/officeart/2005/8/layout/cycle4"/>
    <dgm:cxn modelId="{115E3111-F22E-497A-9B29-1501F6164EA8}" type="presParOf" srcId="{3EC37C9B-8F19-44AF-BC93-78C3C87389D4}" destId="{ECD7FC09-BBBC-49D1-BD38-A89A355C8130}" srcOrd="1" destOrd="0" presId="urn:microsoft.com/office/officeart/2005/8/layout/cycle4"/>
    <dgm:cxn modelId="{967884AA-5066-4E9F-932E-350D4D288C3A}" type="presParOf" srcId="{ECD7FC09-BBBC-49D1-BD38-A89A355C8130}" destId="{9D07AA66-646A-48FC-8EA0-B156C97582BD}" srcOrd="0" destOrd="0" presId="urn:microsoft.com/office/officeart/2005/8/layout/cycle4"/>
    <dgm:cxn modelId="{331F4A3B-CDF9-4EB2-84E7-F65786C71357}" type="presParOf" srcId="{ECD7FC09-BBBC-49D1-BD38-A89A355C8130}" destId="{25BEFDD2-FF93-439F-9E67-4736810D64FB}" srcOrd="1" destOrd="0" presId="urn:microsoft.com/office/officeart/2005/8/layout/cycle4"/>
    <dgm:cxn modelId="{21B15E27-465B-4FA5-8EF5-29CF7E1F4EE7}" type="presParOf" srcId="{ECD7FC09-BBBC-49D1-BD38-A89A355C8130}" destId="{1722667B-26E9-467D-B162-456F64A96126}" srcOrd="2" destOrd="0" presId="urn:microsoft.com/office/officeart/2005/8/layout/cycle4"/>
    <dgm:cxn modelId="{3940300B-B664-4A37-9526-470FA67107C4}" type="presParOf" srcId="{ECD7FC09-BBBC-49D1-BD38-A89A355C8130}" destId="{AFD5F885-D27C-4FCA-A8DD-32C80F659E1F}" srcOrd="3" destOrd="0" presId="urn:microsoft.com/office/officeart/2005/8/layout/cycle4"/>
    <dgm:cxn modelId="{CF7D16CC-5FBF-4268-A1D3-424ACC4A6820}" type="presParOf" srcId="{ECD7FC09-BBBC-49D1-BD38-A89A355C8130}" destId="{FFBE776D-27D0-48DE-8B85-5C0539711A36}" srcOrd="4" destOrd="0" presId="urn:microsoft.com/office/officeart/2005/8/layout/cycle4"/>
    <dgm:cxn modelId="{E87D3CA4-1659-4150-9118-7154CEED2DEA}" type="presParOf" srcId="{3EC37C9B-8F19-44AF-BC93-78C3C87389D4}" destId="{31116A02-F676-4CA9-815F-3E88BA7EF23A}" srcOrd="2" destOrd="0" presId="urn:microsoft.com/office/officeart/2005/8/layout/cycle4"/>
    <dgm:cxn modelId="{59A9542F-0108-4E17-9763-F9CEA02BEE39}" type="presParOf" srcId="{3EC37C9B-8F19-44AF-BC93-78C3C87389D4}" destId="{CC9271BB-0D20-49CA-9F03-FD6BB8670C0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B6AAD5-BB22-443A-B98E-11707CBE16C9}"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pPr>
        <a:ln>
          <a:noFill/>
        </a:ln>
      </dgm:spPr>
      <dgm:t>
        <a:bodyPr/>
        <a:lstStyle/>
        <a:p>
          <a:endParaRPr lang="en-US" sz="800" b="1" dirty="0">
            <a:solidFill>
              <a:schemeClr val="bg1"/>
            </a:solidFill>
          </a:endParaRPr>
        </a:p>
      </dgm:t>
    </dgm:pt>
    <dgm:pt modelId="{68C8E73F-A05A-4DC8-914A-C484D8568F55}" type="parTrans" cxnId="{78D5CF50-3633-4A11-9FE0-D306D94A091D}">
      <dgm:prSet/>
      <dgm:spPr/>
      <dgm:t>
        <a:bodyPr/>
        <a:lstStyle/>
        <a:p>
          <a:endParaRPr lang="en-US" sz="1050">
            <a:solidFill>
              <a:schemeClr val="bg1"/>
            </a:solidFill>
          </a:endParaRPr>
        </a:p>
      </dgm:t>
    </dgm:pt>
    <dgm:pt modelId="{12A631F8-73E8-4437-A632-1DA4C96C2081}" type="sibTrans" cxnId="{78D5CF50-3633-4A11-9FE0-D306D94A091D}">
      <dgm:prSet/>
      <dgm:spPr>
        <a:ln>
          <a:noFill/>
        </a:ln>
      </dgm:spPr>
      <dgm:t>
        <a:bodyPr/>
        <a:lstStyle/>
        <a:p>
          <a:endParaRPr lang="en-US" sz="1050">
            <a:solidFill>
              <a:schemeClr val="bg1"/>
            </a:solidFill>
          </a:endParaRPr>
        </a:p>
      </dgm:t>
    </dgm:pt>
    <dgm:pt modelId="{37FDA6AE-027B-4120-90CE-09301A415796}">
      <dgm:prSet phldrT="[Text]" custT="1"/>
      <dgm:spPr>
        <a:ln>
          <a:noFill/>
        </a:ln>
      </dgm:spPr>
      <dgm:t>
        <a:bodyPr/>
        <a:lstStyle/>
        <a:p>
          <a:endParaRPr lang="en-US" sz="800" b="1" dirty="0" smtClean="0">
            <a:solidFill>
              <a:schemeClr val="bg1"/>
            </a:solidFill>
          </a:endParaRPr>
        </a:p>
        <a:p>
          <a:endParaRPr lang="en-US" sz="800" b="1" dirty="0" smtClean="0">
            <a:solidFill>
              <a:schemeClr val="bg1"/>
            </a:solidFill>
          </a:endParaRPr>
        </a:p>
      </dgm:t>
    </dgm:pt>
    <dgm:pt modelId="{F547554B-51EF-4D52-BD83-B530786A53F6}" type="parTrans" cxnId="{97371629-EAFB-49C5-8D4C-1C2CC8EF98DA}">
      <dgm:prSet/>
      <dgm:spPr/>
      <dgm:t>
        <a:bodyPr/>
        <a:lstStyle/>
        <a:p>
          <a:endParaRPr lang="en-US" sz="1050">
            <a:solidFill>
              <a:schemeClr val="bg1"/>
            </a:solidFill>
          </a:endParaRPr>
        </a:p>
      </dgm:t>
    </dgm:pt>
    <dgm:pt modelId="{AACFA7FC-124D-47F0-AAB7-D837F03A13D6}" type="sibTrans" cxnId="{97371629-EAFB-49C5-8D4C-1C2CC8EF98DA}">
      <dgm:prSet/>
      <dgm:spPr>
        <a:ln>
          <a:noFill/>
        </a:ln>
      </dgm:spPr>
      <dgm:t>
        <a:bodyPr/>
        <a:lstStyle/>
        <a:p>
          <a:endParaRPr lang="en-US" sz="1050">
            <a:solidFill>
              <a:schemeClr val="bg1"/>
            </a:solidFill>
          </a:endParaRPr>
        </a:p>
      </dgm:t>
    </dgm:pt>
    <dgm:pt modelId="{8C92A023-B595-4B7E-9FD1-86305B47363F}">
      <dgm:prSet phldrT="[Text]" custT="1"/>
      <dgm:spPr>
        <a:ln>
          <a:noFill/>
        </a:ln>
      </dgm:spPr>
      <dgm:t>
        <a:bodyPr/>
        <a:lstStyle/>
        <a:p>
          <a:endParaRPr lang="en-US" sz="800" b="1" dirty="0" smtClean="0">
            <a:solidFill>
              <a:schemeClr val="bg1"/>
            </a:solidFill>
          </a:endParaRPr>
        </a:p>
        <a:p>
          <a:endParaRPr lang="en-US" sz="800" b="1" dirty="0" smtClean="0">
            <a:solidFill>
              <a:schemeClr val="bg1"/>
            </a:solidFill>
          </a:endParaRPr>
        </a:p>
      </dgm:t>
    </dgm:pt>
    <dgm:pt modelId="{126030B6-AD92-4139-8AC7-ED96A61FFA13}" type="parTrans" cxnId="{6393EA77-6C35-4795-B9F8-BC384CEB01BB}">
      <dgm:prSet/>
      <dgm:spPr/>
      <dgm:t>
        <a:bodyPr/>
        <a:lstStyle/>
        <a:p>
          <a:endParaRPr lang="en-US" sz="1050">
            <a:solidFill>
              <a:schemeClr val="bg1"/>
            </a:solidFill>
          </a:endParaRPr>
        </a:p>
      </dgm:t>
    </dgm:pt>
    <dgm:pt modelId="{45610BF7-B096-4636-A867-71803911F6BC}" type="sibTrans" cxnId="{6393EA77-6C35-4795-B9F8-BC384CEB01BB}">
      <dgm:prSet/>
      <dgm:spPr>
        <a:ln>
          <a:noFill/>
        </a:ln>
      </dgm:spPr>
      <dgm:t>
        <a:bodyPr/>
        <a:lstStyle/>
        <a:p>
          <a:endParaRPr lang="en-US" sz="1050">
            <a:solidFill>
              <a:schemeClr val="bg1"/>
            </a:solidFill>
          </a:endParaRPr>
        </a:p>
      </dgm:t>
    </dgm:pt>
    <dgm:pt modelId="{839B389E-0F3A-4E44-B6E2-13F1399C142F}">
      <dgm:prSet phldrT="[Text]" custT="1"/>
      <dgm:spPr>
        <a:ln>
          <a:noFill/>
        </a:ln>
      </dgm:spPr>
      <dgm:t>
        <a:bodyPr/>
        <a:lstStyle/>
        <a:p>
          <a:endParaRPr lang="en-US" sz="800" b="1" dirty="0" smtClean="0">
            <a:solidFill>
              <a:schemeClr val="bg1"/>
            </a:solidFill>
          </a:endParaRPr>
        </a:p>
        <a:p>
          <a:endParaRPr lang="en-US" sz="800" b="1" dirty="0" smtClean="0">
            <a:solidFill>
              <a:schemeClr val="bg1"/>
            </a:solidFill>
          </a:endParaRPr>
        </a:p>
      </dgm:t>
    </dgm:pt>
    <dgm:pt modelId="{9C2D419A-4208-435A-8DFE-59E57C79B927}" type="parTrans" cxnId="{E9F581C8-1891-4557-8FD4-140226A54CF9}">
      <dgm:prSet/>
      <dgm:spPr/>
      <dgm:t>
        <a:bodyPr/>
        <a:lstStyle/>
        <a:p>
          <a:endParaRPr lang="en-US" sz="1050"/>
        </a:p>
      </dgm:t>
    </dgm:pt>
    <dgm:pt modelId="{8F45AFFE-9FF4-4A34-B11A-ED475E2D4999}" type="sibTrans" cxnId="{E9F581C8-1891-4557-8FD4-140226A54CF9}">
      <dgm:prSet/>
      <dgm:spPr/>
      <dgm:t>
        <a:bodyPr/>
        <a:lstStyle/>
        <a:p>
          <a:endParaRPr lang="en-US" sz="1050"/>
        </a:p>
      </dgm:t>
    </dgm:pt>
    <dgm:pt modelId="{8CF3E522-5D57-4AC6-A114-9011ECADB126}" type="pres">
      <dgm:prSet presAssocID="{ABB6AAD5-BB22-443A-B98E-11707CBE16C9}" presName="Name0" presStyleCnt="0">
        <dgm:presLayoutVars>
          <dgm:chPref val="3"/>
          <dgm:dir/>
          <dgm:animLvl val="lvl"/>
          <dgm:resizeHandles/>
        </dgm:presLayoutVars>
      </dgm:prSet>
      <dgm:spPr/>
      <dgm:t>
        <a:bodyPr/>
        <a:lstStyle/>
        <a:p>
          <a:endParaRPr lang="en-US"/>
        </a:p>
      </dgm:t>
    </dgm:pt>
    <dgm:pt modelId="{D6096381-8E40-4A96-8F38-09C01A4CFDEC}" type="pres">
      <dgm:prSet presAssocID="{62F3A35F-EA2B-462C-89DA-224952DBD84B}" presName="horFlow" presStyleCnt="0"/>
      <dgm:spPr/>
    </dgm:pt>
    <dgm:pt modelId="{C3C5C488-2D82-48FA-94E1-E6ED648AE07E}" type="pres">
      <dgm:prSet presAssocID="{62F3A35F-EA2B-462C-89DA-224952DBD84B}" presName="bigChev" presStyleLbl="node1" presStyleIdx="0" presStyleCnt="4"/>
      <dgm:spPr/>
      <dgm:t>
        <a:bodyPr/>
        <a:lstStyle/>
        <a:p>
          <a:endParaRPr lang="en-US"/>
        </a:p>
      </dgm:t>
    </dgm:pt>
    <dgm:pt modelId="{373A085F-9DBE-46BF-A47E-0C735CD1391E}" type="pres">
      <dgm:prSet presAssocID="{62F3A35F-EA2B-462C-89DA-224952DBD84B}" presName="vSp" presStyleCnt="0"/>
      <dgm:spPr/>
    </dgm:pt>
    <dgm:pt modelId="{9268F6D1-F112-4A65-8301-E74A81AB70DA}" type="pres">
      <dgm:prSet presAssocID="{37FDA6AE-027B-4120-90CE-09301A415796}" presName="horFlow" presStyleCnt="0"/>
      <dgm:spPr/>
    </dgm:pt>
    <dgm:pt modelId="{5F7C99BF-9C18-4701-B642-69C8B195B816}" type="pres">
      <dgm:prSet presAssocID="{37FDA6AE-027B-4120-90CE-09301A415796}" presName="bigChev" presStyleLbl="node1" presStyleIdx="1" presStyleCnt="4" custLinFactNeighborX="3009" custLinFactNeighborY="471"/>
      <dgm:spPr/>
      <dgm:t>
        <a:bodyPr/>
        <a:lstStyle/>
        <a:p>
          <a:endParaRPr lang="en-US"/>
        </a:p>
      </dgm:t>
    </dgm:pt>
    <dgm:pt modelId="{6489C701-29A2-43EE-B483-7F35B23E0462}" type="pres">
      <dgm:prSet presAssocID="{37FDA6AE-027B-4120-90CE-09301A415796}" presName="vSp" presStyleCnt="0"/>
      <dgm:spPr/>
    </dgm:pt>
    <dgm:pt modelId="{34BC7A11-46D6-4CD3-A2C1-3FD5B3D3F123}" type="pres">
      <dgm:prSet presAssocID="{8C92A023-B595-4B7E-9FD1-86305B47363F}" presName="horFlow" presStyleCnt="0"/>
      <dgm:spPr/>
    </dgm:pt>
    <dgm:pt modelId="{803580E4-39B5-44E5-A355-43EEFE242A45}" type="pres">
      <dgm:prSet presAssocID="{8C92A023-B595-4B7E-9FD1-86305B47363F}" presName="bigChev" presStyleLbl="node1" presStyleIdx="2" presStyleCnt="4"/>
      <dgm:spPr/>
      <dgm:t>
        <a:bodyPr/>
        <a:lstStyle/>
        <a:p>
          <a:endParaRPr lang="en-US"/>
        </a:p>
      </dgm:t>
    </dgm:pt>
    <dgm:pt modelId="{48968FDD-2CAD-44D2-ABC1-A074F5AEE7EE}" type="pres">
      <dgm:prSet presAssocID="{8C92A023-B595-4B7E-9FD1-86305B47363F}" presName="vSp" presStyleCnt="0"/>
      <dgm:spPr/>
    </dgm:pt>
    <dgm:pt modelId="{E5CACCF2-1E9C-4594-B0E5-63D54C4C3B51}" type="pres">
      <dgm:prSet presAssocID="{839B389E-0F3A-4E44-B6E2-13F1399C142F}" presName="horFlow" presStyleCnt="0"/>
      <dgm:spPr/>
    </dgm:pt>
    <dgm:pt modelId="{38B3533C-0604-42C2-B6E4-34D51AE7EEAA}" type="pres">
      <dgm:prSet presAssocID="{839B389E-0F3A-4E44-B6E2-13F1399C142F}" presName="bigChev" presStyleLbl="node1" presStyleIdx="3" presStyleCnt="4"/>
      <dgm:spPr/>
      <dgm:t>
        <a:bodyPr/>
        <a:lstStyle/>
        <a:p>
          <a:endParaRPr lang="en-US"/>
        </a:p>
      </dgm:t>
    </dgm:pt>
  </dgm:ptLst>
  <dgm:cxnLst>
    <dgm:cxn modelId="{E9F581C8-1891-4557-8FD4-140226A54CF9}" srcId="{ABB6AAD5-BB22-443A-B98E-11707CBE16C9}" destId="{839B389E-0F3A-4E44-B6E2-13F1399C142F}" srcOrd="3" destOrd="0" parTransId="{9C2D419A-4208-435A-8DFE-59E57C79B927}" sibTransId="{8F45AFFE-9FF4-4A34-B11A-ED475E2D4999}"/>
    <dgm:cxn modelId="{6393EA77-6C35-4795-B9F8-BC384CEB01BB}" srcId="{ABB6AAD5-BB22-443A-B98E-11707CBE16C9}" destId="{8C92A023-B595-4B7E-9FD1-86305B47363F}" srcOrd="2" destOrd="0" parTransId="{126030B6-AD92-4139-8AC7-ED96A61FFA13}" sibTransId="{45610BF7-B096-4636-A867-71803911F6BC}"/>
    <dgm:cxn modelId="{328711A2-E72F-4825-9518-A1A1DEC15C05}" type="presOf" srcId="{8C92A023-B595-4B7E-9FD1-86305B47363F}" destId="{803580E4-39B5-44E5-A355-43EEFE242A45}" srcOrd="0" destOrd="0" presId="urn:microsoft.com/office/officeart/2005/8/layout/lProcess3"/>
    <dgm:cxn modelId="{6D8028C2-3770-44E8-8630-0556618ED3E8}" type="presOf" srcId="{839B389E-0F3A-4E44-B6E2-13F1399C142F}" destId="{38B3533C-0604-42C2-B6E4-34D51AE7EEAA}" srcOrd="0" destOrd="0" presId="urn:microsoft.com/office/officeart/2005/8/layout/lProcess3"/>
    <dgm:cxn modelId="{DCE3AD32-F2F1-42FC-BFA6-C550254CA78E}" type="presOf" srcId="{ABB6AAD5-BB22-443A-B98E-11707CBE16C9}" destId="{8CF3E522-5D57-4AC6-A114-9011ECADB126}" srcOrd="0" destOrd="0" presId="urn:microsoft.com/office/officeart/2005/8/layout/lProcess3"/>
    <dgm:cxn modelId="{B1ADF191-B65B-4C4F-BAE1-77A35D736452}" type="presOf" srcId="{37FDA6AE-027B-4120-90CE-09301A415796}" destId="{5F7C99BF-9C18-4701-B642-69C8B195B816}" srcOrd="0" destOrd="0" presId="urn:microsoft.com/office/officeart/2005/8/layout/lProcess3"/>
    <dgm:cxn modelId="{3DD64AEF-5EDE-47BE-B389-97C7BBE2CC92}" type="presOf" srcId="{62F3A35F-EA2B-462C-89DA-224952DBD84B}" destId="{C3C5C488-2D82-48FA-94E1-E6ED648AE07E}" srcOrd="0" destOrd="0" presId="urn:microsoft.com/office/officeart/2005/8/layout/lProcess3"/>
    <dgm:cxn modelId="{78D5CF50-3633-4A11-9FE0-D306D94A091D}" srcId="{ABB6AAD5-BB22-443A-B98E-11707CBE16C9}" destId="{62F3A35F-EA2B-462C-89DA-224952DBD84B}" srcOrd="0" destOrd="0" parTransId="{68C8E73F-A05A-4DC8-914A-C484D8568F55}" sibTransId="{12A631F8-73E8-4437-A632-1DA4C96C2081}"/>
    <dgm:cxn modelId="{97371629-EAFB-49C5-8D4C-1C2CC8EF98DA}" srcId="{ABB6AAD5-BB22-443A-B98E-11707CBE16C9}" destId="{37FDA6AE-027B-4120-90CE-09301A415796}" srcOrd="1" destOrd="0" parTransId="{F547554B-51EF-4D52-BD83-B530786A53F6}" sibTransId="{AACFA7FC-124D-47F0-AAB7-D837F03A13D6}"/>
    <dgm:cxn modelId="{D0E3EFC6-48FC-45DF-AA04-EA105423AAD8}" type="presParOf" srcId="{8CF3E522-5D57-4AC6-A114-9011ECADB126}" destId="{D6096381-8E40-4A96-8F38-09C01A4CFDEC}" srcOrd="0" destOrd="0" presId="urn:microsoft.com/office/officeart/2005/8/layout/lProcess3"/>
    <dgm:cxn modelId="{AFD6B79A-7046-4576-BEDF-31E9C3043A5F}" type="presParOf" srcId="{D6096381-8E40-4A96-8F38-09C01A4CFDEC}" destId="{C3C5C488-2D82-48FA-94E1-E6ED648AE07E}" srcOrd="0" destOrd="0" presId="urn:microsoft.com/office/officeart/2005/8/layout/lProcess3"/>
    <dgm:cxn modelId="{1A93EFDD-2F7F-4F83-83CB-4737C9B03CEE}" type="presParOf" srcId="{8CF3E522-5D57-4AC6-A114-9011ECADB126}" destId="{373A085F-9DBE-46BF-A47E-0C735CD1391E}" srcOrd="1" destOrd="0" presId="urn:microsoft.com/office/officeart/2005/8/layout/lProcess3"/>
    <dgm:cxn modelId="{8713EFF9-76F8-4331-A907-A2D3DEDCB9A9}" type="presParOf" srcId="{8CF3E522-5D57-4AC6-A114-9011ECADB126}" destId="{9268F6D1-F112-4A65-8301-E74A81AB70DA}" srcOrd="2" destOrd="0" presId="urn:microsoft.com/office/officeart/2005/8/layout/lProcess3"/>
    <dgm:cxn modelId="{880D9F30-3457-47D0-ABF1-B59768A56FF8}" type="presParOf" srcId="{9268F6D1-F112-4A65-8301-E74A81AB70DA}" destId="{5F7C99BF-9C18-4701-B642-69C8B195B816}" srcOrd="0" destOrd="0" presId="urn:microsoft.com/office/officeart/2005/8/layout/lProcess3"/>
    <dgm:cxn modelId="{EF979342-B6BE-4A19-9B6C-A2D713BA78DB}" type="presParOf" srcId="{8CF3E522-5D57-4AC6-A114-9011ECADB126}" destId="{6489C701-29A2-43EE-B483-7F35B23E0462}" srcOrd="3" destOrd="0" presId="urn:microsoft.com/office/officeart/2005/8/layout/lProcess3"/>
    <dgm:cxn modelId="{2847CE3E-C25B-458B-9036-926B1ECC6A55}" type="presParOf" srcId="{8CF3E522-5D57-4AC6-A114-9011ECADB126}" destId="{34BC7A11-46D6-4CD3-A2C1-3FD5B3D3F123}" srcOrd="4" destOrd="0" presId="urn:microsoft.com/office/officeart/2005/8/layout/lProcess3"/>
    <dgm:cxn modelId="{851AAF60-0F2C-4081-9C13-8FAA8F0220D2}" type="presParOf" srcId="{34BC7A11-46D6-4CD3-A2C1-3FD5B3D3F123}" destId="{803580E4-39B5-44E5-A355-43EEFE242A45}" srcOrd="0" destOrd="0" presId="urn:microsoft.com/office/officeart/2005/8/layout/lProcess3"/>
    <dgm:cxn modelId="{3B1B5C99-9C04-4957-888B-10CC94F07312}" type="presParOf" srcId="{8CF3E522-5D57-4AC6-A114-9011ECADB126}" destId="{48968FDD-2CAD-44D2-ABC1-A074F5AEE7EE}" srcOrd="5" destOrd="0" presId="urn:microsoft.com/office/officeart/2005/8/layout/lProcess3"/>
    <dgm:cxn modelId="{FC1FBB8D-8C6E-47F4-8C22-24A0A106029E}" type="presParOf" srcId="{8CF3E522-5D57-4AC6-A114-9011ECADB126}" destId="{E5CACCF2-1E9C-4594-B0E5-63D54C4C3B51}" srcOrd="6" destOrd="0" presId="urn:microsoft.com/office/officeart/2005/8/layout/lProcess3"/>
    <dgm:cxn modelId="{75E50525-C577-4165-9FC0-9897A4258117}" type="presParOf" srcId="{E5CACCF2-1E9C-4594-B0E5-63D54C4C3B51}" destId="{38B3533C-0604-42C2-B6E4-34D51AE7EEA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0AEEA4-7AC2-4343-BC9E-1AAC57C6A69E}" type="doc">
      <dgm:prSet loTypeId="urn:microsoft.com/office/officeart/2005/8/layout/equation1" loCatId="process" qsTypeId="urn:microsoft.com/office/officeart/2005/8/quickstyle/simple1" qsCatId="simple" csTypeId="urn:microsoft.com/office/officeart/2005/8/colors/colorful1" csCatId="colorful" phldr="1"/>
      <dgm:spPr/>
    </dgm:pt>
    <dgm:pt modelId="{94A60837-56DD-475E-9E7F-855A74FAB0EA}">
      <dgm:prSet phldrT="[Text]"/>
      <dgm:spPr>
        <a:solidFill>
          <a:srgbClr val="0070C0"/>
        </a:solidFill>
      </dgm:spPr>
      <dgm:t>
        <a:bodyPr/>
        <a:lstStyle/>
        <a:p>
          <a:r>
            <a:rPr lang="en-US" dirty="0" smtClean="0"/>
            <a:t>Drug A</a:t>
          </a:r>
          <a:endParaRPr lang="en-US" dirty="0"/>
        </a:p>
      </dgm:t>
    </dgm:pt>
    <dgm:pt modelId="{EC99027C-1874-49D4-8C9B-726A7237D4C1}" type="parTrans" cxnId="{3D7ECDAB-71C9-434D-B9CB-879CEC13A9CE}">
      <dgm:prSet/>
      <dgm:spPr/>
      <dgm:t>
        <a:bodyPr/>
        <a:lstStyle/>
        <a:p>
          <a:endParaRPr lang="en-US"/>
        </a:p>
      </dgm:t>
    </dgm:pt>
    <dgm:pt modelId="{C0B60901-5028-4473-8081-6F005A6E434F}" type="sibTrans" cxnId="{3D7ECDAB-71C9-434D-B9CB-879CEC13A9CE}">
      <dgm:prSet/>
      <dgm:spPr/>
      <dgm:t>
        <a:bodyPr/>
        <a:lstStyle/>
        <a:p>
          <a:endParaRPr lang="en-US"/>
        </a:p>
      </dgm:t>
    </dgm:pt>
    <dgm:pt modelId="{F53C5382-3C83-40B1-A57E-F04E24196733}">
      <dgm:prSet phldrT="[Text]"/>
      <dgm:spPr>
        <a:solidFill>
          <a:srgbClr val="00B050"/>
        </a:solidFill>
      </dgm:spPr>
      <dgm:t>
        <a:bodyPr/>
        <a:lstStyle/>
        <a:p>
          <a:r>
            <a:rPr lang="en-US" dirty="0" smtClean="0"/>
            <a:t>OK</a:t>
          </a:r>
          <a:endParaRPr lang="en-US" dirty="0"/>
        </a:p>
      </dgm:t>
    </dgm:pt>
    <dgm:pt modelId="{076941FF-8009-41B9-9B79-FED7EF0AEDEA}" type="parTrans" cxnId="{5EE6CC3C-DC31-4570-AFC6-9632B55F9FDB}">
      <dgm:prSet/>
      <dgm:spPr/>
      <dgm:t>
        <a:bodyPr/>
        <a:lstStyle/>
        <a:p>
          <a:endParaRPr lang="en-US"/>
        </a:p>
      </dgm:t>
    </dgm:pt>
    <dgm:pt modelId="{B90D0E70-12F1-4C5D-A4F1-06636135AAC8}" type="sibTrans" cxnId="{5EE6CC3C-DC31-4570-AFC6-9632B55F9FDB}">
      <dgm:prSet/>
      <dgm:spPr/>
      <dgm:t>
        <a:bodyPr/>
        <a:lstStyle/>
        <a:p>
          <a:endParaRPr lang="en-US"/>
        </a:p>
      </dgm:t>
    </dgm:pt>
    <dgm:pt modelId="{6BAC1211-0F89-414D-9D31-66CE20D9976C}" type="pres">
      <dgm:prSet presAssocID="{660AEEA4-7AC2-4343-BC9E-1AAC57C6A69E}" presName="linearFlow" presStyleCnt="0">
        <dgm:presLayoutVars>
          <dgm:dir/>
          <dgm:resizeHandles val="exact"/>
        </dgm:presLayoutVars>
      </dgm:prSet>
      <dgm:spPr/>
    </dgm:pt>
    <dgm:pt modelId="{7AF0EDC5-A3BB-41AF-AAAF-04AEE4889D8B}" type="pres">
      <dgm:prSet presAssocID="{94A60837-56DD-475E-9E7F-855A74FAB0EA}" presName="node" presStyleLbl="node1" presStyleIdx="0" presStyleCnt="2">
        <dgm:presLayoutVars>
          <dgm:bulletEnabled val="1"/>
        </dgm:presLayoutVars>
      </dgm:prSet>
      <dgm:spPr/>
      <dgm:t>
        <a:bodyPr/>
        <a:lstStyle/>
        <a:p>
          <a:endParaRPr lang="en-US"/>
        </a:p>
      </dgm:t>
    </dgm:pt>
    <dgm:pt modelId="{AF969095-BF71-4157-ABD4-7E885F310A32}" type="pres">
      <dgm:prSet presAssocID="{C0B60901-5028-4473-8081-6F005A6E434F}" presName="spacerL" presStyleCnt="0"/>
      <dgm:spPr/>
    </dgm:pt>
    <dgm:pt modelId="{FEF4A789-4946-4FAA-BAD6-2D20A7B46A91}" type="pres">
      <dgm:prSet presAssocID="{C0B60901-5028-4473-8081-6F005A6E434F}" presName="sibTrans" presStyleLbl="sibTrans2D1" presStyleIdx="0" presStyleCnt="1"/>
      <dgm:spPr/>
      <dgm:t>
        <a:bodyPr/>
        <a:lstStyle/>
        <a:p>
          <a:endParaRPr lang="en-US"/>
        </a:p>
      </dgm:t>
    </dgm:pt>
    <dgm:pt modelId="{880AFB49-BDD5-4459-A423-00A36B5A0E88}" type="pres">
      <dgm:prSet presAssocID="{C0B60901-5028-4473-8081-6F005A6E434F}" presName="spacerR" presStyleCnt="0"/>
      <dgm:spPr/>
    </dgm:pt>
    <dgm:pt modelId="{840C87C5-728C-497F-866F-2758A18BF468}" type="pres">
      <dgm:prSet presAssocID="{F53C5382-3C83-40B1-A57E-F04E24196733}" presName="node" presStyleLbl="node1" presStyleIdx="1" presStyleCnt="2">
        <dgm:presLayoutVars>
          <dgm:bulletEnabled val="1"/>
        </dgm:presLayoutVars>
      </dgm:prSet>
      <dgm:spPr/>
      <dgm:t>
        <a:bodyPr/>
        <a:lstStyle/>
        <a:p>
          <a:endParaRPr lang="en-US"/>
        </a:p>
      </dgm:t>
    </dgm:pt>
  </dgm:ptLst>
  <dgm:cxnLst>
    <dgm:cxn modelId="{4A0D8FF5-10FB-445E-A7A2-10232B47CDAC}" type="presOf" srcId="{F53C5382-3C83-40B1-A57E-F04E24196733}" destId="{840C87C5-728C-497F-866F-2758A18BF468}" srcOrd="0" destOrd="0" presId="urn:microsoft.com/office/officeart/2005/8/layout/equation1"/>
    <dgm:cxn modelId="{05D4BC64-7887-4C24-8ADB-22990D049995}" type="presOf" srcId="{660AEEA4-7AC2-4343-BC9E-1AAC57C6A69E}" destId="{6BAC1211-0F89-414D-9D31-66CE20D9976C}" srcOrd="0" destOrd="0" presId="urn:microsoft.com/office/officeart/2005/8/layout/equation1"/>
    <dgm:cxn modelId="{D4E29DDD-759B-4AB2-9D3A-B0828C63B934}" type="presOf" srcId="{94A60837-56DD-475E-9E7F-855A74FAB0EA}" destId="{7AF0EDC5-A3BB-41AF-AAAF-04AEE4889D8B}" srcOrd="0" destOrd="0" presId="urn:microsoft.com/office/officeart/2005/8/layout/equation1"/>
    <dgm:cxn modelId="{3D7ECDAB-71C9-434D-B9CB-879CEC13A9CE}" srcId="{660AEEA4-7AC2-4343-BC9E-1AAC57C6A69E}" destId="{94A60837-56DD-475E-9E7F-855A74FAB0EA}" srcOrd="0" destOrd="0" parTransId="{EC99027C-1874-49D4-8C9B-726A7237D4C1}" sibTransId="{C0B60901-5028-4473-8081-6F005A6E434F}"/>
    <dgm:cxn modelId="{5EE6CC3C-DC31-4570-AFC6-9632B55F9FDB}" srcId="{660AEEA4-7AC2-4343-BC9E-1AAC57C6A69E}" destId="{F53C5382-3C83-40B1-A57E-F04E24196733}" srcOrd="1" destOrd="0" parTransId="{076941FF-8009-41B9-9B79-FED7EF0AEDEA}" sibTransId="{B90D0E70-12F1-4C5D-A4F1-06636135AAC8}"/>
    <dgm:cxn modelId="{22918452-C055-4B51-B058-80F5D5D4FD9D}" type="presOf" srcId="{C0B60901-5028-4473-8081-6F005A6E434F}" destId="{FEF4A789-4946-4FAA-BAD6-2D20A7B46A91}" srcOrd="0" destOrd="0" presId="urn:microsoft.com/office/officeart/2005/8/layout/equation1"/>
    <dgm:cxn modelId="{F6F53B14-FF77-4635-95A2-D89D10CE8274}" type="presParOf" srcId="{6BAC1211-0F89-414D-9D31-66CE20D9976C}" destId="{7AF0EDC5-A3BB-41AF-AAAF-04AEE4889D8B}" srcOrd="0" destOrd="0" presId="urn:microsoft.com/office/officeart/2005/8/layout/equation1"/>
    <dgm:cxn modelId="{BC22C8D6-2699-4F2A-B6B5-0224BFC63EF0}" type="presParOf" srcId="{6BAC1211-0F89-414D-9D31-66CE20D9976C}" destId="{AF969095-BF71-4157-ABD4-7E885F310A32}" srcOrd="1" destOrd="0" presId="urn:microsoft.com/office/officeart/2005/8/layout/equation1"/>
    <dgm:cxn modelId="{E50B4B8A-2C45-4C2C-9D10-15BD2CF52730}" type="presParOf" srcId="{6BAC1211-0F89-414D-9D31-66CE20D9976C}" destId="{FEF4A789-4946-4FAA-BAD6-2D20A7B46A91}" srcOrd="2" destOrd="0" presId="urn:microsoft.com/office/officeart/2005/8/layout/equation1"/>
    <dgm:cxn modelId="{9CC8FBF3-037E-4CF9-8728-8A8F9F12F4E6}" type="presParOf" srcId="{6BAC1211-0F89-414D-9D31-66CE20D9976C}" destId="{880AFB49-BDD5-4459-A423-00A36B5A0E88}" srcOrd="3" destOrd="0" presId="urn:microsoft.com/office/officeart/2005/8/layout/equation1"/>
    <dgm:cxn modelId="{4D3A70B7-1728-4A2A-8A9A-DB405EEDDA6F}" type="presParOf" srcId="{6BAC1211-0F89-414D-9D31-66CE20D9976C}" destId="{840C87C5-728C-497F-866F-2758A18BF468}"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0AEEA4-7AC2-4343-BC9E-1AAC57C6A69E}" type="doc">
      <dgm:prSet loTypeId="urn:microsoft.com/office/officeart/2005/8/layout/equation1" loCatId="process" qsTypeId="urn:microsoft.com/office/officeart/2005/8/quickstyle/simple1" qsCatId="simple" csTypeId="urn:microsoft.com/office/officeart/2005/8/colors/accent3_2" csCatId="accent3" phldr="1"/>
      <dgm:spPr/>
    </dgm:pt>
    <dgm:pt modelId="{94A60837-56DD-475E-9E7F-855A74FAB0EA}">
      <dgm:prSet phldrT="[Text]"/>
      <dgm:spPr>
        <a:solidFill>
          <a:srgbClr val="00B0F0"/>
        </a:solidFill>
      </dgm:spPr>
      <dgm:t>
        <a:bodyPr/>
        <a:lstStyle/>
        <a:p>
          <a:r>
            <a:rPr lang="en-US" dirty="0" smtClean="0"/>
            <a:t>Drug B</a:t>
          </a:r>
          <a:endParaRPr lang="en-US" dirty="0"/>
        </a:p>
      </dgm:t>
    </dgm:pt>
    <dgm:pt modelId="{EC99027C-1874-49D4-8C9B-726A7237D4C1}" type="parTrans" cxnId="{3D7ECDAB-71C9-434D-B9CB-879CEC13A9CE}">
      <dgm:prSet/>
      <dgm:spPr/>
      <dgm:t>
        <a:bodyPr/>
        <a:lstStyle/>
        <a:p>
          <a:endParaRPr lang="en-US"/>
        </a:p>
      </dgm:t>
    </dgm:pt>
    <dgm:pt modelId="{C0B60901-5028-4473-8081-6F005A6E434F}" type="sibTrans" cxnId="{3D7ECDAB-71C9-434D-B9CB-879CEC13A9CE}">
      <dgm:prSet/>
      <dgm:spPr/>
      <dgm:t>
        <a:bodyPr/>
        <a:lstStyle/>
        <a:p>
          <a:endParaRPr lang="en-US"/>
        </a:p>
      </dgm:t>
    </dgm:pt>
    <dgm:pt modelId="{F53C5382-3C83-40B1-A57E-F04E24196733}">
      <dgm:prSet phldrT="[Text]"/>
      <dgm:spPr>
        <a:solidFill>
          <a:srgbClr val="00B050"/>
        </a:solidFill>
      </dgm:spPr>
      <dgm:t>
        <a:bodyPr/>
        <a:lstStyle/>
        <a:p>
          <a:r>
            <a:rPr lang="en-US" smtClean="0"/>
            <a:t>OK</a:t>
          </a:r>
          <a:endParaRPr lang="en-US"/>
        </a:p>
      </dgm:t>
    </dgm:pt>
    <dgm:pt modelId="{076941FF-8009-41B9-9B79-FED7EF0AEDEA}" type="parTrans" cxnId="{5EE6CC3C-DC31-4570-AFC6-9632B55F9FDB}">
      <dgm:prSet/>
      <dgm:spPr/>
      <dgm:t>
        <a:bodyPr/>
        <a:lstStyle/>
        <a:p>
          <a:endParaRPr lang="en-US"/>
        </a:p>
      </dgm:t>
    </dgm:pt>
    <dgm:pt modelId="{B90D0E70-12F1-4C5D-A4F1-06636135AAC8}" type="sibTrans" cxnId="{5EE6CC3C-DC31-4570-AFC6-9632B55F9FDB}">
      <dgm:prSet/>
      <dgm:spPr/>
      <dgm:t>
        <a:bodyPr/>
        <a:lstStyle/>
        <a:p>
          <a:endParaRPr lang="en-US"/>
        </a:p>
      </dgm:t>
    </dgm:pt>
    <dgm:pt modelId="{6BAC1211-0F89-414D-9D31-66CE20D9976C}" type="pres">
      <dgm:prSet presAssocID="{660AEEA4-7AC2-4343-BC9E-1AAC57C6A69E}" presName="linearFlow" presStyleCnt="0">
        <dgm:presLayoutVars>
          <dgm:dir/>
          <dgm:resizeHandles val="exact"/>
        </dgm:presLayoutVars>
      </dgm:prSet>
      <dgm:spPr/>
    </dgm:pt>
    <dgm:pt modelId="{7AF0EDC5-A3BB-41AF-AAAF-04AEE4889D8B}" type="pres">
      <dgm:prSet presAssocID="{94A60837-56DD-475E-9E7F-855A74FAB0EA}" presName="node" presStyleLbl="node1" presStyleIdx="0" presStyleCnt="2">
        <dgm:presLayoutVars>
          <dgm:bulletEnabled val="1"/>
        </dgm:presLayoutVars>
      </dgm:prSet>
      <dgm:spPr/>
      <dgm:t>
        <a:bodyPr/>
        <a:lstStyle/>
        <a:p>
          <a:endParaRPr lang="en-US"/>
        </a:p>
      </dgm:t>
    </dgm:pt>
    <dgm:pt modelId="{AF969095-BF71-4157-ABD4-7E885F310A32}" type="pres">
      <dgm:prSet presAssocID="{C0B60901-5028-4473-8081-6F005A6E434F}" presName="spacerL" presStyleCnt="0"/>
      <dgm:spPr/>
    </dgm:pt>
    <dgm:pt modelId="{FEF4A789-4946-4FAA-BAD6-2D20A7B46A91}" type="pres">
      <dgm:prSet presAssocID="{C0B60901-5028-4473-8081-6F005A6E434F}" presName="sibTrans" presStyleLbl="sibTrans2D1" presStyleIdx="0" presStyleCnt="1"/>
      <dgm:spPr/>
      <dgm:t>
        <a:bodyPr/>
        <a:lstStyle/>
        <a:p>
          <a:endParaRPr lang="en-US"/>
        </a:p>
      </dgm:t>
    </dgm:pt>
    <dgm:pt modelId="{880AFB49-BDD5-4459-A423-00A36B5A0E88}" type="pres">
      <dgm:prSet presAssocID="{C0B60901-5028-4473-8081-6F005A6E434F}" presName="spacerR" presStyleCnt="0"/>
      <dgm:spPr/>
    </dgm:pt>
    <dgm:pt modelId="{840C87C5-728C-497F-866F-2758A18BF468}" type="pres">
      <dgm:prSet presAssocID="{F53C5382-3C83-40B1-A57E-F04E24196733}" presName="node" presStyleLbl="node1" presStyleIdx="1" presStyleCnt="2">
        <dgm:presLayoutVars>
          <dgm:bulletEnabled val="1"/>
        </dgm:presLayoutVars>
      </dgm:prSet>
      <dgm:spPr/>
      <dgm:t>
        <a:bodyPr/>
        <a:lstStyle/>
        <a:p>
          <a:endParaRPr lang="en-US"/>
        </a:p>
      </dgm:t>
    </dgm:pt>
  </dgm:ptLst>
  <dgm:cxnLst>
    <dgm:cxn modelId="{DBA67A37-E487-422A-AD06-CD29EBF6D1CE}" type="presOf" srcId="{94A60837-56DD-475E-9E7F-855A74FAB0EA}" destId="{7AF0EDC5-A3BB-41AF-AAAF-04AEE4889D8B}" srcOrd="0" destOrd="0" presId="urn:microsoft.com/office/officeart/2005/8/layout/equation1"/>
    <dgm:cxn modelId="{5EE6CC3C-DC31-4570-AFC6-9632B55F9FDB}" srcId="{660AEEA4-7AC2-4343-BC9E-1AAC57C6A69E}" destId="{F53C5382-3C83-40B1-A57E-F04E24196733}" srcOrd="1" destOrd="0" parTransId="{076941FF-8009-41B9-9B79-FED7EF0AEDEA}" sibTransId="{B90D0E70-12F1-4C5D-A4F1-06636135AAC8}"/>
    <dgm:cxn modelId="{3D7ECDAB-71C9-434D-B9CB-879CEC13A9CE}" srcId="{660AEEA4-7AC2-4343-BC9E-1AAC57C6A69E}" destId="{94A60837-56DD-475E-9E7F-855A74FAB0EA}" srcOrd="0" destOrd="0" parTransId="{EC99027C-1874-49D4-8C9B-726A7237D4C1}" sibTransId="{C0B60901-5028-4473-8081-6F005A6E434F}"/>
    <dgm:cxn modelId="{108FE273-FE5C-4241-BFA9-22A3D634AA9A}" type="presOf" srcId="{F53C5382-3C83-40B1-A57E-F04E24196733}" destId="{840C87C5-728C-497F-866F-2758A18BF468}" srcOrd="0" destOrd="0" presId="urn:microsoft.com/office/officeart/2005/8/layout/equation1"/>
    <dgm:cxn modelId="{413CB372-2274-4CA0-A75B-E83FF445D5F1}" type="presOf" srcId="{660AEEA4-7AC2-4343-BC9E-1AAC57C6A69E}" destId="{6BAC1211-0F89-414D-9D31-66CE20D9976C}" srcOrd="0" destOrd="0" presId="urn:microsoft.com/office/officeart/2005/8/layout/equation1"/>
    <dgm:cxn modelId="{3F8881B4-D774-4CA7-B9E4-A847E18C3820}" type="presOf" srcId="{C0B60901-5028-4473-8081-6F005A6E434F}" destId="{FEF4A789-4946-4FAA-BAD6-2D20A7B46A91}" srcOrd="0" destOrd="0" presId="urn:microsoft.com/office/officeart/2005/8/layout/equation1"/>
    <dgm:cxn modelId="{6F3B4D1D-8293-4301-8BD4-2BB079970AC5}" type="presParOf" srcId="{6BAC1211-0F89-414D-9D31-66CE20D9976C}" destId="{7AF0EDC5-A3BB-41AF-AAAF-04AEE4889D8B}" srcOrd="0" destOrd="0" presId="urn:microsoft.com/office/officeart/2005/8/layout/equation1"/>
    <dgm:cxn modelId="{40AA95C7-C360-4363-8EDB-5F01BE276DC1}" type="presParOf" srcId="{6BAC1211-0F89-414D-9D31-66CE20D9976C}" destId="{AF969095-BF71-4157-ABD4-7E885F310A32}" srcOrd="1" destOrd="0" presId="urn:microsoft.com/office/officeart/2005/8/layout/equation1"/>
    <dgm:cxn modelId="{CA5FDA57-9506-48C8-BF68-34A27DA3E8A0}" type="presParOf" srcId="{6BAC1211-0F89-414D-9D31-66CE20D9976C}" destId="{FEF4A789-4946-4FAA-BAD6-2D20A7B46A91}" srcOrd="2" destOrd="0" presId="urn:microsoft.com/office/officeart/2005/8/layout/equation1"/>
    <dgm:cxn modelId="{DC146AD9-A9DE-4679-AA23-4CC34F3E1F59}" type="presParOf" srcId="{6BAC1211-0F89-414D-9D31-66CE20D9976C}" destId="{880AFB49-BDD5-4459-A423-00A36B5A0E88}" srcOrd="3" destOrd="0" presId="urn:microsoft.com/office/officeart/2005/8/layout/equation1"/>
    <dgm:cxn modelId="{D4BB1F98-95D7-48ED-8F2E-18EA26B91292}" type="presParOf" srcId="{6BAC1211-0F89-414D-9D31-66CE20D9976C}" destId="{840C87C5-728C-497F-866F-2758A18BF468}" srcOrd="4"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C71FD6-A36E-4F47-B50E-82746C8C2B09}" type="doc">
      <dgm:prSet loTypeId="urn:microsoft.com/office/officeart/2005/8/layout/equation2" loCatId="process" qsTypeId="urn:microsoft.com/office/officeart/2005/8/quickstyle/simple1" qsCatId="simple" csTypeId="urn:microsoft.com/office/officeart/2005/8/colors/accent1_2" csCatId="accent1" phldr="1"/>
      <dgm:spPr/>
    </dgm:pt>
    <dgm:pt modelId="{5B6D3407-D8C1-4F11-A8F7-6B7F55A6EC27}">
      <dgm:prSet phldrT="[Text]"/>
      <dgm:spPr/>
      <dgm:t>
        <a:bodyPr/>
        <a:lstStyle/>
        <a:p>
          <a:r>
            <a:rPr lang="en-US" dirty="0" smtClean="0"/>
            <a:t>Drug A</a:t>
          </a:r>
          <a:endParaRPr lang="en-US" dirty="0"/>
        </a:p>
      </dgm:t>
    </dgm:pt>
    <dgm:pt modelId="{D1DEEF51-4C93-41ED-AA87-5D232B49F034}" type="parTrans" cxnId="{61496F65-A4EF-4B13-820A-E4334346BAE0}">
      <dgm:prSet/>
      <dgm:spPr/>
      <dgm:t>
        <a:bodyPr/>
        <a:lstStyle/>
        <a:p>
          <a:endParaRPr lang="en-US"/>
        </a:p>
      </dgm:t>
    </dgm:pt>
    <dgm:pt modelId="{D7E4D5EE-4B90-4A84-853E-42B6D3C49F91}" type="sibTrans" cxnId="{61496F65-A4EF-4B13-820A-E4334346BAE0}">
      <dgm:prSet/>
      <dgm:spPr/>
      <dgm:t>
        <a:bodyPr/>
        <a:lstStyle/>
        <a:p>
          <a:endParaRPr lang="en-US"/>
        </a:p>
      </dgm:t>
    </dgm:pt>
    <dgm:pt modelId="{57150E52-983D-4043-9785-381B5BEB5913}">
      <dgm:prSet phldrT="[Text]"/>
      <dgm:spPr>
        <a:solidFill>
          <a:srgbClr val="00B0F0"/>
        </a:solidFill>
      </dgm:spPr>
      <dgm:t>
        <a:bodyPr/>
        <a:lstStyle/>
        <a:p>
          <a:r>
            <a:rPr lang="en-US" dirty="0" smtClean="0"/>
            <a:t>Drug B</a:t>
          </a:r>
          <a:endParaRPr lang="en-US" dirty="0"/>
        </a:p>
      </dgm:t>
    </dgm:pt>
    <dgm:pt modelId="{FCED58E9-A900-4BF2-A46B-3C8A7D8C93F9}" type="parTrans" cxnId="{79ED519C-E875-4D32-B6FB-DB1A5605BB4B}">
      <dgm:prSet/>
      <dgm:spPr/>
      <dgm:t>
        <a:bodyPr/>
        <a:lstStyle/>
        <a:p>
          <a:endParaRPr lang="en-US"/>
        </a:p>
      </dgm:t>
    </dgm:pt>
    <dgm:pt modelId="{78B7FF44-E9E7-445F-80B3-7B60356E807F}" type="sibTrans" cxnId="{79ED519C-E875-4D32-B6FB-DB1A5605BB4B}">
      <dgm:prSet/>
      <dgm:spPr/>
      <dgm:t>
        <a:bodyPr/>
        <a:lstStyle/>
        <a:p>
          <a:endParaRPr lang="en-US"/>
        </a:p>
      </dgm:t>
    </dgm:pt>
    <dgm:pt modelId="{917757B3-F620-4494-9027-0C7F3333F1F3}">
      <dgm:prSet phldrT="[Text]"/>
      <dgm:spPr>
        <a:solidFill>
          <a:srgbClr val="FF0000"/>
        </a:solidFill>
      </dgm:spPr>
      <dgm:t>
        <a:bodyPr/>
        <a:lstStyle/>
        <a:p>
          <a:r>
            <a:rPr lang="en-US" dirty="0" smtClean="0"/>
            <a:t>Not OK</a:t>
          </a:r>
          <a:endParaRPr lang="en-US" dirty="0"/>
        </a:p>
      </dgm:t>
    </dgm:pt>
    <dgm:pt modelId="{805F1E5C-96F3-4E1A-BA15-D6703C7F076D}" type="parTrans" cxnId="{37162370-C69D-485C-A9F4-22181FED57BD}">
      <dgm:prSet/>
      <dgm:spPr/>
      <dgm:t>
        <a:bodyPr/>
        <a:lstStyle/>
        <a:p>
          <a:endParaRPr lang="en-US"/>
        </a:p>
      </dgm:t>
    </dgm:pt>
    <dgm:pt modelId="{376F7F2F-8DE1-4245-B29A-79A10DF26178}" type="sibTrans" cxnId="{37162370-C69D-485C-A9F4-22181FED57BD}">
      <dgm:prSet/>
      <dgm:spPr/>
      <dgm:t>
        <a:bodyPr/>
        <a:lstStyle/>
        <a:p>
          <a:endParaRPr lang="en-US"/>
        </a:p>
      </dgm:t>
    </dgm:pt>
    <dgm:pt modelId="{5F7DFDA3-A6DF-420A-970A-95E5C7E735D1}" type="pres">
      <dgm:prSet presAssocID="{8AC71FD6-A36E-4F47-B50E-82746C8C2B09}" presName="Name0" presStyleCnt="0">
        <dgm:presLayoutVars>
          <dgm:dir/>
          <dgm:resizeHandles val="exact"/>
        </dgm:presLayoutVars>
      </dgm:prSet>
      <dgm:spPr/>
    </dgm:pt>
    <dgm:pt modelId="{2512DC9B-E13C-4E55-A556-0351970159AE}" type="pres">
      <dgm:prSet presAssocID="{8AC71FD6-A36E-4F47-B50E-82746C8C2B09}" presName="vNodes" presStyleCnt="0"/>
      <dgm:spPr/>
    </dgm:pt>
    <dgm:pt modelId="{63C4FC51-B7A3-4FC3-AFF3-0E02AE0F18BD}" type="pres">
      <dgm:prSet presAssocID="{5B6D3407-D8C1-4F11-A8F7-6B7F55A6EC27}" presName="node" presStyleLbl="node1" presStyleIdx="0" presStyleCnt="3">
        <dgm:presLayoutVars>
          <dgm:bulletEnabled val="1"/>
        </dgm:presLayoutVars>
      </dgm:prSet>
      <dgm:spPr/>
      <dgm:t>
        <a:bodyPr/>
        <a:lstStyle/>
        <a:p>
          <a:endParaRPr lang="en-US"/>
        </a:p>
      </dgm:t>
    </dgm:pt>
    <dgm:pt modelId="{3FA5CA95-E742-4F9E-8266-BCE922E2FD97}" type="pres">
      <dgm:prSet presAssocID="{D7E4D5EE-4B90-4A84-853E-42B6D3C49F91}" presName="spacerT" presStyleCnt="0"/>
      <dgm:spPr/>
    </dgm:pt>
    <dgm:pt modelId="{5E62E135-EFDB-4625-89C6-F14641CA11BB}" type="pres">
      <dgm:prSet presAssocID="{D7E4D5EE-4B90-4A84-853E-42B6D3C49F91}" presName="sibTrans" presStyleLbl="sibTrans2D1" presStyleIdx="0" presStyleCnt="2"/>
      <dgm:spPr/>
      <dgm:t>
        <a:bodyPr/>
        <a:lstStyle/>
        <a:p>
          <a:endParaRPr lang="en-US"/>
        </a:p>
      </dgm:t>
    </dgm:pt>
    <dgm:pt modelId="{218FE2B0-3898-4816-9B7B-589CD1A325C0}" type="pres">
      <dgm:prSet presAssocID="{D7E4D5EE-4B90-4A84-853E-42B6D3C49F91}" presName="spacerB" presStyleCnt="0"/>
      <dgm:spPr/>
    </dgm:pt>
    <dgm:pt modelId="{95905A48-87C1-4DD0-82A9-044F010214E9}" type="pres">
      <dgm:prSet presAssocID="{57150E52-983D-4043-9785-381B5BEB5913}" presName="node" presStyleLbl="node1" presStyleIdx="1" presStyleCnt="3">
        <dgm:presLayoutVars>
          <dgm:bulletEnabled val="1"/>
        </dgm:presLayoutVars>
      </dgm:prSet>
      <dgm:spPr/>
      <dgm:t>
        <a:bodyPr/>
        <a:lstStyle/>
        <a:p>
          <a:endParaRPr lang="en-US"/>
        </a:p>
      </dgm:t>
    </dgm:pt>
    <dgm:pt modelId="{E0130EDD-7A49-4040-A274-FDA3386EFF30}" type="pres">
      <dgm:prSet presAssocID="{8AC71FD6-A36E-4F47-B50E-82746C8C2B09}" presName="sibTransLast" presStyleLbl="sibTrans2D1" presStyleIdx="1" presStyleCnt="2"/>
      <dgm:spPr/>
      <dgm:t>
        <a:bodyPr/>
        <a:lstStyle/>
        <a:p>
          <a:endParaRPr lang="en-US"/>
        </a:p>
      </dgm:t>
    </dgm:pt>
    <dgm:pt modelId="{8B691035-E05B-47C2-AAC2-EC21A6078BBF}" type="pres">
      <dgm:prSet presAssocID="{8AC71FD6-A36E-4F47-B50E-82746C8C2B09}" presName="connectorText" presStyleLbl="sibTrans2D1" presStyleIdx="1" presStyleCnt="2"/>
      <dgm:spPr/>
      <dgm:t>
        <a:bodyPr/>
        <a:lstStyle/>
        <a:p>
          <a:endParaRPr lang="en-US"/>
        </a:p>
      </dgm:t>
    </dgm:pt>
    <dgm:pt modelId="{A5B9CD90-6EE9-4D46-B26C-4DC80A996350}" type="pres">
      <dgm:prSet presAssocID="{8AC71FD6-A36E-4F47-B50E-82746C8C2B09}" presName="lastNode" presStyleLbl="node1" presStyleIdx="2" presStyleCnt="3">
        <dgm:presLayoutVars>
          <dgm:bulletEnabled val="1"/>
        </dgm:presLayoutVars>
      </dgm:prSet>
      <dgm:spPr/>
      <dgm:t>
        <a:bodyPr/>
        <a:lstStyle/>
        <a:p>
          <a:endParaRPr lang="en-US"/>
        </a:p>
      </dgm:t>
    </dgm:pt>
  </dgm:ptLst>
  <dgm:cxnLst>
    <dgm:cxn modelId="{1647A58C-9C93-4FB0-94A3-1DD790B2A7F3}" type="presOf" srcId="{917757B3-F620-4494-9027-0C7F3333F1F3}" destId="{A5B9CD90-6EE9-4D46-B26C-4DC80A996350}" srcOrd="0" destOrd="0" presId="urn:microsoft.com/office/officeart/2005/8/layout/equation2"/>
    <dgm:cxn modelId="{CE10C15A-1765-4F4C-A123-D752930A02A9}" type="presOf" srcId="{8AC71FD6-A36E-4F47-B50E-82746C8C2B09}" destId="{5F7DFDA3-A6DF-420A-970A-95E5C7E735D1}" srcOrd="0" destOrd="0" presId="urn:microsoft.com/office/officeart/2005/8/layout/equation2"/>
    <dgm:cxn modelId="{79ED519C-E875-4D32-B6FB-DB1A5605BB4B}" srcId="{8AC71FD6-A36E-4F47-B50E-82746C8C2B09}" destId="{57150E52-983D-4043-9785-381B5BEB5913}" srcOrd="1" destOrd="0" parTransId="{FCED58E9-A900-4BF2-A46B-3C8A7D8C93F9}" sibTransId="{78B7FF44-E9E7-445F-80B3-7B60356E807F}"/>
    <dgm:cxn modelId="{EBD9DC33-89FA-4E42-9C78-9168F34133BE}" type="presOf" srcId="{57150E52-983D-4043-9785-381B5BEB5913}" destId="{95905A48-87C1-4DD0-82A9-044F010214E9}" srcOrd="0" destOrd="0" presId="urn:microsoft.com/office/officeart/2005/8/layout/equation2"/>
    <dgm:cxn modelId="{2ABEA0B5-58B2-4014-9BFE-AFF1D79D43BA}" type="presOf" srcId="{D7E4D5EE-4B90-4A84-853E-42B6D3C49F91}" destId="{5E62E135-EFDB-4625-89C6-F14641CA11BB}" srcOrd="0" destOrd="0" presId="urn:microsoft.com/office/officeart/2005/8/layout/equation2"/>
    <dgm:cxn modelId="{20D598FF-30D4-4278-9F92-1E1B9C174A53}" type="presOf" srcId="{78B7FF44-E9E7-445F-80B3-7B60356E807F}" destId="{8B691035-E05B-47C2-AAC2-EC21A6078BBF}" srcOrd="1" destOrd="0" presId="urn:microsoft.com/office/officeart/2005/8/layout/equation2"/>
    <dgm:cxn modelId="{37162370-C69D-485C-A9F4-22181FED57BD}" srcId="{8AC71FD6-A36E-4F47-B50E-82746C8C2B09}" destId="{917757B3-F620-4494-9027-0C7F3333F1F3}" srcOrd="2" destOrd="0" parTransId="{805F1E5C-96F3-4E1A-BA15-D6703C7F076D}" sibTransId="{376F7F2F-8DE1-4245-B29A-79A10DF26178}"/>
    <dgm:cxn modelId="{D33561A1-8A2A-41B7-9710-9A0409C1295D}" type="presOf" srcId="{78B7FF44-E9E7-445F-80B3-7B60356E807F}" destId="{E0130EDD-7A49-4040-A274-FDA3386EFF30}" srcOrd="0" destOrd="0" presId="urn:microsoft.com/office/officeart/2005/8/layout/equation2"/>
    <dgm:cxn modelId="{3AC745BD-DAAF-4694-8D0B-B9246FBE4B10}" type="presOf" srcId="{5B6D3407-D8C1-4F11-A8F7-6B7F55A6EC27}" destId="{63C4FC51-B7A3-4FC3-AFF3-0E02AE0F18BD}" srcOrd="0" destOrd="0" presId="urn:microsoft.com/office/officeart/2005/8/layout/equation2"/>
    <dgm:cxn modelId="{61496F65-A4EF-4B13-820A-E4334346BAE0}" srcId="{8AC71FD6-A36E-4F47-B50E-82746C8C2B09}" destId="{5B6D3407-D8C1-4F11-A8F7-6B7F55A6EC27}" srcOrd="0" destOrd="0" parTransId="{D1DEEF51-4C93-41ED-AA87-5D232B49F034}" sibTransId="{D7E4D5EE-4B90-4A84-853E-42B6D3C49F91}"/>
    <dgm:cxn modelId="{7DC39089-E405-40CE-85B7-E75CC95C502D}" type="presParOf" srcId="{5F7DFDA3-A6DF-420A-970A-95E5C7E735D1}" destId="{2512DC9B-E13C-4E55-A556-0351970159AE}" srcOrd="0" destOrd="0" presId="urn:microsoft.com/office/officeart/2005/8/layout/equation2"/>
    <dgm:cxn modelId="{7141C9CD-2936-48EB-9673-E0CFEE902CAF}" type="presParOf" srcId="{2512DC9B-E13C-4E55-A556-0351970159AE}" destId="{63C4FC51-B7A3-4FC3-AFF3-0E02AE0F18BD}" srcOrd="0" destOrd="0" presId="urn:microsoft.com/office/officeart/2005/8/layout/equation2"/>
    <dgm:cxn modelId="{081BE0A1-1B1F-4DB5-A8AB-C91E6C511F7E}" type="presParOf" srcId="{2512DC9B-E13C-4E55-A556-0351970159AE}" destId="{3FA5CA95-E742-4F9E-8266-BCE922E2FD97}" srcOrd="1" destOrd="0" presId="urn:microsoft.com/office/officeart/2005/8/layout/equation2"/>
    <dgm:cxn modelId="{506C1E65-DDF0-4E25-AB1B-4CFB3C46F00D}" type="presParOf" srcId="{2512DC9B-E13C-4E55-A556-0351970159AE}" destId="{5E62E135-EFDB-4625-89C6-F14641CA11BB}" srcOrd="2" destOrd="0" presId="urn:microsoft.com/office/officeart/2005/8/layout/equation2"/>
    <dgm:cxn modelId="{C7D1C225-7DF6-495D-8D57-CF513BD60FCC}" type="presParOf" srcId="{2512DC9B-E13C-4E55-A556-0351970159AE}" destId="{218FE2B0-3898-4816-9B7B-589CD1A325C0}" srcOrd="3" destOrd="0" presId="urn:microsoft.com/office/officeart/2005/8/layout/equation2"/>
    <dgm:cxn modelId="{9161F325-322E-4E5C-95D5-62174C8C6102}" type="presParOf" srcId="{2512DC9B-E13C-4E55-A556-0351970159AE}" destId="{95905A48-87C1-4DD0-82A9-044F010214E9}" srcOrd="4" destOrd="0" presId="urn:microsoft.com/office/officeart/2005/8/layout/equation2"/>
    <dgm:cxn modelId="{A726E170-BDED-4E16-A1C5-DEED7532B596}" type="presParOf" srcId="{5F7DFDA3-A6DF-420A-970A-95E5C7E735D1}" destId="{E0130EDD-7A49-4040-A274-FDA3386EFF30}" srcOrd="1" destOrd="0" presId="urn:microsoft.com/office/officeart/2005/8/layout/equation2"/>
    <dgm:cxn modelId="{392DCC99-A6BB-4FD0-9400-2B2BF63ADB09}" type="presParOf" srcId="{E0130EDD-7A49-4040-A274-FDA3386EFF30}" destId="{8B691035-E05B-47C2-AAC2-EC21A6078BBF}" srcOrd="0" destOrd="0" presId="urn:microsoft.com/office/officeart/2005/8/layout/equation2"/>
    <dgm:cxn modelId="{1F40042E-879C-4374-83B8-587FB3E9346D}" type="presParOf" srcId="{5F7DFDA3-A6DF-420A-970A-95E5C7E735D1}" destId="{A5B9CD90-6EE9-4D46-B26C-4DC80A996350}" srcOrd="2" destOrd="0" presId="urn:microsoft.com/office/officeart/2005/8/layout/equati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6969-BD97-49A1-9CDF-9E19DC2A0FEC}">
      <dsp:nvSpPr>
        <dsp:cNvPr id="0" name=""/>
        <dsp:cNvSpPr/>
      </dsp:nvSpPr>
      <dsp:spPr>
        <a:xfrm>
          <a:off x="818" y="505029"/>
          <a:ext cx="1745567" cy="10473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www.cern.ch</a:t>
          </a:r>
          <a:endParaRPr lang="en-US" sz="2100" kern="1200" dirty="0"/>
        </a:p>
      </dsp:txBody>
      <dsp:txXfrm>
        <a:off x="31494" y="535705"/>
        <a:ext cx="1684215" cy="985988"/>
      </dsp:txXfrm>
    </dsp:sp>
    <dsp:sp modelId="{3C73403A-6C24-47AC-88A6-174B45058A59}">
      <dsp:nvSpPr>
        <dsp:cNvPr id="0" name=""/>
        <dsp:cNvSpPr/>
      </dsp:nvSpPr>
      <dsp:spPr>
        <a:xfrm>
          <a:off x="1920943" y="812249"/>
          <a:ext cx="370060" cy="432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920943" y="898829"/>
        <a:ext cx="259042" cy="259740"/>
      </dsp:txXfrm>
    </dsp:sp>
    <dsp:sp modelId="{9C070502-13C0-47C1-84B2-02716BEEA877}">
      <dsp:nvSpPr>
        <dsp:cNvPr id="0" name=""/>
        <dsp:cNvSpPr/>
      </dsp:nvSpPr>
      <dsp:spPr>
        <a:xfrm>
          <a:off x="2444613" y="505029"/>
          <a:ext cx="1745567" cy="10473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info.cern.ch</a:t>
          </a:r>
          <a:endParaRPr lang="en-US" sz="2100" kern="1200" dirty="0"/>
        </a:p>
      </dsp:txBody>
      <dsp:txXfrm>
        <a:off x="2475289" y="535705"/>
        <a:ext cx="1684215" cy="985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7AA66-646A-48FC-8EA0-B156C97582BD}">
      <dsp:nvSpPr>
        <dsp:cNvPr id="0" name=""/>
        <dsp:cNvSpPr/>
      </dsp:nvSpPr>
      <dsp:spPr>
        <a:xfrm>
          <a:off x="734668" y="136404"/>
          <a:ext cx="1036194" cy="1036194"/>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
          </a:r>
          <a:br>
            <a:rPr lang="en-US" sz="1300" kern="1200" dirty="0" smtClean="0"/>
          </a:br>
          <a:r>
            <a:rPr lang="en-US" sz="1300" kern="1200" dirty="0" smtClean="0"/>
            <a:t/>
          </a:r>
          <a:br>
            <a:rPr lang="en-US" sz="1300" kern="1200" dirty="0" smtClean="0"/>
          </a:br>
          <a:endParaRPr lang="en-US" sz="1300" kern="1200" dirty="0"/>
        </a:p>
      </dsp:txBody>
      <dsp:txXfrm>
        <a:off x="1038162" y="439898"/>
        <a:ext cx="732700" cy="732700"/>
      </dsp:txXfrm>
    </dsp:sp>
    <dsp:sp modelId="{25BEFDD2-FF93-439F-9E67-4736810D64FB}">
      <dsp:nvSpPr>
        <dsp:cNvPr id="0" name=""/>
        <dsp:cNvSpPr/>
      </dsp:nvSpPr>
      <dsp:spPr>
        <a:xfrm rot="5400000">
          <a:off x="1818723" y="136404"/>
          <a:ext cx="1036194" cy="1036194"/>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
          </a:r>
          <a:br>
            <a:rPr lang="en-US" sz="1300" kern="1200" dirty="0" smtClean="0"/>
          </a:br>
          <a:r>
            <a:rPr lang="en-US" sz="1300" kern="1200" dirty="0" smtClean="0"/>
            <a:t/>
          </a:r>
          <a:br>
            <a:rPr lang="en-US" sz="1300" kern="1200" dirty="0" smtClean="0"/>
          </a:br>
          <a:endParaRPr lang="en-US" sz="1300" kern="1200" dirty="0"/>
        </a:p>
      </dsp:txBody>
      <dsp:txXfrm rot="-5400000">
        <a:off x="1818723" y="439898"/>
        <a:ext cx="732700" cy="732700"/>
      </dsp:txXfrm>
    </dsp:sp>
    <dsp:sp modelId="{1722667B-26E9-467D-B162-456F64A96126}">
      <dsp:nvSpPr>
        <dsp:cNvPr id="0" name=""/>
        <dsp:cNvSpPr/>
      </dsp:nvSpPr>
      <dsp:spPr>
        <a:xfrm rot="10800000">
          <a:off x="1818723" y="1220459"/>
          <a:ext cx="1036194" cy="1036194"/>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
          </a:r>
          <a:br>
            <a:rPr lang="en-US" sz="1300" kern="1200" dirty="0" smtClean="0"/>
          </a:br>
          <a:r>
            <a:rPr lang="en-US" sz="1300" kern="1200" dirty="0" smtClean="0"/>
            <a:t/>
          </a:r>
          <a:br>
            <a:rPr lang="en-US" sz="1300" kern="1200" dirty="0" smtClean="0"/>
          </a:br>
          <a:endParaRPr lang="en-US" sz="1300" kern="1200" dirty="0"/>
        </a:p>
      </dsp:txBody>
      <dsp:txXfrm rot="10800000">
        <a:off x="1818723" y="1220459"/>
        <a:ext cx="732700" cy="732700"/>
      </dsp:txXfrm>
    </dsp:sp>
    <dsp:sp modelId="{AFD5F885-D27C-4FCA-A8DD-32C80F659E1F}">
      <dsp:nvSpPr>
        <dsp:cNvPr id="0" name=""/>
        <dsp:cNvSpPr/>
      </dsp:nvSpPr>
      <dsp:spPr>
        <a:xfrm rot="16200000">
          <a:off x="734668" y="1220459"/>
          <a:ext cx="1036194" cy="1036194"/>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dsp:txBody>
      <dsp:txXfrm rot="5400000">
        <a:off x="1038162" y="1220459"/>
        <a:ext cx="732700" cy="732700"/>
      </dsp:txXfrm>
    </dsp:sp>
    <dsp:sp modelId="{31116A02-F676-4CA9-815F-3E88BA7EF23A}">
      <dsp:nvSpPr>
        <dsp:cNvPr id="0" name=""/>
        <dsp:cNvSpPr/>
      </dsp:nvSpPr>
      <dsp:spPr>
        <a:xfrm>
          <a:off x="1578346" y="948488"/>
          <a:ext cx="432892" cy="376428"/>
        </a:xfrm>
        <a:prstGeom prst="circularArrow">
          <a:avLst/>
        </a:prstGeom>
        <a:solidFill>
          <a:srgbClr val="F9F9F9"/>
        </a:solidFill>
        <a:ln w="25400" cap="flat" cmpd="sng" algn="ctr">
          <a:noFill/>
          <a:prstDash val="solid"/>
        </a:ln>
        <a:effectLst/>
      </dsp:spPr>
      <dsp:style>
        <a:lnRef idx="2">
          <a:scrgbClr r="0" g="0" b="0"/>
        </a:lnRef>
        <a:fillRef idx="1">
          <a:scrgbClr r="0" g="0" b="0"/>
        </a:fillRef>
        <a:effectRef idx="0">
          <a:scrgbClr r="0" g="0" b="0"/>
        </a:effectRef>
        <a:fontRef idx="minor"/>
      </dsp:style>
    </dsp:sp>
    <dsp:sp modelId="{CC9271BB-0D20-49CA-9F03-FD6BB8670C01}">
      <dsp:nvSpPr>
        <dsp:cNvPr id="0" name=""/>
        <dsp:cNvSpPr/>
      </dsp:nvSpPr>
      <dsp:spPr>
        <a:xfrm rot="10800000">
          <a:off x="1578346" y="1068141"/>
          <a:ext cx="432892" cy="376428"/>
        </a:xfrm>
        <a:prstGeom prst="circularArrow">
          <a:avLst/>
        </a:prstGeom>
        <a:solidFill>
          <a:srgbClr val="F9F9F9"/>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5C488-2D82-48FA-94E1-E6ED648AE07E}">
      <dsp:nvSpPr>
        <dsp:cNvPr id="0" name=""/>
        <dsp:cNvSpPr/>
      </dsp:nvSpPr>
      <dsp:spPr>
        <a:xfrm>
          <a:off x="244152" y="1558"/>
          <a:ext cx="1815951" cy="726380"/>
        </a:xfrm>
        <a:prstGeom prst="chevron">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endParaRPr lang="en-US" sz="800" b="1" kern="1200" dirty="0">
            <a:solidFill>
              <a:schemeClr val="bg1"/>
            </a:solidFill>
          </a:endParaRPr>
        </a:p>
      </dsp:txBody>
      <dsp:txXfrm>
        <a:off x="607342" y="1558"/>
        <a:ext cx="1089571" cy="726380"/>
      </dsp:txXfrm>
    </dsp:sp>
    <dsp:sp modelId="{5F7C99BF-9C18-4701-B642-69C8B195B816}">
      <dsp:nvSpPr>
        <dsp:cNvPr id="0" name=""/>
        <dsp:cNvSpPr/>
      </dsp:nvSpPr>
      <dsp:spPr>
        <a:xfrm>
          <a:off x="298794" y="833053"/>
          <a:ext cx="1815951" cy="726380"/>
        </a:xfrm>
        <a:prstGeom prst="chevron">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endParaRPr lang="en-US" sz="800" b="1" kern="1200" dirty="0" smtClean="0">
            <a:solidFill>
              <a:schemeClr val="bg1"/>
            </a:solidFill>
          </a:endParaRPr>
        </a:p>
        <a:p>
          <a:pPr lvl="0" algn="ctr" defTabSz="355600">
            <a:lnSpc>
              <a:spcPct val="90000"/>
            </a:lnSpc>
            <a:spcBef>
              <a:spcPct val="0"/>
            </a:spcBef>
            <a:spcAft>
              <a:spcPct val="35000"/>
            </a:spcAft>
          </a:pPr>
          <a:endParaRPr lang="en-US" sz="800" b="1" kern="1200" dirty="0" smtClean="0">
            <a:solidFill>
              <a:schemeClr val="bg1"/>
            </a:solidFill>
          </a:endParaRPr>
        </a:p>
      </dsp:txBody>
      <dsp:txXfrm>
        <a:off x="661984" y="833053"/>
        <a:ext cx="1089571" cy="726380"/>
      </dsp:txXfrm>
    </dsp:sp>
    <dsp:sp modelId="{803580E4-39B5-44E5-A355-43EEFE242A45}">
      <dsp:nvSpPr>
        <dsp:cNvPr id="0" name=""/>
        <dsp:cNvSpPr/>
      </dsp:nvSpPr>
      <dsp:spPr>
        <a:xfrm>
          <a:off x="244152" y="1657706"/>
          <a:ext cx="1815951" cy="726380"/>
        </a:xfrm>
        <a:prstGeom prst="chevron">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endParaRPr lang="en-US" sz="800" b="1" kern="1200" dirty="0" smtClean="0">
            <a:solidFill>
              <a:schemeClr val="bg1"/>
            </a:solidFill>
          </a:endParaRPr>
        </a:p>
        <a:p>
          <a:pPr lvl="0" algn="ctr" defTabSz="355600">
            <a:lnSpc>
              <a:spcPct val="90000"/>
            </a:lnSpc>
            <a:spcBef>
              <a:spcPct val="0"/>
            </a:spcBef>
            <a:spcAft>
              <a:spcPct val="35000"/>
            </a:spcAft>
          </a:pPr>
          <a:endParaRPr lang="en-US" sz="800" b="1" kern="1200" dirty="0" smtClean="0">
            <a:solidFill>
              <a:schemeClr val="bg1"/>
            </a:solidFill>
          </a:endParaRPr>
        </a:p>
      </dsp:txBody>
      <dsp:txXfrm>
        <a:off x="607342" y="1657706"/>
        <a:ext cx="1089571" cy="726380"/>
      </dsp:txXfrm>
    </dsp:sp>
    <dsp:sp modelId="{38B3533C-0604-42C2-B6E4-34D51AE7EEAA}">
      <dsp:nvSpPr>
        <dsp:cNvPr id="0" name=""/>
        <dsp:cNvSpPr/>
      </dsp:nvSpPr>
      <dsp:spPr>
        <a:xfrm>
          <a:off x="244152" y="2485780"/>
          <a:ext cx="1815951" cy="726380"/>
        </a:xfrm>
        <a:prstGeom prst="chevron">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endParaRPr lang="en-US" sz="800" b="1" kern="1200" dirty="0" smtClean="0">
            <a:solidFill>
              <a:schemeClr val="bg1"/>
            </a:solidFill>
          </a:endParaRPr>
        </a:p>
        <a:p>
          <a:pPr lvl="0" algn="ctr" defTabSz="355600">
            <a:lnSpc>
              <a:spcPct val="90000"/>
            </a:lnSpc>
            <a:spcBef>
              <a:spcPct val="0"/>
            </a:spcBef>
            <a:spcAft>
              <a:spcPct val="35000"/>
            </a:spcAft>
          </a:pPr>
          <a:endParaRPr lang="en-US" sz="800" b="1" kern="1200" dirty="0" smtClean="0">
            <a:solidFill>
              <a:schemeClr val="bg1"/>
            </a:solidFill>
          </a:endParaRPr>
        </a:p>
      </dsp:txBody>
      <dsp:txXfrm>
        <a:off x="607342" y="2485780"/>
        <a:ext cx="1089571" cy="726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0EDC5-A3BB-41AF-AAAF-04AEE4889D8B}">
      <dsp:nvSpPr>
        <dsp:cNvPr id="0" name=""/>
        <dsp:cNvSpPr/>
      </dsp:nvSpPr>
      <dsp:spPr>
        <a:xfrm>
          <a:off x="878522" y="449"/>
          <a:ext cx="1054242" cy="1054242"/>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Drug A</a:t>
          </a:r>
          <a:endParaRPr lang="en-US" sz="2400" kern="1200" dirty="0"/>
        </a:p>
      </dsp:txBody>
      <dsp:txXfrm>
        <a:off x="1032912" y="154839"/>
        <a:ext cx="745462" cy="745462"/>
      </dsp:txXfrm>
    </dsp:sp>
    <dsp:sp modelId="{FEF4A789-4946-4FAA-BAD6-2D20A7B46A91}">
      <dsp:nvSpPr>
        <dsp:cNvPr id="0" name=""/>
        <dsp:cNvSpPr/>
      </dsp:nvSpPr>
      <dsp:spPr>
        <a:xfrm>
          <a:off x="2018369" y="221840"/>
          <a:ext cx="611460" cy="611460"/>
        </a:xfrm>
        <a:prstGeom prst="mathEqual">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099418" y="347801"/>
        <a:ext cx="449362" cy="359538"/>
      </dsp:txXfrm>
    </dsp:sp>
    <dsp:sp modelId="{840C87C5-728C-497F-866F-2758A18BF468}">
      <dsp:nvSpPr>
        <dsp:cNvPr id="0" name=""/>
        <dsp:cNvSpPr/>
      </dsp:nvSpPr>
      <dsp:spPr>
        <a:xfrm>
          <a:off x="2715434" y="449"/>
          <a:ext cx="1054242" cy="105424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OK</a:t>
          </a:r>
          <a:endParaRPr lang="en-US" sz="2400" kern="1200" dirty="0"/>
        </a:p>
      </dsp:txBody>
      <dsp:txXfrm>
        <a:off x="2869824" y="154839"/>
        <a:ext cx="745462" cy="7454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0EDC5-A3BB-41AF-AAAF-04AEE4889D8B}">
      <dsp:nvSpPr>
        <dsp:cNvPr id="0" name=""/>
        <dsp:cNvSpPr/>
      </dsp:nvSpPr>
      <dsp:spPr>
        <a:xfrm>
          <a:off x="2081932" y="520"/>
          <a:ext cx="1065758" cy="106575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Drug B</a:t>
          </a:r>
          <a:endParaRPr lang="en-US" sz="2400" kern="1200" dirty="0"/>
        </a:p>
      </dsp:txBody>
      <dsp:txXfrm>
        <a:off x="2238009" y="156597"/>
        <a:ext cx="753604" cy="753604"/>
      </dsp:txXfrm>
    </dsp:sp>
    <dsp:sp modelId="{FEF4A789-4946-4FAA-BAD6-2D20A7B46A91}">
      <dsp:nvSpPr>
        <dsp:cNvPr id="0" name=""/>
        <dsp:cNvSpPr/>
      </dsp:nvSpPr>
      <dsp:spPr>
        <a:xfrm>
          <a:off x="3234230" y="224330"/>
          <a:ext cx="618139" cy="618139"/>
        </a:xfrm>
        <a:prstGeom prst="mathEqual">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316164" y="351667"/>
        <a:ext cx="454271" cy="363465"/>
      </dsp:txXfrm>
    </dsp:sp>
    <dsp:sp modelId="{840C87C5-728C-497F-866F-2758A18BF468}">
      <dsp:nvSpPr>
        <dsp:cNvPr id="0" name=""/>
        <dsp:cNvSpPr/>
      </dsp:nvSpPr>
      <dsp:spPr>
        <a:xfrm>
          <a:off x="3938909" y="520"/>
          <a:ext cx="1065758" cy="106575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smtClean="0"/>
            <a:t>OK</a:t>
          </a:r>
          <a:endParaRPr lang="en-US" sz="2400" kern="1200"/>
        </a:p>
      </dsp:txBody>
      <dsp:txXfrm>
        <a:off x="4094986" y="156597"/>
        <a:ext cx="753604" cy="7536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4FC51-B7A3-4FC3-AFF3-0E02AE0F18BD}">
      <dsp:nvSpPr>
        <dsp:cNvPr id="0" name=""/>
        <dsp:cNvSpPr/>
      </dsp:nvSpPr>
      <dsp:spPr>
        <a:xfrm>
          <a:off x="202108" y="1832"/>
          <a:ext cx="1073050" cy="10730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Drug A</a:t>
          </a:r>
          <a:endParaRPr lang="en-US" sz="2400" kern="1200" dirty="0"/>
        </a:p>
      </dsp:txBody>
      <dsp:txXfrm>
        <a:off x="359253" y="158977"/>
        <a:ext cx="758760" cy="758760"/>
      </dsp:txXfrm>
    </dsp:sp>
    <dsp:sp modelId="{5E62E135-EFDB-4625-89C6-F14641CA11BB}">
      <dsp:nvSpPr>
        <dsp:cNvPr id="0" name=""/>
        <dsp:cNvSpPr/>
      </dsp:nvSpPr>
      <dsp:spPr>
        <a:xfrm>
          <a:off x="427449" y="1162015"/>
          <a:ext cx="622369" cy="62236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09944" y="1400009"/>
        <a:ext cx="457379" cy="146381"/>
      </dsp:txXfrm>
    </dsp:sp>
    <dsp:sp modelId="{95905A48-87C1-4DD0-82A9-044F010214E9}">
      <dsp:nvSpPr>
        <dsp:cNvPr id="0" name=""/>
        <dsp:cNvSpPr/>
      </dsp:nvSpPr>
      <dsp:spPr>
        <a:xfrm>
          <a:off x="202108" y="1871516"/>
          <a:ext cx="1073050" cy="1073050"/>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Drug B</a:t>
          </a:r>
          <a:endParaRPr lang="en-US" sz="2400" kern="1200" dirty="0"/>
        </a:p>
      </dsp:txBody>
      <dsp:txXfrm>
        <a:off x="359253" y="2028661"/>
        <a:ext cx="758760" cy="758760"/>
      </dsp:txXfrm>
    </dsp:sp>
    <dsp:sp modelId="{E0130EDD-7A49-4040-A274-FDA3386EFF30}">
      <dsp:nvSpPr>
        <dsp:cNvPr id="0" name=""/>
        <dsp:cNvSpPr/>
      </dsp:nvSpPr>
      <dsp:spPr>
        <a:xfrm>
          <a:off x="1436116" y="1273612"/>
          <a:ext cx="341230" cy="3991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436116" y="1353447"/>
        <a:ext cx="238861" cy="239504"/>
      </dsp:txXfrm>
    </dsp:sp>
    <dsp:sp modelId="{A5B9CD90-6EE9-4D46-B26C-4DC80A996350}">
      <dsp:nvSpPr>
        <dsp:cNvPr id="0" name=""/>
        <dsp:cNvSpPr/>
      </dsp:nvSpPr>
      <dsp:spPr>
        <a:xfrm>
          <a:off x="1918989" y="400149"/>
          <a:ext cx="2146101" cy="214610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smtClean="0"/>
            <a:t>Not OK</a:t>
          </a:r>
          <a:endParaRPr lang="en-US" sz="4900" kern="1200" dirty="0"/>
        </a:p>
      </dsp:txBody>
      <dsp:txXfrm>
        <a:off x="2233278" y="714438"/>
        <a:ext cx="1517523" cy="15175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4E96C-93A0-4A78-B604-4703482948F1}" type="datetimeFigureOut">
              <a:rPr lang="en-US" smtClean="0"/>
              <a:t>10/17/2014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BDC78-7E38-40A1-BA4E-B0A1F110EDAD}" type="slidenum">
              <a:rPr lang="en-US" smtClean="0"/>
              <a:t>‹#›</a:t>
            </a:fld>
            <a:endParaRPr lang="en-US" dirty="0"/>
          </a:p>
        </p:txBody>
      </p:sp>
    </p:spTree>
    <p:extLst>
      <p:ext uri="{BB962C8B-B14F-4D97-AF65-F5344CB8AC3E}">
        <p14:creationId xmlns:p14="http://schemas.microsoft.com/office/powerpoint/2010/main" val="304761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BDC78-7E38-40A1-BA4E-B0A1F110EDAD}" type="slidenum">
              <a:rPr lang="en-US" smtClean="0"/>
              <a:t>35</a:t>
            </a:fld>
            <a:endParaRPr lang="en-US" dirty="0"/>
          </a:p>
        </p:txBody>
      </p:sp>
    </p:spTree>
    <p:extLst>
      <p:ext uri="{BB962C8B-B14F-4D97-AF65-F5344CB8AC3E}">
        <p14:creationId xmlns:p14="http://schemas.microsoft.com/office/powerpoint/2010/main" val="306790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BDC78-7E38-40A1-BA4E-B0A1F110EDAD}" type="slidenum">
              <a:rPr lang="en-US" smtClean="0"/>
              <a:t>41</a:t>
            </a:fld>
            <a:endParaRPr lang="en-US" dirty="0"/>
          </a:p>
        </p:txBody>
      </p:sp>
    </p:spTree>
    <p:extLst>
      <p:ext uri="{BB962C8B-B14F-4D97-AF65-F5344CB8AC3E}">
        <p14:creationId xmlns:p14="http://schemas.microsoft.com/office/powerpoint/2010/main" val="206066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BDC78-7E38-40A1-BA4E-B0A1F110EDAD}" type="slidenum">
              <a:rPr lang="en-US" smtClean="0"/>
              <a:t>42</a:t>
            </a:fld>
            <a:endParaRPr lang="en-US" dirty="0"/>
          </a:p>
        </p:txBody>
      </p:sp>
    </p:spTree>
    <p:extLst>
      <p:ext uri="{BB962C8B-B14F-4D97-AF65-F5344CB8AC3E}">
        <p14:creationId xmlns:p14="http://schemas.microsoft.com/office/powerpoint/2010/main" val="283030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BDC78-7E38-40A1-BA4E-B0A1F110EDAD}" type="slidenum">
              <a:rPr lang="en-US" smtClean="0"/>
              <a:t>44</a:t>
            </a:fld>
            <a:endParaRPr lang="en-US" dirty="0"/>
          </a:p>
        </p:txBody>
      </p:sp>
    </p:spTree>
    <p:extLst>
      <p:ext uri="{BB962C8B-B14F-4D97-AF65-F5344CB8AC3E}">
        <p14:creationId xmlns:p14="http://schemas.microsoft.com/office/powerpoint/2010/main" val="3580689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5"/>
            <a:ext cx="7886700" cy="994172"/>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35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8" name="Text Placeholder 3"/>
          <p:cNvSpPr>
            <a:spLocks noGrp="1"/>
          </p:cNvSpPr>
          <p:nvPr>
            <p:ph type="body" sz="half" idx="15"/>
          </p:nvPr>
        </p:nvSpPr>
        <p:spPr>
          <a:xfrm>
            <a:off x="1017599" y="1928812"/>
            <a:ext cx="2195513" cy="2692004"/>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9" name="Text Placeholder 4"/>
          <p:cNvSpPr>
            <a:spLocks noGrp="1"/>
          </p:cNvSpPr>
          <p:nvPr>
            <p:ph type="body" sz="quarter" idx="3"/>
          </p:nvPr>
        </p:nvSpPr>
        <p:spPr>
          <a:xfrm>
            <a:off x="3440997" y="1414462"/>
            <a:ext cx="2202181" cy="432197"/>
          </a:xfrm>
        </p:spPr>
        <p:txBody>
          <a:bodyPr vert="horz" lIns="91440" tIns="45720" rIns="91440" bIns="45720" rtlCol="0" anchor="b">
            <a:noAutofit/>
          </a:bodyPr>
          <a:lstStyle>
            <a:lvl1pPr>
              <a:buNone/>
              <a:defRPr lang="en-US" sz="135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11" name="Text Placeholder 4"/>
          <p:cNvSpPr>
            <a:spLocks noGrp="1"/>
          </p:cNvSpPr>
          <p:nvPr>
            <p:ph type="body" sz="quarter" idx="13"/>
          </p:nvPr>
        </p:nvSpPr>
        <p:spPr>
          <a:xfrm>
            <a:off x="5871778" y="1414462"/>
            <a:ext cx="2199085" cy="432197"/>
          </a:xfrm>
        </p:spPr>
        <p:txBody>
          <a:bodyPr vert="horz" lIns="91440" tIns="45720" rIns="91440" bIns="45720" rtlCol="0" anchor="b">
            <a:noAutofit/>
          </a:bodyPr>
          <a:lstStyle>
            <a:lvl1pPr>
              <a:buNone/>
              <a:defRPr lang="en-US" sz="135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8" y="1928812"/>
            <a:ext cx="2199085" cy="2692004"/>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45C6C55-30B3-4122-8932-5B9B593AC349}" type="datetimeFigureOut">
              <a:rPr lang="en-US" smtClean="0"/>
              <a:t>10/17/2014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DCF97-6D7D-485F-8930-13B132B57976}" type="slidenum">
              <a:rPr lang="en-US" smtClean="0"/>
              <a:t>‹#›</a:t>
            </a:fld>
            <a:endParaRPr lang="en-US"/>
          </a:p>
        </p:txBody>
      </p:sp>
    </p:spTree>
    <p:extLst>
      <p:ext uri="{BB962C8B-B14F-4D97-AF65-F5344CB8AC3E}">
        <p14:creationId xmlns:p14="http://schemas.microsoft.com/office/powerpoint/2010/main" val="2389212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10/17/2014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3.xml"/><Relationship Id="rId16" Type="http://schemas.openxmlformats.org/officeDocument/2006/relationships/diagramColors" Target="../diagrams/colors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219200" y="2021463"/>
            <a:ext cx="4285535" cy="11005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r"/>
            <a:r>
              <a:rPr lang="en-US" sz="2400" dirty="0"/>
              <a:t>Using Data Science on Internet Search Behavior as a Proxy for Human Behavior</a:t>
            </a:r>
          </a:p>
          <a:p>
            <a:pPr algn="r"/>
            <a:r>
              <a:rPr lang="en-US" sz="2400" dirty="0" smtClean="0">
                <a:latin typeface="Source Sans Pro Light" pitchFamily="34" charset="0"/>
              </a:rPr>
              <a:t>Juan Miguel Lavista</a:t>
            </a:r>
            <a:endParaRPr lang="en-US" sz="2400" dirty="0">
              <a:latin typeface="Source Sans Pro Light" pitchFamily="34" charset="0"/>
            </a:endParaRPr>
          </a:p>
        </p:txBody>
      </p:sp>
    </p:spTree>
    <p:extLst>
      <p:ext uri="{BB962C8B-B14F-4D97-AF65-F5344CB8AC3E}">
        <p14:creationId xmlns:p14="http://schemas.microsoft.com/office/powerpoint/2010/main" val="3932393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ardrop 26"/>
          <p:cNvSpPr/>
          <p:nvPr/>
        </p:nvSpPr>
        <p:spPr>
          <a:xfrm>
            <a:off x="3810000" y="0"/>
            <a:ext cx="5334000" cy="5334000"/>
          </a:xfrm>
          <a:prstGeom prst="teardrop">
            <a:avLst/>
          </a:prstGeom>
          <a:solidFill>
            <a:schemeClr val="tx2">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ardrop 4"/>
          <p:cNvSpPr/>
          <p:nvPr/>
        </p:nvSpPr>
        <p:spPr>
          <a:xfrm>
            <a:off x="4953000" y="1047750"/>
            <a:ext cx="3200400" cy="3200400"/>
          </a:xfrm>
          <a:prstGeom prst="teardrop">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p:cNvSpPr txBox="1">
            <a:spLocks/>
          </p:cNvSpPr>
          <p:nvPr/>
        </p:nvSpPr>
        <p:spPr>
          <a:xfrm>
            <a:off x="5410200" y="1947271"/>
            <a:ext cx="2425835" cy="1446550"/>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4400" b="1" dirty="0" smtClean="0">
                <a:solidFill>
                  <a:schemeClr val="bg1"/>
                </a:solidFill>
                <a:latin typeface="Source Sans Pro Light" pitchFamily="34" charset="0"/>
              </a:rPr>
              <a:t>History behind</a:t>
            </a:r>
          </a:p>
        </p:txBody>
      </p:sp>
      <p:sp>
        <p:nvSpPr>
          <p:cNvPr id="7" name="Title 1"/>
          <p:cNvSpPr txBox="1">
            <a:spLocks/>
          </p:cNvSpPr>
          <p:nvPr/>
        </p:nvSpPr>
        <p:spPr>
          <a:xfrm>
            <a:off x="-62095" y="-80664"/>
            <a:ext cx="4008618" cy="923330"/>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5400" b="1" dirty="0" smtClean="0">
                <a:solidFill>
                  <a:schemeClr val="bg1"/>
                </a:solidFill>
                <a:latin typeface="Source Sans Pro Light" pitchFamily="34" charset="0"/>
              </a:rPr>
              <a:t>http://www.</a:t>
            </a:r>
            <a:endParaRPr lang="en-US" sz="13800" dirty="0">
              <a:solidFill>
                <a:schemeClr val="accent5">
                  <a:lumMod val="60000"/>
                  <a:lumOff val="40000"/>
                </a:schemeClr>
              </a:solidFill>
              <a:latin typeface="Source Sans Pro Light" pitchFamily="34" charset="0"/>
            </a:endParaRPr>
          </a:p>
        </p:txBody>
      </p:sp>
      <p:graphicFrame>
        <p:nvGraphicFramePr>
          <p:cNvPr id="2" name="Diagram 1"/>
          <p:cNvGraphicFramePr/>
          <p:nvPr>
            <p:extLst>
              <p:ext uri="{D42A27DB-BD31-4B8C-83A1-F6EECF244321}">
                <p14:modId xmlns:p14="http://schemas.microsoft.com/office/powerpoint/2010/main" val="1965031380"/>
              </p:ext>
            </p:extLst>
          </p:nvPr>
        </p:nvGraphicFramePr>
        <p:xfrm>
          <a:off x="533400" y="1962150"/>
          <a:ext cx="41910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4536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152400" y="438150"/>
            <a:ext cx="8839200" cy="523220"/>
          </a:xfrm>
        </p:spPr>
        <p:txBody>
          <a:bodyPr wrap="square">
            <a:spAutoFit/>
          </a:bodyPr>
          <a:lstStyle/>
          <a:p>
            <a:r>
              <a:rPr lang="en-US" dirty="0"/>
              <a:t>Web </a:t>
            </a:r>
            <a:r>
              <a:rPr lang="en-US" dirty="0" smtClean="0"/>
              <a:t>started </a:t>
            </a:r>
            <a:r>
              <a:rPr lang="en-US" dirty="0"/>
              <a:t>growing and there was a need to search on it</a:t>
            </a:r>
            <a:endParaRPr lang="en-US" dirty="0">
              <a:solidFill>
                <a:schemeClr val="bg1"/>
              </a:solidFill>
            </a:endParaRPr>
          </a:p>
        </p:txBody>
      </p:sp>
      <p:sp>
        <p:nvSpPr>
          <p:cNvPr id="173" name="Rectangle 172"/>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p:cNvGrpSpPr/>
          <p:nvPr/>
        </p:nvGrpSpPr>
        <p:grpSpPr>
          <a:xfrm>
            <a:off x="609600" y="1450701"/>
            <a:ext cx="4633030" cy="2623915"/>
            <a:chOff x="228600" y="1422"/>
            <a:chExt cx="6705600" cy="3996699"/>
          </a:xfrm>
          <a:solidFill>
            <a:schemeClr val="tx1"/>
          </a:solidFill>
        </p:grpSpPr>
        <p:sp>
          <p:nvSpPr>
            <p:cNvPr id="56" name="Freeform 53"/>
            <p:cNvSpPr>
              <a:spLocks noChangeAspect="1"/>
            </p:cNvSpPr>
            <p:nvPr/>
          </p:nvSpPr>
          <p:spPr bwMode="gray">
            <a:xfrm>
              <a:off x="6081287" y="3577136"/>
              <a:ext cx="68233" cy="76382"/>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57" name="Freeform 54"/>
            <p:cNvSpPr>
              <a:spLocks noChangeAspect="1"/>
            </p:cNvSpPr>
            <p:nvPr/>
          </p:nvSpPr>
          <p:spPr bwMode="gray">
            <a:xfrm>
              <a:off x="5489365" y="2921677"/>
              <a:ext cx="757387" cy="616380"/>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58" name="Freeform 55"/>
            <p:cNvSpPr>
              <a:spLocks noChangeAspect="1"/>
            </p:cNvSpPr>
            <p:nvPr/>
          </p:nvSpPr>
          <p:spPr bwMode="gray">
            <a:xfrm>
              <a:off x="6487274" y="3575359"/>
              <a:ext cx="144996" cy="163421"/>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59" name="Freeform 56"/>
            <p:cNvSpPr>
              <a:spLocks noChangeAspect="1"/>
            </p:cNvSpPr>
            <p:nvPr/>
          </p:nvSpPr>
          <p:spPr bwMode="gray">
            <a:xfrm>
              <a:off x="6603270" y="3424373"/>
              <a:ext cx="107468" cy="175855"/>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60" name="Freeform 57"/>
            <p:cNvSpPr>
              <a:spLocks noChangeAspect="1"/>
            </p:cNvSpPr>
            <p:nvPr/>
          </p:nvSpPr>
          <p:spPr bwMode="gray">
            <a:xfrm>
              <a:off x="6439511" y="3113518"/>
              <a:ext cx="54586" cy="46184"/>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61" name="Freeform 58"/>
            <p:cNvSpPr>
              <a:spLocks noChangeAspect="1"/>
            </p:cNvSpPr>
            <p:nvPr/>
          </p:nvSpPr>
          <p:spPr bwMode="gray">
            <a:xfrm>
              <a:off x="4668864" y="1781285"/>
              <a:ext cx="206405" cy="103026"/>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62" name="Freeform 59"/>
            <p:cNvSpPr>
              <a:spLocks noChangeAspect="1"/>
            </p:cNvSpPr>
            <p:nvPr/>
          </p:nvSpPr>
          <p:spPr bwMode="gray">
            <a:xfrm>
              <a:off x="4634747" y="1838127"/>
              <a:ext cx="141584" cy="110131"/>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63" name="Freeform 60"/>
            <p:cNvSpPr>
              <a:spLocks noChangeAspect="1"/>
            </p:cNvSpPr>
            <p:nvPr/>
          </p:nvSpPr>
          <p:spPr bwMode="gray">
            <a:xfrm>
              <a:off x="4701274" y="1861220"/>
              <a:ext cx="5118" cy="7105"/>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64" name="Freeform 61"/>
            <p:cNvSpPr>
              <a:spLocks noChangeAspect="1"/>
            </p:cNvSpPr>
            <p:nvPr/>
          </p:nvSpPr>
          <p:spPr bwMode="gray">
            <a:xfrm>
              <a:off x="4713215" y="1864772"/>
              <a:ext cx="5118" cy="3553"/>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65" name="Freeform 62"/>
            <p:cNvSpPr>
              <a:spLocks noChangeAspect="1"/>
            </p:cNvSpPr>
            <p:nvPr/>
          </p:nvSpPr>
          <p:spPr bwMode="gray">
            <a:xfrm>
              <a:off x="4692745" y="1868325"/>
              <a:ext cx="3412" cy="3553"/>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66" name="Freeform 63"/>
            <p:cNvSpPr>
              <a:spLocks noChangeAspect="1"/>
            </p:cNvSpPr>
            <p:nvPr/>
          </p:nvSpPr>
          <p:spPr bwMode="gray">
            <a:xfrm>
              <a:off x="4505104" y="1903851"/>
              <a:ext cx="269520" cy="213157"/>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67" name="Freeform 64"/>
            <p:cNvSpPr>
              <a:spLocks noChangeAspect="1"/>
            </p:cNvSpPr>
            <p:nvPr/>
          </p:nvSpPr>
          <p:spPr bwMode="gray">
            <a:xfrm>
              <a:off x="5156730" y="2603718"/>
              <a:ext cx="202994" cy="22381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68" name="Freeform 65"/>
            <p:cNvSpPr>
              <a:spLocks noChangeAspect="1"/>
            </p:cNvSpPr>
            <p:nvPr/>
          </p:nvSpPr>
          <p:spPr bwMode="gray">
            <a:xfrm>
              <a:off x="5344371" y="2827533"/>
              <a:ext cx="172289" cy="56842"/>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69" name="Freeform 66"/>
            <p:cNvSpPr>
              <a:spLocks noChangeAspect="1"/>
            </p:cNvSpPr>
            <p:nvPr/>
          </p:nvSpPr>
          <p:spPr bwMode="gray">
            <a:xfrm>
              <a:off x="5412604" y="2628586"/>
              <a:ext cx="185936" cy="165197"/>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70" name="Freeform 67"/>
            <p:cNvSpPr>
              <a:spLocks noChangeAspect="1"/>
            </p:cNvSpPr>
            <p:nvPr/>
          </p:nvSpPr>
          <p:spPr bwMode="gray">
            <a:xfrm>
              <a:off x="6151226" y="2793782"/>
              <a:ext cx="75056" cy="42631"/>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71" name="Freeform 68"/>
            <p:cNvSpPr>
              <a:spLocks noChangeAspect="1"/>
            </p:cNvSpPr>
            <p:nvPr/>
          </p:nvSpPr>
          <p:spPr bwMode="gray">
            <a:xfrm>
              <a:off x="6013054" y="2763586"/>
              <a:ext cx="185936" cy="158092"/>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72" name="Group 69"/>
            <p:cNvGrpSpPr>
              <a:grpSpLocks noChangeAspect="1"/>
            </p:cNvGrpSpPr>
            <p:nvPr/>
          </p:nvGrpSpPr>
          <p:grpSpPr bwMode="gray">
            <a:xfrm>
              <a:off x="5567833" y="2346152"/>
              <a:ext cx="173994" cy="259341"/>
              <a:chOff x="3802" y="2280"/>
              <a:chExt cx="102" cy="146"/>
            </a:xfrm>
            <a:grpFill/>
          </p:grpSpPr>
          <p:sp>
            <p:nvSpPr>
              <p:cNvPr id="421"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22"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23"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24"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25"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26"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27"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28"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29"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30"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31"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73" name="Freeform 81"/>
            <p:cNvSpPr>
              <a:spLocks noChangeAspect="1"/>
            </p:cNvSpPr>
            <p:nvPr/>
          </p:nvSpPr>
          <p:spPr bwMode="gray">
            <a:xfrm>
              <a:off x="5506423" y="2614376"/>
              <a:ext cx="25588" cy="21316"/>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74" name="Freeform 82"/>
            <p:cNvSpPr>
              <a:spLocks noChangeAspect="1"/>
            </p:cNvSpPr>
            <p:nvPr/>
          </p:nvSpPr>
          <p:spPr bwMode="gray">
            <a:xfrm>
              <a:off x="5545658" y="2776019"/>
              <a:ext cx="5118" cy="15987"/>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75" name="Freeform 83"/>
            <p:cNvSpPr>
              <a:spLocks noChangeAspect="1"/>
            </p:cNvSpPr>
            <p:nvPr/>
          </p:nvSpPr>
          <p:spPr bwMode="gray">
            <a:xfrm>
              <a:off x="5707711" y="2875493"/>
              <a:ext cx="46058" cy="21316"/>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76" name="Freeform 84"/>
            <p:cNvSpPr>
              <a:spLocks noChangeAspect="1"/>
            </p:cNvSpPr>
            <p:nvPr/>
          </p:nvSpPr>
          <p:spPr bwMode="gray">
            <a:xfrm>
              <a:off x="5685536" y="2889703"/>
              <a:ext cx="29000" cy="24868"/>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77" name="Freeform 85"/>
            <p:cNvSpPr>
              <a:spLocks noChangeAspect="1"/>
            </p:cNvSpPr>
            <p:nvPr/>
          </p:nvSpPr>
          <p:spPr bwMode="gray">
            <a:xfrm>
              <a:off x="5767415" y="2767138"/>
              <a:ext cx="54586" cy="21316"/>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86" name="Freeform 86"/>
            <p:cNvSpPr>
              <a:spLocks noChangeAspect="1"/>
            </p:cNvSpPr>
            <p:nvPr/>
          </p:nvSpPr>
          <p:spPr bwMode="gray">
            <a:xfrm>
              <a:off x="5598538" y="2680098"/>
              <a:ext cx="117703" cy="143882"/>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87" name="Freeform 87"/>
            <p:cNvSpPr>
              <a:spLocks noChangeAspect="1"/>
            </p:cNvSpPr>
            <p:nvPr/>
          </p:nvSpPr>
          <p:spPr bwMode="gray">
            <a:xfrm>
              <a:off x="5757180" y="2669441"/>
              <a:ext cx="27293" cy="6039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88" name="Freeform 88"/>
            <p:cNvSpPr>
              <a:spLocks noChangeAspect="1"/>
            </p:cNvSpPr>
            <p:nvPr/>
          </p:nvSpPr>
          <p:spPr bwMode="gray">
            <a:xfrm>
              <a:off x="5823707" y="2720954"/>
              <a:ext cx="194464" cy="170526"/>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89" name="Freeform 89"/>
            <p:cNvSpPr>
              <a:spLocks noChangeAspect="1"/>
            </p:cNvSpPr>
            <p:nvPr/>
          </p:nvSpPr>
          <p:spPr bwMode="gray">
            <a:xfrm>
              <a:off x="6197283" y="2763586"/>
              <a:ext cx="44351" cy="42631"/>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00" name="Freeform 90"/>
            <p:cNvSpPr>
              <a:spLocks noChangeAspect="1"/>
            </p:cNvSpPr>
            <p:nvPr/>
          </p:nvSpPr>
          <p:spPr bwMode="gray">
            <a:xfrm>
              <a:off x="5284666" y="2252008"/>
              <a:ext cx="134761" cy="294868"/>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01" name="Freeform 91"/>
            <p:cNvSpPr>
              <a:spLocks noChangeAspect="1"/>
            </p:cNvSpPr>
            <p:nvPr/>
          </p:nvSpPr>
          <p:spPr bwMode="gray">
            <a:xfrm>
              <a:off x="5424544" y="2578849"/>
              <a:ext cx="180818" cy="117237"/>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02" name="Freeform 92"/>
            <p:cNvSpPr>
              <a:spLocks noChangeAspect="1"/>
            </p:cNvSpPr>
            <p:nvPr/>
          </p:nvSpPr>
          <p:spPr bwMode="gray">
            <a:xfrm>
              <a:off x="5248844" y="2582402"/>
              <a:ext cx="76763" cy="10480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03" name="Freeform 93"/>
            <p:cNvSpPr>
              <a:spLocks noChangeAspect="1"/>
            </p:cNvSpPr>
            <p:nvPr/>
          </p:nvSpPr>
          <p:spPr bwMode="gray">
            <a:xfrm>
              <a:off x="5201081" y="2303521"/>
              <a:ext cx="146701" cy="300197"/>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04" name="Freeform 94"/>
            <p:cNvSpPr>
              <a:spLocks noChangeAspect="1"/>
            </p:cNvSpPr>
            <p:nvPr/>
          </p:nvSpPr>
          <p:spPr bwMode="gray">
            <a:xfrm>
              <a:off x="5100437" y="2141877"/>
              <a:ext cx="165466" cy="37302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05" name="Freeform 95"/>
            <p:cNvSpPr>
              <a:spLocks noChangeAspect="1"/>
            </p:cNvSpPr>
            <p:nvPr/>
          </p:nvSpPr>
          <p:spPr bwMode="gray">
            <a:xfrm>
              <a:off x="5288078" y="2426087"/>
              <a:ext cx="98938" cy="83487"/>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06" name="Freeform 96"/>
            <p:cNvSpPr>
              <a:spLocks noChangeAspect="1"/>
            </p:cNvSpPr>
            <p:nvPr/>
          </p:nvSpPr>
          <p:spPr bwMode="gray">
            <a:xfrm>
              <a:off x="5248844" y="2266219"/>
              <a:ext cx="134761" cy="174078"/>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107" name="Group 97"/>
            <p:cNvGrpSpPr>
              <a:grpSpLocks noChangeAspect="1"/>
            </p:cNvGrpSpPr>
            <p:nvPr/>
          </p:nvGrpSpPr>
          <p:grpSpPr bwMode="gray">
            <a:xfrm>
              <a:off x="4511928" y="1941153"/>
              <a:ext cx="684037" cy="657235"/>
              <a:chOff x="3183" y="2052"/>
              <a:chExt cx="401" cy="370"/>
            </a:xfrm>
            <a:grpFill/>
          </p:grpSpPr>
          <p:sp>
            <p:nvSpPr>
              <p:cNvPr id="414"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15"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16"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17"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18"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19"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20"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108" name="Freeform 105"/>
            <p:cNvSpPr>
              <a:spLocks noChangeAspect="1"/>
            </p:cNvSpPr>
            <p:nvPr/>
          </p:nvSpPr>
          <p:spPr bwMode="gray">
            <a:xfrm>
              <a:off x="5620714" y="2207600"/>
              <a:ext cx="32411" cy="71052"/>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109" name="Group 106"/>
            <p:cNvGrpSpPr>
              <a:grpSpLocks noChangeAspect="1"/>
            </p:cNvGrpSpPr>
            <p:nvPr/>
          </p:nvGrpSpPr>
          <p:grpSpPr bwMode="gray">
            <a:xfrm>
              <a:off x="5799825" y="1722668"/>
              <a:ext cx="303637" cy="358815"/>
              <a:chOff x="3938" y="1929"/>
              <a:chExt cx="178" cy="202"/>
            </a:xfrm>
            <a:grpFill/>
          </p:grpSpPr>
          <p:sp>
            <p:nvSpPr>
              <p:cNvPr id="410"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11"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12"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13"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110" name="Freeform 111"/>
            <p:cNvSpPr>
              <a:spLocks noChangeAspect="1"/>
            </p:cNvSpPr>
            <p:nvPr/>
          </p:nvSpPr>
          <p:spPr bwMode="gray">
            <a:xfrm>
              <a:off x="5733299" y="1903851"/>
              <a:ext cx="64821" cy="101250"/>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11" name="Freeform 112"/>
            <p:cNvSpPr>
              <a:spLocks noChangeAspect="1"/>
            </p:cNvSpPr>
            <p:nvPr/>
          </p:nvSpPr>
          <p:spPr bwMode="gray">
            <a:xfrm>
              <a:off x="5016852" y="1523721"/>
              <a:ext cx="591922" cy="301973"/>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12" name="Freeform 113"/>
            <p:cNvSpPr>
              <a:spLocks noChangeAspect="1"/>
            </p:cNvSpPr>
            <p:nvPr/>
          </p:nvSpPr>
          <p:spPr bwMode="gray">
            <a:xfrm>
              <a:off x="5405780" y="2314178"/>
              <a:ext cx="44351" cy="40856"/>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13" name="Freeform 114"/>
            <p:cNvSpPr>
              <a:spLocks noChangeAspect="1"/>
            </p:cNvSpPr>
            <p:nvPr/>
          </p:nvSpPr>
          <p:spPr bwMode="gray">
            <a:xfrm>
              <a:off x="4750743" y="1482865"/>
              <a:ext cx="1146315" cy="829538"/>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14" name="Freeform 115"/>
            <p:cNvSpPr>
              <a:spLocks noChangeAspect="1"/>
            </p:cNvSpPr>
            <p:nvPr/>
          </p:nvSpPr>
          <p:spPr bwMode="gray">
            <a:xfrm>
              <a:off x="5700888" y="1790167"/>
              <a:ext cx="117703" cy="13500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115" name="Group 116"/>
            <p:cNvGrpSpPr>
              <a:grpSpLocks noChangeAspect="1"/>
            </p:cNvGrpSpPr>
            <p:nvPr/>
          </p:nvGrpSpPr>
          <p:grpSpPr bwMode="gray">
            <a:xfrm>
              <a:off x="3739188" y="234120"/>
              <a:ext cx="3195012" cy="1600456"/>
              <a:chOff x="2730" y="1091"/>
              <a:chExt cx="1873" cy="901"/>
            </a:xfrm>
            <a:grpFill/>
          </p:grpSpPr>
          <p:grpSp>
            <p:nvGrpSpPr>
              <p:cNvPr id="393" name="Group 117"/>
              <p:cNvGrpSpPr>
                <a:grpSpLocks noChangeAspect="1"/>
              </p:cNvGrpSpPr>
              <p:nvPr/>
            </p:nvGrpSpPr>
            <p:grpSpPr bwMode="gray">
              <a:xfrm>
                <a:off x="3044" y="1129"/>
                <a:ext cx="1473" cy="312"/>
                <a:chOff x="3044" y="1129"/>
                <a:chExt cx="1473" cy="312"/>
              </a:xfrm>
              <a:grpFill/>
            </p:grpSpPr>
            <p:sp>
              <p:nvSpPr>
                <p:cNvPr id="397"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99"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00"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01"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02"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03"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04"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05"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06"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07"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409"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394"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95"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96"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3175" cap="flat" cmpd="sng">
                <a:noFill/>
                <a:prstDash val="solid"/>
                <a:round/>
                <a:headEnd type="none" w="med" len="med"/>
                <a:tailEnd type="none" w="med" len="med"/>
              </a:ln>
              <a:effectLst/>
            </p:spPr>
            <p:txBody>
              <a:bodyPr/>
              <a:lstStyle/>
              <a:p>
                <a:endParaRPr lang="en-US" dirty="0"/>
              </a:p>
            </p:txBody>
          </p:sp>
        </p:grpSp>
        <p:grpSp>
          <p:nvGrpSpPr>
            <p:cNvPr id="116" name="Group 135"/>
            <p:cNvGrpSpPr>
              <a:grpSpLocks noChangeAspect="1"/>
            </p:cNvGrpSpPr>
            <p:nvPr/>
          </p:nvGrpSpPr>
          <p:grpSpPr bwMode="gray">
            <a:xfrm>
              <a:off x="3862008" y="1811483"/>
              <a:ext cx="695977" cy="655459"/>
              <a:chOff x="2802" y="1979"/>
              <a:chExt cx="408" cy="369"/>
            </a:xfrm>
            <a:grpFill/>
          </p:grpSpPr>
          <p:sp>
            <p:nvSpPr>
              <p:cNvPr id="364"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365" name="Group 137"/>
              <p:cNvGrpSpPr>
                <a:grpSpLocks noChangeAspect="1"/>
              </p:cNvGrpSpPr>
              <p:nvPr/>
            </p:nvGrpSpPr>
            <p:grpSpPr bwMode="gray">
              <a:xfrm>
                <a:off x="2889" y="2101"/>
                <a:ext cx="17" cy="51"/>
                <a:chOff x="2889" y="2101"/>
                <a:chExt cx="17" cy="51"/>
              </a:xfrm>
              <a:grpFill/>
            </p:grpSpPr>
            <p:sp>
              <p:nvSpPr>
                <p:cNvPr id="390"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91"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92"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366"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367" name="Group 142"/>
              <p:cNvGrpSpPr>
                <a:grpSpLocks noChangeAspect="1"/>
              </p:cNvGrpSpPr>
              <p:nvPr/>
            </p:nvGrpSpPr>
            <p:grpSpPr bwMode="gray">
              <a:xfrm>
                <a:off x="2896" y="2116"/>
                <a:ext cx="231" cy="189"/>
                <a:chOff x="2896" y="2116"/>
                <a:chExt cx="231" cy="189"/>
              </a:xfrm>
              <a:grpFill/>
            </p:grpSpPr>
            <p:sp>
              <p:nvSpPr>
                <p:cNvPr id="388"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89"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3175" cap="flat" cmpd="sng">
                  <a:noFill/>
                  <a:prstDash val="solid"/>
                  <a:round/>
                  <a:headEnd type="none" w="med" len="med"/>
                  <a:tailEnd type="none" w="med" len="med"/>
                </a:ln>
                <a:effectLst/>
              </p:spPr>
              <p:txBody>
                <a:bodyPr/>
                <a:lstStyle/>
                <a:p>
                  <a:endParaRPr lang="en-US" dirty="0"/>
                </a:p>
              </p:txBody>
            </p:sp>
          </p:grpSp>
          <p:grpSp>
            <p:nvGrpSpPr>
              <p:cNvPr id="368" name="Group 145"/>
              <p:cNvGrpSpPr>
                <a:grpSpLocks noChangeAspect="1"/>
              </p:cNvGrpSpPr>
              <p:nvPr/>
            </p:nvGrpSpPr>
            <p:grpSpPr bwMode="gray">
              <a:xfrm>
                <a:off x="2984" y="2276"/>
                <a:ext cx="114" cy="72"/>
                <a:chOff x="2984" y="2276"/>
                <a:chExt cx="114" cy="72"/>
              </a:xfrm>
              <a:grpFill/>
            </p:grpSpPr>
            <p:sp>
              <p:nvSpPr>
                <p:cNvPr id="386"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87"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3175" cap="flat" cmpd="sng">
                  <a:noFill/>
                  <a:prstDash val="solid"/>
                  <a:round/>
                  <a:headEnd type="none" w="med" len="med"/>
                  <a:tailEnd type="none" w="med" len="med"/>
                </a:ln>
                <a:effectLst/>
              </p:spPr>
              <p:txBody>
                <a:bodyPr/>
                <a:lstStyle/>
                <a:p>
                  <a:endParaRPr lang="en-US" dirty="0"/>
                </a:p>
              </p:txBody>
            </p:sp>
          </p:grpSp>
          <p:sp>
            <p:nvSpPr>
              <p:cNvPr id="369"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370" name="Group 149"/>
              <p:cNvGrpSpPr>
                <a:grpSpLocks noChangeAspect="1"/>
              </p:cNvGrpSpPr>
              <p:nvPr/>
            </p:nvGrpSpPr>
            <p:grpSpPr bwMode="gray">
              <a:xfrm>
                <a:off x="3086" y="2189"/>
                <a:ext cx="85" cy="114"/>
                <a:chOff x="3086" y="2189"/>
                <a:chExt cx="85" cy="114"/>
              </a:xfrm>
              <a:grpFill/>
            </p:grpSpPr>
            <p:sp>
              <p:nvSpPr>
                <p:cNvPr id="384"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85"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371"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372" name="Group 153"/>
              <p:cNvGrpSpPr>
                <a:grpSpLocks noChangeAspect="1"/>
              </p:cNvGrpSpPr>
              <p:nvPr/>
            </p:nvGrpSpPr>
            <p:grpSpPr bwMode="gray">
              <a:xfrm>
                <a:off x="3000" y="2012"/>
                <a:ext cx="210" cy="192"/>
                <a:chOff x="3000" y="2012"/>
                <a:chExt cx="210" cy="192"/>
              </a:xfrm>
              <a:grpFill/>
            </p:grpSpPr>
            <p:sp>
              <p:nvSpPr>
                <p:cNvPr id="382"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83"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373"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74"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75"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376" name="Group 159"/>
              <p:cNvGrpSpPr>
                <a:grpSpLocks noChangeAspect="1"/>
              </p:cNvGrpSpPr>
              <p:nvPr/>
            </p:nvGrpSpPr>
            <p:grpSpPr bwMode="gray">
              <a:xfrm>
                <a:off x="2802" y="1979"/>
                <a:ext cx="205" cy="88"/>
                <a:chOff x="2802" y="1979"/>
                <a:chExt cx="205" cy="88"/>
              </a:xfrm>
              <a:grpFill/>
            </p:grpSpPr>
            <p:sp>
              <p:nvSpPr>
                <p:cNvPr id="380"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81"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377"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78"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79"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117" name="Freeform 165"/>
            <p:cNvSpPr>
              <a:spLocks noChangeAspect="1"/>
            </p:cNvSpPr>
            <p:nvPr/>
          </p:nvSpPr>
          <p:spPr bwMode="gray">
            <a:xfrm>
              <a:off x="4186114" y="1831022"/>
              <a:ext cx="57998" cy="62171"/>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18" name="Freeform 166"/>
            <p:cNvSpPr>
              <a:spLocks noChangeAspect="1"/>
            </p:cNvSpPr>
            <p:nvPr/>
          </p:nvSpPr>
          <p:spPr bwMode="gray">
            <a:xfrm>
              <a:off x="4244112" y="1415365"/>
              <a:ext cx="760798" cy="422762"/>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19" name="Freeform 167"/>
            <p:cNvSpPr>
              <a:spLocks noChangeAspect="1"/>
            </p:cNvSpPr>
            <p:nvPr/>
          </p:nvSpPr>
          <p:spPr bwMode="gray">
            <a:xfrm>
              <a:off x="4119588" y="1772404"/>
              <a:ext cx="126231" cy="63947"/>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20" name="Freeform 168"/>
            <p:cNvSpPr>
              <a:spLocks noChangeAspect="1"/>
            </p:cNvSpPr>
            <p:nvPr/>
          </p:nvSpPr>
          <p:spPr bwMode="gray">
            <a:xfrm>
              <a:off x="4421518" y="1717338"/>
              <a:ext cx="320695" cy="216710"/>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21" name="Freeform 169"/>
            <p:cNvSpPr>
              <a:spLocks noChangeAspect="1"/>
            </p:cNvSpPr>
            <p:nvPr/>
          </p:nvSpPr>
          <p:spPr bwMode="gray">
            <a:xfrm>
              <a:off x="4354992" y="1791943"/>
              <a:ext cx="266109" cy="191842"/>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122" name="Group 170"/>
            <p:cNvGrpSpPr>
              <a:grpSpLocks noChangeAspect="1"/>
            </p:cNvGrpSpPr>
            <p:nvPr/>
          </p:nvGrpSpPr>
          <p:grpSpPr bwMode="gray">
            <a:xfrm>
              <a:off x="4211702" y="1816812"/>
              <a:ext cx="104056" cy="87040"/>
              <a:chOff x="3007" y="1982"/>
              <a:chExt cx="61" cy="49"/>
            </a:xfrm>
            <a:grpFill/>
          </p:grpSpPr>
          <p:sp>
            <p:nvSpPr>
              <p:cNvPr id="362"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63"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123" name="Freeform 173"/>
            <p:cNvSpPr>
              <a:spLocks noChangeAspect="1"/>
            </p:cNvSpPr>
            <p:nvPr/>
          </p:nvSpPr>
          <p:spPr bwMode="gray">
            <a:xfrm>
              <a:off x="2915276" y="965959"/>
              <a:ext cx="204699" cy="145657"/>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124" name="Group 222"/>
            <p:cNvGrpSpPr>
              <a:grpSpLocks noChangeAspect="1"/>
            </p:cNvGrpSpPr>
            <p:nvPr/>
          </p:nvGrpSpPr>
          <p:grpSpPr bwMode="gray">
            <a:xfrm>
              <a:off x="3809701" y="197028"/>
              <a:ext cx="1706" cy="3553"/>
              <a:chOff x="3340" y="1146"/>
              <a:chExt cx="1" cy="2"/>
            </a:xfrm>
            <a:grpFill/>
          </p:grpSpPr>
          <p:sp>
            <p:nvSpPr>
              <p:cNvPr id="358"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59"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125" name="Freeform 229"/>
            <p:cNvSpPr>
              <a:spLocks noChangeAspect="1"/>
            </p:cNvSpPr>
            <p:nvPr/>
          </p:nvSpPr>
          <p:spPr bwMode="gray">
            <a:xfrm>
              <a:off x="2550229" y="1251945"/>
              <a:ext cx="6823" cy="7105"/>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26" name="Freeform 230"/>
            <p:cNvSpPr>
              <a:spLocks noChangeAspect="1"/>
            </p:cNvSpPr>
            <p:nvPr/>
          </p:nvSpPr>
          <p:spPr bwMode="gray">
            <a:xfrm>
              <a:off x="2913570" y="607144"/>
              <a:ext cx="49469" cy="49737"/>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27" name="Freeform 231"/>
            <p:cNvSpPr>
              <a:spLocks noChangeAspect="1"/>
            </p:cNvSpPr>
            <p:nvPr/>
          </p:nvSpPr>
          <p:spPr bwMode="gray">
            <a:xfrm>
              <a:off x="2848748" y="722604"/>
              <a:ext cx="49469" cy="35526"/>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28" name="Freeform 232"/>
            <p:cNvSpPr>
              <a:spLocks noChangeAspect="1"/>
            </p:cNvSpPr>
            <p:nvPr/>
          </p:nvSpPr>
          <p:spPr bwMode="gray">
            <a:xfrm>
              <a:off x="2551935" y="1246616"/>
              <a:ext cx="15353" cy="5329"/>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29" name="Freeform 233"/>
            <p:cNvSpPr>
              <a:spLocks noChangeAspect="1"/>
            </p:cNvSpPr>
            <p:nvPr/>
          </p:nvSpPr>
          <p:spPr bwMode="gray">
            <a:xfrm>
              <a:off x="2009482" y="1422"/>
              <a:ext cx="1035437" cy="1246970"/>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30" name="Freeform 234"/>
            <p:cNvSpPr>
              <a:spLocks noChangeAspect="1"/>
            </p:cNvSpPr>
            <p:nvPr/>
          </p:nvSpPr>
          <p:spPr bwMode="gray">
            <a:xfrm>
              <a:off x="2347235" y="765236"/>
              <a:ext cx="56293" cy="58619"/>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31" name="Freeform 235"/>
            <p:cNvSpPr>
              <a:spLocks noChangeAspect="1"/>
            </p:cNvSpPr>
            <p:nvPr/>
          </p:nvSpPr>
          <p:spPr bwMode="gray">
            <a:xfrm>
              <a:off x="2084538" y="260763"/>
              <a:ext cx="56293" cy="21316"/>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132" name="Group 236"/>
            <p:cNvGrpSpPr>
              <a:grpSpLocks noChangeAspect="1"/>
            </p:cNvGrpSpPr>
            <p:nvPr/>
          </p:nvGrpSpPr>
          <p:grpSpPr bwMode="gray">
            <a:xfrm>
              <a:off x="1852546" y="2470494"/>
              <a:ext cx="868266" cy="1527627"/>
              <a:chOff x="1624" y="2350"/>
              <a:chExt cx="509" cy="860"/>
            </a:xfrm>
            <a:grpFill/>
          </p:grpSpPr>
          <p:sp>
            <p:nvSpPr>
              <p:cNvPr id="331"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32"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33"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34"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35"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36"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37"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38"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39"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40"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41"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42"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43"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44"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45"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46"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47"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48"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49"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50"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51"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52"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53"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54"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355"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grpSp>
        <p:sp>
          <p:nvSpPr>
            <p:cNvPr id="133" name="Freeform 262"/>
            <p:cNvSpPr>
              <a:spLocks noChangeAspect="1"/>
            </p:cNvSpPr>
            <p:nvPr/>
          </p:nvSpPr>
          <p:spPr bwMode="gray">
            <a:xfrm>
              <a:off x="1734845" y="2418981"/>
              <a:ext cx="80174" cy="83487"/>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134" name="Freeform 263"/>
            <p:cNvSpPr>
              <a:spLocks noChangeAspect="1"/>
            </p:cNvSpPr>
            <p:nvPr/>
          </p:nvSpPr>
          <p:spPr bwMode="gray">
            <a:xfrm>
              <a:off x="1820136" y="2525560"/>
              <a:ext cx="109173" cy="47961"/>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135" name="Freeform 264"/>
            <p:cNvSpPr>
              <a:spLocks noChangeAspect="1"/>
            </p:cNvSpPr>
            <p:nvPr/>
          </p:nvSpPr>
          <p:spPr bwMode="gray">
            <a:xfrm>
              <a:off x="1647847" y="2362139"/>
              <a:ext cx="73351" cy="83487"/>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36" name="Freeform 265"/>
            <p:cNvSpPr>
              <a:spLocks noChangeAspect="1"/>
            </p:cNvSpPr>
            <p:nvPr/>
          </p:nvSpPr>
          <p:spPr bwMode="gray">
            <a:xfrm>
              <a:off x="1704140" y="2349705"/>
              <a:ext cx="20470" cy="51514"/>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37" name="Freeform 266"/>
            <p:cNvSpPr>
              <a:spLocks noChangeAspect="1"/>
            </p:cNvSpPr>
            <p:nvPr/>
          </p:nvSpPr>
          <p:spPr bwMode="gray">
            <a:xfrm>
              <a:off x="1688787" y="2431415"/>
              <a:ext cx="42646" cy="24868"/>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138" name="Freeform 267"/>
            <p:cNvSpPr>
              <a:spLocks noChangeAspect="1"/>
            </p:cNvSpPr>
            <p:nvPr/>
          </p:nvSpPr>
          <p:spPr bwMode="gray">
            <a:xfrm>
              <a:off x="1767255" y="2495362"/>
              <a:ext cx="61410" cy="56842"/>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139" name="Freeform 268"/>
            <p:cNvSpPr>
              <a:spLocks noChangeAspect="1"/>
            </p:cNvSpPr>
            <p:nvPr/>
          </p:nvSpPr>
          <p:spPr bwMode="gray">
            <a:xfrm>
              <a:off x="1700728" y="2399441"/>
              <a:ext cx="114291" cy="6039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140" name="Freeform 269"/>
            <p:cNvSpPr>
              <a:spLocks noChangeAspect="1"/>
            </p:cNvSpPr>
            <p:nvPr/>
          </p:nvSpPr>
          <p:spPr bwMode="gray">
            <a:xfrm>
              <a:off x="1183862" y="2044179"/>
              <a:ext cx="564629" cy="38368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141" name="Group 270"/>
            <p:cNvGrpSpPr>
              <a:grpSpLocks noChangeAspect="1"/>
            </p:cNvGrpSpPr>
            <p:nvPr/>
          </p:nvGrpSpPr>
          <p:grpSpPr bwMode="gray">
            <a:xfrm>
              <a:off x="228600" y="704841"/>
              <a:ext cx="1896878" cy="1506311"/>
              <a:chOff x="672" y="1356"/>
              <a:chExt cx="1112" cy="848"/>
            </a:xfrm>
            <a:grpFill/>
          </p:grpSpPr>
          <p:grpSp>
            <p:nvGrpSpPr>
              <p:cNvPr id="319" name="Group 271"/>
              <p:cNvGrpSpPr>
                <a:grpSpLocks noChangeAspect="1"/>
              </p:cNvGrpSpPr>
              <p:nvPr/>
            </p:nvGrpSpPr>
            <p:grpSpPr bwMode="gray">
              <a:xfrm>
                <a:off x="672" y="1356"/>
                <a:ext cx="418" cy="413"/>
                <a:chOff x="672" y="1356"/>
                <a:chExt cx="418" cy="413"/>
              </a:xfrm>
              <a:grpFill/>
            </p:grpSpPr>
            <p:sp>
              <p:nvSpPr>
                <p:cNvPr id="326"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27"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28"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29"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30"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3175" cap="flat" cmpd="sng">
                  <a:noFill/>
                  <a:prstDash val="solid"/>
                  <a:round/>
                  <a:headEnd type="none" w="med" len="med"/>
                  <a:tailEnd type="none" w="med" len="med"/>
                </a:ln>
                <a:effectLst/>
              </p:spPr>
              <p:txBody>
                <a:bodyPr/>
                <a:lstStyle/>
                <a:p>
                  <a:endParaRPr lang="en-US" dirty="0"/>
                </a:p>
              </p:txBody>
            </p:sp>
          </p:grpSp>
          <p:grpSp>
            <p:nvGrpSpPr>
              <p:cNvPr id="320" name="Group 277"/>
              <p:cNvGrpSpPr>
                <a:grpSpLocks noChangeAspect="1"/>
              </p:cNvGrpSpPr>
              <p:nvPr/>
            </p:nvGrpSpPr>
            <p:grpSpPr bwMode="gray">
              <a:xfrm>
                <a:off x="1149" y="1865"/>
                <a:ext cx="635" cy="339"/>
                <a:chOff x="1149" y="1865"/>
                <a:chExt cx="635" cy="339"/>
              </a:xfrm>
              <a:grpFill/>
            </p:grpSpPr>
            <p:sp>
              <p:nvSpPr>
                <p:cNvPr id="321"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22"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23"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24"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25"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3175" cap="flat" cmpd="sng">
                  <a:noFill/>
                  <a:prstDash val="solid"/>
                  <a:round/>
                  <a:headEnd type="none" w="med" len="med"/>
                  <a:tailEnd type="none" w="med" len="med"/>
                </a:ln>
                <a:effectLst/>
              </p:spPr>
              <p:txBody>
                <a:bodyPr/>
                <a:lstStyle/>
                <a:p>
                  <a:endParaRPr lang="en-US" dirty="0"/>
                </a:p>
              </p:txBody>
            </p:sp>
          </p:grpSp>
        </p:grpSp>
        <p:grpSp>
          <p:nvGrpSpPr>
            <p:cNvPr id="142" name="Group 283"/>
            <p:cNvGrpSpPr>
              <a:grpSpLocks noChangeAspect="1"/>
            </p:cNvGrpSpPr>
            <p:nvPr/>
          </p:nvGrpSpPr>
          <p:grpSpPr bwMode="gray">
            <a:xfrm>
              <a:off x="735231" y="1422"/>
              <a:ext cx="1652946" cy="1815390"/>
              <a:chOff x="969" y="960"/>
              <a:chExt cx="969" cy="1022"/>
            </a:xfrm>
            <a:grpFill/>
          </p:grpSpPr>
          <p:sp>
            <p:nvSpPr>
              <p:cNvPr id="290"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91"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92"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93"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94"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95"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96"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97"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98"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99"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00"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01"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02"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03"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04"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05"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06"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07"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08"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09"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10"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11"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12"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13"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14"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15"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16"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17"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318"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143" name="Freeform 313"/>
            <p:cNvSpPr>
              <a:spLocks noChangeAspect="1"/>
            </p:cNvSpPr>
            <p:nvPr/>
          </p:nvSpPr>
          <p:spPr bwMode="gray">
            <a:xfrm rot="21085610">
              <a:off x="1912250" y="2147205"/>
              <a:ext cx="13647" cy="7105"/>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44" name="Freeform 314"/>
            <p:cNvSpPr>
              <a:spLocks noChangeAspect="1"/>
            </p:cNvSpPr>
            <p:nvPr/>
          </p:nvSpPr>
          <p:spPr bwMode="gray">
            <a:xfrm rot="21085610">
              <a:off x="1934426" y="2148982"/>
              <a:ext cx="1706" cy="17763"/>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45" name="Freeform 315"/>
            <p:cNvSpPr>
              <a:spLocks noChangeAspect="1"/>
            </p:cNvSpPr>
            <p:nvPr/>
          </p:nvSpPr>
          <p:spPr bwMode="gray">
            <a:xfrm rot="21085610">
              <a:off x="1934426" y="2189837"/>
              <a:ext cx="3412" cy="1777"/>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46" name="Freeform 316"/>
            <p:cNvSpPr>
              <a:spLocks noChangeAspect="1"/>
            </p:cNvSpPr>
            <p:nvPr/>
          </p:nvSpPr>
          <p:spPr bwMode="gray">
            <a:xfrm rot="21085610">
              <a:off x="1925897" y="2188061"/>
              <a:ext cx="6823" cy="21316"/>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47" name="Freeform 317"/>
            <p:cNvSpPr>
              <a:spLocks noChangeAspect="1"/>
            </p:cNvSpPr>
            <p:nvPr/>
          </p:nvSpPr>
          <p:spPr bwMode="gray">
            <a:xfrm rot="21085610">
              <a:off x="1934426" y="2212929"/>
              <a:ext cx="1706" cy="10658"/>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48" name="Freeform 318"/>
            <p:cNvSpPr>
              <a:spLocks noChangeAspect="1"/>
            </p:cNvSpPr>
            <p:nvPr/>
          </p:nvSpPr>
          <p:spPr bwMode="gray">
            <a:xfrm rot="21085610">
              <a:off x="1949779" y="2182731"/>
              <a:ext cx="1706" cy="1421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49" name="Freeform 319"/>
            <p:cNvSpPr>
              <a:spLocks noChangeAspect="1"/>
            </p:cNvSpPr>
            <p:nvPr/>
          </p:nvSpPr>
          <p:spPr bwMode="gray">
            <a:xfrm rot="21085610">
              <a:off x="1958307" y="2195166"/>
              <a:ext cx="5118" cy="15987"/>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50" name="Freeform 320"/>
            <p:cNvSpPr>
              <a:spLocks noChangeAspect="1"/>
            </p:cNvSpPr>
            <p:nvPr/>
          </p:nvSpPr>
          <p:spPr bwMode="gray">
            <a:xfrm rot="21085610">
              <a:off x="1973660" y="2207600"/>
              <a:ext cx="3412" cy="3553"/>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51" name="Freeform 321"/>
            <p:cNvSpPr>
              <a:spLocks noChangeAspect="1"/>
            </p:cNvSpPr>
            <p:nvPr/>
          </p:nvSpPr>
          <p:spPr bwMode="gray">
            <a:xfrm rot="21085610">
              <a:off x="1966837" y="2223587"/>
              <a:ext cx="5118" cy="17763"/>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52" name="Freeform 322"/>
            <p:cNvSpPr>
              <a:spLocks noChangeAspect="1"/>
            </p:cNvSpPr>
            <p:nvPr/>
          </p:nvSpPr>
          <p:spPr bwMode="gray">
            <a:xfrm rot="21085610">
              <a:off x="1982189" y="2239573"/>
              <a:ext cx="5118" cy="15987"/>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53" name="Freeform 323"/>
            <p:cNvSpPr>
              <a:spLocks noChangeAspect="1"/>
            </p:cNvSpPr>
            <p:nvPr/>
          </p:nvSpPr>
          <p:spPr bwMode="gray">
            <a:xfrm rot="21085610">
              <a:off x="1995835" y="2250231"/>
              <a:ext cx="5118" cy="1777"/>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54" name="Freeform 324"/>
            <p:cNvSpPr>
              <a:spLocks noChangeAspect="1"/>
            </p:cNvSpPr>
            <p:nvPr/>
          </p:nvSpPr>
          <p:spPr bwMode="gray">
            <a:xfrm rot="21085610">
              <a:off x="2007777" y="2257337"/>
              <a:ext cx="10235" cy="7105"/>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55" name="Freeform 325"/>
            <p:cNvSpPr>
              <a:spLocks noChangeAspect="1"/>
            </p:cNvSpPr>
            <p:nvPr/>
          </p:nvSpPr>
          <p:spPr bwMode="gray">
            <a:xfrm rot="21085610">
              <a:off x="1994130" y="2276877"/>
              <a:ext cx="6823" cy="10658"/>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56" name="Freeform 326"/>
            <p:cNvSpPr>
              <a:spLocks noChangeAspect="1"/>
            </p:cNvSpPr>
            <p:nvPr/>
          </p:nvSpPr>
          <p:spPr bwMode="gray">
            <a:xfrm rot="21085610">
              <a:off x="1932720" y="2211152"/>
              <a:ext cx="3412" cy="5329"/>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57" name="Freeform 327"/>
            <p:cNvSpPr>
              <a:spLocks noChangeAspect="1"/>
            </p:cNvSpPr>
            <p:nvPr/>
          </p:nvSpPr>
          <p:spPr bwMode="gray">
            <a:xfrm rot="21085610">
              <a:off x="1898604" y="2193389"/>
              <a:ext cx="1706" cy="7105"/>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58" name="Freeform 328"/>
            <p:cNvSpPr>
              <a:spLocks noChangeAspect="1"/>
            </p:cNvSpPr>
            <p:nvPr/>
          </p:nvSpPr>
          <p:spPr bwMode="gray">
            <a:xfrm rot="21085610">
              <a:off x="1895192" y="2202271"/>
              <a:ext cx="3412" cy="3553"/>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59" name="Freeform 329"/>
            <p:cNvSpPr>
              <a:spLocks noChangeAspect="1"/>
            </p:cNvSpPr>
            <p:nvPr/>
          </p:nvSpPr>
          <p:spPr bwMode="gray">
            <a:xfrm rot="21085610">
              <a:off x="1884957" y="2205824"/>
              <a:ext cx="6823" cy="7105"/>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60" name="Freeform 330"/>
            <p:cNvSpPr>
              <a:spLocks noChangeAspect="1"/>
            </p:cNvSpPr>
            <p:nvPr/>
          </p:nvSpPr>
          <p:spPr bwMode="gray">
            <a:xfrm rot="20552049">
              <a:off x="1931014" y="2358587"/>
              <a:ext cx="25588" cy="19540"/>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61" name="Freeform 331"/>
            <p:cNvSpPr>
              <a:spLocks noChangeAspect="1"/>
            </p:cNvSpPr>
            <p:nvPr/>
          </p:nvSpPr>
          <p:spPr bwMode="gray">
            <a:xfrm rot="20552049">
              <a:off x="2000953" y="2294640"/>
              <a:ext cx="40940" cy="58619"/>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62" name="Freeform 332"/>
            <p:cNvSpPr>
              <a:spLocks noChangeAspect="1"/>
            </p:cNvSpPr>
            <p:nvPr/>
          </p:nvSpPr>
          <p:spPr bwMode="gray">
            <a:xfrm rot="20552049">
              <a:off x="2123773" y="2330166"/>
              <a:ext cx="1706" cy="1777"/>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63" name="Freeform 333"/>
            <p:cNvSpPr>
              <a:spLocks noChangeAspect="1"/>
            </p:cNvSpPr>
            <p:nvPr/>
          </p:nvSpPr>
          <p:spPr bwMode="gray">
            <a:xfrm rot="20552049">
              <a:off x="2147654" y="2378126"/>
              <a:ext cx="3412" cy="12435"/>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164" name="Freeform 334"/>
            <p:cNvSpPr>
              <a:spLocks noChangeAspect="1"/>
            </p:cNvSpPr>
            <p:nvPr/>
          </p:nvSpPr>
          <p:spPr bwMode="gray">
            <a:xfrm rot="20552049">
              <a:off x="2173241" y="2465165"/>
              <a:ext cx="3412" cy="5329"/>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165" name="Freeform 335"/>
            <p:cNvSpPr>
              <a:spLocks noChangeAspect="1"/>
            </p:cNvSpPr>
            <p:nvPr/>
          </p:nvSpPr>
          <p:spPr bwMode="gray">
            <a:xfrm rot="20552049">
              <a:off x="2166418" y="2481152"/>
              <a:ext cx="10235" cy="17763"/>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166" name="Freeform 336"/>
            <p:cNvSpPr>
              <a:spLocks noChangeAspect="1"/>
            </p:cNvSpPr>
            <p:nvPr/>
          </p:nvSpPr>
          <p:spPr bwMode="gray">
            <a:xfrm rot="20552049">
              <a:off x="1980483" y="2301745"/>
              <a:ext cx="1706" cy="3553"/>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167" name="Group 337"/>
            <p:cNvGrpSpPr>
              <a:grpSpLocks noChangeAspect="1"/>
            </p:cNvGrpSpPr>
            <p:nvPr/>
          </p:nvGrpSpPr>
          <p:grpSpPr bwMode="gray">
            <a:xfrm>
              <a:off x="1971954" y="2305297"/>
              <a:ext cx="30705" cy="49737"/>
              <a:chOff x="1694" y="2257"/>
              <a:chExt cx="18" cy="28"/>
            </a:xfrm>
            <a:grpFill/>
          </p:grpSpPr>
          <p:sp>
            <p:nvSpPr>
              <p:cNvPr id="288"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89"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168" name="Freeform 340"/>
            <p:cNvSpPr>
              <a:spLocks noChangeAspect="1"/>
            </p:cNvSpPr>
            <p:nvPr/>
          </p:nvSpPr>
          <p:spPr bwMode="gray">
            <a:xfrm rot="20552049">
              <a:off x="2055540" y="2315955"/>
              <a:ext cx="17058" cy="1421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69" name="Freeform 341"/>
            <p:cNvSpPr>
              <a:spLocks noChangeAspect="1"/>
            </p:cNvSpPr>
            <p:nvPr/>
          </p:nvSpPr>
          <p:spPr bwMode="gray">
            <a:xfrm rot="20552049">
              <a:off x="2159595" y="2418981"/>
              <a:ext cx="0" cy="5329"/>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170" name="Freeform 342"/>
            <p:cNvSpPr>
              <a:spLocks noChangeAspect="1"/>
            </p:cNvSpPr>
            <p:nvPr/>
          </p:nvSpPr>
          <p:spPr bwMode="gray">
            <a:xfrm rot="20552049">
              <a:off x="2130596" y="2344376"/>
              <a:ext cx="5118" cy="12435"/>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74" name="Freeform 343"/>
            <p:cNvSpPr>
              <a:spLocks noChangeAspect="1"/>
            </p:cNvSpPr>
            <p:nvPr/>
          </p:nvSpPr>
          <p:spPr bwMode="gray">
            <a:xfrm rot="20552049">
              <a:off x="2081127" y="2312403"/>
              <a:ext cx="0" cy="1777"/>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75" name="Freeform 344"/>
            <p:cNvSpPr>
              <a:spLocks noChangeAspect="1"/>
            </p:cNvSpPr>
            <p:nvPr/>
          </p:nvSpPr>
          <p:spPr bwMode="gray">
            <a:xfrm rot="20552049">
              <a:off x="2084538" y="2326613"/>
              <a:ext cx="1706" cy="3553"/>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76" name="Freeform 345"/>
            <p:cNvSpPr>
              <a:spLocks noChangeAspect="1"/>
            </p:cNvSpPr>
            <p:nvPr/>
          </p:nvSpPr>
          <p:spPr bwMode="gray">
            <a:xfrm rot="20552049">
              <a:off x="2139125" y="2363915"/>
              <a:ext cx="3412" cy="8882"/>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77" name="Freeform 346"/>
            <p:cNvSpPr>
              <a:spLocks noChangeAspect="1"/>
            </p:cNvSpPr>
            <p:nvPr/>
          </p:nvSpPr>
          <p:spPr bwMode="gray">
            <a:xfrm rot="20552049">
              <a:off x="2159595" y="2447402"/>
              <a:ext cx="1706" cy="5329"/>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sp>
          <p:nvSpPr>
            <p:cNvPr id="178" name="Freeform 347"/>
            <p:cNvSpPr>
              <a:spLocks noChangeAspect="1"/>
            </p:cNvSpPr>
            <p:nvPr/>
          </p:nvSpPr>
          <p:spPr bwMode="gray">
            <a:xfrm rot="20552049">
              <a:off x="1832076" y="2252008"/>
              <a:ext cx="126231" cy="87040"/>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79" name="Freeform 348"/>
            <p:cNvSpPr>
              <a:spLocks noChangeAspect="1"/>
            </p:cNvSpPr>
            <p:nvPr/>
          </p:nvSpPr>
          <p:spPr bwMode="gray">
            <a:xfrm rot="20552049">
              <a:off x="1852546" y="2298192"/>
              <a:ext cx="5118" cy="10658"/>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80" name="Freeform 349"/>
            <p:cNvSpPr>
              <a:spLocks noChangeAspect="1"/>
            </p:cNvSpPr>
            <p:nvPr/>
          </p:nvSpPr>
          <p:spPr bwMode="gray">
            <a:xfrm rot="20552049">
              <a:off x="1898604" y="2262666"/>
              <a:ext cx="11941" cy="15987"/>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81" name="Freeform 350"/>
            <p:cNvSpPr>
              <a:spLocks noChangeAspect="1"/>
            </p:cNvSpPr>
            <p:nvPr/>
          </p:nvSpPr>
          <p:spPr bwMode="gray">
            <a:xfrm rot="20552049">
              <a:off x="2111831" y="2326613"/>
              <a:ext cx="0" cy="5329"/>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82" name="Freeform 351"/>
            <p:cNvSpPr>
              <a:spLocks noChangeAspect="1"/>
            </p:cNvSpPr>
            <p:nvPr/>
          </p:nvSpPr>
          <p:spPr bwMode="gray">
            <a:xfrm rot="20552049">
              <a:off x="2156183" y="2401218"/>
              <a:ext cx="1706" cy="7105"/>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3175" cap="flat" cmpd="sng">
              <a:noFill/>
              <a:prstDash val="solid"/>
              <a:round/>
              <a:headEnd type="none" w="med" len="med"/>
              <a:tailEnd type="none" w="med" len="med"/>
            </a:ln>
            <a:effectLst/>
          </p:spPr>
          <p:txBody>
            <a:bodyPr/>
            <a:lstStyle/>
            <a:p>
              <a:endParaRPr lang="en-US" dirty="0">
                <a:solidFill>
                  <a:schemeClr val="accent2"/>
                </a:solidFill>
              </a:endParaRPr>
            </a:p>
          </p:txBody>
        </p:sp>
        <p:grpSp>
          <p:nvGrpSpPr>
            <p:cNvPr id="183" name="Group 362"/>
            <p:cNvGrpSpPr/>
            <p:nvPr/>
          </p:nvGrpSpPr>
          <p:grpSpPr bwMode="gray">
            <a:xfrm>
              <a:off x="3181385" y="720828"/>
              <a:ext cx="945028" cy="1241642"/>
              <a:chOff x="4580731" y="1911697"/>
              <a:chExt cx="879476" cy="1109663"/>
            </a:xfrm>
            <a:grpFill/>
          </p:grpSpPr>
          <p:sp>
            <p:nvSpPr>
              <p:cNvPr id="239"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40"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41"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242" name="Group 178"/>
              <p:cNvGrpSpPr>
                <a:grpSpLocks noChangeAspect="1"/>
              </p:cNvGrpSpPr>
              <p:nvPr/>
            </p:nvGrpSpPr>
            <p:grpSpPr bwMode="gray">
              <a:xfrm>
                <a:off x="4876006" y="2765772"/>
                <a:ext cx="204788" cy="242888"/>
                <a:chOff x="2589" y="1903"/>
                <a:chExt cx="129" cy="153"/>
              </a:xfrm>
              <a:grpFill/>
            </p:grpSpPr>
            <p:sp>
              <p:nvSpPr>
                <p:cNvPr id="285"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86"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87"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243"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44"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45"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46"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47"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48"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49"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250" name="Group 189"/>
              <p:cNvGrpSpPr>
                <a:grpSpLocks noChangeAspect="1"/>
              </p:cNvGrpSpPr>
              <p:nvPr/>
            </p:nvGrpSpPr>
            <p:grpSpPr bwMode="gray">
              <a:xfrm>
                <a:off x="4679156" y="2659410"/>
                <a:ext cx="247650" cy="244475"/>
                <a:chOff x="2465" y="1836"/>
                <a:chExt cx="156" cy="154"/>
              </a:xfrm>
              <a:grpFill/>
            </p:grpSpPr>
            <p:sp>
              <p:nvSpPr>
                <p:cNvPr id="283"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84"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3175" cap="flat" cmpd="sng">
                  <a:noFill/>
                  <a:prstDash val="solid"/>
                  <a:round/>
                  <a:headEnd type="none" w="med" len="med"/>
                  <a:tailEnd type="none" w="med" len="med"/>
                </a:ln>
                <a:effectLst/>
              </p:spPr>
              <p:txBody>
                <a:bodyPr/>
                <a:lstStyle/>
                <a:p>
                  <a:endParaRPr lang="en-US" dirty="0"/>
                </a:p>
              </p:txBody>
            </p:sp>
          </p:grpSp>
          <p:grpSp>
            <p:nvGrpSpPr>
              <p:cNvPr id="251" name="Group 192"/>
              <p:cNvGrpSpPr>
                <a:grpSpLocks noChangeAspect="1"/>
              </p:cNvGrpSpPr>
              <p:nvPr/>
            </p:nvGrpSpPr>
            <p:grpSpPr bwMode="gray">
              <a:xfrm>
                <a:off x="4620419" y="2430810"/>
                <a:ext cx="171450" cy="258763"/>
                <a:chOff x="2428" y="1692"/>
                <a:chExt cx="108" cy="163"/>
              </a:xfrm>
              <a:grpFill/>
            </p:grpSpPr>
            <p:sp>
              <p:nvSpPr>
                <p:cNvPr id="281"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82"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252"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53"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54"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55"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256" name="Group 199"/>
              <p:cNvGrpSpPr>
                <a:grpSpLocks noChangeAspect="1"/>
              </p:cNvGrpSpPr>
              <p:nvPr/>
            </p:nvGrpSpPr>
            <p:grpSpPr bwMode="gray">
              <a:xfrm>
                <a:off x="5033169" y="2808635"/>
                <a:ext cx="68263" cy="68263"/>
                <a:chOff x="2688" y="1930"/>
                <a:chExt cx="43" cy="43"/>
              </a:xfrm>
              <a:grpFill/>
            </p:grpSpPr>
            <p:sp>
              <p:nvSpPr>
                <p:cNvPr id="279"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80"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257"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58"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59"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60"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61"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62"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63"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64"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65"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66"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67"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68"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69"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70"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71"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72"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73"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74"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75"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276" name="Group 359"/>
              <p:cNvGrpSpPr/>
              <p:nvPr/>
            </p:nvGrpSpPr>
            <p:grpSpPr bwMode="gray">
              <a:xfrm>
                <a:off x="5080794" y="2788583"/>
                <a:ext cx="75600" cy="108000"/>
                <a:chOff x="4160739" y="2986112"/>
                <a:chExt cx="187325" cy="233362"/>
              </a:xfrm>
              <a:grpFill/>
            </p:grpSpPr>
            <p:sp>
              <p:nvSpPr>
                <p:cNvPr id="277"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3175" cap="flat" cmpd="sng">
                  <a:noFill/>
                  <a:prstDash val="solid"/>
                  <a:round/>
                  <a:headEnd type="none" w="med" len="med"/>
                  <a:tailEnd type="none" w="med" len="med"/>
                </a:ln>
                <a:effectLst/>
              </p:spPr>
              <p:txBody>
                <a:bodyPr/>
                <a:lstStyle/>
                <a:p>
                  <a:endParaRPr lang="en-US" dirty="0"/>
                </a:p>
              </p:txBody>
            </p:sp>
            <p:sp>
              <p:nvSpPr>
                <p:cNvPr id="278"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3175" cap="flat" cmpd="sng">
                  <a:noFill/>
                  <a:prstDash val="solid"/>
                  <a:round/>
                  <a:headEnd type="none" w="med" len="med"/>
                  <a:tailEnd type="none" w="med" len="med"/>
                </a:ln>
                <a:effectLst/>
              </p:spPr>
              <p:txBody>
                <a:bodyPr/>
                <a:lstStyle/>
                <a:p>
                  <a:endParaRPr lang="en-US" dirty="0"/>
                </a:p>
              </p:txBody>
            </p:sp>
          </p:grpSp>
        </p:grpSp>
        <p:grpSp>
          <p:nvGrpSpPr>
            <p:cNvPr id="184" name="Group 368"/>
            <p:cNvGrpSpPr/>
            <p:nvPr/>
          </p:nvGrpSpPr>
          <p:grpSpPr bwMode="gray">
            <a:xfrm>
              <a:off x="3046624" y="1932272"/>
              <a:ext cx="1286191" cy="1499206"/>
              <a:chOff x="4455318" y="2994372"/>
              <a:chExt cx="1196974" cy="1339850"/>
            </a:xfrm>
            <a:grpFill/>
          </p:grpSpPr>
          <p:sp>
            <p:nvSpPr>
              <p:cNvPr id="185" name="Freeform 184"/>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86" name="Freeform 185"/>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187" name="Group 367"/>
              <p:cNvGrpSpPr/>
              <p:nvPr/>
            </p:nvGrpSpPr>
            <p:grpSpPr bwMode="gray">
              <a:xfrm>
                <a:off x="4455318" y="2994372"/>
                <a:ext cx="1196974" cy="1339850"/>
                <a:chOff x="4455318" y="2994372"/>
                <a:chExt cx="1196974" cy="1339850"/>
              </a:xfrm>
              <a:grpFill/>
            </p:grpSpPr>
            <p:sp>
              <p:nvSpPr>
                <p:cNvPr id="188" name="Freeform 187"/>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89" name="Freeform 188"/>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90" name="Freeform 189"/>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91" name="Freeform 190"/>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92" name="Freeform 191"/>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93" name="Freeform 192"/>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94" name="Freeform 193"/>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95" name="Freeform 194"/>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96" name="Freeform 195"/>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97" name="Freeform 196"/>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98" name="Freeform 197"/>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199" name="Freeform 198"/>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00" name="Freeform 199"/>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01" name="Freeform 200"/>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02"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03" name="Freeform 202"/>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04" name="Freeform 203"/>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05" name="Freeform 204"/>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06" name="Freeform 205"/>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207" name="Group 25"/>
                <p:cNvGrpSpPr>
                  <a:grpSpLocks noChangeAspect="1"/>
                </p:cNvGrpSpPr>
                <p:nvPr/>
              </p:nvGrpSpPr>
              <p:grpSpPr bwMode="gray">
                <a:xfrm>
                  <a:off x="4961730" y="3769072"/>
                  <a:ext cx="219075" cy="239713"/>
                  <a:chOff x="2643" y="2535"/>
                  <a:chExt cx="138" cy="151"/>
                </a:xfrm>
                <a:grpFill/>
              </p:grpSpPr>
              <p:sp>
                <p:nvSpPr>
                  <p:cNvPr id="237"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38"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3175" cap="flat" cmpd="sng">
                    <a:noFill/>
                    <a:prstDash val="solid"/>
                    <a:round/>
                    <a:headEnd type="none" w="med" len="med"/>
                    <a:tailEnd type="none" w="med" len="med"/>
                  </a:ln>
                  <a:effectLst/>
                </p:spPr>
                <p:txBody>
                  <a:bodyPr/>
                  <a:lstStyle/>
                  <a:p>
                    <a:endParaRPr lang="en-US" dirty="0"/>
                  </a:p>
                </p:txBody>
              </p:sp>
            </p:grpSp>
            <p:sp>
              <p:nvSpPr>
                <p:cNvPr id="208"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09"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10"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11"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12"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13"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14"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15"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16"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17"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18"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19"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20"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21"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22"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23"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24"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25"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26"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27"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28"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29"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30"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31"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32"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3175" cap="flat" cmpd="sng">
                  <a:noFill/>
                  <a:prstDash val="solid"/>
                  <a:round/>
                  <a:headEnd type="none" w="med" len="med"/>
                  <a:tailEnd type="none" w="med" len="med"/>
                </a:ln>
                <a:effectLst/>
              </p:spPr>
              <p:txBody>
                <a:bodyPr/>
                <a:lstStyle/>
                <a:p>
                  <a:endParaRPr lang="en-US" dirty="0"/>
                </a:p>
              </p:txBody>
            </p:sp>
            <p:sp>
              <p:nvSpPr>
                <p:cNvPr id="233"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3175" cap="flat" cmpd="sng">
                  <a:noFill/>
                  <a:prstDash val="solid"/>
                  <a:round/>
                  <a:headEnd type="none" w="med" len="med"/>
                  <a:tailEnd type="none" w="med" len="med"/>
                </a:ln>
                <a:effectLst/>
              </p:spPr>
              <p:txBody>
                <a:bodyPr/>
                <a:lstStyle/>
                <a:p>
                  <a:endParaRPr lang="en-US" dirty="0"/>
                </a:p>
              </p:txBody>
            </p:sp>
            <p:grpSp>
              <p:nvGrpSpPr>
                <p:cNvPr id="234" name="Group 364"/>
                <p:cNvGrpSpPr>
                  <a:grpSpLocks noChangeAspect="1"/>
                </p:cNvGrpSpPr>
                <p:nvPr/>
              </p:nvGrpSpPr>
              <p:grpSpPr bwMode="gray">
                <a:xfrm>
                  <a:off x="5141117" y="3280172"/>
                  <a:ext cx="289379" cy="349200"/>
                  <a:chOff x="3548063" y="12700"/>
                  <a:chExt cx="5667375" cy="6838950"/>
                </a:xfrm>
                <a:grpFill/>
              </p:grpSpPr>
              <p:sp>
                <p:nvSpPr>
                  <p:cNvPr id="235" name="Freeform 6"/>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3175" cap="flat" cmpd="sng">
                    <a:noFill/>
                    <a:prstDash val="solid"/>
                    <a:round/>
                    <a:headEnd type="none" w="med" len="med"/>
                    <a:tailEnd type="none" w="med" len="med"/>
                  </a:ln>
                  <a:effectLst/>
                </p:spPr>
                <p:txBody>
                  <a:bodyPr/>
                  <a:lstStyle/>
                  <a:p>
                    <a:endParaRPr lang="en-GB" dirty="0"/>
                  </a:p>
                </p:txBody>
              </p:sp>
              <p:sp>
                <p:nvSpPr>
                  <p:cNvPr id="236" name="Freeform 9"/>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3175" cap="flat" cmpd="sng">
                    <a:noFill/>
                    <a:prstDash val="solid"/>
                    <a:round/>
                    <a:headEnd type="none" w="med" len="med"/>
                    <a:tailEnd type="none" w="med" len="med"/>
                  </a:ln>
                  <a:effectLst/>
                </p:spPr>
                <p:txBody>
                  <a:bodyPr/>
                  <a:lstStyle/>
                  <a:p>
                    <a:endParaRPr lang="en-GB" dirty="0"/>
                  </a:p>
                </p:txBody>
              </p:sp>
            </p:grpSp>
          </p:grpSp>
        </p:grpSp>
      </p:grpSp>
      <p:grpSp>
        <p:nvGrpSpPr>
          <p:cNvPr id="6" name="Group 5"/>
          <p:cNvGrpSpPr/>
          <p:nvPr/>
        </p:nvGrpSpPr>
        <p:grpSpPr>
          <a:xfrm>
            <a:off x="1478218" y="1979796"/>
            <a:ext cx="3109116" cy="2169864"/>
            <a:chOff x="1645788" y="1835165"/>
            <a:chExt cx="3109116" cy="2169864"/>
          </a:xfrm>
        </p:grpSpPr>
        <p:sp>
          <p:nvSpPr>
            <p:cNvPr id="3" name="Arc 2"/>
            <p:cNvSpPr/>
            <p:nvPr/>
          </p:nvSpPr>
          <p:spPr>
            <a:xfrm>
              <a:off x="1914507" y="1835165"/>
              <a:ext cx="2071377" cy="2052898"/>
            </a:xfrm>
            <a:prstGeom prst="arc">
              <a:avLst>
                <a:gd name="adj1" fmla="val 11952033"/>
                <a:gd name="adj2" fmla="val 0"/>
              </a:avLst>
            </a:prstGeom>
            <a:ln w="12700">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Arc 3"/>
            <p:cNvSpPr/>
            <p:nvPr/>
          </p:nvSpPr>
          <p:spPr>
            <a:xfrm>
              <a:off x="3616387" y="1980026"/>
              <a:ext cx="1138517" cy="1031106"/>
            </a:xfrm>
            <a:prstGeom prst="arc">
              <a:avLst>
                <a:gd name="adj1" fmla="val 16200000"/>
                <a:gd name="adj2" fmla="val 20250196"/>
              </a:avLst>
            </a:prstGeom>
            <a:ln w="12700">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Arc 4"/>
            <p:cNvSpPr/>
            <p:nvPr/>
          </p:nvSpPr>
          <p:spPr>
            <a:xfrm>
              <a:off x="1645788" y="2515404"/>
              <a:ext cx="975871" cy="862090"/>
            </a:xfrm>
            <a:prstGeom prst="arc">
              <a:avLst>
                <a:gd name="adj1" fmla="val 15066283"/>
                <a:gd name="adj2" fmla="val 3140736"/>
              </a:avLst>
            </a:prstGeom>
            <a:ln w="12700">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Arc 11"/>
            <p:cNvSpPr/>
            <p:nvPr/>
          </p:nvSpPr>
          <p:spPr>
            <a:xfrm>
              <a:off x="2411128" y="2655753"/>
              <a:ext cx="1801628" cy="1349276"/>
            </a:xfrm>
            <a:prstGeom prst="arc">
              <a:avLst>
                <a:gd name="adj1" fmla="val 10849978"/>
                <a:gd name="adj2" fmla="val 19503832"/>
              </a:avLst>
            </a:prstGeom>
            <a:ln w="12700">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Freeform 13"/>
            <p:cNvSpPr/>
            <p:nvPr/>
          </p:nvSpPr>
          <p:spPr>
            <a:xfrm>
              <a:off x="1987924" y="2276735"/>
              <a:ext cx="2668736" cy="1134476"/>
            </a:xfrm>
            <a:custGeom>
              <a:avLst/>
              <a:gdLst>
                <a:gd name="connsiteX0" fmla="*/ 0 w 2750024"/>
                <a:gd name="connsiteY0" fmla="*/ 262346 h 1169031"/>
                <a:gd name="connsiteX1" fmla="*/ 709684 w 2750024"/>
                <a:gd name="connsiteY1" fmla="*/ 43981 h 1169031"/>
                <a:gd name="connsiteX2" fmla="*/ 1405720 w 2750024"/>
                <a:gd name="connsiteY2" fmla="*/ 1026620 h 1169031"/>
                <a:gd name="connsiteX3" fmla="*/ 2750024 w 2750024"/>
                <a:gd name="connsiteY3" fmla="*/ 1142626 h 1169031"/>
              </a:gdLst>
              <a:ahLst/>
              <a:cxnLst>
                <a:cxn ang="0">
                  <a:pos x="connsiteX0" y="connsiteY0"/>
                </a:cxn>
                <a:cxn ang="0">
                  <a:pos x="connsiteX1" y="connsiteY1"/>
                </a:cxn>
                <a:cxn ang="0">
                  <a:pos x="connsiteX2" y="connsiteY2"/>
                </a:cxn>
                <a:cxn ang="0">
                  <a:pos x="connsiteX3" y="connsiteY3"/>
                </a:cxn>
              </a:cxnLst>
              <a:rect l="l" t="t" r="r" b="b"/>
              <a:pathLst>
                <a:path w="2750024" h="1169031">
                  <a:moveTo>
                    <a:pt x="0" y="262346"/>
                  </a:moveTo>
                  <a:cubicBezTo>
                    <a:pt x="237698" y="89474"/>
                    <a:pt x="475397" y="-83398"/>
                    <a:pt x="709684" y="43981"/>
                  </a:cubicBezTo>
                  <a:cubicBezTo>
                    <a:pt x="943971" y="171360"/>
                    <a:pt x="1065663" y="843513"/>
                    <a:pt x="1405720" y="1026620"/>
                  </a:cubicBezTo>
                  <a:cubicBezTo>
                    <a:pt x="1745777" y="1209728"/>
                    <a:pt x="2247900" y="1176177"/>
                    <a:pt x="2750024" y="1142626"/>
                  </a:cubicBezTo>
                </a:path>
              </a:pathLst>
            </a:custGeom>
            <a:ln w="12700">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Freeform 14"/>
            <p:cNvSpPr/>
            <p:nvPr/>
          </p:nvSpPr>
          <p:spPr>
            <a:xfrm>
              <a:off x="3239516" y="2326038"/>
              <a:ext cx="1489989" cy="370888"/>
            </a:xfrm>
            <a:custGeom>
              <a:avLst/>
              <a:gdLst>
                <a:gd name="connsiteX0" fmla="*/ 1535373 w 1535373"/>
                <a:gd name="connsiteY0" fmla="*/ 0 h 382185"/>
                <a:gd name="connsiteX1" fmla="*/ 1078173 w 1535373"/>
                <a:gd name="connsiteY1" fmla="*/ 382138 h 382185"/>
                <a:gd name="connsiteX2" fmla="*/ 0 w 1535373"/>
                <a:gd name="connsiteY2" fmla="*/ 20472 h 382185"/>
              </a:gdLst>
              <a:ahLst/>
              <a:cxnLst>
                <a:cxn ang="0">
                  <a:pos x="connsiteX0" y="connsiteY0"/>
                </a:cxn>
                <a:cxn ang="0">
                  <a:pos x="connsiteX1" y="connsiteY1"/>
                </a:cxn>
                <a:cxn ang="0">
                  <a:pos x="connsiteX2" y="connsiteY2"/>
                </a:cxn>
              </a:cxnLst>
              <a:rect l="l" t="t" r="r" b="b"/>
              <a:pathLst>
                <a:path w="1535373" h="382185">
                  <a:moveTo>
                    <a:pt x="1535373" y="0"/>
                  </a:moveTo>
                  <a:cubicBezTo>
                    <a:pt x="1434720" y="189363"/>
                    <a:pt x="1334068" y="378726"/>
                    <a:pt x="1078173" y="382138"/>
                  </a:cubicBezTo>
                  <a:cubicBezTo>
                    <a:pt x="822278" y="385550"/>
                    <a:pt x="411139" y="203011"/>
                    <a:pt x="0" y="20472"/>
                  </a:cubicBezTo>
                </a:path>
              </a:pathLst>
            </a:custGeom>
            <a:ln w="12700">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Freeform 15"/>
            <p:cNvSpPr/>
            <p:nvPr/>
          </p:nvSpPr>
          <p:spPr>
            <a:xfrm>
              <a:off x="3036749" y="2352527"/>
              <a:ext cx="374943" cy="582751"/>
            </a:xfrm>
            <a:custGeom>
              <a:avLst/>
              <a:gdLst>
                <a:gd name="connsiteX0" fmla="*/ 386364 w 386364"/>
                <a:gd name="connsiteY0" fmla="*/ 600501 h 600501"/>
                <a:gd name="connsiteX1" fmla="*/ 4226 w 386364"/>
                <a:gd name="connsiteY1" fmla="*/ 136477 h 600501"/>
                <a:gd name="connsiteX2" fmla="*/ 215767 w 386364"/>
                <a:gd name="connsiteY2" fmla="*/ 0 h 600501"/>
              </a:gdLst>
              <a:ahLst/>
              <a:cxnLst>
                <a:cxn ang="0">
                  <a:pos x="connsiteX0" y="connsiteY0"/>
                </a:cxn>
                <a:cxn ang="0">
                  <a:pos x="connsiteX1" y="connsiteY1"/>
                </a:cxn>
                <a:cxn ang="0">
                  <a:pos x="connsiteX2" y="connsiteY2"/>
                </a:cxn>
              </a:cxnLst>
              <a:rect l="l" t="t" r="r" b="b"/>
              <a:pathLst>
                <a:path w="386364" h="600501">
                  <a:moveTo>
                    <a:pt x="386364" y="600501"/>
                  </a:moveTo>
                  <a:cubicBezTo>
                    <a:pt x="209511" y="418530"/>
                    <a:pt x="32659" y="236560"/>
                    <a:pt x="4226" y="136477"/>
                  </a:cubicBezTo>
                  <a:cubicBezTo>
                    <a:pt x="-24207" y="36393"/>
                    <a:pt x="95780" y="18196"/>
                    <a:pt x="215767" y="0"/>
                  </a:cubicBezTo>
                </a:path>
              </a:pathLst>
            </a:custGeom>
            <a:ln w="12700">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Freeform 17"/>
            <p:cNvSpPr/>
            <p:nvPr/>
          </p:nvSpPr>
          <p:spPr>
            <a:xfrm>
              <a:off x="3292493" y="2339283"/>
              <a:ext cx="1050010" cy="1172125"/>
            </a:xfrm>
            <a:custGeom>
              <a:avLst/>
              <a:gdLst>
                <a:gd name="connsiteX0" fmla="*/ 866633 w 1081993"/>
                <a:gd name="connsiteY0" fmla="*/ 0 h 1207827"/>
                <a:gd name="connsiteX1" fmla="*/ 1023582 w 1081993"/>
                <a:gd name="connsiteY1" fmla="*/ 934872 h 1207827"/>
                <a:gd name="connsiteX2" fmla="*/ 0 w 1081993"/>
                <a:gd name="connsiteY2" fmla="*/ 1207827 h 1207827"/>
              </a:gdLst>
              <a:ahLst/>
              <a:cxnLst>
                <a:cxn ang="0">
                  <a:pos x="connsiteX0" y="connsiteY0"/>
                </a:cxn>
                <a:cxn ang="0">
                  <a:pos x="connsiteX1" y="connsiteY1"/>
                </a:cxn>
                <a:cxn ang="0">
                  <a:pos x="connsiteX2" y="connsiteY2"/>
                </a:cxn>
              </a:cxnLst>
              <a:rect l="l" t="t" r="r" b="b"/>
              <a:pathLst>
                <a:path w="1081993" h="1207827">
                  <a:moveTo>
                    <a:pt x="866633" y="0"/>
                  </a:moveTo>
                  <a:cubicBezTo>
                    <a:pt x="1017327" y="366784"/>
                    <a:pt x="1168021" y="733568"/>
                    <a:pt x="1023582" y="934872"/>
                  </a:cubicBezTo>
                  <a:cubicBezTo>
                    <a:pt x="879143" y="1136177"/>
                    <a:pt x="439571" y="1172002"/>
                    <a:pt x="0" y="1207827"/>
                  </a:cubicBezTo>
                </a:path>
              </a:pathLst>
            </a:custGeom>
            <a:ln w="12700">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 name="Oval 1"/>
          <p:cNvSpPr/>
          <p:nvPr/>
        </p:nvSpPr>
        <p:spPr>
          <a:xfrm>
            <a:off x="1761367" y="2628975"/>
            <a:ext cx="102519" cy="1025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32" name="Oval 431"/>
          <p:cNvSpPr/>
          <p:nvPr/>
        </p:nvSpPr>
        <p:spPr>
          <a:xfrm>
            <a:off x="2198627" y="3411359"/>
            <a:ext cx="102519" cy="102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 name="Oval 432"/>
          <p:cNvSpPr/>
          <p:nvPr/>
        </p:nvSpPr>
        <p:spPr>
          <a:xfrm>
            <a:off x="3013032" y="2432681"/>
            <a:ext cx="102519" cy="1025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34" name="Oval 433"/>
          <p:cNvSpPr/>
          <p:nvPr/>
        </p:nvSpPr>
        <p:spPr>
          <a:xfrm>
            <a:off x="2820650" y="2567091"/>
            <a:ext cx="102519" cy="1025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35" name="Oval 434"/>
          <p:cNvSpPr/>
          <p:nvPr/>
        </p:nvSpPr>
        <p:spPr>
          <a:xfrm>
            <a:off x="3065777" y="3588369"/>
            <a:ext cx="102519" cy="10251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36" name="Oval 435"/>
          <p:cNvSpPr/>
          <p:nvPr/>
        </p:nvSpPr>
        <p:spPr>
          <a:xfrm>
            <a:off x="3217815" y="3025649"/>
            <a:ext cx="102519" cy="1025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37" name="Oval 436"/>
          <p:cNvSpPr/>
          <p:nvPr/>
        </p:nvSpPr>
        <p:spPr>
          <a:xfrm>
            <a:off x="3767055" y="2959630"/>
            <a:ext cx="102519" cy="1025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38" name="Oval 437"/>
          <p:cNvSpPr/>
          <p:nvPr/>
        </p:nvSpPr>
        <p:spPr>
          <a:xfrm>
            <a:off x="4448262" y="3462618"/>
            <a:ext cx="102519" cy="1025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39" name="Oval 438"/>
          <p:cNvSpPr/>
          <p:nvPr/>
        </p:nvSpPr>
        <p:spPr>
          <a:xfrm>
            <a:off x="4507630" y="2416354"/>
            <a:ext cx="102519" cy="1025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40" name="Oval 439"/>
          <p:cNvSpPr/>
          <p:nvPr/>
        </p:nvSpPr>
        <p:spPr>
          <a:xfrm>
            <a:off x="3917897" y="2086376"/>
            <a:ext cx="102519" cy="1025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41" name="Oval 440"/>
          <p:cNvSpPr/>
          <p:nvPr/>
        </p:nvSpPr>
        <p:spPr>
          <a:xfrm>
            <a:off x="3917897" y="2430132"/>
            <a:ext cx="102519" cy="10251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45" name="Freeform 6"/>
          <p:cNvSpPr>
            <a:spLocks/>
          </p:cNvSpPr>
          <p:nvPr/>
        </p:nvSpPr>
        <p:spPr bwMode="auto">
          <a:xfrm rot="15919015">
            <a:off x="3447806" y="2596769"/>
            <a:ext cx="210025" cy="233789"/>
          </a:xfrm>
          <a:custGeom>
            <a:avLst/>
            <a:gdLst>
              <a:gd name="T0" fmla="*/ 95 w 107"/>
              <a:gd name="T1" fmla="*/ 21 h 119"/>
              <a:gd name="T2" fmla="*/ 82 w 107"/>
              <a:gd name="T3" fmla="*/ 15 h 119"/>
              <a:gd name="T4" fmla="*/ 66 w 107"/>
              <a:gd name="T5" fmla="*/ 44 h 119"/>
              <a:gd name="T6" fmla="*/ 8 w 107"/>
              <a:gd name="T7" fmla="*/ 43 h 119"/>
              <a:gd name="T8" fmla="*/ 0 w 107"/>
              <a:gd name="T9" fmla="*/ 56 h 119"/>
              <a:gd name="T10" fmla="*/ 52 w 107"/>
              <a:gd name="T11" fmla="*/ 66 h 119"/>
              <a:gd name="T12" fmla="*/ 39 w 107"/>
              <a:gd name="T13" fmla="*/ 91 h 119"/>
              <a:gd name="T14" fmla="*/ 25 w 107"/>
              <a:gd name="T15" fmla="*/ 92 h 119"/>
              <a:gd name="T16" fmla="*/ 18 w 107"/>
              <a:gd name="T17" fmla="*/ 100 h 119"/>
              <a:gd name="T18" fmla="*/ 38 w 107"/>
              <a:gd name="T19" fmla="*/ 105 h 119"/>
              <a:gd name="T20" fmla="*/ 49 w 107"/>
              <a:gd name="T21" fmla="*/ 119 h 119"/>
              <a:gd name="T22" fmla="*/ 54 w 107"/>
              <a:gd name="T23" fmla="*/ 110 h 119"/>
              <a:gd name="T24" fmla="*/ 49 w 107"/>
              <a:gd name="T25" fmla="*/ 96 h 119"/>
              <a:gd name="T26" fmla="*/ 65 w 107"/>
              <a:gd name="T27" fmla="*/ 73 h 119"/>
              <a:gd name="T28" fmla="*/ 99 w 107"/>
              <a:gd name="T29" fmla="*/ 112 h 119"/>
              <a:gd name="T30" fmla="*/ 107 w 107"/>
              <a:gd name="T31" fmla="*/ 98 h 119"/>
              <a:gd name="T32" fmla="*/ 79 w 107"/>
              <a:gd name="T33" fmla="*/ 49 h 119"/>
              <a:gd name="T34" fmla="*/ 95 w 107"/>
              <a:gd name="T35" fmla="*/ 2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9">
                <a:moveTo>
                  <a:pt x="95" y="21"/>
                </a:moveTo>
                <a:cubicBezTo>
                  <a:pt x="95" y="21"/>
                  <a:pt x="100" y="0"/>
                  <a:pt x="82" y="15"/>
                </a:cubicBezTo>
                <a:cubicBezTo>
                  <a:pt x="66" y="44"/>
                  <a:pt x="66" y="44"/>
                  <a:pt x="66" y="44"/>
                </a:cubicBezTo>
                <a:cubicBezTo>
                  <a:pt x="8" y="43"/>
                  <a:pt x="8" y="43"/>
                  <a:pt x="8" y="43"/>
                </a:cubicBezTo>
                <a:cubicBezTo>
                  <a:pt x="0" y="56"/>
                  <a:pt x="0" y="56"/>
                  <a:pt x="0" y="56"/>
                </a:cubicBezTo>
                <a:cubicBezTo>
                  <a:pt x="52" y="66"/>
                  <a:pt x="52" y="66"/>
                  <a:pt x="52" y="66"/>
                </a:cubicBezTo>
                <a:cubicBezTo>
                  <a:pt x="39" y="91"/>
                  <a:pt x="39" y="91"/>
                  <a:pt x="39" y="91"/>
                </a:cubicBezTo>
                <a:cubicBezTo>
                  <a:pt x="25" y="92"/>
                  <a:pt x="25" y="92"/>
                  <a:pt x="25" y="92"/>
                </a:cubicBezTo>
                <a:cubicBezTo>
                  <a:pt x="18" y="100"/>
                  <a:pt x="18" y="100"/>
                  <a:pt x="18" y="100"/>
                </a:cubicBezTo>
                <a:cubicBezTo>
                  <a:pt x="38" y="105"/>
                  <a:pt x="38" y="105"/>
                  <a:pt x="38" y="105"/>
                </a:cubicBezTo>
                <a:cubicBezTo>
                  <a:pt x="49" y="119"/>
                  <a:pt x="49" y="119"/>
                  <a:pt x="49" y="119"/>
                </a:cubicBezTo>
                <a:cubicBezTo>
                  <a:pt x="54" y="110"/>
                  <a:pt x="54" y="110"/>
                  <a:pt x="54" y="110"/>
                </a:cubicBezTo>
                <a:cubicBezTo>
                  <a:pt x="49" y="96"/>
                  <a:pt x="49" y="96"/>
                  <a:pt x="49" y="96"/>
                </a:cubicBezTo>
                <a:cubicBezTo>
                  <a:pt x="65" y="73"/>
                  <a:pt x="65" y="73"/>
                  <a:pt x="65" y="73"/>
                </a:cubicBezTo>
                <a:cubicBezTo>
                  <a:pt x="99" y="112"/>
                  <a:pt x="99" y="112"/>
                  <a:pt x="99" y="112"/>
                </a:cubicBezTo>
                <a:cubicBezTo>
                  <a:pt x="107" y="98"/>
                  <a:pt x="107" y="98"/>
                  <a:pt x="107" y="98"/>
                </a:cubicBezTo>
                <a:cubicBezTo>
                  <a:pt x="79" y="49"/>
                  <a:pt x="79" y="49"/>
                  <a:pt x="79" y="49"/>
                </a:cubicBezTo>
                <a:lnTo>
                  <a:pt x="95" y="2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04333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4751" y="514349"/>
            <a:ext cx="3786487" cy="1084258"/>
            <a:chOff x="1232951" y="1160463"/>
            <a:chExt cx="3786487" cy="1108670"/>
          </a:xfrm>
        </p:grpSpPr>
        <p:sp>
          <p:nvSpPr>
            <p:cNvPr id="105" name="Content Placeholder 2"/>
            <p:cNvSpPr txBox="1">
              <a:spLocks/>
            </p:cNvSpPr>
            <p:nvPr/>
          </p:nvSpPr>
          <p:spPr>
            <a:xfrm>
              <a:off x="1232951" y="1160463"/>
              <a:ext cx="2819400"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smtClean="0">
                  <a:solidFill>
                    <a:schemeClr val="accent2"/>
                  </a:solidFill>
                  <a:latin typeface="+mj-lt"/>
                </a:rPr>
                <a:t>ARCHIE</a:t>
              </a:r>
            </a:p>
          </p:txBody>
        </p:sp>
        <p:sp>
          <p:nvSpPr>
            <p:cNvPr id="127" name="Content Placeholder 2"/>
            <p:cNvSpPr txBox="1">
              <a:spLocks/>
            </p:cNvSpPr>
            <p:nvPr/>
          </p:nvSpPr>
          <p:spPr>
            <a:xfrm>
              <a:off x="1232951" y="1892774"/>
              <a:ext cx="3786487" cy="3763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Circa 1990 </a:t>
              </a:r>
            </a:p>
            <a:p>
              <a:pPr marL="0" indent="0">
                <a:buNone/>
              </a:pPr>
              <a:r>
                <a:rPr lang="en-US" sz="4000" dirty="0" smtClean="0"/>
                <a:t>by </a:t>
              </a:r>
              <a:r>
                <a:rPr lang="en-US" sz="4000" dirty="0"/>
                <a:t>Alan </a:t>
              </a:r>
              <a:r>
                <a:rPr lang="en-US" sz="4000" dirty="0" err="1"/>
                <a:t>Emtage</a:t>
              </a:r>
              <a:r>
                <a:rPr lang="en-US" sz="4000" dirty="0"/>
                <a:t> </a:t>
              </a:r>
              <a:endParaRPr lang="en-US" sz="4000" dirty="0" smtClean="0"/>
            </a:p>
            <a:p>
              <a:pPr marL="0" indent="0">
                <a:buNone/>
              </a:pPr>
              <a:r>
                <a:rPr lang="en-US" sz="4000" dirty="0" smtClean="0"/>
                <a:t>Peter </a:t>
              </a:r>
              <a:r>
                <a:rPr lang="en-US" sz="4000" dirty="0"/>
                <a:t>J. Deutsch </a:t>
              </a:r>
            </a:p>
            <a:p>
              <a:pPr marL="0" indent="0">
                <a:buNone/>
              </a:pPr>
              <a:r>
                <a:rPr lang="en-US" sz="2000" dirty="0"/>
                <a:t> Simply contacted a list of FTP archives on a regular basis and stored locally</a:t>
              </a:r>
            </a:p>
            <a:p>
              <a:pPr marL="0" indent="0">
                <a:buNone/>
              </a:pPr>
              <a:r>
                <a:rPr lang="en-US" sz="2000" dirty="0"/>
                <a:t> Search functionality was using </a:t>
              </a:r>
              <a:r>
                <a:rPr lang="en-US" sz="4000" dirty="0"/>
                <a:t>Unix </a:t>
              </a:r>
              <a:r>
                <a:rPr lang="en-US" sz="4000" dirty="0" smtClean="0"/>
                <a:t>GREP </a:t>
              </a:r>
              <a:endParaRPr lang="en-US" sz="2000" dirty="0"/>
            </a:p>
          </p:txBody>
        </p:sp>
      </p:grpSp>
      <p:sp>
        <p:nvSpPr>
          <p:cNvPr id="11" name="Oval 10"/>
          <p:cNvSpPr/>
          <p:nvPr/>
        </p:nvSpPr>
        <p:spPr>
          <a:xfrm>
            <a:off x="4510441" y="2510192"/>
            <a:ext cx="123116" cy="123116"/>
          </a:xfrm>
          <a:prstGeom prst="ellipse">
            <a:avLst/>
          </a:prstGeom>
          <a:solidFill>
            <a:schemeClr val="accent2"/>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p:cNvCxnSpPr/>
          <p:nvPr/>
        </p:nvCxnSpPr>
        <p:spPr>
          <a:xfrm>
            <a:off x="4572000" y="2705515"/>
            <a:ext cx="0" cy="2437985"/>
          </a:xfrm>
          <a:prstGeom prst="line">
            <a:avLst/>
          </a:prstGeom>
          <a:ln w="28575">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572000" y="-3309"/>
            <a:ext cx="0" cy="2443131"/>
          </a:xfrm>
          <a:prstGeom prst="line">
            <a:avLst/>
          </a:prstGeom>
          <a:ln w="28575">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2"/>
          <a:stretch>
            <a:fillRect/>
          </a:stretch>
        </p:blipFill>
        <p:spPr>
          <a:xfrm>
            <a:off x="4687707" y="1602694"/>
            <a:ext cx="4337384" cy="1681091"/>
          </a:xfrm>
          <a:prstGeom prst="rect">
            <a:avLst/>
          </a:prstGeom>
        </p:spPr>
      </p:pic>
    </p:spTree>
    <p:extLst>
      <p:ext uri="{BB962C8B-B14F-4D97-AF65-F5344CB8AC3E}">
        <p14:creationId xmlns:p14="http://schemas.microsoft.com/office/powerpoint/2010/main" val="416714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Carnabotnet geovideo lowr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9302"/>
            <a:ext cx="9141001" cy="5134197"/>
          </a:xfrm>
          <a:prstGeom prst="rect">
            <a:avLst/>
          </a:prstGeom>
          <a:noFill/>
          <a:extLst>
            <a:ext uri="{909E8E84-426E-40DD-AFC4-6F175D3DCCD1}">
              <a14:hiddenFill xmlns:a14="http://schemas.microsoft.com/office/drawing/2010/main">
                <a:solidFill>
                  <a:srgbClr val="FFFFFF"/>
                </a:solidFill>
              </a14:hiddenFill>
            </a:ext>
          </a:extLst>
        </p:spPr>
      </p:pic>
      <p:sp>
        <p:nvSpPr>
          <p:cNvPr id="27" name="Teardrop 26"/>
          <p:cNvSpPr/>
          <p:nvPr/>
        </p:nvSpPr>
        <p:spPr>
          <a:xfrm>
            <a:off x="3810000" y="-19050"/>
            <a:ext cx="5334000" cy="5334000"/>
          </a:xfrm>
          <a:prstGeom prst="teardrop">
            <a:avLst/>
          </a:prstGeom>
          <a:solidFill>
            <a:schemeClr val="tx2">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ardrop 4"/>
          <p:cNvSpPr/>
          <p:nvPr/>
        </p:nvSpPr>
        <p:spPr>
          <a:xfrm>
            <a:off x="4953000" y="1028700"/>
            <a:ext cx="3200400" cy="3200400"/>
          </a:xfrm>
          <a:prstGeom prst="teardrop">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p:cNvSpPr txBox="1">
            <a:spLocks/>
          </p:cNvSpPr>
          <p:nvPr/>
        </p:nvSpPr>
        <p:spPr>
          <a:xfrm>
            <a:off x="5410200" y="1358835"/>
            <a:ext cx="2425835" cy="2585323"/>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5400" b="1" dirty="0" smtClean="0">
                <a:solidFill>
                  <a:schemeClr val="bg1"/>
                </a:solidFill>
                <a:latin typeface="Source Sans Pro Light" pitchFamily="34" charset="0"/>
              </a:rPr>
              <a:t>24 Years Later…</a:t>
            </a:r>
          </a:p>
        </p:txBody>
      </p:sp>
      <p:graphicFrame>
        <p:nvGraphicFramePr>
          <p:cNvPr id="2" name="Diagram 1"/>
          <p:cNvGraphicFramePr/>
          <p:nvPr>
            <p:extLst>
              <p:ext uri="{D42A27DB-BD31-4B8C-83A1-F6EECF244321}">
                <p14:modId xmlns:p14="http://schemas.microsoft.com/office/powerpoint/2010/main" val="2846247587"/>
              </p:ext>
            </p:extLst>
          </p:nvPr>
        </p:nvGraphicFramePr>
        <p:xfrm>
          <a:off x="533400" y="1943100"/>
          <a:ext cx="41910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645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495800" y="1544553"/>
            <a:ext cx="3475415" cy="2400300"/>
          </a:xfrm>
          <a:effectLst>
            <a:outerShdw blurRad="50800" dist="38100" dir="2700000" algn="tl" rotWithShape="0">
              <a:prstClr val="black">
                <a:alpha val="40000"/>
              </a:prstClr>
            </a:outerShdw>
          </a:effectLst>
        </p:spPr>
        <p:txBody>
          <a:bodyPr/>
          <a:lstStyle/>
          <a:p>
            <a:pPr algn="ctr"/>
            <a:r>
              <a:rPr lang="en-US" sz="5400" dirty="0">
                <a:solidFill>
                  <a:schemeClr val="bg1"/>
                </a:solidFill>
              </a:rPr>
              <a:t>2 trillion queries per year</a:t>
            </a:r>
          </a:p>
        </p:txBody>
      </p:sp>
      <p:sp>
        <p:nvSpPr>
          <p:cNvPr id="11" name="Text Placeholder 8"/>
          <p:cNvSpPr>
            <a:spLocks noGrp="1"/>
          </p:cNvSpPr>
          <p:nvPr>
            <p:ph type="body" sz="quarter" idx="13"/>
          </p:nvPr>
        </p:nvSpPr>
        <p:spPr>
          <a:xfrm>
            <a:off x="1128713" y="2228850"/>
            <a:ext cx="2400300" cy="1699194"/>
          </a:xfrm>
          <a:effectLst>
            <a:outerShdw blurRad="50800" dist="38100" dir="2700000" algn="tl" rotWithShape="0">
              <a:prstClr val="black">
                <a:alpha val="40000"/>
              </a:prstClr>
            </a:outerShdw>
          </a:effectLst>
        </p:spPr>
        <p:txBody>
          <a:bodyPr/>
          <a:lstStyle/>
          <a:p>
            <a:pPr algn="ctr"/>
            <a:r>
              <a:rPr lang="en-US" sz="5400" dirty="0">
                <a:solidFill>
                  <a:schemeClr val="bg1"/>
                </a:solidFill>
              </a:rPr>
              <a:t>2.8 billion Users</a:t>
            </a:r>
          </a:p>
        </p:txBody>
      </p:sp>
    </p:spTree>
    <p:extLst>
      <p:ext uri="{BB962C8B-B14F-4D97-AF65-F5344CB8AC3E}">
        <p14:creationId xmlns:p14="http://schemas.microsoft.com/office/powerpoint/2010/main" val="1534680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000250" y="571500"/>
            <a:ext cx="5143500" cy="1034921"/>
          </a:xfrm>
          <a:effectLst>
            <a:outerShdw blurRad="50800" dist="38100" dir="2700000" algn="tl" rotWithShape="0">
              <a:prstClr val="black">
                <a:alpha val="40000"/>
              </a:prstClr>
            </a:outerShdw>
          </a:effectLst>
        </p:spPr>
        <p:txBody>
          <a:bodyPr/>
          <a:lstStyle/>
          <a:p>
            <a:pPr algn="ctr"/>
            <a:r>
              <a:rPr lang="en-US" sz="5400" dirty="0" err="1">
                <a:solidFill>
                  <a:schemeClr val="tx1"/>
                </a:solidFill>
              </a:rPr>
              <a:t>Indexable</a:t>
            </a:r>
            <a:r>
              <a:rPr lang="en-US" sz="5400" dirty="0">
                <a:solidFill>
                  <a:schemeClr val="tx1"/>
                </a:solidFill>
              </a:rPr>
              <a:t> web is ~ 40 trillion pages</a:t>
            </a:r>
          </a:p>
        </p:txBody>
      </p:sp>
      <p:sp>
        <p:nvSpPr>
          <p:cNvPr id="9" name="Text Placeholder 8"/>
          <p:cNvSpPr>
            <a:spLocks noGrp="1"/>
          </p:cNvSpPr>
          <p:nvPr>
            <p:ph type="body" sz="quarter" idx="13"/>
          </p:nvPr>
        </p:nvSpPr>
        <p:spPr>
          <a:xfrm>
            <a:off x="1257300" y="2703701"/>
            <a:ext cx="5892165" cy="2400300"/>
          </a:xfrm>
          <a:effectLst>
            <a:outerShdw blurRad="50800" dist="38100" dir="2700000" algn="tl" rotWithShape="0">
              <a:prstClr val="black">
                <a:alpha val="40000"/>
              </a:prstClr>
            </a:outerShdw>
          </a:effectLst>
        </p:spPr>
        <p:txBody>
          <a:bodyPr/>
          <a:lstStyle/>
          <a:p>
            <a:pPr algn="ctr"/>
            <a:r>
              <a:rPr lang="en-US" sz="5400" dirty="0">
                <a:solidFill>
                  <a:schemeClr val="bg1"/>
                </a:solidFill>
              </a:rPr>
              <a:t>A couple of weeks to read..</a:t>
            </a:r>
          </a:p>
        </p:txBody>
      </p:sp>
      <p:sp>
        <p:nvSpPr>
          <p:cNvPr id="11" name="Text Placeholder 8"/>
          <p:cNvSpPr>
            <a:spLocks noGrp="1"/>
          </p:cNvSpPr>
          <p:nvPr>
            <p:ph type="body" sz="quarter" idx="13"/>
          </p:nvPr>
        </p:nvSpPr>
        <p:spPr>
          <a:xfrm>
            <a:off x="1143000" y="1771650"/>
            <a:ext cx="6586538" cy="1699194"/>
          </a:xfrm>
          <a:effectLst>
            <a:outerShdw blurRad="50800" dist="38100" dir="2700000" algn="tl" rotWithShape="0">
              <a:prstClr val="black">
                <a:alpha val="40000"/>
              </a:prstClr>
            </a:outerShdw>
          </a:effectLst>
        </p:spPr>
        <p:txBody>
          <a:bodyPr/>
          <a:lstStyle/>
          <a:p>
            <a:pPr algn="ctr"/>
            <a:r>
              <a:rPr lang="en-US" sz="5400" dirty="0">
                <a:solidFill>
                  <a:schemeClr val="bg1"/>
                </a:solidFill>
              </a:rPr>
              <a:t>5700 web pages per person</a:t>
            </a:r>
          </a:p>
        </p:txBody>
      </p:sp>
    </p:spTree>
    <p:extLst>
      <p:ext uri="{BB962C8B-B14F-4D97-AF65-F5344CB8AC3E}">
        <p14:creationId xmlns:p14="http://schemas.microsoft.com/office/powerpoint/2010/main" val="1214278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257300" y="2703701"/>
            <a:ext cx="6743700" cy="2400300"/>
          </a:xfrm>
          <a:effectLst>
            <a:outerShdw blurRad="50800" dist="38100" dir="2700000" algn="tl" rotWithShape="0">
              <a:prstClr val="black">
                <a:alpha val="40000"/>
              </a:prstClr>
            </a:outerShdw>
          </a:effectLst>
        </p:spPr>
        <p:txBody>
          <a:bodyPr/>
          <a:lstStyle/>
          <a:p>
            <a:pPr algn="ctr"/>
            <a:r>
              <a:rPr lang="en-US" sz="5400" dirty="0">
                <a:solidFill>
                  <a:schemeClr val="bg1"/>
                </a:solidFill>
              </a:rPr>
              <a:t>This is just 1 search (we </a:t>
            </a:r>
            <a:r>
              <a:rPr lang="en-US" sz="5400" dirty="0" smtClean="0">
                <a:solidFill>
                  <a:schemeClr val="bg1"/>
                </a:solidFill>
              </a:rPr>
              <a:t>make </a:t>
            </a:r>
            <a:r>
              <a:rPr lang="en-US" sz="5400" dirty="0">
                <a:solidFill>
                  <a:schemeClr val="bg1"/>
                </a:solidFill>
              </a:rPr>
              <a:t>2 </a:t>
            </a:r>
            <a:r>
              <a:rPr lang="en-US" sz="5400" dirty="0" smtClean="0">
                <a:solidFill>
                  <a:schemeClr val="bg1"/>
                </a:solidFill>
              </a:rPr>
              <a:t>trillion searches </a:t>
            </a:r>
            <a:r>
              <a:rPr lang="en-US" sz="5400" dirty="0">
                <a:solidFill>
                  <a:schemeClr val="bg1"/>
                </a:solidFill>
              </a:rPr>
              <a:t>per year)</a:t>
            </a:r>
          </a:p>
        </p:txBody>
      </p:sp>
      <p:sp>
        <p:nvSpPr>
          <p:cNvPr id="11" name="Text Placeholder 8"/>
          <p:cNvSpPr>
            <a:spLocks noGrp="1"/>
          </p:cNvSpPr>
          <p:nvPr>
            <p:ph type="body" sz="quarter" idx="13"/>
          </p:nvPr>
        </p:nvSpPr>
        <p:spPr>
          <a:xfrm>
            <a:off x="1265872" y="514350"/>
            <a:ext cx="6586538" cy="1699194"/>
          </a:xfrm>
          <a:effectLst>
            <a:outerShdw blurRad="50800" dist="38100" dir="2700000" algn="tl" rotWithShape="0">
              <a:prstClr val="black">
                <a:alpha val="40000"/>
              </a:prstClr>
            </a:outerShdw>
          </a:effectLst>
        </p:spPr>
        <p:txBody>
          <a:bodyPr/>
          <a:lstStyle/>
          <a:p>
            <a:pPr algn="ctr"/>
            <a:r>
              <a:rPr lang="en-US" sz="5400" dirty="0">
                <a:solidFill>
                  <a:schemeClr val="bg1"/>
                </a:solidFill>
              </a:rPr>
              <a:t>A lot more time to complete a search…</a:t>
            </a:r>
          </a:p>
        </p:txBody>
      </p:sp>
    </p:spTree>
    <p:extLst>
      <p:ext uri="{BB962C8B-B14F-4D97-AF65-F5344CB8AC3E}">
        <p14:creationId xmlns:p14="http://schemas.microsoft.com/office/powerpoint/2010/main" val="2558036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33599" y="1293805"/>
            <a:ext cx="1788991" cy="523220"/>
          </a:xfrm>
        </p:spPr>
        <p:txBody>
          <a:bodyPr wrap="square">
            <a:spAutoFit/>
          </a:bodyPr>
          <a:lstStyle/>
          <a:p>
            <a:pPr algn="r"/>
            <a:r>
              <a:rPr lang="en-US" dirty="0" smtClean="0">
                <a:solidFill>
                  <a:schemeClr val="bg1"/>
                </a:solidFill>
              </a:rPr>
              <a:t>Agenda</a:t>
            </a:r>
            <a:endParaRPr lang="en-US" dirty="0">
              <a:solidFill>
                <a:schemeClr val="bg1"/>
              </a:solidFill>
            </a:endParaRPr>
          </a:p>
        </p:txBody>
      </p:sp>
      <p:sp>
        <p:nvSpPr>
          <p:cNvPr id="8" name="Content Placeholder 7"/>
          <p:cNvSpPr>
            <a:spLocks noGrp="1"/>
          </p:cNvSpPr>
          <p:nvPr>
            <p:ph idx="1"/>
          </p:nvPr>
        </p:nvSpPr>
        <p:spPr>
          <a:xfrm>
            <a:off x="1828800" y="1715918"/>
            <a:ext cx="2093791" cy="704534"/>
          </a:xfrm>
        </p:spPr>
        <p:txBody>
          <a:bodyPr>
            <a:normAutofit lnSpcReduction="10000"/>
          </a:bodyPr>
          <a:lstStyle/>
          <a:p>
            <a:pPr algn="r"/>
            <a:r>
              <a:rPr lang="en-US" sz="1100" dirty="0"/>
              <a:t>Using Data Science on Internet Search Behavior as a Proxy for Human Behavior</a:t>
            </a:r>
          </a:p>
        </p:txBody>
      </p:sp>
      <p:grpSp>
        <p:nvGrpSpPr>
          <p:cNvPr id="6" name="Group 5"/>
          <p:cNvGrpSpPr/>
          <p:nvPr/>
        </p:nvGrpSpPr>
        <p:grpSpPr>
          <a:xfrm>
            <a:off x="4131394" y="1405429"/>
            <a:ext cx="2879006" cy="2504170"/>
            <a:chOff x="4131394" y="1405429"/>
            <a:chExt cx="2879006" cy="2504170"/>
          </a:xfrm>
        </p:grpSpPr>
        <p:sp>
          <p:nvSpPr>
            <p:cNvPr id="9" name="Oval 8"/>
            <p:cNvSpPr/>
            <p:nvPr/>
          </p:nvSpPr>
          <p:spPr>
            <a:xfrm>
              <a:off x="4131394" y="2058919"/>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1" name="Straight Connector 10"/>
            <p:cNvCxnSpPr/>
            <p:nvPr/>
          </p:nvCxnSpPr>
          <p:spPr>
            <a:xfrm>
              <a:off x="4152900" y="1405429"/>
              <a:ext cx="0" cy="5334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7"/>
            <p:cNvSpPr txBox="1">
              <a:spLocks/>
            </p:cNvSpPr>
            <p:nvPr/>
          </p:nvSpPr>
          <p:spPr>
            <a:xfrm>
              <a:off x="4274025" y="1848981"/>
              <a:ext cx="2736375" cy="167122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sz="1400" dirty="0" smtClean="0"/>
                <a:t>Context</a:t>
              </a:r>
            </a:p>
            <a:p>
              <a:pPr marL="0" indent="0">
                <a:lnSpc>
                  <a:spcPct val="150000"/>
                </a:lnSpc>
                <a:buFont typeface="Arial" pitchFamily="34" charset="0"/>
                <a:buNone/>
              </a:pPr>
              <a:r>
                <a:rPr lang="en-US" sz="2000" dirty="0" smtClean="0">
                  <a:solidFill>
                    <a:srgbClr val="FFFF00"/>
                  </a:solidFill>
                </a:rPr>
                <a:t>Problem definition</a:t>
              </a:r>
            </a:p>
            <a:p>
              <a:pPr marL="0" indent="0">
                <a:lnSpc>
                  <a:spcPct val="150000"/>
                </a:lnSpc>
                <a:buFont typeface="Arial" pitchFamily="34" charset="0"/>
                <a:buNone/>
              </a:pPr>
              <a:r>
                <a:rPr lang="en-US" sz="1400" dirty="0" smtClean="0"/>
                <a:t>Examples</a:t>
              </a:r>
            </a:p>
            <a:p>
              <a:pPr marL="0" indent="0">
                <a:lnSpc>
                  <a:spcPct val="150000"/>
                </a:lnSpc>
                <a:buFont typeface="Arial" pitchFamily="34" charset="0"/>
                <a:buNone/>
              </a:pPr>
              <a:r>
                <a:rPr lang="en-US" sz="1400" dirty="0" smtClean="0"/>
                <a:t>Summary</a:t>
              </a:r>
            </a:p>
          </p:txBody>
        </p:sp>
        <p:cxnSp>
          <p:nvCxnSpPr>
            <p:cNvPr id="19" name="Straight Connector 18"/>
            <p:cNvCxnSpPr/>
            <p:nvPr/>
          </p:nvCxnSpPr>
          <p:spPr>
            <a:xfrm>
              <a:off x="4152900" y="2194725"/>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52900" y="2558381"/>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52900" y="2922037"/>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52900" y="3285693"/>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52900" y="3649349"/>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31394" y="2781985"/>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Oval 24"/>
            <p:cNvSpPr/>
            <p:nvPr/>
          </p:nvSpPr>
          <p:spPr>
            <a:xfrm>
              <a:off x="4131394" y="2420452"/>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 name="Oval 25"/>
            <p:cNvSpPr/>
            <p:nvPr/>
          </p:nvSpPr>
          <p:spPr>
            <a:xfrm>
              <a:off x="4131394" y="3143518"/>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 name="Oval 26"/>
            <p:cNvSpPr/>
            <p:nvPr/>
          </p:nvSpPr>
          <p:spPr>
            <a:xfrm>
              <a:off x="4131394" y="3505051"/>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8" name="Oval 27"/>
            <p:cNvSpPr/>
            <p:nvPr/>
          </p:nvSpPr>
          <p:spPr>
            <a:xfrm>
              <a:off x="4131394" y="3866586"/>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Freeform 6"/>
            <p:cNvSpPr>
              <a:spLocks noEditPoints="1"/>
            </p:cNvSpPr>
            <p:nvPr/>
          </p:nvSpPr>
          <p:spPr bwMode="auto">
            <a:xfrm>
              <a:off x="4359302" y="1445351"/>
              <a:ext cx="452840" cy="323359"/>
            </a:xfrm>
            <a:custGeom>
              <a:avLst/>
              <a:gdLst>
                <a:gd name="T0" fmla="*/ 40 w 280"/>
                <a:gd name="T1" fmla="*/ 160 h 200"/>
                <a:gd name="T2" fmla="*/ 20 w 280"/>
                <a:gd name="T3" fmla="*/ 160 h 200"/>
                <a:gd name="T4" fmla="*/ 0 w 280"/>
                <a:gd name="T5" fmla="*/ 180 h 200"/>
                <a:gd name="T6" fmla="*/ 20 w 280"/>
                <a:gd name="T7" fmla="*/ 200 h 200"/>
                <a:gd name="T8" fmla="*/ 40 w 280"/>
                <a:gd name="T9" fmla="*/ 200 h 200"/>
                <a:gd name="T10" fmla="*/ 60 w 280"/>
                <a:gd name="T11" fmla="*/ 180 h 200"/>
                <a:gd name="T12" fmla="*/ 40 w 280"/>
                <a:gd name="T13" fmla="*/ 160 h 200"/>
                <a:gd name="T14" fmla="*/ 40 w 280"/>
                <a:gd name="T15" fmla="*/ 80 h 200"/>
                <a:gd name="T16" fmla="*/ 20 w 280"/>
                <a:gd name="T17" fmla="*/ 80 h 200"/>
                <a:gd name="T18" fmla="*/ 0 w 280"/>
                <a:gd name="T19" fmla="*/ 100 h 200"/>
                <a:gd name="T20" fmla="*/ 20 w 280"/>
                <a:gd name="T21" fmla="*/ 120 h 200"/>
                <a:gd name="T22" fmla="*/ 40 w 280"/>
                <a:gd name="T23" fmla="*/ 120 h 200"/>
                <a:gd name="T24" fmla="*/ 60 w 280"/>
                <a:gd name="T25" fmla="*/ 100 h 200"/>
                <a:gd name="T26" fmla="*/ 40 w 280"/>
                <a:gd name="T27" fmla="*/ 80 h 200"/>
                <a:gd name="T28" fmla="*/ 40 w 280"/>
                <a:gd name="T29" fmla="*/ 0 h 200"/>
                <a:gd name="T30" fmla="*/ 20 w 280"/>
                <a:gd name="T31" fmla="*/ 0 h 200"/>
                <a:gd name="T32" fmla="*/ 0 w 280"/>
                <a:gd name="T33" fmla="*/ 20 h 200"/>
                <a:gd name="T34" fmla="*/ 20 w 280"/>
                <a:gd name="T35" fmla="*/ 40 h 200"/>
                <a:gd name="T36" fmla="*/ 40 w 280"/>
                <a:gd name="T37" fmla="*/ 40 h 200"/>
                <a:gd name="T38" fmla="*/ 60 w 280"/>
                <a:gd name="T39" fmla="*/ 20 h 200"/>
                <a:gd name="T40" fmla="*/ 40 w 280"/>
                <a:gd name="T41" fmla="*/ 0 h 200"/>
                <a:gd name="T42" fmla="*/ 120 w 280"/>
                <a:gd name="T43" fmla="*/ 40 h 200"/>
                <a:gd name="T44" fmla="*/ 260 w 280"/>
                <a:gd name="T45" fmla="*/ 40 h 200"/>
                <a:gd name="T46" fmla="*/ 280 w 280"/>
                <a:gd name="T47" fmla="*/ 20 h 200"/>
                <a:gd name="T48" fmla="*/ 260 w 280"/>
                <a:gd name="T49" fmla="*/ 0 h 200"/>
                <a:gd name="T50" fmla="*/ 120 w 280"/>
                <a:gd name="T51" fmla="*/ 0 h 200"/>
                <a:gd name="T52" fmla="*/ 100 w 280"/>
                <a:gd name="T53" fmla="*/ 20 h 200"/>
                <a:gd name="T54" fmla="*/ 120 w 280"/>
                <a:gd name="T55" fmla="*/ 40 h 200"/>
                <a:gd name="T56" fmla="*/ 260 w 280"/>
                <a:gd name="T57" fmla="*/ 80 h 200"/>
                <a:gd name="T58" fmla="*/ 120 w 280"/>
                <a:gd name="T59" fmla="*/ 80 h 200"/>
                <a:gd name="T60" fmla="*/ 100 w 280"/>
                <a:gd name="T61" fmla="*/ 100 h 200"/>
                <a:gd name="T62" fmla="*/ 120 w 280"/>
                <a:gd name="T63" fmla="*/ 120 h 200"/>
                <a:gd name="T64" fmla="*/ 260 w 280"/>
                <a:gd name="T65" fmla="*/ 120 h 200"/>
                <a:gd name="T66" fmla="*/ 280 w 280"/>
                <a:gd name="T67" fmla="*/ 100 h 200"/>
                <a:gd name="T68" fmla="*/ 260 w 280"/>
                <a:gd name="T69" fmla="*/ 80 h 200"/>
                <a:gd name="T70" fmla="*/ 260 w 280"/>
                <a:gd name="T71" fmla="*/ 160 h 200"/>
                <a:gd name="T72" fmla="*/ 120 w 280"/>
                <a:gd name="T73" fmla="*/ 160 h 200"/>
                <a:gd name="T74" fmla="*/ 100 w 280"/>
                <a:gd name="T75" fmla="*/ 180 h 200"/>
                <a:gd name="T76" fmla="*/ 120 w 280"/>
                <a:gd name="T77" fmla="*/ 200 h 200"/>
                <a:gd name="T78" fmla="*/ 260 w 280"/>
                <a:gd name="T79" fmla="*/ 200 h 200"/>
                <a:gd name="T80" fmla="*/ 280 w 280"/>
                <a:gd name="T81" fmla="*/ 180 h 200"/>
                <a:gd name="T82" fmla="*/ 260 w 280"/>
                <a:gd name="T83" fmla="*/ 1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0" h="200">
                  <a:moveTo>
                    <a:pt x="40" y="160"/>
                  </a:moveTo>
                  <a:cubicBezTo>
                    <a:pt x="20" y="160"/>
                    <a:pt x="20" y="160"/>
                    <a:pt x="20" y="160"/>
                  </a:cubicBezTo>
                  <a:cubicBezTo>
                    <a:pt x="9" y="160"/>
                    <a:pt x="0" y="169"/>
                    <a:pt x="0" y="180"/>
                  </a:cubicBezTo>
                  <a:cubicBezTo>
                    <a:pt x="0" y="191"/>
                    <a:pt x="9" y="200"/>
                    <a:pt x="20" y="200"/>
                  </a:cubicBezTo>
                  <a:cubicBezTo>
                    <a:pt x="40" y="200"/>
                    <a:pt x="40" y="200"/>
                    <a:pt x="40" y="200"/>
                  </a:cubicBezTo>
                  <a:cubicBezTo>
                    <a:pt x="51" y="200"/>
                    <a:pt x="60" y="191"/>
                    <a:pt x="60" y="180"/>
                  </a:cubicBezTo>
                  <a:cubicBezTo>
                    <a:pt x="60" y="169"/>
                    <a:pt x="51" y="160"/>
                    <a:pt x="40" y="160"/>
                  </a:cubicBezTo>
                  <a:close/>
                  <a:moveTo>
                    <a:pt x="40" y="80"/>
                  </a:moveTo>
                  <a:cubicBezTo>
                    <a:pt x="20" y="80"/>
                    <a:pt x="20" y="80"/>
                    <a:pt x="20" y="80"/>
                  </a:cubicBezTo>
                  <a:cubicBezTo>
                    <a:pt x="9" y="80"/>
                    <a:pt x="0" y="89"/>
                    <a:pt x="0" y="100"/>
                  </a:cubicBezTo>
                  <a:cubicBezTo>
                    <a:pt x="0" y="111"/>
                    <a:pt x="9" y="120"/>
                    <a:pt x="20" y="120"/>
                  </a:cubicBezTo>
                  <a:cubicBezTo>
                    <a:pt x="40" y="120"/>
                    <a:pt x="40" y="120"/>
                    <a:pt x="40" y="120"/>
                  </a:cubicBezTo>
                  <a:cubicBezTo>
                    <a:pt x="51" y="120"/>
                    <a:pt x="60" y="111"/>
                    <a:pt x="60" y="100"/>
                  </a:cubicBezTo>
                  <a:cubicBezTo>
                    <a:pt x="60" y="89"/>
                    <a:pt x="51" y="80"/>
                    <a:pt x="40" y="80"/>
                  </a:cubicBezTo>
                  <a:close/>
                  <a:moveTo>
                    <a:pt x="40" y="0"/>
                  </a:moveTo>
                  <a:cubicBezTo>
                    <a:pt x="20" y="0"/>
                    <a:pt x="20" y="0"/>
                    <a:pt x="20" y="0"/>
                  </a:cubicBezTo>
                  <a:cubicBezTo>
                    <a:pt x="9" y="0"/>
                    <a:pt x="0" y="9"/>
                    <a:pt x="0" y="20"/>
                  </a:cubicBezTo>
                  <a:cubicBezTo>
                    <a:pt x="0" y="31"/>
                    <a:pt x="9" y="40"/>
                    <a:pt x="20" y="40"/>
                  </a:cubicBezTo>
                  <a:cubicBezTo>
                    <a:pt x="40" y="40"/>
                    <a:pt x="40" y="40"/>
                    <a:pt x="40" y="40"/>
                  </a:cubicBezTo>
                  <a:cubicBezTo>
                    <a:pt x="51" y="40"/>
                    <a:pt x="60" y="31"/>
                    <a:pt x="60" y="20"/>
                  </a:cubicBezTo>
                  <a:cubicBezTo>
                    <a:pt x="60" y="9"/>
                    <a:pt x="51" y="0"/>
                    <a:pt x="40" y="0"/>
                  </a:cubicBezTo>
                  <a:close/>
                  <a:moveTo>
                    <a:pt x="120" y="40"/>
                  </a:moveTo>
                  <a:cubicBezTo>
                    <a:pt x="260" y="40"/>
                    <a:pt x="260" y="40"/>
                    <a:pt x="260" y="40"/>
                  </a:cubicBezTo>
                  <a:cubicBezTo>
                    <a:pt x="271" y="40"/>
                    <a:pt x="280" y="31"/>
                    <a:pt x="280" y="20"/>
                  </a:cubicBezTo>
                  <a:cubicBezTo>
                    <a:pt x="280" y="9"/>
                    <a:pt x="271" y="0"/>
                    <a:pt x="260" y="0"/>
                  </a:cubicBezTo>
                  <a:cubicBezTo>
                    <a:pt x="120" y="0"/>
                    <a:pt x="120" y="0"/>
                    <a:pt x="120" y="0"/>
                  </a:cubicBezTo>
                  <a:cubicBezTo>
                    <a:pt x="109" y="0"/>
                    <a:pt x="100" y="9"/>
                    <a:pt x="100" y="20"/>
                  </a:cubicBezTo>
                  <a:cubicBezTo>
                    <a:pt x="100" y="31"/>
                    <a:pt x="109" y="40"/>
                    <a:pt x="120" y="40"/>
                  </a:cubicBezTo>
                  <a:close/>
                  <a:moveTo>
                    <a:pt x="260" y="80"/>
                  </a:moveTo>
                  <a:cubicBezTo>
                    <a:pt x="120" y="80"/>
                    <a:pt x="120" y="80"/>
                    <a:pt x="120" y="80"/>
                  </a:cubicBezTo>
                  <a:cubicBezTo>
                    <a:pt x="109" y="80"/>
                    <a:pt x="100" y="89"/>
                    <a:pt x="100" y="100"/>
                  </a:cubicBezTo>
                  <a:cubicBezTo>
                    <a:pt x="100" y="111"/>
                    <a:pt x="109" y="120"/>
                    <a:pt x="120" y="120"/>
                  </a:cubicBezTo>
                  <a:cubicBezTo>
                    <a:pt x="260" y="120"/>
                    <a:pt x="260" y="120"/>
                    <a:pt x="260" y="120"/>
                  </a:cubicBezTo>
                  <a:cubicBezTo>
                    <a:pt x="271" y="120"/>
                    <a:pt x="280" y="111"/>
                    <a:pt x="280" y="100"/>
                  </a:cubicBezTo>
                  <a:cubicBezTo>
                    <a:pt x="280" y="89"/>
                    <a:pt x="271" y="80"/>
                    <a:pt x="260" y="80"/>
                  </a:cubicBezTo>
                  <a:close/>
                  <a:moveTo>
                    <a:pt x="260" y="160"/>
                  </a:moveTo>
                  <a:cubicBezTo>
                    <a:pt x="120" y="160"/>
                    <a:pt x="120" y="160"/>
                    <a:pt x="120" y="160"/>
                  </a:cubicBezTo>
                  <a:cubicBezTo>
                    <a:pt x="109" y="160"/>
                    <a:pt x="100" y="169"/>
                    <a:pt x="100" y="180"/>
                  </a:cubicBezTo>
                  <a:cubicBezTo>
                    <a:pt x="100" y="191"/>
                    <a:pt x="109" y="200"/>
                    <a:pt x="120" y="200"/>
                  </a:cubicBezTo>
                  <a:cubicBezTo>
                    <a:pt x="260" y="200"/>
                    <a:pt x="260" y="200"/>
                    <a:pt x="260" y="200"/>
                  </a:cubicBezTo>
                  <a:cubicBezTo>
                    <a:pt x="271" y="200"/>
                    <a:pt x="280" y="191"/>
                    <a:pt x="280" y="180"/>
                  </a:cubicBezTo>
                  <a:cubicBezTo>
                    <a:pt x="280" y="169"/>
                    <a:pt x="271" y="160"/>
                    <a:pt x="260" y="1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93756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reeform 117"/>
          <p:cNvSpPr/>
          <p:nvPr/>
        </p:nvSpPr>
        <p:spPr>
          <a:xfrm>
            <a:off x="-607515" y="4648745"/>
            <a:ext cx="10121901" cy="602548"/>
          </a:xfrm>
          <a:custGeom>
            <a:avLst/>
            <a:gdLst>
              <a:gd name="connsiteX0" fmla="*/ 732553 w 10571072"/>
              <a:gd name="connsiteY0" fmla="*/ 1624083 h 2793545"/>
              <a:gd name="connsiteX1" fmla="*/ 1469532 w 10571072"/>
              <a:gd name="connsiteY1" fmla="*/ 1248770 h 2793545"/>
              <a:gd name="connsiteX2" fmla="*/ 3066320 w 10571072"/>
              <a:gd name="connsiteY2" fmla="*/ 1917510 h 2793545"/>
              <a:gd name="connsiteX3" fmla="*/ 4594870 w 10571072"/>
              <a:gd name="connsiteY3" fmla="*/ 1112292 h 2793545"/>
              <a:gd name="connsiteX4" fmla="*/ 5543389 w 10571072"/>
              <a:gd name="connsiteY4" fmla="*/ 1549021 h 2793545"/>
              <a:gd name="connsiteX5" fmla="*/ 6300840 w 10571072"/>
              <a:gd name="connsiteY5" fmla="*/ 1030406 h 2793545"/>
              <a:gd name="connsiteX6" fmla="*/ 7433604 w 10571072"/>
              <a:gd name="connsiteY6" fmla="*/ 1153236 h 2793545"/>
              <a:gd name="connsiteX7" fmla="*/ 8423067 w 10571072"/>
              <a:gd name="connsiteY7" fmla="*/ 416257 h 2793545"/>
              <a:gd name="connsiteX8" fmla="*/ 9364762 w 10571072"/>
              <a:gd name="connsiteY8" fmla="*/ 1337481 h 2793545"/>
              <a:gd name="connsiteX9" fmla="*/ 9890201 w 10571072"/>
              <a:gd name="connsiteY9" fmla="*/ 0 h 2793545"/>
              <a:gd name="connsiteX10" fmla="*/ 9890201 w 10571072"/>
              <a:gd name="connsiteY10" fmla="*/ 0 h 2793545"/>
              <a:gd name="connsiteX11" fmla="*/ 9890201 w 10571072"/>
              <a:gd name="connsiteY11" fmla="*/ 2470245 h 2793545"/>
              <a:gd name="connsiteX12" fmla="*/ 698434 w 10571072"/>
              <a:gd name="connsiteY12" fmla="*/ 2674961 h 2793545"/>
              <a:gd name="connsiteX13" fmla="*/ 732553 w 10571072"/>
              <a:gd name="connsiteY13" fmla="*/ 1624083 h 2793545"/>
              <a:gd name="connsiteX0" fmla="*/ 732553 w 9890201"/>
              <a:gd name="connsiteY0" fmla="*/ 1624083 h 2793545"/>
              <a:gd name="connsiteX1" fmla="*/ 1469532 w 9890201"/>
              <a:gd name="connsiteY1" fmla="*/ 1248770 h 2793545"/>
              <a:gd name="connsiteX2" fmla="*/ 3066320 w 9890201"/>
              <a:gd name="connsiteY2" fmla="*/ 1917510 h 2793545"/>
              <a:gd name="connsiteX3" fmla="*/ 4594870 w 9890201"/>
              <a:gd name="connsiteY3" fmla="*/ 1112292 h 2793545"/>
              <a:gd name="connsiteX4" fmla="*/ 5543389 w 9890201"/>
              <a:gd name="connsiteY4" fmla="*/ 1549021 h 2793545"/>
              <a:gd name="connsiteX5" fmla="*/ 6300840 w 9890201"/>
              <a:gd name="connsiteY5" fmla="*/ 1030406 h 2793545"/>
              <a:gd name="connsiteX6" fmla="*/ 7433604 w 9890201"/>
              <a:gd name="connsiteY6" fmla="*/ 1153236 h 2793545"/>
              <a:gd name="connsiteX7" fmla="*/ 8423067 w 9890201"/>
              <a:gd name="connsiteY7" fmla="*/ 416257 h 2793545"/>
              <a:gd name="connsiteX8" fmla="*/ 9364762 w 9890201"/>
              <a:gd name="connsiteY8" fmla="*/ 1337481 h 2793545"/>
              <a:gd name="connsiteX9" fmla="*/ 9890201 w 9890201"/>
              <a:gd name="connsiteY9" fmla="*/ 0 h 2793545"/>
              <a:gd name="connsiteX10" fmla="*/ 9890201 w 9890201"/>
              <a:gd name="connsiteY10" fmla="*/ 2470245 h 2793545"/>
              <a:gd name="connsiteX11" fmla="*/ 698434 w 9890201"/>
              <a:gd name="connsiteY11" fmla="*/ 2674961 h 2793545"/>
              <a:gd name="connsiteX12" fmla="*/ 732553 w 9890201"/>
              <a:gd name="connsiteY12" fmla="*/ 1624083 h 2793545"/>
              <a:gd name="connsiteX0" fmla="*/ 732553 w 9890201"/>
              <a:gd name="connsiteY0" fmla="*/ 1624083 h 2793545"/>
              <a:gd name="connsiteX1" fmla="*/ 1469532 w 9890201"/>
              <a:gd name="connsiteY1" fmla="*/ 1248770 h 2793545"/>
              <a:gd name="connsiteX2" fmla="*/ 3066320 w 9890201"/>
              <a:gd name="connsiteY2" fmla="*/ 1917510 h 2793545"/>
              <a:gd name="connsiteX3" fmla="*/ 4594870 w 9890201"/>
              <a:gd name="connsiteY3" fmla="*/ 1112292 h 2793545"/>
              <a:gd name="connsiteX4" fmla="*/ 5543389 w 9890201"/>
              <a:gd name="connsiteY4" fmla="*/ 1549021 h 2793545"/>
              <a:gd name="connsiteX5" fmla="*/ 6300840 w 9890201"/>
              <a:gd name="connsiteY5" fmla="*/ 1030406 h 2793545"/>
              <a:gd name="connsiteX6" fmla="*/ 7433604 w 9890201"/>
              <a:gd name="connsiteY6" fmla="*/ 1153236 h 2793545"/>
              <a:gd name="connsiteX7" fmla="*/ 9364762 w 9890201"/>
              <a:gd name="connsiteY7" fmla="*/ 1337481 h 2793545"/>
              <a:gd name="connsiteX8" fmla="*/ 9890201 w 9890201"/>
              <a:gd name="connsiteY8" fmla="*/ 0 h 2793545"/>
              <a:gd name="connsiteX9" fmla="*/ 9890201 w 9890201"/>
              <a:gd name="connsiteY9" fmla="*/ 2470245 h 2793545"/>
              <a:gd name="connsiteX10" fmla="*/ 698434 w 9890201"/>
              <a:gd name="connsiteY10" fmla="*/ 2674961 h 2793545"/>
              <a:gd name="connsiteX11" fmla="*/ 732553 w 9890201"/>
              <a:gd name="connsiteY11" fmla="*/ 1624083 h 2793545"/>
              <a:gd name="connsiteX0" fmla="*/ 661570 w 9819218"/>
              <a:gd name="connsiteY0" fmla="*/ 1624083 h 2912839"/>
              <a:gd name="connsiteX1" fmla="*/ 1398549 w 9819218"/>
              <a:gd name="connsiteY1" fmla="*/ 1248770 h 2912839"/>
              <a:gd name="connsiteX2" fmla="*/ 2995337 w 9819218"/>
              <a:gd name="connsiteY2" fmla="*/ 1917510 h 2912839"/>
              <a:gd name="connsiteX3" fmla="*/ 4523887 w 9819218"/>
              <a:gd name="connsiteY3" fmla="*/ 1112292 h 2912839"/>
              <a:gd name="connsiteX4" fmla="*/ 5472406 w 9819218"/>
              <a:gd name="connsiteY4" fmla="*/ 1549021 h 2912839"/>
              <a:gd name="connsiteX5" fmla="*/ 6229857 w 9819218"/>
              <a:gd name="connsiteY5" fmla="*/ 1030406 h 2912839"/>
              <a:gd name="connsiteX6" fmla="*/ 7362621 w 9819218"/>
              <a:gd name="connsiteY6" fmla="*/ 1153236 h 2912839"/>
              <a:gd name="connsiteX7" fmla="*/ 9293779 w 9819218"/>
              <a:gd name="connsiteY7" fmla="*/ 1337481 h 2912839"/>
              <a:gd name="connsiteX8" fmla="*/ 9819218 w 9819218"/>
              <a:gd name="connsiteY8" fmla="*/ 0 h 2912839"/>
              <a:gd name="connsiteX9" fmla="*/ 8860340 w 9819218"/>
              <a:gd name="connsiteY9" fmla="*/ 2667455 h 2912839"/>
              <a:gd name="connsiteX10" fmla="*/ 627451 w 9819218"/>
              <a:gd name="connsiteY10" fmla="*/ 2674961 h 2912839"/>
              <a:gd name="connsiteX11" fmla="*/ 661570 w 9819218"/>
              <a:gd name="connsiteY11" fmla="*/ 1624083 h 2912839"/>
              <a:gd name="connsiteX0" fmla="*/ 661570 w 9717985"/>
              <a:gd name="connsiteY0" fmla="*/ 611222 h 1807422"/>
              <a:gd name="connsiteX1" fmla="*/ 1398549 w 9717985"/>
              <a:gd name="connsiteY1" fmla="*/ 235909 h 1807422"/>
              <a:gd name="connsiteX2" fmla="*/ 2995337 w 9717985"/>
              <a:gd name="connsiteY2" fmla="*/ 904649 h 1807422"/>
              <a:gd name="connsiteX3" fmla="*/ 4523887 w 9717985"/>
              <a:gd name="connsiteY3" fmla="*/ 99431 h 1807422"/>
              <a:gd name="connsiteX4" fmla="*/ 5472406 w 9717985"/>
              <a:gd name="connsiteY4" fmla="*/ 536160 h 1807422"/>
              <a:gd name="connsiteX5" fmla="*/ 6229857 w 9717985"/>
              <a:gd name="connsiteY5" fmla="*/ 17545 h 1807422"/>
              <a:gd name="connsiteX6" fmla="*/ 7362621 w 9717985"/>
              <a:gd name="connsiteY6" fmla="*/ 140375 h 1807422"/>
              <a:gd name="connsiteX7" fmla="*/ 9293779 w 9717985"/>
              <a:gd name="connsiteY7" fmla="*/ 324620 h 1807422"/>
              <a:gd name="connsiteX8" fmla="*/ 8860340 w 9717985"/>
              <a:gd name="connsiteY8" fmla="*/ 1654594 h 1807422"/>
              <a:gd name="connsiteX9" fmla="*/ 627451 w 9717985"/>
              <a:gd name="connsiteY9" fmla="*/ 1662100 h 1807422"/>
              <a:gd name="connsiteX10" fmla="*/ 661570 w 9717985"/>
              <a:gd name="connsiteY10" fmla="*/ 611222 h 1807422"/>
              <a:gd name="connsiteX0" fmla="*/ 661570 w 9177718"/>
              <a:gd name="connsiteY0" fmla="*/ 659739 h 1868089"/>
              <a:gd name="connsiteX1" fmla="*/ 1398549 w 9177718"/>
              <a:gd name="connsiteY1" fmla="*/ 284426 h 1868089"/>
              <a:gd name="connsiteX2" fmla="*/ 2995337 w 9177718"/>
              <a:gd name="connsiteY2" fmla="*/ 953166 h 1868089"/>
              <a:gd name="connsiteX3" fmla="*/ 4523887 w 9177718"/>
              <a:gd name="connsiteY3" fmla="*/ 147948 h 1868089"/>
              <a:gd name="connsiteX4" fmla="*/ 5472406 w 9177718"/>
              <a:gd name="connsiteY4" fmla="*/ 584677 h 1868089"/>
              <a:gd name="connsiteX5" fmla="*/ 6229857 w 9177718"/>
              <a:gd name="connsiteY5" fmla="*/ 66062 h 1868089"/>
              <a:gd name="connsiteX6" fmla="*/ 7362621 w 9177718"/>
              <a:gd name="connsiteY6" fmla="*/ 188892 h 1868089"/>
              <a:gd name="connsiteX7" fmla="*/ 8860340 w 9177718"/>
              <a:gd name="connsiteY7" fmla="*/ 1703111 h 1868089"/>
              <a:gd name="connsiteX8" fmla="*/ 627451 w 9177718"/>
              <a:gd name="connsiteY8" fmla="*/ 1710617 h 1868089"/>
              <a:gd name="connsiteX9" fmla="*/ 661570 w 9177718"/>
              <a:gd name="connsiteY9" fmla="*/ 659739 h 186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7718" h="1868089">
                <a:moveTo>
                  <a:pt x="661570" y="659739"/>
                </a:moveTo>
                <a:cubicBezTo>
                  <a:pt x="790086" y="422040"/>
                  <a:pt x="1009588" y="235521"/>
                  <a:pt x="1398549" y="284426"/>
                </a:cubicBezTo>
                <a:cubicBezTo>
                  <a:pt x="1787510" y="333331"/>
                  <a:pt x="2474447" y="975912"/>
                  <a:pt x="2995337" y="953166"/>
                </a:cubicBezTo>
                <a:cubicBezTo>
                  <a:pt x="3516227" y="930420"/>
                  <a:pt x="4111042" y="209363"/>
                  <a:pt x="4523887" y="147948"/>
                </a:cubicBezTo>
                <a:cubicBezTo>
                  <a:pt x="4936732" y="86533"/>
                  <a:pt x="5188078" y="598325"/>
                  <a:pt x="5472406" y="584677"/>
                </a:cubicBezTo>
                <a:cubicBezTo>
                  <a:pt x="5756734" y="571029"/>
                  <a:pt x="5914821" y="132026"/>
                  <a:pt x="6229857" y="66062"/>
                </a:cubicBezTo>
                <a:cubicBezTo>
                  <a:pt x="6544893" y="98"/>
                  <a:pt x="6924207" y="-83950"/>
                  <a:pt x="7362621" y="188892"/>
                </a:cubicBezTo>
                <a:cubicBezTo>
                  <a:pt x="7801035" y="461734"/>
                  <a:pt x="9982868" y="1449490"/>
                  <a:pt x="8860340" y="1703111"/>
                </a:cubicBezTo>
                <a:cubicBezTo>
                  <a:pt x="7737812" y="1956732"/>
                  <a:pt x="1993913" y="1884512"/>
                  <a:pt x="627451" y="1710617"/>
                </a:cubicBezTo>
                <a:cubicBezTo>
                  <a:pt x="-739011" y="1536722"/>
                  <a:pt x="533054" y="897438"/>
                  <a:pt x="661570" y="65973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a:spLocks noGrp="1"/>
          </p:cNvSpPr>
          <p:nvPr>
            <p:ph type="title"/>
          </p:nvPr>
        </p:nvSpPr>
        <p:spPr>
          <a:xfrm>
            <a:off x="457200" y="438150"/>
            <a:ext cx="8229600" cy="523220"/>
          </a:xfrm>
        </p:spPr>
        <p:txBody>
          <a:bodyPr>
            <a:spAutoFit/>
          </a:bodyPr>
          <a:lstStyle/>
          <a:p>
            <a:r>
              <a:rPr lang="en-US" dirty="0" smtClean="0">
                <a:solidFill>
                  <a:schemeClr val="bg1"/>
                </a:solidFill>
              </a:rPr>
              <a:t>Problem definition</a:t>
            </a:r>
            <a:endParaRPr lang="en-US" dirty="0">
              <a:solidFill>
                <a:schemeClr val="bg1"/>
              </a:solidFill>
            </a:endParaRPr>
          </a:p>
        </p:txBody>
      </p:sp>
      <p:sp>
        <p:nvSpPr>
          <p:cNvPr id="21" name="Content Placeholder 2"/>
          <p:cNvSpPr>
            <a:spLocks noGrp="1"/>
          </p:cNvSpPr>
          <p:nvPr>
            <p:ph idx="1"/>
          </p:nvPr>
        </p:nvSpPr>
        <p:spPr>
          <a:xfrm>
            <a:off x="457200" y="980977"/>
            <a:ext cx="8229600" cy="230832"/>
          </a:xfrm>
        </p:spPr>
        <p:txBody>
          <a:bodyPr>
            <a:spAutoFit/>
          </a:bodyPr>
          <a:lstStyle/>
          <a:p>
            <a:pPr marL="0" indent="0" algn="ctr">
              <a:buNone/>
            </a:pPr>
            <a:r>
              <a:rPr lang="en-US" sz="900" dirty="0"/>
              <a:t>Using Data Science on Internet Search Behavior as a Proxy for Human Behavior</a:t>
            </a:r>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2984479" y="1477777"/>
            <a:ext cx="3217905" cy="3684773"/>
            <a:chOff x="2823583" y="1337899"/>
            <a:chExt cx="3539696" cy="4053250"/>
          </a:xfrm>
        </p:grpSpPr>
        <p:sp>
          <p:nvSpPr>
            <p:cNvPr id="15" name="Freeform 14"/>
            <p:cNvSpPr/>
            <p:nvPr/>
          </p:nvSpPr>
          <p:spPr>
            <a:xfrm>
              <a:off x="4304624" y="3589120"/>
              <a:ext cx="671135" cy="1802029"/>
            </a:xfrm>
            <a:custGeom>
              <a:avLst/>
              <a:gdLst>
                <a:gd name="connsiteX0" fmla="*/ 20886 w 671135"/>
                <a:gd name="connsiteY0" fmla="*/ 1523568 h 1640130"/>
                <a:gd name="connsiteX1" fmla="*/ 148106 w 671135"/>
                <a:gd name="connsiteY1" fmla="*/ 664827 h 1640130"/>
                <a:gd name="connsiteX2" fmla="*/ 92447 w 671135"/>
                <a:gd name="connsiteY2" fmla="*/ 124138 h 1640130"/>
                <a:gd name="connsiteX3" fmla="*/ 410499 w 671135"/>
                <a:gd name="connsiteY3" fmla="*/ 84382 h 1640130"/>
                <a:gd name="connsiteX4" fmla="*/ 561574 w 671135"/>
                <a:gd name="connsiteY4" fmla="*/ 36674 h 1640130"/>
                <a:gd name="connsiteX5" fmla="*/ 474110 w 671135"/>
                <a:gd name="connsiteY5" fmla="*/ 680729 h 1640130"/>
                <a:gd name="connsiteX6" fmla="*/ 656990 w 671135"/>
                <a:gd name="connsiteY6" fmla="*/ 1539470 h 1640130"/>
                <a:gd name="connsiteX7" fmla="*/ 20886 w 671135"/>
                <a:gd name="connsiteY7" fmla="*/ 1523568 h 164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135" h="1640130">
                  <a:moveTo>
                    <a:pt x="20886" y="1523568"/>
                  </a:moveTo>
                  <a:cubicBezTo>
                    <a:pt x="-63928" y="1377794"/>
                    <a:pt x="136179" y="898065"/>
                    <a:pt x="148106" y="664827"/>
                  </a:cubicBezTo>
                  <a:cubicBezTo>
                    <a:pt x="160033" y="431589"/>
                    <a:pt x="48715" y="220879"/>
                    <a:pt x="92447" y="124138"/>
                  </a:cubicBezTo>
                  <a:cubicBezTo>
                    <a:pt x="136179" y="27397"/>
                    <a:pt x="332311" y="98959"/>
                    <a:pt x="410499" y="84382"/>
                  </a:cubicBezTo>
                  <a:cubicBezTo>
                    <a:pt x="488687" y="69805"/>
                    <a:pt x="550972" y="-62717"/>
                    <a:pt x="561574" y="36674"/>
                  </a:cubicBezTo>
                  <a:cubicBezTo>
                    <a:pt x="572176" y="136065"/>
                    <a:pt x="458207" y="430263"/>
                    <a:pt x="474110" y="680729"/>
                  </a:cubicBezTo>
                  <a:cubicBezTo>
                    <a:pt x="490013" y="931195"/>
                    <a:pt x="731202" y="1396347"/>
                    <a:pt x="656990" y="1539470"/>
                  </a:cubicBezTo>
                  <a:cubicBezTo>
                    <a:pt x="582778" y="1682593"/>
                    <a:pt x="105700" y="1669342"/>
                    <a:pt x="20886" y="152356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6"/>
            <p:cNvGrpSpPr>
              <a:grpSpLocks noChangeAspect="1"/>
            </p:cNvGrpSpPr>
            <p:nvPr/>
          </p:nvGrpSpPr>
          <p:grpSpPr bwMode="auto">
            <a:xfrm>
              <a:off x="2823583" y="1337899"/>
              <a:ext cx="3539696" cy="2412039"/>
              <a:chOff x="1098" y="382"/>
              <a:chExt cx="3591" cy="2447"/>
            </a:xfrm>
            <a:solidFill>
              <a:schemeClr val="accent3"/>
            </a:solidFill>
          </p:grpSpPr>
          <p:sp>
            <p:nvSpPr>
              <p:cNvPr id="5" name="Freeform 7"/>
              <p:cNvSpPr>
                <a:spLocks/>
              </p:cNvSpPr>
              <p:nvPr/>
            </p:nvSpPr>
            <p:spPr bwMode="auto">
              <a:xfrm>
                <a:off x="3278" y="1267"/>
                <a:ext cx="139" cy="189"/>
              </a:xfrm>
              <a:custGeom>
                <a:avLst/>
                <a:gdLst>
                  <a:gd name="T0" fmla="*/ 23 w 59"/>
                  <a:gd name="T1" fmla="*/ 26 h 80"/>
                  <a:gd name="T2" fmla="*/ 11 w 59"/>
                  <a:gd name="T3" fmla="*/ 72 h 80"/>
                  <a:gd name="T4" fmla="*/ 35 w 59"/>
                  <a:gd name="T5" fmla="*/ 52 h 80"/>
                  <a:gd name="T6" fmla="*/ 55 w 59"/>
                  <a:gd name="T7" fmla="*/ 15 h 80"/>
                  <a:gd name="T8" fmla="*/ 23 w 59"/>
                  <a:gd name="T9" fmla="*/ 26 h 80"/>
                </a:gdLst>
                <a:ahLst/>
                <a:cxnLst>
                  <a:cxn ang="0">
                    <a:pos x="T0" y="T1"/>
                  </a:cxn>
                  <a:cxn ang="0">
                    <a:pos x="T2" y="T3"/>
                  </a:cxn>
                  <a:cxn ang="0">
                    <a:pos x="T4" y="T5"/>
                  </a:cxn>
                  <a:cxn ang="0">
                    <a:pos x="T6" y="T7"/>
                  </a:cxn>
                  <a:cxn ang="0">
                    <a:pos x="T8" y="T9"/>
                  </a:cxn>
                </a:cxnLst>
                <a:rect l="0" t="0" r="r" b="b"/>
                <a:pathLst>
                  <a:path w="59" h="80">
                    <a:moveTo>
                      <a:pt x="23" y="26"/>
                    </a:moveTo>
                    <a:cubicBezTo>
                      <a:pt x="0" y="44"/>
                      <a:pt x="11" y="72"/>
                      <a:pt x="11" y="72"/>
                    </a:cubicBezTo>
                    <a:cubicBezTo>
                      <a:pt x="26" y="80"/>
                      <a:pt x="46" y="75"/>
                      <a:pt x="35" y="52"/>
                    </a:cubicBezTo>
                    <a:cubicBezTo>
                      <a:pt x="24" y="30"/>
                      <a:pt x="51" y="30"/>
                      <a:pt x="55" y="15"/>
                    </a:cubicBezTo>
                    <a:cubicBezTo>
                      <a:pt x="59" y="0"/>
                      <a:pt x="46" y="7"/>
                      <a:pt x="2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8"/>
              <p:cNvSpPr>
                <a:spLocks/>
              </p:cNvSpPr>
              <p:nvPr/>
            </p:nvSpPr>
            <p:spPr bwMode="auto">
              <a:xfrm>
                <a:off x="3351" y="1718"/>
                <a:ext cx="102" cy="206"/>
              </a:xfrm>
              <a:custGeom>
                <a:avLst/>
                <a:gdLst>
                  <a:gd name="T0" fmla="*/ 15 w 43"/>
                  <a:gd name="T1" fmla="*/ 72 h 87"/>
                  <a:gd name="T2" fmla="*/ 36 w 43"/>
                  <a:gd name="T3" fmla="*/ 55 h 87"/>
                  <a:gd name="T4" fmla="*/ 13 w 43"/>
                  <a:gd name="T5" fmla="*/ 3 h 87"/>
                  <a:gd name="T6" fmla="*/ 16 w 43"/>
                  <a:gd name="T7" fmla="*/ 27 h 87"/>
                  <a:gd name="T8" fmla="*/ 15 w 43"/>
                  <a:gd name="T9" fmla="*/ 72 h 87"/>
                </a:gdLst>
                <a:ahLst/>
                <a:cxnLst>
                  <a:cxn ang="0">
                    <a:pos x="T0" y="T1"/>
                  </a:cxn>
                  <a:cxn ang="0">
                    <a:pos x="T2" y="T3"/>
                  </a:cxn>
                  <a:cxn ang="0">
                    <a:pos x="T4" y="T5"/>
                  </a:cxn>
                  <a:cxn ang="0">
                    <a:pos x="T6" y="T7"/>
                  </a:cxn>
                  <a:cxn ang="0">
                    <a:pos x="T8" y="T9"/>
                  </a:cxn>
                </a:cxnLst>
                <a:rect l="0" t="0" r="r" b="b"/>
                <a:pathLst>
                  <a:path w="43" h="87">
                    <a:moveTo>
                      <a:pt x="15" y="72"/>
                    </a:moveTo>
                    <a:cubicBezTo>
                      <a:pt x="25" y="87"/>
                      <a:pt x="29" y="72"/>
                      <a:pt x="36" y="55"/>
                    </a:cubicBezTo>
                    <a:cubicBezTo>
                      <a:pt x="43" y="37"/>
                      <a:pt x="27" y="0"/>
                      <a:pt x="13" y="3"/>
                    </a:cubicBezTo>
                    <a:cubicBezTo>
                      <a:pt x="0" y="5"/>
                      <a:pt x="16" y="27"/>
                      <a:pt x="16" y="27"/>
                    </a:cubicBezTo>
                    <a:cubicBezTo>
                      <a:pt x="19" y="51"/>
                      <a:pt x="4" y="57"/>
                      <a:pt x="15"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p:nvSpPr>
            <p:spPr bwMode="auto">
              <a:xfrm>
                <a:off x="3682" y="1928"/>
                <a:ext cx="227" cy="366"/>
              </a:xfrm>
              <a:custGeom>
                <a:avLst/>
                <a:gdLst>
                  <a:gd name="T0" fmla="*/ 75 w 96"/>
                  <a:gd name="T1" fmla="*/ 4 h 155"/>
                  <a:gd name="T2" fmla="*/ 45 w 96"/>
                  <a:gd name="T3" fmla="*/ 62 h 155"/>
                  <a:gd name="T4" fmla="*/ 7 w 96"/>
                  <a:gd name="T5" fmla="*/ 115 h 155"/>
                  <a:gd name="T6" fmla="*/ 27 w 96"/>
                  <a:gd name="T7" fmla="*/ 111 h 155"/>
                  <a:gd name="T8" fmla="*/ 55 w 96"/>
                  <a:gd name="T9" fmla="*/ 87 h 155"/>
                  <a:gd name="T10" fmla="*/ 76 w 96"/>
                  <a:gd name="T11" fmla="*/ 19 h 155"/>
                  <a:gd name="T12" fmla="*/ 75 w 96"/>
                  <a:gd name="T13" fmla="*/ 4 h 155"/>
                </a:gdLst>
                <a:ahLst/>
                <a:cxnLst>
                  <a:cxn ang="0">
                    <a:pos x="T0" y="T1"/>
                  </a:cxn>
                  <a:cxn ang="0">
                    <a:pos x="T2" y="T3"/>
                  </a:cxn>
                  <a:cxn ang="0">
                    <a:pos x="T4" y="T5"/>
                  </a:cxn>
                  <a:cxn ang="0">
                    <a:pos x="T6" y="T7"/>
                  </a:cxn>
                  <a:cxn ang="0">
                    <a:pos x="T8" y="T9"/>
                  </a:cxn>
                  <a:cxn ang="0">
                    <a:pos x="T10" y="T11"/>
                  </a:cxn>
                  <a:cxn ang="0">
                    <a:pos x="T12" y="T13"/>
                  </a:cxn>
                </a:cxnLst>
                <a:rect l="0" t="0" r="r" b="b"/>
                <a:pathLst>
                  <a:path w="96" h="155">
                    <a:moveTo>
                      <a:pt x="75" y="4"/>
                    </a:moveTo>
                    <a:cubicBezTo>
                      <a:pt x="75" y="4"/>
                      <a:pt x="44" y="36"/>
                      <a:pt x="45" y="62"/>
                    </a:cubicBezTo>
                    <a:cubicBezTo>
                      <a:pt x="47" y="87"/>
                      <a:pt x="13" y="75"/>
                      <a:pt x="7" y="115"/>
                    </a:cubicBezTo>
                    <a:cubicBezTo>
                      <a:pt x="0" y="155"/>
                      <a:pt x="20" y="115"/>
                      <a:pt x="27" y="111"/>
                    </a:cubicBezTo>
                    <a:cubicBezTo>
                      <a:pt x="33" y="107"/>
                      <a:pt x="45" y="96"/>
                      <a:pt x="55" y="87"/>
                    </a:cubicBezTo>
                    <a:cubicBezTo>
                      <a:pt x="64" y="78"/>
                      <a:pt x="56" y="38"/>
                      <a:pt x="76" y="19"/>
                    </a:cubicBezTo>
                    <a:cubicBezTo>
                      <a:pt x="96" y="0"/>
                      <a:pt x="80" y="6"/>
                      <a:pt x="7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4202" y="1293"/>
                <a:ext cx="85" cy="264"/>
              </a:xfrm>
              <a:custGeom>
                <a:avLst/>
                <a:gdLst>
                  <a:gd name="T0" fmla="*/ 17 w 36"/>
                  <a:gd name="T1" fmla="*/ 112 h 112"/>
                  <a:gd name="T2" fmla="*/ 24 w 36"/>
                  <a:gd name="T3" fmla="*/ 21 h 112"/>
                  <a:gd name="T4" fmla="*/ 15 w 36"/>
                  <a:gd name="T5" fmla="*/ 23 h 112"/>
                  <a:gd name="T6" fmla="*/ 17 w 36"/>
                  <a:gd name="T7" fmla="*/ 112 h 112"/>
                </a:gdLst>
                <a:ahLst/>
                <a:cxnLst>
                  <a:cxn ang="0">
                    <a:pos x="T0" y="T1"/>
                  </a:cxn>
                  <a:cxn ang="0">
                    <a:pos x="T2" y="T3"/>
                  </a:cxn>
                  <a:cxn ang="0">
                    <a:pos x="T4" y="T5"/>
                  </a:cxn>
                  <a:cxn ang="0">
                    <a:pos x="T6" y="T7"/>
                  </a:cxn>
                </a:cxnLst>
                <a:rect l="0" t="0" r="r" b="b"/>
                <a:pathLst>
                  <a:path w="36" h="112">
                    <a:moveTo>
                      <a:pt x="17" y="112"/>
                    </a:moveTo>
                    <a:cubicBezTo>
                      <a:pt x="35" y="112"/>
                      <a:pt x="36" y="43"/>
                      <a:pt x="24" y="21"/>
                    </a:cubicBezTo>
                    <a:cubicBezTo>
                      <a:pt x="12" y="0"/>
                      <a:pt x="15" y="23"/>
                      <a:pt x="15" y="23"/>
                    </a:cubicBezTo>
                    <a:cubicBezTo>
                      <a:pt x="15" y="23"/>
                      <a:pt x="0" y="112"/>
                      <a:pt x="17"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p:cNvSpPr>
              <p:nvPr/>
            </p:nvSpPr>
            <p:spPr bwMode="auto">
              <a:xfrm>
                <a:off x="2454" y="2013"/>
                <a:ext cx="148" cy="218"/>
              </a:xfrm>
              <a:custGeom>
                <a:avLst/>
                <a:gdLst>
                  <a:gd name="T0" fmla="*/ 44 w 63"/>
                  <a:gd name="T1" fmla="*/ 88 h 92"/>
                  <a:gd name="T2" fmla="*/ 32 w 63"/>
                  <a:gd name="T3" fmla="*/ 46 h 92"/>
                  <a:gd name="T4" fmla="*/ 16 w 63"/>
                  <a:gd name="T5" fmla="*/ 2 h 92"/>
                  <a:gd name="T6" fmla="*/ 11 w 63"/>
                  <a:gd name="T7" fmla="*/ 43 h 92"/>
                  <a:gd name="T8" fmla="*/ 44 w 63"/>
                  <a:gd name="T9" fmla="*/ 88 h 92"/>
                </a:gdLst>
                <a:ahLst/>
                <a:cxnLst>
                  <a:cxn ang="0">
                    <a:pos x="T0" y="T1"/>
                  </a:cxn>
                  <a:cxn ang="0">
                    <a:pos x="T2" y="T3"/>
                  </a:cxn>
                  <a:cxn ang="0">
                    <a:pos x="T4" y="T5"/>
                  </a:cxn>
                  <a:cxn ang="0">
                    <a:pos x="T6" y="T7"/>
                  </a:cxn>
                  <a:cxn ang="0">
                    <a:pos x="T8" y="T9"/>
                  </a:cxn>
                </a:cxnLst>
                <a:rect l="0" t="0" r="r" b="b"/>
                <a:pathLst>
                  <a:path w="63" h="92">
                    <a:moveTo>
                      <a:pt x="44" y="88"/>
                    </a:moveTo>
                    <a:cubicBezTo>
                      <a:pt x="63" y="92"/>
                      <a:pt x="39" y="63"/>
                      <a:pt x="32" y="46"/>
                    </a:cubicBezTo>
                    <a:cubicBezTo>
                      <a:pt x="25" y="28"/>
                      <a:pt x="32" y="0"/>
                      <a:pt x="16" y="2"/>
                    </a:cubicBezTo>
                    <a:cubicBezTo>
                      <a:pt x="0" y="3"/>
                      <a:pt x="11" y="43"/>
                      <a:pt x="11" y="43"/>
                    </a:cubicBezTo>
                    <a:cubicBezTo>
                      <a:pt x="11" y="58"/>
                      <a:pt x="25" y="84"/>
                      <a:pt x="44"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noEditPoints="1"/>
              </p:cNvSpPr>
              <p:nvPr/>
            </p:nvSpPr>
            <p:spPr bwMode="auto">
              <a:xfrm>
                <a:off x="1098" y="382"/>
                <a:ext cx="3591" cy="2447"/>
              </a:xfrm>
              <a:custGeom>
                <a:avLst/>
                <a:gdLst>
                  <a:gd name="T0" fmla="*/ 854 w 1520"/>
                  <a:gd name="T1" fmla="*/ 28 h 1036"/>
                  <a:gd name="T2" fmla="*/ 138 w 1520"/>
                  <a:gd name="T3" fmla="*/ 342 h 1036"/>
                  <a:gd name="T4" fmla="*/ 428 w 1520"/>
                  <a:gd name="T5" fmla="*/ 980 h 1036"/>
                  <a:gd name="T6" fmla="*/ 1364 w 1520"/>
                  <a:gd name="T7" fmla="*/ 818 h 1036"/>
                  <a:gd name="T8" fmla="*/ 1145 w 1520"/>
                  <a:gd name="T9" fmla="*/ 152 h 1036"/>
                  <a:gd name="T10" fmla="*/ 958 w 1520"/>
                  <a:gd name="T11" fmla="*/ 314 h 1036"/>
                  <a:gd name="T12" fmla="*/ 751 w 1520"/>
                  <a:gd name="T13" fmla="*/ 329 h 1036"/>
                  <a:gd name="T14" fmla="*/ 869 w 1520"/>
                  <a:gd name="T15" fmla="*/ 128 h 1036"/>
                  <a:gd name="T16" fmla="*/ 778 w 1520"/>
                  <a:gd name="T17" fmla="*/ 178 h 1036"/>
                  <a:gd name="T18" fmla="*/ 751 w 1520"/>
                  <a:gd name="T19" fmla="*/ 386 h 1036"/>
                  <a:gd name="T20" fmla="*/ 547 w 1520"/>
                  <a:gd name="T21" fmla="*/ 309 h 1036"/>
                  <a:gd name="T22" fmla="*/ 603 w 1520"/>
                  <a:gd name="T23" fmla="*/ 145 h 1036"/>
                  <a:gd name="T24" fmla="*/ 687 w 1520"/>
                  <a:gd name="T25" fmla="*/ 521 h 1036"/>
                  <a:gd name="T26" fmla="*/ 206 w 1520"/>
                  <a:gd name="T27" fmla="*/ 510 h 1036"/>
                  <a:gd name="T28" fmla="*/ 427 w 1520"/>
                  <a:gd name="T29" fmla="*/ 612 h 1036"/>
                  <a:gd name="T30" fmla="*/ 366 w 1520"/>
                  <a:gd name="T31" fmla="*/ 508 h 1036"/>
                  <a:gd name="T32" fmla="*/ 269 w 1520"/>
                  <a:gd name="T33" fmla="*/ 418 h 1036"/>
                  <a:gd name="T34" fmla="*/ 333 w 1520"/>
                  <a:gd name="T35" fmla="*/ 390 h 1036"/>
                  <a:gd name="T36" fmla="*/ 462 w 1520"/>
                  <a:gd name="T37" fmla="*/ 530 h 1036"/>
                  <a:gd name="T38" fmla="*/ 373 w 1520"/>
                  <a:gd name="T39" fmla="*/ 229 h 1036"/>
                  <a:gd name="T40" fmla="*/ 571 w 1520"/>
                  <a:gd name="T41" fmla="*/ 629 h 1036"/>
                  <a:gd name="T42" fmla="*/ 675 w 1520"/>
                  <a:gd name="T43" fmla="*/ 78 h 1036"/>
                  <a:gd name="T44" fmla="*/ 459 w 1520"/>
                  <a:gd name="T45" fmla="*/ 209 h 1036"/>
                  <a:gd name="T46" fmla="*/ 462 w 1520"/>
                  <a:gd name="T47" fmla="*/ 125 h 1036"/>
                  <a:gd name="T48" fmla="*/ 149 w 1520"/>
                  <a:gd name="T49" fmla="*/ 401 h 1036"/>
                  <a:gd name="T50" fmla="*/ 86 w 1520"/>
                  <a:gd name="T51" fmla="*/ 488 h 1036"/>
                  <a:gd name="T52" fmla="*/ 131 w 1520"/>
                  <a:gd name="T53" fmla="*/ 493 h 1036"/>
                  <a:gd name="T54" fmla="*/ 189 w 1520"/>
                  <a:gd name="T55" fmla="*/ 593 h 1036"/>
                  <a:gd name="T56" fmla="*/ 123 w 1520"/>
                  <a:gd name="T57" fmla="*/ 784 h 1036"/>
                  <a:gd name="T58" fmla="*/ 349 w 1520"/>
                  <a:gd name="T59" fmla="*/ 874 h 1036"/>
                  <a:gd name="T60" fmla="*/ 422 w 1520"/>
                  <a:gd name="T61" fmla="*/ 682 h 1036"/>
                  <a:gd name="T62" fmla="*/ 290 w 1520"/>
                  <a:gd name="T63" fmla="*/ 801 h 1036"/>
                  <a:gd name="T64" fmla="*/ 816 w 1520"/>
                  <a:gd name="T65" fmla="*/ 854 h 1036"/>
                  <a:gd name="T66" fmla="*/ 845 w 1520"/>
                  <a:gd name="T67" fmla="*/ 915 h 1036"/>
                  <a:gd name="T68" fmla="*/ 701 w 1520"/>
                  <a:gd name="T69" fmla="*/ 949 h 1036"/>
                  <a:gd name="T70" fmla="*/ 585 w 1520"/>
                  <a:gd name="T71" fmla="*/ 686 h 1036"/>
                  <a:gd name="T72" fmla="*/ 911 w 1520"/>
                  <a:gd name="T73" fmla="*/ 661 h 1036"/>
                  <a:gd name="T74" fmla="*/ 992 w 1520"/>
                  <a:gd name="T75" fmla="*/ 513 h 1036"/>
                  <a:gd name="T76" fmla="*/ 1033 w 1520"/>
                  <a:gd name="T77" fmla="*/ 257 h 1036"/>
                  <a:gd name="T78" fmla="*/ 864 w 1520"/>
                  <a:gd name="T79" fmla="*/ 436 h 1036"/>
                  <a:gd name="T80" fmla="*/ 1067 w 1520"/>
                  <a:gd name="T81" fmla="*/ 218 h 1036"/>
                  <a:gd name="T82" fmla="*/ 1199 w 1520"/>
                  <a:gd name="T83" fmla="*/ 206 h 1036"/>
                  <a:gd name="T84" fmla="*/ 1144 w 1520"/>
                  <a:gd name="T85" fmla="*/ 457 h 1036"/>
                  <a:gd name="T86" fmla="*/ 1228 w 1520"/>
                  <a:gd name="T87" fmla="*/ 279 h 1036"/>
                  <a:gd name="T88" fmla="*/ 1364 w 1520"/>
                  <a:gd name="T89" fmla="*/ 436 h 1036"/>
                  <a:gd name="T90" fmla="*/ 1190 w 1520"/>
                  <a:gd name="T91" fmla="*/ 594 h 1036"/>
                  <a:gd name="T92" fmla="*/ 1034 w 1520"/>
                  <a:gd name="T93" fmla="*/ 503 h 1036"/>
                  <a:gd name="T94" fmla="*/ 823 w 1520"/>
                  <a:gd name="T95" fmla="*/ 662 h 1036"/>
                  <a:gd name="T96" fmla="*/ 624 w 1520"/>
                  <a:gd name="T97" fmla="*/ 789 h 1036"/>
                  <a:gd name="T98" fmla="*/ 598 w 1520"/>
                  <a:gd name="T99" fmla="*/ 826 h 1036"/>
                  <a:gd name="T100" fmla="*/ 1001 w 1520"/>
                  <a:gd name="T101" fmla="*/ 908 h 1036"/>
                  <a:gd name="T102" fmla="*/ 1087 w 1520"/>
                  <a:gd name="T103" fmla="*/ 727 h 1036"/>
                  <a:gd name="T104" fmla="*/ 1182 w 1520"/>
                  <a:gd name="T105" fmla="*/ 831 h 1036"/>
                  <a:gd name="T106" fmla="*/ 1218 w 1520"/>
                  <a:gd name="T107" fmla="*/ 680 h 1036"/>
                  <a:gd name="T108" fmla="*/ 1335 w 1520"/>
                  <a:gd name="T109" fmla="*/ 630 h 1036"/>
                  <a:gd name="T110" fmla="*/ 1277 w 1520"/>
                  <a:gd name="T111" fmla="*/ 557 h 1036"/>
                  <a:gd name="T112" fmla="*/ 1397 w 1520"/>
                  <a:gd name="T113" fmla="*/ 573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20" h="1036">
                    <a:moveTo>
                      <a:pt x="1466" y="492"/>
                    </a:moveTo>
                    <a:cubicBezTo>
                      <a:pt x="1440" y="372"/>
                      <a:pt x="1384" y="352"/>
                      <a:pt x="1384" y="352"/>
                    </a:cubicBezTo>
                    <a:cubicBezTo>
                      <a:pt x="1330" y="248"/>
                      <a:pt x="1290" y="236"/>
                      <a:pt x="1262" y="198"/>
                    </a:cubicBezTo>
                    <a:cubicBezTo>
                      <a:pt x="1234" y="160"/>
                      <a:pt x="1200" y="118"/>
                      <a:pt x="1156" y="112"/>
                    </a:cubicBezTo>
                    <a:cubicBezTo>
                      <a:pt x="1112" y="106"/>
                      <a:pt x="1104" y="78"/>
                      <a:pt x="1068" y="62"/>
                    </a:cubicBezTo>
                    <a:cubicBezTo>
                      <a:pt x="1032" y="46"/>
                      <a:pt x="966" y="38"/>
                      <a:pt x="966" y="38"/>
                    </a:cubicBezTo>
                    <a:cubicBezTo>
                      <a:pt x="914" y="0"/>
                      <a:pt x="854" y="28"/>
                      <a:pt x="854" y="28"/>
                    </a:cubicBezTo>
                    <a:cubicBezTo>
                      <a:pt x="746" y="8"/>
                      <a:pt x="744" y="50"/>
                      <a:pt x="714" y="54"/>
                    </a:cubicBezTo>
                    <a:cubicBezTo>
                      <a:pt x="684" y="58"/>
                      <a:pt x="664" y="26"/>
                      <a:pt x="618" y="38"/>
                    </a:cubicBezTo>
                    <a:cubicBezTo>
                      <a:pt x="572" y="50"/>
                      <a:pt x="520" y="86"/>
                      <a:pt x="520" y="86"/>
                    </a:cubicBezTo>
                    <a:cubicBezTo>
                      <a:pt x="416" y="84"/>
                      <a:pt x="446" y="132"/>
                      <a:pt x="410" y="132"/>
                    </a:cubicBezTo>
                    <a:cubicBezTo>
                      <a:pt x="374" y="132"/>
                      <a:pt x="294" y="156"/>
                      <a:pt x="276" y="194"/>
                    </a:cubicBezTo>
                    <a:cubicBezTo>
                      <a:pt x="258" y="232"/>
                      <a:pt x="236" y="212"/>
                      <a:pt x="192" y="260"/>
                    </a:cubicBezTo>
                    <a:cubicBezTo>
                      <a:pt x="148" y="308"/>
                      <a:pt x="138" y="342"/>
                      <a:pt x="138" y="342"/>
                    </a:cubicBezTo>
                    <a:cubicBezTo>
                      <a:pt x="130" y="372"/>
                      <a:pt x="108" y="384"/>
                      <a:pt x="108" y="384"/>
                    </a:cubicBezTo>
                    <a:cubicBezTo>
                      <a:pt x="44" y="458"/>
                      <a:pt x="48" y="536"/>
                      <a:pt x="48" y="536"/>
                    </a:cubicBezTo>
                    <a:cubicBezTo>
                      <a:pt x="0" y="586"/>
                      <a:pt x="24" y="644"/>
                      <a:pt x="24" y="644"/>
                    </a:cubicBezTo>
                    <a:cubicBezTo>
                      <a:pt x="54" y="690"/>
                      <a:pt x="52" y="738"/>
                      <a:pt x="52" y="738"/>
                    </a:cubicBezTo>
                    <a:cubicBezTo>
                      <a:pt x="104" y="894"/>
                      <a:pt x="272" y="890"/>
                      <a:pt x="300" y="900"/>
                    </a:cubicBezTo>
                    <a:cubicBezTo>
                      <a:pt x="328" y="910"/>
                      <a:pt x="374" y="910"/>
                      <a:pt x="374" y="910"/>
                    </a:cubicBezTo>
                    <a:cubicBezTo>
                      <a:pt x="390" y="946"/>
                      <a:pt x="428" y="980"/>
                      <a:pt x="428" y="980"/>
                    </a:cubicBezTo>
                    <a:cubicBezTo>
                      <a:pt x="462" y="980"/>
                      <a:pt x="604" y="1036"/>
                      <a:pt x="646" y="1036"/>
                    </a:cubicBezTo>
                    <a:cubicBezTo>
                      <a:pt x="688" y="1036"/>
                      <a:pt x="748" y="1012"/>
                      <a:pt x="748" y="1012"/>
                    </a:cubicBezTo>
                    <a:cubicBezTo>
                      <a:pt x="902" y="1020"/>
                      <a:pt x="966" y="952"/>
                      <a:pt x="966" y="952"/>
                    </a:cubicBezTo>
                    <a:cubicBezTo>
                      <a:pt x="1060" y="964"/>
                      <a:pt x="1042" y="928"/>
                      <a:pt x="1076" y="928"/>
                    </a:cubicBezTo>
                    <a:cubicBezTo>
                      <a:pt x="1110" y="928"/>
                      <a:pt x="1164" y="914"/>
                      <a:pt x="1182" y="890"/>
                    </a:cubicBezTo>
                    <a:cubicBezTo>
                      <a:pt x="1200" y="866"/>
                      <a:pt x="1224" y="864"/>
                      <a:pt x="1254" y="844"/>
                    </a:cubicBezTo>
                    <a:cubicBezTo>
                      <a:pt x="1284" y="824"/>
                      <a:pt x="1320" y="798"/>
                      <a:pt x="1364" y="818"/>
                    </a:cubicBezTo>
                    <a:cubicBezTo>
                      <a:pt x="1408" y="838"/>
                      <a:pt x="1430" y="820"/>
                      <a:pt x="1430" y="820"/>
                    </a:cubicBezTo>
                    <a:cubicBezTo>
                      <a:pt x="1520" y="718"/>
                      <a:pt x="1492" y="612"/>
                      <a:pt x="1466" y="492"/>
                    </a:cubicBezTo>
                    <a:close/>
                    <a:moveTo>
                      <a:pt x="977" y="94"/>
                    </a:moveTo>
                    <a:cubicBezTo>
                      <a:pt x="977" y="94"/>
                      <a:pt x="958" y="70"/>
                      <a:pt x="1006" y="81"/>
                    </a:cubicBezTo>
                    <a:cubicBezTo>
                      <a:pt x="1054" y="92"/>
                      <a:pt x="1071" y="104"/>
                      <a:pt x="1102" y="125"/>
                    </a:cubicBezTo>
                    <a:cubicBezTo>
                      <a:pt x="1133" y="146"/>
                      <a:pt x="1150" y="140"/>
                      <a:pt x="1157" y="140"/>
                    </a:cubicBezTo>
                    <a:cubicBezTo>
                      <a:pt x="1163" y="140"/>
                      <a:pt x="1161" y="150"/>
                      <a:pt x="1145" y="152"/>
                    </a:cubicBezTo>
                    <a:cubicBezTo>
                      <a:pt x="1129" y="153"/>
                      <a:pt x="1109" y="158"/>
                      <a:pt x="1073" y="130"/>
                    </a:cubicBezTo>
                    <a:cubicBezTo>
                      <a:pt x="1037" y="102"/>
                      <a:pt x="1015" y="120"/>
                      <a:pt x="1009" y="136"/>
                    </a:cubicBezTo>
                    <a:cubicBezTo>
                      <a:pt x="1002" y="152"/>
                      <a:pt x="1010" y="182"/>
                      <a:pt x="991" y="182"/>
                    </a:cubicBezTo>
                    <a:cubicBezTo>
                      <a:pt x="973" y="182"/>
                      <a:pt x="963" y="177"/>
                      <a:pt x="979" y="154"/>
                    </a:cubicBezTo>
                    <a:cubicBezTo>
                      <a:pt x="979" y="154"/>
                      <a:pt x="989" y="122"/>
                      <a:pt x="977" y="94"/>
                    </a:cubicBezTo>
                    <a:close/>
                    <a:moveTo>
                      <a:pt x="971" y="290"/>
                    </a:moveTo>
                    <a:cubicBezTo>
                      <a:pt x="982" y="298"/>
                      <a:pt x="958" y="314"/>
                      <a:pt x="958" y="314"/>
                    </a:cubicBezTo>
                    <a:cubicBezTo>
                      <a:pt x="941" y="317"/>
                      <a:pt x="934" y="318"/>
                      <a:pt x="909" y="342"/>
                    </a:cubicBezTo>
                    <a:cubicBezTo>
                      <a:pt x="883" y="366"/>
                      <a:pt x="855" y="354"/>
                      <a:pt x="843" y="336"/>
                    </a:cubicBezTo>
                    <a:cubicBezTo>
                      <a:pt x="831" y="317"/>
                      <a:pt x="823" y="320"/>
                      <a:pt x="823" y="320"/>
                    </a:cubicBezTo>
                    <a:cubicBezTo>
                      <a:pt x="810" y="328"/>
                      <a:pt x="833" y="349"/>
                      <a:pt x="833" y="349"/>
                    </a:cubicBezTo>
                    <a:cubicBezTo>
                      <a:pt x="842" y="356"/>
                      <a:pt x="857" y="358"/>
                      <a:pt x="857" y="398"/>
                    </a:cubicBezTo>
                    <a:cubicBezTo>
                      <a:pt x="857" y="438"/>
                      <a:pt x="795" y="482"/>
                      <a:pt x="787" y="428"/>
                    </a:cubicBezTo>
                    <a:cubicBezTo>
                      <a:pt x="779" y="373"/>
                      <a:pt x="757" y="373"/>
                      <a:pt x="751" y="329"/>
                    </a:cubicBezTo>
                    <a:cubicBezTo>
                      <a:pt x="746" y="285"/>
                      <a:pt x="787" y="200"/>
                      <a:pt x="843" y="181"/>
                    </a:cubicBezTo>
                    <a:cubicBezTo>
                      <a:pt x="899" y="162"/>
                      <a:pt x="979" y="189"/>
                      <a:pt x="963" y="208"/>
                    </a:cubicBezTo>
                    <a:cubicBezTo>
                      <a:pt x="947" y="226"/>
                      <a:pt x="961" y="282"/>
                      <a:pt x="971" y="290"/>
                    </a:cubicBezTo>
                    <a:close/>
                    <a:moveTo>
                      <a:pt x="711" y="110"/>
                    </a:moveTo>
                    <a:cubicBezTo>
                      <a:pt x="735" y="96"/>
                      <a:pt x="750" y="44"/>
                      <a:pt x="837" y="61"/>
                    </a:cubicBezTo>
                    <a:cubicBezTo>
                      <a:pt x="837" y="61"/>
                      <a:pt x="871" y="69"/>
                      <a:pt x="862" y="101"/>
                    </a:cubicBezTo>
                    <a:cubicBezTo>
                      <a:pt x="862" y="101"/>
                      <a:pt x="846" y="128"/>
                      <a:pt x="869" y="128"/>
                    </a:cubicBezTo>
                    <a:cubicBezTo>
                      <a:pt x="891" y="128"/>
                      <a:pt x="910" y="98"/>
                      <a:pt x="890" y="73"/>
                    </a:cubicBezTo>
                    <a:cubicBezTo>
                      <a:pt x="890" y="73"/>
                      <a:pt x="875" y="53"/>
                      <a:pt x="906" y="54"/>
                    </a:cubicBezTo>
                    <a:cubicBezTo>
                      <a:pt x="937" y="56"/>
                      <a:pt x="961" y="85"/>
                      <a:pt x="961" y="128"/>
                    </a:cubicBezTo>
                    <a:cubicBezTo>
                      <a:pt x="961" y="128"/>
                      <a:pt x="971" y="166"/>
                      <a:pt x="926" y="148"/>
                    </a:cubicBezTo>
                    <a:cubicBezTo>
                      <a:pt x="926" y="148"/>
                      <a:pt x="877" y="132"/>
                      <a:pt x="847" y="150"/>
                    </a:cubicBezTo>
                    <a:cubicBezTo>
                      <a:pt x="818" y="169"/>
                      <a:pt x="797" y="169"/>
                      <a:pt x="771" y="162"/>
                    </a:cubicBezTo>
                    <a:cubicBezTo>
                      <a:pt x="771" y="162"/>
                      <a:pt x="759" y="174"/>
                      <a:pt x="778" y="178"/>
                    </a:cubicBezTo>
                    <a:cubicBezTo>
                      <a:pt x="778" y="178"/>
                      <a:pt x="809" y="192"/>
                      <a:pt x="791" y="196"/>
                    </a:cubicBezTo>
                    <a:cubicBezTo>
                      <a:pt x="774" y="200"/>
                      <a:pt x="750" y="205"/>
                      <a:pt x="758" y="250"/>
                    </a:cubicBezTo>
                    <a:cubicBezTo>
                      <a:pt x="758" y="250"/>
                      <a:pt x="742" y="266"/>
                      <a:pt x="729" y="234"/>
                    </a:cubicBezTo>
                    <a:cubicBezTo>
                      <a:pt x="729" y="234"/>
                      <a:pt x="727" y="216"/>
                      <a:pt x="719" y="209"/>
                    </a:cubicBezTo>
                    <a:cubicBezTo>
                      <a:pt x="711" y="202"/>
                      <a:pt x="701" y="217"/>
                      <a:pt x="711" y="241"/>
                    </a:cubicBezTo>
                    <a:cubicBezTo>
                      <a:pt x="722" y="265"/>
                      <a:pt x="731" y="268"/>
                      <a:pt x="730" y="294"/>
                    </a:cubicBezTo>
                    <a:cubicBezTo>
                      <a:pt x="729" y="321"/>
                      <a:pt x="734" y="358"/>
                      <a:pt x="751" y="386"/>
                    </a:cubicBezTo>
                    <a:cubicBezTo>
                      <a:pt x="769" y="414"/>
                      <a:pt x="761" y="432"/>
                      <a:pt x="767" y="442"/>
                    </a:cubicBezTo>
                    <a:cubicBezTo>
                      <a:pt x="774" y="453"/>
                      <a:pt x="814" y="478"/>
                      <a:pt x="806" y="510"/>
                    </a:cubicBezTo>
                    <a:cubicBezTo>
                      <a:pt x="798" y="542"/>
                      <a:pt x="783" y="573"/>
                      <a:pt x="742" y="573"/>
                    </a:cubicBezTo>
                    <a:cubicBezTo>
                      <a:pt x="701" y="573"/>
                      <a:pt x="687" y="594"/>
                      <a:pt x="661" y="601"/>
                    </a:cubicBezTo>
                    <a:cubicBezTo>
                      <a:pt x="634" y="608"/>
                      <a:pt x="567" y="590"/>
                      <a:pt x="569" y="474"/>
                    </a:cubicBezTo>
                    <a:cubicBezTo>
                      <a:pt x="569" y="474"/>
                      <a:pt x="571" y="430"/>
                      <a:pt x="537" y="362"/>
                    </a:cubicBezTo>
                    <a:cubicBezTo>
                      <a:pt x="537" y="362"/>
                      <a:pt x="531" y="318"/>
                      <a:pt x="547" y="309"/>
                    </a:cubicBezTo>
                    <a:cubicBezTo>
                      <a:pt x="547" y="309"/>
                      <a:pt x="555" y="265"/>
                      <a:pt x="530" y="261"/>
                    </a:cubicBezTo>
                    <a:cubicBezTo>
                      <a:pt x="530" y="261"/>
                      <a:pt x="521" y="272"/>
                      <a:pt x="527" y="281"/>
                    </a:cubicBezTo>
                    <a:cubicBezTo>
                      <a:pt x="534" y="290"/>
                      <a:pt x="531" y="302"/>
                      <a:pt x="522" y="310"/>
                    </a:cubicBezTo>
                    <a:cubicBezTo>
                      <a:pt x="513" y="318"/>
                      <a:pt x="519" y="341"/>
                      <a:pt x="514" y="341"/>
                    </a:cubicBezTo>
                    <a:cubicBezTo>
                      <a:pt x="514" y="341"/>
                      <a:pt x="491" y="345"/>
                      <a:pt x="506" y="292"/>
                    </a:cubicBezTo>
                    <a:cubicBezTo>
                      <a:pt x="506" y="292"/>
                      <a:pt x="498" y="241"/>
                      <a:pt x="523" y="230"/>
                    </a:cubicBezTo>
                    <a:cubicBezTo>
                      <a:pt x="549" y="220"/>
                      <a:pt x="575" y="204"/>
                      <a:pt x="603" y="145"/>
                    </a:cubicBezTo>
                    <a:cubicBezTo>
                      <a:pt x="603" y="145"/>
                      <a:pt x="653" y="100"/>
                      <a:pt x="673" y="140"/>
                    </a:cubicBezTo>
                    <a:cubicBezTo>
                      <a:pt x="673" y="140"/>
                      <a:pt x="683" y="162"/>
                      <a:pt x="661" y="196"/>
                    </a:cubicBezTo>
                    <a:cubicBezTo>
                      <a:pt x="638" y="229"/>
                      <a:pt x="641" y="236"/>
                      <a:pt x="642" y="257"/>
                    </a:cubicBezTo>
                    <a:cubicBezTo>
                      <a:pt x="642" y="257"/>
                      <a:pt x="605" y="289"/>
                      <a:pt x="603" y="306"/>
                    </a:cubicBezTo>
                    <a:cubicBezTo>
                      <a:pt x="602" y="324"/>
                      <a:pt x="602" y="361"/>
                      <a:pt x="621" y="378"/>
                    </a:cubicBezTo>
                    <a:cubicBezTo>
                      <a:pt x="621" y="378"/>
                      <a:pt x="623" y="445"/>
                      <a:pt x="639" y="476"/>
                    </a:cubicBezTo>
                    <a:cubicBezTo>
                      <a:pt x="655" y="506"/>
                      <a:pt x="661" y="522"/>
                      <a:pt x="687" y="521"/>
                    </a:cubicBezTo>
                    <a:cubicBezTo>
                      <a:pt x="687" y="521"/>
                      <a:pt x="697" y="516"/>
                      <a:pt x="666" y="493"/>
                    </a:cubicBezTo>
                    <a:cubicBezTo>
                      <a:pt x="666" y="493"/>
                      <a:pt x="647" y="484"/>
                      <a:pt x="641" y="378"/>
                    </a:cubicBezTo>
                    <a:cubicBezTo>
                      <a:pt x="641" y="378"/>
                      <a:pt x="602" y="328"/>
                      <a:pt x="650" y="286"/>
                    </a:cubicBezTo>
                    <a:cubicBezTo>
                      <a:pt x="650" y="286"/>
                      <a:pt x="675" y="261"/>
                      <a:pt x="673" y="234"/>
                    </a:cubicBezTo>
                    <a:cubicBezTo>
                      <a:pt x="673" y="234"/>
                      <a:pt x="677" y="204"/>
                      <a:pt x="697" y="193"/>
                    </a:cubicBezTo>
                    <a:cubicBezTo>
                      <a:pt x="697" y="193"/>
                      <a:pt x="687" y="125"/>
                      <a:pt x="711" y="110"/>
                    </a:cubicBezTo>
                    <a:close/>
                    <a:moveTo>
                      <a:pt x="206" y="510"/>
                    </a:moveTo>
                    <a:cubicBezTo>
                      <a:pt x="206" y="510"/>
                      <a:pt x="170" y="564"/>
                      <a:pt x="165" y="516"/>
                    </a:cubicBezTo>
                    <a:cubicBezTo>
                      <a:pt x="165" y="516"/>
                      <a:pt x="205" y="457"/>
                      <a:pt x="234" y="457"/>
                    </a:cubicBezTo>
                    <a:cubicBezTo>
                      <a:pt x="263" y="457"/>
                      <a:pt x="295" y="510"/>
                      <a:pt x="279" y="566"/>
                    </a:cubicBezTo>
                    <a:cubicBezTo>
                      <a:pt x="279" y="566"/>
                      <a:pt x="267" y="604"/>
                      <a:pt x="295" y="564"/>
                    </a:cubicBezTo>
                    <a:cubicBezTo>
                      <a:pt x="295" y="564"/>
                      <a:pt x="310" y="530"/>
                      <a:pt x="303" y="513"/>
                    </a:cubicBezTo>
                    <a:cubicBezTo>
                      <a:pt x="303" y="513"/>
                      <a:pt x="318" y="506"/>
                      <a:pt x="346" y="553"/>
                    </a:cubicBezTo>
                    <a:cubicBezTo>
                      <a:pt x="374" y="600"/>
                      <a:pt x="399" y="608"/>
                      <a:pt x="427" y="612"/>
                    </a:cubicBezTo>
                    <a:cubicBezTo>
                      <a:pt x="455" y="616"/>
                      <a:pt x="475" y="652"/>
                      <a:pt x="475" y="665"/>
                    </a:cubicBezTo>
                    <a:cubicBezTo>
                      <a:pt x="475" y="678"/>
                      <a:pt x="443" y="668"/>
                      <a:pt x="414" y="656"/>
                    </a:cubicBezTo>
                    <a:cubicBezTo>
                      <a:pt x="385" y="644"/>
                      <a:pt x="363" y="612"/>
                      <a:pt x="294" y="628"/>
                    </a:cubicBezTo>
                    <a:cubicBezTo>
                      <a:pt x="225" y="644"/>
                      <a:pt x="182" y="556"/>
                      <a:pt x="230" y="517"/>
                    </a:cubicBezTo>
                    <a:cubicBezTo>
                      <a:pt x="230" y="517"/>
                      <a:pt x="229" y="492"/>
                      <a:pt x="206" y="510"/>
                    </a:cubicBezTo>
                    <a:close/>
                    <a:moveTo>
                      <a:pt x="415" y="582"/>
                    </a:moveTo>
                    <a:cubicBezTo>
                      <a:pt x="362" y="553"/>
                      <a:pt x="330" y="510"/>
                      <a:pt x="366" y="508"/>
                    </a:cubicBezTo>
                    <a:cubicBezTo>
                      <a:pt x="402" y="505"/>
                      <a:pt x="382" y="526"/>
                      <a:pt x="407" y="528"/>
                    </a:cubicBezTo>
                    <a:cubicBezTo>
                      <a:pt x="433" y="529"/>
                      <a:pt x="393" y="502"/>
                      <a:pt x="385" y="480"/>
                    </a:cubicBezTo>
                    <a:cubicBezTo>
                      <a:pt x="377" y="457"/>
                      <a:pt x="377" y="406"/>
                      <a:pt x="377" y="398"/>
                    </a:cubicBezTo>
                    <a:cubicBezTo>
                      <a:pt x="377" y="390"/>
                      <a:pt x="361" y="384"/>
                      <a:pt x="362" y="418"/>
                    </a:cubicBezTo>
                    <a:cubicBezTo>
                      <a:pt x="363" y="453"/>
                      <a:pt x="365" y="514"/>
                      <a:pt x="307" y="490"/>
                    </a:cubicBezTo>
                    <a:cubicBezTo>
                      <a:pt x="307" y="490"/>
                      <a:pt x="271" y="480"/>
                      <a:pt x="283" y="420"/>
                    </a:cubicBezTo>
                    <a:cubicBezTo>
                      <a:pt x="283" y="420"/>
                      <a:pt x="279" y="404"/>
                      <a:pt x="269" y="418"/>
                    </a:cubicBezTo>
                    <a:cubicBezTo>
                      <a:pt x="269" y="418"/>
                      <a:pt x="270" y="436"/>
                      <a:pt x="241" y="425"/>
                    </a:cubicBezTo>
                    <a:cubicBezTo>
                      <a:pt x="241" y="425"/>
                      <a:pt x="195" y="428"/>
                      <a:pt x="185" y="461"/>
                    </a:cubicBezTo>
                    <a:cubicBezTo>
                      <a:pt x="185" y="461"/>
                      <a:pt x="163" y="485"/>
                      <a:pt x="173" y="456"/>
                    </a:cubicBezTo>
                    <a:cubicBezTo>
                      <a:pt x="173" y="456"/>
                      <a:pt x="190" y="402"/>
                      <a:pt x="213" y="384"/>
                    </a:cubicBezTo>
                    <a:cubicBezTo>
                      <a:pt x="235" y="365"/>
                      <a:pt x="263" y="340"/>
                      <a:pt x="281" y="313"/>
                    </a:cubicBezTo>
                    <a:cubicBezTo>
                      <a:pt x="281" y="313"/>
                      <a:pt x="294" y="300"/>
                      <a:pt x="311" y="320"/>
                    </a:cubicBezTo>
                    <a:cubicBezTo>
                      <a:pt x="329" y="340"/>
                      <a:pt x="345" y="344"/>
                      <a:pt x="333" y="390"/>
                    </a:cubicBezTo>
                    <a:cubicBezTo>
                      <a:pt x="321" y="437"/>
                      <a:pt x="321" y="454"/>
                      <a:pt x="334" y="436"/>
                    </a:cubicBezTo>
                    <a:cubicBezTo>
                      <a:pt x="347" y="417"/>
                      <a:pt x="355" y="349"/>
                      <a:pt x="395" y="346"/>
                    </a:cubicBezTo>
                    <a:cubicBezTo>
                      <a:pt x="435" y="344"/>
                      <a:pt x="441" y="354"/>
                      <a:pt x="427" y="389"/>
                    </a:cubicBezTo>
                    <a:cubicBezTo>
                      <a:pt x="414" y="424"/>
                      <a:pt x="427" y="433"/>
                      <a:pt x="439" y="404"/>
                    </a:cubicBezTo>
                    <a:cubicBezTo>
                      <a:pt x="451" y="374"/>
                      <a:pt x="455" y="332"/>
                      <a:pt x="503" y="358"/>
                    </a:cubicBezTo>
                    <a:cubicBezTo>
                      <a:pt x="503" y="358"/>
                      <a:pt x="522" y="385"/>
                      <a:pt x="498" y="409"/>
                    </a:cubicBezTo>
                    <a:cubicBezTo>
                      <a:pt x="474" y="433"/>
                      <a:pt x="462" y="498"/>
                      <a:pt x="462" y="530"/>
                    </a:cubicBezTo>
                    <a:cubicBezTo>
                      <a:pt x="462" y="562"/>
                      <a:pt x="469" y="612"/>
                      <a:pt x="415" y="582"/>
                    </a:cubicBezTo>
                    <a:close/>
                    <a:moveTo>
                      <a:pt x="409" y="306"/>
                    </a:moveTo>
                    <a:cubicBezTo>
                      <a:pt x="409" y="306"/>
                      <a:pt x="417" y="330"/>
                      <a:pt x="385" y="320"/>
                    </a:cubicBezTo>
                    <a:cubicBezTo>
                      <a:pt x="385" y="320"/>
                      <a:pt x="374" y="334"/>
                      <a:pt x="363" y="341"/>
                    </a:cubicBezTo>
                    <a:cubicBezTo>
                      <a:pt x="363" y="341"/>
                      <a:pt x="339" y="310"/>
                      <a:pt x="321" y="296"/>
                    </a:cubicBezTo>
                    <a:cubicBezTo>
                      <a:pt x="321" y="296"/>
                      <a:pt x="297" y="292"/>
                      <a:pt x="302" y="281"/>
                    </a:cubicBezTo>
                    <a:cubicBezTo>
                      <a:pt x="302" y="281"/>
                      <a:pt x="331" y="229"/>
                      <a:pt x="373" y="229"/>
                    </a:cubicBezTo>
                    <a:cubicBezTo>
                      <a:pt x="373" y="229"/>
                      <a:pt x="385" y="226"/>
                      <a:pt x="382" y="266"/>
                    </a:cubicBezTo>
                    <a:cubicBezTo>
                      <a:pt x="379" y="306"/>
                      <a:pt x="399" y="280"/>
                      <a:pt x="409" y="306"/>
                    </a:cubicBezTo>
                    <a:close/>
                    <a:moveTo>
                      <a:pt x="513" y="430"/>
                    </a:moveTo>
                    <a:cubicBezTo>
                      <a:pt x="530" y="409"/>
                      <a:pt x="543" y="424"/>
                      <a:pt x="541" y="445"/>
                    </a:cubicBezTo>
                    <a:cubicBezTo>
                      <a:pt x="538" y="466"/>
                      <a:pt x="545" y="504"/>
                      <a:pt x="562" y="554"/>
                    </a:cubicBezTo>
                    <a:cubicBezTo>
                      <a:pt x="579" y="605"/>
                      <a:pt x="557" y="616"/>
                      <a:pt x="557" y="616"/>
                    </a:cubicBezTo>
                    <a:cubicBezTo>
                      <a:pt x="545" y="652"/>
                      <a:pt x="571" y="629"/>
                      <a:pt x="571" y="629"/>
                    </a:cubicBezTo>
                    <a:cubicBezTo>
                      <a:pt x="575" y="613"/>
                      <a:pt x="594" y="597"/>
                      <a:pt x="594" y="597"/>
                    </a:cubicBezTo>
                    <a:cubicBezTo>
                      <a:pt x="629" y="605"/>
                      <a:pt x="597" y="644"/>
                      <a:pt x="597" y="644"/>
                    </a:cubicBezTo>
                    <a:cubicBezTo>
                      <a:pt x="535" y="676"/>
                      <a:pt x="494" y="644"/>
                      <a:pt x="494" y="644"/>
                    </a:cubicBezTo>
                    <a:cubicBezTo>
                      <a:pt x="449" y="566"/>
                      <a:pt x="513" y="430"/>
                      <a:pt x="513" y="430"/>
                    </a:cubicBezTo>
                    <a:close/>
                    <a:moveTo>
                      <a:pt x="526" y="110"/>
                    </a:moveTo>
                    <a:cubicBezTo>
                      <a:pt x="547" y="113"/>
                      <a:pt x="566" y="98"/>
                      <a:pt x="566" y="98"/>
                    </a:cubicBezTo>
                    <a:cubicBezTo>
                      <a:pt x="590" y="73"/>
                      <a:pt x="646" y="65"/>
                      <a:pt x="675" y="78"/>
                    </a:cubicBezTo>
                    <a:cubicBezTo>
                      <a:pt x="705" y="92"/>
                      <a:pt x="686" y="113"/>
                      <a:pt x="686" y="113"/>
                    </a:cubicBezTo>
                    <a:cubicBezTo>
                      <a:pt x="622" y="90"/>
                      <a:pt x="595" y="117"/>
                      <a:pt x="582" y="130"/>
                    </a:cubicBezTo>
                    <a:cubicBezTo>
                      <a:pt x="569" y="144"/>
                      <a:pt x="578" y="178"/>
                      <a:pt x="526" y="196"/>
                    </a:cubicBezTo>
                    <a:cubicBezTo>
                      <a:pt x="474" y="213"/>
                      <a:pt x="479" y="249"/>
                      <a:pt x="485" y="273"/>
                    </a:cubicBezTo>
                    <a:cubicBezTo>
                      <a:pt x="490" y="297"/>
                      <a:pt x="469" y="368"/>
                      <a:pt x="437" y="310"/>
                    </a:cubicBezTo>
                    <a:cubicBezTo>
                      <a:pt x="405" y="253"/>
                      <a:pt x="403" y="284"/>
                      <a:pt x="405" y="240"/>
                    </a:cubicBezTo>
                    <a:cubicBezTo>
                      <a:pt x="406" y="196"/>
                      <a:pt x="459" y="209"/>
                      <a:pt x="459" y="209"/>
                    </a:cubicBezTo>
                    <a:cubicBezTo>
                      <a:pt x="502" y="206"/>
                      <a:pt x="502" y="176"/>
                      <a:pt x="503" y="150"/>
                    </a:cubicBezTo>
                    <a:cubicBezTo>
                      <a:pt x="505" y="125"/>
                      <a:pt x="526" y="110"/>
                      <a:pt x="526" y="110"/>
                    </a:cubicBezTo>
                    <a:close/>
                    <a:moveTo>
                      <a:pt x="241" y="261"/>
                    </a:moveTo>
                    <a:cubicBezTo>
                      <a:pt x="242" y="257"/>
                      <a:pt x="237" y="252"/>
                      <a:pt x="263" y="248"/>
                    </a:cubicBezTo>
                    <a:cubicBezTo>
                      <a:pt x="290" y="244"/>
                      <a:pt x="297" y="221"/>
                      <a:pt x="297" y="221"/>
                    </a:cubicBezTo>
                    <a:cubicBezTo>
                      <a:pt x="342" y="153"/>
                      <a:pt x="431" y="158"/>
                      <a:pt x="431" y="158"/>
                    </a:cubicBezTo>
                    <a:cubicBezTo>
                      <a:pt x="439" y="145"/>
                      <a:pt x="462" y="125"/>
                      <a:pt x="462" y="125"/>
                    </a:cubicBezTo>
                    <a:cubicBezTo>
                      <a:pt x="487" y="108"/>
                      <a:pt x="491" y="120"/>
                      <a:pt x="491" y="120"/>
                    </a:cubicBezTo>
                    <a:cubicBezTo>
                      <a:pt x="482" y="122"/>
                      <a:pt x="481" y="141"/>
                      <a:pt x="481" y="141"/>
                    </a:cubicBezTo>
                    <a:cubicBezTo>
                      <a:pt x="486" y="185"/>
                      <a:pt x="454" y="184"/>
                      <a:pt x="454" y="184"/>
                    </a:cubicBezTo>
                    <a:cubicBezTo>
                      <a:pt x="417" y="182"/>
                      <a:pt x="382" y="202"/>
                      <a:pt x="382" y="202"/>
                    </a:cubicBezTo>
                    <a:cubicBezTo>
                      <a:pt x="266" y="238"/>
                      <a:pt x="299" y="277"/>
                      <a:pt x="269" y="290"/>
                    </a:cubicBezTo>
                    <a:cubicBezTo>
                      <a:pt x="238" y="304"/>
                      <a:pt x="241" y="261"/>
                      <a:pt x="241" y="261"/>
                    </a:cubicBezTo>
                    <a:close/>
                    <a:moveTo>
                      <a:pt x="149" y="401"/>
                    </a:moveTo>
                    <a:cubicBezTo>
                      <a:pt x="149" y="401"/>
                      <a:pt x="175" y="381"/>
                      <a:pt x="175" y="337"/>
                    </a:cubicBezTo>
                    <a:cubicBezTo>
                      <a:pt x="175" y="337"/>
                      <a:pt x="194" y="296"/>
                      <a:pt x="215" y="285"/>
                    </a:cubicBezTo>
                    <a:cubicBezTo>
                      <a:pt x="215" y="285"/>
                      <a:pt x="215" y="318"/>
                      <a:pt x="246" y="312"/>
                    </a:cubicBezTo>
                    <a:cubicBezTo>
                      <a:pt x="246" y="312"/>
                      <a:pt x="249" y="326"/>
                      <a:pt x="225" y="341"/>
                    </a:cubicBezTo>
                    <a:cubicBezTo>
                      <a:pt x="201" y="356"/>
                      <a:pt x="177" y="377"/>
                      <a:pt x="170" y="401"/>
                    </a:cubicBezTo>
                    <a:cubicBezTo>
                      <a:pt x="170" y="401"/>
                      <a:pt x="153" y="416"/>
                      <a:pt x="145" y="452"/>
                    </a:cubicBezTo>
                    <a:cubicBezTo>
                      <a:pt x="145" y="452"/>
                      <a:pt x="129" y="476"/>
                      <a:pt x="86" y="488"/>
                    </a:cubicBezTo>
                    <a:cubicBezTo>
                      <a:pt x="86" y="488"/>
                      <a:pt x="102" y="433"/>
                      <a:pt x="149" y="401"/>
                    </a:cubicBezTo>
                    <a:close/>
                    <a:moveTo>
                      <a:pt x="131" y="493"/>
                    </a:moveTo>
                    <a:cubicBezTo>
                      <a:pt x="162" y="485"/>
                      <a:pt x="150" y="501"/>
                      <a:pt x="150" y="501"/>
                    </a:cubicBezTo>
                    <a:cubicBezTo>
                      <a:pt x="138" y="505"/>
                      <a:pt x="123" y="532"/>
                      <a:pt x="123" y="532"/>
                    </a:cubicBezTo>
                    <a:cubicBezTo>
                      <a:pt x="82" y="556"/>
                      <a:pt x="103" y="600"/>
                      <a:pt x="103" y="600"/>
                    </a:cubicBezTo>
                    <a:cubicBezTo>
                      <a:pt x="102" y="660"/>
                      <a:pt x="65" y="632"/>
                      <a:pt x="65" y="632"/>
                    </a:cubicBezTo>
                    <a:cubicBezTo>
                      <a:pt x="43" y="530"/>
                      <a:pt x="131" y="493"/>
                      <a:pt x="131" y="493"/>
                    </a:cubicBezTo>
                    <a:close/>
                    <a:moveTo>
                      <a:pt x="91" y="708"/>
                    </a:moveTo>
                    <a:cubicBezTo>
                      <a:pt x="91" y="708"/>
                      <a:pt x="89" y="686"/>
                      <a:pt x="75" y="677"/>
                    </a:cubicBezTo>
                    <a:cubicBezTo>
                      <a:pt x="75" y="677"/>
                      <a:pt x="65" y="656"/>
                      <a:pt x="99" y="656"/>
                    </a:cubicBezTo>
                    <a:cubicBezTo>
                      <a:pt x="99" y="656"/>
                      <a:pt x="138" y="644"/>
                      <a:pt x="137" y="618"/>
                    </a:cubicBezTo>
                    <a:cubicBezTo>
                      <a:pt x="137" y="618"/>
                      <a:pt x="123" y="597"/>
                      <a:pt x="126" y="580"/>
                    </a:cubicBezTo>
                    <a:cubicBezTo>
                      <a:pt x="126" y="580"/>
                      <a:pt x="123" y="546"/>
                      <a:pt x="151" y="542"/>
                    </a:cubicBezTo>
                    <a:cubicBezTo>
                      <a:pt x="179" y="538"/>
                      <a:pt x="190" y="569"/>
                      <a:pt x="189" y="593"/>
                    </a:cubicBezTo>
                    <a:cubicBezTo>
                      <a:pt x="187" y="617"/>
                      <a:pt x="223" y="638"/>
                      <a:pt x="246" y="638"/>
                    </a:cubicBezTo>
                    <a:cubicBezTo>
                      <a:pt x="269" y="638"/>
                      <a:pt x="241" y="662"/>
                      <a:pt x="213" y="676"/>
                    </a:cubicBezTo>
                    <a:cubicBezTo>
                      <a:pt x="185" y="689"/>
                      <a:pt x="178" y="709"/>
                      <a:pt x="111" y="692"/>
                    </a:cubicBezTo>
                    <a:cubicBezTo>
                      <a:pt x="111" y="692"/>
                      <a:pt x="103" y="737"/>
                      <a:pt x="210" y="705"/>
                    </a:cubicBezTo>
                    <a:cubicBezTo>
                      <a:pt x="210" y="705"/>
                      <a:pt x="237" y="696"/>
                      <a:pt x="247" y="681"/>
                    </a:cubicBezTo>
                    <a:cubicBezTo>
                      <a:pt x="247" y="681"/>
                      <a:pt x="243" y="728"/>
                      <a:pt x="259" y="750"/>
                    </a:cubicBezTo>
                    <a:cubicBezTo>
                      <a:pt x="275" y="773"/>
                      <a:pt x="230" y="837"/>
                      <a:pt x="123" y="784"/>
                    </a:cubicBezTo>
                    <a:cubicBezTo>
                      <a:pt x="123" y="784"/>
                      <a:pt x="83" y="762"/>
                      <a:pt x="91" y="708"/>
                    </a:cubicBezTo>
                    <a:close/>
                    <a:moveTo>
                      <a:pt x="293" y="842"/>
                    </a:moveTo>
                    <a:cubicBezTo>
                      <a:pt x="291" y="889"/>
                      <a:pt x="190" y="856"/>
                      <a:pt x="157" y="820"/>
                    </a:cubicBezTo>
                    <a:cubicBezTo>
                      <a:pt x="157" y="820"/>
                      <a:pt x="201" y="842"/>
                      <a:pt x="254" y="817"/>
                    </a:cubicBezTo>
                    <a:cubicBezTo>
                      <a:pt x="254" y="817"/>
                      <a:pt x="294" y="796"/>
                      <a:pt x="293" y="842"/>
                    </a:cubicBezTo>
                    <a:close/>
                    <a:moveTo>
                      <a:pt x="391" y="848"/>
                    </a:moveTo>
                    <a:cubicBezTo>
                      <a:pt x="386" y="868"/>
                      <a:pt x="377" y="874"/>
                      <a:pt x="349" y="874"/>
                    </a:cubicBezTo>
                    <a:cubicBezTo>
                      <a:pt x="321" y="874"/>
                      <a:pt x="303" y="872"/>
                      <a:pt x="315" y="834"/>
                    </a:cubicBezTo>
                    <a:cubicBezTo>
                      <a:pt x="315" y="834"/>
                      <a:pt x="342" y="841"/>
                      <a:pt x="366" y="832"/>
                    </a:cubicBezTo>
                    <a:cubicBezTo>
                      <a:pt x="366" y="832"/>
                      <a:pt x="397" y="828"/>
                      <a:pt x="391" y="848"/>
                    </a:cubicBezTo>
                    <a:close/>
                    <a:moveTo>
                      <a:pt x="290" y="801"/>
                    </a:moveTo>
                    <a:cubicBezTo>
                      <a:pt x="273" y="781"/>
                      <a:pt x="285" y="738"/>
                      <a:pt x="285" y="738"/>
                    </a:cubicBezTo>
                    <a:cubicBezTo>
                      <a:pt x="246" y="678"/>
                      <a:pt x="289" y="649"/>
                      <a:pt x="289" y="649"/>
                    </a:cubicBezTo>
                    <a:cubicBezTo>
                      <a:pt x="365" y="636"/>
                      <a:pt x="363" y="670"/>
                      <a:pt x="422" y="682"/>
                    </a:cubicBezTo>
                    <a:cubicBezTo>
                      <a:pt x="481" y="694"/>
                      <a:pt x="457" y="706"/>
                      <a:pt x="457" y="706"/>
                    </a:cubicBezTo>
                    <a:cubicBezTo>
                      <a:pt x="415" y="728"/>
                      <a:pt x="357" y="722"/>
                      <a:pt x="337" y="717"/>
                    </a:cubicBezTo>
                    <a:cubicBezTo>
                      <a:pt x="317" y="712"/>
                      <a:pt x="294" y="713"/>
                      <a:pt x="318" y="728"/>
                    </a:cubicBezTo>
                    <a:cubicBezTo>
                      <a:pt x="342" y="742"/>
                      <a:pt x="399" y="740"/>
                      <a:pt x="399" y="740"/>
                    </a:cubicBezTo>
                    <a:cubicBezTo>
                      <a:pt x="427" y="729"/>
                      <a:pt x="425" y="753"/>
                      <a:pt x="425" y="753"/>
                    </a:cubicBezTo>
                    <a:cubicBezTo>
                      <a:pt x="407" y="758"/>
                      <a:pt x="407" y="785"/>
                      <a:pt x="407" y="785"/>
                    </a:cubicBezTo>
                    <a:cubicBezTo>
                      <a:pt x="386" y="832"/>
                      <a:pt x="290" y="801"/>
                      <a:pt x="290" y="801"/>
                    </a:cubicBezTo>
                    <a:close/>
                    <a:moveTo>
                      <a:pt x="1182" y="831"/>
                    </a:moveTo>
                    <a:cubicBezTo>
                      <a:pt x="1160" y="869"/>
                      <a:pt x="1127" y="897"/>
                      <a:pt x="1096" y="898"/>
                    </a:cubicBezTo>
                    <a:cubicBezTo>
                      <a:pt x="1065" y="899"/>
                      <a:pt x="1107" y="879"/>
                      <a:pt x="1075" y="859"/>
                    </a:cubicBezTo>
                    <a:cubicBezTo>
                      <a:pt x="1075" y="859"/>
                      <a:pt x="1061" y="846"/>
                      <a:pt x="1061" y="864"/>
                    </a:cubicBezTo>
                    <a:cubicBezTo>
                      <a:pt x="1061" y="864"/>
                      <a:pt x="1078" y="882"/>
                      <a:pt x="1059" y="895"/>
                    </a:cubicBezTo>
                    <a:cubicBezTo>
                      <a:pt x="1040" y="908"/>
                      <a:pt x="1028" y="928"/>
                      <a:pt x="927" y="929"/>
                    </a:cubicBezTo>
                    <a:cubicBezTo>
                      <a:pt x="927" y="929"/>
                      <a:pt x="884" y="928"/>
                      <a:pt x="816" y="854"/>
                    </a:cubicBezTo>
                    <a:cubicBezTo>
                      <a:pt x="816" y="854"/>
                      <a:pt x="798" y="822"/>
                      <a:pt x="787" y="815"/>
                    </a:cubicBezTo>
                    <a:cubicBezTo>
                      <a:pt x="787" y="815"/>
                      <a:pt x="777" y="817"/>
                      <a:pt x="783" y="830"/>
                    </a:cubicBezTo>
                    <a:cubicBezTo>
                      <a:pt x="783" y="830"/>
                      <a:pt x="792" y="854"/>
                      <a:pt x="777" y="857"/>
                    </a:cubicBezTo>
                    <a:cubicBezTo>
                      <a:pt x="762" y="860"/>
                      <a:pt x="691" y="864"/>
                      <a:pt x="672" y="910"/>
                    </a:cubicBezTo>
                    <a:cubicBezTo>
                      <a:pt x="672" y="910"/>
                      <a:pt x="666" y="927"/>
                      <a:pt x="698" y="907"/>
                    </a:cubicBezTo>
                    <a:cubicBezTo>
                      <a:pt x="730" y="887"/>
                      <a:pt x="736" y="875"/>
                      <a:pt x="775" y="876"/>
                    </a:cubicBezTo>
                    <a:cubicBezTo>
                      <a:pt x="814" y="877"/>
                      <a:pt x="816" y="894"/>
                      <a:pt x="845" y="915"/>
                    </a:cubicBezTo>
                    <a:cubicBezTo>
                      <a:pt x="874" y="936"/>
                      <a:pt x="912" y="953"/>
                      <a:pt x="856" y="967"/>
                    </a:cubicBezTo>
                    <a:cubicBezTo>
                      <a:pt x="800" y="981"/>
                      <a:pt x="765" y="961"/>
                      <a:pt x="709" y="990"/>
                    </a:cubicBezTo>
                    <a:cubicBezTo>
                      <a:pt x="653" y="1019"/>
                      <a:pt x="635" y="1008"/>
                      <a:pt x="629" y="1000"/>
                    </a:cubicBezTo>
                    <a:cubicBezTo>
                      <a:pt x="623" y="992"/>
                      <a:pt x="627" y="976"/>
                      <a:pt x="654" y="974"/>
                    </a:cubicBezTo>
                    <a:cubicBezTo>
                      <a:pt x="681" y="972"/>
                      <a:pt x="732" y="964"/>
                      <a:pt x="733" y="946"/>
                    </a:cubicBezTo>
                    <a:cubicBezTo>
                      <a:pt x="734" y="928"/>
                      <a:pt x="728" y="914"/>
                      <a:pt x="722" y="920"/>
                    </a:cubicBezTo>
                    <a:cubicBezTo>
                      <a:pt x="716" y="926"/>
                      <a:pt x="722" y="950"/>
                      <a:pt x="701" y="949"/>
                    </a:cubicBezTo>
                    <a:cubicBezTo>
                      <a:pt x="680" y="948"/>
                      <a:pt x="630" y="946"/>
                      <a:pt x="606" y="961"/>
                    </a:cubicBezTo>
                    <a:cubicBezTo>
                      <a:pt x="582" y="976"/>
                      <a:pt x="549" y="982"/>
                      <a:pt x="510" y="956"/>
                    </a:cubicBezTo>
                    <a:cubicBezTo>
                      <a:pt x="471" y="930"/>
                      <a:pt x="441" y="999"/>
                      <a:pt x="411" y="872"/>
                    </a:cubicBezTo>
                    <a:cubicBezTo>
                      <a:pt x="411" y="872"/>
                      <a:pt x="411" y="826"/>
                      <a:pt x="435" y="808"/>
                    </a:cubicBezTo>
                    <a:cubicBezTo>
                      <a:pt x="435" y="808"/>
                      <a:pt x="439" y="787"/>
                      <a:pt x="433" y="777"/>
                    </a:cubicBezTo>
                    <a:cubicBezTo>
                      <a:pt x="433" y="777"/>
                      <a:pt x="442" y="732"/>
                      <a:pt x="489" y="714"/>
                    </a:cubicBezTo>
                    <a:cubicBezTo>
                      <a:pt x="489" y="714"/>
                      <a:pt x="506" y="666"/>
                      <a:pt x="585" y="686"/>
                    </a:cubicBezTo>
                    <a:cubicBezTo>
                      <a:pt x="585" y="686"/>
                      <a:pt x="621" y="688"/>
                      <a:pt x="627" y="645"/>
                    </a:cubicBezTo>
                    <a:cubicBezTo>
                      <a:pt x="627" y="645"/>
                      <a:pt x="642" y="618"/>
                      <a:pt x="694" y="617"/>
                    </a:cubicBezTo>
                    <a:cubicBezTo>
                      <a:pt x="694" y="617"/>
                      <a:pt x="713" y="614"/>
                      <a:pt x="729" y="597"/>
                    </a:cubicBezTo>
                    <a:cubicBezTo>
                      <a:pt x="729" y="597"/>
                      <a:pt x="755" y="594"/>
                      <a:pt x="771" y="604"/>
                    </a:cubicBezTo>
                    <a:cubicBezTo>
                      <a:pt x="787" y="613"/>
                      <a:pt x="791" y="585"/>
                      <a:pt x="799" y="577"/>
                    </a:cubicBezTo>
                    <a:cubicBezTo>
                      <a:pt x="799" y="577"/>
                      <a:pt x="813" y="545"/>
                      <a:pt x="850" y="571"/>
                    </a:cubicBezTo>
                    <a:cubicBezTo>
                      <a:pt x="887" y="597"/>
                      <a:pt x="890" y="645"/>
                      <a:pt x="911" y="661"/>
                    </a:cubicBezTo>
                    <a:cubicBezTo>
                      <a:pt x="932" y="677"/>
                      <a:pt x="926" y="654"/>
                      <a:pt x="918" y="642"/>
                    </a:cubicBezTo>
                    <a:cubicBezTo>
                      <a:pt x="910" y="630"/>
                      <a:pt x="889" y="581"/>
                      <a:pt x="885" y="571"/>
                    </a:cubicBezTo>
                    <a:cubicBezTo>
                      <a:pt x="881" y="561"/>
                      <a:pt x="881" y="519"/>
                      <a:pt x="919" y="519"/>
                    </a:cubicBezTo>
                    <a:cubicBezTo>
                      <a:pt x="919" y="519"/>
                      <a:pt x="939" y="506"/>
                      <a:pt x="978" y="532"/>
                    </a:cubicBezTo>
                    <a:cubicBezTo>
                      <a:pt x="1017" y="558"/>
                      <a:pt x="1057" y="569"/>
                      <a:pt x="1075" y="566"/>
                    </a:cubicBezTo>
                    <a:cubicBezTo>
                      <a:pt x="1075" y="566"/>
                      <a:pt x="1093" y="558"/>
                      <a:pt x="1065" y="554"/>
                    </a:cubicBezTo>
                    <a:cubicBezTo>
                      <a:pt x="1037" y="550"/>
                      <a:pt x="1001" y="519"/>
                      <a:pt x="992" y="513"/>
                    </a:cubicBezTo>
                    <a:cubicBezTo>
                      <a:pt x="983" y="507"/>
                      <a:pt x="989" y="483"/>
                      <a:pt x="1004" y="477"/>
                    </a:cubicBezTo>
                    <a:cubicBezTo>
                      <a:pt x="1019" y="471"/>
                      <a:pt x="1045" y="401"/>
                      <a:pt x="1079" y="396"/>
                    </a:cubicBezTo>
                    <a:cubicBezTo>
                      <a:pt x="1079" y="396"/>
                      <a:pt x="1095" y="394"/>
                      <a:pt x="1104" y="388"/>
                    </a:cubicBezTo>
                    <a:cubicBezTo>
                      <a:pt x="1104" y="388"/>
                      <a:pt x="1108" y="377"/>
                      <a:pt x="1094" y="379"/>
                    </a:cubicBezTo>
                    <a:cubicBezTo>
                      <a:pt x="1094" y="379"/>
                      <a:pt x="1084" y="352"/>
                      <a:pt x="1085" y="327"/>
                    </a:cubicBezTo>
                    <a:cubicBezTo>
                      <a:pt x="1086" y="302"/>
                      <a:pt x="1055" y="239"/>
                      <a:pt x="1031" y="239"/>
                    </a:cubicBezTo>
                    <a:cubicBezTo>
                      <a:pt x="1031" y="239"/>
                      <a:pt x="1023" y="244"/>
                      <a:pt x="1033" y="257"/>
                    </a:cubicBezTo>
                    <a:cubicBezTo>
                      <a:pt x="1043" y="270"/>
                      <a:pt x="1073" y="315"/>
                      <a:pt x="1061" y="372"/>
                    </a:cubicBezTo>
                    <a:cubicBezTo>
                      <a:pt x="1061" y="372"/>
                      <a:pt x="1059" y="385"/>
                      <a:pt x="1042" y="390"/>
                    </a:cubicBezTo>
                    <a:cubicBezTo>
                      <a:pt x="1042" y="390"/>
                      <a:pt x="1028" y="443"/>
                      <a:pt x="986" y="451"/>
                    </a:cubicBezTo>
                    <a:cubicBezTo>
                      <a:pt x="944" y="459"/>
                      <a:pt x="972" y="492"/>
                      <a:pt x="944" y="497"/>
                    </a:cubicBezTo>
                    <a:cubicBezTo>
                      <a:pt x="916" y="502"/>
                      <a:pt x="903" y="481"/>
                      <a:pt x="875" y="516"/>
                    </a:cubicBezTo>
                    <a:cubicBezTo>
                      <a:pt x="875" y="516"/>
                      <a:pt x="856" y="560"/>
                      <a:pt x="837" y="533"/>
                    </a:cubicBezTo>
                    <a:cubicBezTo>
                      <a:pt x="818" y="506"/>
                      <a:pt x="853" y="455"/>
                      <a:pt x="864" y="436"/>
                    </a:cubicBezTo>
                    <a:cubicBezTo>
                      <a:pt x="875" y="417"/>
                      <a:pt x="890" y="372"/>
                      <a:pt x="941" y="363"/>
                    </a:cubicBezTo>
                    <a:cubicBezTo>
                      <a:pt x="941" y="363"/>
                      <a:pt x="955" y="369"/>
                      <a:pt x="964" y="338"/>
                    </a:cubicBezTo>
                    <a:cubicBezTo>
                      <a:pt x="973" y="307"/>
                      <a:pt x="1016" y="317"/>
                      <a:pt x="1021" y="329"/>
                    </a:cubicBezTo>
                    <a:cubicBezTo>
                      <a:pt x="1026" y="341"/>
                      <a:pt x="1036" y="363"/>
                      <a:pt x="1039" y="338"/>
                    </a:cubicBezTo>
                    <a:cubicBezTo>
                      <a:pt x="1039" y="338"/>
                      <a:pt x="1037" y="304"/>
                      <a:pt x="1011" y="298"/>
                    </a:cubicBezTo>
                    <a:cubicBezTo>
                      <a:pt x="985" y="292"/>
                      <a:pt x="976" y="252"/>
                      <a:pt x="984" y="229"/>
                    </a:cubicBezTo>
                    <a:cubicBezTo>
                      <a:pt x="992" y="206"/>
                      <a:pt x="1017" y="203"/>
                      <a:pt x="1067" y="218"/>
                    </a:cubicBezTo>
                    <a:cubicBezTo>
                      <a:pt x="1067" y="218"/>
                      <a:pt x="1092" y="241"/>
                      <a:pt x="1110" y="241"/>
                    </a:cubicBezTo>
                    <a:cubicBezTo>
                      <a:pt x="1128" y="241"/>
                      <a:pt x="1114" y="227"/>
                      <a:pt x="1105" y="223"/>
                    </a:cubicBezTo>
                    <a:cubicBezTo>
                      <a:pt x="1096" y="219"/>
                      <a:pt x="1076" y="197"/>
                      <a:pt x="1033" y="184"/>
                    </a:cubicBezTo>
                    <a:cubicBezTo>
                      <a:pt x="1012" y="178"/>
                      <a:pt x="1042" y="138"/>
                      <a:pt x="1074" y="161"/>
                    </a:cubicBezTo>
                    <a:cubicBezTo>
                      <a:pt x="1074" y="161"/>
                      <a:pt x="1120" y="185"/>
                      <a:pt x="1160" y="174"/>
                    </a:cubicBezTo>
                    <a:cubicBezTo>
                      <a:pt x="1160" y="174"/>
                      <a:pt x="1207" y="166"/>
                      <a:pt x="1220" y="202"/>
                    </a:cubicBezTo>
                    <a:cubicBezTo>
                      <a:pt x="1220" y="202"/>
                      <a:pt x="1217" y="206"/>
                      <a:pt x="1199" y="206"/>
                    </a:cubicBezTo>
                    <a:cubicBezTo>
                      <a:pt x="1181" y="206"/>
                      <a:pt x="1178" y="217"/>
                      <a:pt x="1168" y="216"/>
                    </a:cubicBezTo>
                    <a:cubicBezTo>
                      <a:pt x="1158" y="215"/>
                      <a:pt x="1165" y="205"/>
                      <a:pt x="1128" y="190"/>
                    </a:cubicBezTo>
                    <a:cubicBezTo>
                      <a:pt x="1091" y="175"/>
                      <a:pt x="1112" y="198"/>
                      <a:pt x="1122" y="206"/>
                    </a:cubicBezTo>
                    <a:cubicBezTo>
                      <a:pt x="1132" y="214"/>
                      <a:pt x="1166" y="226"/>
                      <a:pt x="1163" y="259"/>
                    </a:cubicBezTo>
                    <a:cubicBezTo>
                      <a:pt x="1160" y="292"/>
                      <a:pt x="1122" y="318"/>
                      <a:pt x="1122" y="381"/>
                    </a:cubicBezTo>
                    <a:cubicBezTo>
                      <a:pt x="1122" y="444"/>
                      <a:pt x="1131" y="495"/>
                      <a:pt x="1144" y="495"/>
                    </a:cubicBezTo>
                    <a:cubicBezTo>
                      <a:pt x="1157" y="495"/>
                      <a:pt x="1146" y="485"/>
                      <a:pt x="1144" y="457"/>
                    </a:cubicBezTo>
                    <a:cubicBezTo>
                      <a:pt x="1142" y="429"/>
                      <a:pt x="1135" y="356"/>
                      <a:pt x="1158" y="348"/>
                    </a:cubicBezTo>
                    <a:cubicBezTo>
                      <a:pt x="1181" y="340"/>
                      <a:pt x="1204" y="339"/>
                      <a:pt x="1195" y="325"/>
                    </a:cubicBezTo>
                    <a:cubicBezTo>
                      <a:pt x="1195" y="325"/>
                      <a:pt x="1174" y="321"/>
                      <a:pt x="1163" y="325"/>
                    </a:cubicBezTo>
                    <a:cubicBezTo>
                      <a:pt x="1163" y="325"/>
                      <a:pt x="1154" y="322"/>
                      <a:pt x="1177" y="298"/>
                    </a:cubicBezTo>
                    <a:cubicBezTo>
                      <a:pt x="1200" y="274"/>
                      <a:pt x="1178" y="246"/>
                      <a:pt x="1205" y="232"/>
                    </a:cubicBezTo>
                    <a:cubicBezTo>
                      <a:pt x="1232" y="218"/>
                      <a:pt x="1261" y="235"/>
                      <a:pt x="1260" y="247"/>
                    </a:cubicBezTo>
                    <a:cubicBezTo>
                      <a:pt x="1259" y="259"/>
                      <a:pt x="1234" y="252"/>
                      <a:pt x="1228" y="279"/>
                    </a:cubicBezTo>
                    <a:cubicBezTo>
                      <a:pt x="1222" y="306"/>
                      <a:pt x="1202" y="348"/>
                      <a:pt x="1239" y="406"/>
                    </a:cubicBezTo>
                    <a:cubicBezTo>
                      <a:pt x="1239" y="406"/>
                      <a:pt x="1246" y="472"/>
                      <a:pt x="1241" y="484"/>
                    </a:cubicBezTo>
                    <a:cubicBezTo>
                      <a:pt x="1241" y="484"/>
                      <a:pt x="1252" y="498"/>
                      <a:pt x="1262" y="446"/>
                    </a:cubicBezTo>
                    <a:cubicBezTo>
                      <a:pt x="1272" y="394"/>
                      <a:pt x="1244" y="373"/>
                      <a:pt x="1238" y="347"/>
                    </a:cubicBezTo>
                    <a:cubicBezTo>
                      <a:pt x="1232" y="321"/>
                      <a:pt x="1244" y="277"/>
                      <a:pt x="1260" y="277"/>
                    </a:cubicBezTo>
                    <a:cubicBezTo>
                      <a:pt x="1276" y="277"/>
                      <a:pt x="1289" y="264"/>
                      <a:pt x="1324" y="324"/>
                    </a:cubicBezTo>
                    <a:cubicBezTo>
                      <a:pt x="1359" y="384"/>
                      <a:pt x="1365" y="387"/>
                      <a:pt x="1364" y="436"/>
                    </a:cubicBezTo>
                    <a:cubicBezTo>
                      <a:pt x="1363" y="485"/>
                      <a:pt x="1367" y="502"/>
                      <a:pt x="1381" y="514"/>
                    </a:cubicBezTo>
                    <a:cubicBezTo>
                      <a:pt x="1388" y="520"/>
                      <a:pt x="1374" y="551"/>
                      <a:pt x="1359" y="537"/>
                    </a:cubicBezTo>
                    <a:cubicBezTo>
                      <a:pt x="1359" y="537"/>
                      <a:pt x="1315" y="511"/>
                      <a:pt x="1294" y="528"/>
                    </a:cubicBezTo>
                    <a:cubicBezTo>
                      <a:pt x="1294" y="528"/>
                      <a:pt x="1283" y="520"/>
                      <a:pt x="1297" y="503"/>
                    </a:cubicBezTo>
                    <a:cubicBezTo>
                      <a:pt x="1297" y="503"/>
                      <a:pt x="1310" y="372"/>
                      <a:pt x="1279" y="375"/>
                    </a:cubicBezTo>
                    <a:cubicBezTo>
                      <a:pt x="1248" y="378"/>
                      <a:pt x="1296" y="379"/>
                      <a:pt x="1280" y="473"/>
                    </a:cubicBezTo>
                    <a:cubicBezTo>
                      <a:pt x="1264" y="567"/>
                      <a:pt x="1212" y="595"/>
                      <a:pt x="1190" y="594"/>
                    </a:cubicBezTo>
                    <a:cubicBezTo>
                      <a:pt x="1168" y="593"/>
                      <a:pt x="1164" y="598"/>
                      <a:pt x="1183" y="552"/>
                    </a:cubicBezTo>
                    <a:cubicBezTo>
                      <a:pt x="1202" y="506"/>
                      <a:pt x="1222" y="414"/>
                      <a:pt x="1198" y="417"/>
                    </a:cubicBezTo>
                    <a:cubicBezTo>
                      <a:pt x="1185" y="419"/>
                      <a:pt x="1188" y="426"/>
                      <a:pt x="1188" y="447"/>
                    </a:cubicBezTo>
                    <a:cubicBezTo>
                      <a:pt x="1188" y="468"/>
                      <a:pt x="1183" y="543"/>
                      <a:pt x="1148" y="572"/>
                    </a:cubicBezTo>
                    <a:cubicBezTo>
                      <a:pt x="1113" y="601"/>
                      <a:pt x="1124" y="560"/>
                      <a:pt x="1111" y="545"/>
                    </a:cubicBezTo>
                    <a:cubicBezTo>
                      <a:pt x="1098" y="530"/>
                      <a:pt x="1081" y="481"/>
                      <a:pt x="1021" y="486"/>
                    </a:cubicBezTo>
                    <a:cubicBezTo>
                      <a:pt x="1021" y="486"/>
                      <a:pt x="1015" y="502"/>
                      <a:pt x="1034" y="503"/>
                    </a:cubicBezTo>
                    <a:cubicBezTo>
                      <a:pt x="1053" y="504"/>
                      <a:pt x="1098" y="532"/>
                      <a:pt x="1097" y="565"/>
                    </a:cubicBezTo>
                    <a:cubicBezTo>
                      <a:pt x="1096" y="598"/>
                      <a:pt x="1094" y="596"/>
                      <a:pt x="1069" y="612"/>
                    </a:cubicBezTo>
                    <a:cubicBezTo>
                      <a:pt x="1044" y="628"/>
                      <a:pt x="1017" y="654"/>
                      <a:pt x="1007" y="691"/>
                    </a:cubicBezTo>
                    <a:cubicBezTo>
                      <a:pt x="997" y="728"/>
                      <a:pt x="933" y="749"/>
                      <a:pt x="874" y="742"/>
                    </a:cubicBezTo>
                    <a:cubicBezTo>
                      <a:pt x="815" y="735"/>
                      <a:pt x="843" y="700"/>
                      <a:pt x="841" y="676"/>
                    </a:cubicBezTo>
                    <a:cubicBezTo>
                      <a:pt x="839" y="652"/>
                      <a:pt x="836" y="621"/>
                      <a:pt x="818" y="636"/>
                    </a:cubicBezTo>
                    <a:cubicBezTo>
                      <a:pt x="818" y="636"/>
                      <a:pt x="819" y="642"/>
                      <a:pt x="823" y="662"/>
                    </a:cubicBezTo>
                    <a:cubicBezTo>
                      <a:pt x="827" y="682"/>
                      <a:pt x="809" y="672"/>
                      <a:pt x="808" y="694"/>
                    </a:cubicBezTo>
                    <a:cubicBezTo>
                      <a:pt x="807" y="716"/>
                      <a:pt x="800" y="741"/>
                      <a:pt x="764" y="717"/>
                    </a:cubicBezTo>
                    <a:cubicBezTo>
                      <a:pt x="728" y="693"/>
                      <a:pt x="752" y="699"/>
                      <a:pt x="755" y="656"/>
                    </a:cubicBezTo>
                    <a:cubicBezTo>
                      <a:pt x="758" y="613"/>
                      <a:pt x="719" y="599"/>
                      <a:pt x="727" y="619"/>
                    </a:cubicBezTo>
                    <a:cubicBezTo>
                      <a:pt x="735" y="639"/>
                      <a:pt x="741" y="641"/>
                      <a:pt x="731" y="672"/>
                    </a:cubicBezTo>
                    <a:cubicBezTo>
                      <a:pt x="721" y="703"/>
                      <a:pt x="741" y="713"/>
                      <a:pt x="720" y="735"/>
                    </a:cubicBezTo>
                    <a:cubicBezTo>
                      <a:pt x="699" y="757"/>
                      <a:pt x="657" y="779"/>
                      <a:pt x="624" y="789"/>
                    </a:cubicBezTo>
                    <a:cubicBezTo>
                      <a:pt x="591" y="799"/>
                      <a:pt x="596" y="830"/>
                      <a:pt x="564" y="833"/>
                    </a:cubicBezTo>
                    <a:cubicBezTo>
                      <a:pt x="532" y="836"/>
                      <a:pt x="548" y="796"/>
                      <a:pt x="520" y="794"/>
                    </a:cubicBezTo>
                    <a:cubicBezTo>
                      <a:pt x="520" y="794"/>
                      <a:pt x="503" y="792"/>
                      <a:pt x="513" y="809"/>
                    </a:cubicBezTo>
                    <a:cubicBezTo>
                      <a:pt x="523" y="826"/>
                      <a:pt x="551" y="837"/>
                      <a:pt x="534" y="857"/>
                    </a:cubicBezTo>
                    <a:cubicBezTo>
                      <a:pt x="534" y="857"/>
                      <a:pt x="513" y="878"/>
                      <a:pt x="471" y="874"/>
                    </a:cubicBezTo>
                    <a:cubicBezTo>
                      <a:pt x="471" y="874"/>
                      <a:pt x="458" y="892"/>
                      <a:pt x="499" y="886"/>
                    </a:cubicBezTo>
                    <a:cubicBezTo>
                      <a:pt x="540" y="880"/>
                      <a:pt x="562" y="864"/>
                      <a:pt x="598" y="826"/>
                    </a:cubicBezTo>
                    <a:cubicBezTo>
                      <a:pt x="598" y="826"/>
                      <a:pt x="630" y="806"/>
                      <a:pt x="675" y="794"/>
                    </a:cubicBezTo>
                    <a:cubicBezTo>
                      <a:pt x="720" y="782"/>
                      <a:pt x="727" y="758"/>
                      <a:pt x="762" y="754"/>
                    </a:cubicBezTo>
                    <a:cubicBezTo>
                      <a:pt x="797" y="750"/>
                      <a:pt x="820" y="746"/>
                      <a:pt x="861" y="764"/>
                    </a:cubicBezTo>
                    <a:cubicBezTo>
                      <a:pt x="861" y="764"/>
                      <a:pt x="893" y="770"/>
                      <a:pt x="926" y="768"/>
                    </a:cubicBezTo>
                    <a:cubicBezTo>
                      <a:pt x="926" y="768"/>
                      <a:pt x="938" y="773"/>
                      <a:pt x="938" y="797"/>
                    </a:cubicBezTo>
                    <a:cubicBezTo>
                      <a:pt x="938" y="821"/>
                      <a:pt x="981" y="836"/>
                      <a:pt x="993" y="845"/>
                    </a:cubicBezTo>
                    <a:cubicBezTo>
                      <a:pt x="1005" y="854"/>
                      <a:pt x="992" y="904"/>
                      <a:pt x="1001" y="908"/>
                    </a:cubicBezTo>
                    <a:cubicBezTo>
                      <a:pt x="1010" y="912"/>
                      <a:pt x="1018" y="913"/>
                      <a:pt x="1018" y="881"/>
                    </a:cubicBezTo>
                    <a:cubicBezTo>
                      <a:pt x="1018" y="849"/>
                      <a:pt x="1029" y="840"/>
                      <a:pt x="1059" y="835"/>
                    </a:cubicBezTo>
                    <a:cubicBezTo>
                      <a:pt x="1089" y="830"/>
                      <a:pt x="1141" y="813"/>
                      <a:pt x="1171" y="821"/>
                    </a:cubicBezTo>
                    <a:cubicBezTo>
                      <a:pt x="1171" y="821"/>
                      <a:pt x="1190" y="808"/>
                      <a:pt x="1156" y="801"/>
                    </a:cubicBezTo>
                    <a:cubicBezTo>
                      <a:pt x="1122" y="794"/>
                      <a:pt x="1088" y="816"/>
                      <a:pt x="1059" y="819"/>
                    </a:cubicBezTo>
                    <a:cubicBezTo>
                      <a:pt x="1030" y="822"/>
                      <a:pt x="974" y="845"/>
                      <a:pt x="965" y="780"/>
                    </a:cubicBezTo>
                    <a:cubicBezTo>
                      <a:pt x="956" y="715"/>
                      <a:pt x="1055" y="748"/>
                      <a:pt x="1087" y="727"/>
                    </a:cubicBezTo>
                    <a:cubicBezTo>
                      <a:pt x="1087" y="727"/>
                      <a:pt x="1100" y="715"/>
                      <a:pt x="1078" y="714"/>
                    </a:cubicBezTo>
                    <a:cubicBezTo>
                      <a:pt x="1056" y="713"/>
                      <a:pt x="1027" y="714"/>
                      <a:pt x="1020" y="722"/>
                    </a:cubicBezTo>
                    <a:cubicBezTo>
                      <a:pt x="1020" y="722"/>
                      <a:pt x="1020" y="717"/>
                      <a:pt x="1036" y="691"/>
                    </a:cubicBezTo>
                    <a:cubicBezTo>
                      <a:pt x="1052" y="665"/>
                      <a:pt x="1033" y="656"/>
                      <a:pt x="1062" y="640"/>
                    </a:cubicBezTo>
                    <a:cubicBezTo>
                      <a:pt x="1091" y="624"/>
                      <a:pt x="1119" y="607"/>
                      <a:pt x="1137" y="605"/>
                    </a:cubicBezTo>
                    <a:cubicBezTo>
                      <a:pt x="1155" y="603"/>
                      <a:pt x="1197" y="619"/>
                      <a:pt x="1198" y="652"/>
                    </a:cubicBezTo>
                    <a:cubicBezTo>
                      <a:pt x="1199" y="685"/>
                      <a:pt x="1204" y="793"/>
                      <a:pt x="1182" y="831"/>
                    </a:cubicBezTo>
                    <a:close/>
                    <a:moveTo>
                      <a:pt x="1294" y="780"/>
                    </a:moveTo>
                    <a:cubicBezTo>
                      <a:pt x="1270" y="766"/>
                      <a:pt x="1270" y="729"/>
                      <a:pt x="1270" y="698"/>
                    </a:cubicBezTo>
                    <a:cubicBezTo>
                      <a:pt x="1270" y="668"/>
                      <a:pt x="1251" y="681"/>
                      <a:pt x="1250" y="704"/>
                    </a:cubicBezTo>
                    <a:cubicBezTo>
                      <a:pt x="1249" y="726"/>
                      <a:pt x="1245" y="766"/>
                      <a:pt x="1255" y="774"/>
                    </a:cubicBezTo>
                    <a:cubicBezTo>
                      <a:pt x="1266" y="782"/>
                      <a:pt x="1263" y="785"/>
                      <a:pt x="1250" y="801"/>
                    </a:cubicBezTo>
                    <a:cubicBezTo>
                      <a:pt x="1237" y="817"/>
                      <a:pt x="1226" y="833"/>
                      <a:pt x="1209" y="828"/>
                    </a:cubicBezTo>
                    <a:cubicBezTo>
                      <a:pt x="1209" y="828"/>
                      <a:pt x="1226" y="816"/>
                      <a:pt x="1218" y="680"/>
                    </a:cubicBezTo>
                    <a:cubicBezTo>
                      <a:pt x="1218" y="680"/>
                      <a:pt x="1225" y="638"/>
                      <a:pt x="1261" y="638"/>
                    </a:cubicBezTo>
                    <a:cubicBezTo>
                      <a:pt x="1297" y="638"/>
                      <a:pt x="1306" y="644"/>
                      <a:pt x="1303" y="688"/>
                    </a:cubicBezTo>
                    <a:cubicBezTo>
                      <a:pt x="1301" y="732"/>
                      <a:pt x="1307" y="753"/>
                      <a:pt x="1315" y="766"/>
                    </a:cubicBezTo>
                    <a:cubicBezTo>
                      <a:pt x="1323" y="780"/>
                      <a:pt x="1318" y="793"/>
                      <a:pt x="1294" y="780"/>
                    </a:cubicBezTo>
                    <a:close/>
                    <a:moveTo>
                      <a:pt x="1351" y="773"/>
                    </a:moveTo>
                    <a:cubicBezTo>
                      <a:pt x="1351" y="773"/>
                      <a:pt x="1345" y="802"/>
                      <a:pt x="1329" y="746"/>
                    </a:cubicBezTo>
                    <a:cubicBezTo>
                      <a:pt x="1329" y="746"/>
                      <a:pt x="1313" y="638"/>
                      <a:pt x="1335" y="630"/>
                    </a:cubicBezTo>
                    <a:cubicBezTo>
                      <a:pt x="1335" y="630"/>
                      <a:pt x="1355" y="612"/>
                      <a:pt x="1359" y="600"/>
                    </a:cubicBezTo>
                    <a:cubicBezTo>
                      <a:pt x="1363" y="588"/>
                      <a:pt x="1357" y="589"/>
                      <a:pt x="1341" y="602"/>
                    </a:cubicBezTo>
                    <a:cubicBezTo>
                      <a:pt x="1325" y="616"/>
                      <a:pt x="1323" y="638"/>
                      <a:pt x="1291" y="612"/>
                    </a:cubicBezTo>
                    <a:cubicBezTo>
                      <a:pt x="1291" y="612"/>
                      <a:pt x="1261" y="600"/>
                      <a:pt x="1242" y="610"/>
                    </a:cubicBezTo>
                    <a:cubicBezTo>
                      <a:pt x="1242" y="610"/>
                      <a:pt x="1231" y="628"/>
                      <a:pt x="1219" y="628"/>
                    </a:cubicBezTo>
                    <a:cubicBezTo>
                      <a:pt x="1219" y="628"/>
                      <a:pt x="1203" y="609"/>
                      <a:pt x="1233" y="596"/>
                    </a:cubicBezTo>
                    <a:cubicBezTo>
                      <a:pt x="1262" y="582"/>
                      <a:pt x="1267" y="580"/>
                      <a:pt x="1277" y="557"/>
                    </a:cubicBezTo>
                    <a:cubicBezTo>
                      <a:pt x="1286" y="534"/>
                      <a:pt x="1362" y="554"/>
                      <a:pt x="1373" y="588"/>
                    </a:cubicBezTo>
                    <a:cubicBezTo>
                      <a:pt x="1383" y="621"/>
                      <a:pt x="1403" y="658"/>
                      <a:pt x="1386" y="696"/>
                    </a:cubicBezTo>
                    <a:cubicBezTo>
                      <a:pt x="1369" y="733"/>
                      <a:pt x="1350" y="728"/>
                      <a:pt x="1351" y="773"/>
                    </a:cubicBezTo>
                    <a:close/>
                    <a:moveTo>
                      <a:pt x="1403" y="790"/>
                    </a:moveTo>
                    <a:cubicBezTo>
                      <a:pt x="1403" y="790"/>
                      <a:pt x="1359" y="805"/>
                      <a:pt x="1386" y="749"/>
                    </a:cubicBezTo>
                    <a:cubicBezTo>
                      <a:pt x="1413" y="693"/>
                      <a:pt x="1419" y="740"/>
                      <a:pt x="1414" y="620"/>
                    </a:cubicBezTo>
                    <a:cubicBezTo>
                      <a:pt x="1414" y="620"/>
                      <a:pt x="1406" y="581"/>
                      <a:pt x="1397" y="573"/>
                    </a:cubicBezTo>
                    <a:cubicBezTo>
                      <a:pt x="1387" y="565"/>
                      <a:pt x="1395" y="544"/>
                      <a:pt x="1407" y="542"/>
                    </a:cubicBezTo>
                    <a:cubicBezTo>
                      <a:pt x="1419" y="541"/>
                      <a:pt x="1405" y="497"/>
                      <a:pt x="1386" y="485"/>
                    </a:cubicBezTo>
                    <a:cubicBezTo>
                      <a:pt x="1386" y="485"/>
                      <a:pt x="1375" y="401"/>
                      <a:pt x="1382" y="397"/>
                    </a:cubicBezTo>
                    <a:cubicBezTo>
                      <a:pt x="1382" y="397"/>
                      <a:pt x="1438" y="446"/>
                      <a:pt x="1454" y="642"/>
                    </a:cubicBezTo>
                    <a:cubicBezTo>
                      <a:pt x="1454" y="642"/>
                      <a:pt x="1461" y="774"/>
                      <a:pt x="1403" y="7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p:nvSpPr>
            <p:spPr bwMode="auto">
              <a:xfrm>
                <a:off x="3023" y="887"/>
                <a:ext cx="265" cy="160"/>
              </a:xfrm>
              <a:custGeom>
                <a:avLst/>
                <a:gdLst>
                  <a:gd name="T0" fmla="*/ 98 w 112"/>
                  <a:gd name="T1" fmla="*/ 15 h 68"/>
                  <a:gd name="T2" fmla="*/ 27 w 112"/>
                  <a:gd name="T3" fmla="*/ 29 h 68"/>
                  <a:gd name="T4" fmla="*/ 14 w 112"/>
                  <a:gd name="T5" fmla="*/ 45 h 68"/>
                  <a:gd name="T6" fmla="*/ 35 w 112"/>
                  <a:gd name="T7" fmla="*/ 47 h 68"/>
                  <a:gd name="T8" fmla="*/ 58 w 112"/>
                  <a:gd name="T9" fmla="*/ 55 h 68"/>
                  <a:gd name="T10" fmla="*/ 90 w 112"/>
                  <a:gd name="T11" fmla="*/ 60 h 68"/>
                  <a:gd name="T12" fmla="*/ 111 w 112"/>
                  <a:gd name="T13" fmla="*/ 25 h 68"/>
                  <a:gd name="T14" fmla="*/ 98 w 112"/>
                  <a:gd name="T15" fmla="*/ 15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
                    <a:moveTo>
                      <a:pt x="98" y="15"/>
                    </a:moveTo>
                    <a:cubicBezTo>
                      <a:pt x="74" y="65"/>
                      <a:pt x="54" y="29"/>
                      <a:pt x="27" y="29"/>
                    </a:cubicBezTo>
                    <a:cubicBezTo>
                      <a:pt x="0" y="29"/>
                      <a:pt x="7" y="47"/>
                      <a:pt x="14" y="45"/>
                    </a:cubicBezTo>
                    <a:cubicBezTo>
                      <a:pt x="20" y="44"/>
                      <a:pt x="35" y="47"/>
                      <a:pt x="35" y="47"/>
                    </a:cubicBezTo>
                    <a:cubicBezTo>
                      <a:pt x="41" y="45"/>
                      <a:pt x="58" y="55"/>
                      <a:pt x="58" y="55"/>
                    </a:cubicBezTo>
                    <a:cubicBezTo>
                      <a:pt x="74" y="57"/>
                      <a:pt x="79" y="68"/>
                      <a:pt x="90" y="60"/>
                    </a:cubicBezTo>
                    <a:cubicBezTo>
                      <a:pt x="100" y="52"/>
                      <a:pt x="112" y="51"/>
                      <a:pt x="111" y="25"/>
                    </a:cubicBezTo>
                    <a:cubicBezTo>
                      <a:pt x="110" y="0"/>
                      <a:pt x="98" y="15"/>
                      <a:pt x="9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7" name="Freeform 16"/>
            <p:cNvSpPr/>
            <p:nvPr/>
          </p:nvSpPr>
          <p:spPr>
            <a:xfrm>
              <a:off x="4031260" y="4102426"/>
              <a:ext cx="466907" cy="103905"/>
            </a:xfrm>
            <a:custGeom>
              <a:avLst/>
              <a:gdLst>
                <a:gd name="connsiteX0" fmla="*/ 421470 w 466907"/>
                <a:gd name="connsiteY0" fmla="*/ 103814 h 103905"/>
                <a:gd name="connsiteX1" fmla="*/ 294250 w 466907"/>
                <a:gd name="connsiteY1" fmla="*/ 40204 h 103905"/>
                <a:gd name="connsiteX2" fmla="*/ 51 w 466907"/>
                <a:gd name="connsiteY2" fmla="*/ 40204 h 103905"/>
                <a:gd name="connsiteX3" fmla="*/ 318103 w 466907"/>
                <a:gd name="connsiteY3" fmla="*/ 447 h 103905"/>
                <a:gd name="connsiteX4" fmla="*/ 461227 w 466907"/>
                <a:gd name="connsiteY4" fmla="*/ 24301 h 103905"/>
                <a:gd name="connsiteX5" fmla="*/ 421470 w 466907"/>
                <a:gd name="connsiteY5" fmla="*/ 103814 h 10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907" h="103905">
                  <a:moveTo>
                    <a:pt x="421470" y="103814"/>
                  </a:moveTo>
                  <a:cubicBezTo>
                    <a:pt x="393641" y="106464"/>
                    <a:pt x="364486" y="50806"/>
                    <a:pt x="294250" y="40204"/>
                  </a:cubicBezTo>
                  <a:cubicBezTo>
                    <a:pt x="224013" y="29602"/>
                    <a:pt x="-3924" y="46830"/>
                    <a:pt x="51" y="40204"/>
                  </a:cubicBezTo>
                  <a:cubicBezTo>
                    <a:pt x="4026" y="33578"/>
                    <a:pt x="241240" y="3097"/>
                    <a:pt x="318103" y="447"/>
                  </a:cubicBezTo>
                  <a:cubicBezTo>
                    <a:pt x="394966" y="-2204"/>
                    <a:pt x="442674" y="7073"/>
                    <a:pt x="461227" y="24301"/>
                  </a:cubicBezTo>
                  <a:cubicBezTo>
                    <a:pt x="479780" y="41529"/>
                    <a:pt x="449299" y="101164"/>
                    <a:pt x="421470" y="10381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Rectangle 1436"/>
          <p:cNvSpPr>
            <a:spLocks noChangeArrowheads="1"/>
          </p:cNvSpPr>
          <p:nvPr/>
        </p:nvSpPr>
        <p:spPr bwMode="auto">
          <a:xfrm>
            <a:off x="429016" y="2345690"/>
            <a:ext cx="218027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2400" dirty="0" smtClean="0">
                <a:cs typeface="Arial" pitchFamily="34" charset="0"/>
              </a:rPr>
              <a:t>Search Focus: </a:t>
            </a:r>
          </a:p>
          <a:p>
            <a:pPr marL="0" marR="0" lvl="0" indent="0" defTabSz="914400" rtl="0" eaLnBrk="1" fontAlgn="base" latinLnBrk="0" hangingPunct="1">
              <a:lnSpc>
                <a:spcPct val="100000"/>
              </a:lnSpc>
              <a:spcBef>
                <a:spcPct val="0"/>
              </a:spcBef>
              <a:spcAft>
                <a:spcPct val="0"/>
              </a:spcAft>
              <a:buClrTx/>
              <a:buSzTx/>
              <a:buFontTx/>
              <a:buNone/>
              <a:tabLst/>
            </a:pPr>
            <a:r>
              <a:rPr lang="en-US" sz="2400" dirty="0" smtClean="0">
                <a:cs typeface="Arial" pitchFamily="34" charset="0"/>
              </a:rPr>
              <a:t>Relevance</a:t>
            </a:r>
          </a:p>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cs typeface="Arial" pitchFamily="34" charset="0"/>
              </a:rPr>
              <a:t>And</a:t>
            </a:r>
            <a:r>
              <a:rPr kumimoji="0" lang="en-US" sz="2400" b="0" i="0" u="none" strike="noStrike" cap="none" normalizeH="0" dirty="0" smtClean="0">
                <a:ln>
                  <a:noFill/>
                </a:ln>
                <a:effectLst/>
                <a:cs typeface="Arial" pitchFamily="34" charset="0"/>
              </a:rPr>
              <a:t> Performance</a:t>
            </a:r>
            <a:endParaRPr kumimoji="0" lang="en-US" sz="5400" b="0" i="0" u="none" strike="noStrike" cap="none" normalizeH="0" baseline="0" dirty="0" smtClean="0">
              <a:ln>
                <a:noFill/>
              </a:ln>
              <a:effectLst/>
              <a:cs typeface="Arial" pitchFamily="34" charset="0"/>
            </a:endParaRPr>
          </a:p>
        </p:txBody>
      </p:sp>
      <p:grpSp>
        <p:nvGrpSpPr>
          <p:cNvPr id="44" name="Group 43"/>
          <p:cNvGrpSpPr/>
          <p:nvPr/>
        </p:nvGrpSpPr>
        <p:grpSpPr>
          <a:xfrm>
            <a:off x="6528613" y="1512759"/>
            <a:ext cx="2196287" cy="2215317"/>
            <a:chOff x="914401" y="1123950"/>
            <a:chExt cx="2086373" cy="1020941"/>
          </a:xfrm>
        </p:grpSpPr>
        <p:sp>
          <p:nvSpPr>
            <p:cNvPr id="45" name="Rectangle 1436"/>
            <p:cNvSpPr>
              <a:spLocks noChangeArrowheads="1"/>
            </p:cNvSpPr>
            <p:nvPr/>
          </p:nvSpPr>
          <p:spPr bwMode="auto">
            <a:xfrm>
              <a:off x="914402" y="1464056"/>
              <a:ext cx="2086372" cy="68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2400" dirty="0" smtClean="0"/>
                <a:t>What </a:t>
              </a:r>
              <a:r>
                <a:rPr lang="en-US" sz="2400" dirty="0"/>
                <a:t>can we learn from what people are searching</a:t>
              </a:r>
              <a:r>
                <a:rPr lang="en-US" sz="2400" dirty="0" smtClean="0"/>
                <a:t>?</a:t>
              </a:r>
              <a:endParaRPr lang="en-US" sz="2400" dirty="0"/>
            </a:p>
          </p:txBody>
        </p:sp>
        <p:sp>
          <p:nvSpPr>
            <p:cNvPr id="46" name="Rectangle 1436"/>
            <p:cNvSpPr>
              <a:spLocks noChangeArrowheads="1"/>
            </p:cNvSpPr>
            <p:nvPr/>
          </p:nvSpPr>
          <p:spPr bwMode="auto">
            <a:xfrm>
              <a:off x="914401" y="1123950"/>
              <a:ext cx="62" cy="42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6000" i="0" u="none" strike="noStrike" cap="none" normalizeH="0" baseline="0" dirty="0" smtClean="0">
                <a:ln>
                  <a:noFill/>
                </a:ln>
                <a:solidFill>
                  <a:schemeClr val="accent1"/>
                </a:solidFill>
                <a:effectLst/>
                <a:cs typeface="Arial" pitchFamily="34" charset="0"/>
              </a:endParaRPr>
            </a:p>
          </p:txBody>
        </p:sp>
      </p:grpSp>
    </p:spTree>
    <p:extLst>
      <p:ext uri="{BB962C8B-B14F-4D97-AF65-F5344CB8AC3E}">
        <p14:creationId xmlns:p14="http://schemas.microsoft.com/office/powerpoint/2010/main" val="1680364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33599" y="1293805"/>
            <a:ext cx="1788991" cy="523220"/>
          </a:xfrm>
        </p:spPr>
        <p:txBody>
          <a:bodyPr wrap="square">
            <a:spAutoFit/>
          </a:bodyPr>
          <a:lstStyle/>
          <a:p>
            <a:pPr algn="r"/>
            <a:r>
              <a:rPr lang="en-US" dirty="0" smtClean="0">
                <a:solidFill>
                  <a:schemeClr val="bg1"/>
                </a:solidFill>
              </a:rPr>
              <a:t>Agenda</a:t>
            </a:r>
            <a:endParaRPr lang="en-US" dirty="0">
              <a:solidFill>
                <a:schemeClr val="bg1"/>
              </a:solidFill>
            </a:endParaRPr>
          </a:p>
        </p:txBody>
      </p:sp>
      <p:sp>
        <p:nvSpPr>
          <p:cNvPr id="8" name="Content Placeholder 7"/>
          <p:cNvSpPr>
            <a:spLocks noGrp="1"/>
          </p:cNvSpPr>
          <p:nvPr>
            <p:ph idx="1"/>
          </p:nvPr>
        </p:nvSpPr>
        <p:spPr>
          <a:xfrm>
            <a:off x="1828800" y="1715918"/>
            <a:ext cx="2093791" cy="704534"/>
          </a:xfrm>
        </p:spPr>
        <p:txBody>
          <a:bodyPr>
            <a:normAutofit lnSpcReduction="10000"/>
          </a:bodyPr>
          <a:lstStyle/>
          <a:p>
            <a:pPr algn="r"/>
            <a:r>
              <a:rPr lang="en-US" sz="1100" dirty="0"/>
              <a:t>Using Data Science on Internet Search Behavior as a Proxy for Human Behavior</a:t>
            </a:r>
          </a:p>
        </p:txBody>
      </p:sp>
      <p:grpSp>
        <p:nvGrpSpPr>
          <p:cNvPr id="6" name="Group 5"/>
          <p:cNvGrpSpPr/>
          <p:nvPr/>
        </p:nvGrpSpPr>
        <p:grpSpPr>
          <a:xfrm>
            <a:off x="4131394" y="1405429"/>
            <a:ext cx="2879006" cy="2504170"/>
            <a:chOff x="4131394" y="1405429"/>
            <a:chExt cx="2879006" cy="2504170"/>
          </a:xfrm>
        </p:grpSpPr>
        <p:sp>
          <p:nvSpPr>
            <p:cNvPr id="9" name="Oval 8"/>
            <p:cNvSpPr/>
            <p:nvPr/>
          </p:nvSpPr>
          <p:spPr>
            <a:xfrm>
              <a:off x="4131394" y="2058919"/>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1" name="Straight Connector 10"/>
            <p:cNvCxnSpPr/>
            <p:nvPr/>
          </p:nvCxnSpPr>
          <p:spPr>
            <a:xfrm>
              <a:off x="4152900" y="1405429"/>
              <a:ext cx="0" cy="5334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7"/>
            <p:cNvSpPr txBox="1">
              <a:spLocks/>
            </p:cNvSpPr>
            <p:nvPr/>
          </p:nvSpPr>
          <p:spPr>
            <a:xfrm>
              <a:off x="4274025" y="1848981"/>
              <a:ext cx="2736375" cy="167122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sz="1400" dirty="0" smtClean="0"/>
                <a:t>Context</a:t>
              </a:r>
            </a:p>
            <a:p>
              <a:pPr marL="0" indent="0">
                <a:lnSpc>
                  <a:spcPct val="150000"/>
                </a:lnSpc>
                <a:buNone/>
              </a:pPr>
              <a:r>
                <a:rPr lang="en-US" sz="1400" dirty="0" smtClean="0"/>
                <a:t>Problem definition</a:t>
              </a:r>
              <a:endParaRPr lang="en-US" sz="1400" dirty="0" smtClean="0">
                <a:solidFill>
                  <a:srgbClr val="FFFF00"/>
                </a:solidFill>
              </a:endParaRPr>
            </a:p>
            <a:p>
              <a:pPr marL="0" indent="0">
                <a:lnSpc>
                  <a:spcPct val="150000"/>
                </a:lnSpc>
                <a:buFont typeface="Arial" pitchFamily="34" charset="0"/>
                <a:buNone/>
              </a:pPr>
              <a:r>
                <a:rPr lang="en-US" sz="2000" dirty="0" smtClean="0">
                  <a:solidFill>
                    <a:srgbClr val="FFFF00"/>
                  </a:solidFill>
                </a:rPr>
                <a:t>Examples</a:t>
              </a:r>
              <a:endParaRPr lang="en-US" sz="1400" dirty="0" smtClean="0"/>
            </a:p>
            <a:p>
              <a:pPr marL="0" indent="0">
                <a:lnSpc>
                  <a:spcPct val="150000"/>
                </a:lnSpc>
                <a:buFont typeface="Arial" pitchFamily="34" charset="0"/>
                <a:buNone/>
              </a:pPr>
              <a:r>
                <a:rPr lang="en-US" sz="1400" dirty="0" smtClean="0"/>
                <a:t>Summary</a:t>
              </a:r>
            </a:p>
          </p:txBody>
        </p:sp>
        <p:cxnSp>
          <p:nvCxnSpPr>
            <p:cNvPr id="19" name="Straight Connector 18"/>
            <p:cNvCxnSpPr/>
            <p:nvPr/>
          </p:nvCxnSpPr>
          <p:spPr>
            <a:xfrm>
              <a:off x="4152900" y="2194725"/>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52900" y="2558381"/>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52900" y="2922037"/>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52900" y="3285693"/>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52900" y="3649349"/>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31394" y="2781985"/>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Oval 24"/>
            <p:cNvSpPr/>
            <p:nvPr/>
          </p:nvSpPr>
          <p:spPr>
            <a:xfrm>
              <a:off x="4131394" y="2420452"/>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 name="Oval 25"/>
            <p:cNvSpPr/>
            <p:nvPr/>
          </p:nvSpPr>
          <p:spPr>
            <a:xfrm>
              <a:off x="4131394" y="3143518"/>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 name="Oval 26"/>
            <p:cNvSpPr/>
            <p:nvPr/>
          </p:nvSpPr>
          <p:spPr>
            <a:xfrm>
              <a:off x="4131394" y="3505051"/>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8" name="Oval 27"/>
            <p:cNvSpPr/>
            <p:nvPr/>
          </p:nvSpPr>
          <p:spPr>
            <a:xfrm>
              <a:off x="4131394" y="3866586"/>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Freeform 6"/>
            <p:cNvSpPr>
              <a:spLocks noEditPoints="1"/>
            </p:cNvSpPr>
            <p:nvPr/>
          </p:nvSpPr>
          <p:spPr bwMode="auto">
            <a:xfrm>
              <a:off x="4359302" y="1445351"/>
              <a:ext cx="452840" cy="323359"/>
            </a:xfrm>
            <a:custGeom>
              <a:avLst/>
              <a:gdLst>
                <a:gd name="T0" fmla="*/ 40 w 280"/>
                <a:gd name="T1" fmla="*/ 160 h 200"/>
                <a:gd name="T2" fmla="*/ 20 w 280"/>
                <a:gd name="T3" fmla="*/ 160 h 200"/>
                <a:gd name="T4" fmla="*/ 0 w 280"/>
                <a:gd name="T5" fmla="*/ 180 h 200"/>
                <a:gd name="T6" fmla="*/ 20 w 280"/>
                <a:gd name="T7" fmla="*/ 200 h 200"/>
                <a:gd name="T8" fmla="*/ 40 w 280"/>
                <a:gd name="T9" fmla="*/ 200 h 200"/>
                <a:gd name="T10" fmla="*/ 60 w 280"/>
                <a:gd name="T11" fmla="*/ 180 h 200"/>
                <a:gd name="T12" fmla="*/ 40 w 280"/>
                <a:gd name="T13" fmla="*/ 160 h 200"/>
                <a:gd name="T14" fmla="*/ 40 w 280"/>
                <a:gd name="T15" fmla="*/ 80 h 200"/>
                <a:gd name="T16" fmla="*/ 20 w 280"/>
                <a:gd name="T17" fmla="*/ 80 h 200"/>
                <a:gd name="T18" fmla="*/ 0 w 280"/>
                <a:gd name="T19" fmla="*/ 100 h 200"/>
                <a:gd name="T20" fmla="*/ 20 w 280"/>
                <a:gd name="T21" fmla="*/ 120 h 200"/>
                <a:gd name="T22" fmla="*/ 40 w 280"/>
                <a:gd name="T23" fmla="*/ 120 h 200"/>
                <a:gd name="T24" fmla="*/ 60 w 280"/>
                <a:gd name="T25" fmla="*/ 100 h 200"/>
                <a:gd name="T26" fmla="*/ 40 w 280"/>
                <a:gd name="T27" fmla="*/ 80 h 200"/>
                <a:gd name="T28" fmla="*/ 40 w 280"/>
                <a:gd name="T29" fmla="*/ 0 h 200"/>
                <a:gd name="T30" fmla="*/ 20 w 280"/>
                <a:gd name="T31" fmla="*/ 0 h 200"/>
                <a:gd name="T32" fmla="*/ 0 w 280"/>
                <a:gd name="T33" fmla="*/ 20 h 200"/>
                <a:gd name="T34" fmla="*/ 20 w 280"/>
                <a:gd name="T35" fmla="*/ 40 h 200"/>
                <a:gd name="T36" fmla="*/ 40 w 280"/>
                <a:gd name="T37" fmla="*/ 40 h 200"/>
                <a:gd name="T38" fmla="*/ 60 w 280"/>
                <a:gd name="T39" fmla="*/ 20 h 200"/>
                <a:gd name="T40" fmla="*/ 40 w 280"/>
                <a:gd name="T41" fmla="*/ 0 h 200"/>
                <a:gd name="T42" fmla="*/ 120 w 280"/>
                <a:gd name="T43" fmla="*/ 40 h 200"/>
                <a:gd name="T44" fmla="*/ 260 w 280"/>
                <a:gd name="T45" fmla="*/ 40 h 200"/>
                <a:gd name="T46" fmla="*/ 280 w 280"/>
                <a:gd name="T47" fmla="*/ 20 h 200"/>
                <a:gd name="T48" fmla="*/ 260 w 280"/>
                <a:gd name="T49" fmla="*/ 0 h 200"/>
                <a:gd name="T50" fmla="*/ 120 w 280"/>
                <a:gd name="T51" fmla="*/ 0 h 200"/>
                <a:gd name="T52" fmla="*/ 100 w 280"/>
                <a:gd name="T53" fmla="*/ 20 h 200"/>
                <a:gd name="T54" fmla="*/ 120 w 280"/>
                <a:gd name="T55" fmla="*/ 40 h 200"/>
                <a:gd name="T56" fmla="*/ 260 w 280"/>
                <a:gd name="T57" fmla="*/ 80 h 200"/>
                <a:gd name="T58" fmla="*/ 120 w 280"/>
                <a:gd name="T59" fmla="*/ 80 h 200"/>
                <a:gd name="T60" fmla="*/ 100 w 280"/>
                <a:gd name="T61" fmla="*/ 100 h 200"/>
                <a:gd name="T62" fmla="*/ 120 w 280"/>
                <a:gd name="T63" fmla="*/ 120 h 200"/>
                <a:gd name="T64" fmla="*/ 260 w 280"/>
                <a:gd name="T65" fmla="*/ 120 h 200"/>
                <a:gd name="T66" fmla="*/ 280 w 280"/>
                <a:gd name="T67" fmla="*/ 100 h 200"/>
                <a:gd name="T68" fmla="*/ 260 w 280"/>
                <a:gd name="T69" fmla="*/ 80 h 200"/>
                <a:gd name="T70" fmla="*/ 260 w 280"/>
                <a:gd name="T71" fmla="*/ 160 h 200"/>
                <a:gd name="T72" fmla="*/ 120 w 280"/>
                <a:gd name="T73" fmla="*/ 160 h 200"/>
                <a:gd name="T74" fmla="*/ 100 w 280"/>
                <a:gd name="T75" fmla="*/ 180 h 200"/>
                <a:gd name="T76" fmla="*/ 120 w 280"/>
                <a:gd name="T77" fmla="*/ 200 h 200"/>
                <a:gd name="T78" fmla="*/ 260 w 280"/>
                <a:gd name="T79" fmla="*/ 200 h 200"/>
                <a:gd name="T80" fmla="*/ 280 w 280"/>
                <a:gd name="T81" fmla="*/ 180 h 200"/>
                <a:gd name="T82" fmla="*/ 260 w 280"/>
                <a:gd name="T83" fmla="*/ 1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0" h="200">
                  <a:moveTo>
                    <a:pt x="40" y="160"/>
                  </a:moveTo>
                  <a:cubicBezTo>
                    <a:pt x="20" y="160"/>
                    <a:pt x="20" y="160"/>
                    <a:pt x="20" y="160"/>
                  </a:cubicBezTo>
                  <a:cubicBezTo>
                    <a:pt x="9" y="160"/>
                    <a:pt x="0" y="169"/>
                    <a:pt x="0" y="180"/>
                  </a:cubicBezTo>
                  <a:cubicBezTo>
                    <a:pt x="0" y="191"/>
                    <a:pt x="9" y="200"/>
                    <a:pt x="20" y="200"/>
                  </a:cubicBezTo>
                  <a:cubicBezTo>
                    <a:pt x="40" y="200"/>
                    <a:pt x="40" y="200"/>
                    <a:pt x="40" y="200"/>
                  </a:cubicBezTo>
                  <a:cubicBezTo>
                    <a:pt x="51" y="200"/>
                    <a:pt x="60" y="191"/>
                    <a:pt x="60" y="180"/>
                  </a:cubicBezTo>
                  <a:cubicBezTo>
                    <a:pt x="60" y="169"/>
                    <a:pt x="51" y="160"/>
                    <a:pt x="40" y="160"/>
                  </a:cubicBezTo>
                  <a:close/>
                  <a:moveTo>
                    <a:pt x="40" y="80"/>
                  </a:moveTo>
                  <a:cubicBezTo>
                    <a:pt x="20" y="80"/>
                    <a:pt x="20" y="80"/>
                    <a:pt x="20" y="80"/>
                  </a:cubicBezTo>
                  <a:cubicBezTo>
                    <a:pt x="9" y="80"/>
                    <a:pt x="0" y="89"/>
                    <a:pt x="0" y="100"/>
                  </a:cubicBezTo>
                  <a:cubicBezTo>
                    <a:pt x="0" y="111"/>
                    <a:pt x="9" y="120"/>
                    <a:pt x="20" y="120"/>
                  </a:cubicBezTo>
                  <a:cubicBezTo>
                    <a:pt x="40" y="120"/>
                    <a:pt x="40" y="120"/>
                    <a:pt x="40" y="120"/>
                  </a:cubicBezTo>
                  <a:cubicBezTo>
                    <a:pt x="51" y="120"/>
                    <a:pt x="60" y="111"/>
                    <a:pt x="60" y="100"/>
                  </a:cubicBezTo>
                  <a:cubicBezTo>
                    <a:pt x="60" y="89"/>
                    <a:pt x="51" y="80"/>
                    <a:pt x="40" y="80"/>
                  </a:cubicBezTo>
                  <a:close/>
                  <a:moveTo>
                    <a:pt x="40" y="0"/>
                  </a:moveTo>
                  <a:cubicBezTo>
                    <a:pt x="20" y="0"/>
                    <a:pt x="20" y="0"/>
                    <a:pt x="20" y="0"/>
                  </a:cubicBezTo>
                  <a:cubicBezTo>
                    <a:pt x="9" y="0"/>
                    <a:pt x="0" y="9"/>
                    <a:pt x="0" y="20"/>
                  </a:cubicBezTo>
                  <a:cubicBezTo>
                    <a:pt x="0" y="31"/>
                    <a:pt x="9" y="40"/>
                    <a:pt x="20" y="40"/>
                  </a:cubicBezTo>
                  <a:cubicBezTo>
                    <a:pt x="40" y="40"/>
                    <a:pt x="40" y="40"/>
                    <a:pt x="40" y="40"/>
                  </a:cubicBezTo>
                  <a:cubicBezTo>
                    <a:pt x="51" y="40"/>
                    <a:pt x="60" y="31"/>
                    <a:pt x="60" y="20"/>
                  </a:cubicBezTo>
                  <a:cubicBezTo>
                    <a:pt x="60" y="9"/>
                    <a:pt x="51" y="0"/>
                    <a:pt x="40" y="0"/>
                  </a:cubicBezTo>
                  <a:close/>
                  <a:moveTo>
                    <a:pt x="120" y="40"/>
                  </a:moveTo>
                  <a:cubicBezTo>
                    <a:pt x="260" y="40"/>
                    <a:pt x="260" y="40"/>
                    <a:pt x="260" y="40"/>
                  </a:cubicBezTo>
                  <a:cubicBezTo>
                    <a:pt x="271" y="40"/>
                    <a:pt x="280" y="31"/>
                    <a:pt x="280" y="20"/>
                  </a:cubicBezTo>
                  <a:cubicBezTo>
                    <a:pt x="280" y="9"/>
                    <a:pt x="271" y="0"/>
                    <a:pt x="260" y="0"/>
                  </a:cubicBezTo>
                  <a:cubicBezTo>
                    <a:pt x="120" y="0"/>
                    <a:pt x="120" y="0"/>
                    <a:pt x="120" y="0"/>
                  </a:cubicBezTo>
                  <a:cubicBezTo>
                    <a:pt x="109" y="0"/>
                    <a:pt x="100" y="9"/>
                    <a:pt x="100" y="20"/>
                  </a:cubicBezTo>
                  <a:cubicBezTo>
                    <a:pt x="100" y="31"/>
                    <a:pt x="109" y="40"/>
                    <a:pt x="120" y="40"/>
                  </a:cubicBezTo>
                  <a:close/>
                  <a:moveTo>
                    <a:pt x="260" y="80"/>
                  </a:moveTo>
                  <a:cubicBezTo>
                    <a:pt x="120" y="80"/>
                    <a:pt x="120" y="80"/>
                    <a:pt x="120" y="80"/>
                  </a:cubicBezTo>
                  <a:cubicBezTo>
                    <a:pt x="109" y="80"/>
                    <a:pt x="100" y="89"/>
                    <a:pt x="100" y="100"/>
                  </a:cubicBezTo>
                  <a:cubicBezTo>
                    <a:pt x="100" y="111"/>
                    <a:pt x="109" y="120"/>
                    <a:pt x="120" y="120"/>
                  </a:cubicBezTo>
                  <a:cubicBezTo>
                    <a:pt x="260" y="120"/>
                    <a:pt x="260" y="120"/>
                    <a:pt x="260" y="120"/>
                  </a:cubicBezTo>
                  <a:cubicBezTo>
                    <a:pt x="271" y="120"/>
                    <a:pt x="280" y="111"/>
                    <a:pt x="280" y="100"/>
                  </a:cubicBezTo>
                  <a:cubicBezTo>
                    <a:pt x="280" y="89"/>
                    <a:pt x="271" y="80"/>
                    <a:pt x="260" y="80"/>
                  </a:cubicBezTo>
                  <a:close/>
                  <a:moveTo>
                    <a:pt x="260" y="160"/>
                  </a:moveTo>
                  <a:cubicBezTo>
                    <a:pt x="120" y="160"/>
                    <a:pt x="120" y="160"/>
                    <a:pt x="120" y="160"/>
                  </a:cubicBezTo>
                  <a:cubicBezTo>
                    <a:pt x="109" y="160"/>
                    <a:pt x="100" y="169"/>
                    <a:pt x="100" y="180"/>
                  </a:cubicBezTo>
                  <a:cubicBezTo>
                    <a:pt x="100" y="191"/>
                    <a:pt x="109" y="200"/>
                    <a:pt x="120" y="200"/>
                  </a:cubicBezTo>
                  <a:cubicBezTo>
                    <a:pt x="260" y="200"/>
                    <a:pt x="260" y="200"/>
                    <a:pt x="260" y="200"/>
                  </a:cubicBezTo>
                  <a:cubicBezTo>
                    <a:pt x="271" y="200"/>
                    <a:pt x="280" y="191"/>
                    <a:pt x="280" y="180"/>
                  </a:cubicBezTo>
                  <a:cubicBezTo>
                    <a:pt x="280" y="169"/>
                    <a:pt x="271" y="160"/>
                    <a:pt x="260" y="1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59738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33599" y="1293805"/>
            <a:ext cx="1788991" cy="523220"/>
          </a:xfrm>
        </p:spPr>
        <p:txBody>
          <a:bodyPr wrap="square">
            <a:spAutoFit/>
          </a:bodyPr>
          <a:lstStyle/>
          <a:p>
            <a:pPr algn="r"/>
            <a:r>
              <a:rPr lang="en-US" dirty="0" smtClean="0">
                <a:solidFill>
                  <a:schemeClr val="bg1"/>
                </a:solidFill>
              </a:rPr>
              <a:t>Agenda</a:t>
            </a:r>
            <a:endParaRPr lang="en-US" dirty="0">
              <a:solidFill>
                <a:schemeClr val="bg1"/>
              </a:solidFill>
            </a:endParaRPr>
          </a:p>
        </p:txBody>
      </p:sp>
      <p:sp>
        <p:nvSpPr>
          <p:cNvPr id="8" name="Content Placeholder 7"/>
          <p:cNvSpPr>
            <a:spLocks noGrp="1"/>
          </p:cNvSpPr>
          <p:nvPr>
            <p:ph idx="1"/>
          </p:nvPr>
        </p:nvSpPr>
        <p:spPr>
          <a:xfrm>
            <a:off x="1828800" y="1715918"/>
            <a:ext cx="2093791" cy="704534"/>
          </a:xfrm>
        </p:spPr>
        <p:txBody>
          <a:bodyPr>
            <a:normAutofit lnSpcReduction="10000"/>
          </a:bodyPr>
          <a:lstStyle/>
          <a:p>
            <a:pPr marL="0" indent="0" algn="r">
              <a:buNone/>
            </a:pPr>
            <a:r>
              <a:rPr lang="en-US" sz="1100" dirty="0" smtClean="0"/>
              <a:t>	Using </a:t>
            </a:r>
            <a:r>
              <a:rPr lang="en-US" sz="1100" dirty="0"/>
              <a:t>Data Science on Internet Search Behavior as a Proxy for Human Behavior</a:t>
            </a:r>
          </a:p>
        </p:txBody>
      </p:sp>
      <p:grpSp>
        <p:nvGrpSpPr>
          <p:cNvPr id="6" name="Group 5"/>
          <p:cNvGrpSpPr/>
          <p:nvPr/>
        </p:nvGrpSpPr>
        <p:grpSpPr>
          <a:xfrm>
            <a:off x="4131394" y="1405429"/>
            <a:ext cx="2879006" cy="2504170"/>
            <a:chOff x="4131394" y="1405429"/>
            <a:chExt cx="2879006" cy="2504170"/>
          </a:xfrm>
        </p:grpSpPr>
        <p:sp>
          <p:nvSpPr>
            <p:cNvPr id="9" name="Oval 8"/>
            <p:cNvSpPr/>
            <p:nvPr/>
          </p:nvSpPr>
          <p:spPr>
            <a:xfrm>
              <a:off x="4131394" y="2058919"/>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1" name="Straight Connector 10"/>
            <p:cNvCxnSpPr/>
            <p:nvPr/>
          </p:nvCxnSpPr>
          <p:spPr>
            <a:xfrm>
              <a:off x="4152900" y="1405429"/>
              <a:ext cx="0" cy="5334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7"/>
            <p:cNvSpPr txBox="1">
              <a:spLocks/>
            </p:cNvSpPr>
            <p:nvPr/>
          </p:nvSpPr>
          <p:spPr>
            <a:xfrm>
              <a:off x="4274025" y="1848981"/>
              <a:ext cx="2736375" cy="174509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sz="2400" dirty="0" smtClean="0">
                  <a:solidFill>
                    <a:srgbClr val="FFFF00"/>
                  </a:solidFill>
                </a:rPr>
                <a:t>Context</a:t>
              </a:r>
            </a:p>
            <a:p>
              <a:pPr marL="0" indent="0">
                <a:lnSpc>
                  <a:spcPct val="150000"/>
                </a:lnSpc>
                <a:buFont typeface="Arial" pitchFamily="34" charset="0"/>
                <a:buNone/>
              </a:pPr>
              <a:r>
                <a:rPr lang="en-US" sz="1400" dirty="0" smtClean="0"/>
                <a:t>Problem definition</a:t>
              </a:r>
            </a:p>
            <a:p>
              <a:pPr marL="0" indent="0">
                <a:lnSpc>
                  <a:spcPct val="150000"/>
                </a:lnSpc>
                <a:buFont typeface="Arial" pitchFamily="34" charset="0"/>
                <a:buNone/>
              </a:pPr>
              <a:r>
                <a:rPr lang="en-US" sz="1400" dirty="0" smtClean="0"/>
                <a:t>Examples</a:t>
              </a:r>
            </a:p>
            <a:p>
              <a:pPr marL="0" indent="0">
                <a:lnSpc>
                  <a:spcPct val="150000"/>
                </a:lnSpc>
                <a:buFont typeface="Arial" pitchFamily="34" charset="0"/>
                <a:buNone/>
              </a:pPr>
              <a:r>
                <a:rPr lang="en-US" sz="1400" dirty="0" smtClean="0"/>
                <a:t>Summary</a:t>
              </a:r>
            </a:p>
          </p:txBody>
        </p:sp>
        <p:cxnSp>
          <p:nvCxnSpPr>
            <p:cNvPr id="19" name="Straight Connector 18"/>
            <p:cNvCxnSpPr/>
            <p:nvPr/>
          </p:nvCxnSpPr>
          <p:spPr>
            <a:xfrm>
              <a:off x="4152900" y="2194725"/>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52900" y="2558381"/>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52900" y="2922037"/>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52900" y="3285693"/>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52900" y="3649349"/>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31394" y="2781985"/>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Oval 24"/>
            <p:cNvSpPr/>
            <p:nvPr/>
          </p:nvSpPr>
          <p:spPr>
            <a:xfrm>
              <a:off x="4131394" y="2420452"/>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 name="Oval 25"/>
            <p:cNvSpPr/>
            <p:nvPr/>
          </p:nvSpPr>
          <p:spPr>
            <a:xfrm>
              <a:off x="4131394" y="3143518"/>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 name="Oval 26"/>
            <p:cNvSpPr/>
            <p:nvPr/>
          </p:nvSpPr>
          <p:spPr>
            <a:xfrm>
              <a:off x="4131394" y="3505051"/>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8" name="Oval 27"/>
            <p:cNvSpPr/>
            <p:nvPr/>
          </p:nvSpPr>
          <p:spPr>
            <a:xfrm>
              <a:off x="4131394" y="3866586"/>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Freeform 6"/>
            <p:cNvSpPr>
              <a:spLocks noEditPoints="1"/>
            </p:cNvSpPr>
            <p:nvPr/>
          </p:nvSpPr>
          <p:spPr bwMode="auto">
            <a:xfrm>
              <a:off x="4359302" y="1445351"/>
              <a:ext cx="452840" cy="323359"/>
            </a:xfrm>
            <a:custGeom>
              <a:avLst/>
              <a:gdLst>
                <a:gd name="T0" fmla="*/ 40 w 280"/>
                <a:gd name="T1" fmla="*/ 160 h 200"/>
                <a:gd name="T2" fmla="*/ 20 w 280"/>
                <a:gd name="T3" fmla="*/ 160 h 200"/>
                <a:gd name="T4" fmla="*/ 0 w 280"/>
                <a:gd name="T5" fmla="*/ 180 h 200"/>
                <a:gd name="T6" fmla="*/ 20 w 280"/>
                <a:gd name="T7" fmla="*/ 200 h 200"/>
                <a:gd name="T8" fmla="*/ 40 w 280"/>
                <a:gd name="T9" fmla="*/ 200 h 200"/>
                <a:gd name="T10" fmla="*/ 60 w 280"/>
                <a:gd name="T11" fmla="*/ 180 h 200"/>
                <a:gd name="T12" fmla="*/ 40 w 280"/>
                <a:gd name="T13" fmla="*/ 160 h 200"/>
                <a:gd name="T14" fmla="*/ 40 w 280"/>
                <a:gd name="T15" fmla="*/ 80 h 200"/>
                <a:gd name="T16" fmla="*/ 20 w 280"/>
                <a:gd name="T17" fmla="*/ 80 h 200"/>
                <a:gd name="T18" fmla="*/ 0 w 280"/>
                <a:gd name="T19" fmla="*/ 100 h 200"/>
                <a:gd name="T20" fmla="*/ 20 w 280"/>
                <a:gd name="T21" fmla="*/ 120 h 200"/>
                <a:gd name="T22" fmla="*/ 40 w 280"/>
                <a:gd name="T23" fmla="*/ 120 h 200"/>
                <a:gd name="T24" fmla="*/ 60 w 280"/>
                <a:gd name="T25" fmla="*/ 100 h 200"/>
                <a:gd name="T26" fmla="*/ 40 w 280"/>
                <a:gd name="T27" fmla="*/ 80 h 200"/>
                <a:gd name="T28" fmla="*/ 40 w 280"/>
                <a:gd name="T29" fmla="*/ 0 h 200"/>
                <a:gd name="T30" fmla="*/ 20 w 280"/>
                <a:gd name="T31" fmla="*/ 0 h 200"/>
                <a:gd name="T32" fmla="*/ 0 w 280"/>
                <a:gd name="T33" fmla="*/ 20 h 200"/>
                <a:gd name="T34" fmla="*/ 20 w 280"/>
                <a:gd name="T35" fmla="*/ 40 h 200"/>
                <a:gd name="T36" fmla="*/ 40 w 280"/>
                <a:gd name="T37" fmla="*/ 40 h 200"/>
                <a:gd name="T38" fmla="*/ 60 w 280"/>
                <a:gd name="T39" fmla="*/ 20 h 200"/>
                <a:gd name="T40" fmla="*/ 40 w 280"/>
                <a:gd name="T41" fmla="*/ 0 h 200"/>
                <a:gd name="T42" fmla="*/ 120 w 280"/>
                <a:gd name="T43" fmla="*/ 40 h 200"/>
                <a:gd name="T44" fmla="*/ 260 w 280"/>
                <a:gd name="T45" fmla="*/ 40 h 200"/>
                <a:gd name="T46" fmla="*/ 280 w 280"/>
                <a:gd name="T47" fmla="*/ 20 h 200"/>
                <a:gd name="T48" fmla="*/ 260 w 280"/>
                <a:gd name="T49" fmla="*/ 0 h 200"/>
                <a:gd name="T50" fmla="*/ 120 w 280"/>
                <a:gd name="T51" fmla="*/ 0 h 200"/>
                <a:gd name="T52" fmla="*/ 100 w 280"/>
                <a:gd name="T53" fmla="*/ 20 h 200"/>
                <a:gd name="T54" fmla="*/ 120 w 280"/>
                <a:gd name="T55" fmla="*/ 40 h 200"/>
                <a:gd name="T56" fmla="*/ 260 w 280"/>
                <a:gd name="T57" fmla="*/ 80 h 200"/>
                <a:gd name="T58" fmla="*/ 120 w 280"/>
                <a:gd name="T59" fmla="*/ 80 h 200"/>
                <a:gd name="T60" fmla="*/ 100 w 280"/>
                <a:gd name="T61" fmla="*/ 100 h 200"/>
                <a:gd name="T62" fmla="*/ 120 w 280"/>
                <a:gd name="T63" fmla="*/ 120 h 200"/>
                <a:gd name="T64" fmla="*/ 260 w 280"/>
                <a:gd name="T65" fmla="*/ 120 h 200"/>
                <a:gd name="T66" fmla="*/ 280 w 280"/>
                <a:gd name="T67" fmla="*/ 100 h 200"/>
                <a:gd name="T68" fmla="*/ 260 w 280"/>
                <a:gd name="T69" fmla="*/ 80 h 200"/>
                <a:gd name="T70" fmla="*/ 260 w 280"/>
                <a:gd name="T71" fmla="*/ 160 h 200"/>
                <a:gd name="T72" fmla="*/ 120 w 280"/>
                <a:gd name="T73" fmla="*/ 160 h 200"/>
                <a:gd name="T74" fmla="*/ 100 w 280"/>
                <a:gd name="T75" fmla="*/ 180 h 200"/>
                <a:gd name="T76" fmla="*/ 120 w 280"/>
                <a:gd name="T77" fmla="*/ 200 h 200"/>
                <a:gd name="T78" fmla="*/ 260 w 280"/>
                <a:gd name="T79" fmla="*/ 200 h 200"/>
                <a:gd name="T80" fmla="*/ 280 w 280"/>
                <a:gd name="T81" fmla="*/ 180 h 200"/>
                <a:gd name="T82" fmla="*/ 260 w 280"/>
                <a:gd name="T83" fmla="*/ 1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0" h="200">
                  <a:moveTo>
                    <a:pt x="40" y="160"/>
                  </a:moveTo>
                  <a:cubicBezTo>
                    <a:pt x="20" y="160"/>
                    <a:pt x="20" y="160"/>
                    <a:pt x="20" y="160"/>
                  </a:cubicBezTo>
                  <a:cubicBezTo>
                    <a:pt x="9" y="160"/>
                    <a:pt x="0" y="169"/>
                    <a:pt x="0" y="180"/>
                  </a:cubicBezTo>
                  <a:cubicBezTo>
                    <a:pt x="0" y="191"/>
                    <a:pt x="9" y="200"/>
                    <a:pt x="20" y="200"/>
                  </a:cubicBezTo>
                  <a:cubicBezTo>
                    <a:pt x="40" y="200"/>
                    <a:pt x="40" y="200"/>
                    <a:pt x="40" y="200"/>
                  </a:cubicBezTo>
                  <a:cubicBezTo>
                    <a:pt x="51" y="200"/>
                    <a:pt x="60" y="191"/>
                    <a:pt x="60" y="180"/>
                  </a:cubicBezTo>
                  <a:cubicBezTo>
                    <a:pt x="60" y="169"/>
                    <a:pt x="51" y="160"/>
                    <a:pt x="40" y="160"/>
                  </a:cubicBezTo>
                  <a:close/>
                  <a:moveTo>
                    <a:pt x="40" y="80"/>
                  </a:moveTo>
                  <a:cubicBezTo>
                    <a:pt x="20" y="80"/>
                    <a:pt x="20" y="80"/>
                    <a:pt x="20" y="80"/>
                  </a:cubicBezTo>
                  <a:cubicBezTo>
                    <a:pt x="9" y="80"/>
                    <a:pt x="0" y="89"/>
                    <a:pt x="0" y="100"/>
                  </a:cubicBezTo>
                  <a:cubicBezTo>
                    <a:pt x="0" y="111"/>
                    <a:pt x="9" y="120"/>
                    <a:pt x="20" y="120"/>
                  </a:cubicBezTo>
                  <a:cubicBezTo>
                    <a:pt x="40" y="120"/>
                    <a:pt x="40" y="120"/>
                    <a:pt x="40" y="120"/>
                  </a:cubicBezTo>
                  <a:cubicBezTo>
                    <a:pt x="51" y="120"/>
                    <a:pt x="60" y="111"/>
                    <a:pt x="60" y="100"/>
                  </a:cubicBezTo>
                  <a:cubicBezTo>
                    <a:pt x="60" y="89"/>
                    <a:pt x="51" y="80"/>
                    <a:pt x="40" y="80"/>
                  </a:cubicBezTo>
                  <a:close/>
                  <a:moveTo>
                    <a:pt x="40" y="0"/>
                  </a:moveTo>
                  <a:cubicBezTo>
                    <a:pt x="20" y="0"/>
                    <a:pt x="20" y="0"/>
                    <a:pt x="20" y="0"/>
                  </a:cubicBezTo>
                  <a:cubicBezTo>
                    <a:pt x="9" y="0"/>
                    <a:pt x="0" y="9"/>
                    <a:pt x="0" y="20"/>
                  </a:cubicBezTo>
                  <a:cubicBezTo>
                    <a:pt x="0" y="31"/>
                    <a:pt x="9" y="40"/>
                    <a:pt x="20" y="40"/>
                  </a:cubicBezTo>
                  <a:cubicBezTo>
                    <a:pt x="40" y="40"/>
                    <a:pt x="40" y="40"/>
                    <a:pt x="40" y="40"/>
                  </a:cubicBezTo>
                  <a:cubicBezTo>
                    <a:pt x="51" y="40"/>
                    <a:pt x="60" y="31"/>
                    <a:pt x="60" y="20"/>
                  </a:cubicBezTo>
                  <a:cubicBezTo>
                    <a:pt x="60" y="9"/>
                    <a:pt x="51" y="0"/>
                    <a:pt x="40" y="0"/>
                  </a:cubicBezTo>
                  <a:close/>
                  <a:moveTo>
                    <a:pt x="120" y="40"/>
                  </a:moveTo>
                  <a:cubicBezTo>
                    <a:pt x="260" y="40"/>
                    <a:pt x="260" y="40"/>
                    <a:pt x="260" y="40"/>
                  </a:cubicBezTo>
                  <a:cubicBezTo>
                    <a:pt x="271" y="40"/>
                    <a:pt x="280" y="31"/>
                    <a:pt x="280" y="20"/>
                  </a:cubicBezTo>
                  <a:cubicBezTo>
                    <a:pt x="280" y="9"/>
                    <a:pt x="271" y="0"/>
                    <a:pt x="260" y="0"/>
                  </a:cubicBezTo>
                  <a:cubicBezTo>
                    <a:pt x="120" y="0"/>
                    <a:pt x="120" y="0"/>
                    <a:pt x="120" y="0"/>
                  </a:cubicBezTo>
                  <a:cubicBezTo>
                    <a:pt x="109" y="0"/>
                    <a:pt x="100" y="9"/>
                    <a:pt x="100" y="20"/>
                  </a:cubicBezTo>
                  <a:cubicBezTo>
                    <a:pt x="100" y="31"/>
                    <a:pt x="109" y="40"/>
                    <a:pt x="120" y="40"/>
                  </a:cubicBezTo>
                  <a:close/>
                  <a:moveTo>
                    <a:pt x="260" y="80"/>
                  </a:moveTo>
                  <a:cubicBezTo>
                    <a:pt x="120" y="80"/>
                    <a:pt x="120" y="80"/>
                    <a:pt x="120" y="80"/>
                  </a:cubicBezTo>
                  <a:cubicBezTo>
                    <a:pt x="109" y="80"/>
                    <a:pt x="100" y="89"/>
                    <a:pt x="100" y="100"/>
                  </a:cubicBezTo>
                  <a:cubicBezTo>
                    <a:pt x="100" y="111"/>
                    <a:pt x="109" y="120"/>
                    <a:pt x="120" y="120"/>
                  </a:cubicBezTo>
                  <a:cubicBezTo>
                    <a:pt x="260" y="120"/>
                    <a:pt x="260" y="120"/>
                    <a:pt x="260" y="120"/>
                  </a:cubicBezTo>
                  <a:cubicBezTo>
                    <a:pt x="271" y="120"/>
                    <a:pt x="280" y="111"/>
                    <a:pt x="280" y="100"/>
                  </a:cubicBezTo>
                  <a:cubicBezTo>
                    <a:pt x="280" y="89"/>
                    <a:pt x="271" y="80"/>
                    <a:pt x="260" y="80"/>
                  </a:cubicBezTo>
                  <a:close/>
                  <a:moveTo>
                    <a:pt x="260" y="160"/>
                  </a:moveTo>
                  <a:cubicBezTo>
                    <a:pt x="120" y="160"/>
                    <a:pt x="120" y="160"/>
                    <a:pt x="120" y="160"/>
                  </a:cubicBezTo>
                  <a:cubicBezTo>
                    <a:pt x="109" y="160"/>
                    <a:pt x="100" y="169"/>
                    <a:pt x="100" y="180"/>
                  </a:cubicBezTo>
                  <a:cubicBezTo>
                    <a:pt x="100" y="191"/>
                    <a:pt x="109" y="200"/>
                    <a:pt x="120" y="200"/>
                  </a:cubicBezTo>
                  <a:cubicBezTo>
                    <a:pt x="260" y="200"/>
                    <a:pt x="260" y="200"/>
                    <a:pt x="260" y="200"/>
                  </a:cubicBezTo>
                  <a:cubicBezTo>
                    <a:pt x="271" y="200"/>
                    <a:pt x="280" y="191"/>
                    <a:pt x="280" y="180"/>
                  </a:cubicBezTo>
                  <a:cubicBezTo>
                    <a:pt x="280" y="169"/>
                    <a:pt x="271" y="160"/>
                    <a:pt x="260" y="1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81203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438150"/>
            <a:ext cx="8229600" cy="523220"/>
          </a:xfrm>
        </p:spPr>
        <p:txBody>
          <a:bodyPr>
            <a:spAutoFit/>
          </a:bodyPr>
          <a:lstStyle/>
          <a:p>
            <a:r>
              <a:rPr lang="en-US" dirty="0" smtClean="0">
                <a:solidFill>
                  <a:schemeClr val="bg1"/>
                </a:solidFill>
              </a:rPr>
              <a:t>Examples</a:t>
            </a:r>
            <a:endParaRPr lang="en-US" dirty="0">
              <a:solidFill>
                <a:schemeClr val="bg1"/>
              </a:solidFill>
            </a:endParaRPr>
          </a:p>
        </p:txBody>
      </p:sp>
      <p:sp>
        <p:nvSpPr>
          <p:cNvPr id="21" name="Content Placeholder 2"/>
          <p:cNvSpPr>
            <a:spLocks noGrp="1"/>
          </p:cNvSpPr>
          <p:nvPr>
            <p:ph idx="1"/>
          </p:nvPr>
        </p:nvSpPr>
        <p:spPr>
          <a:xfrm>
            <a:off x="457200" y="980977"/>
            <a:ext cx="8229600" cy="230832"/>
          </a:xfrm>
        </p:spPr>
        <p:txBody>
          <a:bodyPr>
            <a:spAutoFit/>
          </a:bodyPr>
          <a:lstStyle/>
          <a:p>
            <a:pPr marL="0" indent="0" algn="ctr">
              <a:buNone/>
            </a:pPr>
            <a:r>
              <a:rPr lang="en-US" sz="900" dirty="0"/>
              <a:t>Using Data Science on Internet Search Behavior as a Proxy for Human </a:t>
            </a:r>
            <a:r>
              <a:rPr lang="en-US" sz="900" dirty="0" smtClean="0"/>
              <a:t>Behavior</a:t>
            </a:r>
            <a:endParaRPr lang="en-US" sz="900" dirty="0"/>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Diagram 11"/>
          <p:cNvGraphicFramePr/>
          <p:nvPr>
            <p:extLst>
              <p:ext uri="{D42A27DB-BD31-4B8C-83A1-F6EECF244321}">
                <p14:modId xmlns:p14="http://schemas.microsoft.com/office/powerpoint/2010/main" val="1359903458"/>
              </p:ext>
            </p:extLst>
          </p:nvPr>
        </p:nvGraphicFramePr>
        <p:xfrm>
          <a:off x="2777207" y="1581150"/>
          <a:ext cx="3589586" cy="2393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 name="Rectangle 1436"/>
          <p:cNvSpPr>
            <a:spLocks noChangeArrowheads="1"/>
          </p:cNvSpPr>
          <p:nvPr/>
        </p:nvSpPr>
        <p:spPr bwMode="auto">
          <a:xfrm>
            <a:off x="836555" y="1504950"/>
            <a:ext cx="18448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2400" dirty="0" smtClean="0">
                <a:solidFill>
                  <a:schemeClr val="bg1"/>
                </a:solidFill>
                <a:cs typeface="Arial" pitchFamily="34" charset="0"/>
              </a:rPr>
              <a:t>Breaking News</a:t>
            </a:r>
            <a:endParaRPr kumimoji="0" lang="en-US" sz="5400" b="0" i="0" u="none" strike="noStrike" cap="none" normalizeH="0" baseline="0" dirty="0" smtClean="0">
              <a:ln>
                <a:noFill/>
              </a:ln>
              <a:solidFill>
                <a:schemeClr val="bg1"/>
              </a:solidFill>
              <a:effectLst/>
              <a:cs typeface="Arial" pitchFamily="34" charset="0"/>
            </a:endParaRPr>
          </a:p>
        </p:txBody>
      </p:sp>
      <p:sp>
        <p:nvSpPr>
          <p:cNvPr id="125" name="Rectangle 1436"/>
          <p:cNvSpPr>
            <a:spLocks noChangeArrowheads="1"/>
          </p:cNvSpPr>
          <p:nvPr/>
        </p:nvSpPr>
        <p:spPr bwMode="auto">
          <a:xfrm>
            <a:off x="525059" y="3546702"/>
            <a:ext cx="2156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2400" dirty="0" smtClean="0">
                <a:solidFill>
                  <a:schemeClr val="bg1"/>
                </a:solidFill>
                <a:cs typeface="Arial" pitchFamily="34" charset="0"/>
              </a:rPr>
              <a:t>Drug Interactions</a:t>
            </a:r>
            <a:endParaRPr kumimoji="0" lang="en-US" sz="5400" b="0" i="0" u="none" strike="noStrike" cap="none" normalizeH="0" baseline="0" dirty="0" smtClean="0">
              <a:ln>
                <a:noFill/>
              </a:ln>
              <a:solidFill>
                <a:schemeClr val="bg1"/>
              </a:solidFill>
              <a:effectLst/>
              <a:cs typeface="Arial" pitchFamily="34" charset="0"/>
            </a:endParaRPr>
          </a:p>
        </p:txBody>
      </p:sp>
      <p:sp>
        <p:nvSpPr>
          <p:cNvPr id="127" name="Rectangle 1436"/>
          <p:cNvSpPr>
            <a:spLocks noChangeArrowheads="1"/>
          </p:cNvSpPr>
          <p:nvPr/>
        </p:nvSpPr>
        <p:spPr bwMode="auto">
          <a:xfrm>
            <a:off x="6463526" y="1504950"/>
            <a:ext cx="17282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2400" dirty="0" smtClean="0">
                <a:solidFill>
                  <a:schemeClr val="bg1"/>
                </a:solidFill>
                <a:cs typeface="Arial" pitchFamily="34" charset="0"/>
              </a:rPr>
              <a:t>Wake up time</a:t>
            </a:r>
            <a:endParaRPr kumimoji="0" lang="en-US" sz="5400" b="0" i="0" u="none" strike="noStrike" cap="none" normalizeH="0" baseline="0" dirty="0" smtClean="0">
              <a:ln>
                <a:noFill/>
              </a:ln>
              <a:solidFill>
                <a:schemeClr val="bg1"/>
              </a:solidFill>
              <a:effectLst/>
              <a:cs typeface="Arial" pitchFamily="34" charset="0"/>
            </a:endParaRPr>
          </a:p>
        </p:txBody>
      </p:sp>
      <p:sp>
        <p:nvSpPr>
          <p:cNvPr id="139" name="Rectangle 1436"/>
          <p:cNvSpPr>
            <a:spLocks noChangeArrowheads="1"/>
          </p:cNvSpPr>
          <p:nvPr/>
        </p:nvSpPr>
        <p:spPr bwMode="auto">
          <a:xfrm>
            <a:off x="6463526" y="3546702"/>
            <a:ext cx="1546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2400" dirty="0" smtClean="0">
                <a:solidFill>
                  <a:schemeClr val="bg1"/>
                </a:solidFill>
                <a:cs typeface="Arial" pitchFamily="34" charset="0"/>
              </a:rPr>
              <a:t>Seasonal Flu</a:t>
            </a:r>
            <a:endParaRPr kumimoji="0" lang="en-US" sz="5400" b="0" i="0" u="none" strike="noStrike" cap="none" normalizeH="0" baseline="0" dirty="0" smtClean="0">
              <a:ln>
                <a:noFill/>
              </a:ln>
              <a:solidFill>
                <a:schemeClr val="bg1"/>
              </a:solidFill>
              <a:effectLst/>
              <a:cs typeface="Arial" pitchFamily="34" charset="0"/>
            </a:endParaRPr>
          </a:p>
        </p:txBody>
      </p:sp>
      <p:cxnSp>
        <p:nvCxnSpPr>
          <p:cNvPr id="5" name="Straight Connector 4"/>
          <p:cNvCxnSpPr/>
          <p:nvPr/>
        </p:nvCxnSpPr>
        <p:spPr>
          <a:xfrm flipV="1">
            <a:off x="5568805" y="1619496"/>
            <a:ext cx="692727" cy="392395"/>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895600" y="1619496"/>
            <a:ext cx="692727" cy="392395"/>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618648" y="3275386"/>
            <a:ext cx="629752" cy="356723"/>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895600" y="3275386"/>
            <a:ext cx="629752" cy="356723"/>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043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SsqGrHe_ajTlOxqXgtkAdR20MapSBx7DNiTjf7aq3t_-G5qGog7mx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728" y="1075545"/>
            <a:ext cx="2188083" cy="1591333"/>
          </a:xfrm>
          <a:prstGeom prst="rect">
            <a:avLst/>
          </a:prstGeom>
          <a:noFill/>
          <a:extLst>
            <a:ext uri="{909E8E84-426E-40DD-AFC4-6F175D3DCCD1}">
              <a14:hiddenFill xmlns:a14="http://schemas.microsoft.com/office/drawing/2010/main">
                <a:solidFill>
                  <a:srgbClr val="FFFFFF"/>
                </a:solidFill>
              </a14:hiddenFill>
            </a:ext>
          </a:extLst>
        </p:spPr>
      </p:pic>
      <p:sp>
        <p:nvSpPr>
          <p:cNvPr id="27" name="Teardrop 26"/>
          <p:cNvSpPr/>
          <p:nvPr/>
        </p:nvSpPr>
        <p:spPr>
          <a:xfrm>
            <a:off x="3810000" y="0"/>
            <a:ext cx="5334000" cy="5334000"/>
          </a:xfrm>
          <a:prstGeom prst="teardrop">
            <a:avLst/>
          </a:prstGeom>
          <a:solidFill>
            <a:schemeClr val="tx2">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ardrop 4"/>
          <p:cNvSpPr/>
          <p:nvPr/>
        </p:nvSpPr>
        <p:spPr>
          <a:xfrm>
            <a:off x="4953000" y="1047750"/>
            <a:ext cx="3200400" cy="3200400"/>
          </a:xfrm>
          <a:prstGeom prst="teardrop">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p:cNvSpPr txBox="1">
            <a:spLocks/>
          </p:cNvSpPr>
          <p:nvPr/>
        </p:nvSpPr>
        <p:spPr>
          <a:xfrm>
            <a:off x="5410200" y="2316598"/>
            <a:ext cx="2425835" cy="707886"/>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000" b="1" dirty="0" smtClean="0">
                <a:solidFill>
                  <a:schemeClr val="bg1"/>
                </a:solidFill>
                <a:latin typeface="Source Sans Pro Light" pitchFamily="34" charset="0"/>
              </a:rPr>
              <a:t>Breaking News Detection</a:t>
            </a:r>
            <a:endParaRPr lang="en-US" sz="2000" dirty="0">
              <a:solidFill>
                <a:schemeClr val="accent5">
                  <a:lumMod val="60000"/>
                  <a:lumOff val="40000"/>
                </a:schemeClr>
              </a:solidFill>
              <a:latin typeface="Source Sans Pro Light" pitchFamily="34" charset="0"/>
            </a:endParaRPr>
          </a:p>
        </p:txBody>
      </p:sp>
    </p:spTree>
    <p:extLst>
      <p:ext uri="{BB962C8B-B14F-4D97-AF65-F5344CB8AC3E}">
        <p14:creationId xmlns:p14="http://schemas.microsoft.com/office/powerpoint/2010/main" val="11460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404261"/>
            <a:ext cx="8229600" cy="523220"/>
          </a:xfrm>
        </p:spPr>
        <p:txBody>
          <a:bodyPr>
            <a:spAutoFit/>
          </a:bodyPr>
          <a:lstStyle/>
          <a:p>
            <a:r>
              <a:rPr lang="en-US" dirty="0" smtClean="0">
                <a:solidFill>
                  <a:schemeClr val="bg1"/>
                </a:solidFill>
              </a:rPr>
              <a:t>Breaking New Detection</a:t>
            </a:r>
            <a:endParaRPr lang="en-US" dirty="0">
              <a:solidFill>
                <a:schemeClr val="bg1"/>
              </a:solidFill>
            </a:endParaRPr>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436"/>
          <p:cNvSpPr>
            <a:spLocks noChangeArrowheads="1"/>
          </p:cNvSpPr>
          <p:nvPr/>
        </p:nvSpPr>
        <p:spPr bwMode="auto">
          <a:xfrm>
            <a:off x="3128383" y="1624280"/>
            <a:ext cx="4191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2000" dirty="0" smtClean="0">
                <a:solidFill>
                  <a:schemeClr val="bg1"/>
                </a:solidFill>
                <a:cs typeface="Arial" pitchFamily="34" charset="0"/>
              </a:rPr>
              <a:t>Daily </a:t>
            </a:r>
            <a:r>
              <a:rPr lang="en-US" sz="2000" dirty="0">
                <a:solidFill>
                  <a:schemeClr val="bg1"/>
                </a:solidFill>
                <a:cs typeface="Arial" pitchFamily="34" charset="0"/>
              </a:rPr>
              <a:t>traffic </a:t>
            </a:r>
            <a:r>
              <a:rPr lang="en-US" sz="2000" dirty="0" smtClean="0">
                <a:solidFill>
                  <a:schemeClr val="bg1"/>
                </a:solidFill>
                <a:cs typeface="Arial" pitchFamily="34" charset="0"/>
              </a:rPr>
              <a:t>follows a </a:t>
            </a:r>
            <a:r>
              <a:rPr lang="en-US" sz="2000" dirty="0">
                <a:solidFill>
                  <a:schemeClr val="bg1"/>
                </a:solidFill>
                <a:cs typeface="Arial" pitchFamily="34" charset="0"/>
              </a:rPr>
              <a:t>very stable </a:t>
            </a:r>
            <a:r>
              <a:rPr lang="en-US" sz="2000" dirty="0" smtClean="0">
                <a:solidFill>
                  <a:schemeClr val="bg1"/>
                </a:solidFill>
                <a:cs typeface="Arial" pitchFamily="34" charset="0"/>
              </a:rPr>
              <a:t>pattern</a:t>
            </a:r>
            <a:endParaRPr kumimoji="0" lang="en-US" sz="4800" b="0" i="0" u="none" strike="noStrike" cap="none" normalizeH="0" baseline="0" dirty="0" smtClean="0">
              <a:ln>
                <a:noFill/>
              </a:ln>
              <a:solidFill>
                <a:schemeClr val="bg1"/>
              </a:solidFill>
              <a:effectLst/>
              <a:cs typeface="Arial" pitchFamily="34" charset="0"/>
            </a:endParaRPr>
          </a:p>
        </p:txBody>
      </p:sp>
      <p:cxnSp>
        <p:nvCxnSpPr>
          <p:cNvPr id="36" name="Straight Connector 35"/>
          <p:cNvCxnSpPr/>
          <p:nvPr/>
        </p:nvCxnSpPr>
        <p:spPr>
          <a:xfrm flipV="1">
            <a:off x="2514600" y="1809750"/>
            <a:ext cx="359433" cy="1"/>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8" name="Rectangle 1436"/>
          <p:cNvSpPr>
            <a:spLocks noChangeArrowheads="1"/>
          </p:cNvSpPr>
          <p:nvPr/>
        </p:nvSpPr>
        <p:spPr bwMode="auto">
          <a:xfrm>
            <a:off x="3128384" y="2205916"/>
            <a:ext cx="60156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en-US" sz="2000" dirty="0" smtClean="0">
                <a:solidFill>
                  <a:schemeClr val="bg1"/>
                </a:solidFill>
                <a:cs typeface="Arial" pitchFamily="34" charset="0"/>
              </a:rPr>
              <a:t>We </a:t>
            </a:r>
            <a:r>
              <a:rPr lang="en-US" sz="2000" dirty="0">
                <a:solidFill>
                  <a:schemeClr val="bg1"/>
                </a:solidFill>
                <a:cs typeface="Arial" pitchFamily="34" charset="0"/>
              </a:rPr>
              <a:t>Build a model to predict </a:t>
            </a:r>
            <a:r>
              <a:rPr lang="en-US" sz="2000" dirty="0" smtClean="0">
                <a:solidFill>
                  <a:schemeClr val="bg1"/>
                </a:solidFill>
                <a:cs typeface="Arial" pitchFamily="34" charset="0"/>
              </a:rPr>
              <a:t>query volume on </a:t>
            </a:r>
            <a:r>
              <a:rPr lang="en-US" sz="2000" dirty="0">
                <a:solidFill>
                  <a:schemeClr val="bg1"/>
                </a:solidFill>
                <a:cs typeface="Arial" pitchFamily="34" charset="0"/>
              </a:rPr>
              <a:t>a per-minute basis</a:t>
            </a:r>
            <a:endParaRPr kumimoji="0" lang="en-US" sz="4800" b="0" i="0" u="none" strike="noStrike" cap="none" normalizeH="0" baseline="0" dirty="0" smtClean="0">
              <a:ln>
                <a:noFill/>
              </a:ln>
              <a:solidFill>
                <a:schemeClr val="bg1"/>
              </a:solidFill>
              <a:effectLst/>
              <a:cs typeface="Arial" pitchFamily="34" charset="0"/>
            </a:endParaRPr>
          </a:p>
        </p:txBody>
      </p:sp>
      <p:cxnSp>
        <p:nvCxnSpPr>
          <p:cNvPr id="41" name="Straight Connector 40"/>
          <p:cNvCxnSpPr/>
          <p:nvPr/>
        </p:nvCxnSpPr>
        <p:spPr>
          <a:xfrm flipV="1">
            <a:off x="2514600" y="2545872"/>
            <a:ext cx="359433" cy="1"/>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42" name="Rectangle 1436"/>
          <p:cNvSpPr>
            <a:spLocks noChangeArrowheads="1"/>
          </p:cNvSpPr>
          <p:nvPr/>
        </p:nvSpPr>
        <p:spPr bwMode="auto">
          <a:xfrm>
            <a:off x="3103574" y="2895735"/>
            <a:ext cx="578701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en-US" sz="2400" dirty="0" smtClean="0">
                <a:solidFill>
                  <a:schemeClr val="bg1"/>
                </a:solidFill>
                <a:cs typeface="Arial" pitchFamily="34" charset="0"/>
              </a:rPr>
              <a:t>If </a:t>
            </a:r>
            <a:r>
              <a:rPr lang="en-US" sz="2400" dirty="0">
                <a:solidFill>
                  <a:schemeClr val="bg1"/>
                </a:solidFill>
                <a:cs typeface="Arial" pitchFamily="34" charset="0"/>
              </a:rPr>
              <a:t>there are no rare-events, </a:t>
            </a:r>
            <a:endParaRPr lang="en-US" sz="2400" dirty="0" smtClean="0">
              <a:solidFill>
                <a:schemeClr val="bg1"/>
              </a:solidFill>
              <a:cs typeface="Arial" pitchFamily="34" charset="0"/>
            </a:endParaRPr>
          </a:p>
          <a:p>
            <a:pPr lvl="0" fontAlgn="base">
              <a:spcBef>
                <a:spcPct val="0"/>
              </a:spcBef>
              <a:spcAft>
                <a:spcPct val="0"/>
              </a:spcAft>
            </a:pPr>
            <a:r>
              <a:rPr lang="en-US" sz="2400" dirty="0" smtClean="0">
                <a:solidFill>
                  <a:schemeClr val="bg1"/>
                </a:solidFill>
                <a:cs typeface="Arial" pitchFamily="34" charset="0"/>
              </a:rPr>
              <a:t>predicting query volume </a:t>
            </a:r>
            <a:r>
              <a:rPr lang="en-US" sz="2400" dirty="0">
                <a:solidFill>
                  <a:schemeClr val="bg1"/>
                </a:solidFill>
                <a:cs typeface="Arial" pitchFamily="34" charset="0"/>
              </a:rPr>
              <a:t>during the day is very accurate </a:t>
            </a:r>
            <a:endParaRPr kumimoji="0" lang="en-US" sz="5400" b="0" i="0" u="none" strike="noStrike" cap="none" normalizeH="0" baseline="0" dirty="0" smtClean="0">
              <a:ln>
                <a:noFill/>
              </a:ln>
              <a:solidFill>
                <a:schemeClr val="bg1"/>
              </a:solidFill>
              <a:effectLst/>
              <a:cs typeface="Arial" pitchFamily="34" charset="0"/>
            </a:endParaRPr>
          </a:p>
        </p:txBody>
      </p:sp>
      <p:cxnSp>
        <p:nvCxnSpPr>
          <p:cNvPr id="44" name="Straight Connector 43"/>
          <p:cNvCxnSpPr/>
          <p:nvPr/>
        </p:nvCxnSpPr>
        <p:spPr>
          <a:xfrm flipV="1">
            <a:off x="2514600" y="3264742"/>
            <a:ext cx="359433" cy="1"/>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45" name="Rectangle 1436"/>
          <p:cNvSpPr>
            <a:spLocks noChangeArrowheads="1"/>
          </p:cNvSpPr>
          <p:nvPr/>
        </p:nvSpPr>
        <p:spPr bwMode="auto">
          <a:xfrm>
            <a:off x="3131927" y="4121643"/>
            <a:ext cx="56487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en-US" sz="2400" dirty="0" smtClean="0">
                <a:solidFill>
                  <a:schemeClr val="bg1"/>
                </a:solidFill>
                <a:cs typeface="Arial" pitchFamily="34" charset="0"/>
              </a:rPr>
              <a:t>Model </a:t>
            </a:r>
            <a:r>
              <a:rPr lang="en-US" sz="2400" dirty="0">
                <a:solidFill>
                  <a:schemeClr val="bg1"/>
                </a:solidFill>
                <a:cs typeface="Arial" pitchFamily="34" charset="0"/>
              </a:rPr>
              <a:t>works with some variation at the Country, State, or city level</a:t>
            </a:r>
            <a:endParaRPr kumimoji="0" lang="en-US" sz="5400" b="0" i="0" u="none" strike="noStrike" cap="none" normalizeH="0" baseline="0" dirty="0" smtClean="0">
              <a:ln>
                <a:noFill/>
              </a:ln>
              <a:solidFill>
                <a:schemeClr val="bg1"/>
              </a:solidFill>
              <a:effectLst/>
              <a:cs typeface="Arial" pitchFamily="34" charset="0"/>
            </a:endParaRPr>
          </a:p>
        </p:txBody>
      </p:sp>
      <p:cxnSp>
        <p:nvCxnSpPr>
          <p:cNvPr id="47" name="Straight Connector 46"/>
          <p:cNvCxnSpPr/>
          <p:nvPr/>
        </p:nvCxnSpPr>
        <p:spPr>
          <a:xfrm flipV="1">
            <a:off x="2514600" y="4003731"/>
            <a:ext cx="359433" cy="1"/>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aphicFrame>
        <p:nvGraphicFramePr>
          <p:cNvPr id="26" name="Diagram 25"/>
          <p:cNvGraphicFramePr/>
          <p:nvPr>
            <p:extLst>
              <p:ext uri="{D42A27DB-BD31-4B8C-83A1-F6EECF244321}">
                <p14:modId xmlns:p14="http://schemas.microsoft.com/office/powerpoint/2010/main" val="3744396123"/>
              </p:ext>
            </p:extLst>
          </p:nvPr>
        </p:nvGraphicFramePr>
        <p:xfrm>
          <a:off x="591344" y="1491630"/>
          <a:ext cx="2304256" cy="3213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381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00" y="1630988"/>
            <a:ext cx="9158424" cy="3226762"/>
            <a:chOff x="0" y="1657350"/>
            <a:chExt cx="9158424" cy="1657350"/>
          </a:xfrm>
        </p:grpSpPr>
        <p:sp>
          <p:nvSpPr>
            <p:cNvPr id="86" name="Rectangle 85"/>
            <p:cNvSpPr/>
            <p:nvPr/>
          </p:nvSpPr>
          <p:spPr>
            <a:xfrm>
              <a:off x="0" y="1657350"/>
              <a:ext cx="4572000" cy="16573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a:t>
              </a:r>
              <a:endParaRPr lang="en-US" dirty="0"/>
            </a:p>
          </p:txBody>
        </p:sp>
        <p:sp>
          <p:nvSpPr>
            <p:cNvPr id="84" name="Rectangle 83"/>
            <p:cNvSpPr/>
            <p:nvPr/>
          </p:nvSpPr>
          <p:spPr>
            <a:xfrm>
              <a:off x="4586424" y="1657350"/>
              <a:ext cx="4572000" cy="1657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Isosceles Triangle 97"/>
            <p:cNvSpPr/>
            <p:nvPr/>
          </p:nvSpPr>
          <p:spPr>
            <a:xfrm rot="16200000" flipH="1">
              <a:off x="4313056" y="2368330"/>
              <a:ext cx="327208" cy="21192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0" y="-14943"/>
            <a:ext cx="9154624" cy="2358094"/>
            <a:chOff x="-10624" y="31453"/>
            <a:chExt cx="9154624" cy="1657350"/>
          </a:xfrm>
        </p:grpSpPr>
        <p:sp>
          <p:nvSpPr>
            <p:cNvPr id="4" name="Rectangle 3"/>
            <p:cNvSpPr/>
            <p:nvPr/>
          </p:nvSpPr>
          <p:spPr>
            <a:xfrm>
              <a:off x="4572000" y="31453"/>
              <a:ext cx="4572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0624" y="31453"/>
              <a:ext cx="4572000" cy="1657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rot="5400000">
              <a:off x="4427535" y="722712"/>
              <a:ext cx="327208" cy="21192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Content Placeholder 2"/>
          <p:cNvSpPr txBox="1">
            <a:spLocks/>
          </p:cNvSpPr>
          <p:nvPr/>
        </p:nvSpPr>
        <p:spPr>
          <a:xfrm>
            <a:off x="204556" y="0"/>
            <a:ext cx="4176607" cy="23539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We </a:t>
            </a:r>
            <a:r>
              <a:rPr lang="en-US" sz="2000" dirty="0">
                <a:solidFill>
                  <a:schemeClr val="bg1"/>
                </a:solidFill>
              </a:rPr>
              <a:t>compare the daily traffic against prediction, and measure how much they deviate</a:t>
            </a:r>
            <a:r>
              <a:rPr lang="en-US" sz="2000" dirty="0" smtClean="0">
                <a:solidFill>
                  <a:schemeClr val="bg1"/>
                </a:solidFill>
              </a:rPr>
              <a:t>.  </a:t>
            </a:r>
          </a:p>
          <a:p>
            <a:pPr marL="0" indent="0">
              <a:buNone/>
            </a:pPr>
            <a:r>
              <a:rPr lang="en-US" sz="3200" dirty="0" smtClean="0">
                <a:solidFill>
                  <a:schemeClr val="bg1"/>
                </a:solidFill>
              </a:rPr>
              <a:t>Anomaly detection Problem </a:t>
            </a:r>
            <a:endParaRPr lang="en-US" sz="2000" dirty="0" smtClean="0">
              <a:solidFill>
                <a:schemeClr val="bg1"/>
              </a:solidFill>
            </a:endParaRPr>
          </a:p>
          <a:p>
            <a:pPr marL="0" indent="0">
              <a:lnSpc>
                <a:spcPct val="150000"/>
              </a:lnSpc>
              <a:buNone/>
            </a:pPr>
            <a:endParaRPr lang="en-US" sz="800" dirty="0">
              <a:solidFill>
                <a:schemeClr val="bg1"/>
              </a:solidFill>
            </a:endParaRPr>
          </a:p>
        </p:txBody>
      </p:sp>
      <p:grpSp>
        <p:nvGrpSpPr>
          <p:cNvPr id="13" name="Group 12"/>
          <p:cNvGrpSpPr/>
          <p:nvPr/>
        </p:nvGrpSpPr>
        <p:grpSpPr>
          <a:xfrm>
            <a:off x="6237012" y="449347"/>
            <a:ext cx="1798566" cy="362127"/>
            <a:chOff x="6237012" y="559301"/>
            <a:chExt cx="1798566" cy="362127"/>
          </a:xfrm>
        </p:grpSpPr>
        <p:sp>
          <p:nvSpPr>
            <p:cNvPr id="48" name="Rounded Rectangle 47"/>
            <p:cNvSpPr/>
            <p:nvPr/>
          </p:nvSpPr>
          <p:spPr>
            <a:xfrm>
              <a:off x="6324600" y="801028"/>
              <a:ext cx="1386050" cy="28493"/>
            </a:xfrm>
            <a:prstGeom prst="roundRect">
              <a:avLst/>
            </a:prstGeom>
            <a:solidFill>
              <a:srgbClr val="F9F9F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9" name="Rounded Rectangle 48"/>
            <p:cNvSpPr/>
            <p:nvPr/>
          </p:nvSpPr>
          <p:spPr>
            <a:xfrm>
              <a:off x="6324600" y="770563"/>
              <a:ext cx="1296628" cy="89423"/>
            </a:xfrm>
            <a:prstGeom prst="round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0" name="Content Placeholder 2"/>
            <p:cNvSpPr txBox="1">
              <a:spLocks/>
            </p:cNvSpPr>
            <p:nvPr/>
          </p:nvSpPr>
          <p:spPr>
            <a:xfrm>
              <a:off x="6237012" y="559301"/>
              <a:ext cx="759740" cy="307777"/>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chemeClr val="bg1"/>
                  </a:solidFill>
                </a:rPr>
                <a:t>Z-Score</a:t>
              </a:r>
              <a:r>
                <a:rPr lang="en-US" sz="800" b="1" dirty="0" smtClean="0">
                  <a:solidFill>
                    <a:schemeClr val="bg1"/>
                  </a:solidFill>
                </a:rPr>
                <a:t> </a:t>
              </a:r>
              <a:endParaRPr lang="en-US" sz="800" b="1" dirty="0">
                <a:solidFill>
                  <a:schemeClr val="bg1"/>
                </a:solidFill>
              </a:endParaRPr>
            </a:p>
          </p:txBody>
        </p:sp>
        <p:sp>
          <p:nvSpPr>
            <p:cNvPr id="72" name="TextBox 71"/>
            <p:cNvSpPr txBox="1"/>
            <p:nvPr/>
          </p:nvSpPr>
          <p:spPr>
            <a:xfrm>
              <a:off x="7748320" y="705984"/>
              <a:ext cx="287258" cy="215444"/>
            </a:xfrm>
            <a:prstGeom prst="rect">
              <a:avLst/>
            </a:prstGeom>
            <a:noFill/>
          </p:spPr>
          <p:txBody>
            <a:bodyPr wrap="none" rtlCol="0">
              <a:spAutoFit/>
            </a:bodyPr>
            <a:lstStyle/>
            <a:p>
              <a:pPr algn="ctr"/>
              <a:r>
                <a:rPr lang="en-US" sz="800" b="1" dirty="0" smtClean="0">
                  <a:solidFill>
                    <a:schemeClr val="bg1"/>
                  </a:solidFill>
                </a:rPr>
                <a:t>+7</a:t>
              </a:r>
              <a:endParaRPr lang="en-US" sz="800" b="1" dirty="0">
                <a:solidFill>
                  <a:schemeClr val="bg1"/>
                </a:solidFill>
              </a:endParaRPr>
            </a:p>
          </p:txBody>
        </p:sp>
      </p:grpSp>
      <p:grpSp>
        <p:nvGrpSpPr>
          <p:cNvPr id="79" name="Group 78"/>
          <p:cNvGrpSpPr/>
          <p:nvPr/>
        </p:nvGrpSpPr>
        <p:grpSpPr>
          <a:xfrm>
            <a:off x="6227786" y="785396"/>
            <a:ext cx="1807792" cy="300685"/>
            <a:chOff x="6227786" y="559301"/>
            <a:chExt cx="1807792" cy="300685"/>
          </a:xfrm>
        </p:grpSpPr>
        <p:sp>
          <p:nvSpPr>
            <p:cNvPr id="80" name="Rounded Rectangle 79"/>
            <p:cNvSpPr/>
            <p:nvPr/>
          </p:nvSpPr>
          <p:spPr>
            <a:xfrm>
              <a:off x="6324600" y="801028"/>
              <a:ext cx="1386050" cy="28493"/>
            </a:xfrm>
            <a:prstGeom prst="roundRect">
              <a:avLst/>
            </a:prstGeom>
            <a:pattFill prst="pct5">
              <a:fgClr>
                <a:srgbClr val="F9F9F9"/>
              </a:fgClr>
              <a:bgClr>
                <a:schemeClr val="bg1"/>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1" name="Rounded Rectangle 80"/>
            <p:cNvSpPr/>
            <p:nvPr/>
          </p:nvSpPr>
          <p:spPr>
            <a:xfrm>
              <a:off x="6324600" y="770563"/>
              <a:ext cx="974176" cy="89423"/>
            </a:xfrm>
            <a:prstGeom prst="round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2" name="Content Placeholder 2"/>
            <p:cNvSpPr txBox="1">
              <a:spLocks/>
            </p:cNvSpPr>
            <p:nvPr/>
          </p:nvSpPr>
          <p:spPr>
            <a:xfrm>
              <a:off x="6227786" y="559301"/>
              <a:ext cx="1807792" cy="2616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b="1" dirty="0" smtClean="0">
                  <a:solidFill>
                    <a:schemeClr val="bg1"/>
                  </a:solidFill>
                </a:rPr>
                <a:t>Spike Location: Boston</a:t>
              </a:r>
              <a:endParaRPr lang="en-US" sz="1100" b="1" dirty="0">
                <a:solidFill>
                  <a:schemeClr val="bg1"/>
                </a:solidFill>
              </a:endParaRPr>
            </a:p>
          </p:txBody>
        </p:sp>
      </p:grpSp>
      <p:sp>
        <p:nvSpPr>
          <p:cNvPr id="87" name="Content Placeholder 2"/>
          <p:cNvSpPr txBox="1">
            <a:spLocks/>
          </p:cNvSpPr>
          <p:nvPr/>
        </p:nvSpPr>
        <p:spPr>
          <a:xfrm>
            <a:off x="4624028" y="1714557"/>
            <a:ext cx="2843571" cy="30023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800" dirty="0">
              <a:solidFill>
                <a:schemeClr val="bg1"/>
              </a:solidFill>
            </a:endParaRPr>
          </a:p>
        </p:txBody>
      </p:sp>
      <p:pic>
        <p:nvPicPr>
          <p:cNvPr id="5" name="Picture 4"/>
          <p:cNvPicPr>
            <a:picLocks noChangeAspect="1"/>
          </p:cNvPicPr>
          <p:nvPr/>
        </p:nvPicPr>
        <p:blipFill>
          <a:blip r:embed="rId2"/>
          <a:stretch>
            <a:fillRect/>
          </a:stretch>
        </p:blipFill>
        <p:spPr>
          <a:xfrm>
            <a:off x="5311837" y="2447807"/>
            <a:ext cx="3124200" cy="2307866"/>
          </a:xfrm>
          <a:prstGeom prst="rect">
            <a:avLst/>
          </a:prstGeom>
        </p:spPr>
      </p:pic>
      <p:pic>
        <p:nvPicPr>
          <p:cNvPr id="6" name="Picture 5"/>
          <p:cNvPicPr>
            <a:picLocks noChangeAspect="1"/>
          </p:cNvPicPr>
          <p:nvPr/>
        </p:nvPicPr>
        <p:blipFill>
          <a:blip r:embed="rId3"/>
          <a:stretch>
            <a:fillRect/>
          </a:stretch>
        </p:blipFill>
        <p:spPr>
          <a:xfrm>
            <a:off x="224800" y="2353988"/>
            <a:ext cx="4114800" cy="2235404"/>
          </a:xfrm>
          <a:prstGeom prst="rect">
            <a:avLst/>
          </a:prstGeom>
        </p:spPr>
      </p:pic>
    </p:spTree>
    <p:extLst>
      <p:ext uri="{BB962C8B-B14F-4D97-AF65-F5344CB8AC3E}">
        <p14:creationId xmlns:p14="http://schemas.microsoft.com/office/powerpoint/2010/main" val="433953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8/8b/2010-07-20_Black_windup_alarm_clock_f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6877"/>
            <a:ext cx="4098074" cy="5208477"/>
          </a:xfrm>
          <a:prstGeom prst="rect">
            <a:avLst/>
          </a:prstGeom>
          <a:noFill/>
          <a:extLst>
            <a:ext uri="{909E8E84-426E-40DD-AFC4-6F175D3DCCD1}">
              <a14:hiddenFill xmlns:a14="http://schemas.microsoft.com/office/drawing/2010/main">
                <a:solidFill>
                  <a:srgbClr val="FFFFFF"/>
                </a:solidFill>
              </a14:hiddenFill>
            </a:ext>
          </a:extLst>
        </p:spPr>
      </p:pic>
      <p:sp>
        <p:nvSpPr>
          <p:cNvPr id="27" name="Teardrop 26"/>
          <p:cNvSpPr/>
          <p:nvPr/>
        </p:nvSpPr>
        <p:spPr>
          <a:xfrm>
            <a:off x="3810000" y="0"/>
            <a:ext cx="5334000" cy="5334000"/>
          </a:xfrm>
          <a:prstGeom prst="teardrop">
            <a:avLst/>
          </a:prstGeom>
          <a:solidFill>
            <a:schemeClr val="tx2">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ardrop 4"/>
          <p:cNvSpPr/>
          <p:nvPr/>
        </p:nvSpPr>
        <p:spPr>
          <a:xfrm>
            <a:off x="4953000" y="1047750"/>
            <a:ext cx="3200400" cy="3200400"/>
          </a:xfrm>
          <a:prstGeom prst="teardrop">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p:cNvSpPr txBox="1">
            <a:spLocks/>
          </p:cNvSpPr>
          <p:nvPr/>
        </p:nvSpPr>
        <p:spPr>
          <a:xfrm>
            <a:off x="5410200" y="2470486"/>
            <a:ext cx="2425835" cy="400110"/>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000" b="1" dirty="0" smtClean="0">
                <a:solidFill>
                  <a:schemeClr val="bg1"/>
                </a:solidFill>
                <a:latin typeface="Source Sans Pro Light" pitchFamily="34" charset="0"/>
              </a:rPr>
              <a:t>Wake up time</a:t>
            </a:r>
            <a:endParaRPr lang="en-US" sz="1600" dirty="0">
              <a:solidFill>
                <a:schemeClr val="accent3">
                  <a:lumMod val="40000"/>
                  <a:lumOff val="60000"/>
                </a:schemeClr>
              </a:solidFill>
              <a:latin typeface="Source Sans Pro Light" pitchFamily="34" charset="0"/>
            </a:endParaRPr>
          </a:p>
        </p:txBody>
      </p:sp>
    </p:spTree>
    <p:extLst>
      <p:ext uri="{BB962C8B-B14F-4D97-AF65-F5344CB8AC3E}">
        <p14:creationId xmlns:p14="http://schemas.microsoft.com/office/powerpoint/2010/main" val="297686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438150"/>
            <a:ext cx="8229600" cy="523220"/>
          </a:xfrm>
        </p:spPr>
        <p:txBody>
          <a:bodyPr>
            <a:spAutoFit/>
          </a:bodyPr>
          <a:lstStyle/>
          <a:p>
            <a:r>
              <a:rPr lang="en-US" dirty="0" smtClean="0">
                <a:solidFill>
                  <a:schemeClr val="bg1"/>
                </a:solidFill>
              </a:rPr>
              <a:t>Wake up Time</a:t>
            </a:r>
            <a:endParaRPr lang="en-US" dirty="0">
              <a:solidFill>
                <a:schemeClr val="bg1"/>
              </a:solidFill>
            </a:endParaRPr>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 name="Content Placeholder 2"/>
          <p:cNvSpPr txBox="1">
            <a:spLocks/>
          </p:cNvSpPr>
          <p:nvPr/>
        </p:nvSpPr>
        <p:spPr>
          <a:xfrm>
            <a:off x="4514039" y="1004996"/>
            <a:ext cx="4477561" cy="22603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b="1" dirty="0" smtClean="0">
                <a:solidFill>
                  <a:schemeClr val="bg1"/>
                </a:solidFill>
              </a:rPr>
              <a:t>Methodology</a:t>
            </a:r>
          </a:p>
          <a:p>
            <a:pPr marL="0" indent="0">
              <a:buNone/>
            </a:pPr>
            <a:endParaRPr lang="en-US" sz="1200" dirty="0" smtClean="0"/>
          </a:p>
          <a:p>
            <a:pPr marL="0" indent="0">
              <a:buNone/>
            </a:pPr>
            <a:r>
              <a:rPr lang="en-US" sz="1800" dirty="0" smtClean="0"/>
              <a:t>We </a:t>
            </a:r>
            <a:r>
              <a:rPr lang="en-US" sz="1800" dirty="0"/>
              <a:t>calculated the time at which we receive 50% of daily peak traffic from each metro area in their local time zones. The 25 cities follow the same general curve across all seven days of the week. While the patterns are the same, we did see a 43 minute shift between the earliest risers and the late risers.</a:t>
            </a:r>
          </a:p>
        </p:txBody>
      </p:sp>
      <p:sp>
        <p:nvSpPr>
          <p:cNvPr id="27" name="Isosceles Triangle 26"/>
          <p:cNvSpPr/>
          <p:nvPr/>
        </p:nvSpPr>
        <p:spPr>
          <a:xfrm>
            <a:off x="685799" y="2240129"/>
            <a:ext cx="2315419" cy="114959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 name="Isosceles Triangle 26"/>
          <p:cNvSpPr/>
          <p:nvPr/>
        </p:nvSpPr>
        <p:spPr>
          <a:xfrm>
            <a:off x="990600" y="2231391"/>
            <a:ext cx="2315419" cy="115833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84" name="Isosceles Triangle 26"/>
          <p:cNvSpPr/>
          <p:nvPr/>
        </p:nvSpPr>
        <p:spPr>
          <a:xfrm>
            <a:off x="1456583" y="2240129"/>
            <a:ext cx="2315419" cy="113946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85" name="Isosceles Triangle 26"/>
          <p:cNvSpPr/>
          <p:nvPr/>
        </p:nvSpPr>
        <p:spPr>
          <a:xfrm>
            <a:off x="1693515" y="2302657"/>
            <a:ext cx="2315419" cy="108567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86" name="Isosceles Triangle 26"/>
          <p:cNvSpPr/>
          <p:nvPr/>
        </p:nvSpPr>
        <p:spPr>
          <a:xfrm>
            <a:off x="1953803" y="2308750"/>
            <a:ext cx="2315419" cy="107957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87" name="Isosceles Triangle 26"/>
          <p:cNvSpPr/>
          <p:nvPr/>
        </p:nvSpPr>
        <p:spPr>
          <a:xfrm>
            <a:off x="2273704" y="2316360"/>
            <a:ext cx="2315419" cy="10726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nvGrpSpPr>
          <p:cNvPr id="488" name="Group 487"/>
          <p:cNvGrpSpPr/>
          <p:nvPr/>
        </p:nvGrpSpPr>
        <p:grpSpPr>
          <a:xfrm>
            <a:off x="1683864" y="1734094"/>
            <a:ext cx="343364" cy="464074"/>
            <a:chOff x="795296" y="2176759"/>
            <a:chExt cx="343364" cy="464074"/>
          </a:xfrm>
        </p:grpSpPr>
        <p:sp>
          <p:nvSpPr>
            <p:cNvPr id="48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90" name="TextBox 489"/>
            <p:cNvSpPr txBox="1"/>
            <p:nvPr/>
          </p:nvSpPr>
          <p:spPr>
            <a:xfrm>
              <a:off x="795296" y="2216099"/>
              <a:ext cx="343364" cy="200055"/>
            </a:xfrm>
            <a:prstGeom prst="rect">
              <a:avLst/>
            </a:prstGeom>
            <a:noFill/>
          </p:spPr>
          <p:txBody>
            <a:bodyPr wrap="none" rtlCol="0">
              <a:spAutoFit/>
            </a:bodyPr>
            <a:lstStyle/>
            <a:p>
              <a:pPr algn="ctr"/>
              <a:r>
                <a:rPr lang="en-US" sz="700" b="1" dirty="0" smtClean="0"/>
                <a:t>6:43</a:t>
              </a:r>
              <a:endParaRPr lang="en-US" sz="700" b="1" dirty="0"/>
            </a:p>
          </p:txBody>
        </p:sp>
      </p:grpSp>
      <p:grpSp>
        <p:nvGrpSpPr>
          <p:cNvPr id="494" name="Group 493"/>
          <p:cNvGrpSpPr/>
          <p:nvPr/>
        </p:nvGrpSpPr>
        <p:grpSpPr>
          <a:xfrm>
            <a:off x="2057209" y="1774241"/>
            <a:ext cx="343364" cy="464074"/>
            <a:chOff x="795296" y="2176759"/>
            <a:chExt cx="343364" cy="464074"/>
          </a:xfrm>
        </p:grpSpPr>
        <p:sp>
          <p:nvSpPr>
            <p:cNvPr id="49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96" name="TextBox 495"/>
            <p:cNvSpPr txBox="1"/>
            <p:nvPr/>
          </p:nvSpPr>
          <p:spPr>
            <a:xfrm>
              <a:off x="795296" y="2216099"/>
              <a:ext cx="343364" cy="200055"/>
            </a:xfrm>
            <a:prstGeom prst="rect">
              <a:avLst/>
            </a:prstGeom>
            <a:noFill/>
          </p:spPr>
          <p:txBody>
            <a:bodyPr wrap="none" rtlCol="0">
              <a:spAutoFit/>
            </a:bodyPr>
            <a:lstStyle/>
            <a:p>
              <a:pPr algn="ctr"/>
              <a:r>
                <a:rPr lang="en-US" sz="700" b="1" dirty="0" smtClean="0"/>
                <a:t>6:55</a:t>
              </a:r>
              <a:endParaRPr lang="en-US" sz="700" b="1" dirty="0"/>
            </a:p>
          </p:txBody>
        </p:sp>
      </p:grpSp>
      <p:grpSp>
        <p:nvGrpSpPr>
          <p:cNvPr id="497" name="Group 496"/>
          <p:cNvGrpSpPr/>
          <p:nvPr/>
        </p:nvGrpSpPr>
        <p:grpSpPr>
          <a:xfrm>
            <a:off x="2473707" y="1752496"/>
            <a:ext cx="343364" cy="464074"/>
            <a:chOff x="795295" y="2176759"/>
            <a:chExt cx="343364" cy="464074"/>
          </a:xfrm>
        </p:grpSpPr>
        <p:sp>
          <p:nvSpPr>
            <p:cNvPr id="49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99" name="TextBox 498"/>
            <p:cNvSpPr txBox="1"/>
            <p:nvPr/>
          </p:nvSpPr>
          <p:spPr>
            <a:xfrm>
              <a:off x="795295" y="2216099"/>
              <a:ext cx="343364" cy="200055"/>
            </a:xfrm>
            <a:prstGeom prst="rect">
              <a:avLst/>
            </a:prstGeom>
            <a:noFill/>
          </p:spPr>
          <p:txBody>
            <a:bodyPr wrap="none" rtlCol="0">
              <a:spAutoFit/>
            </a:bodyPr>
            <a:lstStyle/>
            <a:p>
              <a:pPr algn="ctr"/>
              <a:r>
                <a:rPr lang="en-US" sz="700" b="1" dirty="0" smtClean="0"/>
                <a:t>7:10</a:t>
              </a:r>
              <a:endParaRPr lang="en-US" sz="700" b="1" dirty="0"/>
            </a:p>
          </p:txBody>
        </p:sp>
      </p:grpSp>
      <p:grpSp>
        <p:nvGrpSpPr>
          <p:cNvPr id="500" name="Group 499"/>
          <p:cNvGrpSpPr/>
          <p:nvPr/>
        </p:nvGrpSpPr>
        <p:grpSpPr>
          <a:xfrm>
            <a:off x="2846673" y="1740702"/>
            <a:ext cx="343364" cy="464074"/>
            <a:chOff x="795296" y="2176759"/>
            <a:chExt cx="343364" cy="464074"/>
          </a:xfrm>
        </p:grpSpPr>
        <p:sp>
          <p:nvSpPr>
            <p:cNvPr id="50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02" name="TextBox 501"/>
            <p:cNvSpPr txBox="1"/>
            <p:nvPr/>
          </p:nvSpPr>
          <p:spPr>
            <a:xfrm>
              <a:off x="795296" y="2216099"/>
              <a:ext cx="343364" cy="200055"/>
            </a:xfrm>
            <a:prstGeom prst="rect">
              <a:avLst/>
            </a:prstGeom>
            <a:noFill/>
          </p:spPr>
          <p:txBody>
            <a:bodyPr wrap="none" rtlCol="0">
              <a:spAutoFit/>
            </a:bodyPr>
            <a:lstStyle/>
            <a:p>
              <a:pPr algn="ctr"/>
              <a:r>
                <a:rPr lang="en-US" sz="700" b="1" dirty="0" smtClean="0"/>
                <a:t>7:15</a:t>
              </a:r>
              <a:endParaRPr lang="en-US" sz="700" b="1" dirty="0"/>
            </a:p>
          </p:txBody>
        </p:sp>
      </p:grpSp>
      <p:grpSp>
        <p:nvGrpSpPr>
          <p:cNvPr id="503" name="Group 502"/>
          <p:cNvGrpSpPr/>
          <p:nvPr/>
        </p:nvGrpSpPr>
        <p:grpSpPr>
          <a:xfrm>
            <a:off x="3205657" y="1774241"/>
            <a:ext cx="343364" cy="464074"/>
            <a:chOff x="795295" y="2176759"/>
            <a:chExt cx="343364" cy="464074"/>
          </a:xfrm>
        </p:grpSpPr>
        <p:sp>
          <p:nvSpPr>
            <p:cNvPr id="50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05" name="TextBox 504"/>
            <p:cNvSpPr txBox="1"/>
            <p:nvPr/>
          </p:nvSpPr>
          <p:spPr>
            <a:xfrm>
              <a:off x="795295" y="2216099"/>
              <a:ext cx="343364" cy="200055"/>
            </a:xfrm>
            <a:prstGeom prst="rect">
              <a:avLst/>
            </a:prstGeom>
            <a:noFill/>
          </p:spPr>
          <p:txBody>
            <a:bodyPr wrap="none" rtlCol="0">
              <a:spAutoFit/>
            </a:bodyPr>
            <a:lstStyle/>
            <a:p>
              <a:pPr algn="ctr"/>
              <a:r>
                <a:rPr lang="en-US" sz="700" b="1" dirty="0" smtClean="0"/>
                <a:t>7:28</a:t>
              </a:r>
              <a:endParaRPr lang="en-US" sz="700" b="1" dirty="0"/>
            </a:p>
          </p:txBody>
        </p:sp>
      </p:grpSp>
      <p:grpSp>
        <p:nvGrpSpPr>
          <p:cNvPr id="506" name="Group 505"/>
          <p:cNvGrpSpPr/>
          <p:nvPr/>
        </p:nvGrpSpPr>
        <p:grpSpPr>
          <a:xfrm>
            <a:off x="3484245" y="1778610"/>
            <a:ext cx="343364" cy="464074"/>
            <a:chOff x="795296" y="2176759"/>
            <a:chExt cx="343364" cy="464074"/>
          </a:xfrm>
        </p:grpSpPr>
        <p:sp>
          <p:nvSpPr>
            <p:cNvPr id="50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508" name="TextBox 507"/>
            <p:cNvSpPr txBox="1"/>
            <p:nvPr/>
          </p:nvSpPr>
          <p:spPr>
            <a:xfrm>
              <a:off x="795296" y="2216099"/>
              <a:ext cx="343364" cy="200055"/>
            </a:xfrm>
            <a:prstGeom prst="rect">
              <a:avLst/>
            </a:prstGeom>
            <a:noFill/>
          </p:spPr>
          <p:txBody>
            <a:bodyPr wrap="none" rtlCol="0">
              <a:spAutoFit/>
            </a:bodyPr>
            <a:lstStyle/>
            <a:p>
              <a:pPr algn="ctr"/>
              <a:r>
                <a:rPr lang="en-US" sz="700" b="1" dirty="0" smtClean="0"/>
                <a:t>7:32</a:t>
              </a:r>
              <a:endParaRPr lang="en-US" sz="700" b="1" dirty="0"/>
            </a:p>
          </p:txBody>
        </p:sp>
      </p:grpSp>
      <p:grpSp>
        <p:nvGrpSpPr>
          <p:cNvPr id="6" name="Group 5"/>
          <p:cNvGrpSpPr/>
          <p:nvPr/>
        </p:nvGrpSpPr>
        <p:grpSpPr>
          <a:xfrm>
            <a:off x="667890" y="3685406"/>
            <a:ext cx="7655077" cy="496660"/>
            <a:chOff x="667890" y="3685406"/>
            <a:chExt cx="7655077" cy="496660"/>
          </a:xfrm>
        </p:grpSpPr>
        <p:sp>
          <p:nvSpPr>
            <p:cNvPr id="474" name="Oval 473"/>
            <p:cNvSpPr/>
            <p:nvPr/>
          </p:nvSpPr>
          <p:spPr>
            <a:xfrm>
              <a:off x="685799" y="4035748"/>
              <a:ext cx="146318" cy="146318"/>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cxnSp>
          <p:nvCxnSpPr>
            <p:cNvPr id="482" name="Straight Connector 481"/>
            <p:cNvCxnSpPr/>
            <p:nvPr/>
          </p:nvCxnSpPr>
          <p:spPr>
            <a:xfrm flipH="1">
              <a:off x="667890" y="3685406"/>
              <a:ext cx="7655077"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6" name="Oval 515"/>
            <p:cNvSpPr/>
            <p:nvPr/>
          </p:nvSpPr>
          <p:spPr>
            <a:xfrm>
              <a:off x="1981199" y="4035748"/>
              <a:ext cx="146318" cy="146318"/>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519" name="Oval 518"/>
            <p:cNvSpPr/>
            <p:nvPr/>
          </p:nvSpPr>
          <p:spPr>
            <a:xfrm>
              <a:off x="3276599" y="4035748"/>
              <a:ext cx="146318" cy="146318"/>
            </a:xfrm>
            <a:prstGeom prst="ellipse">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522" name="Oval 521"/>
            <p:cNvSpPr/>
            <p:nvPr/>
          </p:nvSpPr>
          <p:spPr>
            <a:xfrm>
              <a:off x="4571999" y="4035748"/>
              <a:ext cx="146318" cy="146318"/>
            </a:xfrm>
            <a:prstGeom prst="ellipse">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525" name="Oval 524"/>
            <p:cNvSpPr/>
            <p:nvPr/>
          </p:nvSpPr>
          <p:spPr>
            <a:xfrm>
              <a:off x="5867399" y="4035748"/>
              <a:ext cx="146318" cy="146318"/>
            </a:xfrm>
            <a:prstGeom prst="ellipse">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528" name="Oval 527"/>
            <p:cNvSpPr/>
            <p:nvPr/>
          </p:nvSpPr>
          <p:spPr>
            <a:xfrm>
              <a:off x="7162800" y="4035748"/>
              <a:ext cx="146318" cy="146318"/>
            </a:xfrm>
            <a:prstGeom prst="ellipse">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grpSp>
      <p:grpSp>
        <p:nvGrpSpPr>
          <p:cNvPr id="64" name="Group 63"/>
          <p:cNvGrpSpPr/>
          <p:nvPr/>
        </p:nvGrpSpPr>
        <p:grpSpPr>
          <a:xfrm>
            <a:off x="667890" y="127055"/>
            <a:ext cx="1930936" cy="1277548"/>
            <a:chOff x="760413" y="1166813"/>
            <a:chExt cx="4775201" cy="2927351"/>
          </a:xfrm>
        </p:grpSpPr>
        <p:sp>
          <p:nvSpPr>
            <p:cNvPr id="66" name="Freeform 7"/>
            <p:cNvSpPr>
              <a:spLocks/>
            </p:cNvSpPr>
            <p:nvPr/>
          </p:nvSpPr>
          <p:spPr bwMode="auto">
            <a:xfrm>
              <a:off x="5081589" y="2098676"/>
              <a:ext cx="3175" cy="1588"/>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lnTo>
                    <a:pt x="0" y="0"/>
                  </a:lnTo>
                  <a:lnTo>
                    <a:pt x="2" y="1"/>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Line 8"/>
            <p:cNvSpPr>
              <a:spLocks noChangeShapeType="1"/>
            </p:cNvSpPr>
            <p:nvPr/>
          </p:nvSpPr>
          <p:spPr bwMode="auto">
            <a:xfrm flipH="1" flipV="1">
              <a:off x="5081589" y="2098676"/>
              <a:ext cx="3175" cy="1588"/>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p:nvSpPr>
          <p:spPr bwMode="auto">
            <a:xfrm>
              <a:off x="5076826" y="2098676"/>
              <a:ext cx="4763" cy="1588"/>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lnTo>
                    <a:pt x="0" y="1"/>
                  </a:lnTo>
                  <a:lnTo>
                    <a:pt x="3"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0"/>
            <p:cNvSpPr>
              <a:spLocks noChangeShapeType="1"/>
            </p:cNvSpPr>
            <p:nvPr/>
          </p:nvSpPr>
          <p:spPr bwMode="auto">
            <a:xfrm flipH="1">
              <a:off x="5076826" y="2098676"/>
              <a:ext cx="4763" cy="1588"/>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1"/>
            <p:cNvSpPr>
              <a:spLocks/>
            </p:cNvSpPr>
            <p:nvPr/>
          </p:nvSpPr>
          <p:spPr bwMode="auto">
            <a:xfrm>
              <a:off x="3892551" y="1849438"/>
              <a:ext cx="3175" cy="317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lnTo>
                    <a:pt x="2" y="2"/>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12"/>
            <p:cNvSpPr>
              <a:spLocks noChangeShapeType="1"/>
            </p:cNvSpPr>
            <p:nvPr/>
          </p:nvSpPr>
          <p:spPr bwMode="auto">
            <a:xfrm>
              <a:off x="3892551" y="1849438"/>
              <a:ext cx="3175"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3"/>
            <p:cNvSpPr>
              <a:spLocks/>
            </p:cNvSpPr>
            <p:nvPr/>
          </p:nvSpPr>
          <p:spPr bwMode="auto">
            <a:xfrm>
              <a:off x="3895726" y="1849438"/>
              <a:ext cx="3175" cy="3175"/>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lnTo>
                    <a:pt x="2" y="0"/>
                  </a:lnTo>
                  <a:lnTo>
                    <a:pt x="0" y="2"/>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Line 14"/>
            <p:cNvSpPr>
              <a:spLocks noChangeShapeType="1"/>
            </p:cNvSpPr>
            <p:nvPr/>
          </p:nvSpPr>
          <p:spPr bwMode="auto">
            <a:xfrm flipV="1">
              <a:off x="3895726" y="1849438"/>
              <a:ext cx="3175"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5"/>
            <p:cNvSpPr>
              <a:spLocks/>
            </p:cNvSpPr>
            <p:nvPr/>
          </p:nvSpPr>
          <p:spPr bwMode="auto">
            <a:xfrm>
              <a:off x="5338764" y="1960563"/>
              <a:ext cx="3175" cy="4763"/>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lnTo>
                    <a:pt x="2" y="3"/>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Line 16"/>
            <p:cNvSpPr>
              <a:spLocks noChangeShapeType="1"/>
            </p:cNvSpPr>
            <p:nvPr/>
          </p:nvSpPr>
          <p:spPr bwMode="auto">
            <a:xfrm>
              <a:off x="5338764" y="1960563"/>
              <a:ext cx="3175" cy="4763"/>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
            <p:cNvSpPr>
              <a:spLocks/>
            </p:cNvSpPr>
            <p:nvPr/>
          </p:nvSpPr>
          <p:spPr bwMode="auto">
            <a:xfrm>
              <a:off x="4997451" y="2549526"/>
              <a:ext cx="3175" cy="3175"/>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lnTo>
                    <a:pt x="0" y="0"/>
                  </a:lnTo>
                  <a:lnTo>
                    <a:pt x="2" y="2"/>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Line 18"/>
            <p:cNvSpPr>
              <a:spLocks noChangeShapeType="1"/>
            </p:cNvSpPr>
            <p:nvPr/>
          </p:nvSpPr>
          <p:spPr bwMode="auto">
            <a:xfrm flipH="1" flipV="1">
              <a:off x="4997451" y="2549526"/>
              <a:ext cx="3175"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9"/>
            <p:cNvSpPr>
              <a:spLocks/>
            </p:cNvSpPr>
            <p:nvPr/>
          </p:nvSpPr>
          <p:spPr bwMode="auto">
            <a:xfrm>
              <a:off x="4994276" y="2549526"/>
              <a:ext cx="3175" cy="317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lnTo>
                    <a:pt x="0" y="2"/>
                  </a:lnTo>
                  <a:lnTo>
                    <a:pt x="2"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Line 20"/>
            <p:cNvSpPr>
              <a:spLocks noChangeShapeType="1"/>
            </p:cNvSpPr>
            <p:nvPr/>
          </p:nvSpPr>
          <p:spPr bwMode="auto">
            <a:xfrm flipH="1">
              <a:off x="4994276" y="2549526"/>
              <a:ext cx="3175"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1"/>
            <p:cNvSpPr>
              <a:spLocks/>
            </p:cNvSpPr>
            <p:nvPr/>
          </p:nvSpPr>
          <p:spPr bwMode="auto">
            <a:xfrm>
              <a:off x="3819526" y="2836863"/>
              <a:ext cx="1588" cy="3175"/>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lnTo>
                    <a:pt x="1" y="0"/>
                  </a:lnTo>
                  <a:lnTo>
                    <a:pt x="0" y="2"/>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Line 22"/>
            <p:cNvSpPr>
              <a:spLocks noChangeShapeType="1"/>
            </p:cNvSpPr>
            <p:nvPr/>
          </p:nvSpPr>
          <p:spPr bwMode="auto">
            <a:xfrm flipV="1">
              <a:off x="3819526" y="2836863"/>
              <a:ext cx="1588"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3"/>
            <p:cNvSpPr>
              <a:spLocks/>
            </p:cNvSpPr>
            <p:nvPr/>
          </p:nvSpPr>
          <p:spPr bwMode="auto">
            <a:xfrm>
              <a:off x="3819526" y="2833688"/>
              <a:ext cx="1588" cy="3175"/>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lnTo>
                    <a:pt x="0" y="0"/>
                  </a:lnTo>
                  <a:lnTo>
                    <a:pt x="1" y="2"/>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Line 24"/>
            <p:cNvSpPr>
              <a:spLocks noChangeShapeType="1"/>
            </p:cNvSpPr>
            <p:nvPr/>
          </p:nvSpPr>
          <p:spPr bwMode="auto">
            <a:xfrm flipH="1" flipV="1">
              <a:off x="3819526" y="2833688"/>
              <a:ext cx="1588"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5"/>
            <p:cNvSpPr>
              <a:spLocks/>
            </p:cNvSpPr>
            <p:nvPr/>
          </p:nvSpPr>
          <p:spPr bwMode="auto">
            <a:xfrm>
              <a:off x="3900489" y="2673351"/>
              <a:ext cx="17463" cy="11113"/>
            </a:xfrm>
            <a:custGeom>
              <a:avLst/>
              <a:gdLst>
                <a:gd name="T0" fmla="*/ 5 w 14"/>
                <a:gd name="T1" fmla="*/ 0 h 9"/>
                <a:gd name="T2" fmla="*/ 13 w 14"/>
                <a:gd name="T3" fmla="*/ 3 h 9"/>
                <a:gd name="T4" fmla="*/ 5 w 14"/>
                <a:gd name="T5" fmla="*/ 0 h 9"/>
              </a:gdLst>
              <a:ahLst/>
              <a:cxnLst>
                <a:cxn ang="0">
                  <a:pos x="T0" y="T1"/>
                </a:cxn>
                <a:cxn ang="0">
                  <a:pos x="T2" y="T3"/>
                </a:cxn>
                <a:cxn ang="0">
                  <a:pos x="T4" y="T5"/>
                </a:cxn>
              </a:cxnLst>
              <a:rect l="0" t="0" r="r" b="b"/>
              <a:pathLst>
                <a:path w="14" h="9">
                  <a:moveTo>
                    <a:pt x="5" y="0"/>
                  </a:moveTo>
                  <a:cubicBezTo>
                    <a:pt x="9" y="0"/>
                    <a:pt x="10" y="3"/>
                    <a:pt x="13" y="3"/>
                  </a:cubicBezTo>
                  <a:cubicBezTo>
                    <a:pt x="14" y="9"/>
                    <a:pt x="0" y="8"/>
                    <a:pt x="5" y="0"/>
                  </a:cubicBez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26"/>
            <p:cNvSpPr>
              <a:spLocks/>
            </p:cNvSpPr>
            <p:nvPr/>
          </p:nvSpPr>
          <p:spPr bwMode="auto">
            <a:xfrm>
              <a:off x="996951" y="1439863"/>
              <a:ext cx="3175" cy="3175"/>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lnTo>
                    <a:pt x="2" y="0"/>
                  </a:lnTo>
                  <a:lnTo>
                    <a:pt x="0" y="2"/>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Line 27"/>
            <p:cNvSpPr>
              <a:spLocks noChangeShapeType="1"/>
            </p:cNvSpPr>
            <p:nvPr/>
          </p:nvSpPr>
          <p:spPr bwMode="auto">
            <a:xfrm flipV="1">
              <a:off x="996951" y="1439863"/>
              <a:ext cx="3175"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8"/>
            <p:cNvSpPr>
              <a:spLocks/>
            </p:cNvSpPr>
            <p:nvPr/>
          </p:nvSpPr>
          <p:spPr bwMode="auto">
            <a:xfrm>
              <a:off x="990601" y="1439863"/>
              <a:ext cx="9525" cy="0"/>
            </a:xfrm>
            <a:custGeom>
              <a:avLst/>
              <a:gdLst>
                <a:gd name="T0" fmla="*/ 0 w 8"/>
                <a:gd name="T1" fmla="*/ 8 w 8"/>
              </a:gdLst>
              <a:ahLst/>
              <a:cxnLst>
                <a:cxn ang="0">
                  <a:pos x="T0" y="0"/>
                </a:cxn>
                <a:cxn ang="0">
                  <a:pos x="T1" y="0"/>
                </a:cxn>
              </a:cxnLst>
              <a:rect l="0" t="0" r="r" b="b"/>
              <a:pathLst>
                <a:path w="8">
                  <a:moveTo>
                    <a:pt x="0" y="0"/>
                  </a:moveTo>
                  <a:cubicBezTo>
                    <a:pt x="2" y="0"/>
                    <a:pt x="5" y="0"/>
                    <a:pt x="8" y="0"/>
                  </a:cubicBezTo>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29"/>
            <p:cNvSpPr>
              <a:spLocks/>
            </p:cNvSpPr>
            <p:nvPr/>
          </p:nvSpPr>
          <p:spPr bwMode="auto">
            <a:xfrm>
              <a:off x="996951" y="1436688"/>
              <a:ext cx="3175" cy="3175"/>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lnTo>
                    <a:pt x="0" y="0"/>
                  </a:lnTo>
                  <a:lnTo>
                    <a:pt x="2" y="2"/>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Line 30"/>
            <p:cNvSpPr>
              <a:spLocks noChangeShapeType="1"/>
            </p:cNvSpPr>
            <p:nvPr/>
          </p:nvSpPr>
          <p:spPr bwMode="auto">
            <a:xfrm flipH="1" flipV="1">
              <a:off x="996951" y="1436688"/>
              <a:ext cx="3175"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31"/>
            <p:cNvSpPr>
              <a:spLocks/>
            </p:cNvSpPr>
            <p:nvPr/>
          </p:nvSpPr>
          <p:spPr bwMode="auto">
            <a:xfrm>
              <a:off x="3806826" y="1577976"/>
              <a:ext cx="1588" cy="476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lnTo>
                    <a:pt x="1" y="3"/>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Line 32"/>
            <p:cNvSpPr>
              <a:spLocks noChangeShapeType="1"/>
            </p:cNvSpPr>
            <p:nvPr/>
          </p:nvSpPr>
          <p:spPr bwMode="auto">
            <a:xfrm>
              <a:off x="3806826" y="1577976"/>
              <a:ext cx="1588" cy="4763"/>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33"/>
            <p:cNvSpPr>
              <a:spLocks/>
            </p:cNvSpPr>
            <p:nvPr/>
          </p:nvSpPr>
          <p:spPr bwMode="auto">
            <a:xfrm>
              <a:off x="3784601" y="1608138"/>
              <a:ext cx="3175" cy="1588"/>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lnTo>
                    <a:pt x="0" y="0"/>
                  </a:lnTo>
                  <a:lnTo>
                    <a:pt x="2" y="1"/>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Line 34"/>
            <p:cNvSpPr>
              <a:spLocks noChangeShapeType="1"/>
            </p:cNvSpPr>
            <p:nvPr/>
          </p:nvSpPr>
          <p:spPr bwMode="auto">
            <a:xfrm flipH="1" flipV="1">
              <a:off x="3784601" y="1608138"/>
              <a:ext cx="3175" cy="1588"/>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5"/>
            <p:cNvSpPr>
              <a:spLocks/>
            </p:cNvSpPr>
            <p:nvPr/>
          </p:nvSpPr>
          <p:spPr bwMode="auto">
            <a:xfrm>
              <a:off x="3946526" y="1749426"/>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Line 36"/>
            <p:cNvSpPr>
              <a:spLocks noChangeShapeType="1"/>
            </p:cNvSpPr>
            <p:nvPr/>
          </p:nvSpPr>
          <p:spPr bwMode="auto">
            <a:xfrm flipV="1">
              <a:off x="3946526" y="1749426"/>
              <a:ext cx="0"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37"/>
            <p:cNvSpPr>
              <a:spLocks/>
            </p:cNvSpPr>
            <p:nvPr/>
          </p:nvSpPr>
          <p:spPr bwMode="auto">
            <a:xfrm>
              <a:off x="3941764" y="1749426"/>
              <a:ext cx="4763" cy="7938"/>
            </a:xfrm>
            <a:custGeom>
              <a:avLst/>
              <a:gdLst>
                <a:gd name="T0" fmla="*/ 0 w 4"/>
                <a:gd name="T1" fmla="*/ 7 h 7"/>
                <a:gd name="T2" fmla="*/ 4 w 4"/>
                <a:gd name="T3" fmla="*/ 0 h 7"/>
              </a:gdLst>
              <a:ahLst/>
              <a:cxnLst>
                <a:cxn ang="0">
                  <a:pos x="T0" y="T1"/>
                </a:cxn>
                <a:cxn ang="0">
                  <a:pos x="T2" y="T3"/>
                </a:cxn>
              </a:cxnLst>
              <a:rect l="0" t="0" r="r" b="b"/>
              <a:pathLst>
                <a:path w="4" h="7">
                  <a:moveTo>
                    <a:pt x="0" y="7"/>
                  </a:moveTo>
                  <a:cubicBezTo>
                    <a:pt x="2" y="4"/>
                    <a:pt x="3" y="2"/>
                    <a:pt x="4" y="0"/>
                  </a:cubicBezTo>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38"/>
            <p:cNvSpPr>
              <a:spLocks/>
            </p:cNvSpPr>
            <p:nvPr/>
          </p:nvSpPr>
          <p:spPr bwMode="auto">
            <a:xfrm>
              <a:off x="3944939" y="1749426"/>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Line 39"/>
            <p:cNvSpPr>
              <a:spLocks noChangeShapeType="1"/>
            </p:cNvSpPr>
            <p:nvPr/>
          </p:nvSpPr>
          <p:spPr bwMode="auto">
            <a:xfrm flipH="1">
              <a:off x="3944939" y="1749426"/>
              <a:ext cx="1588" cy="0"/>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40"/>
            <p:cNvSpPr>
              <a:spLocks/>
            </p:cNvSpPr>
            <p:nvPr/>
          </p:nvSpPr>
          <p:spPr bwMode="auto">
            <a:xfrm>
              <a:off x="4021139" y="1828801"/>
              <a:ext cx="0" cy="4763"/>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Line 41"/>
            <p:cNvSpPr>
              <a:spLocks noChangeShapeType="1"/>
            </p:cNvSpPr>
            <p:nvPr/>
          </p:nvSpPr>
          <p:spPr bwMode="auto">
            <a:xfrm>
              <a:off x="4021139" y="1828801"/>
              <a:ext cx="0" cy="4763"/>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42"/>
            <p:cNvSpPr>
              <a:spLocks/>
            </p:cNvSpPr>
            <p:nvPr/>
          </p:nvSpPr>
          <p:spPr bwMode="auto">
            <a:xfrm>
              <a:off x="4021139" y="1824038"/>
              <a:ext cx="1588" cy="9525"/>
            </a:xfrm>
            <a:custGeom>
              <a:avLst/>
              <a:gdLst>
                <a:gd name="T0" fmla="*/ 0 w 1"/>
                <a:gd name="T1" fmla="*/ 8 h 8"/>
                <a:gd name="T2" fmla="*/ 1 w 1"/>
                <a:gd name="T3" fmla="*/ 0 h 8"/>
              </a:gdLst>
              <a:ahLst/>
              <a:cxnLst>
                <a:cxn ang="0">
                  <a:pos x="T0" y="T1"/>
                </a:cxn>
                <a:cxn ang="0">
                  <a:pos x="T2" y="T3"/>
                </a:cxn>
              </a:cxnLst>
              <a:rect l="0" t="0" r="r" b="b"/>
              <a:pathLst>
                <a:path w="1" h="8">
                  <a:moveTo>
                    <a:pt x="0" y="8"/>
                  </a:moveTo>
                  <a:cubicBezTo>
                    <a:pt x="1" y="6"/>
                    <a:pt x="1" y="3"/>
                    <a:pt x="1" y="0"/>
                  </a:cubicBezTo>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43"/>
            <p:cNvSpPr>
              <a:spLocks/>
            </p:cNvSpPr>
            <p:nvPr/>
          </p:nvSpPr>
          <p:spPr bwMode="auto">
            <a:xfrm>
              <a:off x="4021139" y="1833563"/>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Line 44"/>
            <p:cNvSpPr>
              <a:spLocks noChangeShapeType="1"/>
            </p:cNvSpPr>
            <p:nvPr/>
          </p:nvSpPr>
          <p:spPr bwMode="auto">
            <a:xfrm>
              <a:off x="4021139" y="1833563"/>
              <a:ext cx="3175" cy="0"/>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45"/>
            <p:cNvSpPr>
              <a:spLocks/>
            </p:cNvSpPr>
            <p:nvPr/>
          </p:nvSpPr>
          <p:spPr bwMode="auto">
            <a:xfrm>
              <a:off x="5046664" y="2338388"/>
              <a:ext cx="1588" cy="1588"/>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Line 46"/>
            <p:cNvSpPr>
              <a:spLocks noChangeShapeType="1"/>
            </p:cNvSpPr>
            <p:nvPr/>
          </p:nvSpPr>
          <p:spPr bwMode="auto">
            <a:xfrm flipH="1" flipV="1">
              <a:off x="5046664" y="2338388"/>
              <a:ext cx="1588" cy="1588"/>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47"/>
            <p:cNvSpPr>
              <a:spLocks/>
            </p:cNvSpPr>
            <p:nvPr/>
          </p:nvSpPr>
          <p:spPr bwMode="auto">
            <a:xfrm>
              <a:off x="5041901" y="2338388"/>
              <a:ext cx="4763" cy="1588"/>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lnTo>
                    <a:pt x="0" y="1"/>
                  </a:lnTo>
                  <a:lnTo>
                    <a:pt x="3"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Line 48"/>
            <p:cNvSpPr>
              <a:spLocks noChangeShapeType="1"/>
            </p:cNvSpPr>
            <p:nvPr/>
          </p:nvSpPr>
          <p:spPr bwMode="auto">
            <a:xfrm flipH="1">
              <a:off x="5041901" y="2338388"/>
              <a:ext cx="4763" cy="1588"/>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49"/>
            <p:cNvSpPr>
              <a:spLocks/>
            </p:cNvSpPr>
            <p:nvPr/>
          </p:nvSpPr>
          <p:spPr bwMode="auto">
            <a:xfrm>
              <a:off x="3784601" y="2878138"/>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Line 50"/>
            <p:cNvSpPr>
              <a:spLocks noChangeShapeType="1"/>
            </p:cNvSpPr>
            <p:nvPr/>
          </p:nvSpPr>
          <p:spPr bwMode="auto">
            <a:xfrm flipV="1">
              <a:off x="3784601" y="2878138"/>
              <a:ext cx="0"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51"/>
            <p:cNvSpPr>
              <a:spLocks/>
            </p:cNvSpPr>
            <p:nvPr/>
          </p:nvSpPr>
          <p:spPr bwMode="auto">
            <a:xfrm>
              <a:off x="3775076" y="2881313"/>
              <a:ext cx="3175" cy="1588"/>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lnTo>
                    <a:pt x="2" y="0"/>
                  </a:lnTo>
                  <a:lnTo>
                    <a:pt x="0" y="1"/>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Line 52"/>
            <p:cNvSpPr>
              <a:spLocks noChangeShapeType="1"/>
            </p:cNvSpPr>
            <p:nvPr/>
          </p:nvSpPr>
          <p:spPr bwMode="auto">
            <a:xfrm flipV="1">
              <a:off x="3775076" y="2881313"/>
              <a:ext cx="3175" cy="1588"/>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53"/>
            <p:cNvSpPr>
              <a:spLocks/>
            </p:cNvSpPr>
            <p:nvPr/>
          </p:nvSpPr>
          <p:spPr bwMode="auto">
            <a:xfrm>
              <a:off x="3775076" y="2881313"/>
              <a:ext cx="3175" cy="1588"/>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lnTo>
                    <a:pt x="0" y="1"/>
                  </a:lnTo>
                  <a:lnTo>
                    <a:pt x="2"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Line 54"/>
            <p:cNvSpPr>
              <a:spLocks noChangeShapeType="1"/>
            </p:cNvSpPr>
            <p:nvPr/>
          </p:nvSpPr>
          <p:spPr bwMode="auto">
            <a:xfrm flipH="1">
              <a:off x="3775076" y="2881313"/>
              <a:ext cx="3175" cy="1588"/>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55"/>
            <p:cNvSpPr>
              <a:spLocks/>
            </p:cNvSpPr>
            <p:nvPr/>
          </p:nvSpPr>
          <p:spPr bwMode="auto">
            <a:xfrm>
              <a:off x="3781426" y="287813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Line 56"/>
            <p:cNvSpPr>
              <a:spLocks noChangeShapeType="1"/>
            </p:cNvSpPr>
            <p:nvPr/>
          </p:nvSpPr>
          <p:spPr bwMode="auto">
            <a:xfrm flipH="1">
              <a:off x="3781426" y="2878138"/>
              <a:ext cx="3175" cy="0"/>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57"/>
            <p:cNvSpPr>
              <a:spLocks/>
            </p:cNvSpPr>
            <p:nvPr/>
          </p:nvSpPr>
          <p:spPr bwMode="auto">
            <a:xfrm>
              <a:off x="4889501" y="2495551"/>
              <a:ext cx="1588" cy="3175"/>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lnTo>
                    <a:pt x="0" y="0"/>
                  </a:lnTo>
                  <a:lnTo>
                    <a:pt x="1" y="2"/>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Line 58"/>
            <p:cNvSpPr>
              <a:spLocks noChangeShapeType="1"/>
            </p:cNvSpPr>
            <p:nvPr/>
          </p:nvSpPr>
          <p:spPr bwMode="auto">
            <a:xfrm flipH="1" flipV="1">
              <a:off x="4889501" y="2495551"/>
              <a:ext cx="1588"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59"/>
            <p:cNvSpPr>
              <a:spLocks/>
            </p:cNvSpPr>
            <p:nvPr/>
          </p:nvSpPr>
          <p:spPr bwMode="auto">
            <a:xfrm>
              <a:off x="4948239" y="2559051"/>
              <a:ext cx="3175" cy="317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lnTo>
                    <a:pt x="2" y="2"/>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Line 60"/>
            <p:cNvSpPr>
              <a:spLocks noChangeShapeType="1"/>
            </p:cNvSpPr>
            <p:nvPr/>
          </p:nvSpPr>
          <p:spPr bwMode="auto">
            <a:xfrm>
              <a:off x="4948239" y="2559051"/>
              <a:ext cx="3175"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61"/>
            <p:cNvSpPr>
              <a:spLocks/>
            </p:cNvSpPr>
            <p:nvPr/>
          </p:nvSpPr>
          <p:spPr bwMode="auto">
            <a:xfrm>
              <a:off x="4951414" y="2562226"/>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Line 62"/>
            <p:cNvSpPr>
              <a:spLocks noChangeShapeType="1"/>
            </p:cNvSpPr>
            <p:nvPr/>
          </p:nvSpPr>
          <p:spPr bwMode="auto">
            <a:xfrm>
              <a:off x="4951414" y="2562226"/>
              <a:ext cx="0"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63"/>
            <p:cNvSpPr>
              <a:spLocks/>
            </p:cNvSpPr>
            <p:nvPr/>
          </p:nvSpPr>
          <p:spPr bwMode="auto">
            <a:xfrm>
              <a:off x="4951414" y="2600326"/>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Line 64"/>
            <p:cNvSpPr>
              <a:spLocks noChangeShapeType="1"/>
            </p:cNvSpPr>
            <p:nvPr/>
          </p:nvSpPr>
          <p:spPr bwMode="auto">
            <a:xfrm flipV="1">
              <a:off x="4951414" y="2600326"/>
              <a:ext cx="0"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65"/>
            <p:cNvSpPr>
              <a:spLocks/>
            </p:cNvSpPr>
            <p:nvPr/>
          </p:nvSpPr>
          <p:spPr bwMode="auto">
            <a:xfrm>
              <a:off x="4357689" y="2763838"/>
              <a:ext cx="1588" cy="3175"/>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lnTo>
                    <a:pt x="1" y="0"/>
                  </a:lnTo>
                  <a:lnTo>
                    <a:pt x="0" y="2"/>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Line 66"/>
            <p:cNvSpPr>
              <a:spLocks noChangeShapeType="1"/>
            </p:cNvSpPr>
            <p:nvPr/>
          </p:nvSpPr>
          <p:spPr bwMode="auto">
            <a:xfrm flipV="1">
              <a:off x="4357689" y="2763838"/>
              <a:ext cx="1588"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67"/>
            <p:cNvSpPr>
              <a:spLocks/>
            </p:cNvSpPr>
            <p:nvPr/>
          </p:nvSpPr>
          <p:spPr bwMode="auto">
            <a:xfrm>
              <a:off x="4427539" y="2679701"/>
              <a:ext cx="7938" cy="7938"/>
            </a:xfrm>
            <a:custGeom>
              <a:avLst/>
              <a:gdLst>
                <a:gd name="T0" fmla="*/ 0 w 7"/>
                <a:gd name="T1" fmla="*/ 7 h 7"/>
                <a:gd name="T2" fmla="*/ 7 w 7"/>
                <a:gd name="T3" fmla="*/ 0 h 7"/>
              </a:gdLst>
              <a:ahLst/>
              <a:cxnLst>
                <a:cxn ang="0">
                  <a:pos x="T0" y="T1"/>
                </a:cxn>
                <a:cxn ang="0">
                  <a:pos x="T2" y="T3"/>
                </a:cxn>
              </a:cxnLst>
              <a:rect l="0" t="0" r="r" b="b"/>
              <a:pathLst>
                <a:path w="7" h="7">
                  <a:moveTo>
                    <a:pt x="0" y="7"/>
                  </a:moveTo>
                  <a:cubicBezTo>
                    <a:pt x="2" y="5"/>
                    <a:pt x="5" y="2"/>
                    <a:pt x="7" y="0"/>
                  </a:cubicBezTo>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68"/>
            <p:cNvSpPr>
              <a:spLocks/>
            </p:cNvSpPr>
            <p:nvPr/>
          </p:nvSpPr>
          <p:spPr bwMode="auto">
            <a:xfrm>
              <a:off x="4430714" y="2679701"/>
              <a:ext cx="9525" cy="22225"/>
            </a:xfrm>
            <a:custGeom>
              <a:avLst/>
              <a:gdLst>
                <a:gd name="T0" fmla="*/ 0 w 8"/>
                <a:gd name="T1" fmla="*/ 6 h 18"/>
                <a:gd name="T2" fmla="*/ 6 w 8"/>
                <a:gd name="T3" fmla="*/ 0 h 18"/>
              </a:gdLst>
              <a:ahLst/>
              <a:cxnLst>
                <a:cxn ang="0">
                  <a:pos x="T0" y="T1"/>
                </a:cxn>
                <a:cxn ang="0">
                  <a:pos x="T2" y="T3"/>
                </a:cxn>
              </a:cxnLst>
              <a:rect l="0" t="0" r="r" b="b"/>
              <a:pathLst>
                <a:path w="8" h="18">
                  <a:moveTo>
                    <a:pt x="0" y="6"/>
                  </a:moveTo>
                  <a:cubicBezTo>
                    <a:pt x="8" y="18"/>
                    <a:pt x="1" y="6"/>
                    <a:pt x="6" y="0"/>
                  </a:cubicBezTo>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69"/>
            <p:cNvSpPr>
              <a:spLocks/>
            </p:cNvSpPr>
            <p:nvPr/>
          </p:nvSpPr>
          <p:spPr bwMode="auto">
            <a:xfrm>
              <a:off x="4435476" y="2679701"/>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Line 70"/>
            <p:cNvSpPr>
              <a:spLocks noChangeShapeType="1"/>
            </p:cNvSpPr>
            <p:nvPr/>
          </p:nvSpPr>
          <p:spPr bwMode="auto">
            <a:xfrm flipH="1">
              <a:off x="4435476" y="2679701"/>
              <a:ext cx="3175" cy="0"/>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71"/>
            <p:cNvSpPr>
              <a:spLocks/>
            </p:cNvSpPr>
            <p:nvPr/>
          </p:nvSpPr>
          <p:spPr bwMode="auto">
            <a:xfrm>
              <a:off x="4427539" y="2687638"/>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Line 72"/>
            <p:cNvSpPr>
              <a:spLocks noChangeShapeType="1"/>
            </p:cNvSpPr>
            <p:nvPr/>
          </p:nvSpPr>
          <p:spPr bwMode="auto">
            <a:xfrm>
              <a:off x="4427539" y="2687638"/>
              <a:ext cx="3175" cy="0"/>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Line 73"/>
            <p:cNvSpPr>
              <a:spLocks noChangeShapeType="1"/>
            </p:cNvSpPr>
            <p:nvPr/>
          </p:nvSpPr>
          <p:spPr bwMode="auto">
            <a:xfrm>
              <a:off x="4951414" y="2320926"/>
              <a:ext cx="0" cy="0"/>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Line 74"/>
            <p:cNvSpPr>
              <a:spLocks noChangeShapeType="1"/>
            </p:cNvSpPr>
            <p:nvPr/>
          </p:nvSpPr>
          <p:spPr bwMode="auto">
            <a:xfrm>
              <a:off x="4951414" y="2320926"/>
              <a:ext cx="0" cy="0"/>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75"/>
            <p:cNvSpPr>
              <a:spLocks/>
            </p:cNvSpPr>
            <p:nvPr/>
          </p:nvSpPr>
          <p:spPr bwMode="auto">
            <a:xfrm>
              <a:off x="4906964" y="2435226"/>
              <a:ext cx="3175" cy="3175"/>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lnTo>
                    <a:pt x="0" y="0"/>
                  </a:lnTo>
                  <a:lnTo>
                    <a:pt x="2" y="2"/>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Line 76"/>
            <p:cNvSpPr>
              <a:spLocks noChangeShapeType="1"/>
            </p:cNvSpPr>
            <p:nvPr/>
          </p:nvSpPr>
          <p:spPr bwMode="auto">
            <a:xfrm flipH="1" flipV="1">
              <a:off x="4906964" y="2435226"/>
              <a:ext cx="3175"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77"/>
            <p:cNvSpPr>
              <a:spLocks/>
            </p:cNvSpPr>
            <p:nvPr/>
          </p:nvSpPr>
          <p:spPr bwMode="auto">
            <a:xfrm>
              <a:off x="4902201" y="2435226"/>
              <a:ext cx="4763" cy="3175"/>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lnTo>
                    <a:pt x="0" y="2"/>
                  </a:lnTo>
                  <a:lnTo>
                    <a:pt x="3"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Line 78"/>
            <p:cNvSpPr>
              <a:spLocks noChangeShapeType="1"/>
            </p:cNvSpPr>
            <p:nvPr/>
          </p:nvSpPr>
          <p:spPr bwMode="auto">
            <a:xfrm flipH="1">
              <a:off x="4902201" y="2435226"/>
              <a:ext cx="4763"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Line 79"/>
            <p:cNvSpPr>
              <a:spLocks noChangeShapeType="1"/>
            </p:cNvSpPr>
            <p:nvPr/>
          </p:nvSpPr>
          <p:spPr bwMode="auto">
            <a:xfrm>
              <a:off x="4951414" y="2320926"/>
              <a:ext cx="0" cy="0"/>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Line 80"/>
            <p:cNvSpPr>
              <a:spLocks noChangeShapeType="1"/>
            </p:cNvSpPr>
            <p:nvPr/>
          </p:nvSpPr>
          <p:spPr bwMode="auto">
            <a:xfrm>
              <a:off x="4951414" y="2320926"/>
              <a:ext cx="0" cy="0"/>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81"/>
            <p:cNvSpPr>
              <a:spLocks/>
            </p:cNvSpPr>
            <p:nvPr/>
          </p:nvSpPr>
          <p:spPr bwMode="auto">
            <a:xfrm>
              <a:off x="4664076" y="3205163"/>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Line 82"/>
            <p:cNvSpPr>
              <a:spLocks noChangeShapeType="1"/>
            </p:cNvSpPr>
            <p:nvPr/>
          </p:nvSpPr>
          <p:spPr bwMode="auto">
            <a:xfrm flipH="1">
              <a:off x="4664076" y="3205163"/>
              <a:ext cx="3175" cy="0"/>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83"/>
            <p:cNvSpPr>
              <a:spLocks/>
            </p:cNvSpPr>
            <p:nvPr/>
          </p:nvSpPr>
          <p:spPr bwMode="auto">
            <a:xfrm>
              <a:off x="4664076" y="3205163"/>
              <a:ext cx="15875" cy="9525"/>
            </a:xfrm>
            <a:custGeom>
              <a:avLst/>
              <a:gdLst>
                <a:gd name="T0" fmla="*/ 14 w 14"/>
                <a:gd name="T1" fmla="*/ 8 h 8"/>
                <a:gd name="T2" fmla="*/ 0 w 14"/>
                <a:gd name="T3" fmla="*/ 0 h 8"/>
              </a:gdLst>
              <a:ahLst/>
              <a:cxnLst>
                <a:cxn ang="0">
                  <a:pos x="T0" y="T1"/>
                </a:cxn>
                <a:cxn ang="0">
                  <a:pos x="T2" y="T3"/>
                </a:cxn>
              </a:cxnLst>
              <a:rect l="0" t="0" r="r" b="b"/>
              <a:pathLst>
                <a:path w="14" h="8">
                  <a:moveTo>
                    <a:pt x="14" y="8"/>
                  </a:moveTo>
                  <a:cubicBezTo>
                    <a:pt x="10" y="3"/>
                    <a:pt x="5" y="2"/>
                    <a:pt x="0" y="0"/>
                  </a:cubicBezTo>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84"/>
            <p:cNvSpPr>
              <a:spLocks/>
            </p:cNvSpPr>
            <p:nvPr/>
          </p:nvSpPr>
          <p:spPr bwMode="auto">
            <a:xfrm>
              <a:off x="4664076" y="3205163"/>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Line 85"/>
            <p:cNvSpPr>
              <a:spLocks noChangeShapeType="1"/>
            </p:cNvSpPr>
            <p:nvPr/>
          </p:nvSpPr>
          <p:spPr bwMode="auto">
            <a:xfrm>
              <a:off x="4664076" y="3205163"/>
              <a:ext cx="0"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86"/>
            <p:cNvSpPr>
              <a:spLocks/>
            </p:cNvSpPr>
            <p:nvPr/>
          </p:nvSpPr>
          <p:spPr bwMode="auto">
            <a:xfrm>
              <a:off x="4062414" y="3525838"/>
              <a:ext cx="3175" cy="3175"/>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lnTo>
                    <a:pt x="0" y="0"/>
                  </a:lnTo>
                  <a:lnTo>
                    <a:pt x="2" y="2"/>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Line 87"/>
            <p:cNvSpPr>
              <a:spLocks noChangeShapeType="1"/>
            </p:cNvSpPr>
            <p:nvPr/>
          </p:nvSpPr>
          <p:spPr bwMode="auto">
            <a:xfrm flipH="1" flipV="1">
              <a:off x="4062414" y="3525838"/>
              <a:ext cx="3175"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88"/>
            <p:cNvSpPr>
              <a:spLocks/>
            </p:cNvSpPr>
            <p:nvPr/>
          </p:nvSpPr>
          <p:spPr bwMode="auto">
            <a:xfrm>
              <a:off x="3994151" y="2657476"/>
              <a:ext cx="1588" cy="1588"/>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Line 89"/>
            <p:cNvSpPr>
              <a:spLocks noChangeShapeType="1"/>
            </p:cNvSpPr>
            <p:nvPr/>
          </p:nvSpPr>
          <p:spPr bwMode="auto">
            <a:xfrm flipH="1" flipV="1">
              <a:off x="3994151" y="2657476"/>
              <a:ext cx="1588" cy="1588"/>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90"/>
            <p:cNvSpPr>
              <a:spLocks/>
            </p:cNvSpPr>
            <p:nvPr/>
          </p:nvSpPr>
          <p:spPr bwMode="auto">
            <a:xfrm>
              <a:off x="3994151" y="2657476"/>
              <a:ext cx="0" cy="6350"/>
            </a:xfrm>
            <a:custGeom>
              <a:avLst/>
              <a:gdLst>
                <a:gd name="T0" fmla="*/ 6 h 6"/>
                <a:gd name="T1" fmla="*/ 0 h 6"/>
              </a:gdLst>
              <a:ahLst/>
              <a:cxnLst>
                <a:cxn ang="0">
                  <a:pos x="0" y="T0"/>
                </a:cxn>
                <a:cxn ang="0">
                  <a:pos x="0" y="T1"/>
                </a:cxn>
              </a:cxnLst>
              <a:rect l="0" t="0" r="r" b="b"/>
              <a:pathLst>
                <a:path h="6">
                  <a:moveTo>
                    <a:pt x="0" y="6"/>
                  </a:moveTo>
                  <a:cubicBezTo>
                    <a:pt x="0" y="4"/>
                    <a:pt x="0" y="2"/>
                    <a:pt x="0" y="0"/>
                  </a:cubicBezTo>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91"/>
            <p:cNvSpPr>
              <a:spLocks/>
            </p:cNvSpPr>
            <p:nvPr/>
          </p:nvSpPr>
          <p:spPr bwMode="auto">
            <a:xfrm>
              <a:off x="3992564" y="2657476"/>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Line 92"/>
            <p:cNvSpPr>
              <a:spLocks noChangeShapeType="1"/>
            </p:cNvSpPr>
            <p:nvPr/>
          </p:nvSpPr>
          <p:spPr bwMode="auto">
            <a:xfrm flipH="1">
              <a:off x="3992564" y="2657476"/>
              <a:ext cx="1588" cy="1588"/>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93"/>
            <p:cNvSpPr>
              <a:spLocks/>
            </p:cNvSpPr>
            <p:nvPr/>
          </p:nvSpPr>
          <p:spPr bwMode="auto">
            <a:xfrm>
              <a:off x="5124451" y="1577976"/>
              <a:ext cx="153988" cy="309563"/>
            </a:xfrm>
            <a:custGeom>
              <a:avLst/>
              <a:gdLst>
                <a:gd name="T0" fmla="*/ 15 w 128"/>
                <a:gd name="T1" fmla="*/ 259 h 259"/>
                <a:gd name="T2" fmla="*/ 6 w 128"/>
                <a:gd name="T3" fmla="*/ 201 h 259"/>
                <a:gd name="T4" fmla="*/ 0 w 128"/>
                <a:gd name="T5" fmla="*/ 183 h 259"/>
                <a:gd name="T6" fmla="*/ 12 w 128"/>
                <a:gd name="T7" fmla="*/ 128 h 259"/>
                <a:gd name="T8" fmla="*/ 6 w 128"/>
                <a:gd name="T9" fmla="*/ 111 h 259"/>
                <a:gd name="T10" fmla="*/ 21 w 128"/>
                <a:gd name="T11" fmla="*/ 96 h 259"/>
                <a:gd name="T12" fmla="*/ 32 w 128"/>
                <a:gd name="T13" fmla="*/ 79 h 259"/>
                <a:gd name="T14" fmla="*/ 30 w 128"/>
                <a:gd name="T15" fmla="*/ 3 h 259"/>
                <a:gd name="T16" fmla="*/ 41 w 128"/>
                <a:gd name="T17" fmla="*/ 0 h 259"/>
                <a:gd name="T18" fmla="*/ 79 w 128"/>
                <a:gd name="T19" fmla="*/ 114 h 259"/>
                <a:gd name="T20" fmla="*/ 85 w 128"/>
                <a:gd name="T21" fmla="*/ 134 h 259"/>
                <a:gd name="T22" fmla="*/ 94 w 128"/>
                <a:gd name="T23" fmla="*/ 149 h 259"/>
                <a:gd name="T24" fmla="*/ 96 w 128"/>
                <a:gd name="T25" fmla="*/ 169 h 259"/>
                <a:gd name="T26" fmla="*/ 123 w 128"/>
                <a:gd name="T27" fmla="*/ 215 h 259"/>
                <a:gd name="T28" fmla="*/ 94 w 128"/>
                <a:gd name="T29" fmla="*/ 242 h 259"/>
                <a:gd name="T30" fmla="*/ 15 w 128"/>
                <a:gd name="T31"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259">
                  <a:moveTo>
                    <a:pt x="15" y="259"/>
                  </a:moveTo>
                  <a:cubicBezTo>
                    <a:pt x="2" y="246"/>
                    <a:pt x="10" y="226"/>
                    <a:pt x="6" y="201"/>
                  </a:cubicBezTo>
                  <a:cubicBezTo>
                    <a:pt x="5" y="195"/>
                    <a:pt x="0" y="188"/>
                    <a:pt x="0" y="183"/>
                  </a:cubicBezTo>
                  <a:cubicBezTo>
                    <a:pt x="1" y="166"/>
                    <a:pt x="13" y="146"/>
                    <a:pt x="12" y="128"/>
                  </a:cubicBezTo>
                  <a:cubicBezTo>
                    <a:pt x="12" y="123"/>
                    <a:pt x="10" y="116"/>
                    <a:pt x="6" y="111"/>
                  </a:cubicBezTo>
                  <a:cubicBezTo>
                    <a:pt x="7" y="103"/>
                    <a:pt x="17" y="101"/>
                    <a:pt x="21" y="96"/>
                  </a:cubicBezTo>
                  <a:cubicBezTo>
                    <a:pt x="26" y="91"/>
                    <a:pt x="27" y="84"/>
                    <a:pt x="32" y="79"/>
                  </a:cubicBezTo>
                  <a:cubicBezTo>
                    <a:pt x="23" y="57"/>
                    <a:pt x="21" y="28"/>
                    <a:pt x="30" y="3"/>
                  </a:cubicBezTo>
                  <a:cubicBezTo>
                    <a:pt x="37" y="3"/>
                    <a:pt x="39" y="9"/>
                    <a:pt x="41" y="0"/>
                  </a:cubicBezTo>
                  <a:cubicBezTo>
                    <a:pt x="56" y="35"/>
                    <a:pt x="66" y="74"/>
                    <a:pt x="79" y="114"/>
                  </a:cubicBezTo>
                  <a:cubicBezTo>
                    <a:pt x="81" y="119"/>
                    <a:pt x="82" y="127"/>
                    <a:pt x="85" y="134"/>
                  </a:cubicBezTo>
                  <a:cubicBezTo>
                    <a:pt x="87" y="139"/>
                    <a:pt x="92" y="144"/>
                    <a:pt x="94" y="149"/>
                  </a:cubicBezTo>
                  <a:cubicBezTo>
                    <a:pt x="95" y="155"/>
                    <a:pt x="94" y="163"/>
                    <a:pt x="96" y="169"/>
                  </a:cubicBezTo>
                  <a:cubicBezTo>
                    <a:pt x="105" y="186"/>
                    <a:pt x="128" y="193"/>
                    <a:pt x="123" y="215"/>
                  </a:cubicBezTo>
                  <a:cubicBezTo>
                    <a:pt x="105" y="217"/>
                    <a:pt x="102" y="232"/>
                    <a:pt x="94" y="242"/>
                  </a:cubicBezTo>
                  <a:cubicBezTo>
                    <a:pt x="66" y="246"/>
                    <a:pt x="42" y="254"/>
                    <a:pt x="15" y="259"/>
                  </a:cubicBezTo>
                  <a:close/>
                </a:path>
              </a:pathLst>
            </a:custGeom>
            <a:solidFill>
              <a:schemeClr val="accent2"/>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94"/>
            <p:cNvSpPr>
              <a:spLocks/>
            </p:cNvSpPr>
            <p:nvPr/>
          </p:nvSpPr>
          <p:spPr bwMode="auto">
            <a:xfrm>
              <a:off x="5008564" y="1620838"/>
              <a:ext cx="149225" cy="280988"/>
            </a:xfrm>
            <a:custGeom>
              <a:avLst/>
              <a:gdLst>
                <a:gd name="T0" fmla="*/ 106 w 124"/>
                <a:gd name="T1" fmla="*/ 227 h 236"/>
                <a:gd name="T2" fmla="*/ 57 w 124"/>
                <a:gd name="T3" fmla="*/ 236 h 236"/>
                <a:gd name="T4" fmla="*/ 28 w 124"/>
                <a:gd name="T5" fmla="*/ 154 h 236"/>
                <a:gd name="T6" fmla="*/ 16 w 124"/>
                <a:gd name="T7" fmla="*/ 114 h 236"/>
                <a:gd name="T8" fmla="*/ 19 w 124"/>
                <a:gd name="T9" fmla="*/ 96 h 236"/>
                <a:gd name="T10" fmla="*/ 16 w 124"/>
                <a:gd name="T11" fmla="*/ 79 h 236"/>
                <a:gd name="T12" fmla="*/ 7 w 124"/>
                <a:gd name="T13" fmla="*/ 64 h 236"/>
                <a:gd name="T14" fmla="*/ 7 w 124"/>
                <a:gd name="T15" fmla="*/ 52 h 236"/>
                <a:gd name="T16" fmla="*/ 1 w 124"/>
                <a:gd name="T17" fmla="*/ 29 h 236"/>
                <a:gd name="T18" fmla="*/ 118 w 124"/>
                <a:gd name="T19" fmla="*/ 0 h 236"/>
                <a:gd name="T20" fmla="*/ 118 w 124"/>
                <a:gd name="T21" fmla="*/ 23 h 236"/>
                <a:gd name="T22" fmla="*/ 124 w 124"/>
                <a:gd name="T23" fmla="*/ 41 h 236"/>
                <a:gd name="T24" fmla="*/ 100 w 124"/>
                <a:gd name="T25" fmla="*/ 73 h 236"/>
                <a:gd name="T26" fmla="*/ 95 w 124"/>
                <a:gd name="T27" fmla="*/ 148 h 236"/>
                <a:gd name="T28" fmla="*/ 103 w 124"/>
                <a:gd name="T29" fmla="*/ 195 h 236"/>
                <a:gd name="T30" fmla="*/ 106 w 124"/>
                <a:gd name="T31" fmla="*/ 22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236">
                  <a:moveTo>
                    <a:pt x="106" y="227"/>
                  </a:moveTo>
                  <a:cubicBezTo>
                    <a:pt x="86" y="226"/>
                    <a:pt x="74" y="233"/>
                    <a:pt x="57" y="236"/>
                  </a:cubicBezTo>
                  <a:cubicBezTo>
                    <a:pt x="51" y="206"/>
                    <a:pt x="49" y="159"/>
                    <a:pt x="28" y="154"/>
                  </a:cubicBezTo>
                  <a:cubicBezTo>
                    <a:pt x="32" y="139"/>
                    <a:pt x="18" y="127"/>
                    <a:pt x="16" y="114"/>
                  </a:cubicBezTo>
                  <a:cubicBezTo>
                    <a:pt x="15" y="108"/>
                    <a:pt x="19" y="101"/>
                    <a:pt x="19" y="96"/>
                  </a:cubicBezTo>
                  <a:cubicBezTo>
                    <a:pt x="19" y="92"/>
                    <a:pt x="17" y="82"/>
                    <a:pt x="16" y="79"/>
                  </a:cubicBezTo>
                  <a:cubicBezTo>
                    <a:pt x="14" y="73"/>
                    <a:pt x="9" y="69"/>
                    <a:pt x="7" y="64"/>
                  </a:cubicBezTo>
                  <a:cubicBezTo>
                    <a:pt x="6" y="61"/>
                    <a:pt x="8" y="56"/>
                    <a:pt x="7" y="52"/>
                  </a:cubicBezTo>
                  <a:cubicBezTo>
                    <a:pt x="6" y="44"/>
                    <a:pt x="0" y="37"/>
                    <a:pt x="1" y="29"/>
                  </a:cubicBezTo>
                  <a:cubicBezTo>
                    <a:pt x="39" y="18"/>
                    <a:pt x="76" y="7"/>
                    <a:pt x="118" y="0"/>
                  </a:cubicBezTo>
                  <a:cubicBezTo>
                    <a:pt x="122" y="9"/>
                    <a:pt x="116" y="10"/>
                    <a:pt x="118" y="23"/>
                  </a:cubicBezTo>
                  <a:cubicBezTo>
                    <a:pt x="120" y="33"/>
                    <a:pt x="124" y="33"/>
                    <a:pt x="124" y="41"/>
                  </a:cubicBezTo>
                  <a:cubicBezTo>
                    <a:pt x="123" y="55"/>
                    <a:pt x="105" y="62"/>
                    <a:pt x="100" y="73"/>
                  </a:cubicBezTo>
                  <a:cubicBezTo>
                    <a:pt x="112" y="98"/>
                    <a:pt x="95" y="125"/>
                    <a:pt x="95" y="148"/>
                  </a:cubicBezTo>
                  <a:cubicBezTo>
                    <a:pt x="95" y="159"/>
                    <a:pt x="103" y="179"/>
                    <a:pt x="103" y="195"/>
                  </a:cubicBezTo>
                  <a:cubicBezTo>
                    <a:pt x="103" y="206"/>
                    <a:pt x="98" y="216"/>
                    <a:pt x="106" y="227"/>
                  </a:cubicBezTo>
                  <a:close/>
                </a:path>
              </a:pathLst>
            </a:custGeom>
            <a:solidFill>
              <a:schemeClr val="accent2"/>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Freeform 95"/>
            <p:cNvSpPr>
              <a:spLocks/>
            </p:cNvSpPr>
            <p:nvPr/>
          </p:nvSpPr>
          <p:spPr bwMode="auto">
            <a:xfrm>
              <a:off x="4554539" y="1655763"/>
              <a:ext cx="546100" cy="488950"/>
            </a:xfrm>
            <a:custGeom>
              <a:avLst/>
              <a:gdLst>
                <a:gd name="T0" fmla="*/ 454 w 456"/>
                <a:gd name="T1" fmla="*/ 383 h 410"/>
                <a:gd name="T2" fmla="*/ 445 w 456"/>
                <a:gd name="T3" fmla="*/ 399 h 410"/>
                <a:gd name="T4" fmla="*/ 431 w 456"/>
                <a:gd name="T5" fmla="*/ 381 h 410"/>
                <a:gd name="T6" fmla="*/ 347 w 456"/>
                <a:gd name="T7" fmla="*/ 352 h 410"/>
                <a:gd name="T8" fmla="*/ 335 w 456"/>
                <a:gd name="T9" fmla="*/ 326 h 410"/>
                <a:gd name="T10" fmla="*/ 320 w 456"/>
                <a:gd name="T11" fmla="*/ 320 h 410"/>
                <a:gd name="T12" fmla="*/ 312 w 456"/>
                <a:gd name="T13" fmla="*/ 311 h 410"/>
                <a:gd name="T14" fmla="*/ 274 w 456"/>
                <a:gd name="T15" fmla="*/ 320 h 410"/>
                <a:gd name="T16" fmla="*/ 236 w 456"/>
                <a:gd name="T17" fmla="*/ 329 h 410"/>
                <a:gd name="T18" fmla="*/ 3 w 456"/>
                <a:gd name="T19" fmla="*/ 372 h 410"/>
                <a:gd name="T20" fmla="*/ 0 w 456"/>
                <a:gd name="T21" fmla="*/ 358 h 410"/>
                <a:gd name="T22" fmla="*/ 15 w 456"/>
                <a:gd name="T23" fmla="*/ 340 h 410"/>
                <a:gd name="T24" fmla="*/ 27 w 456"/>
                <a:gd name="T25" fmla="*/ 323 h 410"/>
                <a:gd name="T26" fmla="*/ 41 w 456"/>
                <a:gd name="T27" fmla="*/ 308 h 410"/>
                <a:gd name="T28" fmla="*/ 44 w 456"/>
                <a:gd name="T29" fmla="*/ 303 h 410"/>
                <a:gd name="T30" fmla="*/ 53 w 456"/>
                <a:gd name="T31" fmla="*/ 291 h 410"/>
                <a:gd name="T32" fmla="*/ 47 w 456"/>
                <a:gd name="T33" fmla="*/ 265 h 410"/>
                <a:gd name="T34" fmla="*/ 32 w 456"/>
                <a:gd name="T35" fmla="*/ 253 h 410"/>
                <a:gd name="T36" fmla="*/ 59 w 456"/>
                <a:gd name="T37" fmla="*/ 236 h 410"/>
                <a:gd name="T38" fmla="*/ 114 w 456"/>
                <a:gd name="T39" fmla="*/ 224 h 410"/>
                <a:gd name="T40" fmla="*/ 131 w 456"/>
                <a:gd name="T41" fmla="*/ 230 h 410"/>
                <a:gd name="T42" fmla="*/ 175 w 456"/>
                <a:gd name="T43" fmla="*/ 221 h 410"/>
                <a:gd name="T44" fmla="*/ 201 w 456"/>
                <a:gd name="T45" fmla="*/ 192 h 410"/>
                <a:gd name="T46" fmla="*/ 219 w 456"/>
                <a:gd name="T47" fmla="*/ 183 h 410"/>
                <a:gd name="T48" fmla="*/ 213 w 456"/>
                <a:gd name="T49" fmla="*/ 154 h 410"/>
                <a:gd name="T50" fmla="*/ 222 w 456"/>
                <a:gd name="T51" fmla="*/ 134 h 410"/>
                <a:gd name="T52" fmla="*/ 204 w 456"/>
                <a:gd name="T53" fmla="*/ 134 h 410"/>
                <a:gd name="T54" fmla="*/ 230 w 456"/>
                <a:gd name="T55" fmla="*/ 96 h 410"/>
                <a:gd name="T56" fmla="*/ 236 w 456"/>
                <a:gd name="T57" fmla="*/ 76 h 410"/>
                <a:gd name="T58" fmla="*/ 245 w 456"/>
                <a:gd name="T59" fmla="*/ 61 h 410"/>
                <a:gd name="T60" fmla="*/ 294 w 456"/>
                <a:gd name="T61" fmla="*/ 21 h 410"/>
                <a:gd name="T62" fmla="*/ 376 w 456"/>
                <a:gd name="T63" fmla="*/ 0 h 410"/>
                <a:gd name="T64" fmla="*/ 379 w 456"/>
                <a:gd name="T65" fmla="*/ 15 h 410"/>
                <a:gd name="T66" fmla="*/ 384 w 456"/>
                <a:gd name="T67" fmla="*/ 23 h 410"/>
                <a:gd name="T68" fmla="*/ 384 w 456"/>
                <a:gd name="T69" fmla="*/ 35 h 410"/>
                <a:gd name="T70" fmla="*/ 396 w 456"/>
                <a:gd name="T71" fmla="*/ 67 h 410"/>
                <a:gd name="T72" fmla="*/ 393 w 456"/>
                <a:gd name="T73" fmla="*/ 85 h 410"/>
                <a:gd name="T74" fmla="*/ 405 w 456"/>
                <a:gd name="T75" fmla="*/ 134 h 410"/>
                <a:gd name="T76" fmla="*/ 416 w 456"/>
                <a:gd name="T77" fmla="*/ 134 h 410"/>
                <a:gd name="T78" fmla="*/ 431 w 456"/>
                <a:gd name="T79" fmla="*/ 201 h 410"/>
                <a:gd name="T80" fmla="*/ 437 w 456"/>
                <a:gd name="T81" fmla="*/ 210 h 410"/>
                <a:gd name="T82" fmla="*/ 434 w 456"/>
                <a:gd name="T83" fmla="*/ 271 h 410"/>
                <a:gd name="T84" fmla="*/ 440 w 456"/>
                <a:gd name="T85" fmla="*/ 285 h 410"/>
                <a:gd name="T86" fmla="*/ 448 w 456"/>
                <a:gd name="T87" fmla="*/ 340 h 410"/>
                <a:gd name="T88" fmla="*/ 443 w 456"/>
                <a:gd name="T89" fmla="*/ 372 h 410"/>
                <a:gd name="T90" fmla="*/ 454 w 456"/>
                <a:gd name="T91" fmla="*/ 38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6" h="410">
                  <a:moveTo>
                    <a:pt x="454" y="383"/>
                  </a:moveTo>
                  <a:cubicBezTo>
                    <a:pt x="456" y="390"/>
                    <a:pt x="451" y="399"/>
                    <a:pt x="445" y="399"/>
                  </a:cubicBezTo>
                  <a:cubicBezTo>
                    <a:pt x="432" y="410"/>
                    <a:pt x="431" y="371"/>
                    <a:pt x="431" y="381"/>
                  </a:cubicBezTo>
                  <a:cubicBezTo>
                    <a:pt x="400" y="374"/>
                    <a:pt x="375" y="362"/>
                    <a:pt x="347" y="352"/>
                  </a:cubicBezTo>
                  <a:cubicBezTo>
                    <a:pt x="339" y="348"/>
                    <a:pt x="340" y="332"/>
                    <a:pt x="335" y="326"/>
                  </a:cubicBezTo>
                  <a:cubicBezTo>
                    <a:pt x="331" y="322"/>
                    <a:pt x="327" y="324"/>
                    <a:pt x="320" y="320"/>
                  </a:cubicBezTo>
                  <a:cubicBezTo>
                    <a:pt x="316" y="318"/>
                    <a:pt x="314" y="312"/>
                    <a:pt x="312" y="311"/>
                  </a:cubicBezTo>
                  <a:cubicBezTo>
                    <a:pt x="305" y="310"/>
                    <a:pt x="288" y="317"/>
                    <a:pt x="274" y="320"/>
                  </a:cubicBezTo>
                  <a:cubicBezTo>
                    <a:pt x="262" y="323"/>
                    <a:pt x="247" y="326"/>
                    <a:pt x="236" y="329"/>
                  </a:cubicBezTo>
                  <a:cubicBezTo>
                    <a:pt x="166" y="344"/>
                    <a:pt x="75" y="364"/>
                    <a:pt x="3" y="372"/>
                  </a:cubicBezTo>
                  <a:cubicBezTo>
                    <a:pt x="7" y="368"/>
                    <a:pt x="0" y="363"/>
                    <a:pt x="0" y="358"/>
                  </a:cubicBezTo>
                  <a:cubicBezTo>
                    <a:pt x="2" y="349"/>
                    <a:pt x="8" y="349"/>
                    <a:pt x="15" y="340"/>
                  </a:cubicBezTo>
                  <a:cubicBezTo>
                    <a:pt x="20" y="335"/>
                    <a:pt x="23" y="328"/>
                    <a:pt x="27" y="323"/>
                  </a:cubicBezTo>
                  <a:cubicBezTo>
                    <a:pt x="31" y="317"/>
                    <a:pt x="37" y="314"/>
                    <a:pt x="41" y="308"/>
                  </a:cubicBezTo>
                  <a:cubicBezTo>
                    <a:pt x="43" y="306"/>
                    <a:pt x="42" y="305"/>
                    <a:pt x="44" y="303"/>
                  </a:cubicBezTo>
                  <a:cubicBezTo>
                    <a:pt x="45" y="301"/>
                    <a:pt x="50" y="295"/>
                    <a:pt x="53" y="291"/>
                  </a:cubicBezTo>
                  <a:cubicBezTo>
                    <a:pt x="54" y="279"/>
                    <a:pt x="44" y="278"/>
                    <a:pt x="47" y="265"/>
                  </a:cubicBezTo>
                  <a:cubicBezTo>
                    <a:pt x="42" y="261"/>
                    <a:pt x="34" y="261"/>
                    <a:pt x="32" y="253"/>
                  </a:cubicBezTo>
                  <a:cubicBezTo>
                    <a:pt x="30" y="241"/>
                    <a:pt x="48" y="241"/>
                    <a:pt x="59" y="236"/>
                  </a:cubicBezTo>
                  <a:cubicBezTo>
                    <a:pt x="67" y="231"/>
                    <a:pt x="92" y="221"/>
                    <a:pt x="114" y="224"/>
                  </a:cubicBezTo>
                  <a:cubicBezTo>
                    <a:pt x="121" y="225"/>
                    <a:pt x="125" y="230"/>
                    <a:pt x="131" y="230"/>
                  </a:cubicBezTo>
                  <a:cubicBezTo>
                    <a:pt x="144" y="226"/>
                    <a:pt x="155" y="218"/>
                    <a:pt x="175" y="221"/>
                  </a:cubicBezTo>
                  <a:cubicBezTo>
                    <a:pt x="185" y="213"/>
                    <a:pt x="194" y="203"/>
                    <a:pt x="201" y="192"/>
                  </a:cubicBezTo>
                  <a:cubicBezTo>
                    <a:pt x="206" y="188"/>
                    <a:pt x="212" y="186"/>
                    <a:pt x="219" y="183"/>
                  </a:cubicBezTo>
                  <a:cubicBezTo>
                    <a:pt x="220" y="170"/>
                    <a:pt x="217" y="162"/>
                    <a:pt x="213" y="154"/>
                  </a:cubicBezTo>
                  <a:cubicBezTo>
                    <a:pt x="212" y="144"/>
                    <a:pt x="222" y="144"/>
                    <a:pt x="222" y="134"/>
                  </a:cubicBezTo>
                  <a:cubicBezTo>
                    <a:pt x="210" y="142"/>
                    <a:pt x="214" y="120"/>
                    <a:pt x="204" y="134"/>
                  </a:cubicBezTo>
                  <a:cubicBezTo>
                    <a:pt x="198" y="121"/>
                    <a:pt x="223" y="108"/>
                    <a:pt x="230" y="96"/>
                  </a:cubicBezTo>
                  <a:cubicBezTo>
                    <a:pt x="228" y="86"/>
                    <a:pt x="233" y="81"/>
                    <a:pt x="236" y="76"/>
                  </a:cubicBezTo>
                  <a:cubicBezTo>
                    <a:pt x="239" y="71"/>
                    <a:pt x="241" y="67"/>
                    <a:pt x="245" y="61"/>
                  </a:cubicBezTo>
                  <a:cubicBezTo>
                    <a:pt x="255" y="43"/>
                    <a:pt x="273" y="25"/>
                    <a:pt x="294" y="21"/>
                  </a:cubicBezTo>
                  <a:cubicBezTo>
                    <a:pt x="319" y="15"/>
                    <a:pt x="353" y="11"/>
                    <a:pt x="376" y="0"/>
                  </a:cubicBezTo>
                  <a:cubicBezTo>
                    <a:pt x="383" y="4"/>
                    <a:pt x="377" y="9"/>
                    <a:pt x="379" y="15"/>
                  </a:cubicBezTo>
                  <a:cubicBezTo>
                    <a:pt x="380" y="19"/>
                    <a:pt x="383" y="19"/>
                    <a:pt x="384" y="23"/>
                  </a:cubicBezTo>
                  <a:cubicBezTo>
                    <a:pt x="385" y="27"/>
                    <a:pt x="383" y="32"/>
                    <a:pt x="384" y="35"/>
                  </a:cubicBezTo>
                  <a:cubicBezTo>
                    <a:pt x="388" y="45"/>
                    <a:pt x="396" y="51"/>
                    <a:pt x="396" y="67"/>
                  </a:cubicBezTo>
                  <a:cubicBezTo>
                    <a:pt x="396" y="74"/>
                    <a:pt x="392" y="78"/>
                    <a:pt x="393" y="85"/>
                  </a:cubicBezTo>
                  <a:cubicBezTo>
                    <a:pt x="396" y="100"/>
                    <a:pt x="409" y="115"/>
                    <a:pt x="405" y="134"/>
                  </a:cubicBezTo>
                  <a:cubicBezTo>
                    <a:pt x="412" y="142"/>
                    <a:pt x="409" y="126"/>
                    <a:pt x="416" y="134"/>
                  </a:cubicBezTo>
                  <a:cubicBezTo>
                    <a:pt x="424" y="152"/>
                    <a:pt x="427" y="174"/>
                    <a:pt x="431" y="201"/>
                  </a:cubicBezTo>
                  <a:cubicBezTo>
                    <a:pt x="431" y="204"/>
                    <a:pt x="438" y="206"/>
                    <a:pt x="437" y="210"/>
                  </a:cubicBezTo>
                  <a:cubicBezTo>
                    <a:pt x="434" y="224"/>
                    <a:pt x="431" y="249"/>
                    <a:pt x="434" y="271"/>
                  </a:cubicBezTo>
                  <a:cubicBezTo>
                    <a:pt x="434" y="276"/>
                    <a:pt x="438" y="279"/>
                    <a:pt x="440" y="285"/>
                  </a:cubicBezTo>
                  <a:cubicBezTo>
                    <a:pt x="443" y="301"/>
                    <a:pt x="443" y="322"/>
                    <a:pt x="448" y="340"/>
                  </a:cubicBezTo>
                  <a:cubicBezTo>
                    <a:pt x="454" y="360"/>
                    <a:pt x="455" y="359"/>
                    <a:pt x="443" y="372"/>
                  </a:cubicBezTo>
                  <a:lnTo>
                    <a:pt x="454" y="383"/>
                  </a:lnTo>
                  <a:close/>
                </a:path>
              </a:pathLst>
            </a:custGeom>
            <a:solidFill>
              <a:schemeClr val="accent3"/>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96"/>
            <p:cNvSpPr>
              <a:spLocks/>
            </p:cNvSpPr>
            <p:nvPr/>
          </p:nvSpPr>
          <p:spPr bwMode="auto">
            <a:xfrm>
              <a:off x="5191126" y="2070101"/>
              <a:ext cx="39688" cy="22225"/>
            </a:xfrm>
            <a:custGeom>
              <a:avLst/>
              <a:gdLst>
                <a:gd name="T0" fmla="*/ 0 w 33"/>
                <a:gd name="T1" fmla="*/ 14 h 19"/>
                <a:gd name="T2" fmla="*/ 9 w 33"/>
                <a:gd name="T3" fmla="*/ 7 h 19"/>
                <a:gd name="T4" fmla="*/ 33 w 33"/>
                <a:gd name="T5" fmla="*/ 2 h 19"/>
                <a:gd name="T6" fmla="*/ 12 w 33"/>
                <a:gd name="T7" fmla="*/ 19 h 19"/>
                <a:gd name="T8" fmla="*/ 0 w 33"/>
                <a:gd name="T9" fmla="*/ 14 h 19"/>
              </a:gdLst>
              <a:ahLst/>
              <a:cxnLst>
                <a:cxn ang="0">
                  <a:pos x="T0" y="T1"/>
                </a:cxn>
                <a:cxn ang="0">
                  <a:pos x="T2" y="T3"/>
                </a:cxn>
                <a:cxn ang="0">
                  <a:pos x="T4" y="T5"/>
                </a:cxn>
                <a:cxn ang="0">
                  <a:pos x="T6" y="T7"/>
                </a:cxn>
                <a:cxn ang="0">
                  <a:pos x="T8" y="T9"/>
                </a:cxn>
              </a:cxnLst>
              <a:rect l="0" t="0" r="r" b="b"/>
              <a:pathLst>
                <a:path w="33" h="19">
                  <a:moveTo>
                    <a:pt x="0" y="14"/>
                  </a:moveTo>
                  <a:cubicBezTo>
                    <a:pt x="0" y="11"/>
                    <a:pt x="9" y="7"/>
                    <a:pt x="9" y="7"/>
                  </a:cubicBezTo>
                  <a:cubicBezTo>
                    <a:pt x="19" y="9"/>
                    <a:pt x="19" y="0"/>
                    <a:pt x="33" y="2"/>
                  </a:cubicBezTo>
                  <a:cubicBezTo>
                    <a:pt x="25" y="6"/>
                    <a:pt x="23" y="18"/>
                    <a:pt x="12" y="19"/>
                  </a:cubicBezTo>
                  <a:cubicBezTo>
                    <a:pt x="12" y="19"/>
                    <a:pt x="0" y="17"/>
                    <a:pt x="0" y="14"/>
                  </a:cubicBez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Freeform 97"/>
            <p:cNvSpPr>
              <a:spLocks/>
            </p:cNvSpPr>
            <p:nvPr/>
          </p:nvSpPr>
          <p:spPr bwMode="auto">
            <a:xfrm>
              <a:off x="5076826" y="2079626"/>
              <a:ext cx="115888" cy="82550"/>
            </a:xfrm>
            <a:custGeom>
              <a:avLst/>
              <a:gdLst>
                <a:gd name="T0" fmla="*/ 98 w 98"/>
                <a:gd name="T1" fmla="*/ 15 h 69"/>
                <a:gd name="T2" fmla="*/ 96 w 98"/>
                <a:gd name="T3" fmla="*/ 17 h 69"/>
                <a:gd name="T4" fmla="*/ 79 w 98"/>
                <a:gd name="T5" fmla="*/ 26 h 69"/>
                <a:gd name="T6" fmla="*/ 76 w 98"/>
                <a:gd name="T7" fmla="*/ 32 h 69"/>
                <a:gd name="T8" fmla="*/ 62 w 98"/>
                <a:gd name="T9" fmla="*/ 35 h 69"/>
                <a:gd name="T10" fmla="*/ 53 w 98"/>
                <a:gd name="T11" fmla="*/ 44 h 69"/>
                <a:gd name="T12" fmla="*/ 27 w 98"/>
                <a:gd name="T13" fmla="*/ 55 h 69"/>
                <a:gd name="T14" fmla="*/ 1 w 98"/>
                <a:gd name="T15" fmla="*/ 64 h 69"/>
                <a:gd name="T16" fmla="*/ 24 w 98"/>
                <a:gd name="T17" fmla="*/ 32 h 69"/>
                <a:gd name="T18" fmla="*/ 56 w 98"/>
                <a:gd name="T19" fmla="*/ 17 h 69"/>
                <a:gd name="T20" fmla="*/ 90 w 98"/>
                <a:gd name="T21" fmla="*/ 0 h 69"/>
                <a:gd name="T22" fmla="*/ 89 w 98"/>
                <a:gd name="T23" fmla="*/ 13 h 69"/>
                <a:gd name="T24" fmla="*/ 98 w 98"/>
                <a:gd name="T25"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69">
                  <a:moveTo>
                    <a:pt x="98" y="15"/>
                  </a:moveTo>
                  <a:cubicBezTo>
                    <a:pt x="96" y="17"/>
                    <a:pt x="96" y="17"/>
                    <a:pt x="96" y="17"/>
                  </a:cubicBezTo>
                  <a:cubicBezTo>
                    <a:pt x="97" y="27"/>
                    <a:pt x="87" y="22"/>
                    <a:pt x="79" y="26"/>
                  </a:cubicBezTo>
                  <a:cubicBezTo>
                    <a:pt x="78" y="27"/>
                    <a:pt x="78" y="31"/>
                    <a:pt x="76" y="32"/>
                  </a:cubicBezTo>
                  <a:cubicBezTo>
                    <a:pt x="72" y="34"/>
                    <a:pt x="66" y="33"/>
                    <a:pt x="62" y="35"/>
                  </a:cubicBezTo>
                  <a:cubicBezTo>
                    <a:pt x="58" y="37"/>
                    <a:pt x="56" y="42"/>
                    <a:pt x="53" y="44"/>
                  </a:cubicBezTo>
                  <a:cubicBezTo>
                    <a:pt x="45" y="48"/>
                    <a:pt x="36" y="51"/>
                    <a:pt x="27" y="55"/>
                  </a:cubicBezTo>
                  <a:cubicBezTo>
                    <a:pt x="19" y="59"/>
                    <a:pt x="12" y="69"/>
                    <a:pt x="1" y="64"/>
                  </a:cubicBezTo>
                  <a:cubicBezTo>
                    <a:pt x="0" y="45"/>
                    <a:pt x="23" y="49"/>
                    <a:pt x="24" y="32"/>
                  </a:cubicBezTo>
                  <a:cubicBezTo>
                    <a:pt x="39" y="31"/>
                    <a:pt x="50" y="27"/>
                    <a:pt x="56" y="17"/>
                  </a:cubicBezTo>
                  <a:cubicBezTo>
                    <a:pt x="70" y="18"/>
                    <a:pt x="82" y="5"/>
                    <a:pt x="90" y="0"/>
                  </a:cubicBezTo>
                  <a:cubicBezTo>
                    <a:pt x="89" y="5"/>
                    <a:pt x="75" y="16"/>
                    <a:pt x="89" y="13"/>
                  </a:cubicBezTo>
                  <a:lnTo>
                    <a:pt x="98" y="15"/>
                  </a:lnTo>
                  <a:close/>
                </a:path>
              </a:pathLst>
            </a:custGeom>
            <a:solidFill>
              <a:schemeClr val="accent2"/>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98"/>
            <p:cNvSpPr>
              <a:spLocks/>
            </p:cNvSpPr>
            <p:nvPr/>
          </p:nvSpPr>
          <p:spPr bwMode="auto">
            <a:xfrm>
              <a:off x="5076826" y="1838326"/>
              <a:ext cx="265113" cy="150813"/>
            </a:xfrm>
            <a:custGeom>
              <a:avLst/>
              <a:gdLst>
                <a:gd name="T0" fmla="*/ 221 w 221"/>
                <a:gd name="T1" fmla="*/ 105 h 125"/>
                <a:gd name="T2" fmla="*/ 209 w 221"/>
                <a:gd name="T3" fmla="*/ 117 h 125"/>
                <a:gd name="T4" fmla="*/ 206 w 221"/>
                <a:gd name="T5" fmla="*/ 99 h 125"/>
                <a:gd name="T6" fmla="*/ 183 w 221"/>
                <a:gd name="T7" fmla="*/ 125 h 125"/>
                <a:gd name="T8" fmla="*/ 171 w 221"/>
                <a:gd name="T9" fmla="*/ 105 h 125"/>
                <a:gd name="T10" fmla="*/ 166 w 221"/>
                <a:gd name="T11" fmla="*/ 114 h 125"/>
                <a:gd name="T12" fmla="*/ 148 w 221"/>
                <a:gd name="T13" fmla="*/ 91 h 125"/>
                <a:gd name="T14" fmla="*/ 0 w 221"/>
                <a:gd name="T15" fmla="*/ 120 h 125"/>
                <a:gd name="T16" fmla="*/ 3 w 221"/>
                <a:gd name="T17" fmla="*/ 56 h 125"/>
                <a:gd name="T18" fmla="*/ 125 w 221"/>
                <a:gd name="T19" fmla="*/ 29 h 125"/>
                <a:gd name="T20" fmla="*/ 151 w 221"/>
                <a:gd name="T21" fmla="*/ 3 h 125"/>
                <a:gd name="T22" fmla="*/ 157 w 221"/>
                <a:gd name="T23" fmla="*/ 0 h 125"/>
                <a:gd name="T24" fmla="*/ 183 w 221"/>
                <a:gd name="T25" fmla="*/ 18 h 125"/>
                <a:gd name="T26" fmla="*/ 160 w 221"/>
                <a:gd name="T27" fmla="*/ 50 h 125"/>
                <a:gd name="T28" fmla="*/ 163 w 221"/>
                <a:gd name="T29" fmla="*/ 56 h 125"/>
                <a:gd name="T30" fmla="*/ 183 w 221"/>
                <a:gd name="T31" fmla="*/ 59 h 125"/>
                <a:gd name="T32" fmla="*/ 195 w 221"/>
                <a:gd name="T33" fmla="*/ 79 h 125"/>
                <a:gd name="T34" fmla="*/ 221 w 221"/>
                <a:gd name="T35" fmla="*/ 9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125">
                  <a:moveTo>
                    <a:pt x="221" y="105"/>
                  </a:moveTo>
                  <a:cubicBezTo>
                    <a:pt x="220" y="112"/>
                    <a:pt x="217" y="116"/>
                    <a:pt x="209" y="117"/>
                  </a:cubicBezTo>
                  <a:cubicBezTo>
                    <a:pt x="211" y="108"/>
                    <a:pt x="204" y="108"/>
                    <a:pt x="206" y="99"/>
                  </a:cubicBezTo>
                  <a:cubicBezTo>
                    <a:pt x="196" y="105"/>
                    <a:pt x="190" y="116"/>
                    <a:pt x="183" y="125"/>
                  </a:cubicBezTo>
                  <a:cubicBezTo>
                    <a:pt x="173" y="125"/>
                    <a:pt x="171" y="116"/>
                    <a:pt x="171" y="105"/>
                  </a:cubicBezTo>
                  <a:cubicBezTo>
                    <a:pt x="169" y="107"/>
                    <a:pt x="167" y="110"/>
                    <a:pt x="166" y="114"/>
                  </a:cubicBezTo>
                  <a:cubicBezTo>
                    <a:pt x="157" y="109"/>
                    <a:pt x="153" y="99"/>
                    <a:pt x="148" y="91"/>
                  </a:cubicBezTo>
                  <a:cubicBezTo>
                    <a:pt x="94" y="95"/>
                    <a:pt x="55" y="116"/>
                    <a:pt x="0" y="120"/>
                  </a:cubicBezTo>
                  <a:cubicBezTo>
                    <a:pt x="1" y="94"/>
                    <a:pt x="3" y="85"/>
                    <a:pt x="3" y="56"/>
                  </a:cubicBezTo>
                  <a:cubicBezTo>
                    <a:pt x="39" y="48"/>
                    <a:pt x="90" y="38"/>
                    <a:pt x="125" y="29"/>
                  </a:cubicBezTo>
                  <a:cubicBezTo>
                    <a:pt x="135" y="27"/>
                    <a:pt x="148" y="16"/>
                    <a:pt x="151" y="3"/>
                  </a:cubicBezTo>
                  <a:cubicBezTo>
                    <a:pt x="154" y="4"/>
                    <a:pt x="156" y="3"/>
                    <a:pt x="157" y="0"/>
                  </a:cubicBezTo>
                  <a:cubicBezTo>
                    <a:pt x="166" y="7"/>
                    <a:pt x="167" y="27"/>
                    <a:pt x="183" y="18"/>
                  </a:cubicBezTo>
                  <a:cubicBezTo>
                    <a:pt x="172" y="26"/>
                    <a:pt x="166" y="37"/>
                    <a:pt x="160" y="50"/>
                  </a:cubicBezTo>
                  <a:cubicBezTo>
                    <a:pt x="160" y="52"/>
                    <a:pt x="163" y="53"/>
                    <a:pt x="163" y="56"/>
                  </a:cubicBezTo>
                  <a:cubicBezTo>
                    <a:pt x="168" y="64"/>
                    <a:pt x="173" y="59"/>
                    <a:pt x="183" y="59"/>
                  </a:cubicBezTo>
                  <a:cubicBezTo>
                    <a:pt x="187" y="65"/>
                    <a:pt x="197" y="65"/>
                    <a:pt x="195" y="79"/>
                  </a:cubicBezTo>
                  <a:cubicBezTo>
                    <a:pt x="208" y="81"/>
                    <a:pt x="207" y="97"/>
                    <a:pt x="221" y="99"/>
                  </a:cubicBezTo>
                </a:path>
              </a:pathLst>
            </a:custGeom>
            <a:solidFill>
              <a:schemeClr val="accent2"/>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Freeform 99"/>
            <p:cNvSpPr>
              <a:spLocks/>
            </p:cNvSpPr>
            <p:nvPr/>
          </p:nvSpPr>
          <p:spPr bwMode="auto">
            <a:xfrm>
              <a:off x="5338764" y="1938338"/>
              <a:ext cx="41275" cy="25400"/>
            </a:xfrm>
            <a:custGeom>
              <a:avLst/>
              <a:gdLst>
                <a:gd name="T0" fmla="*/ 0 w 35"/>
                <a:gd name="T1" fmla="*/ 19 h 21"/>
                <a:gd name="T2" fmla="*/ 35 w 35"/>
                <a:gd name="T3" fmla="*/ 4 h 21"/>
                <a:gd name="T4" fmla="*/ 30 w 35"/>
                <a:gd name="T5" fmla="*/ 0 h 21"/>
                <a:gd name="T6" fmla="*/ 23 w 35"/>
                <a:gd name="T7" fmla="*/ 6 h 21"/>
                <a:gd name="T8" fmla="*/ 22 w 35"/>
                <a:gd name="T9" fmla="*/ 10 h 21"/>
                <a:gd name="T10" fmla="*/ 6 w 35"/>
                <a:gd name="T11" fmla="*/ 13 h 21"/>
                <a:gd name="T12" fmla="*/ 2 w 35"/>
                <a:gd name="T13" fmla="*/ 16 h 21"/>
                <a:gd name="T14" fmla="*/ 0 w 35"/>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1">
                  <a:moveTo>
                    <a:pt x="0" y="19"/>
                  </a:moveTo>
                  <a:cubicBezTo>
                    <a:pt x="10" y="21"/>
                    <a:pt x="27" y="14"/>
                    <a:pt x="35" y="4"/>
                  </a:cubicBezTo>
                  <a:cubicBezTo>
                    <a:pt x="30" y="0"/>
                    <a:pt x="30" y="0"/>
                    <a:pt x="30" y="0"/>
                  </a:cubicBezTo>
                  <a:cubicBezTo>
                    <a:pt x="23" y="6"/>
                    <a:pt x="23" y="6"/>
                    <a:pt x="23" y="6"/>
                  </a:cubicBezTo>
                  <a:cubicBezTo>
                    <a:pt x="22" y="10"/>
                    <a:pt x="22" y="10"/>
                    <a:pt x="22" y="10"/>
                  </a:cubicBezTo>
                  <a:cubicBezTo>
                    <a:pt x="22" y="10"/>
                    <a:pt x="10" y="15"/>
                    <a:pt x="6" y="13"/>
                  </a:cubicBezTo>
                  <a:cubicBezTo>
                    <a:pt x="2" y="11"/>
                    <a:pt x="2" y="16"/>
                    <a:pt x="2" y="16"/>
                  </a:cubicBezTo>
                  <a:cubicBezTo>
                    <a:pt x="0" y="19"/>
                    <a:pt x="0" y="19"/>
                    <a:pt x="0" y="19"/>
                  </a:cubicBezTo>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100"/>
            <p:cNvSpPr>
              <a:spLocks/>
            </p:cNvSpPr>
            <p:nvPr/>
          </p:nvSpPr>
          <p:spPr bwMode="auto">
            <a:xfrm>
              <a:off x="5327651" y="1989138"/>
              <a:ext cx="9525" cy="14288"/>
            </a:xfrm>
            <a:custGeom>
              <a:avLst/>
              <a:gdLst>
                <a:gd name="T0" fmla="*/ 9 w 9"/>
                <a:gd name="T1" fmla="*/ 2 h 12"/>
                <a:gd name="T2" fmla="*/ 0 w 9"/>
                <a:gd name="T3" fmla="*/ 11 h 12"/>
                <a:gd name="T4" fmla="*/ 9 w 9"/>
                <a:gd name="T5" fmla="*/ 2 h 12"/>
              </a:gdLst>
              <a:ahLst/>
              <a:cxnLst>
                <a:cxn ang="0">
                  <a:pos x="T0" y="T1"/>
                </a:cxn>
                <a:cxn ang="0">
                  <a:pos x="T2" y="T3"/>
                </a:cxn>
                <a:cxn ang="0">
                  <a:pos x="T4" y="T5"/>
                </a:cxn>
              </a:cxnLst>
              <a:rect l="0" t="0" r="r" b="b"/>
              <a:pathLst>
                <a:path w="9" h="12">
                  <a:moveTo>
                    <a:pt x="9" y="2"/>
                  </a:moveTo>
                  <a:cubicBezTo>
                    <a:pt x="9" y="9"/>
                    <a:pt x="7" y="12"/>
                    <a:pt x="0" y="11"/>
                  </a:cubicBezTo>
                  <a:cubicBezTo>
                    <a:pt x="3" y="8"/>
                    <a:pt x="1" y="0"/>
                    <a:pt x="9" y="2"/>
                  </a:cubicBez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Freeform 101"/>
            <p:cNvSpPr>
              <a:spLocks/>
            </p:cNvSpPr>
            <p:nvPr/>
          </p:nvSpPr>
          <p:spPr bwMode="auto">
            <a:xfrm>
              <a:off x="5222876" y="1949451"/>
              <a:ext cx="39688" cy="80963"/>
            </a:xfrm>
            <a:custGeom>
              <a:avLst/>
              <a:gdLst>
                <a:gd name="T0" fmla="*/ 23 w 33"/>
                <a:gd name="T1" fmla="*/ 0 h 67"/>
                <a:gd name="T2" fmla="*/ 26 w 33"/>
                <a:gd name="T3" fmla="*/ 27 h 67"/>
                <a:gd name="T4" fmla="*/ 32 w 33"/>
                <a:gd name="T5" fmla="*/ 56 h 67"/>
                <a:gd name="T6" fmla="*/ 14 w 33"/>
                <a:gd name="T7" fmla="*/ 67 h 67"/>
                <a:gd name="T8" fmla="*/ 0 w 33"/>
                <a:gd name="T9" fmla="*/ 6 h 67"/>
                <a:gd name="T10" fmla="*/ 23 w 33"/>
                <a:gd name="T11" fmla="*/ 0 h 67"/>
              </a:gdLst>
              <a:ahLst/>
              <a:cxnLst>
                <a:cxn ang="0">
                  <a:pos x="T0" y="T1"/>
                </a:cxn>
                <a:cxn ang="0">
                  <a:pos x="T2" y="T3"/>
                </a:cxn>
                <a:cxn ang="0">
                  <a:pos x="T4" y="T5"/>
                </a:cxn>
                <a:cxn ang="0">
                  <a:pos x="T6" y="T7"/>
                </a:cxn>
                <a:cxn ang="0">
                  <a:pos x="T8" y="T9"/>
                </a:cxn>
                <a:cxn ang="0">
                  <a:pos x="T10" y="T11"/>
                </a:cxn>
              </a:cxnLst>
              <a:rect l="0" t="0" r="r" b="b"/>
              <a:pathLst>
                <a:path w="33" h="67">
                  <a:moveTo>
                    <a:pt x="23" y="0"/>
                  </a:moveTo>
                  <a:cubicBezTo>
                    <a:pt x="29" y="10"/>
                    <a:pt x="30" y="17"/>
                    <a:pt x="26" y="27"/>
                  </a:cubicBezTo>
                  <a:cubicBezTo>
                    <a:pt x="31" y="33"/>
                    <a:pt x="33" y="43"/>
                    <a:pt x="32" y="56"/>
                  </a:cubicBezTo>
                  <a:cubicBezTo>
                    <a:pt x="25" y="59"/>
                    <a:pt x="19" y="62"/>
                    <a:pt x="14" y="67"/>
                  </a:cubicBezTo>
                  <a:cubicBezTo>
                    <a:pt x="12" y="53"/>
                    <a:pt x="5" y="27"/>
                    <a:pt x="0" y="6"/>
                  </a:cubicBezTo>
                  <a:cubicBezTo>
                    <a:pt x="7" y="3"/>
                    <a:pt x="14" y="1"/>
                    <a:pt x="23" y="0"/>
                  </a:cubicBezTo>
                  <a:close/>
                </a:path>
              </a:pathLst>
            </a:custGeom>
            <a:solidFill>
              <a:schemeClr val="accent2"/>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102"/>
            <p:cNvSpPr>
              <a:spLocks/>
            </p:cNvSpPr>
            <p:nvPr/>
          </p:nvSpPr>
          <p:spPr bwMode="auto">
            <a:xfrm>
              <a:off x="4949826" y="2276476"/>
              <a:ext cx="95250" cy="157163"/>
            </a:xfrm>
            <a:custGeom>
              <a:avLst/>
              <a:gdLst>
                <a:gd name="T0" fmla="*/ 31 w 80"/>
                <a:gd name="T1" fmla="*/ 132 h 132"/>
                <a:gd name="T2" fmla="*/ 5 w 80"/>
                <a:gd name="T3" fmla="*/ 4 h 132"/>
                <a:gd name="T4" fmla="*/ 19 w 80"/>
                <a:gd name="T5" fmla="*/ 1 h 132"/>
                <a:gd name="T6" fmla="*/ 14 w 80"/>
                <a:gd name="T7" fmla="*/ 21 h 132"/>
                <a:gd name="T8" fmla="*/ 34 w 80"/>
                <a:gd name="T9" fmla="*/ 53 h 132"/>
                <a:gd name="T10" fmla="*/ 46 w 80"/>
                <a:gd name="T11" fmla="*/ 79 h 132"/>
                <a:gd name="T12" fmla="*/ 69 w 80"/>
                <a:gd name="T13" fmla="*/ 94 h 132"/>
                <a:gd name="T14" fmla="*/ 66 w 80"/>
                <a:gd name="T15" fmla="*/ 114 h 132"/>
                <a:gd name="T16" fmla="*/ 78 w 80"/>
                <a:gd name="T17" fmla="*/ 123 h 132"/>
                <a:gd name="T18" fmla="*/ 31 w 80"/>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32">
                  <a:moveTo>
                    <a:pt x="31" y="132"/>
                  </a:moveTo>
                  <a:cubicBezTo>
                    <a:pt x="29" y="89"/>
                    <a:pt x="0" y="47"/>
                    <a:pt x="5" y="4"/>
                  </a:cubicBezTo>
                  <a:cubicBezTo>
                    <a:pt x="13" y="6"/>
                    <a:pt x="12" y="0"/>
                    <a:pt x="19" y="1"/>
                  </a:cubicBezTo>
                  <a:cubicBezTo>
                    <a:pt x="21" y="9"/>
                    <a:pt x="14" y="14"/>
                    <a:pt x="14" y="21"/>
                  </a:cubicBezTo>
                  <a:cubicBezTo>
                    <a:pt x="13" y="35"/>
                    <a:pt x="24" y="47"/>
                    <a:pt x="34" y="53"/>
                  </a:cubicBezTo>
                  <a:cubicBezTo>
                    <a:pt x="35" y="64"/>
                    <a:pt x="38" y="70"/>
                    <a:pt x="46" y="79"/>
                  </a:cubicBezTo>
                  <a:cubicBezTo>
                    <a:pt x="53" y="88"/>
                    <a:pt x="53" y="95"/>
                    <a:pt x="69" y="94"/>
                  </a:cubicBezTo>
                  <a:cubicBezTo>
                    <a:pt x="68" y="101"/>
                    <a:pt x="64" y="105"/>
                    <a:pt x="66" y="114"/>
                  </a:cubicBezTo>
                  <a:cubicBezTo>
                    <a:pt x="67" y="119"/>
                    <a:pt x="80" y="110"/>
                    <a:pt x="78" y="123"/>
                  </a:cubicBezTo>
                  <a:cubicBezTo>
                    <a:pt x="61" y="124"/>
                    <a:pt x="49" y="131"/>
                    <a:pt x="31" y="132"/>
                  </a:cubicBezTo>
                  <a:close/>
                </a:path>
              </a:pathLst>
            </a:custGeom>
            <a:solidFill>
              <a:schemeClr val="accent3"/>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103"/>
            <p:cNvSpPr>
              <a:spLocks/>
            </p:cNvSpPr>
            <p:nvPr/>
          </p:nvSpPr>
          <p:spPr bwMode="auto">
            <a:xfrm>
              <a:off x="5084764" y="1957388"/>
              <a:ext cx="149225" cy="147638"/>
            </a:xfrm>
            <a:custGeom>
              <a:avLst/>
              <a:gdLst>
                <a:gd name="T0" fmla="*/ 0 w 125"/>
                <a:gd name="T1" fmla="*/ 26 h 123"/>
                <a:gd name="T2" fmla="*/ 110 w 125"/>
                <a:gd name="T3" fmla="*/ 0 h 123"/>
                <a:gd name="T4" fmla="*/ 125 w 125"/>
                <a:gd name="T5" fmla="*/ 61 h 123"/>
                <a:gd name="T6" fmla="*/ 87 w 125"/>
                <a:gd name="T7" fmla="*/ 67 h 123"/>
                <a:gd name="T8" fmla="*/ 87 w 125"/>
                <a:gd name="T9" fmla="*/ 79 h 123"/>
                <a:gd name="T10" fmla="*/ 49 w 125"/>
                <a:gd name="T11" fmla="*/ 90 h 123"/>
                <a:gd name="T12" fmla="*/ 43 w 125"/>
                <a:gd name="T13" fmla="*/ 99 h 123"/>
                <a:gd name="T14" fmla="*/ 34 w 125"/>
                <a:gd name="T15" fmla="*/ 99 h 123"/>
                <a:gd name="T16" fmla="*/ 32 w 125"/>
                <a:gd name="T17" fmla="*/ 108 h 123"/>
                <a:gd name="T18" fmla="*/ 23 w 125"/>
                <a:gd name="T19" fmla="*/ 111 h 123"/>
                <a:gd name="T20" fmla="*/ 11 w 125"/>
                <a:gd name="T21" fmla="*/ 122 h 123"/>
                <a:gd name="T22" fmla="*/ 5 w 125"/>
                <a:gd name="T23" fmla="*/ 119 h 123"/>
                <a:gd name="T24" fmla="*/ 14 w 125"/>
                <a:gd name="T25" fmla="*/ 108 h 123"/>
                <a:gd name="T26" fmla="*/ 0 w 125"/>
                <a:gd name="T27" fmla="*/ 2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23">
                  <a:moveTo>
                    <a:pt x="0" y="26"/>
                  </a:moveTo>
                  <a:cubicBezTo>
                    <a:pt x="37" y="19"/>
                    <a:pt x="74" y="9"/>
                    <a:pt x="110" y="0"/>
                  </a:cubicBezTo>
                  <a:cubicBezTo>
                    <a:pt x="115" y="21"/>
                    <a:pt x="124" y="37"/>
                    <a:pt x="125" y="61"/>
                  </a:cubicBezTo>
                  <a:cubicBezTo>
                    <a:pt x="107" y="59"/>
                    <a:pt x="100" y="82"/>
                    <a:pt x="87" y="67"/>
                  </a:cubicBezTo>
                  <a:cubicBezTo>
                    <a:pt x="87" y="75"/>
                    <a:pt x="92" y="73"/>
                    <a:pt x="87" y="79"/>
                  </a:cubicBezTo>
                  <a:cubicBezTo>
                    <a:pt x="72" y="82"/>
                    <a:pt x="60" y="83"/>
                    <a:pt x="49" y="90"/>
                  </a:cubicBezTo>
                  <a:cubicBezTo>
                    <a:pt x="46" y="93"/>
                    <a:pt x="46" y="97"/>
                    <a:pt x="43" y="99"/>
                  </a:cubicBezTo>
                  <a:cubicBezTo>
                    <a:pt x="41" y="101"/>
                    <a:pt x="36" y="98"/>
                    <a:pt x="34" y="99"/>
                  </a:cubicBezTo>
                  <a:cubicBezTo>
                    <a:pt x="32" y="101"/>
                    <a:pt x="34" y="106"/>
                    <a:pt x="32" y="108"/>
                  </a:cubicBezTo>
                  <a:cubicBezTo>
                    <a:pt x="30" y="110"/>
                    <a:pt x="25" y="109"/>
                    <a:pt x="23" y="111"/>
                  </a:cubicBezTo>
                  <a:cubicBezTo>
                    <a:pt x="19" y="114"/>
                    <a:pt x="17" y="121"/>
                    <a:pt x="11" y="122"/>
                  </a:cubicBezTo>
                  <a:cubicBezTo>
                    <a:pt x="8" y="123"/>
                    <a:pt x="6" y="122"/>
                    <a:pt x="5" y="119"/>
                  </a:cubicBezTo>
                  <a:cubicBezTo>
                    <a:pt x="3" y="110"/>
                    <a:pt x="15" y="116"/>
                    <a:pt x="14" y="108"/>
                  </a:cubicBezTo>
                  <a:cubicBezTo>
                    <a:pt x="9" y="81"/>
                    <a:pt x="1" y="57"/>
                    <a:pt x="0" y="26"/>
                  </a:cubicBezTo>
                  <a:close/>
                </a:path>
              </a:pathLst>
            </a:custGeom>
            <a:solidFill>
              <a:schemeClr val="accent2"/>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104"/>
            <p:cNvSpPr>
              <a:spLocks/>
            </p:cNvSpPr>
            <p:nvPr/>
          </p:nvSpPr>
          <p:spPr bwMode="auto">
            <a:xfrm>
              <a:off x="4497389" y="2032001"/>
              <a:ext cx="523875" cy="342900"/>
            </a:xfrm>
            <a:custGeom>
              <a:avLst/>
              <a:gdLst>
                <a:gd name="T0" fmla="*/ 416 w 439"/>
                <a:gd name="T1" fmla="*/ 45 h 286"/>
                <a:gd name="T2" fmla="*/ 396 w 439"/>
                <a:gd name="T3" fmla="*/ 88 h 286"/>
                <a:gd name="T4" fmla="*/ 401 w 439"/>
                <a:gd name="T5" fmla="*/ 103 h 286"/>
                <a:gd name="T6" fmla="*/ 396 w 439"/>
                <a:gd name="T7" fmla="*/ 115 h 286"/>
                <a:gd name="T8" fmla="*/ 407 w 439"/>
                <a:gd name="T9" fmla="*/ 132 h 286"/>
                <a:gd name="T10" fmla="*/ 410 w 439"/>
                <a:gd name="T11" fmla="*/ 138 h 286"/>
                <a:gd name="T12" fmla="*/ 419 w 439"/>
                <a:gd name="T13" fmla="*/ 144 h 286"/>
                <a:gd name="T14" fmla="*/ 439 w 439"/>
                <a:gd name="T15" fmla="*/ 158 h 286"/>
                <a:gd name="T16" fmla="*/ 425 w 439"/>
                <a:gd name="T17" fmla="*/ 176 h 286"/>
                <a:gd name="T18" fmla="*/ 413 w 439"/>
                <a:gd name="T19" fmla="*/ 196 h 286"/>
                <a:gd name="T20" fmla="*/ 404 w 439"/>
                <a:gd name="T21" fmla="*/ 202 h 286"/>
                <a:gd name="T22" fmla="*/ 387 w 439"/>
                <a:gd name="T23" fmla="*/ 202 h 286"/>
                <a:gd name="T24" fmla="*/ 375 w 439"/>
                <a:gd name="T25" fmla="*/ 219 h 286"/>
                <a:gd name="T26" fmla="*/ 41 w 439"/>
                <a:gd name="T27" fmla="*/ 286 h 286"/>
                <a:gd name="T28" fmla="*/ 12 w 439"/>
                <a:gd name="T29" fmla="*/ 129 h 286"/>
                <a:gd name="T30" fmla="*/ 3 w 439"/>
                <a:gd name="T31" fmla="*/ 77 h 286"/>
                <a:gd name="T32" fmla="*/ 12 w 439"/>
                <a:gd name="T33" fmla="*/ 65 h 286"/>
                <a:gd name="T34" fmla="*/ 20 w 439"/>
                <a:gd name="T35" fmla="*/ 62 h 286"/>
                <a:gd name="T36" fmla="*/ 47 w 439"/>
                <a:gd name="T37" fmla="*/ 42 h 286"/>
                <a:gd name="T38" fmla="*/ 49 w 439"/>
                <a:gd name="T39" fmla="*/ 62 h 286"/>
                <a:gd name="T40" fmla="*/ 265 w 439"/>
                <a:gd name="T41" fmla="*/ 22 h 286"/>
                <a:gd name="T42" fmla="*/ 282 w 439"/>
                <a:gd name="T43" fmla="*/ 16 h 286"/>
                <a:gd name="T44" fmla="*/ 323 w 439"/>
                <a:gd name="T45" fmla="*/ 10 h 286"/>
                <a:gd name="T46" fmla="*/ 358 w 439"/>
                <a:gd name="T47" fmla="*/ 1 h 286"/>
                <a:gd name="T48" fmla="*/ 378 w 439"/>
                <a:gd name="T49" fmla="*/ 10 h 286"/>
                <a:gd name="T50" fmla="*/ 416 w 439"/>
                <a:gd name="T51" fmla="*/ 4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9" h="286">
                  <a:moveTo>
                    <a:pt x="416" y="45"/>
                  </a:moveTo>
                  <a:cubicBezTo>
                    <a:pt x="408" y="58"/>
                    <a:pt x="407" y="78"/>
                    <a:pt x="396" y="88"/>
                  </a:cubicBezTo>
                  <a:cubicBezTo>
                    <a:pt x="394" y="98"/>
                    <a:pt x="402" y="93"/>
                    <a:pt x="401" y="103"/>
                  </a:cubicBezTo>
                  <a:cubicBezTo>
                    <a:pt x="401" y="107"/>
                    <a:pt x="395" y="112"/>
                    <a:pt x="396" y="115"/>
                  </a:cubicBezTo>
                  <a:cubicBezTo>
                    <a:pt x="397" y="123"/>
                    <a:pt x="401" y="127"/>
                    <a:pt x="407" y="132"/>
                  </a:cubicBezTo>
                  <a:cubicBezTo>
                    <a:pt x="409" y="134"/>
                    <a:pt x="408" y="136"/>
                    <a:pt x="410" y="138"/>
                  </a:cubicBezTo>
                  <a:cubicBezTo>
                    <a:pt x="413" y="141"/>
                    <a:pt x="416" y="142"/>
                    <a:pt x="419" y="144"/>
                  </a:cubicBezTo>
                  <a:cubicBezTo>
                    <a:pt x="424" y="147"/>
                    <a:pt x="430" y="156"/>
                    <a:pt x="439" y="158"/>
                  </a:cubicBezTo>
                  <a:cubicBezTo>
                    <a:pt x="438" y="168"/>
                    <a:pt x="431" y="171"/>
                    <a:pt x="425" y="176"/>
                  </a:cubicBezTo>
                  <a:cubicBezTo>
                    <a:pt x="420" y="181"/>
                    <a:pt x="418" y="190"/>
                    <a:pt x="413" y="196"/>
                  </a:cubicBezTo>
                  <a:cubicBezTo>
                    <a:pt x="408" y="196"/>
                    <a:pt x="406" y="198"/>
                    <a:pt x="404" y="202"/>
                  </a:cubicBezTo>
                  <a:cubicBezTo>
                    <a:pt x="398" y="202"/>
                    <a:pt x="393" y="202"/>
                    <a:pt x="387" y="202"/>
                  </a:cubicBezTo>
                  <a:cubicBezTo>
                    <a:pt x="381" y="206"/>
                    <a:pt x="378" y="213"/>
                    <a:pt x="375" y="219"/>
                  </a:cubicBezTo>
                  <a:cubicBezTo>
                    <a:pt x="265" y="243"/>
                    <a:pt x="152" y="264"/>
                    <a:pt x="41" y="286"/>
                  </a:cubicBezTo>
                  <a:cubicBezTo>
                    <a:pt x="31" y="248"/>
                    <a:pt x="20" y="181"/>
                    <a:pt x="12" y="129"/>
                  </a:cubicBezTo>
                  <a:cubicBezTo>
                    <a:pt x="8" y="110"/>
                    <a:pt x="0" y="86"/>
                    <a:pt x="3" y="77"/>
                  </a:cubicBezTo>
                  <a:cubicBezTo>
                    <a:pt x="4" y="72"/>
                    <a:pt x="7" y="69"/>
                    <a:pt x="12" y="65"/>
                  </a:cubicBezTo>
                  <a:cubicBezTo>
                    <a:pt x="14" y="63"/>
                    <a:pt x="18" y="64"/>
                    <a:pt x="20" y="62"/>
                  </a:cubicBezTo>
                  <a:cubicBezTo>
                    <a:pt x="26" y="58"/>
                    <a:pt x="36" y="44"/>
                    <a:pt x="47" y="42"/>
                  </a:cubicBezTo>
                  <a:cubicBezTo>
                    <a:pt x="47" y="49"/>
                    <a:pt x="51" y="53"/>
                    <a:pt x="49" y="62"/>
                  </a:cubicBezTo>
                  <a:cubicBezTo>
                    <a:pt x="116" y="52"/>
                    <a:pt x="193" y="37"/>
                    <a:pt x="265" y="22"/>
                  </a:cubicBezTo>
                  <a:cubicBezTo>
                    <a:pt x="271" y="20"/>
                    <a:pt x="276" y="17"/>
                    <a:pt x="282" y="16"/>
                  </a:cubicBezTo>
                  <a:cubicBezTo>
                    <a:pt x="294" y="13"/>
                    <a:pt x="309" y="13"/>
                    <a:pt x="323" y="10"/>
                  </a:cubicBezTo>
                  <a:cubicBezTo>
                    <a:pt x="337" y="7"/>
                    <a:pt x="348" y="0"/>
                    <a:pt x="358" y="1"/>
                  </a:cubicBezTo>
                  <a:cubicBezTo>
                    <a:pt x="366" y="3"/>
                    <a:pt x="370" y="15"/>
                    <a:pt x="378" y="10"/>
                  </a:cubicBezTo>
                  <a:cubicBezTo>
                    <a:pt x="386" y="26"/>
                    <a:pt x="390" y="46"/>
                    <a:pt x="416" y="45"/>
                  </a:cubicBezTo>
                  <a:close/>
                </a:path>
              </a:pathLst>
            </a:custGeom>
            <a:solidFill>
              <a:schemeClr val="accent3"/>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105"/>
            <p:cNvSpPr>
              <a:spLocks/>
            </p:cNvSpPr>
            <p:nvPr/>
          </p:nvSpPr>
          <p:spPr bwMode="auto">
            <a:xfrm>
              <a:off x="4957764" y="2093913"/>
              <a:ext cx="131763" cy="249238"/>
            </a:xfrm>
            <a:custGeom>
              <a:avLst/>
              <a:gdLst>
                <a:gd name="T0" fmla="*/ 71 w 110"/>
                <a:gd name="T1" fmla="*/ 206 h 209"/>
                <a:gd name="T2" fmla="*/ 71 w 110"/>
                <a:gd name="T3" fmla="*/ 203 h 209"/>
                <a:gd name="T4" fmla="*/ 50 w 110"/>
                <a:gd name="T5" fmla="*/ 206 h 209"/>
                <a:gd name="T6" fmla="*/ 21 w 110"/>
                <a:gd name="T7" fmla="*/ 154 h 209"/>
                <a:gd name="T8" fmla="*/ 39 w 110"/>
                <a:gd name="T9" fmla="*/ 145 h 209"/>
                <a:gd name="T10" fmla="*/ 47 w 110"/>
                <a:gd name="T11" fmla="*/ 122 h 209"/>
                <a:gd name="T12" fmla="*/ 56 w 110"/>
                <a:gd name="T13" fmla="*/ 125 h 209"/>
                <a:gd name="T14" fmla="*/ 59 w 110"/>
                <a:gd name="T15" fmla="*/ 110 h 209"/>
                <a:gd name="T16" fmla="*/ 47 w 110"/>
                <a:gd name="T17" fmla="*/ 101 h 209"/>
                <a:gd name="T18" fmla="*/ 42 w 110"/>
                <a:gd name="T19" fmla="*/ 93 h 209"/>
                <a:gd name="T20" fmla="*/ 33 w 110"/>
                <a:gd name="T21" fmla="*/ 90 h 209"/>
                <a:gd name="T22" fmla="*/ 30 w 110"/>
                <a:gd name="T23" fmla="*/ 81 h 209"/>
                <a:gd name="T24" fmla="*/ 15 w 110"/>
                <a:gd name="T25" fmla="*/ 69 h 209"/>
                <a:gd name="T26" fmla="*/ 15 w 110"/>
                <a:gd name="T27" fmla="*/ 40 h 209"/>
                <a:gd name="T28" fmla="*/ 27 w 110"/>
                <a:gd name="T29" fmla="*/ 20 h 209"/>
                <a:gd name="T30" fmla="*/ 33 w 110"/>
                <a:gd name="T31" fmla="*/ 0 h 209"/>
                <a:gd name="T32" fmla="*/ 33 w 110"/>
                <a:gd name="T33" fmla="*/ 3 h 209"/>
                <a:gd name="T34" fmla="*/ 56 w 110"/>
                <a:gd name="T35" fmla="*/ 5 h 209"/>
                <a:gd name="T36" fmla="*/ 65 w 110"/>
                <a:gd name="T37" fmla="*/ 8 h 209"/>
                <a:gd name="T38" fmla="*/ 65 w 110"/>
                <a:gd name="T39" fmla="*/ 14 h 209"/>
                <a:gd name="T40" fmla="*/ 74 w 110"/>
                <a:gd name="T41" fmla="*/ 11 h 209"/>
                <a:gd name="T42" fmla="*/ 94 w 110"/>
                <a:gd name="T43" fmla="*/ 20 h 209"/>
                <a:gd name="T44" fmla="*/ 82 w 110"/>
                <a:gd name="T45" fmla="*/ 78 h 209"/>
                <a:gd name="T46" fmla="*/ 103 w 110"/>
                <a:gd name="T47" fmla="*/ 75 h 209"/>
                <a:gd name="T48" fmla="*/ 103 w 110"/>
                <a:gd name="T49" fmla="*/ 113 h 209"/>
                <a:gd name="T50" fmla="*/ 100 w 110"/>
                <a:gd name="T51" fmla="*/ 142 h 209"/>
                <a:gd name="T52" fmla="*/ 103 w 110"/>
                <a:gd name="T53" fmla="*/ 154 h 209"/>
                <a:gd name="T54" fmla="*/ 94 w 110"/>
                <a:gd name="T55" fmla="*/ 163 h 209"/>
                <a:gd name="T56" fmla="*/ 82 w 110"/>
                <a:gd name="T57" fmla="*/ 186 h 209"/>
                <a:gd name="T58" fmla="*/ 82 w 110"/>
                <a:gd name="T59" fmla="*/ 209 h 209"/>
                <a:gd name="T60" fmla="*/ 76 w 110"/>
                <a:gd name="T61" fmla="*/ 20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209">
                  <a:moveTo>
                    <a:pt x="71" y="206"/>
                  </a:moveTo>
                  <a:cubicBezTo>
                    <a:pt x="71" y="205"/>
                    <a:pt x="71" y="204"/>
                    <a:pt x="71" y="203"/>
                  </a:cubicBezTo>
                  <a:cubicBezTo>
                    <a:pt x="65" y="205"/>
                    <a:pt x="52" y="200"/>
                    <a:pt x="50" y="206"/>
                  </a:cubicBezTo>
                  <a:cubicBezTo>
                    <a:pt x="37" y="194"/>
                    <a:pt x="0" y="186"/>
                    <a:pt x="21" y="154"/>
                  </a:cubicBezTo>
                  <a:cubicBezTo>
                    <a:pt x="29" y="153"/>
                    <a:pt x="29" y="150"/>
                    <a:pt x="39" y="145"/>
                  </a:cubicBezTo>
                  <a:cubicBezTo>
                    <a:pt x="36" y="132"/>
                    <a:pt x="45" y="131"/>
                    <a:pt x="47" y="122"/>
                  </a:cubicBezTo>
                  <a:cubicBezTo>
                    <a:pt x="52" y="121"/>
                    <a:pt x="52" y="125"/>
                    <a:pt x="56" y="125"/>
                  </a:cubicBezTo>
                  <a:cubicBezTo>
                    <a:pt x="50" y="119"/>
                    <a:pt x="56" y="115"/>
                    <a:pt x="59" y="110"/>
                  </a:cubicBezTo>
                  <a:cubicBezTo>
                    <a:pt x="60" y="103"/>
                    <a:pt x="51" y="107"/>
                    <a:pt x="47" y="101"/>
                  </a:cubicBezTo>
                  <a:cubicBezTo>
                    <a:pt x="41" y="92"/>
                    <a:pt x="51" y="96"/>
                    <a:pt x="42" y="93"/>
                  </a:cubicBezTo>
                  <a:cubicBezTo>
                    <a:pt x="40" y="92"/>
                    <a:pt x="34" y="91"/>
                    <a:pt x="33" y="90"/>
                  </a:cubicBezTo>
                  <a:cubicBezTo>
                    <a:pt x="30" y="88"/>
                    <a:pt x="32" y="84"/>
                    <a:pt x="30" y="81"/>
                  </a:cubicBezTo>
                  <a:cubicBezTo>
                    <a:pt x="26" y="76"/>
                    <a:pt x="17" y="77"/>
                    <a:pt x="15" y="69"/>
                  </a:cubicBezTo>
                  <a:cubicBezTo>
                    <a:pt x="16" y="57"/>
                    <a:pt x="27" y="49"/>
                    <a:pt x="15" y="40"/>
                  </a:cubicBezTo>
                  <a:cubicBezTo>
                    <a:pt x="16" y="32"/>
                    <a:pt x="24" y="27"/>
                    <a:pt x="27" y="20"/>
                  </a:cubicBezTo>
                  <a:cubicBezTo>
                    <a:pt x="30" y="13"/>
                    <a:pt x="26" y="4"/>
                    <a:pt x="33" y="0"/>
                  </a:cubicBezTo>
                  <a:cubicBezTo>
                    <a:pt x="36" y="0"/>
                    <a:pt x="34" y="3"/>
                    <a:pt x="33" y="3"/>
                  </a:cubicBezTo>
                  <a:cubicBezTo>
                    <a:pt x="42" y="4"/>
                    <a:pt x="44" y="2"/>
                    <a:pt x="56" y="5"/>
                  </a:cubicBezTo>
                  <a:cubicBezTo>
                    <a:pt x="56" y="5"/>
                    <a:pt x="64" y="8"/>
                    <a:pt x="65" y="8"/>
                  </a:cubicBezTo>
                  <a:cubicBezTo>
                    <a:pt x="65" y="9"/>
                    <a:pt x="64" y="14"/>
                    <a:pt x="65" y="14"/>
                  </a:cubicBezTo>
                  <a:cubicBezTo>
                    <a:pt x="66" y="15"/>
                    <a:pt x="70" y="11"/>
                    <a:pt x="74" y="11"/>
                  </a:cubicBezTo>
                  <a:cubicBezTo>
                    <a:pt x="76" y="12"/>
                    <a:pt x="88" y="19"/>
                    <a:pt x="94" y="20"/>
                  </a:cubicBezTo>
                  <a:cubicBezTo>
                    <a:pt x="97" y="46"/>
                    <a:pt x="76" y="49"/>
                    <a:pt x="82" y="78"/>
                  </a:cubicBezTo>
                  <a:cubicBezTo>
                    <a:pt x="91" y="80"/>
                    <a:pt x="93" y="73"/>
                    <a:pt x="103" y="75"/>
                  </a:cubicBezTo>
                  <a:cubicBezTo>
                    <a:pt x="110" y="86"/>
                    <a:pt x="103" y="101"/>
                    <a:pt x="103" y="113"/>
                  </a:cubicBezTo>
                  <a:cubicBezTo>
                    <a:pt x="102" y="125"/>
                    <a:pt x="108" y="137"/>
                    <a:pt x="100" y="142"/>
                  </a:cubicBezTo>
                  <a:cubicBezTo>
                    <a:pt x="103" y="144"/>
                    <a:pt x="107" y="144"/>
                    <a:pt x="103" y="154"/>
                  </a:cubicBezTo>
                  <a:cubicBezTo>
                    <a:pt x="102" y="155"/>
                    <a:pt x="96" y="158"/>
                    <a:pt x="94" y="163"/>
                  </a:cubicBezTo>
                  <a:cubicBezTo>
                    <a:pt x="90" y="171"/>
                    <a:pt x="94" y="183"/>
                    <a:pt x="82" y="186"/>
                  </a:cubicBezTo>
                  <a:cubicBezTo>
                    <a:pt x="85" y="198"/>
                    <a:pt x="83" y="196"/>
                    <a:pt x="82" y="209"/>
                  </a:cubicBezTo>
                  <a:cubicBezTo>
                    <a:pt x="80" y="209"/>
                    <a:pt x="79" y="206"/>
                    <a:pt x="76" y="206"/>
                  </a:cubicBezTo>
                </a:path>
              </a:pathLst>
            </a:custGeom>
            <a:solidFill>
              <a:schemeClr val="accent3"/>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106"/>
            <p:cNvSpPr>
              <a:spLocks/>
            </p:cNvSpPr>
            <p:nvPr/>
          </p:nvSpPr>
          <p:spPr bwMode="auto">
            <a:xfrm>
              <a:off x="4859339" y="2398713"/>
              <a:ext cx="12700" cy="23813"/>
            </a:xfrm>
            <a:custGeom>
              <a:avLst/>
              <a:gdLst>
                <a:gd name="T0" fmla="*/ 0 w 11"/>
                <a:gd name="T1" fmla="*/ 9 h 20"/>
                <a:gd name="T2" fmla="*/ 0 w 11"/>
                <a:gd name="T3" fmla="*/ 9 h 20"/>
              </a:gdLst>
              <a:ahLst/>
              <a:cxnLst>
                <a:cxn ang="0">
                  <a:pos x="T0" y="T1"/>
                </a:cxn>
                <a:cxn ang="0">
                  <a:pos x="T2" y="T3"/>
                </a:cxn>
              </a:cxnLst>
              <a:rect l="0" t="0" r="r" b="b"/>
              <a:pathLst>
                <a:path w="11" h="20">
                  <a:moveTo>
                    <a:pt x="0" y="9"/>
                  </a:moveTo>
                  <a:cubicBezTo>
                    <a:pt x="6" y="0"/>
                    <a:pt x="11" y="20"/>
                    <a:pt x="0" y="9"/>
                  </a:cubicBez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107"/>
            <p:cNvSpPr>
              <a:spLocks/>
            </p:cNvSpPr>
            <p:nvPr/>
          </p:nvSpPr>
          <p:spPr bwMode="auto">
            <a:xfrm>
              <a:off x="4632326" y="2297113"/>
              <a:ext cx="409575" cy="195263"/>
            </a:xfrm>
            <a:custGeom>
              <a:avLst/>
              <a:gdLst>
                <a:gd name="T0" fmla="*/ 226 w 343"/>
                <a:gd name="T1" fmla="*/ 117 h 163"/>
                <a:gd name="T2" fmla="*/ 223 w 343"/>
                <a:gd name="T3" fmla="*/ 111 h 163"/>
                <a:gd name="T4" fmla="*/ 255 w 343"/>
                <a:gd name="T5" fmla="*/ 154 h 163"/>
                <a:gd name="T6" fmla="*/ 218 w 343"/>
                <a:gd name="T7" fmla="*/ 140 h 163"/>
                <a:gd name="T8" fmla="*/ 215 w 343"/>
                <a:gd name="T9" fmla="*/ 149 h 163"/>
                <a:gd name="T10" fmla="*/ 200 w 343"/>
                <a:gd name="T11" fmla="*/ 134 h 163"/>
                <a:gd name="T12" fmla="*/ 191 w 343"/>
                <a:gd name="T13" fmla="*/ 146 h 163"/>
                <a:gd name="T14" fmla="*/ 200 w 343"/>
                <a:gd name="T15" fmla="*/ 93 h 163"/>
                <a:gd name="T16" fmla="*/ 183 w 343"/>
                <a:gd name="T17" fmla="*/ 90 h 163"/>
                <a:gd name="T18" fmla="*/ 168 w 343"/>
                <a:gd name="T19" fmla="*/ 82 h 163"/>
                <a:gd name="T20" fmla="*/ 154 w 343"/>
                <a:gd name="T21" fmla="*/ 82 h 163"/>
                <a:gd name="T22" fmla="*/ 133 w 343"/>
                <a:gd name="T23" fmla="*/ 64 h 163"/>
                <a:gd name="T24" fmla="*/ 121 w 343"/>
                <a:gd name="T25" fmla="*/ 42 h 163"/>
                <a:gd name="T26" fmla="*/ 103 w 343"/>
                <a:gd name="T27" fmla="*/ 38 h 163"/>
                <a:gd name="T28" fmla="*/ 90 w 343"/>
                <a:gd name="T29" fmla="*/ 39 h 163"/>
                <a:gd name="T30" fmla="*/ 78 w 343"/>
                <a:gd name="T31" fmla="*/ 45 h 163"/>
                <a:gd name="T32" fmla="*/ 66 w 343"/>
                <a:gd name="T33" fmla="*/ 57 h 163"/>
                <a:gd name="T34" fmla="*/ 52 w 343"/>
                <a:gd name="T35" fmla="*/ 51 h 163"/>
                <a:gd name="T36" fmla="*/ 47 w 343"/>
                <a:gd name="T37" fmla="*/ 57 h 163"/>
                <a:gd name="T38" fmla="*/ 36 w 343"/>
                <a:gd name="T39" fmla="*/ 69 h 163"/>
                <a:gd name="T40" fmla="*/ 26 w 343"/>
                <a:gd name="T41" fmla="*/ 74 h 163"/>
                <a:gd name="T42" fmla="*/ 19 w 343"/>
                <a:gd name="T43" fmla="*/ 87 h 163"/>
                <a:gd name="T44" fmla="*/ 8 w 343"/>
                <a:gd name="T45" fmla="*/ 98 h 163"/>
                <a:gd name="T46" fmla="*/ 0 w 343"/>
                <a:gd name="T47" fmla="*/ 54 h 163"/>
                <a:gd name="T48" fmla="*/ 130 w 343"/>
                <a:gd name="T49" fmla="*/ 29 h 163"/>
                <a:gd name="T50" fmla="*/ 200 w 343"/>
                <a:gd name="T51" fmla="*/ 15 h 163"/>
                <a:gd name="T52" fmla="*/ 264 w 343"/>
                <a:gd name="T53" fmla="*/ 0 h 163"/>
                <a:gd name="T54" fmla="*/ 267 w 343"/>
                <a:gd name="T55" fmla="*/ 15 h 163"/>
                <a:gd name="T56" fmla="*/ 268 w 343"/>
                <a:gd name="T57" fmla="*/ 17 h 163"/>
                <a:gd name="T58" fmla="*/ 296 w 343"/>
                <a:gd name="T59" fmla="*/ 120 h 163"/>
                <a:gd name="T60" fmla="*/ 343 w 343"/>
                <a:gd name="T61" fmla="*/ 117 h 163"/>
                <a:gd name="T62" fmla="*/ 328 w 343"/>
                <a:gd name="T63" fmla="*/ 152 h 163"/>
                <a:gd name="T64" fmla="*/ 296 w 343"/>
                <a:gd name="T65" fmla="*/ 163 h 163"/>
                <a:gd name="T66" fmla="*/ 302 w 343"/>
                <a:gd name="T67" fmla="*/ 152 h 163"/>
                <a:gd name="T68" fmla="*/ 290 w 343"/>
                <a:gd name="T69" fmla="*/ 149 h 163"/>
                <a:gd name="T70" fmla="*/ 293 w 343"/>
                <a:gd name="T71" fmla="*/ 140 h 163"/>
                <a:gd name="T72" fmla="*/ 287 w 343"/>
                <a:gd name="T73" fmla="*/ 125 h 163"/>
                <a:gd name="T74" fmla="*/ 282 w 343"/>
                <a:gd name="T75" fmla="*/ 134 h 163"/>
                <a:gd name="T76" fmla="*/ 273 w 343"/>
                <a:gd name="T77" fmla="*/ 137 h 163"/>
                <a:gd name="T78" fmla="*/ 258 w 343"/>
                <a:gd name="T79" fmla="*/ 128 h 163"/>
                <a:gd name="T80" fmla="*/ 261 w 343"/>
                <a:gd name="T81" fmla="*/ 111 h 163"/>
                <a:gd name="T82" fmla="*/ 276 w 343"/>
                <a:gd name="T83" fmla="*/ 108 h 163"/>
                <a:gd name="T84" fmla="*/ 261 w 343"/>
                <a:gd name="T85" fmla="*/ 105 h 163"/>
                <a:gd name="T86" fmla="*/ 261 w 343"/>
                <a:gd name="T87" fmla="*/ 85 h 163"/>
                <a:gd name="T88" fmla="*/ 250 w 343"/>
                <a:gd name="T89" fmla="*/ 79 h 163"/>
                <a:gd name="T90" fmla="*/ 252 w 343"/>
                <a:gd name="T91" fmla="*/ 61 h 163"/>
                <a:gd name="T92" fmla="*/ 247 w 343"/>
                <a:gd name="T93" fmla="*/ 61 h 163"/>
                <a:gd name="T94" fmla="*/ 267 w 343"/>
                <a:gd name="T95" fmla="*/ 32 h 163"/>
                <a:gd name="T96" fmla="*/ 262 w 343"/>
                <a:gd name="T97" fmla="*/ 18 h 163"/>
                <a:gd name="T98" fmla="*/ 261 w 343"/>
                <a:gd name="T99" fmla="*/ 15 h 163"/>
                <a:gd name="T100" fmla="*/ 244 w 343"/>
                <a:gd name="T101" fmla="*/ 18 h 163"/>
                <a:gd name="T102" fmla="*/ 247 w 343"/>
                <a:gd name="T103" fmla="*/ 32 h 163"/>
                <a:gd name="T104" fmla="*/ 241 w 343"/>
                <a:gd name="T105" fmla="*/ 26 h 163"/>
                <a:gd name="T106" fmla="*/ 226 w 343"/>
                <a:gd name="T107" fmla="*/ 38 h 163"/>
                <a:gd name="T108" fmla="*/ 226 w 343"/>
                <a:gd name="T109" fmla="*/ 50 h 163"/>
                <a:gd name="T110" fmla="*/ 218 w 343"/>
                <a:gd name="T111" fmla="*/ 47 h 163"/>
                <a:gd name="T112" fmla="*/ 215 w 343"/>
                <a:gd name="T113" fmla="*/ 53 h 163"/>
                <a:gd name="T114" fmla="*/ 226 w 343"/>
                <a:gd name="T115" fmla="*/ 64 h 163"/>
                <a:gd name="T116" fmla="*/ 232 w 343"/>
                <a:gd name="T117" fmla="*/ 11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3" h="163">
                  <a:moveTo>
                    <a:pt x="226" y="117"/>
                  </a:moveTo>
                  <a:cubicBezTo>
                    <a:pt x="223" y="117"/>
                    <a:pt x="224" y="113"/>
                    <a:pt x="223" y="111"/>
                  </a:cubicBezTo>
                  <a:cubicBezTo>
                    <a:pt x="213" y="135"/>
                    <a:pt x="247" y="140"/>
                    <a:pt x="255" y="154"/>
                  </a:cubicBezTo>
                  <a:cubicBezTo>
                    <a:pt x="247" y="157"/>
                    <a:pt x="220" y="154"/>
                    <a:pt x="218" y="140"/>
                  </a:cubicBezTo>
                  <a:cubicBezTo>
                    <a:pt x="214" y="140"/>
                    <a:pt x="215" y="145"/>
                    <a:pt x="215" y="149"/>
                  </a:cubicBezTo>
                  <a:cubicBezTo>
                    <a:pt x="207" y="146"/>
                    <a:pt x="205" y="138"/>
                    <a:pt x="200" y="134"/>
                  </a:cubicBezTo>
                  <a:cubicBezTo>
                    <a:pt x="192" y="133"/>
                    <a:pt x="191" y="138"/>
                    <a:pt x="191" y="146"/>
                  </a:cubicBezTo>
                  <a:cubicBezTo>
                    <a:pt x="176" y="131"/>
                    <a:pt x="202" y="113"/>
                    <a:pt x="200" y="93"/>
                  </a:cubicBezTo>
                  <a:cubicBezTo>
                    <a:pt x="197" y="83"/>
                    <a:pt x="188" y="92"/>
                    <a:pt x="183" y="90"/>
                  </a:cubicBezTo>
                  <a:cubicBezTo>
                    <a:pt x="176" y="89"/>
                    <a:pt x="174" y="84"/>
                    <a:pt x="168" y="82"/>
                  </a:cubicBezTo>
                  <a:cubicBezTo>
                    <a:pt x="163" y="80"/>
                    <a:pt x="158" y="86"/>
                    <a:pt x="154" y="82"/>
                  </a:cubicBezTo>
                  <a:cubicBezTo>
                    <a:pt x="156" y="67"/>
                    <a:pt x="148" y="63"/>
                    <a:pt x="133" y="64"/>
                  </a:cubicBezTo>
                  <a:cubicBezTo>
                    <a:pt x="129" y="56"/>
                    <a:pt x="121" y="54"/>
                    <a:pt x="121" y="42"/>
                  </a:cubicBezTo>
                  <a:cubicBezTo>
                    <a:pt x="117" y="40"/>
                    <a:pt x="108" y="39"/>
                    <a:pt x="103" y="38"/>
                  </a:cubicBezTo>
                  <a:cubicBezTo>
                    <a:pt x="98" y="38"/>
                    <a:pt x="92" y="35"/>
                    <a:pt x="90" y="39"/>
                  </a:cubicBezTo>
                  <a:cubicBezTo>
                    <a:pt x="88" y="43"/>
                    <a:pt x="80" y="42"/>
                    <a:pt x="78" y="45"/>
                  </a:cubicBezTo>
                  <a:cubicBezTo>
                    <a:pt x="76" y="48"/>
                    <a:pt x="71" y="58"/>
                    <a:pt x="66" y="57"/>
                  </a:cubicBezTo>
                  <a:cubicBezTo>
                    <a:pt x="62" y="56"/>
                    <a:pt x="54" y="51"/>
                    <a:pt x="52" y="51"/>
                  </a:cubicBezTo>
                  <a:cubicBezTo>
                    <a:pt x="50" y="52"/>
                    <a:pt x="49" y="53"/>
                    <a:pt x="47" y="57"/>
                  </a:cubicBezTo>
                  <a:cubicBezTo>
                    <a:pt x="46" y="61"/>
                    <a:pt x="41" y="69"/>
                    <a:pt x="36" y="69"/>
                  </a:cubicBezTo>
                  <a:cubicBezTo>
                    <a:pt x="30" y="70"/>
                    <a:pt x="28" y="71"/>
                    <a:pt x="26" y="74"/>
                  </a:cubicBezTo>
                  <a:cubicBezTo>
                    <a:pt x="25" y="78"/>
                    <a:pt x="22" y="84"/>
                    <a:pt x="19" y="87"/>
                  </a:cubicBezTo>
                  <a:cubicBezTo>
                    <a:pt x="15" y="90"/>
                    <a:pt x="10" y="91"/>
                    <a:pt x="8" y="98"/>
                  </a:cubicBezTo>
                  <a:cubicBezTo>
                    <a:pt x="0" y="54"/>
                    <a:pt x="0" y="54"/>
                    <a:pt x="0" y="54"/>
                  </a:cubicBezTo>
                  <a:cubicBezTo>
                    <a:pt x="130" y="29"/>
                    <a:pt x="130" y="29"/>
                    <a:pt x="130" y="29"/>
                  </a:cubicBezTo>
                  <a:cubicBezTo>
                    <a:pt x="148" y="26"/>
                    <a:pt x="178" y="20"/>
                    <a:pt x="200" y="15"/>
                  </a:cubicBezTo>
                  <a:cubicBezTo>
                    <a:pt x="215" y="12"/>
                    <a:pt x="242" y="3"/>
                    <a:pt x="264" y="0"/>
                  </a:cubicBezTo>
                  <a:cubicBezTo>
                    <a:pt x="262" y="8"/>
                    <a:pt x="268" y="8"/>
                    <a:pt x="267" y="15"/>
                  </a:cubicBezTo>
                  <a:cubicBezTo>
                    <a:pt x="268" y="17"/>
                    <a:pt x="268" y="17"/>
                    <a:pt x="268" y="17"/>
                  </a:cubicBezTo>
                  <a:cubicBezTo>
                    <a:pt x="278" y="50"/>
                    <a:pt x="285" y="88"/>
                    <a:pt x="296" y="120"/>
                  </a:cubicBezTo>
                  <a:cubicBezTo>
                    <a:pt x="310" y="116"/>
                    <a:pt x="332" y="105"/>
                    <a:pt x="343" y="117"/>
                  </a:cubicBezTo>
                  <a:cubicBezTo>
                    <a:pt x="337" y="127"/>
                    <a:pt x="331" y="137"/>
                    <a:pt x="328" y="152"/>
                  </a:cubicBezTo>
                  <a:cubicBezTo>
                    <a:pt x="315" y="153"/>
                    <a:pt x="310" y="163"/>
                    <a:pt x="296" y="163"/>
                  </a:cubicBezTo>
                  <a:cubicBezTo>
                    <a:pt x="298" y="159"/>
                    <a:pt x="300" y="156"/>
                    <a:pt x="302" y="152"/>
                  </a:cubicBezTo>
                  <a:cubicBezTo>
                    <a:pt x="301" y="149"/>
                    <a:pt x="289" y="144"/>
                    <a:pt x="290" y="149"/>
                  </a:cubicBezTo>
                  <a:cubicBezTo>
                    <a:pt x="282" y="150"/>
                    <a:pt x="293" y="142"/>
                    <a:pt x="293" y="140"/>
                  </a:cubicBezTo>
                  <a:cubicBezTo>
                    <a:pt x="293" y="137"/>
                    <a:pt x="282" y="133"/>
                    <a:pt x="287" y="125"/>
                  </a:cubicBezTo>
                  <a:cubicBezTo>
                    <a:pt x="282" y="124"/>
                    <a:pt x="284" y="133"/>
                    <a:pt x="282" y="134"/>
                  </a:cubicBezTo>
                  <a:cubicBezTo>
                    <a:pt x="280" y="135"/>
                    <a:pt x="274" y="122"/>
                    <a:pt x="273" y="137"/>
                  </a:cubicBezTo>
                  <a:cubicBezTo>
                    <a:pt x="268" y="134"/>
                    <a:pt x="264" y="130"/>
                    <a:pt x="258" y="128"/>
                  </a:cubicBezTo>
                  <a:cubicBezTo>
                    <a:pt x="256" y="119"/>
                    <a:pt x="263" y="120"/>
                    <a:pt x="261" y="111"/>
                  </a:cubicBezTo>
                  <a:cubicBezTo>
                    <a:pt x="270" y="114"/>
                    <a:pt x="269" y="112"/>
                    <a:pt x="276" y="108"/>
                  </a:cubicBezTo>
                  <a:cubicBezTo>
                    <a:pt x="276" y="102"/>
                    <a:pt x="265" y="107"/>
                    <a:pt x="261" y="105"/>
                  </a:cubicBezTo>
                  <a:cubicBezTo>
                    <a:pt x="262" y="96"/>
                    <a:pt x="250" y="87"/>
                    <a:pt x="261" y="85"/>
                  </a:cubicBezTo>
                  <a:cubicBezTo>
                    <a:pt x="261" y="79"/>
                    <a:pt x="251" y="83"/>
                    <a:pt x="250" y="79"/>
                  </a:cubicBezTo>
                  <a:cubicBezTo>
                    <a:pt x="248" y="74"/>
                    <a:pt x="256" y="69"/>
                    <a:pt x="252" y="61"/>
                  </a:cubicBezTo>
                  <a:cubicBezTo>
                    <a:pt x="251" y="59"/>
                    <a:pt x="246" y="58"/>
                    <a:pt x="247" y="61"/>
                  </a:cubicBezTo>
                  <a:cubicBezTo>
                    <a:pt x="245" y="43"/>
                    <a:pt x="244" y="38"/>
                    <a:pt x="267" y="32"/>
                  </a:cubicBezTo>
                  <a:cubicBezTo>
                    <a:pt x="258" y="28"/>
                    <a:pt x="256" y="26"/>
                    <a:pt x="262" y="18"/>
                  </a:cubicBezTo>
                  <a:cubicBezTo>
                    <a:pt x="261" y="15"/>
                    <a:pt x="261" y="15"/>
                    <a:pt x="261" y="15"/>
                  </a:cubicBezTo>
                  <a:cubicBezTo>
                    <a:pt x="257" y="10"/>
                    <a:pt x="250" y="16"/>
                    <a:pt x="244" y="18"/>
                  </a:cubicBezTo>
                  <a:cubicBezTo>
                    <a:pt x="243" y="25"/>
                    <a:pt x="249" y="24"/>
                    <a:pt x="247" y="32"/>
                  </a:cubicBezTo>
                  <a:cubicBezTo>
                    <a:pt x="242" y="33"/>
                    <a:pt x="241" y="30"/>
                    <a:pt x="241" y="26"/>
                  </a:cubicBezTo>
                  <a:cubicBezTo>
                    <a:pt x="232" y="32"/>
                    <a:pt x="236" y="39"/>
                    <a:pt x="226" y="38"/>
                  </a:cubicBezTo>
                  <a:cubicBezTo>
                    <a:pt x="226" y="46"/>
                    <a:pt x="231" y="44"/>
                    <a:pt x="226" y="50"/>
                  </a:cubicBezTo>
                  <a:cubicBezTo>
                    <a:pt x="224" y="48"/>
                    <a:pt x="222" y="47"/>
                    <a:pt x="218" y="47"/>
                  </a:cubicBezTo>
                  <a:cubicBezTo>
                    <a:pt x="221" y="50"/>
                    <a:pt x="220" y="53"/>
                    <a:pt x="215" y="53"/>
                  </a:cubicBezTo>
                  <a:cubicBezTo>
                    <a:pt x="213" y="62"/>
                    <a:pt x="222" y="61"/>
                    <a:pt x="226" y="64"/>
                  </a:cubicBezTo>
                  <a:cubicBezTo>
                    <a:pt x="221" y="81"/>
                    <a:pt x="231" y="98"/>
                    <a:pt x="232" y="117"/>
                  </a:cubicBezTo>
                </a:path>
              </a:pathLst>
            </a:custGeom>
            <a:solidFill>
              <a:schemeClr val="accent3"/>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108"/>
            <p:cNvSpPr>
              <a:spLocks/>
            </p:cNvSpPr>
            <p:nvPr/>
          </p:nvSpPr>
          <p:spPr bwMode="auto">
            <a:xfrm>
              <a:off x="4386264" y="2274888"/>
              <a:ext cx="401638" cy="401638"/>
            </a:xfrm>
            <a:custGeom>
              <a:avLst/>
              <a:gdLst>
                <a:gd name="T0" fmla="*/ 217 w 336"/>
                <a:gd name="T1" fmla="*/ 115 h 336"/>
                <a:gd name="T2" fmla="*/ 237 w 336"/>
                <a:gd name="T3" fmla="*/ 92 h 336"/>
                <a:gd name="T4" fmla="*/ 258 w 336"/>
                <a:gd name="T5" fmla="*/ 75 h 336"/>
                <a:gd name="T6" fmla="*/ 272 w 336"/>
                <a:gd name="T7" fmla="*/ 80 h 336"/>
                <a:gd name="T8" fmla="*/ 287 w 336"/>
                <a:gd name="T9" fmla="*/ 66 h 336"/>
                <a:gd name="T10" fmla="*/ 299 w 336"/>
                <a:gd name="T11" fmla="*/ 57 h 336"/>
                <a:gd name="T12" fmla="*/ 322 w 336"/>
                <a:gd name="T13" fmla="*/ 63 h 336"/>
                <a:gd name="T14" fmla="*/ 322 w 336"/>
                <a:gd name="T15" fmla="*/ 69 h 336"/>
                <a:gd name="T16" fmla="*/ 328 w 336"/>
                <a:gd name="T17" fmla="*/ 69 h 336"/>
                <a:gd name="T18" fmla="*/ 331 w 336"/>
                <a:gd name="T19" fmla="*/ 77 h 336"/>
                <a:gd name="T20" fmla="*/ 333 w 336"/>
                <a:gd name="T21" fmla="*/ 98 h 336"/>
                <a:gd name="T22" fmla="*/ 293 w 336"/>
                <a:gd name="T23" fmla="*/ 83 h 336"/>
                <a:gd name="T24" fmla="*/ 287 w 336"/>
                <a:gd name="T25" fmla="*/ 115 h 336"/>
                <a:gd name="T26" fmla="*/ 281 w 336"/>
                <a:gd name="T27" fmla="*/ 121 h 336"/>
                <a:gd name="T28" fmla="*/ 281 w 336"/>
                <a:gd name="T29" fmla="*/ 130 h 336"/>
                <a:gd name="T30" fmla="*/ 267 w 336"/>
                <a:gd name="T31" fmla="*/ 147 h 336"/>
                <a:gd name="T32" fmla="*/ 237 w 336"/>
                <a:gd name="T33" fmla="*/ 191 h 336"/>
                <a:gd name="T34" fmla="*/ 211 w 336"/>
                <a:gd name="T35" fmla="*/ 182 h 336"/>
                <a:gd name="T36" fmla="*/ 208 w 336"/>
                <a:gd name="T37" fmla="*/ 203 h 336"/>
                <a:gd name="T38" fmla="*/ 197 w 336"/>
                <a:gd name="T39" fmla="*/ 223 h 336"/>
                <a:gd name="T40" fmla="*/ 197 w 336"/>
                <a:gd name="T41" fmla="*/ 237 h 336"/>
                <a:gd name="T42" fmla="*/ 179 w 336"/>
                <a:gd name="T43" fmla="*/ 269 h 336"/>
                <a:gd name="T44" fmla="*/ 179 w 336"/>
                <a:gd name="T45" fmla="*/ 296 h 336"/>
                <a:gd name="T46" fmla="*/ 144 w 336"/>
                <a:gd name="T47" fmla="*/ 307 h 336"/>
                <a:gd name="T48" fmla="*/ 139 w 336"/>
                <a:gd name="T49" fmla="*/ 319 h 336"/>
                <a:gd name="T50" fmla="*/ 107 w 336"/>
                <a:gd name="T51" fmla="*/ 322 h 336"/>
                <a:gd name="T52" fmla="*/ 89 w 336"/>
                <a:gd name="T53" fmla="*/ 336 h 336"/>
                <a:gd name="T54" fmla="*/ 60 w 336"/>
                <a:gd name="T55" fmla="*/ 310 h 336"/>
                <a:gd name="T56" fmla="*/ 19 w 336"/>
                <a:gd name="T57" fmla="*/ 281 h 336"/>
                <a:gd name="T58" fmla="*/ 2 w 336"/>
                <a:gd name="T59" fmla="*/ 258 h 336"/>
                <a:gd name="T60" fmla="*/ 2 w 336"/>
                <a:gd name="T61" fmla="*/ 235 h 336"/>
                <a:gd name="T62" fmla="*/ 28 w 336"/>
                <a:gd name="T63" fmla="*/ 214 h 336"/>
                <a:gd name="T64" fmla="*/ 31 w 336"/>
                <a:gd name="T65" fmla="*/ 173 h 336"/>
                <a:gd name="T66" fmla="*/ 43 w 336"/>
                <a:gd name="T67" fmla="*/ 185 h 336"/>
                <a:gd name="T68" fmla="*/ 51 w 336"/>
                <a:gd name="T69" fmla="*/ 147 h 336"/>
                <a:gd name="T70" fmla="*/ 63 w 336"/>
                <a:gd name="T71" fmla="*/ 130 h 336"/>
                <a:gd name="T72" fmla="*/ 75 w 336"/>
                <a:gd name="T73" fmla="*/ 133 h 336"/>
                <a:gd name="T74" fmla="*/ 92 w 336"/>
                <a:gd name="T75" fmla="*/ 115 h 336"/>
                <a:gd name="T76" fmla="*/ 107 w 336"/>
                <a:gd name="T77" fmla="*/ 98 h 336"/>
                <a:gd name="T78" fmla="*/ 108 w 336"/>
                <a:gd name="T79" fmla="*/ 82 h 336"/>
                <a:gd name="T80" fmla="*/ 109 w 336"/>
                <a:gd name="T81" fmla="*/ 55 h 336"/>
                <a:gd name="T82" fmla="*/ 112 w 336"/>
                <a:gd name="T83" fmla="*/ 0 h 336"/>
                <a:gd name="T84" fmla="*/ 127 w 336"/>
                <a:gd name="T85" fmla="*/ 86 h 336"/>
                <a:gd name="T86" fmla="*/ 203 w 336"/>
                <a:gd name="T87" fmla="*/ 75 h 336"/>
                <a:gd name="T88" fmla="*/ 211 w 336"/>
                <a:gd name="T89" fmla="*/ 124 h 336"/>
                <a:gd name="T90" fmla="*/ 217 w 336"/>
                <a:gd name="T91" fmla="*/ 118 h 336"/>
                <a:gd name="T92" fmla="*/ 217 w 336"/>
                <a:gd name="T93" fmla="*/ 11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6" h="336">
                  <a:moveTo>
                    <a:pt x="217" y="115"/>
                  </a:moveTo>
                  <a:cubicBezTo>
                    <a:pt x="229" y="112"/>
                    <a:pt x="231" y="101"/>
                    <a:pt x="237" y="92"/>
                  </a:cubicBezTo>
                  <a:cubicBezTo>
                    <a:pt x="246" y="92"/>
                    <a:pt x="255" y="88"/>
                    <a:pt x="258" y="75"/>
                  </a:cubicBezTo>
                  <a:cubicBezTo>
                    <a:pt x="263" y="76"/>
                    <a:pt x="265" y="81"/>
                    <a:pt x="272" y="80"/>
                  </a:cubicBezTo>
                  <a:cubicBezTo>
                    <a:pt x="281" y="80"/>
                    <a:pt x="282" y="70"/>
                    <a:pt x="287" y="66"/>
                  </a:cubicBezTo>
                  <a:cubicBezTo>
                    <a:pt x="291" y="62"/>
                    <a:pt x="300" y="66"/>
                    <a:pt x="299" y="57"/>
                  </a:cubicBezTo>
                  <a:cubicBezTo>
                    <a:pt x="304" y="62"/>
                    <a:pt x="316" y="59"/>
                    <a:pt x="322" y="63"/>
                  </a:cubicBezTo>
                  <a:cubicBezTo>
                    <a:pt x="323" y="64"/>
                    <a:pt x="321" y="68"/>
                    <a:pt x="322" y="69"/>
                  </a:cubicBezTo>
                  <a:cubicBezTo>
                    <a:pt x="323" y="70"/>
                    <a:pt x="327" y="68"/>
                    <a:pt x="328" y="69"/>
                  </a:cubicBezTo>
                  <a:cubicBezTo>
                    <a:pt x="329" y="72"/>
                    <a:pt x="329" y="76"/>
                    <a:pt x="331" y="77"/>
                  </a:cubicBezTo>
                  <a:cubicBezTo>
                    <a:pt x="334" y="83"/>
                    <a:pt x="336" y="86"/>
                    <a:pt x="333" y="98"/>
                  </a:cubicBezTo>
                  <a:cubicBezTo>
                    <a:pt x="317" y="97"/>
                    <a:pt x="306" y="78"/>
                    <a:pt x="293" y="83"/>
                  </a:cubicBezTo>
                  <a:cubicBezTo>
                    <a:pt x="285" y="93"/>
                    <a:pt x="289" y="106"/>
                    <a:pt x="287" y="115"/>
                  </a:cubicBezTo>
                  <a:cubicBezTo>
                    <a:pt x="286" y="117"/>
                    <a:pt x="281" y="120"/>
                    <a:pt x="281" y="121"/>
                  </a:cubicBezTo>
                  <a:cubicBezTo>
                    <a:pt x="280" y="123"/>
                    <a:pt x="282" y="128"/>
                    <a:pt x="281" y="130"/>
                  </a:cubicBezTo>
                  <a:cubicBezTo>
                    <a:pt x="278" y="135"/>
                    <a:pt x="263" y="131"/>
                    <a:pt x="267" y="147"/>
                  </a:cubicBezTo>
                  <a:cubicBezTo>
                    <a:pt x="238" y="143"/>
                    <a:pt x="252" y="182"/>
                    <a:pt x="237" y="191"/>
                  </a:cubicBezTo>
                  <a:cubicBezTo>
                    <a:pt x="225" y="193"/>
                    <a:pt x="222" y="173"/>
                    <a:pt x="211" y="182"/>
                  </a:cubicBezTo>
                  <a:cubicBezTo>
                    <a:pt x="205" y="189"/>
                    <a:pt x="210" y="195"/>
                    <a:pt x="208" y="203"/>
                  </a:cubicBezTo>
                  <a:cubicBezTo>
                    <a:pt x="207" y="209"/>
                    <a:pt x="199" y="217"/>
                    <a:pt x="197" y="223"/>
                  </a:cubicBezTo>
                  <a:cubicBezTo>
                    <a:pt x="195" y="227"/>
                    <a:pt x="198" y="233"/>
                    <a:pt x="197" y="237"/>
                  </a:cubicBezTo>
                  <a:cubicBezTo>
                    <a:pt x="193" y="248"/>
                    <a:pt x="182" y="255"/>
                    <a:pt x="179" y="269"/>
                  </a:cubicBezTo>
                  <a:cubicBezTo>
                    <a:pt x="178" y="277"/>
                    <a:pt x="183" y="287"/>
                    <a:pt x="179" y="296"/>
                  </a:cubicBezTo>
                  <a:cubicBezTo>
                    <a:pt x="163" y="295"/>
                    <a:pt x="161" y="308"/>
                    <a:pt x="144" y="307"/>
                  </a:cubicBezTo>
                  <a:cubicBezTo>
                    <a:pt x="140" y="309"/>
                    <a:pt x="139" y="313"/>
                    <a:pt x="139" y="319"/>
                  </a:cubicBezTo>
                  <a:cubicBezTo>
                    <a:pt x="128" y="318"/>
                    <a:pt x="117" y="332"/>
                    <a:pt x="107" y="322"/>
                  </a:cubicBezTo>
                  <a:cubicBezTo>
                    <a:pt x="100" y="326"/>
                    <a:pt x="97" y="334"/>
                    <a:pt x="89" y="336"/>
                  </a:cubicBezTo>
                  <a:cubicBezTo>
                    <a:pt x="75" y="332"/>
                    <a:pt x="61" y="327"/>
                    <a:pt x="60" y="310"/>
                  </a:cubicBezTo>
                  <a:cubicBezTo>
                    <a:pt x="39" y="310"/>
                    <a:pt x="32" y="298"/>
                    <a:pt x="19" y="281"/>
                  </a:cubicBezTo>
                  <a:cubicBezTo>
                    <a:pt x="13" y="272"/>
                    <a:pt x="3" y="262"/>
                    <a:pt x="2" y="258"/>
                  </a:cubicBezTo>
                  <a:cubicBezTo>
                    <a:pt x="0" y="251"/>
                    <a:pt x="7" y="241"/>
                    <a:pt x="2" y="235"/>
                  </a:cubicBezTo>
                  <a:cubicBezTo>
                    <a:pt x="22" y="239"/>
                    <a:pt x="13" y="215"/>
                    <a:pt x="28" y="214"/>
                  </a:cubicBezTo>
                  <a:cubicBezTo>
                    <a:pt x="22" y="203"/>
                    <a:pt x="26" y="182"/>
                    <a:pt x="31" y="173"/>
                  </a:cubicBezTo>
                  <a:cubicBezTo>
                    <a:pt x="40" y="172"/>
                    <a:pt x="39" y="181"/>
                    <a:pt x="43" y="185"/>
                  </a:cubicBezTo>
                  <a:cubicBezTo>
                    <a:pt x="56" y="176"/>
                    <a:pt x="46" y="160"/>
                    <a:pt x="51" y="147"/>
                  </a:cubicBezTo>
                  <a:cubicBezTo>
                    <a:pt x="54" y="141"/>
                    <a:pt x="70" y="142"/>
                    <a:pt x="63" y="130"/>
                  </a:cubicBezTo>
                  <a:cubicBezTo>
                    <a:pt x="68" y="130"/>
                    <a:pt x="74" y="128"/>
                    <a:pt x="75" y="133"/>
                  </a:cubicBezTo>
                  <a:cubicBezTo>
                    <a:pt x="82" y="129"/>
                    <a:pt x="86" y="122"/>
                    <a:pt x="92" y="115"/>
                  </a:cubicBezTo>
                  <a:cubicBezTo>
                    <a:pt x="96" y="111"/>
                    <a:pt x="104" y="104"/>
                    <a:pt x="107" y="98"/>
                  </a:cubicBezTo>
                  <a:cubicBezTo>
                    <a:pt x="108" y="94"/>
                    <a:pt x="108" y="86"/>
                    <a:pt x="108" y="82"/>
                  </a:cubicBezTo>
                  <a:cubicBezTo>
                    <a:pt x="109" y="75"/>
                    <a:pt x="108" y="61"/>
                    <a:pt x="109" y="55"/>
                  </a:cubicBezTo>
                  <a:cubicBezTo>
                    <a:pt x="120" y="18"/>
                    <a:pt x="107" y="4"/>
                    <a:pt x="112" y="0"/>
                  </a:cubicBezTo>
                  <a:cubicBezTo>
                    <a:pt x="116" y="18"/>
                    <a:pt x="123" y="72"/>
                    <a:pt x="127" y="86"/>
                  </a:cubicBezTo>
                  <a:cubicBezTo>
                    <a:pt x="154" y="84"/>
                    <a:pt x="175" y="77"/>
                    <a:pt x="203" y="75"/>
                  </a:cubicBezTo>
                  <a:cubicBezTo>
                    <a:pt x="206" y="90"/>
                    <a:pt x="208" y="108"/>
                    <a:pt x="211" y="124"/>
                  </a:cubicBezTo>
                  <a:cubicBezTo>
                    <a:pt x="214" y="123"/>
                    <a:pt x="216" y="121"/>
                    <a:pt x="217" y="118"/>
                  </a:cubicBezTo>
                  <a:lnTo>
                    <a:pt x="217" y="115"/>
                  </a:lnTo>
                  <a:close/>
                </a:path>
              </a:pathLst>
            </a:custGeom>
            <a:solidFill>
              <a:schemeClr val="accent2"/>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109"/>
            <p:cNvSpPr>
              <a:spLocks/>
            </p:cNvSpPr>
            <p:nvPr/>
          </p:nvSpPr>
          <p:spPr bwMode="auto">
            <a:xfrm>
              <a:off x="3802064" y="2500313"/>
              <a:ext cx="646113" cy="339725"/>
            </a:xfrm>
            <a:custGeom>
              <a:avLst/>
              <a:gdLst>
                <a:gd name="T0" fmla="*/ 14 w 540"/>
                <a:gd name="T1" fmla="*/ 279 h 285"/>
                <a:gd name="T2" fmla="*/ 25 w 540"/>
                <a:gd name="T3" fmla="*/ 218 h 285"/>
                <a:gd name="T4" fmla="*/ 66 w 540"/>
                <a:gd name="T5" fmla="*/ 227 h 285"/>
                <a:gd name="T6" fmla="*/ 60 w 540"/>
                <a:gd name="T7" fmla="*/ 198 h 285"/>
                <a:gd name="T8" fmla="*/ 87 w 540"/>
                <a:gd name="T9" fmla="*/ 189 h 285"/>
                <a:gd name="T10" fmla="*/ 84 w 540"/>
                <a:gd name="T11" fmla="*/ 166 h 285"/>
                <a:gd name="T12" fmla="*/ 98 w 540"/>
                <a:gd name="T13" fmla="*/ 148 h 285"/>
                <a:gd name="T14" fmla="*/ 116 w 540"/>
                <a:gd name="T15" fmla="*/ 151 h 285"/>
                <a:gd name="T16" fmla="*/ 130 w 540"/>
                <a:gd name="T17" fmla="*/ 140 h 285"/>
                <a:gd name="T18" fmla="*/ 156 w 540"/>
                <a:gd name="T19" fmla="*/ 151 h 285"/>
                <a:gd name="T20" fmla="*/ 174 w 540"/>
                <a:gd name="T21" fmla="*/ 131 h 285"/>
                <a:gd name="T22" fmla="*/ 194 w 540"/>
                <a:gd name="T23" fmla="*/ 142 h 285"/>
                <a:gd name="T24" fmla="*/ 209 w 540"/>
                <a:gd name="T25" fmla="*/ 113 h 285"/>
                <a:gd name="T26" fmla="*/ 226 w 540"/>
                <a:gd name="T27" fmla="*/ 119 h 285"/>
                <a:gd name="T28" fmla="*/ 247 w 540"/>
                <a:gd name="T29" fmla="*/ 119 h 285"/>
                <a:gd name="T30" fmla="*/ 249 w 540"/>
                <a:gd name="T31" fmla="*/ 99 h 285"/>
                <a:gd name="T32" fmla="*/ 264 w 540"/>
                <a:gd name="T33" fmla="*/ 87 h 285"/>
                <a:gd name="T34" fmla="*/ 279 w 540"/>
                <a:gd name="T35" fmla="*/ 61 h 285"/>
                <a:gd name="T36" fmla="*/ 276 w 540"/>
                <a:gd name="T37" fmla="*/ 47 h 285"/>
                <a:gd name="T38" fmla="*/ 290 w 540"/>
                <a:gd name="T39" fmla="*/ 49 h 285"/>
                <a:gd name="T40" fmla="*/ 319 w 540"/>
                <a:gd name="T41" fmla="*/ 35 h 285"/>
                <a:gd name="T42" fmla="*/ 313 w 540"/>
                <a:gd name="T43" fmla="*/ 6 h 285"/>
                <a:gd name="T44" fmla="*/ 328 w 540"/>
                <a:gd name="T45" fmla="*/ 6 h 285"/>
                <a:gd name="T46" fmla="*/ 343 w 540"/>
                <a:gd name="T47" fmla="*/ 3 h 285"/>
                <a:gd name="T48" fmla="*/ 366 w 540"/>
                <a:gd name="T49" fmla="*/ 29 h 285"/>
                <a:gd name="T50" fmla="*/ 401 w 540"/>
                <a:gd name="T51" fmla="*/ 38 h 285"/>
                <a:gd name="T52" fmla="*/ 415 w 540"/>
                <a:gd name="T53" fmla="*/ 32 h 285"/>
                <a:gd name="T54" fmla="*/ 438 w 540"/>
                <a:gd name="T55" fmla="*/ 35 h 285"/>
                <a:gd name="T56" fmla="*/ 456 w 540"/>
                <a:gd name="T57" fmla="*/ 20 h 285"/>
                <a:gd name="T58" fmla="*/ 485 w 540"/>
                <a:gd name="T59" fmla="*/ 44 h 285"/>
                <a:gd name="T60" fmla="*/ 485 w 540"/>
                <a:gd name="T61" fmla="*/ 70 h 285"/>
                <a:gd name="T62" fmla="*/ 534 w 540"/>
                <a:gd name="T63" fmla="*/ 125 h 285"/>
                <a:gd name="T64" fmla="*/ 537 w 540"/>
                <a:gd name="T65" fmla="*/ 128 h 285"/>
                <a:gd name="T66" fmla="*/ 491 w 540"/>
                <a:gd name="T67" fmla="*/ 180 h 285"/>
                <a:gd name="T68" fmla="*/ 476 w 540"/>
                <a:gd name="T69" fmla="*/ 201 h 285"/>
                <a:gd name="T70" fmla="*/ 468 w 540"/>
                <a:gd name="T71" fmla="*/ 212 h 285"/>
                <a:gd name="T72" fmla="*/ 453 w 540"/>
                <a:gd name="T73" fmla="*/ 215 h 285"/>
                <a:gd name="T74" fmla="*/ 450 w 540"/>
                <a:gd name="T75" fmla="*/ 221 h 285"/>
                <a:gd name="T76" fmla="*/ 444 w 540"/>
                <a:gd name="T77" fmla="*/ 221 h 285"/>
                <a:gd name="T78" fmla="*/ 427 w 540"/>
                <a:gd name="T79" fmla="*/ 233 h 285"/>
                <a:gd name="T80" fmla="*/ 383 w 540"/>
                <a:gd name="T81" fmla="*/ 236 h 285"/>
                <a:gd name="T82" fmla="*/ 348 w 540"/>
                <a:gd name="T83" fmla="*/ 241 h 285"/>
                <a:gd name="T84" fmla="*/ 313 w 540"/>
                <a:gd name="T85" fmla="*/ 241 h 285"/>
                <a:gd name="T86" fmla="*/ 255 w 540"/>
                <a:gd name="T87" fmla="*/ 250 h 285"/>
                <a:gd name="T88" fmla="*/ 220 w 540"/>
                <a:gd name="T89" fmla="*/ 250 h 285"/>
                <a:gd name="T90" fmla="*/ 95 w 540"/>
                <a:gd name="T91" fmla="*/ 259 h 285"/>
                <a:gd name="T92" fmla="*/ 98 w 540"/>
                <a:gd name="T93" fmla="*/ 279 h 285"/>
                <a:gd name="T94" fmla="*/ 14 w 540"/>
                <a:gd name="T95"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0" h="285">
                  <a:moveTo>
                    <a:pt x="14" y="279"/>
                  </a:moveTo>
                  <a:cubicBezTo>
                    <a:pt x="24" y="253"/>
                    <a:pt x="0" y="227"/>
                    <a:pt x="25" y="218"/>
                  </a:cubicBezTo>
                  <a:cubicBezTo>
                    <a:pt x="40" y="219"/>
                    <a:pt x="52" y="235"/>
                    <a:pt x="66" y="227"/>
                  </a:cubicBezTo>
                  <a:cubicBezTo>
                    <a:pt x="69" y="213"/>
                    <a:pt x="57" y="213"/>
                    <a:pt x="60" y="198"/>
                  </a:cubicBezTo>
                  <a:cubicBezTo>
                    <a:pt x="70" y="196"/>
                    <a:pt x="76" y="190"/>
                    <a:pt x="87" y="189"/>
                  </a:cubicBezTo>
                  <a:cubicBezTo>
                    <a:pt x="92" y="179"/>
                    <a:pt x="83" y="178"/>
                    <a:pt x="84" y="166"/>
                  </a:cubicBezTo>
                  <a:cubicBezTo>
                    <a:pt x="87" y="160"/>
                    <a:pt x="105" y="154"/>
                    <a:pt x="98" y="148"/>
                  </a:cubicBezTo>
                  <a:cubicBezTo>
                    <a:pt x="103" y="145"/>
                    <a:pt x="112" y="146"/>
                    <a:pt x="116" y="151"/>
                  </a:cubicBezTo>
                  <a:cubicBezTo>
                    <a:pt x="127" y="147"/>
                    <a:pt x="120" y="144"/>
                    <a:pt x="130" y="140"/>
                  </a:cubicBezTo>
                  <a:cubicBezTo>
                    <a:pt x="141" y="141"/>
                    <a:pt x="152" y="143"/>
                    <a:pt x="156" y="151"/>
                  </a:cubicBezTo>
                  <a:cubicBezTo>
                    <a:pt x="165" y="147"/>
                    <a:pt x="165" y="134"/>
                    <a:pt x="174" y="131"/>
                  </a:cubicBezTo>
                  <a:cubicBezTo>
                    <a:pt x="181" y="134"/>
                    <a:pt x="190" y="136"/>
                    <a:pt x="194" y="142"/>
                  </a:cubicBezTo>
                  <a:cubicBezTo>
                    <a:pt x="201" y="135"/>
                    <a:pt x="201" y="120"/>
                    <a:pt x="209" y="113"/>
                  </a:cubicBezTo>
                  <a:cubicBezTo>
                    <a:pt x="218" y="104"/>
                    <a:pt x="214" y="123"/>
                    <a:pt x="226" y="119"/>
                  </a:cubicBezTo>
                  <a:cubicBezTo>
                    <a:pt x="230" y="127"/>
                    <a:pt x="241" y="119"/>
                    <a:pt x="247" y="119"/>
                  </a:cubicBezTo>
                  <a:cubicBezTo>
                    <a:pt x="248" y="113"/>
                    <a:pt x="243" y="100"/>
                    <a:pt x="249" y="99"/>
                  </a:cubicBezTo>
                  <a:cubicBezTo>
                    <a:pt x="249" y="90"/>
                    <a:pt x="261" y="93"/>
                    <a:pt x="264" y="87"/>
                  </a:cubicBezTo>
                  <a:cubicBezTo>
                    <a:pt x="262" y="71"/>
                    <a:pt x="274" y="70"/>
                    <a:pt x="279" y="61"/>
                  </a:cubicBezTo>
                  <a:cubicBezTo>
                    <a:pt x="280" y="54"/>
                    <a:pt x="273" y="55"/>
                    <a:pt x="276" y="47"/>
                  </a:cubicBezTo>
                  <a:cubicBezTo>
                    <a:pt x="280" y="38"/>
                    <a:pt x="289" y="50"/>
                    <a:pt x="290" y="49"/>
                  </a:cubicBezTo>
                  <a:cubicBezTo>
                    <a:pt x="300" y="48"/>
                    <a:pt x="302" y="33"/>
                    <a:pt x="319" y="35"/>
                  </a:cubicBezTo>
                  <a:cubicBezTo>
                    <a:pt x="320" y="23"/>
                    <a:pt x="315" y="16"/>
                    <a:pt x="313" y="6"/>
                  </a:cubicBezTo>
                  <a:cubicBezTo>
                    <a:pt x="317" y="0"/>
                    <a:pt x="323" y="6"/>
                    <a:pt x="328" y="6"/>
                  </a:cubicBezTo>
                  <a:cubicBezTo>
                    <a:pt x="334" y="5"/>
                    <a:pt x="337" y="1"/>
                    <a:pt x="343" y="3"/>
                  </a:cubicBezTo>
                  <a:cubicBezTo>
                    <a:pt x="355" y="7"/>
                    <a:pt x="357" y="22"/>
                    <a:pt x="366" y="29"/>
                  </a:cubicBezTo>
                  <a:cubicBezTo>
                    <a:pt x="382" y="27"/>
                    <a:pt x="394" y="30"/>
                    <a:pt x="401" y="38"/>
                  </a:cubicBezTo>
                  <a:cubicBezTo>
                    <a:pt x="410" y="40"/>
                    <a:pt x="410" y="33"/>
                    <a:pt x="415" y="32"/>
                  </a:cubicBezTo>
                  <a:cubicBezTo>
                    <a:pt x="428" y="31"/>
                    <a:pt x="427" y="42"/>
                    <a:pt x="438" y="35"/>
                  </a:cubicBezTo>
                  <a:cubicBezTo>
                    <a:pt x="448" y="34"/>
                    <a:pt x="450" y="25"/>
                    <a:pt x="456" y="20"/>
                  </a:cubicBezTo>
                  <a:cubicBezTo>
                    <a:pt x="464" y="30"/>
                    <a:pt x="474" y="38"/>
                    <a:pt x="485" y="44"/>
                  </a:cubicBezTo>
                  <a:cubicBezTo>
                    <a:pt x="485" y="53"/>
                    <a:pt x="492" y="63"/>
                    <a:pt x="485" y="70"/>
                  </a:cubicBezTo>
                  <a:cubicBezTo>
                    <a:pt x="502" y="88"/>
                    <a:pt x="512" y="113"/>
                    <a:pt x="534" y="125"/>
                  </a:cubicBezTo>
                  <a:cubicBezTo>
                    <a:pt x="540" y="124"/>
                    <a:pt x="540" y="128"/>
                    <a:pt x="537" y="128"/>
                  </a:cubicBezTo>
                  <a:cubicBezTo>
                    <a:pt x="529" y="150"/>
                    <a:pt x="502" y="156"/>
                    <a:pt x="491" y="180"/>
                  </a:cubicBezTo>
                  <a:cubicBezTo>
                    <a:pt x="486" y="190"/>
                    <a:pt x="486" y="192"/>
                    <a:pt x="476" y="201"/>
                  </a:cubicBezTo>
                  <a:cubicBezTo>
                    <a:pt x="473" y="204"/>
                    <a:pt x="468" y="212"/>
                    <a:pt x="468" y="212"/>
                  </a:cubicBezTo>
                  <a:cubicBezTo>
                    <a:pt x="466" y="214"/>
                    <a:pt x="457" y="213"/>
                    <a:pt x="453" y="215"/>
                  </a:cubicBezTo>
                  <a:cubicBezTo>
                    <a:pt x="452" y="216"/>
                    <a:pt x="451" y="221"/>
                    <a:pt x="450" y="221"/>
                  </a:cubicBezTo>
                  <a:cubicBezTo>
                    <a:pt x="449" y="222"/>
                    <a:pt x="446" y="220"/>
                    <a:pt x="444" y="221"/>
                  </a:cubicBezTo>
                  <a:cubicBezTo>
                    <a:pt x="438" y="224"/>
                    <a:pt x="432" y="231"/>
                    <a:pt x="427" y="233"/>
                  </a:cubicBezTo>
                  <a:cubicBezTo>
                    <a:pt x="419" y="235"/>
                    <a:pt x="398" y="233"/>
                    <a:pt x="383" y="236"/>
                  </a:cubicBezTo>
                  <a:cubicBezTo>
                    <a:pt x="377" y="236"/>
                    <a:pt x="358" y="241"/>
                    <a:pt x="348" y="241"/>
                  </a:cubicBezTo>
                  <a:cubicBezTo>
                    <a:pt x="336" y="242"/>
                    <a:pt x="325" y="240"/>
                    <a:pt x="313" y="241"/>
                  </a:cubicBezTo>
                  <a:cubicBezTo>
                    <a:pt x="298" y="243"/>
                    <a:pt x="278" y="249"/>
                    <a:pt x="255" y="250"/>
                  </a:cubicBezTo>
                  <a:cubicBezTo>
                    <a:pt x="244" y="251"/>
                    <a:pt x="232" y="249"/>
                    <a:pt x="220" y="250"/>
                  </a:cubicBezTo>
                  <a:cubicBezTo>
                    <a:pt x="177" y="253"/>
                    <a:pt x="133" y="267"/>
                    <a:pt x="95" y="259"/>
                  </a:cubicBezTo>
                  <a:cubicBezTo>
                    <a:pt x="93" y="269"/>
                    <a:pt x="100" y="270"/>
                    <a:pt x="98" y="279"/>
                  </a:cubicBezTo>
                  <a:cubicBezTo>
                    <a:pt x="69" y="280"/>
                    <a:pt x="44" y="285"/>
                    <a:pt x="14" y="285"/>
                  </a:cubicBezTo>
                </a:path>
              </a:pathLst>
            </a:custGeom>
            <a:solidFill>
              <a:schemeClr val="accent3"/>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110"/>
            <p:cNvSpPr>
              <a:spLocks/>
            </p:cNvSpPr>
            <p:nvPr/>
          </p:nvSpPr>
          <p:spPr bwMode="auto">
            <a:xfrm>
              <a:off x="4144964" y="2124076"/>
              <a:ext cx="381000" cy="428625"/>
            </a:xfrm>
            <a:custGeom>
              <a:avLst/>
              <a:gdLst>
                <a:gd name="T0" fmla="*/ 314 w 319"/>
                <a:gd name="T1" fmla="*/ 119 h 358"/>
                <a:gd name="T2" fmla="*/ 303 w 319"/>
                <a:gd name="T3" fmla="*/ 131 h 358"/>
                <a:gd name="T4" fmla="*/ 306 w 319"/>
                <a:gd name="T5" fmla="*/ 195 h 358"/>
                <a:gd name="T6" fmla="*/ 306 w 319"/>
                <a:gd name="T7" fmla="*/ 218 h 358"/>
                <a:gd name="T8" fmla="*/ 279 w 319"/>
                <a:gd name="T9" fmla="*/ 253 h 358"/>
                <a:gd name="T10" fmla="*/ 262 w 319"/>
                <a:gd name="T11" fmla="*/ 250 h 358"/>
                <a:gd name="T12" fmla="*/ 259 w 319"/>
                <a:gd name="T13" fmla="*/ 265 h 358"/>
                <a:gd name="T14" fmla="*/ 250 w 319"/>
                <a:gd name="T15" fmla="*/ 267 h 358"/>
                <a:gd name="T16" fmla="*/ 245 w 319"/>
                <a:gd name="T17" fmla="*/ 285 h 358"/>
                <a:gd name="T18" fmla="*/ 247 w 319"/>
                <a:gd name="T19" fmla="*/ 299 h 358"/>
                <a:gd name="T20" fmla="*/ 236 w 319"/>
                <a:gd name="T21" fmla="*/ 294 h 358"/>
                <a:gd name="T22" fmla="*/ 221 w 319"/>
                <a:gd name="T23" fmla="*/ 320 h 358"/>
                <a:gd name="T24" fmla="*/ 224 w 319"/>
                <a:gd name="T25" fmla="*/ 334 h 358"/>
                <a:gd name="T26" fmla="*/ 218 w 319"/>
                <a:gd name="T27" fmla="*/ 343 h 358"/>
                <a:gd name="T28" fmla="*/ 215 w 319"/>
                <a:gd name="T29" fmla="*/ 355 h 358"/>
                <a:gd name="T30" fmla="*/ 207 w 319"/>
                <a:gd name="T31" fmla="*/ 352 h 358"/>
                <a:gd name="T32" fmla="*/ 207 w 319"/>
                <a:gd name="T33" fmla="*/ 358 h 358"/>
                <a:gd name="T34" fmla="*/ 181 w 319"/>
                <a:gd name="T35" fmla="*/ 343 h 358"/>
                <a:gd name="T36" fmla="*/ 175 w 319"/>
                <a:gd name="T37" fmla="*/ 329 h 358"/>
                <a:gd name="T38" fmla="*/ 151 w 319"/>
                <a:gd name="T39" fmla="*/ 346 h 358"/>
                <a:gd name="T40" fmla="*/ 131 w 319"/>
                <a:gd name="T41" fmla="*/ 340 h 358"/>
                <a:gd name="T42" fmla="*/ 114 w 319"/>
                <a:gd name="T43" fmla="*/ 349 h 358"/>
                <a:gd name="T44" fmla="*/ 82 w 319"/>
                <a:gd name="T45" fmla="*/ 340 h 358"/>
                <a:gd name="T46" fmla="*/ 67 w 319"/>
                <a:gd name="T47" fmla="*/ 317 h 358"/>
                <a:gd name="T48" fmla="*/ 26 w 319"/>
                <a:gd name="T49" fmla="*/ 311 h 358"/>
                <a:gd name="T50" fmla="*/ 0 w 319"/>
                <a:gd name="T51" fmla="*/ 67 h 358"/>
                <a:gd name="T52" fmla="*/ 67 w 319"/>
                <a:gd name="T53" fmla="*/ 58 h 358"/>
                <a:gd name="T54" fmla="*/ 90 w 319"/>
                <a:gd name="T55" fmla="*/ 52 h 358"/>
                <a:gd name="T56" fmla="*/ 90 w 319"/>
                <a:gd name="T57" fmla="*/ 58 h 358"/>
                <a:gd name="T58" fmla="*/ 102 w 319"/>
                <a:gd name="T59" fmla="*/ 55 h 358"/>
                <a:gd name="T60" fmla="*/ 131 w 319"/>
                <a:gd name="T61" fmla="*/ 67 h 358"/>
                <a:gd name="T62" fmla="*/ 125 w 319"/>
                <a:gd name="T63" fmla="*/ 75 h 358"/>
                <a:gd name="T64" fmla="*/ 140 w 319"/>
                <a:gd name="T65" fmla="*/ 73 h 358"/>
                <a:gd name="T66" fmla="*/ 163 w 319"/>
                <a:gd name="T67" fmla="*/ 75 h 358"/>
                <a:gd name="T68" fmla="*/ 195 w 319"/>
                <a:gd name="T69" fmla="*/ 58 h 358"/>
                <a:gd name="T70" fmla="*/ 230 w 319"/>
                <a:gd name="T71" fmla="*/ 43 h 358"/>
                <a:gd name="T72" fmla="*/ 242 w 319"/>
                <a:gd name="T73" fmla="*/ 29 h 358"/>
                <a:gd name="T74" fmla="*/ 268 w 319"/>
                <a:gd name="T75" fmla="*/ 14 h 358"/>
                <a:gd name="T76" fmla="*/ 294 w 319"/>
                <a:gd name="T77" fmla="*/ 0 h 358"/>
                <a:gd name="T78" fmla="*/ 314 w 319"/>
                <a:gd name="T79" fmla="*/ 11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9" h="358">
                  <a:moveTo>
                    <a:pt x="314" y="119"/>
                  </a:moveTo>
                  <a:cubicBezTo>
                    <a:pt x="310" y="123"/>
                    <a:pt x="306" y="126"/>
                    <a:pt x="303" y="131"/>
                  </a:cubicBezTo>
                  <a:cubicBezTo>
                    <a:pt x="319" y="139"/>
                    <a:pt x="308" y="166"/>
                    <a:pt x="306" y="195"/>
                  </a:cubicBezTo>
                  <a:cubicBezTo>
                    <a:pt x="305" y="204"/>
                    <a:pt x="307" y="214"/>
                    <a:pt x="306" y="218"/>
                  </a:cubicBezTo>
                  <a:cubicBezTo>
                    <a:pt x="300" y="236"/>
                    <a:pt x="283" y="242"/>
                    <a:pt x="279" y="253"/>
                  </a:cubicBezTo>
                  <a:cubicBezTo>
                    <a:pt x="273" y="248"/>
                    <a:pt x="264" y="254"/>
                    <a:pt x="262" y="250"/>
                  </a:cubicBezTo>
                  <a:cubicBezTo>
                    <a:pt x="257" y="251"/>
                    <a:pt x="264" y="258"/>
                    <a:pt x="259" y="265"/>
                  </a:cubicBezTo>
                  <a:cubicBezTo>
                    <a:pt x="258" y="266"/>
                    <a:pt x="251" y="267"/>
                    <a:pt x="250" y="267"/>
                  </a:cubicBezTo>
                  <a:cubicBezTo>
                    <a:pt x="248" y="273"/>
                    <a:pt x="254" y="285"/>
                    <a:pt x="245" y="285"/>
                  </a:cubicBezTo>
                  <a:cubicBezTo>
                    <a:pt x="243" y="294"/>
                    <a:pt x="255" y="293"/>
                    <a:pt x="247" y="299"/>
                  </a:cubicBezTo>
                  <a:cubicBezTo>
                    <a:pt x="240" y="302"/>
                    <a:pt x="242" y="294"/>
                    <a:pt x="236" y="294"/>
                  </a:cubicBezTo>
                  <a:cubicBezTo>
                    <a:pt x="228" y="299"/>
                    <a:pt x="222" y="306"/>
                    <a:pt x="221" y="320"/>
                  </a:cubicBezTo>
                  <a:cubicBezTo>
                    <a:pt x="221" y="325"/>
                    <a:pt x="226" y="329"/>
                    <a:pt x="224" y="334"/>
                  </a:cubicBezTo>
                  <a:cubicBezTo>
                    <a:pt x="222" y="340"/>
                    <a:pt x="221" y="339"/>
                    <a:pt x="218" y="343"/>
                  </a:cubicBezTo>
                  <a:cubicBezTo>
                    <a:pt x="217" y="346"/>
                    <a:pt x="218" y="352"/>
                    <a:pt x="215" y="355"/>
                  </a:cubicBezTo>
                  <a:cubicBezTo>
                    <a:pt x="213" y="357"/>
                    <a:pt x="209" y="351"/>
                    <a:pt x="207" y="352"/>
                  </a:cubicBezTo>
                  <a:cubicBezTo>
                    <a:pt x="206" y="352"/>
                    <a:pt x="212" y="358"/>
                    <a:pt x="207" y="358"/>
                  </a:cubicBezTo>
                  <a:cubicBezTo>
                    <a:pt x="193" y="357"/>
                    <a:pt x="197" y="347"/>
                    <a:pt x="181" y="343"/>
                  </a:cubicBezTo>
                  <a:cubicBezTo>
                    <a:pt x="179" y="338"/>
                    <a:pt x="174" y="336"/>
                    <a:pt x="175" y="329"/>
                  </a:cubicBezTo>
                  <a:cubicBezTo>
                    <a:pt x="164" y="331"/>
                    <a:pt x="157" y="338"/>
                    <a:pt x="151" y="346"/>
                  </a:cubicBezTo>
                  <a:cubicBezTo>
                    <a:pt x="141" y="348"/>
                    <a:pt x="137" y="343"/>
                    <a:pt x="131" y="340"/>
                  </a:cubicBezTo>
                  <a:cubicBezTo>
                    <a:pt x="124" y="341"/>
                    <a:pt x="122" y="349"/>
                    <a:pt x="114" y="349"/>
                  </a:cubicBezTo>
                  <a:cubicBezTo>
                    <a:pt x="106" y="340"/>
                    <a:pt x="97" y="334"/>
                    <a:pt x="82" y="340"/>
                  </a:cubicBezTo>
                  <a:cubicBezTo>
                    <a:pt x="78" y="332"/>
                    <a:pt x="67" y="329"/>
                    <a:pt x="67" y="317"/>
                  </a:cubicBezTo>
                  <a:cubicBezTo>
                    <a:pt x="52" y="311"/>
                    <a:pt x="38" y="314"/>
                    <a:pt x="26" y="311"/>
                  </a:cubicBezTo>
                  <a:cubicBezTo>
                    <a:pt x="21" y="227"/>
                    <a:pt x="7" y="151"/>
                    <a:pt x="0" y="67"/>
                  </a:cubicBezTo>
                  <a:cubicBezTo>
                    <a:pt x="25" y="65"/>
                    <a:pt x="47" y="62"/>
                    <a:pt x="67" y="58"/>
                  </a:cubicBezTo>
                  <a:cubicBezTo>
                    <a:pt x="74" y="57"/>
                    <a:pt x="83" y="52"/>
                    <a:pt x="90" y="52"/>
                  </a:cubicBezTo>
                  <a:cubicBezTo>
                    <a:pt x="91" y="52"/>
                    <a:pt x="90" y="58"/>
                    <a:pt x="90" y="58"/>
                  </a:cubicBezTo>
                  <a:cubicBezTo>
                    <a:pt x="90" y="58"/>
                    <a:pt x="99" y="54"/>
                    <a:pt x="102" y="55"/>
                  </a:cubicBezTo>
                  <a:cubicBezTo>
                    <a:pt x="112" y="57"/>
                    <a:pt x="122" y="65"/>
                    <a:pt x="131" y="67"/>
                  </a:cubicBezTo>
                  <a:cubicBezTo>
                    <a:pt x="130" y="71"/>
                    <a:pt x="126" y="71"/>
                    <a:pt x="125" y="75"/>
                  </a:cubicBezTo>
                  <a:cubicBezTo>
                    <a:pt x="134" y="74"/>
                    <a:pt x="146" y="75"/>
                    <a:pt x="140" y="73"/>
                  </a:cubicBezTo>
                  <a:cubicBezTo>
                    <a:pt x="148" y="65"/>
                    <a:pt x="154" y="76"/>
                    <a:pt x="163" y="75"/>
                  </a:cubicBezTo>
                  <a:cubicBezTo>
                    <a:pt x="176" y="75"/>
                    <a:pt x="185" y="63"/>
                    <a:pt x="195" y="58"/>
                  </a:cubicBezTo>
                  <a:cubicBezTo>
                    <a:pt x="211" y="65"/>
                    <a:pt x="221" y="54"/>
                    <a:pt x="230" y="43"/>
                  </a:cubicBezTo>
                  <a:cubicBezTo>
                    <a:pt x="234" y="38"/>
                    <a:pt x="237" y="33"/>
                    <a:pt x="242" y="29"/>
                  </a:cubicBezTo>
                  <a:cubicBezTo>
                    <a:pt x="250" y="22"/>
                    <a:pt x="260" y="19"/>
                    <a:pt x="268" y="14"/>
                  </a:cubicBezTo>
                  <a:cubicBezTo>
                    <a:pt x="277" y="9"/>
                    <a:pt x="283" y="1"/>
                    <a:pt x="294" y="0"/>
                  </a:cubicBezTo>
                  <a:cubicBezTo>
                    <a:pt x="298" y="42"/>
                    <a:pt x="306" y="81"/>
                    <a:pt x="314" y="119"/>
                  </a:cubicBezTo>
                  <a:close/>
                </a:path>
              </a:pathLst>
            </a:custGeom>
            <a:solidFill>
              <a:schemeClr val="accent3"/>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111"/>
            <p:cNvSpPr>
              <a:spLocks/>
            </p:cNvSpPr>
            <p:nvPr/>
          </p:nvSpPr>
          <p:spPr bwMode="auto">
            <a:xfrm>
              <a:off x="3884614" y="1819276"/>
              <a:ext cx="33338" cy="49213"/>
            </a:xfrm>
            <a:custGeom>
              <a:avLst/>
              <a:gdLst>
                <a:gd name="T0" fmla="*/ 17 w 27"/>
                <a:gd name="T1" fmla="*/ 8 h 41"/>
                <a:gd name="T2" fmla="*/ 27 w 27"/>
                <a:gd name="T3" fmla="*/ 0 h 41"/>
                <a:gd name="T4" fmla="*/ 26 w 27"/>
                <a:gd name="T5" fmla="*/ 15 h 41"/>
                <a:gd name="T6" fmla="*/ 14 w 27"/>
                <a:gd name="T7" fmla="*/ 24 h 41"/>
                <a:gd name="T8" fmla="*/ 3 w 27"/>
                <a:gd name="T9" fmla="*/ 41 h 41"/>
                <a:gd name="T10" fmla="*/ 1 w 27"/>
                <a:gd name="T11" fmla="*/ 33 h 41"/>
                <a:gd name="T12" fmla="*/ 5 w 27"/>
                <a:gd name="T13" fmla="*/ 22 h 41"/>
                <a:gd name="T14" fmla="*/ 17 w 27"/>
                <a:gd name="T15" fmla="*/ 8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1">
                  <a:moveTo>
                    <a:pt x="17" y="8"/>
                  </a:moveTo>
                  <a:cubicBezTo>
                    <a:pt x="27" y="0"/>
                    <a:pt x="27" y="0"/>
                    <a:pt x="27" y="0"/>
                  </a:cubicBezTo>
                  <a:cubicBezTo>
                    <a:pt x="27" y="3"/>
                    <a:pt x="19" y="15"/>
                    <a:pt x="26" y="15"/>
                  </a:cubicBezTo>
                  <a:cubicBezTo>
                    <a:pt x="24" y="18"/>
                    <a:pt x="16" y="21"/>
                    <a:pt x="14" y="24"/>
                  </a:cubicBezTo>
                  <a:cubicBezTo>
                    <a:pt x="12" y="31"/>
                    <a:pt x="5" y="41"/>
                    <a:pt x="3" y="41"/>
                  </a:cubicBezTo>
                  <a:cubicBezTo>
                    <a:pt x="1" y="38"/>
                    <a:pt x="0" y="35"/>
                    <a:pt x="1" y="33"/>
                  </a:cubicBezTo>
                  <a:cubicBezTo>
                    <a:pt x="2" y="30"/>
                    <a:pt x="3" y="23"/>
                    <a:pt x="5" y="22"/>
                  </a:cubicBezTo>
                  <a:lnTo>
                    <a:pt x="17" y="8"/>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112"/>
            <p:cNvSpPr>
              <a:spLocks/>
            </p:cNvSpPr>
            <p:nvPr/>
          </p:nvSpPr>
          <p:spPr bwMode="auto">
            <a:xfrm>
              <a:off x="4292601" y="2070101"/>
              <a:ext cx="14288" cy="31750"/>
            </a:xfrm>
            <a:custGeom>
              <a:avLst/>
              <a:gdLst>
                <a:gd name="T0" fmla="*/ 3 w 12"/>
                <a:gd name="T1" fmla="*/ 24 h 27"/>
                <a:gd name="T2" fmla="*/ 12 w 12"/>
                <a:gd name="T3" fmla="*/ 4 h 27"/>
                <a:gd name="T4" fmla="*/ 4 w 12"/>
                <a:gd name="T5" fmla="*/ 6 h 27"/>
                <a:gd name="T6" fmla="*/ 3 w 12"/>
                <a:gd name="T7" fmla="*/ 24 h 27"/>
              </a:gdLst>
              <a:ahLst/>
              <a:cxnLst>
                <a:cxn ang="0">
                  <a:pos x="T0" y="T1"/>
                </a:cxn>
                <a:cxn ang="0">
                  <a:pos x="T2" y="T3"/>
                </a:cxn>
                <a:cxn ang="0">
                  <a:pos x="T4" y="T5"/>
                </a:cxn>
                <a:cxn ang="0">
                  <a:pos x="T6" y="T7"/>
                </a:cxn>
              </a:cxnLst>
              <a:rect l="0" t="0" r="r" b="b"/>
              <a:pathLst>
                <a:path w="12" h="27">
                  <a:moveTo>
                    <a:pt x="3" y="24"/>
                  </a:moveTo>
                  <a:cubicBezTo>
                    <a:pt x="7" y="27"/>
                    <a:pt x="11" y="9"/>
                    <a:pt x="12" y="4"/>
                  </a:cubicBezTo>
                  <a:cubicBezTo>
                    <a:pt x="11" y="0"/>
                    <a:pt x="6" y="4"/>
                    <a:pt x="4" y="6"/>
                  </a:cubicBezTo>
                  <a:cubicBezTo>
                    <a:pt x="2" y="8"/>
                    <a:pt x="0" y="22"/>
                    <a:pt x="3" y="24"/>
                  </a:cubicBez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113"/>
            <p:cNvSpPr>
              <a:spLocks/>
            </p:cNvSpPr>
            <p:nvPr/>
          </p:nvSpPr>
          <p:spPr bwMode="auto">
            <a:xfrm>
              <a:off x="4291014" y="2081213"/>
              <a:ext cx="38100" cy="42863"/>
            </a:xfrm>
            <a:custGeom>
              <a:avLst/>
              <a:gdLst>
                <a:gd name="T0" fmla="*/ 17 w 32"/>
                <a:gd name="T1" fmla="*/ 5 h 36"/>
                <a:gd name="T2" fmla="*/ 32 w 32"/>
                <a:gd name="T3" fmla="*/ 14 h 36"/>
                <a:gd name="T4" fmla="*/ 7 w 32"/>
                <a:gd name="T5" fmla="*/ 25 h 36"/>
                <a:gd name="T6" fmla="*/ 17 w 32"/>
                <a:gd name="T7" fmla="*/ 5 h 36"/>
              </a:gdLst>
              <a:ahLst/>
              <a:cxnLst>
                <a:cxn ang="0">
                  <a:pos x="T0" y="T1"/>
                </a:cxn>
                <a:cxn ang="0">
                  <a:pos x="T2" y="T3"/>
                </a:cxn>
                <a:cxn ang="0">
                  <a:pos x="T4" y="T5"/>
                </a:cxn>
                <a:cxn ang="0">
                  <a:pos x="T6" y="T7"/>
                </a:cxn>
              </a:cxnLst>
              <a:rect l="0" t="0" r="r" b="b"/>
              <a:pathLst>
                <a:path w="32" h="36">
                  <a:moveTo>
                    <a:pt x="17" y="5"/>
                  </a:moveTo>
                  <a:cubicBezTo>
                    <a:pt x="21" y="0"/>
                    <a:pt x="28" y="9"/>
                    <a:pt x="32" y="14"/>
                  </a:cubicBezTo>
                  <a:cubicBezTo>
                    <a:pt x="31" y="24"/>
                    <a:pt x="0" y="36"/>
                    <a:pt x="7" y="25"/>
                  </a:cubicBezTo>
                  <a:cubicBezTo>
                    <a:pt x="11" y="18"/>
                    <a:pt x="13" y="11"/>
                    <a:pt x="17" y="5"/>
                  </a:cubicBez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114"/>
            <p:cNvSpPr>
              <a:spLocks/>
            </p:cNvSpPr>
            <p:nvPr/>
          </p:nvSpPr>
          <p:spPr bwMode="auto">
            <a:xfrm>
              <a:off x="3767139" y="1574801"/>
              <a:ext cx="41275" cy="44450"/>
            </a:xfrm>
            <a:custGeom>
              <a:avLst/>
              <a:gdLst>
                <a:gd name="T0" fmla="*/ 11 w 35"/>
                <a:gd name="T1" fmla="*/ 37 h 37"/>
                <a:gd name="T2" fmla="*/ 18 w 35"/>
                <a:gd name="T3" fmla="*/ 29 h 37"/>
                <a:gd name="T4" fmla="*/ 35 w 35"/>
                <a:gd name="T5" fmla="*/ 6 h 37"/>
                <a:gd name="T6" fmla="*/ 35 w 35"/>
                <a:gd name="T7" fmla="*/ 0 h 37"/>
                <a:gd name="T8" fmla="*/ 0 w 35"/>
                <a:gd name="T9" fmla="*/ 32 h 37"/>
                <a:gd name="T10" fmla="*/ 12 w 35"/>
                <a:gd name="T11" fmla="*/ 26 h 37"/>
                <a:gd name="T12" fmla="*/ 12 w 35"/>
                <a:gd name="T13" fmla="*/ 29 h 37"/>
                <a:gd name="T14" fmla="*/ 11 w 35"/>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7">
                  <a:moveTo>
                    <a:pt x="11" y="37"/>
                  </a:moveTo>
                  <a:cubicBezTo>
                    <a:pt x="18" y="29"/>
                    <a:pt x="18" y="29"/>
                    <a:pt x="18" y="29"/>
                  </a:cubicBezTo>
                  <a:cubicBezTo>
                    <a:pt x="24" y="22"/>
                    <a:pt x="32" y="17"/>
                    <a:pt x="35" y="6"/>
                  </a:cubicBezTo>
                  <a:cubicBezTo>
                    <a:pt x="35" y="0"/>
                    <a:pt x="35" y="0"/>
                    <a:pt x="35" y="0"/>
                  </a:cubicBezTo>
                  <a:cubicBezTo>
                    <a:pt x="17" y="5"/>
                    <a:pt x="3" y="13"/>
                    <a:pt x="0" y="32"/>
                  </a:cubicBezTo>
                  <a:cubicBezTo>
                    <a:pt x="9" y="36"/>
                    <a:pt x="9" y="32"/>
                    <a:pt x="12" y="26"/>
                  </a:cubicBezTo>
                  <a:cubicBezTo>
                    <a:pt x="12" y="27"/>
                    <a:pt x="12" y="28"/>
                    <a:pt x="12" y="29"/>
                  </a:cubicBezTo>
                  <a:lnTo>
                    <a:pt x="11" y="37"/>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115"/>
            <p:cNvSpPr>
              <a:spLocks/>
            </p:cNvSpPr>
            <p:nvPr/>
          </p:nvSpPr>
          <p:spPr bwMode="auto">
            <a:xfrm>
              <a:off x="3632201" y="1612901"/>
              <a:ext cx="512763" cy="222250"/>
            </a:xfrm>
            <a:custGeom>
              <a:avLst/>
              <a:gdLst>
                <a:gd name="T0" fmla="*/ 262 w 430"/>
                <a:gd name="T1" fmla="*/ 114 h 186"/>
                <a:gd name="T2" fmla="*/ 259 w 430"/>
                <a:gd name="T3" fmla="*/ 108 h 186"/>
                <a:gd name="T4" fmla="*/ 232 w 430"/>
                <a:gd name="T5" fmla="*/ 122 h 186"/>
                <a:gd name="T6" fmla="*/ 232 w 430"/>
                <a:gd name="T7" fmla="*/ 108 h 186"/>
                <a:gd name="T8" fmla="*/ 218 w 430"/>
                <a:gd name="T9" fmla="*/ 134 h 186"/>
                <a:gd name="T10" fmla="*/ 195 w 430"/>
                <a:gd name="T11" fmla="*/ 186 h 186"/>
                <a:gd name="T12" fmla="*/ 192 w 430"/>
                <a:gd name="T13" fmla="*/ 166 h 186"/>
                <a:gd name="T14" fmla="*/ 180 w 430"/>
                <a:gd name="T15" fmla="*/ 166 h 186"/>
                <a:gd name="T16" fmla="*/ 157 w 430"/>
                <a:gd name="T17" fmla="*/ 125 h 186"/>
                <a:gd name="T18" fmla="*/ 154 w 430"/>
                <a:gd name="T19" fmla="*/ 111 h 186"/>
                <a:gd name="T20" fmla="*/ 128 w 430"/>
                <a:gd name="T21" fmla="*/ 105 h 186"/>
                <a:gd name="T22" fmla="*/ 99 w 430"/>
                <a:gd name="T23" fmla="*/ 105 h 186"/>
                <a:gd name="T24" fmla="*/ 93 w 430"/>
                <a:gd name="T25" fmla="*/ 99 h 186"/>
                <a:gd name="T26" fmla="*/ 17 w 430"/>
                <a:gd name="T27" fmla="*/ 85 h 186"/>
                <a:gd name="T28" fmla="*/ 0 w 430"/>
                <a:gd name="T29" fmla="*/ 67 h 186"/>
                <a:gd name="T30" fmla="*/ 20 w 430"/>
                <a:gd name="T31" fmla="*/ 56 h 186"/>
                <a:gd name="T32" fmla="*/ 38 w 430"/>
                <a:gd name="T33" fmla="*/ 38 h 186"/>
                <a:gd name="T34" fmla="*/ 87 w 430"/>
                <a:gd name="T35" fmla="*/ 21 h 186"/>
                <a:gd name="T36" fmla="*/ 102 w 430"/>
                <a:gd name="T37" fmla="*/ 0 h 186"/>
                <a:gd name="T38" fmla="*/ 122 w 430"/>
                <a:gd name="T39" fmla="*/ 38 h 186"/>
                <a:gd name="T40" fmla="*/ 134 w 430"/>
                <a:gd name="T41" fmla="*/ 26 h 186"/>
                <a:gd name="T42" fmla="*/ 131 w 430"/>
                <a:gd name="T43" fmla="*/ 29 h 186"/>
                <a:gd name="T44" fmla="*/ 151 w 430"/>
                <a:gd name="T45" fmla="*/ 21 h 186"/>
                <a:gd name="T46" fmla="*/ 195 w 430"/>
                <a:gd name="T47" fmla="*/ 56 h 186"/>
                <a:gd name="T48" fmla="*/ 244 w 430"/>
                <a:gd name="T49" fmla="*/ 58 h 186"/>
                <a:gd name="T50" fmla="*/ 256 w 430"/>
                <a:gd name="T51" fmla="*/ 47 h 186"/>
                <a:gd name="T52" fmla="*/ 267 w 430"/>
                <a:gd name="T53" fmla="*/ 41 h 186"/>
                <a:gd name="T54" fmla="*/ 288 w 430"/>
                <a:gd name="T55" fmla="*/ 29 h 186"/>
                <a:gd name="T56" fmla="*/ 317 w 430"/>
                <a:gd name="T57" fmla="*/ 26 h 186"/>
                <a:gd name="T58" fmla="*/ 349 w 430"/>
                <a:gd name="T59" fmla="*/ 15 h 186"/>
                <a:gd name="T60" fmla="*/ 352 w 430"/>
                <a:gd name="T61" fmla="*/ 41 h 186"/>
                <a:gd name="T62" fmla="*/ 384 w 430"/>
                <a:gd name="T63" fmla="*/ 44 h 186"/>
                <a:gd name="T64" fmla="*/ 395 w 430"/>
                <a:gd name="T65" fmla="*/ 35 h 186"/>
                <a:gd name="T66" fmla="*/ 407 w 430"/>
                <a:gd name="T67" fmla="*/ 56 h 186"/>
                <a:gd name="T68" fmla="*/ 430 w 430"/>
                <a:gd name="T69" fmla="*/ 79 h 186"/>
                <a:gd name="T70" fmla="*/ 384 w 430"/>
                <a:gd name="T71" fmla="*/ 76 h 186"/>
                <a:gd name="T72" fmla="*/ 378 w 430"/>
                <a:gd name="T73" fmla="*/ 93 h 186"/>
                <a:gd name="T74" fmla="*/ 363 w 430"/>
                <a:gd name="T75" fmla="*/ 82 h 186"/>
                <a:gd name="T76" fmla="*/ 326 w 430"/>
                <a:gd name="T77" fmla="*/ 79 h 186"/>
                <a:gd name="T78" fmla="*/ 311 w 430"/>
                <a:gd name="T79" fmla="*/ 93 h 186"/>
                <a:gd name="T80" fmla="*/ 276 w 430"/>
                <a:gd name="T81" fmla="*/ 99 h 186"/>
                <a:gd name="T82" fmla="*/ 264 w 430"/>
                <a:gd name="T83" fmla="*/ 1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0" h="186">
                  <a:moveTo>
                    <a:pt x="262" y="114"/>
                  </a:moveTo>
                  <a:cubicBezTo>
                    <a:pt x="261" y="111"/>
                    <a:pt x="259" y="111"/>
                    <a:pt x="259" y="108"/>
                  </a:cubicBezTo>
                  <a:cubicBezTo>
                    <a:pt x="242" y="105"/>
                    <a:pt x="246" y="122"/>
                    <a:pt x="232" y="122"/>
                  </a:cubicBezTo>
                  <a:cubicBezTo>
                    <a:pt x="232" y="118"/>
                    <a:pt x="232" y="113"/>
                    <a:pt x="232" y="108"/>
                  </a:cubicBezTo>
                  <a:cubicBezTo>
                    <a:pt x="223" y="112"/>
                    <a:pt x="224" y="125"/>
                    <a:pt x="218" y="134"/>
                  </a:cubicBezTo>
                  <a:cubicBezTo>
                    <a:pt x="210" y="146"/>
                    <a:pt x="202" y="169"/>
                    <a:pt x="195" y="186"/>
                  </a:cubicBezTo>
                  <a:cubicBezTo>
                    <a:pt x="185" y="185"/>
                    <a:pt x="190" y="172"/>
                    <a:pt x="192" y="166"/>
                  </a:cubicBezTo>
                  <a:cubicBezTo>
                    <a:pt x="194" y="161"/>
                    <a:pt x="178" y="161"/>
                    <a:pt x="180" y="166"/>
                  </a:cubicBezTo>
                  <a:cubicBezTo>
                    <a:pt x="177" y="148"/>
                    <a:pt x="187" y="123"/>
                    <a:pt x="157" y="125"/>
                  </a:cubicBezTo>
                  <a:cubicBezTo>
                    <a:pt x="158" y="119"/>
                    <a:pt x="156" y="114"/>
                    <a:pt x="154" y="111"/>
                  </a:cubicBezTo>
                  <a:cubicBezTo>
                    <a:pt x="146" y="115"/>
                    <a:pt x="136" y="106"/>
                    <a:pt x="128" y="105"/>
                  </a:cubicBezTo>
                  <a:cubicBezTo>
                    <a:pt x="120" y="104"/>
                    <a:pt x="111" y="109"/>
                    <a:pt x="99" y="105"/>
                  </a:cubicBezTo>
                  <a:cubicBezTo>
                    <a:pt x="97" y="104"/>
                    <a:pt x="94" y="100"/>
                    <a:pt x="93" y="99"/>
                  </a:cubicBezTo>
                  <a:cubicBezTo>
                    <a:pt x="74" y="93"/>
                    <a:pt x="43" y="91"/>
                    <a:pt x="17" y="85"/>
                  </a:cubicBezTo>
                  <a:cubicBezTo>
                    <a:pt x="16" y="74"/>
                    <a:pt x="10" y="68"/>
                    <a:pt x="0" y="67"/>
                  </a:cubicBezTo>
                  <a:cubicBezTo>
                    <a:pt x="2" y="59"/>
                    <a:pt x="14" y="60"/>
                    <a:pt x="20" y="56"/>
                  </a:cubicBezTo>
                  <a:cubicBezTo>
                    <a:pt x="27" y="51"/>
                    <a:pt x="30" y="42"/>
                    <a:pt x="38" y="38"/>
                  </a:cubicBezTo>
                  <a:cubicBezTo>
                    <a:pt x="64" y="42"/>
                    <a:pt x="68" y="24"/>
                    <a:pt x="87" y="21"/>
                  </a:cubicBezTo>
                  <a:cubicBezTo>
                    <a:pt x="91" y="13"/>
                    <a:pt x="97" y="7"/>
                    <a:pt x="102" y="0"/>
                  </a:cubicBezTo>
                  <a:cubicBezTo>
                    <a:pt x="119" y="2"/>
                    <a:pt x="118" y="22"/>
                    <a:pt x="122" y="38"/>
                  </a:cubicBezTo>
                  <a:cubicBezTo>
                    <a:pt x="131" y="40"/>
                    <a:pt x="123" y="24"/>
                    <a:pt x="134" y="26"/>
                  </a:cubicBezTo>
                  <a:cubicBezTo>
                    <a:pt x="134" y="29"/>
                    <a:pt x="132" y="29"/>
                    <a:pt x="131" y="29"/>
                  </a:cubicBezTo>
                  <a:cubicBezTo>
                    <a:pt x="139" y="33"/>
                    <a:pt x="142" y="21"/>
                    <a:pt x="151" y="21"/>
                  </a:cubicBezTo>
                  <a:cubicBezTo>
                    <a:pt x="171" y="19"/>
                    <a:pt x="187" y="41"/>
                    <a:pt x="195" y="56"/>
                  </a:cubicBezTo>
                  <a:cubicBezTo>
                    <a:pt x="217" y="53"/>
                    <a:pt x="225" y="54"/>
                    <a:pt x="244" y="58"/>
                  </a:cubicBezTo>
                  <a:cubicBezTo>
                    <a:pt x="253" y="60"/>
                    <a:pt x="253" y="50"/>
                    <a:pt x="256" y="47"/>
                  </a:cubicBezTo>
                  <a:cubicBezTo>
                    <a:pt x="258" y="45"/>
                    <a:pt x="264" y="44"/>
                    <a:pt x="267" y="41"/>
                  </a:cubicBezTo>
                  <a:cubicBezTo>
                    <a:pt x="274" y="35"/>
                    <a:pt x="272" y="33"/>
                    <a:pt x="288" y="29"/>
                  </a:cubicBezTo>
                  <a:cubicBezTo>
                    <a:pt x="296" y="27"/>
                    <a:pt x="304" y="30"/>
                    <a:pt x="317" y="26"/>
                  </a:cubicBezTo>
                  <a:cubicBezTo>
                    <a:pt x="328" y="23"/>
                    <a:pt x="337" y="12"/>
                    <a:pt x="349" y="15"/>
                  </a:cubicBezTo>
                  <a:cubicBezTo>
                    <a:pt x="348" y="25"/>
                    <a:pt x="349" y="34"/>
                    <a:pt x="352" y="41"/>
                  </a:cubicBezTo>
                  <a:cubicBezTo>
                    <a:pt x="366" y="45"/>
                    <a:pt x="379" y="33"/>
                    <a:pt x="384" y="44"/>
                  </a:cubicBezTo>
                  <a:cubicBezTo>
                    <a:pt x="390" y="43"/>
                    <a:pt x="391" y="38"/>
                    <a:pt x="395" y="35"/>
                  </a:cubicBezTo>
                  <a:cubicBezTo>
                    <a:pt x="404" y="37"/>
                    <a:pt x="408" y="44"/>
                    <a:pt x="407" y="56"/>
                  </a:cubicBezTo>
                  <a:cubicBezTo>
                    <a:pt x="413" y="65"/>
                    <a:pt x="427" y="67"/>
                    <a:pt x="430" y="79"/>
                  </a:cubicBezTo>
                  <a:cubicBezTo>
                    <a:pt x="414" y="78"/>
                    <a:pt x="395" y="81"/>
                    <a:pt x="384" y="76"/>
                  </a:cubicBezTo>
                  <a:cubicBezTo>
                    <a:pt x="376" y="76"/>
                    <a:pt x="378" y="86"/>
                    <a:pt x="378" y="93"/>
                  </a:cubicBezTo>
                  <a:cubicBezTo>
                    <a:pt x="369" y="93"/>
                    <a:pt x="367" y="87"/>
                    <a:pt x="363" y="82"/>
                  </a:cubicBezTo>
                  <a:cubicBezTo>
                    <a:pt x="350" y="81"/>
                    <a:pt x="337" y="74"/>
                    <a:pt x="326" y="79"/>
                  </a:cubicBezTo>
                  <a:cubicBezTo>
                    <a:pt x="318" y="81"/>
                    <a:pt x="317" y="90"/>
                    <a:pt x="311" y="93"/>
                  </a:cubicBezTo>
                  <a:cubicBezTo>
                    <a:pt x="296" y="95"/>
                    <a:pt x="284" y="92"/>
                    <a:pt x="276" y="99"/>
                  </a:cubicBezTo>
                  <a:cubicBezTo>
                    <a:pt x="271" y="104"/>
                    <a:pt x="273" y="112"/>
                    <a:pt x="264" y="117"/>
                  </a:cubicBezTo>
                </a:path>
              </a:pathLst>
            </a:custGeom>
            <a:solidFill>
              <a:schemeClr val="accent3"/>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116"/>
            <p:cNvSpPr>
              <a:spLocks/>
            </p:cNvSpPr>
            <p:nvPr/>
          </p:nvSpPr>
          <p:spPr bwMode="auto">
            <a:xfrm>
              <a:off x="3968751" y="1736726"/>
              <a:ext cx="350838" cy="481013"/>
            </a:xfrm>
            <a:custGeom>
              <a:avLst/>
              <a:gdLst>
                <a:gd name="T0" fmla="*/ 46 w 294"/>
                <a:gd name="T1" fmla="*/ 81 h 403"/>
                <a:gd name="T2" fmla="*/ 46 w 294"/>
                <a:gd name="T3" fmla="*/ 101 h 403"/>
                <a:gd name="T4" fmla="*/ 55 w 294"/>
                <a:gd name="T5" fmla="*/ 98 h 403"/>
                <a:gd name="T6" fmla="*/ 58 w 294"/>
                <a:gd name="T7" fmla="*/ 101 h 403"/>
                <a:gd name="T8" fmla="*/ 67 w 294"/>
                <a:gd name="T9" fmla="*/ 83 h 403"/>
                <a:gd name="T10" fmla="*/ 64 w 294"/>
                <a:gd name="T11" fmla="*/ 60 h 403"/>
                <a:gd name="T12" fmla="*/ 87 w 294"/>
                <a:gd name="T13" fmla="*/ 43 h 403"/>
                <a:gd name="T14" fmla="*/ 78 w 294"/>
                <a:gd name="T15" fmla="*/ 25 h 403"/>
                <a:gd name="T16" fmla="*/ 96 w 294"/>
                <a:gd name="T17" fmla="*/ 2 h 403"/>
                <a:gd name="T18" fmla="*/ 113 w 294"/>
                <a:gd name="T19" fmla="*/ 11 h 403"/>
                <a:gd name="T20" fmla="*/ 142 w 294"/>
                <a:gd name="T21" fmla="*/ 22 h 403"/>
                <a:gd name="T22" fmla="*/ 201 w 294"/>
                <a:gd name="T23" fmla="*/ 49 h 403"/>
                <a:gd name="T24" fmla="*/ 192 w 294"/>
                <a:gd name="T25" fmla="*/ 63 h 403"/>
                <a:gd name="T26" fmla="*/ 206 w 294"/>
                <a:gd name="T27" fmla="*/ 81 h 403"/>
                <a:gd name="T28" fmla="*/ 198 w 294"/>
                <a:gd name="T29" fmla="*/ 133 h 403"/>
                <a:gd name="T30" fmla="*/ 195 w 294"/>
                <a:gd name="T31" fmla="*/ 156 h 403"/>
                <a:gd name="T32" fmla="*/ 177 w 294"/>
                <a:gd name="T33" fmla="*/ 165 h 403"/>
                <a:gd name="T34" fmla="*/ 198 w 294"/>
                <a:gd name="T35" fmla="*/ 203 h 403"/>
                <a:gd name="T36" fmla="*/ 218 w 294"/>
                <a:gd name="T37" fmla="*/ 165 h 403"/>
                <a:gd name="T38" fmla="*/ 250 w 294"/>
                <a:gd name="T39" fmla="*/ 150 h 403"/>
                <a:gd name="T40" fmla="*/ 294 w 294"/>
                <a:gd name="T41" fmla="*/ 243 h 403"/>
                <a:gd name="T42" fmla="*/ 291 w 294"/>
                <a:gd name="T43" fmla="*/ 281 h 403"/>
                <a:gd name="T44" fmla="*/ 279 w 294"/>
                <a:gd name="T45" fmla="*/ 275 h 403"/>
                <a:gd name="T46" fmla="*/ 267 w 294"/>
                <a:gd name="T47" fmla="*/ 307 h 403"/>
                <a:gd name="T48" fmla="*/ 253 w 294"/>
                <a:gd name="T49" fmla="*/ 319 h 403"/>
                <a:gd name="T50" fmla="*/ 238 w 294"/>
                <a:gd name="T51" fmla="*/ 374 h 403"/>
                <a:gd name="T52" fmla="*/ 151 w 294"/>
                <a:gd name="T53" fmla="*/ 389 h 403"/>
                <a:gd name="T54" fmla="*/ 125 w 294"/>
                <a:gd name="T55" fmla="*/ 386 h 403"/>
                <a:gd name="T56" fmla="*/ 44 w 294"/>
                <a:gd name="T57" fmla="*/ 398 h 403"/>
                <a:gd name="T58" fmla="*/ 12 w 294"/>
                <a:gd name="T59" fmla="*/ 400 h 403"/>
                <a:gd name="T60" fmla="*/ 12 w 294"/>
                <a:gd name="T61" fmla="*/ 395 h 403"/>
                <a:gd name="T62" fmla="*/ 23 w 294"/>
                <a:gd name="T63" fmla="*/ 366 h 403"/>
                <a:gd name="T64" fmla="*/ 35 w 294"/>
                <a:gd name="T65" fmla="*/ 302 h 403"/>
                <a:gd name="T66" fmla="*/ 26 w 294"/>
                <a:gd name="T67" fmla="*/ 255 h 403"/>
                <a:gd name="T68" fmla="*/ 9 w 294"/>
                <a:gd name="T69" fmla="*/ 232 h 403"/>
                <a:gd name="T70" fmla="*/ 3 w 294"/>
                <a:gd name="T71" fmla="*/ 223 h 403"/>
                <a:gd name="T72" fmla="*/ 9 w 294"/>
                <a:gd name="T73" fmla="*/ 206 h 403"/>
                <a:gd name="T74" fmla="*/ 0 w 294"/>
                <a:gd name="T75" fmla="*/ 182 h 403"/>
                <a:gd name="T76" fmla="*/ 14 w 294"/>
                <a:gd name="T77" fmla="*/ 133 h 403"/>
                <a:gd name="T78" fmla="*/ 12 w 294"/>
                <a:gd name="T79" fmla="*/ 121 h 403"/>
                <a:gd name="T80" fmla="*/ 20 w 294"/>
                <a:gd name="T81" fmla="*/ 98 h 403"/>
                <a:gd name="T82" fmla="*/ 44 w 294"/>
                <a:gd name="T83" fmla="*/ 7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4" h="403">
                  <a:moveTo>
                    <a:pt x="46" y="81"/>
                  </a:moveTo>
                  <a:cubicBezTo>
                    <a:pt x="46" y="87"/>
                    <a:pt x="46" y="94"/>
                    <a:pt x="46" y="101"/>
                  </a:cubicBezTo>
                  <a:cubicBezTo>
                    <a:pt x="48" y="109"/>
                    <a:pt x="50" y="97"/>
                    <a:pt x="55" y="98"/>
                  </a:cubicBezTo>
                  <a:cubicBezTo>
                    <a:pt x="55" y="98"/>
                    <a:pt x="56" y="103"/>
                    <a:pt x="58" y="101"/>
                  </a:cubicBezTo>
                  <a:cubicBezTo>
                    <a:pt x="62" y="98"/>
                    <a:pt x="66" y="90"/>
                    <a:pt x="67" y="83"/>
                  </a:cubicBezTo>
                  <a:cubicBezTo>
                    <a:pt x="68" y="77"/>
                    <a:pt x="62" y="67"/>
                    <a:pt x="64" y="60"/>
                  </a:cubicBezTo>
                  <a:cubicBezTo>
                    <a:pt x="68" y="49"/>
                    <a:pt x="74" y="43"/>
                    <a:pt x="87" y="43"/>
                  </a:cubicBezTo>
                  <a:cubicBezTo>
                    <a:pt x="91" y="30"/>
                    <a:pt x="76" y="37"/>
                    <a:pt x="78" y="25"/>
                  </a:cubicBezTo>
                  <a:cubicBezTo>
                    <a:pt x="80" y="13"/>
                    <a:pt x="90" y="10"/>
                    <a:pt x="96" y="2"/>
                  </a:cubicBezTo>
                  <a:cubicBezTo>
                    <a:pt x="103" y="0"/>
                    <a:pt x="105" y="9"/>
                    <a:pt x="113" y="11"/>
                  </a:cubicBezTo>
                  <a:cubicBezTo>
                    <a:pt x="124" y="13"/>
                    <a:pt x="140" y="8"/>
                    <a:pt x="142" y="22"/>
                  </a:cubicBezTo>
                  <a:cubicBezTo>
                    <a:pt x="168" y="25"/>
                    <a:pt x="189" y="33"/>
                    <a:pt x="201" y="49"/>
                  </a:cubicBezTo>
                  <a:cubicBezTo>
                    <a:pt x="201" y="57"/>
                    <a:pt x="192" y="55"/>
                    <a:pt x="192" y="63"/>
                  </a:cubicBezTo>
                  <a:cubicBezTo>
                    <a:pt x="194" y="71"/>
                    <a:pt x="202" y="74"/>
                    <a:pt x="206" y="81"/>
                  </a:cubicBezTo>
                  <a:cubicBezTo>
                    <a:pt x="207" y="99"/>
                    <a:pt x="216" y="124"/>
                    <a:pt x="198" y="133"/>
                  </a:cubicBezTo>
                  <a:cubicBezTo>
                    <a:pt x="200" y="144"/>
                    <a:pt x="194" y="147"/>
                    <a:pt x="195" y="156"/>
                  </a:cubicBezTo>
                  <a:cubicBezTo>
                    <a:pt x="189" y="159"/>
                    <a:pt x="183" y="162"/>
                    <a:pt x="177" y="165"/>
                  </a:cubicBezTo>
                  <a:cubicBezTo>
                    <a:pt x="175" y="189"/>
                    <a:pt x="178" y="200"/>
                    <a:pt x="198" y="203"/>
                  </a:cubicBezTo>
                  <a:cubicBezTo>
                    <a:pt x="205" y="190"/>
                    <a:pt x="218" y="185"/>
                    <a:pt x="218" y="165"/>
                  </a:cubicBezTo>
                  <a:cubicBezTo>
                    <a:pt x="232" y="163"/>
                    <a:pt x="234" y="150"/>
                    <a:pt x="250" y="150"/>
                  </a:cubicBezTo>
                  <a:cubicBezTo>
                    <a:pt x="276" y="170"/>
                    <a:pt x="271" y="220"/>
                    <a:pt x="294" y="243"/>
                  </a:cubicBezTo>
                  <a:cubicBezTo>
                    <a:pt x="288" y="251"/>
                    <a:pt x="292" y="269"/>
                    <a:pt x="291" y="281"/>
                  </a:cubicBezTo>
                  <a:cubicBezTo>
                    <a:pt x="281" y="285"/>
                    <a:pt x="289" y="272"/>
                    <a:pt x="279" y="275"/>
                  </a:cubicBezTo>
                  <a:cubicBezTo>
                    <a:pt x="270" y="281"/>
                    <a:pt x="266" y="291"/>
                    <a:pt x="267" y="307"/>
                  </a:cubicBezTo>
                  <a:cubicBezTo>
                    <a:pt x="262" y="310"/>
                    <a:pt x="257" y="315"/>
                    <a:pt x="253" y="319"/>
                  </a:cubicBezTo>
                  <a:cubicBezTo>
                    <a:pt x="258" y="347"/>
                    <a:pt x="239" y="352"/>
                    <a:pt x="238" y="374"/>
                  </a:cubicBezTo>
                  <a:cubicBezTo>
                    <a:pt x="209" y="376"/>
                    <a:pt x="181" y="388"/>
                    <a:pt x="151" y="389"/>
                  </a:cubicBezTo>
                  <a:cubicBezTo>
                    <a:pt x="143" y="389"/>
                    <a:pt x="134" y="386"/>
                    <a:pt x="125" y="386"/>
                  </a:cubicBezTo>
                  <a:cubicBezTo>
                    <a:pt x="100" y="386"/>
                    <a:pt x="70" y="394"/>
                    <a:pt x="44" y="398"/>
                  </a:cubicBezTo>
                  <a:cubicBezTo>
                    <a:pt x="33" y="399"/>
                    <a:pt x="22" y="397"/>
                    <a:pt x="12" y="400"/>
                  </a:cubicBezTo>
                  <a:cubicBezTo>
                    <a:pt x="2" y="403"/>
                    <a:pt x="7" y="395"/>
                    <a:pt x="12" y="395"/>
                  </a:cubicBezTo>
                  <a:cubicBezTo>
                    <a:pt x="16" y="387"/>
                    <a:pt x="18" y="380"/>
                    <a:pt x="23" y="366"/>
                  </a:cubicBezTo>
                  <a:cubicBezTo>
                    <a:pt x="28" y="351"/>
                    <a:pt x="37" y="327"/>
                    <a:pt x="35" y="302"/>
                  </a:cubicBezTo>
                  <a:cubicBezTo>
                    <a:pt x="34" y="284"/>
                    <a:pt x="24" y="270"/>
                    <a:pt x="26" y="255"/>
                  </a:cubicBezTo>
                  <a:cubicBezTo>
                    <a:pt x="15" y="251"/>
                    <a:pt x="14" y="244"/>
                    <a:pt x="9" y="232"/>
                  </a:cubicBezTo>
                  <a:cubicBezTo>
                    <a:pt x="7" y="229"/>
                    <a:pt x="4" y="227"/>
                    <a:pt x="3" y="223"/>
                  </a:cubicBezTo>
                  <a:cubicBezTo>
                    <a:pt x="2" y="216"/>
                    <a:pt x="8" y="214"/>
                    <a:pt x="9" y="206"/>
                  </a:cubicBezTo>
                  <a:cubicBezTo>
                    <a:pt x="9" y="196"/>
                    <a:pt x="5" y="189"/>
                    <a:pt x="0" y="182"/>
                  </a:cubicBezTo>
                  <a:cubicBezTo>
                    <a:pt x="4" y="168"/>
                    <a:pt x="17" y="158"/>
                    <a:pt x="14" y="133"/>
                  </a:cubicBezTo>
                  <a:cubicBezTo>
                    <a:pt x="14" y="128"/>
                    <a:pt x="11" y="124"/>
                    <a:pt x="12" y="121"/>
                  </a:cubicBezTo>
                  <a:cubicBezTo>
                    <a:pt x="13" y="112"/>
                    <a:pt x="25" y="108"/>
                    <a:pt x="20" y="98"/>
                  </a:cubicBezTo>
                  <a:cubicBezTo>
                    <a:pt x="30" y="93"/>
                    <a:pt x="39" y="88"/>
                    <a:pt x="44" y="78"/>
                  </a:cubicBezTo>
                </a:path>
              </a:pathLst>
            </a:custGeom>
            <a:solidFill>
              <a:schemeClr val="accent3"/>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117"/>
            <p:cNvSpPr>
              <a:spLocks/>
            </p:cNvSpPr>
            <p:nvPr/>
          </p:nvSpPr>
          <p:spPr bwMode="auto">
            <a:xfrm>
              <a:off x="3695701" y="1520826"/>
              <a:ext cx="58738" cy="42863"/>
            </a:xfrm>
            <a:custGeom>
              <a:avLst/>
              <a:gdLst>
                <a:gd name="T0" fmla="*/ 0 w 49"/>
                <a:gd name="T1" fmla="*/ 32 h 37"/>
                <a:gd name="T2" fmla="*/ 32 w 49"/>
                <a:gd name="T3" fmla="*/ 23 h 37"/>
                <a:gd name="T4" fmla="*/ 49 w 49"/>
                <a:gd name="T5" fmla="*/ 4 h 37"/>
                <a:gd name="T6" fmla="*/ 30 w 49"/>
                <a:gd name="T7" fmla="*/ 19 h 37"/>
                <a:gd name="T8" fmla="*/ 0 w 49"/>
                <a:gd name="T9" fmla="*/ 32 h 37"/>
              </a:gdLst>
              <a:ahLst/>
              <a:cxnLst>
                <a:cxn ang="0">
                  <a:pos x="T0" y="T1"/>
                </a:cxn>
                <a:cxn ang="0">
                  <a:pos x="T2" y="T3"/>
                </a:cxn>
                <a:cxn ang="0">
                  <a:pos x="T4" y="T5"/>
                </a:cxn>
                <a:cxn ang="0">
                  <a:pos x="T6" y="T7"/>
                </a:cxn>
                <a:cxn ang="0">
                  <a:pos x="T8" y="T9"/>
                </a:cxn>
              </a:cxnLst>
              <a:rect l="0" t="0" r="r" b="b"/>
              <a:pathLst>
                <a:path w="49" h="37">
                  <a:moveTo>
                    <a:pt x="0" y="32"/>
                  </a:moveTo>
                  <a:cubicBezTo>
                    <a:pt x="0" y="37"/>
                    <a:pt x="27" y="24"/>
                    <a:pt x="32" y="23"/>
                  </a:cubicBezTo>
                  <a:cubicBezTo>
                    <a:pt x="36" y="22"/>
                    <a:pt x="49" y="9"/>
                    <a:pt x="49" y="4"/>
                  </a:cubicBezTo>
                  <a:cubicBezTo>
                    <a:pt x="49" y="0"/>
                    <a:pt x="34" y="15"/>
                    <a:pt x="30" y="19"/>
                  </a:cubicBezTo>
                  <a:cubicBezTo>
                    <a:pt x="26" y="22"/>
                    <a:pt x="0" y="26"/>
                    <a:pt x="0" y="32"/>
                  </a:cubicBez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118"/>
            <p:cNvSpPr>
              <a:spLocks/>
            </p:cNvSpPr>
            <p:nvPr/>
          </p:nvSpPr>
          <p:spPr bwMode="auto">
            <a:xfrm>
              <a:off x="3903664" y="2201863"/>
              <a:ext cx="280988" cy="474663"/>
            </a:xfrm>
            <a:custGeom>
              <a:avLst/>
              <a:gdLst>
                <a:gd name="T0" fmla="*/ 75 w 236"/>
                <a:gd name="T1" fmla="*/ 384 h 398"/>
                <a:gd name="T2" fmla="*/ 67 w 236"/>
                <a:gd name="T3" fmla="*/ 390 h 398"/>
                <a:gd name="T4" fmla="*/ 55 w 236"/>
                <a:gd name="T5" fmla="*/ 384 h 398"/>
                <a:gd name="T6" fmla="*/ 35 w 236"/>
                <a:gd name="T7" fmla="*/ 387 h 398"/>
                <a:gd name="T8" fmla="*/ 35 w 236"/>
                <a:gd name="T9" fmla="*/ 395 h 398"/>
                <a:gd name="T10" fmla="*/ 32 w 236"/>
                <a:gd name="T11" fmla="*/ 390 h 398"/>
                <a:gd name="T12" fmla="*/ 5 w 236"/>
                <a:gd name="T13" fmla="*/ 392 h 398"/>
                <a:gd name="T14" fmla="*/ 8 w 236"/>
                <a:gd name="T15" fmla="*/ 361 h 398"/>
                <a:gd name="T16" fmla="*/ 20 w 236"/>
                <a:gd name="T17" fmla="*/ 358 h 398"/>
                <a:gd name="T18" fmla="*/ 35 w 236"/>
                <a:gd name="T19" fmla="*/ 314 h 398"/>
                <a:gd name="T20" fmla="*/ 40 w 236"/>
                <a:gd name="T21" fmla="*/ 317 h 398"/>
                <a:gd name="T22" fmla="*/ 35 w 236"/>
                <a:gd name="T23" fmla="*/ 291 h 398"/>
                <a:gd name="T24" fmla="*/ 29 w 236"/>
                <a:gd name="T25" fmla="*/ 282 h 398"/>
                <a:gd name="T26" fmla="*/ 23 w 236"/>
                <a:gd name="T27" fmla="*/ 276 h 398"/>
                <a:gd name="T28" fmla="*/ 32 w 236"/>
                <a:gd name="T29" fmla="*/ 253 h 398"/>
                <a:gd name="T30" fmla="*/ 8 w 236"/>
                <a:gd name="T31" fmla="*/ 29 h 398"/>
                <a:gd name="T32" fmla="*/ 23 w 236"/>
                <a:gd name="T33" fmla="*/ 32 h 398"/>
                <a:gd name="T34" fmla="*/ 20 w 236"/>
                <a:gd name="T35" fmla="*/ 38 h 398"/>
                <a:gd name="T36" fmla="*/ 37 w 236"/>
                <a:gd name="T37" fmla="*/ 29 h 398"/>
                <a:gd name="T38" fmla="*/ 52 w 236"/>
                <a:gd name="T39" fmla="*/ 17 h 398"/>
                <a:gd name="T40" fmla="*/ 58 w 236"/>
                <a:gd name="T41" fmla="*/ 20 h 398"/>
                <a:gd name="T42" fmla="*/ 58 w 236"/>
                <a:gd name="T43" fmla="*/ 17 h 398"/>
                <a:gd name="T44" fmla="*/ 131 w 236"/>
                <a:gd name="T45" fmla="*/ 9 h 398"/>
                <a:gd name="T46" fmla="*/ 195 w 236"/>
                <a:gd name="T47" fmla="*/ 0 h 398"/>
                <a:gd name="T48" fmla="*/ 195 w 236"/>
                <a:gd name="T49" fmla="*/ 9 h 398"/>
                <a:gd name="T50" fmla="*/ 200 w 236"/>
                <a:gd name="T51" fmla="*/ 17 h 398"/>
                <a:gd name="T52" fmla="*/ 200 w 236"/>
                <a:gd name="T53" fmla="*/ 35 h 398"/>
                <a:gd name="T54" fmla="*/ 212 w 236"/>
                <a:gd name="T55" fmla="*/ 113 h 398"/>
                <a:gd name="T56" fmla="*/ 218 w 236"/>
                <a:gd name="T57" fmla="*/ 183 h 398"/>
                <a:gd name="T58" fmla="*/ 227 w 236"/>
                <a:gd name="T59" fmla="*/ 241 h 398"/>
                <a:gd name="T60" fmla="*/ 227 w 236"/>
                <a:gd name="T61" fmla="*/ 265 h 398"/>
                <a:gd name="T62" fmla="*/ 221 w 236"/>
                <a:gd name="T63" fmla="*/ 270 h 398"/>
                <a:gd name="T64" fmla="*/ 232 w 236"/>
                <a:gd name="T65" fmla="*/ 276 h 398"/>
                <a:gd name="T66" fmla="*/ 221 w 236"/>
                <a:gd name="T67" fmla="*/ 279 h 398"/>
                <a:gd name="T68" fmla="*/ 218 w 236"/>
                <a:gd name="T69" fmla="*/ 288 h 398"/>
                <a:gd name="T70" fmla="*/ 212 w 236"/>
                <a:gd name="T71" fmla="*/ 285 h 398"/>
                <a:gd name="T72" fmla="*/ 209 w 236"/>
                <a:gd name="T73" fmla="*/ 294 h 398"/>
                <a:gd name="T74" fmla="*/ 203 w 236"/>
                <a:gd name="T75" fmla="*/ 288 h 398"/>
                <a:gd name="T76" fmla="*/ 192 w 236"/>
                <a:gd name="T77" fmla="*/ 288 h 398"/>
                <a:gd name="T78" fmla="*/ 189 w 236"/>
                <a:gd name="T79" fmla="*/ 314 h 398"/>
                <a:gd name="T80" fmla="*/ 163 w 236"/>
                <a:gd name="T81" fmla="*/ 337 h 398"/>
                <a:gd name="T82" fmla="*/ 157 w 236"/>
                <a:gd name="T83" fmla="*/ 366 h 398"/>
                <a:gd name="T84" fmla="*/ 145 w 236"/>
                <a:gd name="T85" fmla="*/ 361 h 398"/>
                <a:gd name="T86" fmla="*/ 136 w 236"/>
                <a:gd name="T87" fmla="*/ 366 h 398"/>
                <a:gd name="T88" fmla="*/ 125 w 236"/>
                <a:gd name="T89" fmla="*/ 352 h 398"/>
                <a:gd name="T90" fmla="*/ 125 w 236"/>
                <a:gd name="T91" fmla="*/ 358 h 398"/>
                <a:gd name="T92" fmla="*/ 116 w 236"/>
                <a:gd name="T93" fmla="*/ 363 h 398"/>
                <a:gd name="T94" fmla="*/ 113 w 236"/>
                <a:gd name="T95" fmla="*/ 378 h 398"/>
                <a:gd name="T96" fmla="*/ 110 w 236"/>
                <a:gd name="T97" fmla="*/ 381 h 398"/>
                <a:gd name="T98" fmla="*/ 96 w 236"/>
                <a:gd name="T99" fmla="*/ 375 h 398"/>
                <a:gd name="T100" fmla="*/ 81 w 236"/>
                <a:gd name="T101" fmla="*/ 378 h 398"/>
                <a:gd name="T102" fmla="*/ 78 w 236"/>
                <a:gd name="T103" fmla="*/ 38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 h="398">
                  <a:moveTo>
                    <a:pt x="75" y="384"/>
                  </a:moveTo>
                  <a:cubicBezTo>
                    <a:pt x="71" y="384"/>
                    <a:pt x="71" y="390"/>
                    <a:pt x="67" y="390"/>
                  </a:cubicBezTo>
                  <a:cubicBezTo>
                    <a:pt x="60" y="390"/>
                    <a:pt x="59" y="385"/>
                    <a:pt x="55" y="384"/>
                  </a:cubicBezTo>
                  <a:cubicBezTo>
                    <a:pt x="50" y="383"/>
                    <a:pt x="35" y="386"/>
                    <a:pt x="35" y="387"/>
                  </a:cubicBezTo>
                  <a:cubicBezTo>
                    <a:pt x="34" y="387"/>
                    <a:pt x="35" y="395"/>
                    <a:pt x="35" y="395"/>
                  </a:cubicBezTo>
                  <a:cubicBezTo>
                    <a:pt x="31" y="396"/>
                    <a:pt x="33" y="391"/>
                    <a:pt x="32" y="390"/>
                  </a:cubicBezTo>
                  <a:cubicBezTo>
                    <a:pt x="27" y="386"/>
                    <a:pt x="12" y="398"/>
                    <a:pt x="5" y="392"/>
                  </a:cubicBezTo>
                  <a:cubicBezTo>
                    <a:pt x="4" y="379"/>
                    <a:pt x="11" y="374"/>
                    <a:pt x="8" y="361"/>
                  </a:cubicBezTo>
                  <a:cubicBezTo>
                    <a:pt x="14" y="359"/>
                    <a:pt x="14" y="352"/>
                    <a:pt x="20" y="358"/>
                  </a:cubicBezTo>
                  <a:cubicBezTo>
                    <a:pt x="15" y="344"/>
                    <a:pt x="33" y="330"/>
                    <a:pt x="35" y="314"/>
                  </a:cubicBezTo>
                  <a:cubicBezTo>
                    <a:pt x="37" y="315"/>
                    <a:pt x="37" y="317"/>
                    <a:pt x="40" y="317"/>
                  </a:cubicBezTo>
                  <a:cubicBezTo>
                    <a:pt x="37" y="312"/>
                    <a:pt x="37" y="299"/>
                    <a:pt x="35" y="291"/>
                  </a:cubicBezTo>
                  <a:cubicBezTo>
                    <a:pt x="34" y="290"/>
                    <a:pt x="28" y="283"/>
                    <a:pt x="29" y="282"/>
                  </a:cubicBezTo>
                  <a:cubicBezTo>
                    <a:pt x="34" y="278"/>
                    <a:pt x="24" y="283"/>
                    <a:pt x="23" y="276"/>
                  </a:cubicBezTo>
                  <a:cubicBezTo>
                    <a:pt x="27" y="270"/>
                    <a:pt x="23" y="254"/>
                    <a:pt x="32" y="253"/>
                  </a:cubicBezTo>
                  <a:cubicBezTo>
                    <a:pt x="21" y="181"/>
                    <a:pt x="18" y="102"/>
                    <a:pt x="8" y="29"/>
                  </a:cubicBezTo>
                  <a:cubicBezTo>
                    <a:pt x="0" y="31"/>
                    <a:pt x="22" y="31"/>
                    <a:pt x="23" y="32"/>
                  </a:cubicBezTo>
                  <a:cubicBezTo>
                    <a:pt x="23" y="32"/>
                    <a:pt x="20" y="38"/>
                    <a:pt x="20" y="38"/>
                  </a:cubicBezTo>
                  <a:cubicBezTo>
                    <a:pt x="19" y="38"/>
                    <a:pt x="31" y="33"/>
                    <a:pt x="37" y="29"/>
                  </a:cubicBezTo>
                  <a:cubicBezTo>
                    <a:pt x="43" y="26"/>
                    <a:pt x="46" y="21"/>
                    <a:pt x="52" y="17"/>
                  </a:cubicBezTo>
                  <a:cubicBezTo>
                    <a:pt x="55" y="15"/>
                    <a:pt x="57" y="20"/>
                    <a:pt x="58" y="20"/>
                  </a:cubicBezTo>
                  <a:cubicBezTo>
                    <a:pt x="61" y="19"/>
                    <a:pt x="59" y="17"/>
                    <a:pt x="58" y="17"/>
                  </a:cubicBezTo>
                  <a:cubicBezTo>
                    <a:pt x="78" y="12"/>
                    <a:pt x="105" y="12"/>
                    <a:pt x="131" y="9"/>
                  </a:cubicBezTo>
                  <a:cubicBezTo>
                    <a:pt x="145" y="7"/>
                    <a:pt x="173" y="2"/>
                    <a:pt x="195" y="0"/>
                  </a:cubicBezTo>
                  <a:cubicBezTo>
                    <a:pt x="198" y="4"/>
                    <a:pt x="195" y="9"/>
                    <a:pt x="195" y="9"/>
                  </a:cubicBezTo>
                  <a:cubicBezTo>
                    <a:pt x="196" y="12"/>
                    <a:pt x="200" y="13"/>
                    <a:pt x="200" y="17"/>
                  </a:cubicBezTo>
                  <a:cubicBezTo>
                    <a:pt x="201" y="23"/>
                    <a:pt x="200" y="29"/>
                    <a:pt x="200" y="35"/>
                  </a:cubicBezTo>
                  <a:cubicBezTo>
                    <a:pt x="202" y="58"/>
                    <a:pt x="209" y="85"/>
                    <a:pt x="212" y="113"/>
                  </a:cubicBezTo>
                  <a:cubicBezTo>
                    <a:pt x="214" y="136"/>
                    <a:pt x="215" y="160"/>
                    <a:pt x="218" y="183"/>
                  </a:cubicBezTo>
                  <a:cubicBezTo>
                    <a:pt x="220" y="203"/>
                    <a:pt x="226" y="224"/>
                    <a:pt x="227" y="241"/>
                  </a:cubicBezTo>
                  <a:cubicBezTo>
                    <a:pt x="227" y="251"/>
                    <a:pt x="222" y="255"/>
                    <a:pt x="227" y="265"/>
                  </a:cubicBezTo>
                  <a:cubicBezTo>
                    <a:pt x="212" y="254"/>
                    <a:pt x="236" y="279"/>
                    <a:pt x="221" y="270"/>
                  </a:cubicBezTo>
                  <a:cubicBezTo>
                    <a:pt x="223" y="280"/>
                    <a:pt x="227" y="271"/>
                    <a:pt x="232" y="276"/>
                  </a:cubicBezTo>
                  <a:cubicBezTo>
                    <a:pt x="234" y="281"/>
                    <a:pt x="221" y="286"/>
                    <a:pt x="221" y="279"/>
                  </a:cubicBezTo>
                  <a:cubicBezTo>
                    <a:pt x="217" y="271"/>
                    <a:pt x="221" y="287"/>
                    <a:pt x="218" y="288"/>
                  </a:cubicBezTo>
                  <a:cubicBezTo>
                    <a:pt x="216" y="289"/>
                    <a:pt x="211" y="286"/>
                    <a:pt x="212" y="285"/>
                  </a:cubicBezTo>
                  <a:cubicBezTo>
                    <a:pt x="209" y="288"/>
                    <a:pt x="215" y="293"/>
                    <a:pt x="209" y="294"/>
                  </a:cubicBezTo>
                  <a:cubicBezTo>
                    <a:pt x="206" y="294"/>
                    <a:pt x="205" y="288"/>
                    <a:pt x="203" y="288"/>
                  </a:cubicBezTo>
                  <a:cubicBezTo>
                    <a:pt x="199" y="287"/>
                    <a:pt x="191" y="298"/>
                    <a:pt x="192" y="288"/>
                  </a:cubicBezTo>
                  <a:cubicBezTo>
                    <a:pt x="181" y="294"/>
                    <a:pt x="191" y="301"/>
                    <a:pt x="189" y="314"/>
                  </a:cubicBezTo>
                  <a:cubicBezTo>
                    <a:pt x="173" y="315"/>
                    <a:pt x="180" y="347"/>
                    <a:pt x="163" y="337"/>
                  </a:cubicBezTo>
                  <a:cubicBezTo>
                    <a:pt x="160" y="346"/>
                    <a:pt x="161" y="359"/>
                    <a:pt x="157" y="366"/>
                  </a:cubicBezTo>
                  <a:cubicBezTo>
                    <a:pt x="148" y="372"/>
                    <a:pt x="143" y="361"/>
                    <a:pt x="145" y="361"/>
                  </a:cubicBezTo>
                  <a:cubicBezTo>
                    <a:pt x="142" y="361"/>
                    <a:pt x="142" y="369"/>
                    <a:pt x="136" y="366"/>
                  </a:cubicBezTo>
                  <a:cubicBezTo>
                    <a:pt x="136" y="358"/>
                    <a:pt x="131" y="354"/>
                    <a:pt x="125" y="352"/>
                  </a:cubicBezTo>
                  <a:cubicBezTo>
                    <a:pt x="115" y="348"/>
                    <a:pt x="123" y="363"/>
                    <a:pt x="125" y="358"/>
                  </a:cubicBezTo>
                  <a:cubicBezTo>
                    <a:pt x="123" y="361"/>
                    <a:pt x="118" y="361"/>
                    <a:pt x="116" y="363"/>
                  </a:cubicBezTo>
                  <a:cubicBezTo>
                    <a:pt x="113" y="368"/>
                    <a:pt x="114" y="376"/>
                    <a:pt x="113" y="378"/>
                  </a:cubicBezTo>
                  <a:cubicBezTo>
                    <a:pt x="112" y="379"/>
                    <a:pt x="104" y="379"/>
                    <a:pt x="110" y="381"/>
                  </a:cubicBezTo>
                  <a:cubicBezTo>
                    <a:pt x="108" y="388"/>
                    <a:pt x="96" y="379"/>
                    <a:pt x="96" y="375"/>
                  </a:cubicBezTo>
                  <a:cubicBezTo>
                    <a:pt x="88" y="372"/>
                    <a:pt x="85" y="388"/>
                    <a:pt x="81" y="378"/>
                  </a:cubicBezTo>
                  <a:cubicBezTo>
                    <a:pt x="77" y="379"/>
                    <a:pt x="84" y="383"/>
                    <a:pt x="78" y="384"/>
                  </a:cubicBezTo>
                </a:path>
              </a:pathLst>
            </a:custGeom>
            <a:solidFill>
              <a:schemeClr val="accent3"/>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119"/>
            <p:cNvSpPr>
              <a:spLocks/>
            </p:cNvSpPr>
            <p:nvPr/>
          </p:nvSpPr>
          <p:spPr bwMode="auto">
            <a:xfrm>
              <a:off x="3582989" y="2144713"/>
              <a:ext cx="358775" cy="636588"/>
            </a:xfrm>
            <a:custGeom>
              <a:avLst/>
              <a:gdLst>
                <a:gd name="T0" fmla="*/ 268 w 300"/>
                <a:gd name="T1" fmla="*/ 483 h 533"/>
                <a:gd name="T2" fmla="*/ 239 w 300"/>
                <a:gd name="T3" fmla="*/ 498 h 533"/>
                <a:gd name="T4" fmla="*/ 244 w 300"/>
                <a:gd name="T5" fmla="*/ 524 h 533"/>
                <a:gd name="T6" fmla="*/ 189 w 300"/>
                <a:gd name="T7" fmla="*/ 533 h 533"/>
                <a:gd name="T8" fmla="*/ 169 w 300"/>
                <a:gd name="T9" fmla="*/ 515 h 533"/>
                <a:gd name="T10" fmla="*/ 172 w 300"/>
                <a:gd name="T11" fmla="*/ 501 h 533"/>
                <a:gd name="T12" fmla="*/ 166 w 300"/>
                <a:gd name="T13" fmla="*/ 474 h 533"/>
                <a:gd name="T14" fmla="*/ 140 w 300"/>
                <a:gd name="T15" fmla="*/ 451 h 533"/>
                <a:gd name="T16" fmla="*/ 131 w 300"/>
                <a:gd name="T17" fmla="*/ 451 h 533"/>
                <a:gd name="T18" fmla="*/ 131 w 300"/>
                <a:gd name="T19" fmla="*/ 445 h 533"/>
                <a:gd name="T20" fmla="*/ 116 w 300"/>
                <a:gd name="T21" fmla="*/ 442 h 533"/>
                <a:gd name="T22" fmla="*/ 113 w 300"/>
                <a:gd name="T23" fmla="*/ 437 h 533"/>
                <a:gd name="T24" fmla="*/ 105 w 300"/>
                <a:gd name="T25" fmla="*/ 393 h 533"/>
                <a:gd name="T26" fmla="*/ 111 w 300"/>
                <a:gd name="T27" fmla="*/ 364 h 533"/>
                <a:gd name="T28" fmla="*/ 87 w 300"/>
                <a:gd name="T29" fmla="*/ 352 h 533"/>
                <a:gd name="T30" fmla="*/ 70 w 300"/>
                <a:gd name="T31" fmla="*/ 358 h 533"/>
                <a:gd name="T32" fmla="*/ 61 w 300"/>
                <a:gd name="T33" fmla="*/ 326 h 533"/>
                <a:gd name="T34" fmla="*/ 38 w 300"/>
                <a:gd name="T35" fmla="*/ 309 h 533"/>
                <a:gd name="T36" fmla="*/ 32 w 300"/>
                <a:gd name="T37" fmla="*/ 300 h 533"/>
                <a:gd name="T38" fmla="*/ 12 w 300"/>
                <a:gd name="T39" fmla="*/ 282 h 533"/>
                <a:gd name="T40" fmla="*/ 6 w 300"/>
                <a:gd name="T41" fmla="*/ 259 h 533"/>
                <a:gd name="T42" fmla="*/ 0 w 300"/>
                <a:gd name="T43" fmla="*/ 239 h 533"/>
                <a:gd name="T44" fmla="*/ 6 w 300"/>
                <a:gd name="T45" fmla="*/ 207 h 533"/>
                <a:gd name="T46" fmla="*/ 26 w 300"/>
                <a:gd name="T47" fmla="*/ 192 h 533"/>
                <a:gd name="T48" fmla="*/ 38 w 300"/>
                <a:gd name="T49" fmla="*/ 160 h 533"/>
                <a:gd name="T50" fmla="*/ 26 w 300"/>
                <a:gd name="T51" fmla="*/ 122 h 533"/>
                <a:gd name="T52" fmla="*/ 73 w 300"/>
                <a:gd name="T53" fmla="*/ 105 h 533"/>
                <a:gd name="T54" fmla="*/ 87 w 300"/>
                <a:gd name="T55" fmla="*/ 56 h 533"/>
                <a:gd name="T56" fmla="*/ 73 w 300"/>
                <a:gd name="T57" fmla="*/ 38 h 533"/>
                <a:gd name="T58" fmla="*/ 61 w 300"/>
                <a:gd name="T59" fmla="*/ 21 h 533"/>
                <a:gd name="T60" fmla="*/ 52 w 300"/>
                <a:gd name="T61" fmla="*/ 12 h 533"/>
                <a:gd name="T62" fmla="*/ 244 w 300"/>
                <a:gd name="T63" fmla="*/ 0 h 533"/>
                <a:gd name="T64" fmla="*/ 253 w 300"/>
                <a:gd name="T65" fmla="*/ 32 h 533"/>
                <a:gd name="T66" fmla="*/ 259 w 300"/>
                <a:gd name="T67" fmla="*/ 38 h 533"/>
                <a:gd name="T68" fmla="*/ 259 w 300"/>
                <a:gd name="T69" fmla="*/ 47 h 533"/>
                <a:gd name="T70" fmla="*/ 273 w 300"/>
                <a:gd name="T71" fmla="*/ 76 h 533"/>
                <a:gd name="T72" fmla="*/ 276 w 300"/>
                <a:gd name="T73" fmla="*/ 122 h 533"/>
                <a:gd name="T74" fmla="*/ 291 w 300"/>
                <a:gd name="T75" fmla="*/ 256 h 533"/>
                <a:gd name="T76" fmla="*/ 294 w 300"/>
                <a:gd name="T77" fmla="*/ 291 h 533"/>
                <a:gd name="T78" fmla="*/ 288 w 300"/>
                <a:gd name="T79" fmla="*/ 306 h 533"/>
                <a:gd name="T80" fmla="*/ 291 w 300"/>
                <a:gd name="T81" fmla="*/ 309 h 533"/>
                <a:gd name="T82" fmla="*/ 288 w 300"/>
                <a:gd name="T83" fmla="*/ 320 h 533"/>
                <a:gd name="T84" fmla="*/ 300 w 300"/>
                <a:gd name="T85" fmla="*/ 355 h 533"/>
                <a:gd name="T86" fmla="*/ 294 w 300"/>
                <a:gd name="T87" fmla="*/ 370 h 533"/>
                <a:gd name="T88" fmla="*/ 285 w 300"/>
                <a:gd name="T89" fmla="*/ 390 h 533"/>
                <a:gd name="T90" fmla="*/ 271 w 300"/>
                <a:gd name="T91" fmla="*/ 408 h 533"/>
                <a:gd name="T92" fmla="*/ 268 w 300"/>
                <a:gd name="T93" fmla="*/ 439 h 533"/>
                <a:gd name="T94" fmla="*/ 271 w 300"/>
                <a:gd name="T95" fmla="*/ 454 h 533"/>
                <a:gd name="T96" fmla="*/ 268 w 300"/>
                <a:gd name="T97" fmla="*/ 48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533">
                  <a:moveTo>
                    <a:pt x="268" y="483"/>
                  </a:moveTo>
                  <a:cubicBezTo>
                    <a:pt x="253" y="483"/>
                    <a:pt x="246" y="490"/>
                    <a:pt x="239" y="498"/>
                  </a:cubicBezTo>
                  <a:cubicBezTo>
                    <a:pt x="238" y="508"/>
                    <a:pt x="252" y="515"/>
                    <a:pt x="244" y="524"/>
                  </a:cubicBezTo>
                  <a:cubicBezTo>
                    <a:pt x="225" y="513"/>
                    <a:pt x="196" y="505"/>
                    <a:pt x="189" y="533"/>
                  </a:cubicBezTo>
                  <a:cubicBezTo>
                    <a:pt x="182" y="533"/>
                    <a:pt x="172" y="522"/>
                    <a:pt x="169" y="515"/>
                  </a:cubicBezTo>
                  <a:cubicBezTo>
                    <a:pt x="167" y="511"/>
                    <a:pt x="172" y="506"/>
                    <a:pt x="172" y="501"/>
                  </a:cubicBezTo>
                  <a:cubicBezTo>
                    <a:pt x="171" y="490"/>
                    <a:pt x="161" y="483"/>
                    <a:pt x="166" y="474"/>
                  </a:cubicBezTo>
                  <a:cubicBezTo>
                    <a:pt x="154" y="471"/>
                    <a:pt x="150" y="458"/>
                    <a:pt x="140" y="451"/>
                  </a:cubicBezTo>
                  <a:cubicBezTo>
                    <a:pt x="138" y="450"/>
                    <a:pt x="132" y="453"/>
                    <a:pt x="131" y="451"/>
                  </a:cubicBezTo>
                  <a:cubicBezTo>
                    <a:pt x="130" y="450"/>
                    <a:pt x="132" y="446"/>
                    <a:pt x="131" y="445"/>
                  </a:cubicBezTo>
                  <a:cubicBezTo>
                    <a:pt x="128" y="443"/>
                    <a:pt x="121" y="445"/>
                    <a:pt x="116" y="442"/>
                  </a:cubicBezTo>
                  <a:cubicBezTo>
                    <a:pt x="115" y="442"/>
                    <a:pt x="115" y="437"/>
                    <a:pt x="113" y="437"/>
                  </a:cubicBezTo>
                  <a:cubicBezTo>
                    <a:pt x="96" y="429"/>
                    <a:pt x="92" y="414"/>
                    <a:pt x="105" y="393"/>
                  </a:cubicBezTo>
                  <a:cubicBezTo>
                    <a:pt x="108" y="388"/>
                    <a:pt x="107" y="376"/>
                    <a:pt x="111" y="364"/>
                  </a:cubicBezTo>
                  <a:cubicBezTo>
                    <a:pt x="106" y="359"/>
                    <a:pt x="96" y="352"/>
                    <a:pt x="87" y="352"/>
                  </a:cubicBezTo>
                  <a:cubicBezTo>
                    <a:pt x="80" y="352"/>
                    <a:pt x="77" y="359"/>
                    <a:pt x="70" y="358"/>
                  </a:cubicBezTo>
                  <a:cubicBezTo>
                    <a:pt x="66" y="348"/>
                    <a:pt x="67" y="336"/>
                    <a:pt x="61" y="326"/>
                  </a:cubicBezTo>
                  <a:cubicBezTo>
                    <a:pt x="55" y="316"/>
                    <a:pt x="46" y="316"/>
                    <a:pt x="38" y="309"/>
                  </a:cubicBezTo>
                  <a:cubicBezTo>
                    <a:pt x="35" y="307"/>
                    <a:pt x="34" y="302"/>
                    <a:pt x="32" y="300"/>
                  </a:cubicBezTo>
                  <a:cubicBezTo>
                    <a:pt x="29" y="297"/>
                    <a:pt x="14" y="287"/>
                    <a:pt x="12" y="282"/>
                  </a:cubicBezTo>
                  <a:cubicBezTo>
                    <a:pt x="9" y="278"/>
                    <a:pt x="8" y="266"/>
                    <a:pt x="6" y="259"/>
                  </a:cubicBezTo>
                  <a:cubicBezTo>
                    <a:pt x="3" y="251"/>
                    <a:pt x="0" y="246"/>
                    <a:pt x="0" y="239"/>
                  </a:cubicBezTo>
                  <a:cubicBezTo>
                    <a:pt x="0" y="223"/>
                    <a:pt x="13" y="228"/>
                    <a:pt x="6" y="207"/>
                  </a:cubicBezTo>
                  <a:cubicBezTo>
                    <a:pt x="9" y="198"/>
                    <a:pt x="19" y="197"/>
                    <a:pt x="26" y="192"/>
                  </a:cubicBezTo>
                  <a:cubicBezTo>
                    <a:pt x="24" y="175"/>
                    <a:pt x="34" y="171"/>
                    <a:pt x="38" y="160"/>
                  </a:cubicBezTo>
                  <a:cubicBezTo>
                    <a:pt x="36" y="142"/>
                    <a:pt x="20" y="142"/>
                    <a:pt x="26" y="122"/>
                  </a:cubicBezTo>
                  <a:cubicBezTo>
                    <a:pt x="43" y="118"/>
                    <a:pt x="58" y="112"/>
                    <a:pt x="73" y="105"/>
                  </a:cubicBezTo>
                  <a:cubicBezTo>
                    <a:pt x="76" y="84"/>
                    <a:pt x="91" y="75"/>
                    <a:pt x="87" y="56"/>
                  </a:cubicBezTo>
                  <a:cubicBezTo>
                    <a:pt x="85" y="46"/>
                    <a:pt x="80" y="43"/>
                    <a:pt x="73" y="38"/>
                  </a:cubicBezTo>
                  <a:cubicBezTo>
                    <a:pt x="67" y="35"/>
                    <a:pt x="67" y="27"/>
                    <a:pt x="61" y="21"/>
                  </a:cubicBezTo>
                  <a:cubicBezTo>
                    <a:pt x="56" y="15"/>
                    <a:pt x="49" y="21"/>
                    <a:pt x="52" y="12"/>
                  </a:cubicBezTo>
                  <a:cubicBezTo>
                    <a:pt x="120" y="12"/>
                    <a:pt x="180" y="4"/>
                    <a:pt x="244" y="0"/>
                  </a:cubicBezTo>
                  <a:cubicBezTo>
                    <a:pt x="241" y="15"/>
                    <a:pt x="247" y="22"/>
                    <a:pt x="253" y="32"/>
                  </a:cubicBezTo>
                  <a:cubicBezTo>
                    <a:pt x="254" y="34"/>
                    <a:pt x="259" y="37"/>
                    <a:pt x="259" y="38"/>
                  </a:cubicBezTo>
                  <a:cubicBezTo>
                    <a:pt x="260" y="41"/>
                    <a:pt x="258" y="44"/>
                    <a:pt x="259" y="47"/>
                  </a:cubicBezTo>
                  <a:cubicBezTo>
                    <a:pt x="263" y="56"/>
                    <a:pt x="271" y="66"/>
                    <a:pt x="273" y="76"/>
                  </a:cubicBezTo>
                  <a:cubicBezTo>
                    <a:pt x="277" y="89"/>
                    <a:pt x="275" y="107"/>
                    <a:pt x="276" y="122"/>
                  </a:cubicBezTo>
                  <a:cubicBezTo>
                    <a:pt x="281" y="166"/>
                    <a:pt x="287" y="216"/>
                    <a:pt x="291" y="256"/>
                  </a:cubicBezTo>
                  <a:cubicBezTo>
                    <a:pt x="292" y="268"/>
                    <a:pt x="294" y="281"/>
                    <a:pt x="294" y="291"/>
                  </a:cubicBezTo>
                  <a:cubicBezTo>
                    <a:pt x="293" y="299"/>
                    <a:pt x="290" y="299"/>
                    <a:pt x="288" y="306"/>
                  </a:cubicBezTo>
                  <a:cubicBezTo>
                    <a:pt x="287" y="309"/>
                    <a:pt x="291" y="307"/>
                    <a:pt x="291" y="309"/>
                  </a:cubicBezTo>
                  <a:cubicBezTo>
                    <a:pt x="291" y="310"/>
                    <a:pt x="288" y="316"/>
                    <a:pt x="288" y="320"/>
                  </a:cubicBezTo>
                  <a:cubicBezTo>
                    <a:pt x="289" y="330"/>
                    <a:pt x="300" y="340"/>
                    <a:pt x="300" y="355"/>
                  </a:cubicBezTo>
                  <a:cubicBezTo>
                    <a:pt x="299" y="361"/>
                    <a:pt x="297" y="362"/>
                    <a:pt x="294" y="370"/>
                  </a:cubicBezTo>
                  <a:cubicBezTo>
                    <a:pt x="290" y="380"/>
                    <a:pt x="290" y="382"/>
                    <a:pt x="285" y="390"/>
                  </a:cubicBezTo>
                  <a:cubicBezTo>
                    <a:pt x="282" y="395"/>
                    <a:pt x="278" y="406"/>
                    <a:pt x="271" y="408"/>
                  </a:cubicBezTo>
                  <a:cubicBezTo>
                    <a:pt x="275" y="419"/>
                    <a:pt x="269" y="428"/>
                    <a:pt x="268" y="439"/>
                  </a:cubicBezTo>
                  <a:cubicBezTo>
                    <a:pt x="267" y="443"/>
                    <a:pt x="271" y="449"/>
                    <a:pt x="271" y="454"/>
                  </a:cubicBezTo>
                  <a:cubicBezTo>
                    <a:pt x="270" y="461"/>
                    <a:pt x="261" y="470"/>
                    <a:pt x="268" y="483"/>
                  </a:cubicBezTo>
                  <a:close/>
                </a:path>
              </a:pathLst>
            </a:custGeom>
            <a:solidFill>
              <a:schemeClr val="accent3"/>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120"/>
            <p:cNvSpPr>
              <a:spLocks/>
            </p:cNvSpPr>
            <p:nvPr/>
          </p:nvSpPr>
          <p:spPr bwMode="auto">
            <a:xfrm>
              <a:off x="3432176" y="1651001"/>
              <a:ext cx="468313" cy="508000"/>
            </a:xfrm>
            <a:custGeom>
              <a:avLst/>
              <a:gdLst>
                <a:gd name="T0" fmla="*/ 341 w 392"/>
                <a:gd name="T1" fmla="*/ 102 h 425"/>
                <a:gd name="T2" fmla="*/ 341 w 392"/>
                <a:gd name="T3" fmla="*/ 134 h 425"/>
                <a:gd name="T4" fmla="*/ 353 w 392"/>
                <a:gd name="T5" fmla="*/ 137 h 425"/>
                <a:gd name="T6" fmla="*/ 359 w 392"/>
                <a:gd name="T7" fmla="*/ 169 h 425"/>
                <a:gd name="T8" fmla="*/ 347 w 392"/>
                <a:gd name="T9" fmla="*/ 172 h 425"/>
                <a:gd name="T10" fmla="*/ 338 w 392"/>
                <a:gd name="T11" fmla="*/ 216 h 425"/>
                <a:gd name="T12" fmla="*/ 350 w 392"/>
                <a:gd name="T13" fmla="*/ 210 h 425"/>
                <a:gd name="T14" fmla="*/ 373 w 392"/>
                <a:gd name="T15" fmla="*/ 181 h 425"/>
                <a:gd name="T16" fmla="*/ 373 w 392"/>
                <a:gd name="T17" fmla="*/ 216 h 425"/>
                <a:gd name="T18" fmla="*/ 376 w 392"/>
                <a:gd name="T19" fmla="*/ 248 h 425"/>
                <a:gd name="T20" fmla="*/ 365 w 392"/>
                <a:gd name="T21" fmla="*/ 265 h 425"/>
                <a:gd name="T22" fmla="*/ 367 w 392"/>
                <a:gd name="T23" fmla="*/ 291 h 425"/>
                <a:gd name="T24" fmla="*/ 359 w 392"/>
                <a:gd name="T25" fmla="*/ 326 h 425"/>
                <a:gd name="T26" fmla="*/ 362 w 392"/>
                <a:gd name="T27" fmla="*/ 352 h 425"/>
                <a:gd name="T28" fmla="*/ 359 w 392"/>
                <a:gd name="T29" fmla="*/ 358 h 425"/>
                <a:gd name="T30" fmla="*/ 365 w 392"/>
                <a:gd name="T31" fmla="*/ 370 h 425"/>
                <a:gd name="T32" fmla="*/ 370 w 392"/>
                <a:gd name="T33" fmla="*/ 410 h 425"/>
                <a:gd name="T34" fmla="*/ 178 w 392"/>
                <a:gd name="T35" fmla="*/ 422 h 425"/>
                <a:gd name="T36" fmla="*/ 170 w 392"/>
                <a:gd name="T37" fmla="*/ 410 h 425"/>
                <a:gd name="T38" fmla="*/ 144 w 392"/>
                <a:gd name="T39" fmla="*/ 405 h 425"/>
                <a:gd name="T40" fmla="*/ 141 w 392"/>
                <a:gd name="T41" fmla="*/ 355 h 425"/>
                <a:gd name="T42" fmla="*/ 129 w 392"/>
                <a:gd name="T43" fmla="*/ 341 h 425"/>
                <a:gd name="T44" fmla="*/ 123 w 392"/>
                <a:gd name="T45" fmla="*/ 303 h 425"/>
                <a:gd name="T46" fmla="*/ 109 w 392"/>
                <a:gd name="T47" fmla="*/ 282 h 425"/>
                <a:gd name="T48" fmla="*/ 91 w 392"/>
                <a:gd name="T49" fmla="*/ 277 h 425"/>
                <a:gd name="T50" fmla="*/ 68 w 392"/>
                <a:gd name="T51" fmla="*/ 248 h 425"/>
                <a:gd name="T52" fmla="*/ 53 w 392"/>
                <a:gd name="T53" fmla="*/ 242 h 425"/>
                <a:gd name="T54" fmla="*/ 45 w 392"/>
                <a:gd name="T55" fmla="*/ 233 h 425"/>
                <a:gd name="T56" fmla="*/ 27 w 392"/>
                <a:gd name="T57" fmla="*/ 230 h 425"/>
                <a:gd name="T58" fmla="*/ 13 w 392"/>
                <a:gd name="T59" fmla="*/ 218 h 425"/>
                <a:gd name="T60" fmla="*/ 21 w 392"/>
                <a:gd name="T61" fmla="*/ 154 h 425"/>
                <a:gd name="T62" fmla="*/ 4 w 392"/>
                <a:gd name="T63" fmla="*/ 134 h 425"/>
                <a:gd name="T64" fmla="*/ 10 w 392"/>
                <a:gd name="T65" fmla="*/ 122 h 425"/>
                <a:gd name="T66" fmla="*/ 13 w 392"/>
                <a:gd name="T67" fmla="*/ 108 h 425"/>
                <a:gd name="T68" fmla="*/ 21 w 392"/>
                <a:gd name="T69" fmla="*/ 105 h 425"/>
                <a:gd name="T70" fmla="*/ 42 w 392"/>
                <a:gd name="T71" fmla="*/ 90 h 425"/>
                <a:gd name="T72" fmla="*/ 39 w 392"/>
                <a:gd name="T73" fmla="*/ 32 h 425"/>
                <a:gd name="T74" fmla="*/ 48 w 392"/>
                <a:gd name="T75" fmla="*/ 24 h 425"/>
                <a:gd name="T76" fmla="*/ 132 w 392"/>
                <a:gd name="T77" fmla="*/ 0 h 425"/>
                <a:gd name="T78" fmla="*/ 126 w 392"/>
                <a:gd name="T79" fmla="*/ 32 h 425"/>
                <a:gd name="T80" fmla="*/ 187 w 392"/>
                <a:gd name="T81" fmla="*/ 58 h 425"/>
                <a:gd name="T82" fmla="*/ 234 w 392"/>
                <a:gd name="T83" fmla="*/ 64 h 425"/>
                <a:gd name="T84" fmla="*/ 248 w 392"/>
                <a:gd name="T85" fmla="*/ 67 h 425"/>
                <a:gd name="T86" fmla="*/ 271 w 392"/>
                <a:gd name="T87" fmla="*/ 79 h 425"/>
                <a:gd name="T88" fmla="*/ 315 w 392"/>
                <a:gd name="T89" fmla="*/ 82 h 425"/>
                <a:gd name="T90" fmla="*/ 321 w 392"/>
                <a:gd name="T91" fmla="*/ 96 h 425"/>
                <a:gd name="T92" fmla="*/ 341 w 392"/>
                <a:gd name="T93" fmla="*/ 10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2" h="425">
                  <a:moveTo>
                    <a:pt x="341" y="102"/>
                  </a:moveTo>
                  <a:cubicBezTo>
                    <a:pt x="346" y="115"/>
                    <a:pt x="341" y="119"/>
                    <a:pt x="341" y="134"/>
                  </a:cubicBezTo>
                  <a:cubicBezTo>
                    <a:pt x="342" y="138"/>
                    <a:pt x="349" y="136"/>
                    <a:pt x="353" y="137"/>
                  </a:cubicBezTo>
                  <a:cubicBezTo>
                    <a:pt x="349" y="154"/>
                    <a:pt x="361" y="155"/>
                    <a:pt x="359" y="169"/>
                  </a:cubicBezTo>
                  <a:cubicBezTo>
                    <a:pt x="356" y="171"/>
                    <a:pt x="352" y="172"/>
                    <a:pt x="347" y="172"/>
                  </a:cubicBezTo>
                  <a:cubicBezTo>
                    <a:pt x="348" y="190"/>
                    <a:pt x="331" y="199"/>
                    <a:pt x="338" y="216"/>
                  </a:cubicBezTo>
                  <a:cubicBezTo>
                    <a:pt x="346" y="218"/>
                    <a:pt x="347" y="212"/>
                    <a:pt x="350" y="210"/>
                  </a:cubicBezTo>
                  <a:cubicBezTo>
                    <a:pt x="358" y="202"/>
                    <a:pt x="361" y="189"/>
                    <a:pt x="373" y="181"/>
                  </a:cubicBezTo>
                  <a:cubicBezTo>
                    <a:pt x="392" y="187"/>
                    <a:pt x="375" y="202"/>
                    <a:pt x="373" y="216"/>
                  </a:cubicBezTo>
                  <a:cubicBezTo>
                    <a:pt x="372" y="229"/>
                    <a:pt x="371" y="237"/>
                    <a:pt x="376" y="248"/>
                  </a:cubicBezTo>
                  <a:cubicBezTo>
                    <a:pt x="368" y="249"/>
                    <a:pt x="368" y="259"/>
                    <a:pt x="365" y="265"/>
                  </a:cubicBezTo>
                  <a:cubicBezTo>
                    <a:pt x="361" y="274"/>
                    <a:pt x="368" y="283"/>
                    <a:pt x="367" y="291"/>
                  </a:cubicBezTo>
                  <a:cubicBezTo>
                    <a:pt x="367" y="301"/>
                    <a:pt x="360" y="313"/>
                    <a:pt x="359" y="326"/>
                  </a:cubicBezTo>
                  <a:cubicBezTo>
                    <a:pt x="358" y="334"/>
                    <a:pt x="361" y="347"/>
                    <a:pt x="362" y="352"/>
                  </a:cubicBezTo>
                  <a:cubicBezTo>
                    <a:pt x="362" y="355"/>
                    <a:pt x="359" y="358"/>
                    <a:pt x="359" y="358"/>
                  </a:cubicBezTo>
                  <a:cubicBezTo>
                    <a:pt x="359" y="361"/>
                    <a:pt x="363" y="366"/>
                    <a:pt x="365" y="370"/>
                  </a:cubicBezTo>
                  <a:cubicBezTo>
                    <a:pt x="369" y="379"/>
                    <a:pt x="372" y="389"/>
                    <a:pt x="370" y="410"/>
                  </a:cubicBezTo>
                  <a:cubicBezTo>
                    <a:pt x="304" y="412"/>
                    <a:pt x="246" y="422"/>
                    <a:pt x="178" y="422"/>
                  </a:cubicBezTo>
                  <a:cubicBezTo>
                    <a:pt x="169" y="425"/>
                    <a:pt x="174" y="413"/>
                    <a:pt x="170" y="410"/>
                  </a:cubicBezTo>
                  <a:cubicBezTo>
                    <a:pt x="159" y="410"/>
                    <a:pt x="153" y="406"/>
                    <a:pt x="144" y="405"/>
                  </a:cubicBezTo>
                  <a:cubicBezTo>
                    <a:pt x="143" y="388"/>
                    <a:pt x="126" y="368"/>
                    <a:pt x="141" y="355"/>
                  </a:cubicBezTo>
                  <a:cubicBezTo>
                    <a:pt x="140" y="347"/>
                    <a:pt x="132" y="347"/>
                    <a:pt x="129" y="341"/>
                  </a:cubicBezTo>
                  <a:cubicBezTo>
                    <a:pt x="124" y="330"/>
                    <a:pt x="128" y="313"/>
                    <a:pt x="123" y="303"/>
                  </a:cubicBezTo>
                  <a:cubicBezTo>
                    <a:pt x="120" y="294"/>
                    <a:pt x="115" y="287"/>
                    <a:pt x="109" y="282"/>
                  </a:cubicBezTo>
                  <a:cubicBezTo>
                    <a:pt x="105" y="280"/>
                    <a:pt x="96" y="281"/>
                    <a:pt x="91" y="277"/>
                  </a:cubicBezTo>
                  <a:cubicBezTo>
                    <a:pt x="82" y="269"/>
                    <a:pt x="78" y="255"/>
                    <a:pt x="68" y="248"/>
                  </a:cubicBezTo>
                  <a:cubicBezTo>
                    <a:pt x="66" y="246"/>
                    <a:pt x="58" y="245"/>
                    <a:pt x="53" y="242"/>
                  </a:cubicBezTo>
                  <a:cubicBezTo>
                    <a:pt x="50" y="240"/>
                    <a:pt x="47" y="234"/>
                    <a:pt x="45" y="233"/>
                  </a:cubicBezTo>
                  <a:cubicBezTo>
                    <a:pt x="39" y="230"/>
                    <a:pt x="32" y="233"/>
                    <a:pt x="27" y="230"/>
                  </a:cubicBezTo>
                  <a:cubicBezTo>
                    <a:pt x="21" y="226"/>
                    <a:pt x="22" y="217"/>
                    <a:pt x="13" y="218"/>
                  </a:cubicBezTo>
                  <a:cubicBezTo>
                    <a:pt x="20" y="198"/>
                    <a:pt x="7" y="171"/>
                    <a:pt x="21" y="154"/>
                  </a:cubicBezTo>
                  <a:cubicBezTo>
                    <a:pt x="18" y="145"/>
                    <a:pt x="13" y="137"/>
                    <a:pt x="4" y="134"/>
                  </a:cubicBezTo>
                  <a:cubicBezTo>
                    <a:pt x="0" y="128"/>
                    <a:pt x="7" y="129"/>
                    <a:pt x="10" y="122"/>
                  </a:cubicBezTo>
                  <a:cubicBezTo>
                    <a:pt x="11" y="119"/>
                    <a:pt x="11" y="110"/>
                    <a:pt x="13" y="108"/>
                  </a:cubicBezTo>
                  <a:cubicBezTo>
                    <a:pt x="14" y="107"/>
                    <a:pt x="20" y="106"/>
                    <a:pt x="21" y="105"/>
                  </a:cubicBezTo>
                  <a:cubicBezTo>
                    <a:pt x="26" y="102"/>
                    <a:pt x="34" y="94"/>
                    <a:pt x="42" y="90"/>
                  </a:cubicBezTo>
                  <a:cubicBezTo>
                    <a:pt x="44" y="68"/>
                    <a:pt x="39" y="53"/>
                    <a:pt x="39" y="32"/>
                  </a:cubicBezTo>
                  <a:cubicBezTo>
                    <a:pt x="45" y="33"/>
                    <a:pt x="48" y="30"/>
                    <a:pt x="48" y="24"/>
                  </a:cubicBezTo>
                  <a:cubicBezTo>
                    <a:pt x="73" y="42"/>
                    <a:pt x="107" y="7"/>
                    <a:pt x="132" y="0"/>
                  </a:cubicBezTo>
                  <a:cubicBezTo>
                    <a:pt x="137" y="9"/>
                    <a:pt x="125" y="20"/>
                    <a:pt x="126" y="32"/>
                  </a:cubicBezTo>
                  <a:cubicBezTo>
                    <a:pt x="153" y="26"/>
                    <a:pt x="177" y="39"/>
                    <a:pt x="187" y="58"/>
                  </a:cubicBezTo>
                  <a:cubicBezTo>
                    <a:pt x="204" y="61"/>
                    <a:pt x="217" y="61"/>
                    <a:pt x="234" y="64"/>
                  </a:cubicBezTo>
                  <a:cubicBezTo>
                    <a:pt x="238" y="65"/>
                    <a:pt x="245" y="66"/>
                    <a:pt x="248" y="67"/>
                  </a:cubicBezTo>
                  <a:cubicBezTo>
                    <a:pt x="256" y="70"/>
                    <a:pt x="263" y="77"/>
                    <a:pt x="271" y="79"/>
                  </a:cubicBezTo>
                  <a:cubicBezTo>
                    <a:pt x="284" y="82"/>
                    <a:pt x="300" y="78"/>
                    <a:pt x="315" y="82"/>
                  </a:cubicBezTo>
                  <a:cubicBezTo>
                    <a:pt x="316" y="87"/>
                    <a:pt x="323" y="87"/>
                    <a:pt x="321" y="96"/>
                  </a:cubicBezTo>
                  <a:cubicBezTo>
                    <a:pt x="330" y="96"/>
                    <a:pt x="335" y="100"/>
                    <a:pt x="341" y="102"/>
                  </a:cubicBezTo>
                  <a:close/>
                </a:path>
              </a:pathLst>
            </a:custGeom>
            <a:solidFill>
              <a:schemeClr val="accent3"/>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121"/>
            <p:cNvSpPr>
              <a:spLocks/>
            </p:cNvSpPr>
            <p:nvPr/>
          </p:nvSpPr>
          <p:spPr bwMode="auto">
            <a:xfrm>
              <a:off x="3136901" y="2049463"/>
              <a:ext cx="550863" cy="363538"/>
            </a:xfrm>
            <a:custGeom>
              <a:avLst/>
              <a:gdLst>
                <a:gd name="T0" fmla="*/ 3 w 461"/>
                <a:gd name="T1" fmla="*/ 76 h 305"/>
                <a:gd name="T2" fmla="*/ 11 w 461"/>
                <a:gd name="T3" fmla="*/ 45 h 305"/>
                <a:gd name="T4" fmla="*/ 5 w 461"/>
                <a:gd name="T5" fmla="*/ 33 h 305"/>
                <a:gd name="T6" fmla="*/ 4 w 461"/>
                <a:gd name="T7" fmla="*/ 15 h 305"/>
                <a:gd name="T8" fmla="*/ 8 w 461"/>
                <a:gd name="T9" fmla="*/ 13 h 305"/>
                <a:gd name="T10" fmla="*/ 370 w 461"/>
                <a:gd name="T11" fmla="*/ 0 h 305"/>
                <a:gd name="T12" fmla="*/ 376 w 461"/>
                <a:gd name="T13" fmla="*/ 15 h 305"/>
                <a:gd name="T14" fmla="*/ 376 w 461"/>
                <a:gd name="T15" fmla="*/ 35 h 305"/>
                <a:gd name="T16" fmla="*/ 388 w 461"/>
                <a:gd name="T17" fmla="*/ 73 h 305"/>
                <a:gd name="T18" fmla="*/ 414 w 461"/>
                <a:gd name="T19" fmla="*/ 79 h 305"/>
                <a:gd name="T20" fmla="*/ 417 w 461"/>
                <a:gd name="T21" fmla="*/ 93 h 305"/>
                <a:gd name="T22" fmla="*/ 434 w 461"/>
                <a:gd name="T23" fmla="*/ 108 h 305"/>
                <a:gd name="T24" fmla="*/ 431 w 461"/>
                <a:gd name="T25" fmla="*/ 114 h 305"/>
                <a:gd name="T26" fmla="*/ 440 w 461"/>
                <a:gd name="T27" fmla="*/ 117 h 305"/>
                <a:gd name="T28" fmla="*/ 446 w 461"/>
                <a:gd name="T29" fmla="*/ 122 h 305"/>
                <a:gd name="T30" fmla="*/ 449 w 461"/>
                <a:gd name="T31" fmla="*/ 160 h 305"/>
                <a:gd name="T32" fmla="*/ 440 w 461"/>
                <a:gd name="T33" fmla="*/ 181 h 305"/>
                <a:gd name="T34" fmla="*/ 428 w 461"/>
                <a:gd name="T35" fmla="*/ 181 h 305"/>
                <a:gd name="T36" fmla="*/ 396 w 461"/>
                <a:gd name="T37" fmla="*/ 195 h 305"/>
                <a:gd name="T38" fmla="*/ 396 w 461"/>
                <a:gd name="T39" fmla="*/ 218 h 305"/>
                <a:gd name="T40" fmla="*/ 405 w 461"/>
                <a:gd name="T41" fmla="*/ 239 h 305"/>
                <a:gd name="T42" fmla="*/ 396 w 461"/>
                <a:gd name="T43" fmla="*/ 253 h 305"/>
                <a:gd name="T44" fmla="*/ 393 w 461"/>
                <a:gd name="T45" fmla="*/ 271 h 305"/>
                <a:gd name="T46" fmla="*/ 384 w 461"/>
                <a:gd name="T47" fmla="*/ 276 h 305"/>
                <a:gd name="T48" fmla="*/ 375 w 461"/>
                <a:gd name="T49" fmla="*/ 294 h 305"/>
                <a:gd name="T50" fmla="*/ 347 w 461"/>
                <a:gd name="T51" fmla="*/ 274 h 305"/>
                <a:gd name="T52" fmla="*/ 315 w 461"/>
                <a:gd name="T53" fmla="*/ 280 h 305"/>
                <a:gd name="T54" fmla="*/ 65 w 461"/>
                <a:gd name="T55" fmla="*/ 288 h 305"/>
                <a:gd name="T56" fmla="*/ 56 w 461"/>
                <a:gd name="T57" fmla="*/ 274 h 305"/>
                <a:gd name="T58" fmla="*/ 59 w 461"/>
                <a:gd name="T59" fmla="*/ 256 h 305"/>
                <a:gd name="T60" fmla="*/ 53 w 461"/>
                <a:gd name="T61" fmla="*/ 227 h 305"/>
                <a:gd name="T62" fmla="*/ 56 w 461"/>
                <a:gd name="T63" fmla="*/ 221 h 305"/>
                <a:gd name="T64" fmla="*/ 53 w 461"/>
                <a:gd name="T65" fmla="*/ 216 h 305"/>
                <a:gd name="T66" fmla="*/ 47 w 461"/>
                <a:gd name="T67" fmla="*/ 201 h 305"/>
                <a:gd name="T68" fmla="*/ 44 w 461"/>
                <a:gd name="T69" fmla="*/ 192 h 305"/>
                <a:gd name="T70" fmla="*/ 39 w 461"/>
                <a:gd name="T71" fmla="*/ 189 h 305"/>
                <a:gd name="T72" fmla="*/ 18 w 461"/>
                <a:gd name="T73" fmla="*/ 108 h 305"/>
                <a:gd name="T74" fmla="*/ 12 w 461"/>
                <a:gd name="T75" fmla="*/ 90 h 305"/>
                <a:gd name="T76" fmla="*/ 1 w 461"/>
                <a:gd name="T77" fmla="*/ 82 h 305"/>
                <a:gd name="T78" fmla="*/ 4 w 461"/>
                <a:gd name="T79" fmla="*/ 7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1" h="305">
                  <a:moveTo>
                    <a:pt x="3" y="76"/>
                  </a:moveTo>
                  <a:cubicBezTo>
                    <a:pt x="9" y="72"/>
                    <a:pt x="11" y="56"/>
                    <a:pt x="11" y="45"/>
                  </a:cubicBezTo>
                  <a:cubicBezTo>
                    <a:pt x="11" y="34"/>
                    <a:pt x="2" y="38"/>
                    <a:pt x="5" y="33"/>
                  </a:cubicBezTo>
                  <a:cubicBezTo>
                    <a:pt x="8" y="28"/>
                    <a:pt x="0" y="17"/>
                    <a:pt x="4" y="15"/>
                  </a:cubicBezTo>
                  <a:cubicBezTo>
                    <a:pt x="8" y="13"/>
                    <a:pt x="8" y="13"/>
                    <a:pt x="8" y="13"/>
                  </a:cubicBezTo>
                  <a:cubicBezTo>
                    <a:pt x="8" y="13"/>
                    <a:pt x="337" y="8"/>
                    <a:pt x="370" y="0"/>
                  </a:cubicBezTo>
                  <a:cubicBezTo>
                    <a:pt x="370" y="0"/>
                    <a:pt x="369" y="12"/>
                    <a:pt x="376" y="15"/>
                  </a:cubicBezTo>
                  <a:cubicBezTo>
                    <a:pt x="389" y="13"/>
                    <a:pt x="376" y="28"/>
                    <a:pt x="376" y="35"/>
                  </a:cubicBezTo>
                  <a:cubicBezTo>
                    <a:pt x="375" y="49"/>
                    <a:pt x="385" y="59"/>
                    <a:pt x="388" y="73"/>
                  </a:cubicBezTo>
                  <a:cubicBezTo>
                    <a:pt x="398" y="74"/>
                    <a:pt x="402" y="80"/>
                    <a:pt x="414" y="79"/>
                  </a:cubicBezTo>
                  <a:cubicBezTo>
                    <a:pt x="418" y="86"/>
                    <a:pt x="413" y="84"/>
                    <a:pt x="417" y="93"/>
                  </a:cubicBezTo>
                  <a:cubicBezTo>
                    <a:pt x="418" y="98"/>
                    <a:pt x="431" y="101"/>
                    <a:pt x="434" y="108"/>
                  </a:cubicBezTo>
                  <a:cubicBezTo>
                    <a:pt x="435" y="109"/>
                    <a:pt x="430" y="112"/>
                    <a:pt x="431" y="114"/>
                  </a:cubicBezTo>
                  <a:cubicBezTo>
                    <a:pt x="433" y="115"/>
                    <a:pt x="438" y="115"/>
                    <a:pt x="440" y="117"/>
                  </a:cubicBezTo>
                  <a:cubicBezTo>
                    <a:pt x="442" y="118"/>
                    <a:pt x="444" y="121"/>
                    <a:pt x="446" y="122"/>
                  </a:cubicBezTo>
                  <a:cubicBezTo>
                    <a:pt x="459" y="133"/>
                    <a:pt x="461" y="141"/>
                    <a:pt x="449" y="160"/>
                  </a:cubicBezTo>
                  <a:cubicBezTo>
                    <a:pt x="443" y="164"/>
                    <a:pt x="450" y="181"/>
                    <a:pt x="440" y="181"/>
                  </a:cubicBezTo>
                  <a:cubicBezTo>
                    <a:pt x="435" y="189"/>
                    <a:pt x="431" y="173"/>
                    <a:pt x="428" y="181"/>
                  </a:cubicBezTo>
                  <a:cubicBezTo>
                    <a:pt x="435" y="192"/>
                    <a:pt x="408" y="193"/>
                    <a:pt x="396" y="195"/>
                  </a:cubicBezTo>
                  <a:cubicBezTo>
                    <a:pt x="398" y="203"/>
                    <a:pt x="388" y="213"/>
                    <a:pt x="396" y="218"/>
                  </a:cubicBezTo>
                  <a:cubicBezTo>
                    <a:pt x="399" y="225"/>
                    <a:pt x="408" y="226"/>
                    <a:pt x="405" y="239"/>
                  </a:cubicBezTo>
                  <a:cubicBezTo>
                    <a:pt x="408" y="250"/>
                    <a:pt x="394" y="243"/>
                    <a:pt x="396" y="253"/>
                  </a:cubicBezTo>
                  <a:cubicBezTo>
                    <a:pt x="398" y="262"/>
                    <a:pt x="393" y="264"/>
                    <a:pt x="393" y="271"/>
                  </a:cubicBezTo>
                  <a:cubicBezTo>
                    <a:pt x="388" y="270"/>
                    <a:pt x="387" y="274"/>
                    <a:pt x="384" y="276"/>
                  </a:cubicBezTo>
                  <a:cubicBezTo>
                    <a:pt x="384" y="276"/>
                    <a:pt x="374" y="283"/>
                    <a:pt x="375" y="294"/>
                  </a:cubicBezTo>
                  <a:cubicBezTo>
                    <a:pt x="375" y="305"/>
                    <a:pt x="356" y="276"/>
                    <a:pt x="347" y="274"/>
                  </a:cubicBezTo>
                  <a:cubicBezTo>
                    <a:pt x="345" y="273"/>
                    <a:pt x="322" y="279"/>
                    <a:pt x="315" y="280"/>
                  </a:cubicBezTo>
                  <a:cubicBezTo>
                    <a:pt x="241" y="287"/>
                    <a:pt x="142" y="288"/>
                    <a:pt x="65" y="288"/>
                  </a:cubicBezTo>
                  <a:cubicBezTo>
                    <a:pt x="67" y="282"/>
                    <a:pt x="57" y="280"/>
                    <a:pt x="56" y="274"/>
                  </a:cubicBezTo>
                  <a:cubicBezTo>
                    <a:pt x="55" y="270"/>
                    <a:pt x="59" y="261"/>
                    <a:pt x="59" y="256"/>
                  </a:cubicBezTo>
                  <a:cubicBezTo>
                    <a:pt x="58" y="249"/>
                    <a:pt x="55" y="238"/>
                    <a:pt x="53" y="227"/>
                  </a:cubicBezTo>
                  <a:cubicBezTo>
                    <a:pt x="53" y="225"/>
                    <a:pt x="56" y="224"/>
                    <a:pt x="56" y="221"/>
                  </a:cubicBezTo>
                  <a:cubicBezTo>
                    <a:pt x="56" y="221"/>
                    <a:pt x="53" y="217"/>
                    <a:pt x="53" y="216"/>
                  </a:cubicBezTo>
                  <a:cubicBezTo>
                    <a:pt x="51" y="204"/>
                    <a:pt x="53" y="207"/>
                    <a:pt x="47" y="201"/>
                  </a:cubicBezTo>
                  <a:cubicBezTo>
                    <a:pt x="43" y="197"/>
                    <a:pt x="48" y="196"/>
                    <a:pt x="44" y="192"/>
                  </a:cubicBezTo>
                  <a:cubicBezTo>
                    <a:pt x="46" y="194"/>
                    <a:pt x="37" y="194"/>
                    <a:pt x="39" y="189"/>
                  </a:cubicBezTo>
                  <a:cubicBezTo>
                    <a:pt x="41" y="153"/>
                    <a:pt x="17" y="143"/>
                    <a:pt x="18" y="108"/>
                  </a:cubicBezTo>
                  <a:cubicBezTo>
                    <a:pt x="11" y="103"/>
                    <a:pt x="2" y="90"/>
                    <a:pt x="12" y="90"/>
                  </a:cubicBezTo>
                  <a:cubicBezTo>
                    <a:pt x="7" y="88"/>
                    <a:pt x="1" y="91"/>
                    <a:pt x="1" y="82"/>
                  </a:cubicBezTo>
                  <a:cubicBezTo>
                    <a:pt x="1" y="77"/>
                    <a:pt x="3" y="76"/>
                    <a:pt x="4" y="79"/>
                  </a:cubicBezTo>
                </a:path>
              </a:pathLst>
            </a:custGeom>
            <a:solidFill>
              <a:schemeClr val="accent4"/>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122"/>
            <p:cNvSpPr>
              <a:spLocks/>
            </p:cNvSpPr>
            <p:nvPr/>
          </p:nvSpPr>
          <p:spPr bwMode="auto">
            <a:xfrm>
              <a:off x="3089276" y="1390651"/>
              <a:ext cx="577850" cy="668338"/>
            </a:xfrm>
            <a:custGeom>
              <a:avLst/>
              <a:gdLst>
                <a:gd name="T0" fmla="*/ 337 w 483"/>
                <a:gd name="T1" fmla="*/ 221 h 559"/>
                <a:gd name="T2" fmla="*/ 323 w 483"/>
                <a:gd name="T3" fmla="*/ 247 h 559"/>
                <a:gd name="T4" fmla="*/ 294 w 483"/>
                <a:gd name="T5" fmla="*/ 326 h 559"/>
                <a:gd name="T6" fmla="*/ 285 w 483"/>
                <a:gd name="T7" fmla="*/ 349 h 559"/>
                <a:gd name="T8" fmla="*/ 297 w 483"/>
                <a:gd name="T9" fmla="*/ 387 h 559"/>
                <a:gd name="T10" fmla="*/ 294 w 483"/>
                <a:gd name="T11" fmla="*/ 431 h 559"/>
                <a:gd name="T12" fmla="*/ 303 w 483"/>
                <a:gd name="T13" fmla="*/ 439 h 559"/>
                <a:gd name="T14" fmla="*/ 308 w 483"/>
                <a:gd name="T15" fmla="*/ 445 h 559"/>
                <a:gd name="T16" fmla="*/ 314 w 483"/>
                <a:gd name="T17" fmla="*/ 451 h 559"/>
                <a:gd name="T18" fmla="*/ 329 w 483"/>
                <a:gd name="T19" fmla="*/ 454 h 559"/>
                <a:gd name="T20" fmla="*/ 355 w 483"/>
                <a:gd name="T21" fmla="*/ 471 h 559"/>
                <a:gd name="T22" fmla="*/ 393 w 483"/>
                <a:gd name="T23" fmla="*/ 503 h 559"/>
                <a:gd name="T24" fmla="*/ 52 w 483"/>
                <a:gd name="T25" fmla="*/ 559 h 559"/>
                <a:gd name="T26" fmla="*/ 41 w 483"/>
                <a:gd name="T27" fmla="*/ 378 h 559"/>
                <a:gd name="T28" fmla="*/ 32 w 483"/>
                <a:gd name="T29" fmla="*/ 375 h 559"/>
                <a:gd name="T30" fmla="*/ 35 w 483"/>
                <a:gd name="T31" fmla="*/ 349 h 559"/>
                <a:gd name="T32" fmla="*/ 41 w 483"/>
                <a:gd name="T33" fmla="*/ 335 h 559"/>
                <a:gd name="T34" fmla="*/ 44 w 483"/>
                <a:gd name="T35" fmla="*/ 332 h 559"/>
                <a:gd name="T36" fmla="*/ 29 w 483"/>
                <a:gd name="T37" fmla="*/ 262 h 559"/>
                <a:gd name="T38" fmla="*/ 29 w 483"/>
                <a:gd name="T39" fmla="*/ 212 h 559"/>
                <a:gd name="T40" fmla="*/ 23 w 483"/>
                <a:gd name="T41" fmla="*/ 154 h 559"/>
                <a:gd name="T42" fmla="*/ 6 w 483"/>
                <a:gd name="T43" fmla="*/ 79 h 559"/>
                <a:gd name="T44" fmla="*/ 131 w 483"/>
                <a:gd name="T45" fmla="*/ 35 h 559"/>
                <a:gd name="T46" fmla="*/ 145 w 483"/>
                <a:gd name="T47" fmla="*/ 3 h 559"/>
                <a:gd name="T48" fmla="*/ 148 w 483"/>
                <a:gd name="T49" fmla="*/ 15 h 559"/>
                <a:gd name="T50" fmla="*/ 160 w 483"/>
                <a:gd name="T51" fmla="*/ 55 h 559"/>
                <a:gd name="T52" fmla="*/ 154 w 483"/>
                <a:gd name="T53" fmla="*/ 61 h 559"/>
                <a:gd name="T54" fmla="*/ 175 w 483"/>
                <a:gd name="T55" fmla="*/ 67 h 559"/>
                <a:gd name="T56" fmla="*/ 209 w 483"/>
                <a:gd name="T57" fmla="*/ 70 h 559"/>
                <a:gd name="T58" fmla="*/ 221 w 483"/>
                <a:gd name="T59" fmla="*/ 79 h 559"/>
                <a:gd name="T60" fmla="*/ 253 w 483"/>
                <a:gd name="T61" fmla="*/ 67 h 559"/>
                <a:gd name="T62" fmla="*/ 291 w 483"/>
                <a:gd name="T63" fmla="*/ 76 h 559"/>
                <a:gd name="T64" fmla="*/ 314 w 483"/>
                <a:gd name="T65" fmla="*/ 105 h 559"/>
                <a:gd name="T66" fmla="*/ 337 w 483"/>
                <a:gd name="T67" fmla="*/ 102 h 559"/>
                <a:gd name="T68" fmla="*/ 387 w 483"/>
                <a:gd name="T69" fmla="*/ 116 h 559"/>
                <a:gd name="T70" fmla="*/ 419 w 483"/>
                <a:gd name="T71" fmla="*/ 111 h 559"/>
                <a:gd name="T72" fmla="*/ 483 w 483"/>
                <a:gd name="T73" fmla="*/ 114 h 559"/>
                <a:gd name="T74" fmla="*/ 462 w 483"/>
                <a:gd name="T75" fmla="*/ 131 h 559"/>
                <a:gd name="T76" fmla="*/ 413 w 483"/>
                <a:gd name="T77" fmla="*/ 148 h 559"/>
                <a:gd name="T78" fmla="*/ 404 w 483"/>
                <a:gd name="T79" fmla="*/ 163 h 559"/>
                <a:gd name="T80" fmla="*/ 378 w 483"/>
                <a:gd name="T81" fmla="*/ 192 h 559"/>
                <a:gd name="T82" fmla="*/ 367 w 483"/>
                <a:gd name="T83" fmla="*/ 201 h 559"/>
                <a:gd name="T84" fmla="*/ 355 w 483"/>
                <a:gd name="T85" fmla="*/ 21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559">
                  <a:moveTo>
                    <a:pt x="337" y="230"/>
                  </a:moveTo>
                  <a:cubicBezTo>
                    <a:pt x="334" y="226"/>
                    <a:pt x="336" y="225"/>
                    <a:pt x="337" y="221"/>
                  </a:cubicBezTo>
                  <a:cubicBezTo>
                    <a:pt x="326" y="225"/>
                    <a:pt x="338" y="227"/>
                    <a:pt x="337" y="236"/>
                  </a:cubicBezTo>
                  <a:cubicBezTo>
                    <a:pt x="329" y="236"/>
                    <a:pt x="334" y="250"/>
                    <a:pt x="323" y="247"/>
                  </a:cubicBezTo>
                  <a:cubicBezTo>
                    <a:pt x="321" y="269"/>
                    <a:pt x="326" y="295"/>
                    <a:pt x="323" y="308"/>
                  </a:cubicBezTo>
                  <a:cubicBezTo>
                    <a:pt x="313" y="315"/>
                    <a:pt x="301" y="316"/>
                    <a:pt x="294" y="326"/>
                  </a:cubicBezTo>
                  <a:cubicBezTo>
                    <a:pt x="292" y="328"/>
                    <a:pt x="294" y="336"/>
                    <a:pt x="291" y="340"/>
                  </a:cubicBezTo>
                  <a:cubicBezTo>
                    <a:pt x="289" y="343"/>
                    <a:pt x="283" y="343"/>
                    <a:pt x="285" y="349"/>
                  </a:cubicBezTo>
                  <a:cubicBezTo>
                    <a:pt x="286" y="360"/>
                    <a:pt x="298" y="360"/>
                    <a:pt x="303" y="367"/>
                  </a:cubicBezTo>
                  <a:cubicBezTo>
                    <a:pt x="304" y="375"/>
                    <a:pt x="298" y="378"/>
                    <a:pt x="297" y="387"/>
                  </a:cubicBezTo>
                  <a:cubicBezTo>
                    <a:pt x="295" y="399"/>
                    <a:pt x="300" y="412"/>
                    <a:pt x="300" y="422"/>
                  </a:cubicBezTo>
                  <a:cubicBezTo>
                    <a:pt x="299" y="426"/>
                    <a:pt x="293" y="428"/>
                    <a:pt x="294" y="431"/>
                  </a:cubicBezTo>
                  <a:cubicBezTo>
                    <a:pt x="295" y="434"/>
                    <a:pt x="299" y="441"/>
                    <a:pt x="294" y="439"/>
                  </a:cubicBezTo>
                  <a:cubicBezTo>
                    <a:pt x="295" y="444"/>
                    <a:pt x="298" y="437"/>
                    <a:pt x="303" y="439"/>
                  </a:cubicBezTo>
                  <a:cubicBezTo>
                    <a:pt x="303" y="440"/>
                    <a:pt x="302" y="445"/>
                    <a:pt x="303" y="445"/>
                  </a:cubicBezTo>
                  <a:cubicBezTo>
                    <a:pt x="303" y="446"/>
                    <a:pt x="308" y="444"/>
                    <a:pt x="308" y="445"/>
                  </a:cubicBezTo>
                  <a:cubicBezTo>
                    <a:pt x="310" y="447"/>
                    <a:pt x="309" y="454"/>
                    <a:pt x="308" y="454"/>
                  </a:cubicBezTo>
                  <a:cubicBezTo>
                    <a:pt x="309" y="454"/>
                    <a:pt x="313" y="451"/>
                    <a:pt x="314" y="451"/>
                  </a:cubicBezTo>
                  <a:cubicBezTo>
                    <a:pt x="317" y="451"/>
                    <a:pt x="316" y="454"/>
                    <a:pt x="314" y="454"/>
                  </a:cubicBezTo>
                  <a:cubicBezTo>
                    <a:pt x="321" y="455"/>
                    <a:pt x="320" y="453"/>
                    <a:pt x="329" y="454"/>
                  </a:cubicBezTo>
                  <a:cubicBezTo>
                    <a:pt x="333" y="464"/>
                    <a:pt x="327" y="458"/>
                    <a:pt x="335" y="463"/>
                  </a:cubicBezTo>
                  <a:cubicBezTo>
                    <a:pt x="338" y="465"/>
                    <a:pt x="348" y="470"/>
                    <a:pt x="355" y="471"/>
                  </a:cubicBezTo>
                  <a:cubicBezTo>
                    <a:pt x="359" y="482"/>
                    <a:pt x="367" y="488"/>
                    <a:pt x="372" y="498"/>
                  </a:cubicBezTo>
                  <a:cubicBezTo>
                    <a:pt x="378" y="501"/>
                    <a:pt x="389" y="501"/>
                    <a:pt x="393" y="503"/>
                  </a:cubicBezTo>
                  <a:cubicBezTo>
                    <a:pt x="407" y="513"/>
                    <a:pt x="405" y="531"/>
                    <a:pt x="410" y="547"/>
                  </a:cubicBezTo>
                  <a:cubicBezTo>
                    <a:pt x="296" y="556"/>
                    <a:pt x="176" y="559"/>
                    <a:pt x="52" y="559"/>
                  </a:cubicBezTo>
                  <a:cubicBezTo>
                    <a:pt x="44" y="513"/>
                    <a:pt x="66" y="411"/>
                    <a:pt x="47" y="381"/>
                  </a:cubicBezTo>
                  <a:cubicBezTo>
                    <a:pt x="46" y="380"/>
                    <a:pt x="41" y="379"/>
                    <a:pt x="41" y="378"/>
                  </a:cubicBezTo>
                  <a:cubicBezTo>
                    <a:pt x="40" y="377"/>
                    <a:pt x="45" y="374"/>
                    <a:pt x="44" y="372"/>
                  </a:cubicBezTo>
                  <a:cubicBezTo>
                    <a:pt x="44" y="372"/>
                    <a:pt x="35" y="377"/>
                    <a:pt x="32" y="375"/>
                  </a:cubicBezTo>
                  <a:cubicBezTo>
                    <a:pt x="30" y="374"/>
                    <a:pt x="32" y="359"/>
                    <a:pt x="23" y="361"/>
                  </a:cubicBezTo>
                  <a:cubicBezTo>
                    <a:pt x="26" y="357"/>
                    <a:pt x="29" y="357"/>
                    <a:pt x="35" y="349"/>
                  </a:cubicBezTo>
                  <a:cubicBezTo>
                    <a:pt x="36" y="348"/>
                    <a:pt x="41" y="344"/>
                    <a:pt x="41" y="343"/>
                  </a:cubicBezTo>
                  <a:cubicBezTo>
                    <a:pt x="41" y="342"/>
                    <a:pt x="40" y="336"/>
                    <a:pt x="41" y="335"/>
                  </a:cubicBezTo>
                  <a:cubicBezTo>
                    <a:pt x="41" y="335"/>
                    <a:pt x="49" y="338"/>
                    <a:pt x="49" y="335"/>
                  </a:cubicBezTo>
                  <a:cubicBezTo>
                    <a:pt x="50" y="332"/>
                    <a:pt x="45" y="335"/>
                    <a:pt x="44" y="332"/>
                  </a:cubicBezTo>
                  <a:cubicBezTo>
                    <a:pt x="41" y="321"/>
                    <a:pt x="44" y="306"/>
                    <a:pt x="41" y="291"/>
                  </a:cubicBezTo>
                  <a:cubicBezTo>
                    <a:pt x="39" y="282"/>
                    <a:pt x="31" y="277"/>
                    <a:pt x="29" y="262"/>
                  </a:cubicBezTo>
                  <a:cubicBezTo>
                    <a:pt x="28" y="249"/>
                    <a:pt x="27" y="236"/>
                    <a:pt x="26" y="224"/>
                  </a:cubicBezTo>
                  <a:cubicBezTo>
                    <a:pt x="26" y="220"/>
                    <a:pt x="29" y="212"/>
                    <a:pt x="29" y="212"/>
                  </a:cubicBezTo>
                  <a:cubicBezTo>
                    <a:pt x="29" y="207"/>
                    <a:pt x="24" y="200"/>
                    <a:pt x="23" y="195"/>
                  </a:cubicBezTo>
                  <a:cubicBezTo>
                    <a:pt x="21" y="180"/>
                    <a:pt x="23" y="166"/>
                    <a:pt x="23" y="154"/>
                  </a:cubicBezTo>
                  <a:cubicBezTo>
                    <a:pt x="20" y="150"/>
                    <a:pt x="19" y="156"/>
                    <a:pt x="15" y="148"/>
                  </a:cubicBezTo>
                  <a:cubicBezTo>
                    <a:pt x="13" y="128"/>
                    <a:pt x="3" y="109"/>
                    <a:pt x="6" y="79"/>
                  </a:cubicBezTo>
                  <a:cubicBezTo>
                    <a:pt x="7" y="67"/>
                    <a:pt x="7" y="54"/>
                    <a:pt x="0" y="41"/>
                  </a:cubicBezTo>
                  <a:cubicBezTo>
                    <a:pt x="36" y="33"/>
                    <a:pt x="104" y="43"/>
                    <a:pt x="131" y="35"/>
                  </a:cubicBezTo>
                  <a:cubicBezTo>
                    <a:pt x="136" y="31"/>
                    <a:pt x="131" y="17"/>
                    <a:pt x="131" y="3"/>
                  </a:cubicBezTo>
                  <a:cubicBezTo>
                    <a:pt x="136" y="3"/>
                    <a:pt x="141" y="3"/>
                    <a:pt x="145" y="3"/>
                  </a:cubicBezTo>
                  <a:cubicBezTo>
                    <a:pt x="149" y="0"/>
                    <a:pt x="146" y="16"/>
                    <a:pt x="145" y="15"/>
                  </a:cubicBezTo>
                  <a:cubicBezTo>
                    <a:pt x="146" y="18"/>
                    <a:pt x="149" y="16"/>
                    <a:pt x="148" y="15"/>
                  </a:cubicBezTo>
                  <a:cubicBezTo>
                    <a:pt x="151" y="23"/>
                    <a:pt x="155" y="32"/>
                    <a:pt x="157" y="41"/>
                  </a:cubicBezTo>
                  <a:cubicBezTo>
                    <a:pt x="158" y="45"/>
                    <a:pt x="159" y="59"/>
                    <a:pt x="160" y="55"/>
                  </a:cubicBezTo>
                  <a:cubicBezTo>
                    <a:pt x="156" y="67"/>
                    <a:pt x="153" y="52"/>
                    <a:pt x="145" y="58"/>
                  </a:cubicBezTo>
                  <a:cubicBezTo>
                    <a:pt x="148" y="61"/>
                    <a:pt x="151" y="61"/>
                    <a:pt x="154" y="61"/>
                  </a:cubicBezTo>
                  <a:cubicBezTo>
                    <a:pt x="154" y="61"/>
                    <a:pt x="156" y="66"/>
                    <a:pt x="157" y="64"/>
                  </a:cubicBezTo>
                  <a:cubicBezTo>
                    <a:pt x="164" y="56"/>
                    <a:pt x="166" y="65"/>
                    <a:pt x="175" y="67"/>
                  </a:cubicBezTo>
                  <a:cubicBezTo>
                    <a:pt x="176" y="67"/>
                    <a:pt x="180" y="64"/>
                    <a:pt x="183" y="64"/>
                  </a:cubicBezTo>
                  <a:cubicBezTo>
                    <a:pt x="182" y="64"/>
                    <a:pt x="206" y="69"/>
                    <a:pt x="209" y="70"/>
                  </a:cubicBezTo>
                  <a:cubicBezTo>
                    <a:pt x="211" y="70"/>
                    <a:pt x="214" y="69"/>
                    <a:pt x="215" y="70"/>
                  </a:cubicBezTo>
                  <a:cubicBezTo>
                    <a:pt x="218" y="73"/>
                    <a:pt x="215" y="78"/>
                    <a:pt x="221" y="79"/>
                  </a:cubicBezTo>
                  <a:cubicBezTo>
                    <a:pt x="225" y="79"/>
                    <a:pt x="240" y="78"/>
                    <a:pt x="239" y="79"/>
                  </a:cubicBezTo>
                  <a:cubicBezTo>
                    <a:pt x="247" y="76"/>
                    <a:pt x="244" y="68"/>
                    <a:pt x="253" y="67"/>
                  </a:cubicBezTo>
                  <a:cubicBezTo>
                    <a:pt x="261" y="66"/>
                    <a:pt x="272" y="67"/>
                    <a:pt x="279" y="70"/>
                  </a:cubicBezTo>
                  <a:cubicBezTo>
                    <a:pt x="281" y="71"/>
                    <a:pt x="290" y="75"/>
                    <a:pt x="291" y="76"/>
                  </a:cubicBezTo>
                  <a:cubicBezTo>
                    <a:pt x="294" y="78"/>
                    <a:pt x="290" y="91"/>
                    <a:pt x="300" y="84"/>
                  </a:cubicBezTo>
                  <a:cubicBezTo>
                    <a:pt x="301" y="95"/>
                    <a:pt x="309" y="98"/>
                    <a:pt x="314" y="105"/>
                  </a:cubicBezTo>
                  <a:cubicBezTo>
                    <a:pt x="324" y="105"/>
                    <a:pt x="316" y="87"/>
                    <a:pt x="329" y="90"/>
                  </a:cubicBezTo>
                  <a:cubicBezTo>
                    <a:pt x="334" y="91"/>
                    <a:pt x="332" y="99"/>
                    <a:pt x="337" y="102"/>
                  </a:cubicBezTo>
                  <a:cubicBezTo>
                    <a:pt x="342" y="105"/>
                    <a:pt x="356" y="100"/>
                    <a:pt x="352" y="114"/>
                  </a:cubicBezTo>
                  <a:cubicBezTo>
                    <a:pt x="362" y="119"/>
                    <a:pt x="381" y="113"/>
                    <a:pt x="387" y="116"/>
                  </a:cubicBezTo>
                  <a:cubicBezTo>
                    <a:pt x="386" y="111"/>
                    <a:pt x="397" y="105"/>
                    <a:pt x="404" y="99"/>
                  </a:cubicBezTo>
                  <a:cubicBezTo>
                    <a:pt x="415" y="97"/>
                    <a:pt x="411" y="110"/>
                    <a:pt x="419" y="111"/>
                  </a:cubicBezTo>
                  <a:cubicBezTo>
                    <a:pt x="432" y="107"/>
                    <a:pt x="444" y="106"/>
                    <a:pt x="457" y="108"/>
                  </a:cubicBezTo>
                  <a:cubicBezTo>
                    <a:pt x="463" y="109"/>
                    <a:pt x="472" y="121"/>
                    <a:pt x="483" y="114"/>
                  </a:cubicBezTo>
                  <a:cubicBezTo>
                    <a:pt x="482" y="121"/>
                    <a:pt x="472" y="128"/>
                    <a:pt x="465" y="122"/>
                  </a:cubicBezTo>
                  <a:cubicBezTo>
                    <a:pt x="459" y="124"/>
                    <a:pt x="469" y="127"/>
                    <a:pt x="462" y="131"/>
                  </a:cubicBezTo>
                  <a:cubicBezTo>
                    <a:pt x="447" y="136"/>
                    <a:pt x="429" y="138"/>
                    <a:pt x="422" y="151"/>
                  </a:cubicBezTo>
                  <a:cubicBezTo>
                    <a:pt x="418" y="154"/>
                    <a:pt x="416" y="147"/>
                    <a:pt x="413" y="148"/>
                  </a:cubicBezTo>
                  <a:cubicBezTo>
                    <a:pt x="413" y="149"/>
                    <a:pt x="416" y="153"/>
                    <a:pt x="416" y="154"/>
                  </a:cubicBezTo>
                  <a:cubicBezTo>
                    <a:pt x="416" y="155"/>
                    <a:pt x="406" y="161"/>
                    <a:pt x="404" y="163"/>
                  </a:cubicBezTo>
                  <a:cubicBezTo>
                    <a:pt x="400" y="167"/>
                    <a:pt x="398" y="176"/>
                    <a:pt x="390" y="175"/>
                  </a:cubicBezTo>
                  <a:cubicBezTo>
                    <a:pt x="393" y="186"/>
                    <a:pt x="383" y="186"/>
                    <a:pt x="378" y="192"/>
                  </a:cubicBezTo>
                  <a:cubicBezTo>
                    <a:pt x="377" y="193"/>
                    <a:pt x="376" y="200"/>
                    <a:pt x="375" y="201"/>
                  </a:cubicBezTo>
                  <a:cubicBezTo>
                    <a:pt x="372" y="204"/>
                    <a:pt x="368" y="200"/>
                    <a:pt x="367" y="201"/>
                  </a:cubicBezTo>
                  <a:cubicBezTo>
                    <a:pt x="366" y="202"/>
                    <a:pt x="370" y="205"/>
                    <a:pt x="369" y="207"/>
                  </a:cubicBezTo>
                  <a:cubicBezTo>
                    <a:pt x="369" y="207"/>
                    <a:pt x="358" y="213"/>
                    <a:pt x="355" y="215"/>
                  </a:cubicBezTo>
                  <a:cubicBezTo>
                    <a:pt x="351" y="219"/>
                    <a:pt x="348" y="229"/>
                    <a:pt x="337" y="230"/>
                  </a:cubicBezTo>
                  <a:close/>
                </a:path>
              </a:pathLst>
            </a:custGeom>
            <a:solidFill>
              <a:schemeClr val="accent4"/>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123"/>
            <p:cNvSpPr>
              <a:spLocks/>
            </p:cNvSpPr>
            <p:nvPr/>
          </p:nvSpPr>
          <p:spPr bwMode="auto">
            <a:xfrm>
              <a:off x="3214689" y="2381251"/>
              <a:ext cx="606425" cy="533400"/>
            </a:xfrm>
            <a:custGeom>
              <a:avLst/>
              <a:gdLst>
                <a:gd name="T0" fmla="*/ 471 w 507"/>
                <a:gd name="T1" fmla="*/ 419 h 446"/>
                <a:gd name="T2" fmla="*/ 421 w 507"/>
                <a:gd name="T3" fmla="*/ 439 h 446"/>
                <a:gd name="T4" fmla="*/ 442 w 507"/>
                <a:gd name="T5" fmla="*/ 410 h 446"/>
                <a:gd name="T6" fmla="*/ 433 w 507"/>
                <a:gd name="T7" fmla="*/ 393 h 446"/>
                <a:gd name="T8" fmla="*/ 328 w 507"/>
                <a:gd name="T9" fmla="*/ 399 h 446"/>
                <a:gd name="T10" fmla="*/ 90 w 507"/>
                <a:gd name="T11" fmla="*/ 407 h 446"/>
                <a:gd name="T12" fmla="*/ 84 w 507"/>
                <a:gd name="T13" fmla="*/ 154 h 446"/>
                <a:gd name="T14" fmla="*/ 67 w 507"/>
                <a:gd name="T15" fmla="*/ 143 h 446"/>
                <a:gd name="T16" fmla="*/ 49 w 507"/>
                <a:gd name="T17" fmla="*/ 111 h 446"/>
                <a:gd name="T18" fmla="*/ 64 w 507"/>
                <a:gd name="T19" fmla="*/ 96 h 446"/>
                <a:gd name="T20" fmla="*/ 40 w 507"/>
                <a:gd name="T21" fmla="*/ 79 h 446"/>
                <a:gd name="T22" fmla="*/ 29 w 507"/>
                <a:gd name="T23" fmla="*/ 70 h 446"/>
                <a:gd name="T24" fmla="*/ 20 w 507"/>
                <a:gd name="T25" fmla="*/ 50 h 446"/>
                <a:gd name="T26" fmla="*/ 0 w 507"/>
                <a:gd name="T27" fmla="*/ 15 h 446"/>
                <a:gd name="T28" fmla="*/ 180 w 507"/>
                <a:gd name="T29" fmla="*/ 12 h 446"/>
                <a:gd name="T30" fmla="*/ 232 w 507"/>
                <a:gd name="T31" fmla="*/ 9 h 446"/>
                <a:gd name="T32" fmla="*/ 282 w 507"/>
                <a:gd name="T33" fmla="*/ 3 h 446"/>
                <a:gd name="T34" fmla="*/ 308 w 507"/>
                <a:gd name="T35" fmla="*/ 23 h 446"/>
                <a:gd name="T36" fmla="*/ 317 w 507"/>
                <a:gd name="T37" fmla="*/ 84 h 446"/>
                <a:gd name="T38" fmla="*/ 331 w 507"/>
                <a:gd name="T39" fmla="*/ 99 h 446"/>
                <a:gd name="T40" fmla="*/ 340 w 507"/>
                <a:gd name="T41" fmla="*/ 105 h 446"/>
                <a:gd name="T42" fmla="*/ 343 w 507"/>
                <a:gd name="T43" fmla="*/ 114 h 446"/>
                <a:gd name="T44" fmla="*/ 357 w 507"/>
                <a:gd name="T45" fmla="*/ 119 h 446"/>
                <a:gd name="T46" fmla="*/ 366 w 507"/>
                <a:gd name="T47" fmla="*/ 128 h 446"/>
                <a:gd name="T48" fmla="*/ 378 w 507"/>
                <a:gd name="T49" fmla="*/ 166 h 446"/>
                <a:gd name="T50" fmla="*/ 395 w 507"/>
                <a:gd name="T51" fmla="*/ 157 h 446"/>
                <a:gd name="T52" fmla="*/ 416 w 507"/>
                <a:gd name="T53" fmla="*/ 166 h 446"/>
                <a:gd name="T54" fmla="*/ 407 w 507"/>
                <a:gd name="T55" fmla="*/ 233 h 446"/>
                <a:gd name="T56" fmla="*/ 421 w 507"/>
                <a:gd name="T57" fmla="*/ 247 h 446"/>
                <a:gd name="T58" fmla="*/ 436 w 507"/>
                <a:gd name="T59" fmla="*/ 259 h 446"/>
                <a:gd name="T60" fmla="*/ 459 w 507"/>
                <a:gd name="T61" fmla="*/ 271 h 446"/>
                <a:gd name="T62" fmla="*/ 468 w 507"/>
                <a:gd name="T63" fmla="*/ 276 h 446"/>
                <a:gd name="T64" fmla="*/ 471 w 507"/>
                <a:gd name="T65" fmla="*/ 291 h 446"/>
                <a:gd name="T66" fmla="*/ 477 w 507"/>
                <a:gd name="T67" fmla="*/ 308 h 446"/>
                <a:gd name="T68" fmla="*/ 471 w 507"/>
                <a:gd name="T69" fmla="*/ 311 h 446"/>
                <a:gd name="T70" fmla="*/ 485 w 507"/>
                <a:gd name="T71" fmla="*/ 337 h 446"/>
                <a:gd name="T72" fmla="*/ 506 w 507"/>
                <a:gd name="T73" fmla="*/ 343 h 446"/>
                <a:gd name="T74" fmla="*/ 506 w 507"/>
                <a:gd name="T75" fmla="*/ 355 h 446"/>
                <a:gd name="T76" fmla="*/ 500 w 507"/>
                <a:gd name="T77" fmla="*/ 367 h 446"/>
                <a:gd name="T78" fmla="*/ 500 w 507"/>
                <a:gd name="T79" fmla="*/ 378 h 446"/>
                <a:gd name="T80" fmla="*/ 491 w 507"/>
                <a:gd name="T81" fmla="*/ 378 h 446"/>
                <a:gd name="T82" fmla="*/ 480 w 507"/>
                <a:gd name="T83" fmla="*/ 378 h 446"/>
                <a:gd name="T84" fmla="*/ 477 w 507"/>
                <a:gd name="T85" fmla="*/ 401 h 446"/>
                <a:gd name="T86" fmla="*/ 471 w 507"/>
                <a:gd name="T87" fmla="*/ 410 h 446"/>
                <a:gd name="T88" fmla="*/ 471 w 507"/>
                <a:gd name="T89" fmla="*/ 419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7" h="446">
                  <a:moveTo>
                    <a:pt x="471" y="419"/>
                  </a:moveTo>
                  <a:cubicBezTo>
                    <a:pt x="476" y="446"/>
                    <a:pt x="434" y="439"/>
                    <a:pt x="421" y="439"/>
                  </a:cubicBezTo>
                  <a:cubicBezTo>
                    <a:pt x="422" y="424"/>
                    <a:pt x="439" y="424"/>
                    <a:pt x="442" y="410"/>
                  </a:cubicBezTo>
                  <a:cubicBezTo>
                    <a:pt x="438" y="406"/>
                    <a:pt x="437" y="395"/>
                    <a:pt x="433" y="393"/>
                  </a:cubicBezTo>
                  <a:cubicBezTo>
                    <a:pt x="425" y="387"/>
                    <a:pt x="355" y="397"/>
                    <a:pt x="328" y="399"/>
                  </a:cubicBezTo>
                  <a:cubicBezTo>
                    <a:pt x="253" y="402"/>
                    <a:pt x="154" y="405"/>
                    <a:pt x="90" y="407"/>
                  </a:cubicBezTo>
                  <a:cubicBezTo>
                    <a:pt x="89" y="322"/>
                    <a:pt x="88" y="237"/>
                    <a:pt x="84" y="154"/>
                  </a:cubicBezTo>
                  <a:cubicBezTo>
                    <a:pt x="80" y="149"/>
                    <a:pt x="72" y="147"/>
                    <a:pt x="67" y="143"/>
                  </a:cubicBezTo>
                  <a:cubicBezTo>
                    <a:pt x="68" y="125"/>
                    <a:pt x="50" y="126"/>
                    <a:pt x="49" y="111"/>
                  </a:cubicBezTo>
                  <a:cubicBezTo>
                    <a:pt x="54" y="105"/>
                    <a:pt x="56" y="99"/>
                    <a:pt x="64" y="96"/>
                  </a:cubicBezTo>
                  <a:cubicBezTo>
                    <a:pt x="67" y="75"/>
                    <a:pt x="50" y="81"/>
                    <a:pt x="40" y="79"/>
                  </a:cubicBezTo>
                  <a:cubicBezTo>
                    <a:pt x="41" y="71"/>
                    <a:pt x="32" y="74"/>
                    <a:pt x="29" y="70"/>
                  </a:cubicBezTo>
                  <a:cubicBezTo>
                    <a:pt x="25" y="65"/>
                    <a:pt x="24" y="55"/>
                    <a:pt x="20" y="50"/>
                  </a:cubicBezTo>
                  <a:cubicBezTo>
                    <a:pt x="13" y="38"/>
                    <a:pt x="0" y="29"/>
                    <a:pt x="0" y="15"/>
                  </a:cubicBezTo>
                  <a:cubicBezTo>
                    <a:pt x="55" y="15"/>
                    <a:pt x="120" y="15"/>
                    <a:pt x="180" y="12"/>
                  </a:cubicBezTo>
                  <a:cubicBezTo>
                    <a:pt x="192" y="11"/>
                    <a:pt x="213" y="10"/>
                    <a:pt x="232" y="9"/>
                  </a:cubicBezTo>
                  <a:cubicBezTo>
                    <a:pt x="251" y="8"/>
                    <a:pt x="270" y="0"/>
                    <a:pt x="282" y="3"/>
                  </a:cubicBezTo>
                  <a:cubicBezTo>
                    <a:pt x="294" y="6"/>
                    <a:pt x="299" y="19"/>
                    <a:pt x="308" y="23"/>
                  </a:cubicBezTo>
                  <a:cubicBezTo>
                    <a:pt x="302" y="44"/>
                    <a:pt x="307" y="68"/>
                    <a:pt x="317" y="84"/>
                  </a:cubicBezTo>
                  <a:cubicBezTo>
                    <a:pt x="320" y="90"/>
                    <a:pt x="326" y="94"/>
                    <a:pt x="331" y="99"/>
                  </a:cubicBezTo>
                  <a:cubicBezTo>
                    <a:pt x="333" y="101"/>
                    <a:pt x="338" y="103"/>
                    <a:pt x="340" y="105"/>
                  </a:cubicBezTo>
                  <a:cubicBezTo>
                    <a:pt x="342" y="107"/>
                    <a:pt x="341" y="112"/>
                    <a:pt x="343" y="114"/>
                  </a:cubicBezTo>
                  <a:cubicBezTo>
                    <a:pt x="346" y="116"/>
                    <a:pt x="355" y="117"/>
                    <a:pt x="357" y="119"/>
                  </a:cubicBezTo>
                  <a:cubicBezTo>
                    <a:pt x="362" y="123"/>
                    <a:pt x="361" y="128"/>
                    <a:pt x="366" y="128"/>
                  </a:cubicBezTo>
                  <a:cubicBezTo>
                    <a:pt x="370" y="141"/>
                    <a:pt x="370" y="158"/>
                    <a:pt x="378" y="166"/>
                  </a:cubicBezTo>
                  <a:cubicBezTo>
                    <a:pt x="388" y="168"/>
                    <a:pt x="386" y="157"/>
                    <a:pt x="395" y="157"/>
                  </a:cubicBezTo>
                  <a:cubicBezTo>
                    <a:pt x="402" y="161"/>
                    <a:pt x="409" y="163"/>
                    <a:pt x="416" y="166"/>
                  </a:cubicBezTo>
                  <a:cubicBezTo>
                    <a:pt x="414" y="191"/>
                    <a:pt x="391" y="213"/>
                    <a:pt x="407" y="233"/>
                  </a:cubicBezTo>
                  <a:cubicBezTo>
                    <a:pt x="412" y="239"/>
                    <a:pt x="415" y="243"/>
                    <a:pt x="421" y="247"/>
                  </a:cubicBezTo>
                  <a:cubicBezTo>
                    <a:pt x="425" y="250"/>
                    <a:pt x="436" y="250"/>
                    <a:pt x="436" y="259"/>
                  </a:cubicBezTo>
                  <a:cubicBezTo>
                    <a:pt x="446" y="255"/>
                    <a:pt x="453" y="265"/>
                    <a:pt x="459" y="271"/>
                  </a:cubicBezTo>
                  <a:cubicBezTo>
                    <a:pt x="461" y="272"/>
                    <a:pt x="467" y="275"/>
                    <a:pt x="468" y="276"/>
                  </a:cubicBezTo>
                  <a:cubicBezTo>
                    <a:pt x="470" y="279"/>
                    <a:pt x="469" y="286"/>
                    <a:pt x="471" y="291"/>
                  </a:cubicBezTo>
                  <a:cubicBezTo>
                    <a:pt x="472" y="294"/>
                    <a:pt x="481" y="299"/>
                    <a:pt x="477" y="308"/>
                  </a:cubicBezTo>
                  <a:cubicBezTo>
                    <a:pt x="477" y="309"/>
                    <a:pt x="471" y="312"/>
                    <a:pt x="471" y="311"/>
                  </a:cubicBezTo>
                  <a:cubicBezTo>
                    <a:pt x="474" y="323"/>
                    <a:pt x="485" y="328"/>
                    <a:pt x="485" y="337"/>
                  </a:cubicBezTo>
                  <a:cubicBezTo>
                    <a:pt x="493" y="343"/>
                    <a:pt x="500" y="334"/>
                    <a:pt x="506" y="343"/>
                  </a:cubicBezTo>
                  <a:cubicBezTo>
                    <a:pt x="502" y="346"/>
                    <a:pt x="507" y="350"/>
                    <a:pt x="506" y="355"/>
                  </a:cubicBezTo>
                  <a:cubicBezTo>
                    <a:pt x="505" y="359"/>
                    <a:pt x="502" y="361"/>
                    <a:pt x="500" y="367"/>
                  </a:cubicBezTo>
                  <a:cubicBezTo>
                    <a:pt x="499" y="370"/>
                    <a:pt x="505" y="372"/>
                    <a:pt x="500" y="378"/>
                  </a:cubicBezTo>
                  <a:cubicBezTo>
                    <a:pt x="501" y="377"/>
                    <a:pt x="493" y="377"/>
                    <a:pt x="491" y="378"/>
                  </a:cubicBezTo>
                  <a:cubicBezTo>
                    <a:pt x="485" y="382"/>
                    <a:pt x="482" y="393"/>
                    <a:pt x="480" y="378"/>
                  </a:cubicBezTo>
                  <a:cubicBezTo>
                    <a:pt x="472" y="385"/>
                    <a:pt x="475" y="391"/>
                    <a:pt x="477" y="401"/>
                  </a:cubicBezTo>
                  <a:cubicBezTo>
                    <a:pt x="467" y="403"/>
                    <a:pt x="473" y="406"/>
                    <a:pt x="471" y="410"/>
                  </a:cubicBezTo>
                  <a:cubicBezTo>
                    <a:pt x="469" y="413"/>
                    <a:pt x="466" y="418"/>
                    <a:pt x="471" y="419"/>
                  </a:cubicBezTo>
                </a:path>
              </a:pathLst>
            </a:custGeom>
            <a:solidFill>
              <a:schemeClr val="accent4"/>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124"/>
            <p:cNvSpPr>
              <a:spLocks/>
            </p:cNvSpPr>
            <p:nvPr/>
          </p:nvSpPr>
          <p:spPr bwMode="auto">
            <a:xfrm>
              <a:off x="3325814" y="2843213"/>
              <a:ext cx="452438" cy="428625"/>
            </a:xfrm>
            <a:custGeom>
              <a:avLst/>
              <a:gdLst>
                <a:gd name="T0" fmla="*/ 343 w 378"/>
                <a:gd name="T1" fmla="*/ 106 h 359"/>
                <a:gd name="T2" fmla="*/ 349 w 378"/>
                <a:gd name="T3" fmla="*/ 132 h 359"/>
                <a:gd name="T4" fmla="*/ 331 w 378"/>
                <a:gd name="T5" fmla="*/ 149 h 359"/>
                <a:gd name="T6" fmla="*/ 334 w 378"/>
                <a:gd name="T7" fmla="*/ 164 h 359"/>
                <a:gd name="T8" fmla="*/ 323 w 378"/>
                <a:gd name="T9" fmla="*/ 164 h 359"/>
                <a:gd name="T10" fmla="*/ 317 w 378"/>
                <a:gd name="T11" fmla="*/ 170 h 359"/>
                <a:gd name="T12" fmla="*/ 317 w 378"/>
                <a:gd name="T13" fmla="*/ 205 h 359"/>
                <a:gd name="T14" fmla="*/ 299 w 378"/>
                <a:gd name="T15" fmla="*/ 225 h 359"/>
                <a:gd name="T16" fmla="*/ 288 w 378"/>
                <a:gd name="T17" fmla="*/ 225 h 359"/>
                <a:gd name="T18" fmla="*/ 294 w 378"/>
                <a:gd name="T19" fmla="*/ 248 h 359"/>
                <a:gd name="T20" fmla="*/ 276 w 378"/>
                <a:gd name="T21" fmla="*/ 257 h 359"/>
                <a:gd name="T22" fmla="*/ 282 w 378"/>
                <a:gd name="T23" fmla="*/ 266 h 359"/>
                <a:gd name="T24" fmla="*/ 270 w 378"/>
                <a:gd name="T25" fmla="*/ 280 h 359"/>
                <a:gd name="T26" fmla="*/ 267 w 378"/>
                <a:gd name="T27" fmla="*/ 289 h 359"/>
                <a:gd name="T28" fmla="*/ 273 w 378"/>
                <a:gd name="T29" fmla="*/ 298 h 359"/>
                <a:gd name="T30" fmla="*/ 267 w 378"/>
                <a:gd name="T31" fmla="*/ 303 h 359"/>
                <a:gd name="T32" fmla="*/ 279 w 378"/>
                <a:gd name="T33" fmla="*/ 318 h 359"/>
                <a:gd name="T34" fmla="*/ 282 w 378"/>
                <a:gd name="T35" fmla="*/ 327 h 359"/>
                <a:gd name="T36" fmla="*/ 276 w 378"/>
                <a:gd name="T37" fmla="*/ 335 h 359"/>
                <a:gd name="T38" fmla="*/ 279 w 378"/>
                <a:gd name="T39" fmla="*/ 347 h 359"/>
                <a:gd name="T40" fmla="*/ 157 w 378"/>
                <a:gd name="T41" fmla="*/ 353 h 359"/>
                <a:gd name="T42" fmla="*/ 137 w 378"/>
                <a:gd name="T43" fmla="*/ 350 h 359"/>
                <a:gd name="T44" fmla="*/ 119 w 378"/>
                <a:gd name="T45" fmla="*/ 356 h 359"/>
                <a:gd name="T46" fmla="*/ 52 w 378"/>
                <a:gd name="T47" fmla="*/ 356 h 359"/>
                <a:gd name="T48" fmla="*/ 52 w 378"/>
                <a:gd name="T49" fmla="*/ 306 h 359"/>
                <a:gd name="T50" fmla="*/ 46 w 378"/>
                <a:gd name="T51" fmla="*/ 303 h 359"/>
                <a:gd name="T52" fmla="*/ 32 w 378"/>
                <a:gd name="T53" fmla="*/ 303 h 359"/>
                <a:gd name="T54" fmla="*/ 32 w 378"/>
                <a:gd name="T55" fmla="*/ 298 h 359"/>
                <a:gd name="T56" fmla="*/ 20 w 378"/>
                <a:gd name="T57" fmla="*/ 303 h 359"/>
                <a:gd name="T58" fmla="*/ 14 w 378"/>
                <a:gd name="T59" fmla="*/ 111 h 359"/>
                <a:gd name="T60" fmla="*/ 0 w 378"/>
                <a:gd name="T61" fmla="*/ 24 h 359"/>
                <a:gd name="T62" fmla="*/ 294 w 378"/>
                <a:gd name="T63" fmla="*/ 13 h 359"/>
                <a:gd name="T64" fmla="*/ 343 w 378"/>
                <a:gd name="T65" fmla="*/ 24 h 359"/>
                <a:gd name="T66" fmla="*/ 328 w 378"/>
                <a:gd name="T67" fmla="*/ 33 h 359"/>
                <a:gd name="T68" fmla="*/ 326 w 378"/>
                <a:gd name="T69" fmla="*/ 56 h 359"/>
                <a:gd name="T70" fmla="*/ 375 w 378"/>
                <a:gd name="T71" fmla="*/ 56 h 359"/>
                <a:gd name="T72" fmla="*/ 369 w 378"/>
                <a:gd name="T73" fmla="*/ 62 h 359"/>
                <a:gd name="T74" fmla="*/ 372 w 378"/>
                <a:gd name="T75" fmla="*/ 68 h 359"/>
                <a:gd name="T76" fmla="*/ 358 w 378"/>
                <a:gd name="T77" fmla="*/ 79 h 359"/>
                <a:gd name="T78" fmla="*/ 349 w 378"/>
                <a:gd name="T79" fmla="*/ 100 h 359"/>
                <a:gd name="T80" fmla="*/ 343 w 378"/>
                <a:gd name="T81" fmla="*/ 10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359">
                  <a:moveTo>
                    <a:pt x="343" y="106"/>
                  </a:moveTo>
                  <a:cubicBezTo>
                    <a:pt x="341" y="118"/>
                    <a:pt x="348" y="122"/>
                    <a:pt x="349" y="132"/>
                  </a:cubicBezTo>
                  <a:cubicBezTo>
                    <a:pt x="347" y="141"/>
                    <a:pt x="341" y="147"/>
                    <a:pt x="331" y="149"/>
                  </a:cubicBezTo>
                  <a:cubicBezTo>
                    <a:pt x="334" y="154"/>
                    <a:pt x="341" y="158"/>
                    <a:pt x="334" y="164"/>
                  </a:cubicBezTo>
                  <a:cubicBezTo>
                    <a:pt x="329" y="169"/>
                    <a:pt x="331" y="164"/>
                    <a:pt x="323" y="164"/>
                  </a:cubicBezTo>
                  <a:cubicBezTo>
                    <a:pt x="323" y="172"/>
                    <a:pt x="322" y="174"/>
                    <a:pt x="317" y="170"/>
                  </a:cubicBezTo>
                  <a:cubicBezTo>
                    <a:pt x="314" y="183"/>
                    <a:pt x="314" y="198"/>
                    <a:pt x="317" y="205"/>
                  </a:cubicBezTo>
                  <a:cubicBezTo>
                    <a:pt x="314" y="214"/>
                    <a:pt x="299" y="212"/>
                    <a:pt x="299" y="225"/>
                  </a:cubicBezTo>
                  <a:cubicBezTo>
                    <a:pt x="294" y="230"/>
                    <a:pt x="296" y="225"/>
                    <a:pt x="288" y="225"/>
                  </a:cubicBezTo>
                  <a:cubicBezTo>
                    <a:pt x="289" y="233"/>
                    <a:pt x="292" y="240"/>
                    <a:pt x="294" y="248"/>
                  </a:cubicBezTo>
                  <a:cubicBezTo>
                    <a:pt x="283" y="247"/>
                    <a:pt x="281" y="253"/>
                    <a:pt x="276" y="257"/>
                  </a:cubicBezTo>
                  <a:cubicBezTo>
                    <a:pt x="277" y="263"/>
                    <a:pt x="284" y="252"/>
                    <a:pt x="282" y="266"/>
                  </a:cubicBezTo>
                  <a:cubicBezTo>
                    <a:pt x="279" y="271"/>
                    <a:pt x="278" y="279"/>
                    <a:pt x="270" y="280"/>
                  </a:cubicBezTo>
                  <a:cubicBezTo>
                    <a:pt x="268" y="286"/>
                    <a:pt x="279" y="289"/>
                    <a:pt x="267" y="289"/>
                  </a:cubicBezTo>
                  <a:cubicBezTo>
                    <a:pt x="265" y="294"/>
                    <a:pt x="273" y="296"/>
                    <a:pt x="273" y="298"/>
                  </a:cubicBezTo>
                  <a:cubicBezTo>
                    <a:pt x="273" y="299"/>
                    <a:pt x="268" y="304"/>
                    <a:pt x="267" y="303"/>
                  </a:cubicBezTo>
                  <a:cubicBezTo>
                    <a:pt x="271" y="315"/>
                    <a:pt x="278" y="310"/>
                    <a:pt x="279" y="318"/>
                  </a:cubicBezTo>
                  <a:cubicBezTo>
                    <a:pt x="280" y="321"/>
                    <a:pt x="282" y="327"/>
                    <a:pt x="282" y="327"/>
                  </a:cubicBezTo>
                  <a:cubicBezTo>
                    <a:pt x="283" y="333"/>
                    <a:pt x="277" y="331"/>
                    <a:pt x="276" y="335"/>
                  </a:cubicBezTo>
                  <a:cubicBezTo>
                    <a:pt x="276" y="338"/>
                    <a:pt x="281" y="342"/>
                    <a:pt x="279" y="347"/>
                  </a:cubicBezTo>
                  <a:cubicBezTo>
                    <a:pt x="239" y="345"/>
                    <a:pt x="200" y="354"/>
                    <a:pt x="157" y="353"/>
                  </a:cubicBezTo>
                  <a:cubicBezTo>
                    <a:pt x="151" y="353"/>
                    <a:pt x="143" y="350"/>
                    <a:pt x="137" y="350"/>
                  </a:cubicBezTo>
                  <a:cubicBezTo>
                    <a:pt x="130" y="350"/>
                    <a:pt x="125" y="355"/>
                    <a:pt x="119" y="356"/>
                  </a:cubicBezTo>
                  <a:cubicBezTo>
                    <a:pt x="97" y="359"/>
                    <a:pt x="73" y="353"/>
                    <a:pt x="52" y="356"/>
                  </a:cubicBezTo>
                  <a:cubicBezTo>
                    <a:pt x="52" y="339"/>
                    <a:pt x="52" y="323"/>
                    <a:pt x="52" y="306"/>
                  </a:cubicBezTo>
                  <a:cubicBezTo>
                    <a:pt x="49" y="307"/>
                    <a:pt x="47" y="306"/>
                    <a:pt x="46" y="303"/>
                  </a:cubicBezTo>
                  <a:cubicBezTo>
                    <a:pt x="41" y="300"/>
                    <a:pt x="36" y="303"/>
                    <a:pt x="32" y="303"/>
                  </a:cubicBezTo>
                  <a:cubicBezTo>
                    <a:pt x="32" y="303"/>
                    <a:pt x="32" y="298"/>
                    <a:pt x="32" y="298"/>
                  </a:cubicBezTo>
                  <a:cubicBezTo>
                    <a:pt x="28" y="294"/>
                    <a:pt x="28" y="307"/>
                    <a:pt x="20" y="303"/>
                  </a:cubicBezTo>
                  <a:cubicBezTo>
                    <a:pt x="10" y="243"/>
                    <a:pt x="20" y="174"/>
                    <a:pt x="14" y="111"/>
                  </a:cubicBezTo>
                  <a:cubicBezTo>
                    <a:pt x="12" y="80"/>
                    <a:pt x="0" y="52"/>
                    <a:pt x="0" y="24"/>
                  </a:cubicBezTo>
                  <a:cubicBezTo>
                    <a:pt x="95" y="24"/>
                    <a:pt x="198" y="19"/>
                    <a:pt x="294" y="13"/>
                  </a:cubicBezTo>
                  <a:cubicBezTo>
                    <a:pt x="311" y="11"/>
                    <a:pt x="339" y="0"/>
                    <a:pt x="343" y="24"/>
                  </a:cubicBezTo>
                  <a:cubicBezTo>
                    <a:pt x="343" y="33"/>
                    <a:pt x="334" y="39"/>
                    <a:pt x="328" y="33"/>
                  </a:cubicBezTo>
                  <a:cubicBezTo>
                    <a:pt x="336" y="40"/>
                    <a:pt x="318" y="49"/>
                    <a:pt x="326" y="56"/>
                  </a:cubicBezTo>
                  <a:cubicBezTo>
                    <a:pt x="341" y="67"/>
                    <a:pt x="351" y="52"/>
                    <a:pt x="375" y="56"/>
                  </a:cubicBezTo>
                  <a:cubicBezTo>
                    <a:pt x="378" y="62"/>
                    <a:pt x="370" y="61"/>
                    <a:pt x="369" y="62"/>
                  </a:cubicBezTo>
                  <a:cubicBezTo>
                    <a:pt x="368" y="65"/>
                    <a:pt x="372" y="69"/>
                    <a:pt x="372" y="68"/>
                  </a:cubicBezTo>
                  <a:cubicBezTo>
                    <a:pt x="368" y="75"/>
                    <a:pt x="365" y="74"/>
                    <a:pt x="358" y="79"/>
                  </a:cubicBezTo>
                  <a:cubicBezTo>
                    <a:pt x="362" y="93"/>
                    <a:pt x="357" y="93"/>
                    <a:pt x="349" y="100"/>
                  </a:cubicBezTo>
                  <a:lnTo>
                    <a:pt x="343" y="106"/>
                  </a:lnTo>
                  <a:close/>
                </a:path>
              </a:pathLst>
            </a:custGeom>
            <a:solidFill>
              <a:schemeClr val="accent4"/>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125"/>
            <p:cNvSpPr>
              <a:spLocks/>
            </p:cNvSpPr>
            <p:nvPr/>
          </p:nvSpPr>
          <p:spPr bwMode="auto">
            <a:xfrm>
              <a:off x="2543176" y="1414463"/>
              <a:ext cx="595313" cy="371475"/>
            </a:xfrm>
            <a:custGeom>
              <a:avLst/>
              <a:gdLst>
                <a:gd name="T0" fmla="*/ 454 w 498"/>
                <a:gd name="T1" fmla="*/ 21 h 310"/>
                <a:gd name="T2" fmla="*/ 457 w 498"/>
                <a:gd name="T3" fmla="*/ 41 h 310"/>
                <a:gd name="T4" fmla="*/ 457 w 498"/>
                <a:gd name="T5" fmla="*/ 76 h 310"/>
                <a:gd name="T6" fmla="*/ 460 w 498"/>
                <a:gd name="T7" fmla="*/ 85 h 310"/>
                <a:gd name="T8" fmla="*/ 466 w 498"/>
                <a:gd name="T9" fmla="*/ 123 h 310"/>
                <a:gd name="T10" fmla="*/ 477 w 498"/>
                <a:gd name="T11" fmla="*/ 152 h 310"/>
                <a:gd name="T12" fmla="*/ 474 w 498"/>
                <a:gd name="T13" fmla="*/ 163 h 310"/>
                <a:gd name="T14" fmla="*/ 480 w 498"/>
                <a:gd name="T15" fmla="*/ 195 h 310"/>
                <a:gd name="T16" fmla="*/ 477 w 498"/>
                <a:gd name="T17" fmla="*/ 207 h 310"/>
                <a:gd name="T18" fmla="*/ 480 w 498"/>
                <a:gd name="T19" fmla="*/ 239 h 310"/>
                <a:gd name="T20" fmla="*/ 483 w 498"/>
                <a:gd name="T21" fmla="*/ 256 h 310"/>
                <a:gd name="T22" fmla="*/ 492 w 498"/>
                <a:gd name="T23" fmla="*/ 268 h 310"/>
                <a:gd name="T24" fmla="*/ 498 w 498"/>
                <a:gd name="T25" fmla="*/ 303 h 310"/>
                <a:gd name="T26" fmla="*/ 0 w 498"/>
                <a:gd name="T27" fmla="*/ 288 h 310"/>
                <a:gd name="T28" fmla="*/ 24 w 498"/>
                <a:gd name="T29" fmla="*/ 0 h 310"/>
                <a:gd name="T30" fmla="*/ 454 w 498"/>
                <a:gd name="T31" fmla="*/ 2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10">
                  <a:moveTo>
                    <a:pt x="454" y="21"/>
                  </a:moveTo>
                  <a:cubicBezTo>
                    <a:pt x="456" y="29"/>
                    <a:pt x="456" y="35"/>
                    <a:pt x="457" y="41"/>
                  </a:cubicBezTo>
                  <a:cubicBezTo>
                    <a:pt x="458" y="51"/>
                    <a:pt x="456" y="58"/>
                    <a:pt x="457" y="76"/>
                  </a:cubicBezTo>
                  <a:cubicBezTo>
                    <a:pt x="457" y="79"/>
                    <a:pt x="461" y="81"/>
                    <a:pt x="460" y="85"/>
                  </a:cubicBezTo>
                  <a:cubicBezTo>
                    <a:pt x="459" y="92"/>
                    <a:pt x="462" y="110"/>
                    <a:pt x="466" y="123"/>
                  </a:cubicBezTo>
                  <a:cubicBezTo>
                    <a:pt x="469" y="133"/>
                    <a:pt x="476" y="141"/>
                    <a:pt x="477" y="152"/>
                  </a:cubicBezTo>
                  <a:cubicBezTo>
                    <a:pt x="478" y="157"/>
                    <a:pt x="474" y="162"/>
                    <a:pt x="474" y="163"/>
                  </a:cubicBezTo>
                  <a:cubicBezTo>
                    <a:pt x="474" y="168"/>
                    <a:pt x="480" y="185"/>
                    <a:pt x="480" y="195"/>
                  </a:cubicBezTo>
                  <a:cubicBezTo>
                    <a:pt x="481" y="202"/>
                    <a:pt x="477" y="203"/>
                    <a:pt x="477" y="207"/>
                  </a:cubicBezTo>
                  <a:cubicBezTo>
                    <a:pt x="477" y="209"/>
                    <a:pt x="479" y="229"/>
                    <a:pt x="480" y="239"/>
                  </a:cubicBezTo>
                  <a:cubicBezTo>
                    <a:pt x="481" y="244"/>
                    <a:pt x="481" y="251"/>
                    <a:pt x="483" y="256"/>
                  </a:cubicBezTo>
                  <a:cubicBezTo>
                    <a:pt x="484" y="260"/>
                    <a:pt x="491" y="264"/>
                    <a:pt x="492" y="268"/>
                  </a:cubicBezTo>
                  <a:cubicBezTo>
                    <a:pt x="495" y="280"/>
                    <a:pt x="493" y="291"/>
                    <a:pt x="498" y="303"/>
                  </a:cubicBezTo>
                  <a:cubicBezTo>
                    <a:pt x="331" y="310"/>
                    <a:pt x="161" y="297"/>
                    <a:pt x="0" y="288"/>
                  </a:cubicBezTo>
                  <a:cubicBezTo>
                    <a:pt x="9" y="194"/>
                    <a:pt x="10" y="91"/>
                    <a:pt x="24" y="0"/>
                  </a:cubicBezTo>
                  <a:cubicBezTo>
                    <a:pt x="160" y="14"/>
                    <a:pt x="313" y="11"/>
                    <a:pt x="454" y="21"/>
                  </a:cubicBezTo>
                  <a:close/>
                </a:path>
              </a:pathLst>
            </a:custGeom>
            <a:solidFill>
              <a:schemeClr val="accent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126"/>
            <p:cNvSpPr>
              <a:spLocks/>
            </p:cNvSpPr>
            <p:nvPr/>
          </p:nvSpPr>
          <p:spPr bwMode="auto">
            <a:xfrm>
              <a:off x="2519363" y="1762126"/>
              <a:ext cx="630238" cy="406400"/>
            </a:xfrm>
            <a:custGeom>
              <a:avLst/>
              <a:gdLst>
                <a:gd name="T0" fmla="*/ 518 w 528"/>
                <a:gd name="T1" fmla="*/ 340 h 340"/>
                <a:gd name="T2" fmla="*/ 468 w 528"/>
                <a:gd name="T3" fmla="*/ 309 h 340"/>
                <a:gd name="T4" fmla="*/ 436 w 528"/>
                <a:gd name="T5" fmla="*/ 312 h 340"/>
                <a:gd name="T6" fmla="*/ 419 w 528"/>
                <a:gd name="T7" fmla="*/ 317 h 340"/>
                <a:gd name="T8" fmla="*/ 398 w 528"/>
                <a:gd name="T9" fmla="*/ 309 h 340"/>
                <a:gd name="T10" fmla="*/ 384 w 528"/>
                <a:gd name="T11" fmla="*/ 297 h 340"/>
                <a:gd name="T12" fmla="*/ 343 w 528"/>
                <a:gd name="T13" fmla="*/ 297 h 340"/>
                <a:gd name="T14" fmla="*/ 0 w 528"/>
                <a:gd name="T15" fmla="*/ 280 h 340"/>
                <a:gd name="T16" fmla="*/ 20 w 528"/>
                <a:gd name="T17" fmla="*/ 0 h 340"/>
                <a:gd name="T18" fmla="*/ 515 w 528"/>
                <a:gd name="T19" fmla="*/ 18 h 340"/>
                <a:gd name="T20" fmla="*/ 497 w 528"/>
                <a:gd name="T21" fmla="*/ 50 h 340"/>
                <a:gd name="T22" fmla="*/ 509 w 528"/>
                <a:gd name="T23" fmla="*/ 67 h 340"/>
                <a:gd name="T24" fmla="*/ 524 w 528"/>
                <a:gd name="T25" fmla="*/ 79 h 340"/>
                <a:gd name="T26" fmla="*/ 526 w 528"/>
                <a:gd name="T27" fmla="*/ 242 h 340"/>
                <a:gd name="T28" fmla="*/ 515 w 528"/>
                <a:gd name="T29" fmla="*/ 250 h 340"/>
                <a:gd name="T30" fmla="*/ 521 w 528"/>
                <a:gd name="T31" fmla="*/ 265 h 340"/>
                <a:gd name="T32" fmla="*/ 521 w 528"/>
                <a:gd name="T33" fmla="*/ 280 h 340"/>
                <a:gd name="T34" fmla="*/ 521 w 528"/>
                <a:gd name="T35" fmla="*/ 309 h 340"/>
                <a:gd name="T36" fmla="*/ 517 w 528"/>
                <a:gd name="T37" fmla="*/ 329 h 340"/>
                <a:gd name="T38" fmla="*/ 518 w 528"/>
                <a:gd name="T3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8" h="340">
                  <a:moveTo>
                    <a:pt x="518" y="340"/>
                  </a:moveTo>
                  <a:cubicBezTo>
                    <a:pt x="503" y="322"/>
                    <a:pt x="479" y="318"/>
                    <a:pt x="468" y="309"/>
                  </a:cubicBezTo>
                  <a:cubicBezTo>
                    <a:pt x="460" y="312"/>
                    <a:pt x="447" y="310"/>
                    <a:pt x="436" y="312"/>
                  </a:cubicBezTo>
                  <a:cubicBezTo>
                    <a:pt x="428" y="313"/>
                    <a:pt x="424" y="314"/>
                    <a:pt x="419" y="317"/>
                  </a:cubicBezTo>
                  <a:cubicBezTo>
                    <a:pt x="414" y="315"/>
                    <a:pt x="405" y="313"/>
                    <a:pt x="398" y="309"/>
                  </a:cubicBezTo>
                  <a:cubicBezTo>
                    <a:pt x="393" y="305"/>
                    <a:pt x="389" y="298"/>
                    <a:pt x="384" y="297"/>
                  </a:cubicBezTo>
                  <a:cubicBezTo>
                    <a:pt x="372" y="294"/>
                    <a:pt x="356" y="298"/>
                    <a:pt x="343" y="297"/>
                  </a:cubicBezTo>
                  <a:cubicBezTo>
                    <a:pt x="236" y="292"/>
                    <a:pt x="102" y="289"/>
                    <a:pt x="0" y="280"/>
                  </a:cubicBezTo>
                  <a:cubicBezTo>
                    <a:pt x="2" y="182"/>
                    <a:pt x="15" y="95"/>
                    <a:pt x="20" y="0"/>
                  </a:cubicBezTo>
                  <a:cubicBezTo>
                    <a:pt x="179" y="13"/>
                    <a:pt x="343" y="19"/>
                    <a:pt x="515" y="18"/>
                  </a:cubicBezTo>
                  <a:cubicBezTo>
                    <a:pt x="516" y="36"/>
                    <a:pt x="499" y="35"/>
                    <a:pt x="497" y="50"/>
                  </a:cubicBezTo>
                  <a:cubicBezTo>
                    <a:pt x="502" y="55"/>
                    <a:pt x="504" y="63"/>
                    <a:pt x="509" y="67"/>
                  </a:cubicBezTo>
                  <a:cubicBezTo>
                    <a:pt x="513" y="72"/>
                    <a:pt x="523" y="71"/>
                    <a:pt x="524" y="79"/>
                  </a:cubicBezTo>
                  <a:cubicBezTo>
                    <a:pt x="525" y="132"/>
                    <a:pt x="520" y="193"/>
                    <a:pt x="526" y="242"/>
                  </a:cubicBezTo>
                  <a:cubicBezTo>
                    <a:pt x="528" y="256"/>
                    <a:pt x="518" y="243"/>
                    <a:pt x="515" y="250"/>
                  </a:cubicBezTo>
                  <a:cubicBezTo>
                    <a:pt x="513" y="257"/>
                    <a:pt x="521" y="259"/>
                    <a:pt x="521" y="265"/>
                  </a:cubicBezTo>
                  <a:cubicBezTo>
                    <a:pt x="521" y="270"/>
                    <a:pt x="517" y="271"/>
                    <a:pt x="521" y="280"/>
                  </a:cubicBezTo>
                  <a:cubicBezTo>
                    <a:pt x="523" y="284"/>
                    <a:pt x="524" y="299"/>
                    <a:pt x="521" y="309"/>
                  </a:cubicBezTo>
                  <a:cubicBezTo>
                    <a:pt x="519" y="313"/>
                    <a:pt x="511" y="322"/>
                    <a:pt x="517" y="329"/>
                  </a:cubicBezTo>
                  <a:lnTo>
                    <a:pt x="518" y="340"/>
                  </a:lnTo>
                  <a:close/>
                </a:path>
              </a:pathLst>
            </a:custGeom>
            <a:solidFill>
              <a:schemeClr val="accent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127"/>
            <p:cNvSpPr>
              <a:spLocks/>
            </p:cNvSpPr>
            <p:nvPr/>
          </p:nvSpPr>
          <p:spPr bwMode="auto">
            <a:xfrm>
              <a:off x="2501901" y="2100263"/>
              <a:ext cx="739775" cy="371475"/>
            </a:xfrm>
            <a:custGeom>
              <a:avLst/>
              <a:gdLst>
                <a:gd name="T0" fmla="*/ 620 w 620"/>
                <a:gd name="T1" fmla="*/ 303 h 311"/>
                <a:gd name="T2" fmla="*/ 140 w 620"/>
                <a:gd name="T3" fmla="*/ 297 h 311"/>
                <a:gd name="T4" fmla="*/ 143 w 620"/>
                <a:gd name="T5" fmla="*/ 201 h 311"/>
                <a:gd name="T6" fmla="*/ 0 w 620"/>
                <a:gd name="T7" fmla="*/ 190 h 311"/>
                <a:gd name="T8" fmla="*/ 15 w 620"/>
                <a:gd name="T9" fmla="*/ 0 h 311"/>
                <a:gd name="T10" fmla="*/ 309 w 620"/>
                <a:gd name="T11" fmla="*/ 18 h 311"/>
                <a:gd name="T12" fmla="*/ 390 w 620"/>
                <a:gd name="T13" fmla="*/ 18 h 311"/>
                <a:gd name="T14" fmla="*/ 425 w 620"/>
                <a:gd name="T15" fmla="*/ 35 h 311"/>
                <a:gd name="T16" fmla="*/ 431 w 620"/>
                <a:gd name="T17" fmla="*/ 41 h 311"/>
                <a:gd name="T18" fmla="*/ 445 w 620"/>
                <a:gd name="T19" fmla="*/ 32 h 311"/>
                <a:gd name="T20" fmla="*/ 480 w 620"/>
                <a:gd name="T21" fmla="*/ 30 h 311"/>
                <a:gd name="T22" fmla="*/ 492 w 620"/>
                <a:gd name="T23" fmla="*/ 41 h 311"/>
                <a:gd name="T24" fmla="*/ 512 w 620"/>
                <a:gd name="T25" fmla="*/ 44 h 311"/>
                <a:gd name="T26" fmla="*/ 527 w 620"/>
                <a:gd name="T27" fmla="*/ 59 h 311"/>
                <a:gd name="T28" fmla="*/ 544 w 620"/>
                <a:gd name="T29" fmla="*/ 67 h 311"/>
                <a:gd name="T30" fmla="*/ 550 w 620"/>
                <a:gd name="T31" fmla="*/ 88 h 311"/>
                <a:gd name="T32" fmla="*/ 556 w 620"/>
                <a:gd name="T33" fmla="*/ 108 h 311"/>
                <a:gd name="T34" fmla="*/ 562 w 620"/>
                <a:gd name="T35" fmla="*/ 123 h 311"/>
                <a:gd name="T36" fmla="*/ 568 w 620"/>
                <a:gd name="T37" fmla="*/ 155 h 311"/>
                <a:gd name="T38" fmla="*/ 579 w 620"/>
                <a:gd name="T39" fmla="*/ 169 h 311"/>
                <a:gd name="T40" fmla="*/ 579 w 620"/>
                <a:gd name="T41" fmla="*/ 184 h 311"/>
                <a:gd name="T42" fmla="*/ 585 w 620"/>
                <a:gd name="T43" fmla="*/ 195 h 311"/>
                <a:gd name="T44" fmla="*/ 582 w 620"/>
                <a:gd name="T45" fmla="*/ 207 h 311"/>
                <a:gd name="T46" fmla="*/ 585 w 620"/>
                <a:gd name="T47" fmla="*/ 216 h 311"/>
                <a:gd name="T48" fmla="*/ 585 w 620"/>
                <a:gd name="T49" fmla="*/ 224 h 311"/>
                <a:gd name="T50" fmla="*/ 597 w 620"/>
                <a:gd name="T51" fmla="*/ 265 h 311"/>
                <a:gd name="T52" fmla="*/ 600 w 620"/>
                <a:gd name="T53" fmla="*/ 274 h 311"/>
                <a:gd name="T54" fmla="*/ 620 w 620"/>
                <a:gd name="T55" fmla="*/ 30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0" h="311">
                  <a:moveTo>
                    <a:pt x="620" y="303"/>
                  </a:moveTo>
                  <a:cubicBezTo>
                    <a:pt x="461" y="311"/>
                    <a:pt x="296" y="302"/>
                    <a:pt x="140" y="297"/>
                  </a:cubicBezTo>
                  <a:cubicBezTo>
                    <a:pt x="138" y="262"/>
                    <a:pt x="145" y="236"/>
                    <a:pt x="143" y="201"/>
                  </a:cubicBezTo>
                  <a:cubicBezTo>
                    <a:pt x="98" y="194"/>
                    <a:pt x="45" y="196"/>
                    <a:pt x="0" y="190"/>
                  </a:cubicBezTo>
                  <a:cubicBezTo>
                    <a:pt x="6" y="128"/>
                    <a:pt x="7" y="60"/>
                    <a:pt x="15" y="0"/>
                  </a:cubicBezTo>
                  <a:cubicBezTo>
                    <a:pt x="101" y="12"/>
                    <a:pt x="215" y="10"/>
                    <a:pt x="309" y="18"/>
                  </a:cubicBezTo>
                  <a:cubicBezTo>
                    <a:pt x="336" y="20"/>
                    <a:pt x="367" y="13"/>
                    <a:pt x="390" y="18"/>
                  </a:cubicBezTo>
                  <a:cubicBezTo>
                    <a:pt x="402" y="20"/>
                    <a:pt x="413" y="30"/>
                    <a:pt x="425" y="35"/>
                  </a:cubicBezTo>
                  <a:cubicBezTo>
                    <a:pt x="428" y="37"/>
                    <a:pt x="430" y="38"/>
                    <a:pt x="431" y="41"/>
                  </a:cubicBezTo>
                  <a:cubicBezTo>
                    <a:pt x="439" y="44"/>
                    <a:pt x="440" y="34"/>
                    <a:pt x="445" y="32"/>
                  </a:cubicBezTo>
                  <a:cubicBezTo>
                    <a:pt x="453" y="30"/>
                    <a:pt x="472" y="36"/>
                    <a:pt x="480" y="30"/>
                  </a:cubicBezTo>
                  <a:cubicBezTo>
                    <a:pt x="488" y="31"/>
                    <a:pt x="485" y="38"/>
                    <a:pt x="492" y="41"/>
                  </a:cubicBezTo>
                  <a:cubicBezTo>
                    <a:pt x="498" y="44"/>
                    <a:pt x="507" y="41"/>
                    <a:pt x="512" y="44"/>
                  </a:cubicBezTo>
                  <a:cubicBezTo>
                    <a:pt x="518" y="47"/>
                    <a:pt x="522" y="55"/>
                    <a:pt x="527" y="59"/>
                  </a:cubicBezTo>
                  <a:cubicBezTo>
                    <a:pt x="533" y="63"/>
                    <a:pt x="537" y="67"/>
                    <a:pt x="544" y="67"/>
                  </a:cubicBezTo>
                  <a:cubicBezTo>
                    <a:pt x="538" y="74"/>
                    <a:pt x="550" y="83"/>
                    <a:pt x="550" y="88"/>
                  </a:cubicBezTo>
                  <a:cubicBezTo>
                    <a:pt x="551" y="93"/>
                    <a:pt x="548" y="99"/>
                    <a:pt x="556" y="108"/>
                  </a:cubicBezTo>
                  <a:cubicBezTo>
                    <a:pt x="558" y="111"/>
                    <a:pt x="559" y="116"/>
                    <a:pt x="562" y="123"/>
                  </a:cubicBezTo>
                  <a:cubicBezTo>
                    <a:pt x="565" y="130"/>
                    <a:pt x="570" y="137"/>
                    <a:pt x="568" y="155"/>
                  </a:cubicBezTo>
                  <a:cubicBezTo>
                    <a:pt x="568" y="163"/>
                    <a:pt x="577" y="163"/>
                    <a:pt x="579" y="169"/>
                  </a:cubicBezTo>
                  <a:cubicBezTo>
                    <a:pt x="582" y="173"/>
                    <a:pt x="579" y="181"/>
                    <a:pt x="579" y="184"/>
                  </a:cubicBezTo>
                  <a:cubicBezTo>
                    <a:pt x="581" y="191"/>
                    <a:pt x="584" y="190"/>
                    <a:pt x="585" y="195"/>
                  </a:cubicBezTo>
                  <a:cubicBezTo>
                    <a:pt x="586" y="202"/>
                    <a:pt x="582" y="203"/>
                    <a:pt x="582" y="207"/>
                  </a:cubicBezTo>
                  <a:cubicBezTo>
                    <a:pt x="582" y="208"/>
                    <a:pt x="585" y="212"/>
                    <a:pt x="585" y="216"/>
                  </a:cubicBezTo>
                  <a:cubicBezTo>
                    <a:pt x="585" y="220"/>
                    <a:pt x="585" y="219"/>
                    <a:pt x="585" y="224"/>
                  </a:cubicBezTo>
                  <a:cubicBezTo>
                    <a:pt x="584" y="239"/>
                    <a:pt x="590" y="253"/>
                    <a:pt x="597" y="265"/>
                  </a:cubicBezTo>
                  <a:cubicBezTo>
                    <a:pt x="597" y="267"/>
                    <a:pt x="598" y="272"/>
                    <a:pt x="600" y="274"/>
                  </a:cubicBezTo>
                  <a:cubicBezTo>
                    <a:pt x="603" y="280"/>
                    <a:pt x="619" y="289"/>
                    <a:pt x="620" y="303"/>
                  </a:cubicBezTo>
                  <a:close/>
                </a:path>
              </a:pathLst>
            </a:custGeom>
            <a:solidFill>
              <a:schemeClr val="accent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128"/>
            <p:cNvSpPr>
              <a:spLocks/>
            </p:cNvSpPr>
            <p:nvPr/>
          </p:nvSpPr>
          <p:spPr bwMode="auto">
            <a:xfrm>
              <a:off x="2652713" y="2457451"/>
              <a:ext cx="665163" cy="361950"/>
            </a:xfrm>
            <a:custGeom>
              <a:avLst/>
              <a:gdLst>
                <a:gd name="T0" fmla="*/ 523 w 557"/>
                <a:gd name="T1" fmla="*/ 32 h 302"/>
                <a:gd name="T2" fmla="*/ 517 w 557"/>
                <a:gd name="T3" fmla="*/ 47 h 302"/>
                <a:gd name="T4" fmla="*/ 511 w 557"/>
                <a:gd name="T5" fmla="*/ 61 h 302"/>
                <a:gd name="T6" fmla="*/ 523 w 557"/>
                <a:gd name="T7" fmla="*/ 58 h 302"/>
                <a:gd name="T8" fmla="*/ 532 w 557"/>
                <a:gd name="T9" fmla="*/ 67 h 302"/>
                <a:gd name="T10" fmla="*/ 552 w 557"/>
                <a:gd name="T11" fmla="*/ 96 h 302"/>
                <a:gd name="T12" fmla="*/ 555 w 557"/>
                <a:gd name="T13" fmla="*/ 294 h 302"/>
                <a:gd name="T14" fmla="*/ 0 w 557"/>
                <a:gd name="T15" fmla="*/ 288 h 302"/>
                <a:gd name="T16" fmla="*/ 14 w 557"/>
                <a:gd name="T17" fmla="*/ 0 h 302"/>
                <a:gd name="T18" fmla="*/ 311 w 557"/>
                <a:gd name="T19" fmla="*/ 12 h 302"/>
                <a:gd name="T20" fmla="*/ 407 w 557"/>
                <a:gd name="T21" fmla="*/ 12 h 302"/>
                <a:gd name="T22" fmla="*/ 494 w 557"/>
                <a:gd name="T23" fmla="*/ 9 h 302"/>
                <a:gd name="T24" fmla="*/ 511 w 557"/>
                <a:gd name="T25" fmla="*/ 20 h 302"/>
                <a:gd name="T26" fmla="*/ 526 w 557"/>
                <a:gd name="T27" fmla="*/ 23 h 302"/>
                <a:gd name="T28" fmla="*/ 532 w 557"/>
                <a:gd name="T29" fmla="*/ 29 h 302"/>
                <a:gd name="T30" fmla="*/ 523 w 557"/>
                <a:gd name="T31" fmla="*/ 3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7" h="302">
                  <a:moveTo>
                    <a:pt x="523" y="32"/>
                  </a:moveTo>
                  <a:cubicBezTo>
                    <a:pt x="522" y="35"/>
                    <a:pt x="519" y="41"/>
                    <a:pt x="517" y="47"/>
                  </a:cubicBezTo>
                  <a:cubicBezTo>
                    <a:pt x="516" y="52"/>
                    <a:pt x="519" y="60"/>
                    <a:pt x="511" y="61"/>
                  </a:cubicBezTo>
                  <a:cubicBezTo>
                    <a:pt x="514" y="70"/>
                    <a:pt x="516" y="54"/>
                    <a:pt x="523" y="58"/>
                  </a:cubicBezTo>
                  <a:cubicBezTo>
                    <a:pt x="523" y="65"/>
                    <a:pt x="525" y="67"/>
                    <a:pt x="532" y="67"/>
                  </a:cubicBezTo>
                  <a:cubicBezTo>
                    <a:pt x="529" y="87"/>
                    <a:pt x="548" y="84"/>
                    <a:pt x="552" y="96"/>
                  </a:cubicBezTo>
                  <a:cubicBezTo>
                    <a:pt x="553" y="163"/>
                    <a:pt x="557" y="225"/>
                    <a:pt x="555" y="294"/>
                  </a:cubicBezTo>
                  <a:cubicBezTo>
                    <a:pt x="370" y="302"/>
                    <a:pt x="181" y="293"/>
                    <a:pt x="0" y="288"/>
                  </a:cubicBezTo>
                  <a:cubicBezTo>
                    <a:pt x="4" y="191"/>
                    <a:pt x="7" y="94"/>
                    <a:pt x="14" y="0"/>
                  </a:cubicBezTo>
                  <a:cubicBezTo>
                    <a:pt x="108" y="9"/>
                    <a:pt x="212" y="4"/>
                    <a:pt x="311" y="12"/>
                  </a:cubicBezTo>
                  <a:cubicBezTo>
                    <a:pt x="342" y="14"/>
                    <a:pt x="377" y="13"/>
                    <a:pt x="407" y="12"/>
                  </a:cubicBezTo>
                  <a:cubicBezTo>
                    <a:pt x="441" y="10"/>
                    <a:pt x="473" y="4"/>
                    <a:pt x="494" y="9"/>
                  </a:cubicBezTo>
                  <a:cubicBezTo>
                    <a:pt x="505" y="11"/>
                    <a:pt x="504" y="12"/>
                    <a:pt x="511" y="20"/>
                  </a:cubicBezTo>
                  <a:cubicBezTo>
                    <a:pt x="520" y="29"/>
                    <a:pt x="525" y="11"/>
                    <a:pt x="526" y="23"/>
                  </a:cubicBezTo>
                  <a:cubicBezTo>
                    <a:pt x="531" y="22"/>
                    <a:pt x="531" y="26"/>
                    <a:pt x="532" y="29"/>
                  </a:cubicBezTo>
                  <a:cubicBezTo>
                    <a:pt x="517" y="25"/>
                    <a:pt x="525" y="28"/>
                    <a:pt x="523" y="32"/>
                  </a:cubicBezTo>
                  <a:close/>
                </a:path>
              </a:pathLst>
            </a:custGeom>
            <a:solidFill>
              <a:schemeClr val="accent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129"/>
            <p:cNvSpPr>
              <a:spLocks/>
            </p:cNvSpPr>
            <p:nvPr/>
          </p:nvSpPr>
          <p:spPr bwMode="auto">
            <a:xfrm>
              <a:off x="2555876" y="2801938"/>
              <a:ext cx="787400" cy="396875"/>
            </a:xfrm>
            <a:custGeom>
              <a:avLst/>
              <a:gdLst>
                <a:gd name="T0" fmla="*/ 601 w 660"/>
                <a:gd name="T1" fmla="*/ 303 h 332"/>
                <a:gd name="T2" fmla="*/ 590 w 660"/>
                <a:gd name="T3" fmla="*/ 311 h 332"/>
                <a:gd name="T4" fmla="*/ 572 w 660"/>
                <a:gd name="T5" fmla="*/ 305 h 332"/>
                <a:gd name="T6" fmla="*/ 543 w 660"/>
                <a:gd name="T7" fmla="*/ 308 h 332"/>
                <a:gd name="T8" fmla="*/ 514 w 660"/>
                <a:gd name="T9" fmla="*/ 326 h 332"/>
                <a:gd name="T10" fmla="*/ 491 w 660"/>
                <a:gd name="T11" fmla="*/ 311 h 332"/>
                <a:gd name="T12" fmla="*/ 476 w 660"/>
                <a:gd name="T13" fmla="*/ 314 h 332"/>
                <a:gd name="T14" fmla="*/ 464 w 660"/>
                <a:gd name="T15" fmla="*/ 303 h 332"/>
                <a:gd name="T16" fmla="*/ 450 w 660"/>
                <a:gd name="T17" fmla="*/ 326 h 332"/>
                <a:gd name="T18" fmla="*/ 447 w 660"/>
                <a:gd name="T19" fmla="*/ 311 h 332"/>
                <a:gd name="T20" fmla="*/ 430 w 660"/>
                <a:gd name="T21" fmla="*/ 317 h 332"/>
                <a:gd name="T22" fmla="*/ 409 w 660"/>
                <a:gd name="T23" fmla="*/ 303 h 332"/>
                <a:gd name="T24" fmla="*/ 386 w 660"/>
                <a:gd name="T25" fmla="*/ 311 h 332"/>
                <a:gd name="T26" fmla="*/ 374 w 660"/>
                <a:gd name="T27" fmla="*/ 285 h 332"/>
                <a:gd name="T28" fmla="*/ 345 w 660"/>
                <a:gd name="T29" fmla="*/ 291 h 332"/>
                <a:gd name="T30" fmla="*/ 287 w 660"/>
                <a:gd name="T31" fmla="*/ 276 h 332"/>
                <a:gd name="T32" fmla="*/ 275 w 660"/>
                <a:gd name="T33" fmla="*/ 250 h 332"/>
                <a:gd name="T34" fmla="*/ 258 w 660"/>
                <a:gd name="T35" fmla="*/ 256 h 332"/>
                <a:gd name="T36" fmla="*/ 255 w 660"/>
                <a:gd name="T37" fmla="*/ 259 h 332"/>
                <a:gd name="T38" fmla="*/ 226 w 660"/>
                <a:gd name="T39" fmla="*/ 239 h 332"/>
                <a:gd name="T40" fmla="*/ 232 w 660"/>
                <a:gd name="T41" fmla="*/ 61 h 332"/>
                <a:gd name="T42" fmla="*/ 159 w 660"/>
                <a:gd name="T43" fmla="*/ 52 h 332"/>
                <a:gd name="T44" fmla="*/ 0 w 660"/>
                <a:gd name="T45" fmla="*/ 41 h 332"/>
                <a:gd name="T46" fmla="*/ 5 w 660"/>
                <a:gd name="T47" fmla="*/ 0 h 332"/>
                <a:gd name="T48" fmla="*/ 639 w 660"/>
                <a:gd name="T49" fmla="*/ 12 h 332"/>
                <a:gd name="T50" fmla="*/ 656 w 660"/>
                <a:gd name="T51" fmla="*/ 163 h 332"/>
                <a:gd name="T52" fmla="*/ 656 w 660"/>
                <a:gd name="T53" fmla="*/ 332 h 332"/>
                <a:gd name="T54" fmla="*/ 601 w 660"/>
                <a:gd name="T55" fmla="*/ 3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0" h="332">
                  <a:moveTo>
                    <a:pt x="601" y="303"/>
                  </a:moveTo>
                  <a:cubicBezTo>
                    <a:pt x="592" y="300"/>
                    <a:pt x="597" y="312"/>
                    <a:pt x="590" y="311"/>
                  </a:cubicBezTo>
                  <a:cubicBezTo>
                    <a:pt x="580" y="313"/>
                    <a:pt x="578" y="307"/>
                    <a:pt x="572" y="305"/>
                  </a:cubicBezTo>
                  <a:cubicBezTo>
                    <a:pt x="559" y="306"/>
                    <a:pt x="552" y="320"/>
                    <a:pt x="543" y="308"/>
                  </a:cubicBezTo>
                  <a:cubicBezTo>
                    <a:pt x="533" y="314"/>
                    <a:pt x="523" y="320"/>
                    <a:pt x="514" y="326"/>
                  </a:cubicBezTo>
                  <a:cubicBezTo>
                    <a:pt x="505" y="322"/>
                    <a:pt x="498" y="317"/>
                    <a:pt x="491" y="311"/>
                  </a:cubicBezTo>
                  <a:cubicBezTo>
                    <a:pt x="484" y="304"/>
                    <a:pt x="485" y="316"/>
                    <a:pt x="476" y="314"/>
                  </a:cubicBezTo>
                  <a:cubicBezTo>
                    <a:pt x="475" y="307"/>
                    <a:pt x="467" y="308"/>
                    <a:pt x="464" y="303"/>
                  </a:cubicBezTo>
                  <a:cubicBezTo>
                    <a:pt x="459" y="310"/>
                    <a:pt x="448" y="311"/>
                    <a:pt x="450" y="326"/>
                  </a:cubicBezTo>
                  <a:cubicBezTo>
                    <a:pt x="441" y="324"/>
                    <a:pt x="446" y="318"/>
                    <a:pt x="447" y="311"/>
                  </a:cubicBezTo>
                  <a:cubicBezTo>
                    <a:pt x="439" y="311"/>
                    <a:pt x="432" y="312"/>
                    <a:pt x="430" y="317"/>
                  </a:cubicBezTo>
                  <a:cubicBezTo>
                    <a:pt x="423" y="312"/>
                    <a:pt x="419" y="305"/>
                    <a:pt x="409" y="303"/>
                  </a:cubicBezTo>
                  <a:cubicBezTo>
                    <a:pt x="400" y="295"/>
                    <a:pt x="401" y="316"/>
                    <a:pt x="386" y="311"/>
                  </a:cubicBezTo>
                  <a:cubicBezTo>
                    <a:pt x="391" y="294"/>
                    <a:pt x="368" y="304"/>
                    <a:pt x="374" y="285"/>
                  </a:cubicBezTo>
                  <a:cubicBezTo>
                    <a:pt x="362" y="285"/>
                    <a:pt x="350" y="284"/>
                    <a:pt x="345" y="291"/>
                  </a:cubicBezTo>
                  <a:cubicBezTo>
                    <a:pt x="325" y="284"/>
                    <a:pt x="305" y="277"/>
                    <a:pt x="287" y="276"/>
                  </a:cubicBezTo>
                  <a:cubicBezTo>
                    <a:pt x="291" y="260"/>
                    <a:pt x="276" y="262"/>
                    <a:pt x="275" y="250"/>
                  </a:cubicBezTo>
                  <a:cubicBezTo>
                    <a:pt x="270" y="263"/>
                    <a:pt x="266" y="256"/>
                    <a:pt x="258" y="256"/>
                  </a:cubicBezTo>
                  <a:cubicBezTo>
                    <a:pt x="256" y="256"/>
                    <a:pt x="254" y="259"/>
                    <a:pt x="255" y="259"/>
                  </a:cubicBezTo>
                  <a:cubicBezTo>
                    <a:pt x="243" y="257"/>
                    <a:pt x="238" y="241"/>
                    <a:pt x="226" y="239"/>
                  </a:cubicBezTo>
                  <a:cubicBezTo>
                    <a:pt x="227" y="178"/>
                    <a:pt x="229" y="120"/>
                    <a:pt x="232" y="61"/>
                  </a:cubicBezTo>
                  <a:cubicBezTo>
                    <a:pt x="214" y="44"/>
                    <a:pt x="185" y="55"/>
                    <a:pt x="159" y="52"/>
                  </a:cubicBezTo>
                  <a:cubicBezTo>
                    <a:pt x="115" y="49"/>
                    <a:pt x="47" y="44"/>
                    <a:pt x="0" y="41"/>
                  </a:cubicBezTo>
                  <a:cubicBezTo>
                    <a:pt x="3" y="23"/>
                    <a:pt x="3" y="13"/>
                    <a:pt x="5" y="0"/>
                  </a:cubicBezTo>
                  <a:cubicBezTo>
                    <a:pt x="209" y="11"/>
                    <a:pt x="422" y="13"/>
                    <a:pt x="639" y="12"/>
                  </a:cubicBezTo>
                  <a:cubicBezTo>
                    <a:pt x="634" y="67"/>
                    <a:pt x="653" y="112"/>
                    <a:pt x="656" y="163"/>
                  </a:cubicBezTo>
                  <a:cubicBezTo>
                    <a:pt x="660" y="217"/>
                    <a:pt x="654" y="270"/>
                    <a:pt x="656" y="332"/>
                  </a:cubicBezTo>
                  <a:cubicBezTo>
                    <a:pt x="633" y="327"/>
                    <a:pt x="620" y="311"/>
                    <a:pt x="601" y="303"/>
                  </a:cubicBezTo>
                  <a:close/>
                </a:path>
              </a:pathLst>
            </a:custGeom>
            <a:solidFill>
              <a:schemeClr val="tx1"/>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130"/>
            <p:cNvSpPr>
              <a:spLocks/>
            </p:cNvSpPr>
            <p:nvPr/>
          </p:nvSpPr>
          <p:spPr bwMode="auto">
            <a:xfrm>
              <a:off x="1633538" y="1293813"/>
              <a:ext cx="931863" cy="574675"/>
            </a:xfrm>
            <a:custGeom>
              <a:avLst/>
              <a:gdLst>
                <a:gd name="T0" fmla="*/ 18 w 780"/>
                <a:gd name="T1" fmla="*/ 0 h 480"/>
                <a:gd name="T2" fmla="*/ 152 w 780"/>
                <a:gd name="T3" fmla="*/ 23 h 480"/>
                <a:gd name="T4" fmla="*/ 367 w 780"/>
                <a:gd name="T5" fmla="*/ 58 h 480"/>
                <a:gd name="T6" fmla="*/ 637 w 780"/>
                <a:gd name="T7" fmla="*/ 90 h 480"/>
                <a:gd name="T8" fmla="*/ 727 w 780"/>
                <a:gd name="T9" fmla="*/ 99 h 480"/>
                <a:gd name="T10" fmla="*/ 780 w 780"/>
                <a:gd name="T11" fmla="*/ 101 h 480"/>
                <a:gd name="T12" fmla="*/ 751 w 780"/>
                <a:gd name="T13" fmla="*/ 480 h 480"/>
                <a:gd name="T14" fmla="*/ 381 w 780"/>
                <a:gd name="T15" fmla="*/ 442 h 480"/>
                <a:gd name="T16" fmla="*/ 280 w 780"/>
                <a:gd name="T17" fmla="*/ 430 h 480"/>
                <a:gd name="T18" fmla="*/ 271 w 780"/>
                <a:gd name="T19" fmla="*/ 471 h 480"/>
                <a:gd name="T20" fmla="*/ 256 w 780"/>
                <a:gd name="T21" fmla="*/ 451 h 480"/>
                <a:gd name="T22" fmla="*/ 233 w 780"/>
                <a:gd name="T23" fmla="*/ 465 h 480"/>
                <a:gd name="T24" fmla="*/ 195 w 780"/>
                <a:gd name="T25" fmla="*/ 456 h 480"/>
                <a:gd name="T26" fmla="*/ 181 w 780"/>
                <a:gd name="T27" fmla="*/ 462 h 480"/>
                <a:gd name="T28" fmla="*/ 163 w 780"/>
                <a:gd name="T29" fmla="*/ 459 h 480"/>
                <a:gd name="T30" fmla="*/ 143 w 780"/>
                <a:gd name="T31" fmla="*/ 465 h 480"/>
                <a:gd name="T32" fmla="*/ 120 w 780"/>
                <a:gd name="T33" fmla="*/ 419 h 480"/>
                <a:gd name="T34" fmla="*/ 120 w 780"/>
                <a:gd name="T35" fmla="*/ 398 h 480"/>
                <a:gd name="T36" fmla="*/ 108 w 780"/>
                <a:gd name="T37" fmla="*/ 375 h 480"/>
                <a:gd name="T38" fmla="*/ 99 w 780"/>
                <a:gd name="T39" fmla="*/ 331 h 480"/>
                <a:gd name="T40" fmla="*/ 76 w 780"/>
                <a:gd name="T41" fmla="*/ 343 h 480"/>
                <a:gd name="T42" fmla="*/ 56 w 780"/>
                <a:gd name="T43" fmla="*/ 337 h 480"/>
                <a:gd name="T44" fmla="*/ 61 w 780"/>
                <a:gd name="T45" fmla="*/ 323 h 480"/>
                <a:gd name="T46" fmla="*/ 58 w 780"/>
                <a:gd name="T47" fmla="*/ 320 h 480"/>
                <a:gd name="T48" fmla="*/ 70 w 780"/>
                <a:gd name="T49" fmla="*/ 308 h 480"/>
                <a:gd name="T50" fmla="*/ 88 w 780"/>
                <a:gd name="T51" fmla="*/ 238 h 480"/>
                <a:gd name="T52" fmla="*/ 67 w 780"/>
                <a:gd name="T53" fmla="*/ 229 h 480"/>
                <a:gd name="T54" fmla="*/ 61 w 780"/>
                <a:gd name="T55" fmla="*/ 224 h 480"/>
                <a:gd name="T56" fmla="*/ 58 w 780"/>
                <a:gd name="T57" fmla="*/ 215 h 480"/>
                <a:gd name="T58" fmla="*/ 56 w 780"/>
                <a:gd name="T59" fmla="*/ 206 h 480"/>
                <a:gd name="T60" fmla="*/ 50 w 780"/>
                <a:gd name="T61" fmla="*/ 197 h 480"/>
                <a:gd name="T62" fmla="*/ 35 w 780"/>
                <a:gd name="T63" fmla="*/ 171 h 480"/>
                <a:gd name="T64" fmla="*/ 24 w 780"/>
                <a:gd name="T65" fmla="*/ 160 h 480"/>
                <a:gd name="T66" fmla="*/ 21 w 780"/>
                <a:gd name="T67" fmla="*/ 151 h 480"/>
                <a:gd name="T68" fmla="*/ 15 w 780"/>
                <a:gd name="T69" fmla="*/ 139 h 480"/>
                <a:gd name="T70" fmla="*/ 18 w 780"/>
                <a:gd name="T71" fmla="*/ 128 h 480"/>
                <a:gd name="T72" fmla="*/ 0 w 780"/>
                <a:gd name="T73" fmla="*/ 90 h 480"/>
                <a:gd name="T74" fmla="*/ 18 w 780"/>
                <a:gd name="T75"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0" h="480">
                  <a:moveTo>
                    <a:pt x="18" y="0"/>
                  </a:moveTo>
                  <a:cubicBezTo>
                    <a:pt x="59" y="3"/>
                    <a:pt x="110" y="16"/>
                    <a:pt x="152" y="23"/>
                  </a:cubicBezTo>
                  <a:cubicBezTo>
                    <a:pt x="221" y="35"/>
                    <a:pt x="294" y="47"/>
                    <a:pt x="367" y="58"/>
                  </a:cubicBezTo>
                  <a:cubicBezTo>
                    <a:pt x="454" y="71"/>
                    <a:pt x="547" y="82"/>
                    <a:pt x="637" y="90"/>
                  </a:cubicBezTo>
                  <a:cubicBezTo>
                    <a:pt x="667" y="93"/>
                    <a:pt x="697" y="97"/>
                    <a:pt x="727" y="99"/>
                  </a:cubicBezTo>
                  <a:cubicBezTo>
                    <a:pt x="745" y="100"/>
                    <a:pt x="763" y="99"/>
                    <a:pt x="780" y="101"/>
                  </a:cubicBezTo>
                  <a:cubicBezTo>
                    <a:pt x="768" y="225"/>
                    <a:pt x="765" y="358"/>
                    <a:pt x="751" y="480"/>
                  </a:cubicBezTo>
                  <a:cubicBezTo>
                    <a:pt x="628" y="469"/>
                    <a:pt x="503" y="459"/>
                    <a:pt x="381" y="442"/>
                  </a:cubicBezTo>
                  <a:cubicBezTo>
                    <a:pt x="347" y="437"/>
                    <a:pt x="313" y="429"/>
                    <a:pt x="280" y="430"/>
                  </a:cubicBezTo>
                  <a:cubicBezTo>
                    <a:pt x="271" y="439"/>
                    <a:pt x="272" y="456"/>
                    <a:pt x="271" y="471"/>
                  </a:cubicBezTo>
                  <a:cubicBezTo>
                    <a:pt x="259" y="471"/>
                    <a:pt x="265" y="453"/>
                    <a:pt x="256" y="451"/>
                  </a:cubicBezTo>
                  <a:cubicBezTo>
                    <a:pt x="240" y="447"/>
                    <a:pt x="247" y="466"/>
                    <a:pt x="233" y="465"/>
                  </a:cubicBezTo>
                  <a:cubicBezTo>
                    <a:pt x="221" y="461"/>
                    <a:pt x="208" y="457"/>
                    <a:pt x="195" y="456"/>
                  </a:cubicBezTo>
                  <a:cubicBezTo>
                    <a:pt x="189" y="456"/>
                    <a:pt x="186" y="462"/>
                    <a:pt x="181" y="462"/>
                  </a:cubicBezTo>
                  <a:cubicBezTo>
                    <a:pt x="175" y="463"/>
                    <a:pt x="170" y="459"/>
                    <a:pt x="163" y="459"/>
                  </a:cubicBezTo>
                  <a:cubicBezTo>
                    <a:pt x="154" y="459"/>
                    <a:pt x="151" y="462"/>
                    <a:pt x="143" y="465"/>
                  </a:cubicBezTo>
                  <a:cubicBezTo>
                    <a:pt x="140" y="450"/>
                    <a:pt x="143" y="421"/>
                    <a:pt x="120" y="419"/>
                  </a:cubicBezTo>
                  <a:cubicBezTo>
                    <a:pt x="113" y="412"/>
                    <a:pt x="122" y="409"/>
                    <a:pt x="120" y="398"/>
                  </a:cubicBezTo>
                  <a:cubicBezTo>
                    <a:pt x="118" y="390"/>
                    <a:pt x="111" y="385"/>
                    <a:pt x="108" y="375"/>
                  </a:cubicBezTo>
                  <a:cubicBezTo>
                    <a:pt x="104" y="361"/>
                    <a:pt x="108" y="343"/>
                    <a:pt x="99" y="331"/>
                  </a:cubicBezTo>
                  <a:cubicBezTo>
                    <a:pt x="88" y="329"/>
                    <a:pt x="83" y="342"/>
                    <a:pt x="76" y="343"/>
                  </a:cubicBezTo>
                  <a:cubicBezTo>
                    <a:pt x="66" y="345"/>
                    <a:pt x="68" y="342"/>
                    <a:pt x="56" y="337"/>
                  </a:cubicBezTo>
                  <a:cubicBezTo>
                    <a:pt x="52" y="329"/>
                    <a:pt x="61" y="328"/>
                    <a:pt x="61" y="323"/>
                  </a:cubicBezTo>
                  <a:cubicBezTo>
                    <a:pt x="61" y="321"/>
                    <a:pt x="59" y="318"/>
                    <a:pt x="58" y="320"/>
                  </a:cubicBezTo>
                  <a:cubicBezTo>
                    <a:pt x="63" y="312"/>
                    <a:pt x="66" y="316"/>
                    <a:pt x="70" y="308"/>
                  </a:cubicBezTo>
                  <a:cubicBezTo>
                    <a:pt x="64" y="279"/>
                    <a:pt x="81" y="262"/>
                    <a:pt x="88" y="238"/>
                  </a:cubicBezTo>
                  <a:cubicBezTo>
                    <a:pt x="88" y="229"/>
                    <a:pt x="71" y="235"/>
                    <a:pt x="67" y="229"/>
                  </a:cubicBezTo>
                  <a:cubicBezTo>
                    <a:pt x="75" y="222"/>
                    <a:pt x="65" y="228"/>
                    <a:pt x="61" y="224"/>
                  </a:cubicBezTo>
                  <a:cubicBezTo>
                    <a:pt x="59" y="222"/>
                    <a:pt x="60" y="217"/>
                    <a:pt x="58" y="215"/>
                  </a:cubicBezTo>
                  <a:cubicBezTo>
                    <a:pt x="54" y="209"/>
                    <a:pt x="54" y="213"/>
                    <a:pt x="56" y="206"/>
                  </a:cubicBezTo>
                  <a:cubicBezTo>
                    <a:pt x="56" y="204"/>
                    <a:pt x="51" y="199"/>
                    <a:pt x="50" y="197"/>
                  </a:cubicBezTo>
                  <a:cubicBezTo>
                    <a:pt x="46" y="190"/>
                    <a:pt x="40" y="179"/>
                    <a:pt x="35" y="171"/>
                  </a:cubicBezTo>
                  <a:cubicBezTo>
                    <a:pt x="32" y="166"/>
                    <a:pt x="27" y="164"/>
                    <a:pt x="24" y="160"/>
                  </a:cubicBezTo>
                  <a:cubicBezTo>
                    <a:pt x="22" y="157"/>
                    <a:pt x="23" y="154"/>
                    <a:pt x="21" y="151"/>
                  </a:cubicBezTo>
                  <a:cubicBezTo>
                    <a:pt x="18" y="148"/>
                    <a:pt x="14" y="145"/>
                    <a:pt x="15" y="139"/>
                  </a:cubicBezTo>
                  <a:cubicBezTo>
                    <a:pt x="15" y="134"/>
                    <a:pt x="18" y="133"/>
                    <a:pt x="18" y="128"/>
                  </a:cubicBezTo>
                  <a:cubicBezTo>
                    <a:pt x="16" y="111"/>
                    <a:pt x="7" y="102"/>
                    <a:pt x="0" y="90"/>
                  </a:cubicBezTo>
                  <a:cubicBezTo>
                    <a:pt x="7" y="61"/>
                    <a:pt x="14" y="32"/>
                    <a:pt x="18" y="0"/>
                  </a:cubicBezTo>
                  <a:close/>
                </a:path>
              </a:pathLst>
            </a:custGeom>
            <a:solidFill>
              <a:schemeClr val="tx1"/>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131"/>
            <p:cNvSpPr>
              <a:spLocks/>
            </p:cNvSpPr>
            <p:nvPr/>
          </p:nvSpPr>
          <p:spPr bwMode="auto">
            <a:xfrm>
              <a:off x="1900238" y="1811338"/>
              <a:ext cx="630238" cy="515938"/>
            </a:xfrm>
            <a:custGeom>
              <a:avLst/>
              <a:gdLst>
                <a:gd name="T0" fmla="*/ 527 w 527"/>
                <a:gd name="T1" fmla="*/ 50 h 431"/>
                <a:gd name="T2" fmla="*/ 498 w 527"/>
                <a:gd name="T3" fmla="*/ 431 h 431"/>
                <a:gd name="T4" fmla="*/ 0 w 527"/>
                <a:gd name="T5" fmla="*/ 375 h 431"/>
                <a:gd name="T6" fmla="*/ 41 w 527"/>
                <a:gd name="T7" fmla="*/ 93 h 431"/>
                <a:gd name="T8" fmla="*/ 50 w 527"/>
                <a:gd name="T9" fmla="*/ 50 h 431"/>
                <a:gd name="T10" fmla="*/ 61 w 527"/>
                <a:gd name="T11" fmla="*/ 0 h 431"/>
                <a:gd name="T12" fmla="*/ 154 w 527"/>
                <a:gd name="T13" fmla="*/ 12 h 431"/>
                <a:gd name="T14" fmla="*/ 471 w 527"/>
                <a:gd name="T15" fmla="*/ 47 h 431"/>
                <a:gd name="T16" fmla="*/ 527 w 527"/>
                <a:gd name="T17" fmla="*/ 5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7" h="431">
                  <a:moveTo>
                    <a:pt x="527" y="50"/>
                  </a:moveTo>
                  <a:cubicBezTo>
                    <a:pt x="514" y="174"/>
                    <a:pt x="510" y="307"/>
                    <a:pt x="498" y="431"/>
                  </a:cubicBezTo>
                  <a:cubicBezTo>
                    <a:pt x="326" y="418"/>
                    <a:pt x="159" y="400"/>
                    <a:pt x="0" y="375"/>
                  </a:cubicBezTo>
                  <a:cubicBezTo>
                    <a:pt x="15" y="288"/>
                    <a:pt x="27" y="190"/>
                    <a:pt x="41" y="93"/>
                  </a:cubicBezTo>
                  <a:cubicBezTo>
                    <a:pt x="43" y="79"/>
                    <a:pt x="48" y="64"/>
                    <a:pt x="50" y="50"/>
                  </a:cubicBezTo>
                  <a:cubicBezTo>
                    <a:pt x="52" y="31"/>
                    <a:pt x="49" y="12"/>
                    <a:pt x="61" y="0"/>
                  </a:cubicBezTo>
                  <a:cubicBezTo>
                    <a:pt x="80" y="2"/>
                    <a:pt x="123" y="7"/>
                    <a:pt x="154" y="12"/>
                  </a:cubicBezTo>
                  <a:cubicBezTo>
                    <a:pt x="254" y="25"/>
                    <a:pt x="367" y="39"/>
                    <a:pt x="471" y="47"/>
                  </a:cubicBezTo>
                  <a:cubicBezTo>
                    <a:pt x="490" y="48"/>
                    <a:pt x="508" y="50"/>
                    <a:pt x="527" y="50"/>
                  </a:cubicBezTo>
                  <a:close/>
                </a:path>
              </a:pathLst>
            </a:custGeom>
            <a:solidFill>
              <a:schemeClr val="accent6"/>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132"/>
            <p:cNvSpPr>
              <a:spLocks/>
            </p:cNvSpPr>
            <p:nvPr/>
          </p:nvSpPr>
          <p:spPr bwMode="auto">
            <a:xfrm>
              <a:off x="2014538" y="2290763"/>
              <a:ext cx="654050" cy="511175"/>
            </a:xfrm>
            <a:custGeom>
              <a:avLst/>
              <a:gdLst>
                <a:gd name="T0" fmla="*/ 50 w 547"/>
                <a:gd name="T1" fmla="*/ 0 h 428"/>
                <a:gd name="T2" fmla="*/ 547 w 547"/>
                <a:gd name="T3" fmla="*/ 44 h 428"/>
                <a:gd name="T4" fmla="*/ 527 w 547"/>
                <a:gd name="T5" fmla="*/ 428 h 428"/>
                <a:gd name="T6" fmla="*/ 0 w 547"/>
                <a:gd name="T7" fmla="*/ 381 h 428"/>
                <a:gd name="T8" fmla="*/ 3 w 547"/>
                <a:gd name="T9" fmla="*/ 335 h 428"/>
                <a:gd name="T10" fmla="*/ 47 w 547"/>
                <a:gd name="T11" fmla="*/ 9 h 428"/>
                <a:gd name="T12" fmla="*/ 50 w 547"/>
                <a:gd name="T13" fmla="*/ 0 h 428"/>
              </a:gdLst>
              <a:ahLst/>
              <a:cxnLst>
                <a:cxn ang="0">
                  <a:pos x="T0" y="T1"/>
                </a:cxn>
                <a:cxn ang="0">
                  <a:pos x="T2" y="T3"/>
                </a:cxn>
                <a:cxn ang="0">
                  <a:pos x="T4" y="T5"/>
                </a:cxn>
                <a:cxn ang="0">
                  <a:pos x="T6" y="T7"/>
                </a:cxn>
                <a:cxn ang="0">
                  <a:pos x="T8" y="T9"/>
                </a:cxn>
                <a:cxn ang="0">
                  <a:pos x="T10" y="T11"/>
                </a:cxn>
                <a:cxn ang="0">
                  <a:pos x="T12" y="T13"/>
                </a:cxn>
              </a:cxnLst>
              <a:rect l="0" t="0" r="r" b="b"/>
              <a:pathLst>
                <a:path w="547" h="428">
                  <a:moveTo>
                    <a:pt x="50" y="0"/>
                  </a:moveTo>
                  <a:cubicBezTo>
                    <a:pt x="212" y="18"/>
                    <a:pt x="377" y="34"/>
                    <a:pt x="547" y="44"/>
                  </a:cubicBezTo>
                  <a:cubicBezTo>
                    <a:pt x="539" y="171"/>
                    <a:pt x="535" y="302"/>
                    <a:pt x="527" y="428"/>
                  </a:cubicBezTo>
                  <a:cubicBezTo>
                    <a:pt x="349" y="417"/>
                    <a:pt x="173" y="401"/>
                    <a:pt x="0" y="381"/>
                  </a:cubicBezTo>
                  <a:cubicBezTo>
                    <a:pt x="0" y="367"/>
                    <a:pt x="1" y="350"/>
                    <a:pt x="3" y="335"/>
                  </a:cubicBezTo>
                  <a:cubicBezTo>
                    <a:pt x="16" y="231"/>
                    <a:pt x="32" y="114"/>
                    <a:pt x="47" y="9"/>
                  </a:cubicBezTo>
                  <a:cubicBezTo>
                    <a:pt x="47" y="5"/>
                    <a:pt x="46" y="1"/>
                    <a:pt x="50" y="0"/>
                  </a:cubicBezTo>
                  <a:close/>
                </a:path>
              </a:pathLst>
            </a:custGeom>
            <a:solidFill>
              <a:schemeClr val="accent6"/>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133"/>
            <p:cNvSpPr>
              <a:spLocks/>
            </p:cNvSpPr>
            <p:nvPr/>
          </p:nvSpPr>
          <p:spPr bwMode="auto">
            <a:xfrm>
              <a:off x="1931988" y="2749551"/>
              <a:ext cx="622300" cy="654050"/>
            </a:xfrm>
            <a:custGeom>
              <a:avLst/>
              <a:gdLst>
                <a:gd name="T0" fmla="*/ 515 w 521"/>
                <a:gd name="T1" fmla="*/ 93 h 547"/>
                <a:gd name="T2" fmla="*/ 509 w 521"/>
                <a:gd name="T3" fmla="*/ 204 h 547"/>
                <a:gd name="T4" fmla="*/ 495 w 521"/>
                <a:gd name="T5" fmla="*/ 419 h 547"/>
                <a:gd name="T6" fmla="*/ 483 w 521"/>
                <a:gd name="T7" fmla="*/ 521 h 547"/>
                <a:gd name="T8" fmla="*/ 198 w 521"/>
                <a:gd name="T9" fmla="*/ 498 h 547"/>
                <a:gd name="T10" fmla="*/ 198 w 521"/>
                <a:gd name="T11" fmla="*/ 518 h 547"/>
                <a:gd name="T12" fmla="*/ 73 w 521"/>
                <a:gd name="T13" fmla="*/ 504 h 547"/>
                <a:gd name="T14" fmla="*/ 62 w 521"/>
                <a:gd name="T15" fmla="*/ 547 h 547"/>
                <a:gd name="T16" fmla="*/ 0 w 521"/>
                <a:gd name="T17" fmla="*/ 538 h 547"/>
                <a:gd name="T18" fmla="*/ 67 w 521"/>
                <a:gd name="T19" fmla="*/ 0 h 547"/>
                <a:gd name="T20" fmla="*/ 521 w 521"/>
                <a:gd name="T21" fmla="*/ 41 h 547"/>
                <a:gd name="T22" fmla="*/ 515 w 521"/>
                <a:gd name="T23" fmla="*/ 9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1" h="547">
                  <a:moveTo>
                    <a:pt x="515" y="93"/>
                  </a:moveTo>
                  <a:cubicBezTo>
                    <a:pt x="511" y="129"/>
                    <a:pt x="512" y="167"/>
                    <a:pt x="509" y="204"/>
                  </a:cubicBezTo>
                  <a:cubicBezTo>
                    <a:pt x="505" y="276"/>
                    <a:pt x="500" y="348"/>
                    <a:pt x="495" y="419"/>
                  </a:cubicBezTo>
                  <a:cubicBezTo>
                    <a:pt x="492" y="454"/>
                    <a:pt x="491" y="488"/>
                    <a:pt x="483" y="521"/>
                  </a:cubicBezTo>
                  <a:cubicBezTo>
                    <a:pt x="387" y="515"/>
                    <a:pt x="292" y="506"/>
                    <a:pt x="198" y="498"/>
                  </a:cubicBezTo>
                  <a:cubicBezTo>
                    <a:pt x="188" y="502"/>
                    <a:pt x="206" y="517"/>
                    <a:pt x="198" y="518"/>
                  </a:cubicBezTo>
                  <a:cubicBezTo>
                    <a:pt x="157" y="513"/>
                    <a:pt x="113" y="511"/>
                    <a:pt x="73" y="504"/>
                  </a:cubicBezTo>
                  <a:cubicBezTo>
                    <a:pt x="65" y="513"/>
                    <a:pt x="69" y="536"/>
                    <a:pt x="62" y="547"/>
                  </a:cubicBezTo>
                  <a:cubicBezTo>
                    <a:pt x="43" y="543"/>
                    <a:pt x="18" y="544"/>
                    <a:pt x="0" y="538"/>
                  </a:cubicBezTo>
                  <a:cubicBezTo>
                    <a:pt x="22" y="359"/>
                    <a:pt x="47" y="181"/>
                    <a:pt x="67" y="0"/>
                  </a:cubicBezTo>
                  <a:cubicBezTo>
                    <a:pt x="216" y="16"/>
                    <a:pt x="363" y="35"/>
                    <a:pt x="521" y="41"/>
                  </a:cubicBezTo>
                  <a:lnTo>
                    <a:pt x="515" y="93"/>
                  </a:lnTo>
                  <a:close/>
                </a:path>
              </a:pathLst>
            </a:custGeom>
            <a:solidFill>
              <a:schemeClr val="tx1"/>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134"/>
            <p:cNvSpPr>
              <a:spLocks/>
            </p:cNvSpPr>
            <p:nvPr/>
          </p:nvSpPr>
          <p:spPr bwMode="auto">
            <a:xfrm>
              <a:off x="1400176" y="2679701"/>
              <a:ext cx="608013" cy="712788"/>
            </a:xfrm>
            <a:custGeom>
              <a:avLst/>
              <a:gdLst>
                <a:gd name="T0" fmla="*/ 0 w 509"/>
                <a:gd name="T1" fmla="*/ 413 h 596"/>
                <a:gd name="T2" fmla="*/ 9 w 509"/>
                <a:gd name="T3" fmla="*/ 399 h 596"/>
                <a:gd name="T4" fmla="*/ 27 w 509"/>
                <a:gd name="T5" fmla="*/ 399 h 596"/>
                <a:gd name="T6" fmla="*/ 32 w 509"/>
                <a:gd name="T7" fmla="*/ 399 h 596"/>
                <a:gd name="T8" fmla="*/ 35 w 509"/>
                <a:gd name="T9" fmla="*/ 381 h 596"/>
                <a:gd name="T10" fmla="*/ 44 w 509"/>
                <a:gd name="T11" fmla="*/ 384 h 596"/>
                <a:gd name="T12" fmla="*/ 32 w 509"/>
                <a:gd name="T13" fmla="*/ 373 h 596"/>
                <a:gd name="T14" fmla="*/ 21 w 509"/>
                <a:gd name="T15" fmla="*/ 364 h 596"/>
                <a:gd name="T16" fmla="*/ 24 w 509"/>
                <a:gd name="T17" fmla="*/ 335 h 596"/>
                <a:gd name="T18" fmla="*/ 38 w 509"/>
                <a:gd name="T19" fmla="*/ 338 h 596"/>
                <a:gd name="T20" fmla="*/ 32 w 509"/>
                <a:gd name="T21" fmla="*/ 332 h 596"/>
                <a:gd name="T22" fmla="*/ 47 w 509"/>
                <a:gd name="T23" fmla="*/ 306 h 596"/>
                <a:gd name="T24" fmla="*/ 50 w 509"/>
                <a:gd name="T25" fmla="*/ 282 h 596"/>
                <a:gd name="T26" fmla="*/ 85 w 509"/>
                <a:gd name="T27" fmla="*/ 253 h 596"/>
                <a:gd name="T28" fmla="*/ 70 w 509"/>
                <a:gd name="T29" fmla="*/ 236 h 596"/>
                <a:gd name="T30" fmla="*/ 67 w 509"/>
                <a:gd name="T31" fmla="*/ 163 h 596"/>
                <a:gd name="T32" fmla="*/ 70 w 509"/>
                <a:gd name="T33" fmla="*/ 76 h 596"/>
                <a:gd name="T34" fmla="*/ 96 w 509"/>
                <a:gd name="T35" fmla="*/ 79 h 596"/>
                <a:gd name="T36" fmla="*/ 105 w 509"/>
                <a:gd name="T37" fmla="*/ 90 h 596"/>
                <a:gd name="T38" fmla="*/ 120 w 509"/>
                <a:gd name="T39" fmla="*/ 79 h 596"/>
                <a:gd name="T40" fmla="*/ 128 w 509"/>
                <a:gd name="T41" fmla="*/ 55 h 596"/>
                <a:gd name="T42" fmla="*/ 137 w 509"/>
                <a:gd name="T43" fmla="*/ 0 h 596"/>
                <a:gd name="T44" fmla="*/ 259 w 509"/>
                <a:gd name="T45" fmla="*/ 23 h 596"/>
                <a:gd name="T46" fmla="*/ 274 w 509"/>
                <a:gd name="T47" fmla="*/ 23 h 596"/>
                <a:gd name="T48" fmla="*/ 509 w 509"/>
                <a:gd name="T49" fmla="*/ 58 h 596"/>
                <a:gd name="T50" fmla="*/ 440 w 509"/>
                <a:gd name="T51" fmla="*/ 596 h 596"/>
                <a:gd name="T52" fmla="*/ 280 w 509"/>
                <a:gd name="T53" fmla="*/ 576 h 596"/>
                <a:gd name="T54" fmla="*/ 280 w 509"/>
                <a:gd name="T55" fmla="*/ 570 h 596"/>
                <a:gd name="T56" fmla="*/ 259 w 509"/>
                <a:gd name="T57" fmla="*/ 556 h 596"/>
                <a:gd name="T58" fmla="*/ 239 w 509"/>
                <a:gd name="T59" fmla="*/ 550 h 596"/>
                <a:gd name="T60" fmla="*/ 219 w 509"/>
                <a:gd name="T61" fmla="*/ 541 h 596"/>
                <a:gd name="T62" fmla="*/ 222 w 509"/>
                <a:gd name="T63" fmla="*/ 535 h 596"/>
                <a:gd name="T64" fmla="*/ 219 w 509"/>
                <a:gd name="T65" fmla="*/ 538 h 596"/>
                <a:gd name="T66" fmla="*/ 216 w 509"/>
                <a:gd name="T67" fmla="*/ 535 h 596"/>
                <a:gd name="T68" fmla="*/ 175 w 509"/>
                <a:gd name="T69" fmla="*/ 515 h 596"/>
                <a:gd name="T70" fmla="*/ 146 w 509"/>
                <a:gd name="T71" fmla="*/ 495 h 596"/>
                <a:gd name="T72" fmla="*/ 140 w 509"/>
                <a:gd name="T73" fmla="*/ 492 h 596"/>
                <a:gd name="T74" fmla="*/ 143 w 509"/>
                <a:gd name="T75" fmla="*/ 489 h 596"/>
                <a:gd name="T76" fmla="*/ 128 w 509"/>
                <a:gd name="T77" fmla="*/ 489 h 596"/>
                <a:gd name="T78" fmla="*/ 131 w 509"/>
                <a:gd name="T79" fmla="*/ 483 h 596"/>
                <a:gd name="T80" fmla="*/ 117 w 509"/>
                <a:gd name="T81" fmla="*/ 483 h 596"/>
                <a:gd name="T82" fmla="*/ 102 w 509"/>
                <a:gd name="T83" fmla="*/ 471 h 596"/>
                <a:gd name="T84" fmla="*/ 94 w 509"/>
                <a:gd name="T85" fmla="*/ 469 h 596"/>
                <a:gd name="T86" fmla="*/ 56 w 509"/>
                <a:gd name="T87" fmla="*/ 445 h 596"/>
                <a:gd name="T88" fmla="*/ 50 w 509"/>
                <a:gd name="T89" fmla="*/ 442 h 596"/>
                <a:gd name="T90" fmla="*/ 53 w 509"/>
                <a:gd name="T91" fmla="*/ 439 h 596"/>
                <a:gd name="T92" fmla="*/ 50 w 509"/>
                <a:gd name="T93" fmla="*/ 442 h 596"/>
                <a:gd name="T94" fmla="*/ 27 w 509"/>
                <a:gd name="T95" fmla="*/ 428 h 596"/>
                <a:gd name="T96" fmla="*/ 0 w 509"/>
                <a:gd name="T97" fmla="*/ 41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9" h="596">
                  <a:moveTo>
                    <a:pt x="0" y="413"/>
                  </a:moveTo>
                  <a:cubicBezTo>
                    <a:pt x="1" y="406"/>
                    <a:pt x="11" y="408"/>
                    <a:pt x="9" y="399"/>
                  </a:cubicBezTo>
                  <a:cubicBezTo>
                    <a:pt x="12" y="396"/>
                    <a:pt x="23" y="402"/>
                    <a:pt x="27" y="399"/>
                  </a:cubicBezTo>
                  <a:cubicBezTo>
                    <a:pt x="27" y="398"/>
                    <a:pt x="31" y="385"/>
                    <a:pt x="32" y="399"/>
                  </a:cubicBezTo>
                  <a:cubicBezTo>
                    <a:pt x="37" y="396"/>
                    <a:pt x="32" y="383"/>
                    <a:pt x="35" y="381"/>
                  </a:cubicBezTo>
                  <a:cubicBezTo>
                    <a:pt x="37" y="380"/>
                    <a:pt x="44" y="384"/>
                    <a:pt x="44" y="384"/>
                  </a:cubicBezTo>
                  <a:cubicBezTo>
                    <a:pt x="43" y="380"/>
                    <a:pt x="36" y="375"/>
                    <a:pt x="32" y="373"/>
                  </a:cubicBezTo>
                  <a:cubicBezTo>
                    <a:pt x="29" y="369"/>
                    <a:pt x="27" y="365"/>
                    <a:pt x="21" y="364"/>
                  </a:cubicBezTo>
                  <a:cubicBezTo>
                    <a:pt x="25" y="351"/>
                    <a:pt x="21" y="344"/>
                    <a:pt x="24" y="335"/>
                  </a:cubicBezTo>
                  <a:cubicBezTo>
                    <a:pt x="25" y="327"/>
                    <a:pt x="37" y="339"/>
                    <a:pt x="38" y="338"/>
                  </a:cubicBezTo>
                  <a:cubicBezTo>
                    <a:pt x="40" y="336"/>
                    <a:pt x="32" y="332"/>
                    <a:pt x="32" y="332"/>
                  </a:cubicBezTo>
                  <a:cubicBezTo>
                    <a:pt x="32" y="328"/>
                    <a:pt x="45" y="311"/>
                    <a:pt x="47" y="306"/>
                  </a:cubicBezTo>
                  <a:cubicBezTo>
                    <a:pt x="50" y="297"/>
                    <a:pt x="47" y="288"/>
                    <a:pt x="50" y="282"/>
                  </a:cubicBezTo>
                  <a:cubicBezTo>
                    <a:pt x="60" y="266"/>
                    <a:pt x="74" y="272"/>
                    <a:pt x="85" y="253"/>
                  </a:cubicBezTo>
                  <a:cubicBezTo>
                    <a:pt x="85" y="245"/>
                    <a:pt x="79" y="242"/>
                    <a:pt x="70" y="236"/>
                  </a:cubicBezTo>
                  <a:cubicBezTo>
                    <a:pt x="70" y="206"/>
                    <a:pt x="47" y="183"/>
                    <a:pt x="67" y="163"/>
                  </a:cubicBezTo>
                  <a:cubicBezTo>
                    <a:pt x="67" y="131"/>
                    <a:pt x="68" y="97"/>
                    <a:pt x="70" y="76"/>
                  </a:cubicBezTo>
                  <a:cubicBezTo>
                    <a:pt x="84" y="71"/>
                    <a:pt x="83" y="78"/>
                    <a:pt x="96" y="79"/>
                  </a:cubicBezTo>
                  <a:cubicBezTo>
                    <a:pt x="101" y="81"/>
                    <a:pt x="96" y="93"/>
                    <a:pt x="105" y="90"/>
                  </a:cubicBezTo>
                  <a:cubicBezTo>
                    <a:pt x="113" y="98"/>
                    <a:pt x="114" y="85"/>
                    <a:pt x="120" y="79"/>
                  </a:cubicBezTo>
                  <a:cubicBezTo>
                    <a:pt x="124" y="74"/>
                    <a:pt x="126" y="71"/>
                    <a:pt x="128" y="55"/>
                  </a:cubicBezTo>
                  <a:cubicBezTo>
                    <a:pt x="131" y="41"/>
                    <a:pt x="134" y="16"/>
                    <a:pt x="137" y="0"/>
                  </a:cubicBezTo>
                  <a:cubicBezTo>
                    <a:pt x="178" y="7"/>
                    <a:pt x="217" y="17"/>
                    <a:pt x="259" y="23"/>
                  </a:cubicBezTo>
                  <a:cubicBezTo>
                    <a:pt x="264" y="24"/>
                    <a:pt x="269" y="23"/>
                    <a:pt x="274" y="23"/>
                  </a:cubicBezTo>
                  <a:cubicBezTo>
                    <a:pt x="343" y="35"/>
                    <a:pt x="430" y="48"/>
                    <a:pt x="509" y="58"/>
                  </a:cubicBezTo>
                  <a:cubicBezTo>
                    <a:pt x="485" y="236"/>
                    <a:pt x="465" y="419"/>
                    <a:pt x="440" y="596"/>
                  </a:cubicBezTo>
                  <a:cubicBezTo>
                    <a:pt x="385" y="591"/>
                    <a:pt x="335" y="581"/>
                    <a:pt x="280" y="576"/>
                  </a:cubicBezTo>
                  <a:cubicBezTo>
                    <a:pt x="277" y="575"/>
                    <a:pt x="277" y="569"/>
                    <a:pt x="280" y="570"/>
                  </a:cubicBezTo>
                  <a:cubicBezTo>
                    <a:pt x="275" y="568"/>
                    <a:pt x="253" y="568"/>
                    <a:pt x="259" y="556"/>
                  </a:cubicBezTo>
                  <a:cubicBezTo>
                    <a:pt x="253" y="563"/>
                    <a:pt x="246" y="554"/>
                    <a:pt x="239" y="550"/>
                  </a:cubicBezTo>
                  <a:cubicBezTo>
                    <a:pt x="233" y="547"/>
                    <a:pt x="221" y="544"/>
                    <a:pt x="219" y="541"/>
                  </a:cubicBezTo>
                  <a:cubicBezTo>
                    <a:pt x="218" y="541"/>
                    <a:pt x="223" y="536"/>
                    <a:pt x="222" y="535"/>
                  </a:cubicBezTo>
                  <a:cubicBezTo>
                    <a:pt x="219" y="534"/>
                    <a:pt x="219" y="538"/>
                    <a:pt x="219" y="538"/>
                  </a:cubicBezTo>
                  <a:cubicBezTo>
                    <a:pt x="215" y="539"/>
                    <a:pt x="217" y="536"/>
                    <a:pt x="216" y="535"/>
                  </a:cubicBezTo>
                  <a:cubicBezTo>
                    <a:pt x="202" y="530"/>
                    <a:pt x="187" y="522"/>
                    <a:pt x="175" y="515"/>
                  </a:cubicBezTo>
                  <a:cubicBezTo>
                    <a:pt x="165" y="509"/>
                    <a:pt x="155" y="504"/>
                    <a:pt x="146" y="495"/>
                  </a:cubicBezTo>
                  <a:cubicBezTo>
                    <a:pt x="144" y="493"/>
                    <a:pt x="139" y="496"/>
                    <a:pt x="140" y="492"/>
                  </a:cubicBezTo>
                  <a:cubicBezTo>
                    <a:pt x="140" y="493"/>
                    <a:pt x="145" y="490"/>
                    <a:pt x="143" y="489"/>
                  </a:cubicBezTo>
                  <a:cubicBezTo>
                    <a:pt x="143" y="489"/>
                    <a:pt x="131" y="494"/>
                    <a:pt x="128" y="489"/>
                  </a:cubicBezTo>
                  <a:cubicBezTo>
                    <a:pt x="128" y="489"/>
                    <a:pt x="132" y="483"/>
                    <a:pt x="131" y="483"/>
                  </a:cubicBezTo>
                  <a:cubicBezTo>
                    <a:pt x="129" y="482"/>
                    <a:pt x="124" y="486"/>
                    <a:pt x="117" y="483"/>
                  </a:cubicBezTo>
                  <a:cubicBezTo>
                    <a:pt x="111" y="481"/>
                    <a:pt x="107" y="474"/>
                    <a:pt x="102" y="471"/>
                  </a:cubicBezTo>
                  <a:cubicBezTo>
                    <a:pt x="99" y="470"/>
                    <a:pt x="96" y="470"/>
                    <a:pt x="94" y="469"/>
                  </a:cubicBezTo>
                  <a:cubicBezTo>
                    <a:pt x="84" y="463"/>
                    <a:pt x="67" y="454"/>
                    <a:pt x="56" y="445"/>
                  </a:cubicBezTo>
                  <a:cubicBezTo>
                    <a:pt x="54" y="444"/>
                    <a:pt x="49" y="446"/>
                    <a:pt x="50" y="442"/>
                  </a:cubicBezTo>
                  <a:cubicBezTo>
                    <a:pt x="50" y="443"/>
                    <a:pt x="55" y="441"/>
                    <a:pt x="53" y="439"/>
                  </a:cubicBezTo>
                  <a:cubicBezTo>
                    <a:pt x="50" y="438"/>
                    <a:pt x="50" y="442"/>
                    <a:pt x="50" y="442"/>
                  </a:cubicBezTo>
                  <a:cubicBezTo>
                    <a:pt x="47" y="443"/>
                    <a:pt x="32" y="431"/>
                    <a:pt x="27" y="428"/>
                  </a:cubicBezTo>
                  <a:cubicBezTo>
                    <a:pt x="18" y="423"/>
                    <a:pt x="8" y="421"/>
                    <a:pt x="0" y="413"/>
                  </a:cubicBezTo>
                  <a:close/>
                </a:path>
              </a:pathLst>
            </a:custGeom>
            <a:solidFill>
              <a:schemeClr val="accent6"/>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135"/>
            <p:cNvSpPr>
              <a:spLocks/>
            </p:cNvSpPr>
            <p:nvPr/>
          </p:nvSpPr>
          <p:spPr bwMode="auto">
            <a:xfrm>
              <a:off x="1087438" y="2006601"/>
              <a:ext cx="574675" cy="882650"/>
            </a:xfrm>
            <a:custGeom>
              <a:avLst/>
              <a:gdLst>
                <a:gd name="T0" fmla="*/ 372 w 480"/>
                <a:gd name="T1" fmla="*/ 651 h 739"/>
                <a:gd name="T2" fmla="*/ 355 w 480"/>
                <a:gd name="T3" fmla="*/ 637 h 739"/>
                <a:gd name="T4" fmla="*/ 331 w 480"/>
                <a:gd name="T5" fmla="*/ 637 h 739"/>
                <a:gd name="T6" fmla="*/ 325 w 480"/>
                <a:gd name="T7" fmla="*/ 651 h 739"/>
                <a:gd name="T8" fmla="*/ 325 w 480"/>
                <a:gd name="T9" fmla="*/ 663 h 739"/>
                <a:gd name="T10" fmla="*/ 323 w 480"/>
                <a:gd name="T11" fmla="*/ 695 h 739"/>
                <a:gd name="T12" fmla="*/ 325 w 480"/>
                <a:gd name="T13" fmla="*/ 721 h 739"/>
                <a:gd name="T14" fmla="*/ 317 w 480"/>
                <a:gd name="T15" fmla="*/ 739 h 739"/>
                <a:gd name="T16" fmla="*/ 119 w 480"/>
                <a:gd name="T17" fmla="*/ 451 h 739"/>
                <a:gd name="T18" fmla="*/ 84 w 480"/>
                <a:gd name="T19" fmla="*/ 401 h 739"/>
                <a:gd name="T20" fmla="*/ 69 w 480"/>
                <a:gd name="T21" fmla="*/ 378 h 739"/>
                <a:gd name="T22" fmla="*/ 64 w 480"/>
                <a:gd name="T23" fmla="*/ 372 h 739"/>
                <a:gd name="T24" fmla="*/ 61 w 480"/>
                <a:gd name="T25" fmla="*/ 364 h 739"/>
                <a:gd name="T26" fmla="*/ 49 w 480"/>
                <a:gd name="T27" fmla="*/ 352 h 739"/>
                <a:gd name="T28" fmla="*/ 46 w 480"/>
                <a:gd name="T29" fmla="*/ 343 h 739"/>
                <a:gd name="T30" fmla="*/ 20 w 480"/>
                <a:gd name="T31" fmla="*/ 308 h 739"/>
                <a:gd name="T32" fmla="*/ 5 w 480"/>
                <a:gd name="T33" fmla="*/ 259 h 739"/>
                <a:gd name="T34" fmla="*/ 11 w 480"/>
                <a:gd name="T35" fmla="*/ 244 h 739"/>
                <a:gd name="T36" fmla="*/ 17 w 480"/>
                <a:gd name="T37" fmla="*/ 206 h 739"/>
                <a:gd name="T38" fmla="*/ 69 w 480"/>
                <a:gd name="T39" fmla="*/ 0 h 739"/>
                <a:gd name="T40" fmla="*/ 480 w 480"/>
                <a:gd name="T41" fmla="*/ 87 h 739"/>
                <a:gd name="T42" fmla="*/ 416 w 480"/>
                <a:gd name="T43" fmla="*/ 439 h 739"/>
                <a:gd name="T44" fmla="*/ 398 w 480"/>
                <a:gd name="T45" fmla="*/ 550 h 739"/>
                <a:gd name="T46" fmla="*/ 387 w 480"/>
                <a:gd name="T47" fmla="*/ 602 h 739"/>
                <a:gd name="T48" fmla="*/ 372 w 480"/>
                <a:gd name="T49" fmla="*/ 65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0" h="739">
                  <a:moveTo>
                    <a:pt x="372" y="651"/>
                  </a:moveTo>
                  <a:cubicBezTo>
                    <a:pt x="360" y="652"/>
                    <a:pt x="364" y="638"/>
                    <a:pt x="355" y="637"/>
                  </a:cubicBezTo>
                  <a:cubicBezTo>
                    <a:pt x="346" y="637"/>
                    <a:pt x="338" y="630"/>
                    <a:pt x="331" y="637"/>
                  </a:cubicBezTo>
                  <a:cubicBezTo>
                    <a:pt x="324" y="638"/>
                    <a:pt x="326" y="646"/>
                    <a:pt x="325" y="651"/>
                  </a:cubicBezTo>
                  <a:cubicBezTo>
                    <a:pt x="325" y="656"/>
                    <a:pt x="326" y="658"/>
                    <a:pt x="325" y="663"/>
                  </a:cubicBezTo>
                  <a:cubicBezTo>
                    <a:pt x="325" y="673"/>
                    <a:pt x="323" y="685"/>
                    <a:pt x="323" y="695"/>
                  </a:cubicBezTo>
                  <a:cubicBezTo>
                    <a:pt x="322" y="705"/>
                    <a:pt x="327" y="713"/>
                    <a:pt x="325" y="721"/>
                  </a:cubicBezTo>
                  <a:cubicBezTo>
                    <a:pt x="324" y="729"/>
                    <a:pt x="312" y="730"/>
                    <a:pt x="317" y="739"/>
                  </a:cubicBezTo>
                  <a:cubicBezTo>
                    <a:pt x="256" y="653"/>
                    <a:pt x="186" y="548"/>
                    <a:pt x="119" y="451"/>
                  </a:cubicBezTo>
                  <a:cubicBezTo>
                    <a:pt x="108" y="436"/>
                    <a:pt x="95" y="419"/>
                    <a:pt x="84" y="401"/>
                  </a:cubicBezTo>
                  <a:cubicBezTo>
                    <a:pt x="80" y="394"/>
                    <a:pt x="76" y="388"/>
                    <a:pt x="69" y="378"/>
                  </a:cubicBezTo>
                  <a:cubicBezTo>
                    <a:pt x="68" y="376"/>
                    <a:pt x="65" y="374"/>
                    <a:pt x="64" y="372"/>
                  </a:cubicBezTo>
                  <a:cubicBezTo>
                    <a:pt x="62" y="370"/>
                    <a:pt x="62" y="366"/>
                    <a:pt x="61" y="364"/>
                  </a:cubicBezTo>
                  <a:cubicBezTo>
                    <a:pt x="58" y="359"/>
                    <a:pt x="52" y="356"/>
                    <a:pt x="49" y="352"/>
                  </a:cubicBezTo>
                  <a:cubicBezTo>
                    <a:pt x="47" y="349"/>
                    <a:pt x="48" y="346"/>
                    <a:pt x="46" y="343"/>
                  </a:cubicBezTo>
                  <a:cubicBezTo>
                    <a:pt x="41" y="334"/>
                    <a:pt x="29" y="321"/>
                    <a:pt x="20" y="308"/>
                  </a:cubicBezTo>
                  <a:cubicBezTo>
                    <a:pt x="6" y="287"/>
                    <a:pt x="0" y="284"/>
                    <a:pt x="5" y="259"/>
                  </a:cubicBezTo>
                  <a:cubicBezTo>
                    <a:pt x="7" y="254"/>
                    <a:pt x="10" y="249"/>
                    <a:pt x="11" y="244"/>
                  </a:cubicBezTo>
                  <a:cubicBezTo>
                    <a:pt x="14" y="232"/>
                    <a:pt x="15" y="217"/>
                    <a:pt x="17" y="206"/>
                  </a:cubicBezTo>
                  <a:cubicBezTo>
                    <a:pt x="34" y="138"/>
                    <a:pt x="54" y="68"/>
                    <a:pt x="69" y="0"/>
                  </a:cubicBezTo>
                  <a:cubicBezTo>
                    <a:pt x="202" y="33"/>
                    <a:pt x="340" y="61"/>
                    <a:pt x="480" y="87"/>
                  </a:cubicBezTo>
                  <a:cubicBezTo>
                    <a:pt x="458" y="202"/>
                    <a:pt x="439" y="324"/>
                    <a:pt x="416" y="439"/>
                  </a:cubicBezTo>
                  <a:cubicBezTo>
                    <a:pt x="408" y="476"/>
                    <a:pt x="405" y="514"/>
                    <a:pt x="398" y="550"/>
                  </a:cubicBezTo>
                  <a:cubicBezTo>
                    <a:pt x="395" y="567"/>
                    <a:pt x="390" y="584"/>
                    <a:pt x="387" y="602"/>
                  </a:cubicBezTo>
                  <a:cubicBezTo>
                    <a:pt x="383" y="619"/>
                    <a:pt x="384" y="637"/>
                    <a:pt x="372" y="651"/>
                  </a:cubicBezTo>
                  <a:close/>
                </a:path>
              </a:pathLst>
            </a:custGeom>
            <a:solidFill>
              <a:schemeClr val="accent1"/>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136"/>
            <p:cNvSpPr>
              <a:spLocks/>
            </p:cNvSpPr>
            <p:nvPr/>
          </p:nvSpPr>
          <p:spPr bwMode="auto">
            <a:xfrm>
              <a:off x="1563688" y="2109788"/>
              <a:ext cx="504825" cy="633413"/>
            </a:xfrm>
            <a:custGeom>
              <a:avLst/>
              <a:gdLst>
                <a:gd name="T0" fmla="*/ 85 w 422"/>
                <a:gd name="T1" fmla="*/ 0 h 530"/>
                <a:gd name="T2" fmla="*/ 291 w 422"/>
                <a:gd name="T3" fmla="*/ 32 h 530"/>
                <a:gd name="T4" fmla="*/ 276 w 422"/>
                <a:gd name="T5" fmla="*/ 131 h 530"/>
                <a:gd name="T6" fmla="*/ 422 w 422"/>
                <a:gd name="T7" fmla="*/ 149 h 530"/>
                <a:gd name="T8" fmla="*/ 372 w 422"/>
                <a:gd name="T9" fmla="*/ 530 h 530"/>
                <a:gd name="T10" fmla="*/ 0 w 422"/>
                <a:gd name="T11" fmla="*/ 474 h 530"/>
                <a:gd name="T12" fmla="*/ 85 w 422"/>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422" h="530">
                  <a:moveTo>
                    <a:pt x="85" y="0"/>
                  </a:moveTo>
                  <a:cubicBezTo>
                    <a:pt x="153" y="11"/>
                    <a:pt x="219" y="25"/>
                    <a:pt x="291" y="32"/>
                  </a:cubicBezTo>
                  <a:cubicBezTo>
                    <a:pt x="288" y="67"/>
                    <a:pt x="283" y="100"/>
                    <a:pt x="276" y="131"/>
                  </a:cubicBezTo>
                  <a:cubicBezTo>
                    <a:pt x="327" y="135"/>
                    <a:pt x="372" y="145"/>
                    <a:pt x="422" y="149"/>
                  </a:cubicBezTo>
                  <a:cubicBezTo>
                    <a:pt x="404" y="274"/>
                    <a:pt x="390" y="404"/>
                    <a:pt x="372" y="530"/>
                  </a:cubicBezTo>
                  <a:cubicBezTo>
                    <a:pt x="244" y="516"/>
                    <a:pt x="123" y="494"/>
                    <a:pt x="0" y="474"/>
                  </a:cubicBezTo>
                  <a:cubicBezTo>
                    <a:pt x="29" y="317"/>
                    <a:pt x="58" y="159"/>
                    <a:pt x="85" y="0"/>
                  </a:cubicBezTo>
                  <a:close/>
                </a:path>
              </a:pathLst>
            </a:custGeom>
            <a:solidFill>
              <a:schemeClr val="accent6"/>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137"/>
            <p:cNvSpPr>
              <a:spLocks/>
            </p:cNvSpPr>
            <p:nvPr/>
          </p:nvSpPr>
          <p:spPr bwMode="auto">
            <a:xfrm>
              <a:off x="1422401" y="1279526"/>
              <a:ext cx="531813" cy="868363"/>
            </a:xfrm>
            <a:custGeom>
              <a:avLst/>
              <a:gdLst>
                <a:gd name="T0" fmla="*/ 0 w 445"/>
                <a:gd name="T1" fmla="*/ 654 h 726"/>
                <a:gd name="T2" fmla="*/ 17 w 445"/>
                <a:gd name="T3" fmla="*/ 575 h 726"/>
                <a:gd name="T4" fmla="*/ 31 w 445"/>
                <a:gd name="T5" fmla="*/ 493 h 726"/>
                <a:gd name="T6" fmla="*/ 43 w 445"/>
                <a:gd name="T7" fmla="*/ 469 h 726"/>
                <a:gd name="T8" fmla="*/ 47 w 445"/>
                <a:gd name="T9" fmla="*/ 445 h 726"/>
                <a:gd name="T10" fmla="*/ 33 w 445"/>
                <a:gd name="T11" fmla="*/ 431 h 726"/>
                <a:gd name="T12" fmla="*/ 69 w 445"/>
                <a:gd name="T13" fmla="*/ 384 h 726"/>
                <a:gd name="T14" fmla="*/ 75 w 445"/>
                <a:gd name="T15" fmla="*/ 365 h 726"/>
                <a:gd name="T16" fmla="*/ 87 w 445"/>
                <a:gd name="T17" fmla="*/ 342 h 726"/>
                <a:gd name="T18" fmla="*/ 105 w 445"/>
                <a:gd name="T19" fmla="*/ 315 h 726"/>
                <a:gd name="T20" fmla="*/ 93 w 445"/>
                <a:gd name="T21" fmla="*/ 294 h 726"/>
                <a:gd name="T22" fmla="*/ 83 w 445"/>
                <a:gd name="T23" fmla="*/ 279 h 726"/>
                <a:gd name="T24" fmla="*/ 86 w 445"/>
                <a:gd name="T25" fmla="*/ 273 h 726"/>
                <a:gd name="T26" fmla="*/ 84 w 445"/>
                <a:gd name="T27" fmla="*/ 254 h 726"/>
                <a:gd name="T28" fmla="*/ 83 w 445"/>
                <a:gd name="T29" fmla="*/ 237 h 726"/>
                <a:gd name="T30" fmla="*/ 86 w 445"/>
                <a:gd name="T31" fmla="*/ 232 h 726"/>
                <a:gd name="T32" fmla="*/ 88 w 445"/>
                <a:gd name="T33" fmla="*/ 201 h 726"/>
                <a:gd name="T34" fmla="*/ 110 w 445"/>
                <a:gd name="T35" fmla="*/ 106 h 726"/>
                <a:gd name="T36" fmla="*/ 122 w 445"/>
                <a:gd name="T37" fmla="*/ 57 h 726"/>
                <a:gd name="T38" fmla="*/ 124 w 445"/>
                <a:gd name="T39" fmla="*/ 42 h 726"/>
                <a:gd name="T40" fmla="*/ 128 w 445"/>
                <a:gd name="T41" fmla="*/ 25 h 726"/>
                <a:gd name="T42" fmla="*/ 135 w 445"/>
                <a:gd name="T43" fmla="*/ 0 h 726"/>
                <a:gd name="T44" fmla="*/ 188 w 445"/>
                <a:gd name="T45" fmla="*/ 11 h 726"/>
                <a:gd name="T46" fmla="*/ 173 w 445"/>
                <a:gd name="T47" fmla="*/ 99 h 726"/>
                <a:gd name="T48" fmla="*/ 188 w 445"/>
                <a:gd name="T49" fmla="*/ 138 h 726"/>
                <a:gd name="T50" fmla="*/ 185 w 445"/>
                <a:gd name="T51" fmla="*/ 150 h 726"/>
                <a:gd name="T52" fmla="*/ 191 w 445"/>
                <a:gd name="T53" fmla="*/ 162 h 726"/>
                <a:gd name="T54" fmla="*/ 194 w 445"/>
                <a:gd name="T55" fmla="*/ 171 h 726"/>
                <a:gd name="T56" fmla="*/ 206 w 445"/>
                <a:gd name="T57" fmla="*/ 183 h 726"/>
                <a:gd name="T58" fmla="*/ 220 w 445"/>
                <a:gd name="T59" fmla="*/ 210 h 726"/>
                <a:gd name="T60" fmla="*/ 226 w 445"/>
                <a:gd name="T61" fmla="*/ 219 h 726"/>
                <a:gd name="T62" fmla="*/ 229 w 445"/>
                <a:gd name="T63" fmla="*/ 228 h 726"/>
                <a:gd name="T64" fmla="*/ 232 w 445"/>
                <a:gd name="T65" fmla="*/ 237 h 726"/>
                <a:gd name="T66" fmla="*/ 239 w 445"/>
                <a:gd name="T67" fmla="*/ 247 h 726"/>
                <a:gd name="T68" fmla="*/ 258 w 445"/>
                <a:gd name="T69" fmla="*/ 252 h 726"/>
                <a:gd name="T70" fmla="*/ 242 w 445"/>
                <a:gd name="T71" fmla="*/ 319 h 726"/>
                <a:gd name="T72" fmla="*/ 230 w 445"/>
                <a:gd name="T73" fmla="*/ 331 h 726"/>
                <a:gd name="T74" fmla="*/ 229 w 445"/>
                <a:gd name="T75" fmla="*/ 338 h 726"/>
                <a:gd name="T76" fmla="*/ 230 w 445"/>
                <a:gd name="T77" fmla="*/ 353 h 726"/>
                <a:gd name="T78" fmla="*/ 254 w 445"/>
                <a:gd name="T79" fmla="*/ 358 h 726"/>
                <a:gd name="T80" fmla="*/ 274 w 445"/>
                <a:gd name="T81" fmla="*/ 349 h 726"/>
                <a:gd name="T82" fmla="*/ 281 w 445"/>
                <a:gd name="T83" fmla="*/ 390 h 726"/>
                <a:gd name="T84" fmla="*/ 291 w 445"/>
                <a:gd name="T85" fmla="*/ 413 h 726"/>
                <a:gd name="T86" fmla="*/ 293 w 445"/>
                <a:gd name="T87" fmla="*/ 435 h 726"/>
                <a:gd name="T88" fmla="*/ 317 w 445"/>
                <a:gd name="T89" fmla="*/ 482 h 726"/>
                <a:gd name="T90" fmla="*/ 338 w 445"/>
                <a:gd name="T91" fmla="*/ 478 h 726"/>
                <a:gd name="T92" fmla="*/ 353 w 445"/>
                <a:gd name="T93" fmla="*/ 479 h 726"/>
                <a:gd name="T94" fmla="*/ 374 w 445"/>
                <a:gd name="T95" fmla="*/ 473 h 726"/>
                <a:gd name="T96" fmla="*/ 409 w 445"/>
                <a:gd name="T97" fmla="*/ 480 h 726"/>
                <a:gd name="T98" fmla="*/ 433 w 445"/>
                <a:gd name="T99" fmla="*/ 468 h 726"/>
                <a:gd name="T100" fmla="*/ 445 w 445"/>
                <a:gd name="T101" fmla="*/ 489 h 726"/>
                <a:gd name="T102" fmla="*/ 410 w 445"/>
                <a:gd name="T103" fmla="*/ 726 h 726"/>
                <a:gd name="T104" fmla="*/ 0 w 445"/>
                <a:gd name="T105" fmla="*/ 65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5" h="726">
                  <a:moveTo>
                    <a:pt x="0" y="654"/>
                  </a:moveTo>
                  <a:cubicBezTo>
                    <a:pt x="5" y="623"/>
                    <a:pt x="11" y="601"/>
                    <a:pt x="17" y="575"/>
                  </a:cubicBezTo>
                  <a:cubicBezTo>
                    <a:pt x="22" y="547"/>
                    <a:pt x="26" y="519"/>
                    <a:pt x="31" y="493"/>
                  </a:cubicBezTo>
                  <a:cubicBezTo>
                    <a:pt x="33" y="484"/>
                    <a:pt x="40" y="477"/>
                    <a:pt x="43" y="469"/>
                  </a:cubicBezTo>
                  <a:cubicBezTo>
                    <a:pt x="46" y="462"/>
                    <a:pt x="45" y="452"/>
                    <a:pt x="47" y="445"/>
                  </a:cubicBezTo>
                  <a:cubicBezTo>
                    <a:pt x="44" y="439"/>
                    <a:pt x="33" y="440"/>
                    <a:pt x="33" y="431"/>
                  </a:cubicBezTo>
                  <a:cubicBezTo>
                    <a:pt x="33" y="401"/>
                    <a:pt x="53" y="397"/>
                    <a:pt x="69" y="384"/>
                  </a:cubicBezTo>
                  <a:cubicBezTo>
                    <a:pt x="64" y="375"/>
                    <a:pt x="71" y="371"/>
                    <a:pt x="75" y="365"/>
                  </a:cubicBezTo>
                  <a:cubicBezTo>
                    <a:pt x="78" y="360"/>
                    <a:pt x="83" y="347"/>
                    <a:pt x="87" y="342"/>
                  </a:cubicBezTo>
                  <a:cubicBezTo>
                    <a:pt x="95" y="330"/>
                    <a:pt x="105" y="325"/>
                    <a:pt x="105" y="315"/>
                  </a:cubicBezTo>
                  <a:cubicBezTo>
                    <a:pt x="105" y="307"/>
                    <a:pt x="98" y="301"/>
                    <a:pt x="93" y="294"/>
                  </a:cubicBezTo>
                  <a:cubicBezTo>
                    <a:pt x="89" y="288"/>
                    <a:pt x="87" y="287"/>
                    <a:pt x="83" y="279"/>
                  </a:cubicBezTo>
                  <a:cubicBezTo>
                    <a:pt x="86" y="273"/>
                    <a:pt x="86" y="273"/>
                    <a:pt x="86" y="273"/>
                  </a:cubicBezTo>
                  <a:cubicBezTo>
                    <a:pt x="83" y="266"/>
                    <a:pt x="87" y="265"/>
                    <a:pt x="84" y="254"/>
                  </a:cubicBezTo>
                  <a:cubicBezTo>
                    <a:pt x="83" y="250"/>
                    <a:pt x="83" y="240"/>
                    <a:pt x="83" y="237"/>
                  </a:cubicBezTo>
                  <a:cubicBezTo>
                    <a:pt x="83" y="238"/>
                    <a:pt x="85" y="234"/>
                    <a:pt x="86" y="232"/>
                  </a:cubicBezTo>
                  <a:cubicBezTo>
                    <a:pt x="89" y="223"/>
                    <a:pt x="86" y="209"/>
                    <a:pt x="88" y="201"/>
                  </a:cubicBezTo>
                  <a:cubicBezTo>
                    <a:pt x="93" y="171"/>
                    <a:pt x="106" y="141"/>
                    <a:pt x="110" y="106"/>
                  </a:cubicBezTo>
                  <a:cubicBezTo>
                    <a:pt x="112" y="85"/>
                    <a:pt x="120" y="73"/>
                    <a:pt x="122" y="57"/>
                  </a:cubicBezTo>
                  <a:cubicBezTo>
                    <a:pt x="122" y="52"/>
                    <a:pt x="124" y="43"/>
                    <a:pt x="124" y="42"/>
                  </a:cubicBezTo>
                  <a:cubicBezTo>
                    <a:pt x="125" y="41"/>
                    <a:pt x="128" y="24"/>
                    <a:pt x="128" y="25"/>
                  </a:cubicBezTo>
                  <a:cubicBezTo>
                    <a:pt x="131" y="9"/>
                    <a:pt x="130" y="10"/>
                    <a:pt x="135" y="0"/>
                  </a:cubicBezTo>
                  <a:cubicBezTo>
                    <a:pt x="188" y="11"/>
                    <a:pt x="188" y="11"/>
                    <a:pt x="188" y="11"/>
                  </a:cubicBezTo>
                  <a:cubicBezTo>
                    <a:pt x="185" y="44"/>
                    <a:pt x="180" y="70"/>
                    <a:pt x="173" y="99"/>
                  </a:cubicBezTo>
                  <a:cubicBezTo>
                    <a:pt x="180" y="112"/>
                    <a:pt x="186" y="121"/>
                    <a:pt x="188" y="138"/>
                  </a:cubicBezTo>
                  <a:cubicBezTo>
                    <a:pt x="189" y="143"/>
                    <a:pt x="186" y="145"/>
                    <a:pt x="185" y="150"/>
                  </a:cubicBezTo>
                  <a:cubicBezTo>
                    <a:pt x="185" y="156"/>
                    <a:pt x="188" y="159"/>
                    <a:pt x="191" y="162"/>
                  </a:cubicBezTo>
                  <a:cubicBezTo>
                    <a:pt x="193" y="165"/>
                    <a:pt x="192" y="169"/>
                    <a:pt x="194" y="171"/>
                  </a:cubicBezTo>
                  <a:cubicBezTo>
                    <a:pt x="198" y="176"/>
                    <a:pt x="202" y="178"/>
                    <a:pt x="206" y="183"/>
                  </a:cubicBezTo>
                  <a:cubicBezTo>
                    <a:pt x="211" y="191"/>
                    <a:pt x="216" y="202"/>
                    <a:pt x="220" y="210"/>
                  </a:cubicBezTo>
                  <a:cubicBezTo>
                    <a:pt x="221" y="212"/>
                    <a:pt x="226" y="217"/>
                    <a:pt x="226" y="219"/>
                  </a:cubicBezTo>
                  <a:cubicBezTo>
                    <a:pt x="225" y="227"/>
                    <a:pt x="224" y="222"/>
                    <a:pt x="229" y="228"/>
                  </a:cubicBezTo>
                  <a:cubicBezTo>
                    <a:pt x="231" y="230"/>
                    <a:pt x="230" y="235"/>
                    <a:pt x="232" y="237"/>
                  </a:cubicBezTo>
                  <a:cubicBezTo>
                    <a:pt x="236" y="242"/>
                    <a:pt x="247" y="239"/>
                    <a:pt x="239" y="247"/>
                  </a:cubicBezTo>
                  <a:cubicBezTo>
                    <a:pt x="243" y="253"/>
                    <a:pt x="258" y="242"/>
                    <a:pt x="258" y="252"/>
                  </a:cubicBezTo>
                  <a:cubicBezTo>
                    <a:pt x="252" y="277"/>
                    <a:pt x="235" y="289"/>
                    <a:pt x="242" y="319"/>
                  </a:cubicBezTo>
                  <a:cubicBezTo>
                    <a:pt x="238" y="327"/>
                    <a:pt x="234" y="323"/>
                    <a:pt x="230" y="331"/>
                  </a:cubicBezTo>
                  <a:cubicBezTo>
                    <a:pt x="231" y="329"/>
                    <a:pt x="229" y="337"/>
                    <a:pt x="229" y="338"/>
                  </a:cubicBezTo>
                  <a:cubicBezTo>
                    <a:pt x="229" y="344"/>
                    <a:pt x="226" y="345"/>
                    <a:pt x="230" y="353"/>
                  </a:cubicBezTo>
                  <a:cubicBezTo>
                    <a:pt x="242" y="359"/>
                    <a:pt x="245" y="360"/>
                    <a:pt x="254" y="358"/>
                  </a:cubicBezTo>
                  <a:cubicBezTo>
                    <a:pt x="262" y="357"/>
                    <a:pt x="263" y="347"/>
                    <a:pt x="274" y="349"/>
                  </a:cubicBezTo>
                  <a:cubicBezTo>
                    <a:pt x="282" y="360"/>
                    <a:pt x="276" y="375"/>
                    <a:pt x="281" y="390"/>
                  </a:cubicBezTo>
                  <a:cubicBezTo>
                    <a:pt x="284" y="400"/>
                    <a:pt x="290" y="404"/>
                    <a:pt x="291" y="413"/>
                  </a:cubicBezTo>
                  <a:cubicBezTo>
                    <a:pt x="294" y="423"/>
                    <a:pt x="287" y="428"/>
                    <a:pt x="293" y="435"/>
                  </a:cubicBezTo>
                  <a:cubicBezTo>
                    <a:pt x="322" y="438"/>
                    <a:pt x="312" y="458"/>
                    <a:pt x="317" y="482"/>
                  </a:cubicBezTo>
                  <a:cubicBezTo>
                    <a:pt x="325" y="480"/>
                    <a:pt x="329" y="478"/>
                    <a:pt x="338" y="478"/>
                  </a:cubicBezTo>
                  <a:cubicBezTo>
                    <a:pt x="344" y="478"/>
                    <a:pt x="348" y="480"/>
                    <a:pt x="353" y="479"/>
                  </a:cubicBezTo>
                  <a:cubicBezTo>
                    <a:pt x="359" y="479"/>
                    <a:pt x="367" y="473"/>
                    <a:pt x="374" y="473"/>
                  </a:cubicBezTo>
                  <a:cubicBezTo>
                    <a:pt x="386" y="473"/>
                    <a:pt x="397" y="477"/>
                    <a:pt x="409" y="480"/>
                  </a:cubicBezTo>
                  <a:cubicBezTo>
                    <a:pt x="424" y="482"/>
                    <a:pt x="417" y="465"/>
                    <a:pt x="433" y="468"/>
                  </a:cubicBezTo>
                  <a:cubicBezTo>
                    <a:pt x="442" y="471"/>
                    <a:pt x="433" y="490"/>
                    <a:pt x="445" y="489"/>
                  </a:cubicBezTo>
                  <a:cubicBezTo>
                    <a:pt x="410" y="726"/>
                    <a:pt x="410" y="726"/>
                    <a:pt x="410" y="726"/>
                  </a:cubicBezTo>
                  <a:lnTo>
                    <a:pt x="0" y="654"/>
                  </a:lnTo>
                  <a:close/>
                </a:path>
              </a:pathLst>
            </a:custGeom>
            <a:solidFill>
              <a:schemeClr val="tx1"/>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138"/>
            <p:cNvSpPr>
              <a:spLocks/>
            </p:cNvSpPr>
            <p:nvPr/>
          </p:nvSpPr>
          <p:spPr bwMode="auto">
            <a:xfrm>
              <a:off x="760413" y="1916113"/>
              <a:ext cx="733425" cy="1236663"/>
            </a:xfrm>
            <a:custGeom>
              <a:avLst/>
              <a:gdLst>
                <a:gd name="T0" fmla="*/ 91 w 615"/>
                <a:gd name="T1" fmla="*/ 466 h 1036"/>
                <a:gd name="T2" fmla="*/ 80 w 615"/>
                <a:gd name="T3" fmla="*/ 408 h 1036"/>
                <a:gd name="T4" fmla="*/ 103 w 615"/>
                <a:gd name="T5" fmla="*/ 410 h 1036"/>
                <a:gd name="T6" fmla="*/ 138 w 615"/>
                <a:gd name="T7" fmla="*/ 413 h 1036"/>
                <a:gd name="T8" fmla="*/ 135 w 615"/>
                <a:gd name="T9" fmla="*/ 405 h 1036"/>
                <a:gd name="T10" fmla="*/ 77 w 615"/>
                <a:gd name="T11" fmla="*/ 390 h 1036"/>
                <a:gd name="T12" fmla="*/ 51 w 615"/>
                <a:gd name="T13" fmla="*/ 399 h 1036"/>
                <a:gd name="T14" fmla="*/ 48 w 615"/>
                <a:gd name="T15" fmla="*/ 387 h 1036"/>
                <a:gd name="T16" fmla="*/ 33 w 615"/>
                <a:gd name="T17" fmla="*/ 344 h 1036"/>
                <a:gd name="T18" fmla="*/ 25 w 615"/>
                <a:gd name="T19" fmla="*/ 320 h 1036"/>
                <a:gd name="T20" fmla="*/ 16 w 615"/>
                <a:gd name="T21" fmla="*/ 274 h 1036"/>
                <a:gd name="T22" fmla="*/ 25 w 615"/>
                <a:gd name="T23" fmla="*/ 210 h 1036"/>
                <a:gd name="T24" fmla="*/ 1 w 615"/>
                <a:gd name="T25" fmla="*/ 154 h 1036"/>
                <a:gd name="T26" fmla="*/ 36 w 615"/>
                <a:gd name="T27" fmla="*/ 96 h 1036"/>
                <a:gd name="T28" fmla="*/ 51 w 615"/>
                <a:gd name="T29" fmla="*/ 59 h 1036"/>
                <a:gd name="T30" fmla="*/ 339 w 615"/>
                <a:gd name="T31" fmla="*/ 73 h 1036"/>
                <a:gd name="T32" fmla="*/ 272 w 615"/>
                <a:gd name="T33" fmla="*/ 355 h 1036"/>
                <a:gd name="T34" fmla="*/ 461 w 615"/>
                <a:gd name="T35" fmla="*/ 634 h 1036"/>
                <a:gd name="T36" fmla="*/ 481 w 615"/>
                <a:gd name="T37" fmla="*/ 663 h 1036"/>
                <a:gd name="T38" fmla="*/ 502 w 615"/>
                <a:gd name="T39" fmla="*/ 693 h 1036"/>
                <a:gd name="T40" fmla="*/ 522 w 615"/>
                <a:gd name="T41" fmla="*/ 722 h 1036"/>
                <a:gd name="T42" fmla="*/ 592 w 615"/>
                <a:gd name="T43" fmla="*/ 821 h 1036"/>
                <a:gd name="T44" fmla="*/ 615 w 615"/>
                <a:gd name="T45" fmla="*/ 893 h 1036"/>
                <a:gd name="T46" fmla="*/ 580 w 615"/>
                <a:gd name="T47" fmla="*/ 925 h 1036"/>
                <a:gd name="T48" fmla="*/ 568 w 615"/>
                <a:gd name="T49" fmla="*/ 963 h 1036"/>
                <a:gd name="T50" fmla="*/ 551 w 615"/>
                <a:gd name="T51" fmla="*/ 1001 h 1036"/>
                <a:gd name="T52" fmla="*/ 560 w 615"/>
                <a:gd name="T53" fmla="*/ 1036 h 1036"/>
                <a:gd name="T54" fmla="*/ 356 w 615"/>
                <a:gd name="T55" fmla="*/ 1004 h 1036"/>
                <a:gd name="T56" fmla="*/ 350 w 615"/>
                <a:gd name="T57" fmla="*/ 960 h 1036"/>
                <a:gd name="T58" fmla="*/ 280 w 615"/>
                <a:gd name="T59" fmla="*/ 882 h 1036"/>
                <a:gd name="T60" fmla="*/ 228 w 615"/>
                <a:gd name="T61" fmla="*/ 829 h 1036"/>
                <a:gd name="T62" fmla="*/ 185 w 615"/>
                <a:gd name="T63" fmla="*/ 791 h 1036"/>
                <a:gd name="T64" fmla="*/ 126 w 615"/>
                <a:gd name="T65" fmla="*/ 762 h 1036"/>
                <a:gd name="T66" fmla="*/ 123 w 615"/>
                <a:gd name="T67" fmla="*/ 695 h 1036"/>
                <a:gd name="T68" fmla="*/ 115 w 615"/>
                <a:gd name="T69" fmla="*/ 661 h 1036"/>
                <a:gd name="T70" fmla="*/ 103 w 615"/>
                <a:gd name="T71" fmla="*/ 640 h 1036"/>
                <a:gd name="T72" fmla="*/ 89 w 615"/>
                <a:gd name="T73" fmla="*/ 602 h 1036"/>
                <a:gd name="T74" fmla="*/ 77 w 615"/>
                <a:gd name="T75" fmla="*/ 547 h 1036"/>
                <a:gd name="T76" fmla="*/ 91 w 615"/>
                <a:gd name="T77" fmla="*/ 512 h 1036"/>
                <a:gd name="T78" fmla="*/ 59 w 615"/>
                <a:gd name="T79" fmla="*/ 480 h 1036"/>
                <a:gd name="T80" fmla="*/ 62 w 615"/>
                <a:gd name="T81" fmla="*/ 44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5" h="1036">
                  <a:moveTo>
                    <a:pt x="68" y="445"/>
                  </a:moveTo>
                  <a:cubicBezTo>
                    <a:pt x="80" y="448"/>
                    <a:pt x="79" y="463"/>
                    <a:pt x="91" y="466"/>
                  </a:cubicBezTo>
                  <a:cubicBezTo>
                    <a:pt x="92" y="462"/>
                    <a:pt x="92" y="454"/>
                    <a:pt x="89" y="440"/>
                  </a:cubicBezTo>
                  <a:cubicBezTo>
                    <a:pt x="87" y="431"/>
                    <a:pt x="80" y="420"/>
                    <a:pt x="80" y="408"/>
                  </a:cubicBezTo>
                  <a:cubicBezTo>
                    <a:pt x="86" y="406"/>
                    <a:pt x="89" y="407"/>
                    <a:pt x="94" y="408"/>
                  </a:cubicBezTo>
                  <a:cubicBezTo>
                    <a:pt x="97" y="408"/>
                    <a:pt x="99" y="411"/>
                    <a:pt x="103" y="410"/>
                  </a:cubicBezTo>
                  <a:cubicBezTo>
                    <a:pt x="105" y="410"/>
                    <a:pt x="116" y="408"/>
                    <a:pt x="121" y="416"/>
                  </a:cubicBezTo>
                  <a:cubicBezTo>
                    <a:pt x="129" y="418"/>
                    <a:pt x="131" y="413"/>
                    <a:pt x="138" y="413"/>
                  </a:cubicBezTo>
                  <a:cubicBezTo>
                    <a:pt x="142" y="418"/>
                    <a:pt x="143" y="426"/>
                    <a:pt x="150" y="428"/>
                  </a:cubicBezTo>
                  <a:cubicBezTo>
                    <a:pt x="154" y="411"/>
                    <a:pt x="128" y="414"/>
                    <a:pt x="135" y="405"/>
                  </a:cubicBezTo>
                  <a:cubicBezTo>
                    <a:pt x="122" y="415"/>
                    <a:pt x="110" y="396"/>
                    <a:pt x="100" y="405"/>
                  </a:cubicBezTo>
                  <a:cubicBezTo>
                    <a:pt x="90" y="402"/>
                    <a:pt x="91" y="389"/>
                    <a:pt x="77" y="390"/>
                  </a:cubicBezTo>
                  <a:cubicBezTo>
                    <a:pt x="68" y="393"/>
                    <a:pt x="71" y="408"/>
                    <a:pt x="68" y="416"/>
                  </a:cubicBezTo>
                  <a:cubicBezTo>
                    <a:pt x="63" y="412"/>
                    <a:pt x="56" y="405"/>
                    <a:pt x="51" y="399"/>
                  </a:cubicBezTo>
                  <a:cubicBezTo>
                    <a:pt x="46" y="393"/>
                    <a:pt x="38" y="389"/>
                    <a:pt x="42" y="381"/>
                  </a:cubicBezTo>
                  <a:cubicBezTo>
                    <a:pt x="45" y="382"/>
                    <a:pt x="44" y="387"/>
                    <a:pt x="48" y="387"/>
                  </a:cubicBezTo>
                  <a:cubicBezTo>
                    <a:pt x="46" y="374"/>
                    <a:pt x="44" y="362"/>
                    <a:pt x="39" y="349"/>
                  </a:cubicBezTo>
                  <a:cubicBezTo>
                    <a:pt x="38" y="346"/>
                    <a:pt x="35" y="346"/>
                    <a:pt x="33" y="344"/>
                  </a:cubicBezTo>
                  <a:cubicBezTo>
                    <a:pt x="32" y="342"/>
                    <a:pt x="26" y="333"/>
                    <a:pt x="25" y="329"/>
                  </a:cubicBezTo>
                  <a:cubicBezTo>
                    <a:pt x="24" y="327"/>
                    <a:pt x="26" y="323"/>
                    <a:pt x="25" y="320"/>
                  </a:cubicBezTo>
                  <a:cubicBezTo>
                    <a:pt x="20" y="311"/>
                    <a:pt x="11" y="303"/>
                    <a:pt x="10" y="294"/>
                  </a:cubicBezTo>
                  <a:cubicBezTo>
                    <a:pt x="9" y="290"/>
                    <a:pt x="15" y="283"/>
                    <a:pt x="16" y="274"/>
                  </a:cubicBezTo>
                  <a:cubicBezTo>
                    <a:pt x="16" y="265"/>
                    <a:pt x="12" y="258"/>
                    <a:pt x="13" y="253"/>
                  </a:cubicBezTo>
                  <a:cubicBezTo>
                    <a:pt x="16" y="238"/>
                    <a:pt x="28" y="233"/>
                    <a:pt x="25" y="210"/>
                  </a:cubicBezTo>
                  <a:cubicBezTo>
                    <a:pt x="23" y="199"/>
                    <a:pt x="18" y="186"/>
                    <a:pt x="13" y="175"/>
                  </a:cubicBezTo>
                  <a:cubicBezTo>
                    <a:pt x="10" y="169"/>
                    <a:pt x="2" y="162"/>
                    <a:pt x="1" y="154"/>
                  </a:cubicBezTo>
                  <a:cubicBezTo>
                    <a:pt x="0" y="135"/>
                    <a:pt x="11" y="117"/>
                    <a:pt x="30" y="111"/>
                  </a:cubicBezTo>
                  <a:cubicBezTo>
                    <a:pt x="22" y="106"/>
                    <a:pt x="35" y="101"/>
                    <a:pt x="36" y="96"/>
                  </a:cubicBezTo>
                  <a:cubicBezTo>
                    <a:pt x="37" y="92"/>
                    <a:pt x="34" y="84"/>
                    <a:pt x="36" y="79"/>
                  </a:cubicBezTo>
                  <a:cubicBezTo>
                    <a:pt x="39" y="71"/>
                    <a:pt x="48" y="67"/>
                    <a:pt x="51" y="59"/>
                  </a:cubicBezTo>
                  <a:cubicBezTo>
                    <a:pt x="57" y="42"/>
                    <a:pt x="47" y="19"/>
                    <a:pt x="57" y="0"/>
                  </a:cubicBezTo>
                  <a:cubicBezTo>
                    <a:pt x="152" y="23"/>
                    <a:pt x="240" y="53"/>
                    <a:pt x="339" y="73"/>
                  </a:cubicBezTo>
                  <a:cubicBezTo>
                    <a:pt x="331" y="122"/>
                    <a:pt x="318" y="169"/>
                    <a:pt x="307" y="216"/>
                  </a:cubicBezTo>
                  <a:cubicBezTo>
                    <a:pt x="296" y="262"/>
                    <a:pt x="284" y="309"/>
                    <a:pt x="272" y="355"/>
                  </a:cubicBezTo>
                  <a:cubicBezTo>
                    <a:pt x="330" y="444"/>
                    <a:pt x="393" y="529"/>
                    <a:pt x="452" y="617"/>
                  </a:cubicBezTo>
                  <a:cubicBezTo>
                    <a:pt x="456" y="622"/>
                    <a:pt x="457" y="629"/>
                    <a:pt x="461" y="634"/>
                  </a:cubicBezTo>
                  <a:cubicBezTo>
                    <a:pt x="464" y="639"/>
                    <a:pt x="470" y="642"/>
                    <a:pt x="472" y="646"/>
                  </a:cubicBezTo>
                  <a:cubicBezTo>
                    <a:pt x="476" y="651"/>
                    <a:pt x="478" y="658"/>
                    <a:pt x="481" y="663"/>
                  </a:cubicBezTo>
                  <a:cubicBezTo>
                    <a:pt x="484" y="668"/>
                    <a:pt x="490" y="671"/>
                    <a:pt x="493" y="675"/>
                  </a:cubicBezTo>
                  <a:cubicBezTo>
                    <a:pt x="496" y="680"/>
                    <a:pt x="498" y="688"/>
                    <a:pt x="502" y="693"/>
                  </a:cubicBezTo>
                  <a:cubicBezTo>
                    <a:pt x="505" y="697"/>
                    <a:pt x="510" y="700"/>
                    <a:pt x="513" y="704"/>
                  </a:cubicBezTo>
                  <a:cubicBezTo>
                    <a:pt x="517" y="709"/>
                    <a:pt x="519" y="717"/>
                    <a:pt x="522" y="722"/>
                  </a:cubicBezTo>
                  <a:cubicBezTo>
                    <a:pt x="523" y="724"/>
                    <a:pt x="527" y="726"/>
                    <a:pt x="528" y="727"/>
                  </a:cubicBezTo>
                  <a:cubicBezTo>
                    <a:pt x="546" y="757"/>
                    <a:pt x="568" y="792"/>
                    <a:pt x="592" y="821"/>
                  </a:cubicBezTo>
                  <a:cubicBezTo>
                    <a:pt x="583" y="838"/>
                    <a:pt x="608" y="857"/>
                    <a:pt x="600" y="873"/>
                  </a:cubicBezTo>
                  <a:cubicBezTo>
                    <a:pt x="603" y="882"/>
                    <a:pt x="615" y="882"/>
                    <a:pt x="615" y="893"/>
                  </a:cubicBezTo>
                  <a:cubicBezTo>
                    <a:pt x="612" y="904"/>
                    <a:pt x="600" y="903"/>
                    <a:pt x="595" y="908"/>
                  </a:cubicBezTo>
                  <a:cubicBezTo>
                    <a:pt x="590" y="912"/>
                    <a:pt x="583" y="919"/>
                    <a:pt x="580" y="925"/>
                  </a:cubicBezTo>
                  <a:cubicBezTo>
                    <a:pt x="576" y="933"/>
                    <a:pt x="579" y="948"/>
                    <a:pt x="574" y="957"/>
                  </a:cubicBezTo>
                  <a:cubicBezTo>
                    <a:pt x="573" y="959"/>
                    <a:pt x="570" y="961"/>
                    <a:pt x="568" y="963"/>
                  </a:cubicBezTo>
                  <a:cubicBezTo>
                    <a:pt x="566" y="967"/>
                    <a:pt x="563" y="972"/>
                    <a:pt x="554" y="975"/>
                  </a:cubicBezTo>
                  <a:cubicBezTo>
                    <a:pt x="555" y="988"/>
                    <a:pt x="557" y="991"/>
                    <a:pt x="551" y="1001"/>
                  </a:cubicBezTo>
                  <a:cubicBezTo>
                    <a:pt x="551" y="1011"/>
                    <a:pt x="564" y="1007"/>
                    <a:pt x="566" y="1015"/>
                  </a:cubicBezTo>
                  <a:cubicBezTo>
                    <a:pt x="569" y="1027"/>
                    <a:pt x="559" y="1027"/>
                    <a:pt x="560" y="1036"/>
                  </a:cubicBezTo>
                  <a:cubicBezTo>
                    <a:pt x="500" y="1031"/>
                    <a:pt x="421" y="1022"/>
                    <a:pt x="353" y="1015"/>
                  </a:cubicBezTo>
                  <a:cubicBezTo>
                    <a:pt x="350" y="1011"/>
                    <a:pt x="356" y="1004"/>
                    <a:pt x="356" y="1004"/>
                  </a:cubicBezTo>
                  <a:cubicBezTo>
                    <a:pt x="355" y="994"/>
                    <a:pt x="348" y="1001"/>
                    <a:pt x="347" y="995"/>
                  </a:cubicBezTo>
                  <a:cubicBezTo>
                    <a:pt x="346" y="987"/>
                    <a:pt x="352" y="973"/>
                    <a:pt x="350" y="960"/>
                  </a:cubicBezTo>
                  <a:cubicBezTo>
                    <a:pt x="346" y="924"/>
                    <a:pt x="316" y="911"/>
                    <a:pt x="301" y="882"/>
                  </a:cubicBezTo>
                  <a:cubicBezTo>
                    <a:pt x="293" y="879"/>
                    <a:pt x="289" y="879"/>
                    <a:pt x="280" y="882"/>
                  </a:cubicBezTo>
                  <a:cubicBezTo>
                    <a:pt x="282" y="869"/>
                    <a:pt x="279" y="860"/>
                    <a:pt x="278" y="850"/>
                  </a:cubicBezTo>
                  <a:cubicBezTo>
                    <a:pt x="255" y="843"/>
                    <a:pt x="242" y="843"/>
                    <a:pt x="228" y="829"/>
                  </a:cubicBezTo>
                  <a:cubicBezTo>
                    <a:pt x="224" y="825"/>
                    <a:pt x="225" y="819"/>
                    <a:pt x="222" y="815"/>
                  </a:cubicBezTo>
                  <a:cubicBezTo>
                    <a:pt x="214" y="801"/>
                    <a:pt x="204" y="791"/>
                    <a:pt x="185" y="791"/>
                  </a:cubicBezTo>
                  <a:cubicBezTo>
                    <a:pt x="176" y="780"/>
                    <a:pt x="159" y="779"/>
                    <a:pt x="144" y="777"/>
                  </a:cubicBezTo>
                  <a:cubicBezTo>
                    <a:pt x="138" y="776"/>
                    <a:pt x="136" y="762"/>
                    <a:pt x="126" y="762"/>
                  </a:cubicBezTo>
                  <a:cubicBezTo>
                    <a:pt x="135" y="750"/>
                    <a:pt x="132" y="726"/>
                    <a:pt x="141" y="713"/>
                  </a:cubicBezTo>
                  <a:cubicBezTo>
                    <a:pt x="141" y="702"/>
                    <a:pt x="129" y="701"/>
                    <a:pt x="123" y="695"/>
                  </a:cubicBezTo>
                  <a:cubicBezTo>
                    <a:pt x="125" y="690"/>
                    <a:pt x="130" y="688"/>
                    <a:pt x="129" y="681"/>
                  </a:cubicBezTo>
                  <a:cubicBezTo>
                    <a:pt x="128" y="672"/>
                    <a:pt x="119" y="668"/>
                    <a:pt x="115" y="661"/>
                  </a:cubicBezTo>
                  <a:cubicBezTo>
                    <a:pt x="113" y="659"/>
                    <a:pt x="116" y="654"/>
                    <a:pt x="115" y="652"/>
                  </a:cubicBezTo>
                  <a:cubicBezTo>
                    <a:pt x="114" y="650"/>
                    <a:pt x="105" y="645"/>
                    <a:pt x="103" y="640"/>
                  </a:cubicBezTo>
                  <a:cubicBezTo>
                    <a:pt x="99" y="631"/>
                    <a:pt x="101" y="621"/>
                    <a:pt x="97" y="611"/>
                  </a:cubicBezTo>
                  <a:cubicBezTo>
                    <a:pt x="96" y="608"/>
                    <a:pt x="90" y="606"/>
                    <a:pt x="89" y="602"/>
                  </a:cubicBezTo>
                  <a:cubicBezTo>
                    <a:pt x="86" y="598"/>
                    <a:pt x="87" y="594"/>
                    <a:pt x="86" y="591"/>
                  </a:cubicBezTo>
                  <a:cubicBezTo>
                    <a:pt x="78" y="578"/>
                    <a:pt x="72" y="571"/>
                    <a:pt x="77" y="547"/>
                  </a:cubicBezTo>
                  <a:cubicBezTo>
                    <a:pt x="87" y="549"/>
                    <a:pt x="85" y="538"/>
                    <a:pt x="94" y="538"/>
                  </a:cubicBezTo>
                  <a:cubicBezTo>
                    <a:pt x="95" y="528"/>
                    <a:pt x="94" y="519"/>
                    <a:pt x="91" y="512"/>
                  </a:cubicBezTo>
                  <a:cubicBezTo>
                    <a:pt x="90" y="506"/>
                    <a:pt x="76" y="512"/>
                    <a:pt x="74" y="506"/>
                  </a:cubicBezTo>
                  <a:cubicBezTo>
                    <a:pt x="70" y="497"/>
                    <a:pt x="62" y="491"/>
                    <a:pt x="59" y="480"/>
                  </a:cubicBezTo>
                  <a:cubicBezTo>
                    <a:pt x="58" y="474"/>
                    <a:pt x="65" y="472"/>
                    <a:pt x="65" y="466"/>
                  </a:cubicBezTo>
                  <a:cubicBezTo>
                    <a:pt x="66" y="460"/>
                    <a:pt x="58" y="448"/>
                    <a:pt x="62" y="445"/>
                  </a:cubicBezTo>
                </a:path>
              </a:pathLst>
            </a:custGeom>
            <a:solidFill>
              <a:schemeClr val="accent1"/>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139"/>
            <p:cNvSpPr>
              <a:spLocks/>
            </p:cNvSpPr>
            <p:nvPr/>
          </p:nvSpPr>
          <p:spPr bwMode="auto">
            <a:xfrm>
              <a:off x="833438" y="2447926"/>
              <a:ext cx="3175" cy="1588"/>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lnTo>
                    <a:pt x="2" y="1"/>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Line 140"/>
            <p:cNvSpPr>
              <a:spLocks noChangeShapeType="1"/>
            </p:cNvSpPr>
            <p:nvPr/>
          </p:nvSpPr>
          <p:spPr bwMode="auto">
            <a:xfrm>
              <a:off x="833438" y="2447926"/>
              <a:ext cx="3175" cy="1588"/>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41"/>
            <p:cNvSpPr>
              <a:spLocks/>
            </p:cNvSpPr>
            <p:nvPr/>
          </p:nvSpPr>
          <p:spPr bwMode="auto">
            <a:xfrm>
              <a:off x="836613" y="2433638"/>
              <a:ext cx="4763" cy="15875"/>
            </a:xfrm>
            <a:custGeom>
              <a:avLst/>
              <a:gdLst>
                <a:gd name="T0" fmla="*/ 0 w 3"/>
                <a:gd name="T1" fmla="*/ 13 h 13"/>
                <a:gd name="T2" fmla="*/ 3 w 3"/>
                <a:gd name="T3" fmla="*/ 0 h 13"/>
              </a:gdLst>
              <a:ahLst/>
              <a:cxnLst>
                <a:cxn ang="0">
                  <a:pos x="T0" y="T1"/>
                </a:cxn>
                <a:cxn ang="0">
                  <a:pos x="T2" y="T3"/>
                </a:cxn>
              </a:cxnLst>
              <a:rect l="0" t="0" r="r" b="b"/>
              <a:pathLst>
                <a:path w="3" h="13">
                  <a:moveTo>
                    <a:pt x="0" y="13"/>
                  </a:moveTo>
                  <a:cubicBezTo>
                    <a:pt x="0" y="8"/>
                    <a:pt x="1" y="4"/>
                    <a:pt x="3" y="0"/>
                  </a:cubicBezTo>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142"/>
            <p:cNvSpPr>
              <a:spLocks/>
            </p:cNvSpPr>
            <p:nvPr/>
          </p:nvSpPr>
          <p:spPr bwMode="auto">
            <a:xfrm>
              <a:off x="836613" y="2447926"/>
              <a:ext cx="4763" cy="1588"/>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lnTo>
                    <a:pt x="3" y="0"/>
                  </a:lnTo>
                  <a:lnTo>
                    <a:pt x="0" y="1"/>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Line 143"/>
            <p:cNvSpPr>
              <a:spLocks noChangeShapeType="1"/>
            </p:cNvSpPr>
            <p:nvPr/>
          </p:nvSpPr>
          <p:spPr bwMode="auto">
            <a:xfrm flipV="1">
              <a:off x="836613" y="2447926"/>
              <a:ext cx="4763" cy="1588"/>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144"/>
            <p:cNvSpPr>
              <a:spLocks/>
            </p:cNvSpPr>
            <p:nvPr/>
          </p:nvSpPr>
          <p:spPr bwMode="auto">
            <a:xfrm>
              <a:off x="814388" y="1452563"/>
              <a:ext cx="728663" cy="604838"/>
            </a:xfrm>
            <a:custGeom>
              <a:avLst/>
              <a:gdLst>
                <a:gd name="T0" fmla="*/ 8 w 610"/>
                <a:gd name="T1" fmla="*/ 379 h 506"/>
                <a:gd name="T2" fmla="*/ 16 w 610"/>
                <a:gd name="T3" fmla="*/ 323 h 506"/>
                <a:gd name="T4" fmla="*/ 31 w 610"/>
                <a:gd name="T5" fmla="*/ 262 h 506"/>
                <a:gd name="T6" fmla="*/ 45 w 610"/>
                <a:gd name="T7" fmla="*/ 262 h 506"/>
                <a:gd name="T8" fmla="*/ 48 w 610"/>
                <a:gd name="T9" fmla="*/ 239 h 506"/>
                <a:gd name="T10" fmla="*/ 66 w 610"/>
                <a:gd name="T11" fmla="*/ 230 h 506"/>
                <a:gd name="T12" fmla="*/ 63 w 610"/>
                <a:gd name="T13" fmla="*/ 213 h 506"/>
                <a:gd name="T14" fmla="*/ 89 w 610"/>
                <a:gd name="T15" fmla="*/ 160 h 506"/>
                <a:gd name="T16" fmla="*/ 118 w 610"/>
                <a:gd name="T17" fmla="*/ 70 h 506"/>
                <a:gd name="T18" fmla="*/ 130 w 610"/>
                <a:gd name="T19" fmla="*/ 70 h 506"/>
                <a:gd name="T20" fmla="*/ 124 w 610"/>
                <a:gd name="T21" fmla="*/ 62 h 506"/>
                <a:gd name="T22" fmla="*/ 130 w 610"/>
                <a:gd name="T23" fmla="*/ 50 h 506"/>
                <a:gd name="T24" fmla="*/ 130 w 610"/>
                <a:gd name="T25" fmla="*/ 35 h 506"/>
                <a:gd name="T26" fmla="*/ 139 w 610"/>
                <a:gd name="T27" fmla="*/ 3 h 506"/>
                <a:gd name="T28" fmla="*/ 150 w 610"/>
                <a:gd name="T29" fmla="*/ 9 h 506"/>
                <a:gd name="T30" fmla="*/ 173 w 610"/>
                <a:gd name="T31" fmla="*/ 18 h 506"/>
                <a:gd name="T32" fmla="*/ 200 w 610"/>
                <a:gd name="T33" fmla="*/ 27 h 506"/>
                <a:gd name="T34" fmla="*/ 202 w 610"/>
                <a:gd name="T35" fmla="*/ 32 h 506"/>
                <a:gd name="T36" fmla="*/ 211 w 610"/>
                <a:gd name="T37" fmla="*/ 82 h 506"/>
                <a:gd name="T38" fmla="*/ 223 w 610"/>
                <a:gd name="T39" fmla="*/ 85 h 506"/>
                <a:gd name="T40" fmla="*/ 229 w 610"/>
                <a:gd name="T41" fmla="*/ 91 h 506"/>
                <a:gd name="T42" fmla="*/ 249 w 610"/>
                <a:gd name="T43" fmla="*/ 91 h 506"/>
                <a:gd name="T44" fmla="*/ 264 w 610"/>
                <a:gd name="T45" fmla="*/ 85 h 506"/>
                <a:gd name="T46" fmla="*/ 304 w 610"/>
                <a:gd name="T47" fmla="*/ 102 h 506"/>
                <a:gd name="T48" fmla="*/ 339 w 610"/>
                <a:gd name="T49" fmla="*/ 102 h 506"/>
                <a:gd name="T50" fmla="*/ 357 w 610"/>
                <a:gd name="T51" fmla="*/ 108 h 506"/>
                <a:gd name="T52" fmla="*/ 418 w 610"/>
                <a:gd name="T53" fmla="*/ 102 h 506"/>
                <a:gd name="T54" fmla="*/ 441 w 610"/>
                <a:gd name="T55" fmla="*/ 105 h 506"/>
                <a:gd name="T56" fmla="*/ 461 w 610"/>
                <a:gd name="T57" fmla="*/ 105 h 506"/>
                <a:gd name="T58" fmla="*/ 522 w 610"/>
                <a:gd name="T59" fmla="*/ 120 h 506"/>
                <a:gd name="T60" fmla="*/ 586 w 610"/>
                <a:gd name="T61" fmla="*/ 131 h 506"/>
                <a:gd name="T62" fmla="*/ 598 w 610"/>
                <a:gd name="T63" fmla="*/ 152 h 506"/>
                <a:gd name="T64" fmla="*/ 610 w 610"/>
                <a:gd name="T65" fmla="*/ 169 h 506"/>
                <a:gd name="T66" fmla="*/ 589 w 610"/>
                <a:gd name="T67" fmla="*/ 201 h 506"/>
                <a:gd name="T68" fmla="*/ 581 w 610"/>
                <a:gd name="T69" fmla="*/ 219 h 506"/>
                <a:gd name="T70" fmla="*/ 572 w 610"/>
                <a:gd name="T71" fmla="*/ 236 h 506"/>
                <a:gd name="T72" fmla="*/ 537 w 610"/>
                <a:gd name="T73" fmla="*/ 288 h 506"/>
                <a:gd name="T74" fmla="*/ 552 w 610"/>
                <a:gd name="T75" fmla="*/ 300 h 506"/>
                <a:gd name="T76" fmla="*/ 548 w 610"/>
                <a:gd name="T77" fmla="*/ 323 h 506"/>
                <a:gd name="T78" fmla="*/ 536 w 610"/>
                <a:gd name="T79" fmla="*/ 346 h 506"/>
                <a:gd name="T80" fmla="*/ 522 w 610"/>
                <a:gd name="T81" fmla="*/ 427 h 506"/>
                <a:gd name="T82" fmla="*/ 504 w 610"/>
                <a:gd name="T83" fmla="*/ 506 h 506"/>
                <a:gd name="T84" fmla="*/ 104 w 610"/>
                <a:gd name="T85" fmla="*/ 408 h 506"/>
                <a:gd name="T86" fmla="*/ 95 w 610"/>
                <a:gd name="T87" fmla="*/ 405 h 506"/>
                <a:gd name="T88" fmla="*/ 8 w 610"/>
                <a:gd name="T89" fmla="*/ 37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0" h="506">
                  <a:moveTo>
                    <a:pt x="8" y="379"/>
                  </a:moveTo>
                  <a:cubicBezTo>
                    <a:pt x="0" y="360"/>
                    <a:pt x="6" y="334"/>
                    <a:pt x="16" y="323"/>
                  </a:cubicBezTo>
                  <a:cubicBezTo>
                    <a:pt x="3" y="296"/>
                    <a:pt x="29" y="284"/>
                    <a:pt x="31" y="262"/>
                  </a:cubicBezTo>
                  <a:cubicBezTo>
                    <a:pt x="37" y="274"/>
                    <a:pt x="43" y="245"/>
                    <a:pt x="45" y="262"/>
                  </a:cubicBezTo>
                  <a:cubicBezTo>
                    <a:pt x="56" y="253"/>
                    <a:pt x="43" y="250"/>
                    <a:pt x="48" y="239"/>
                  </a:cubicBezTo>
                  <a:cubicBezTo>
                    <a:pt x="55" y="237"/>
                    <a:pt x="53" y="226"/>
                    <a:pt x="66" y="230"/>
                  </a:cubicBezTo>
                  <a:cubicBezTo>
                    <a:pt x="68" y="221"/>
                    <a:pt x="61" y="222"/>
                    <a:pt x="63" y="213"/>
                  </a:cubicBezTo>
                  <a:cubicBezTo>
                    <a:pt x="75" y="199"/>
                    <a:pt x="74" y="172"/>
                    <a:pt x="89" y="160"/>
                  </a:cubicBezTo>
                  <a:cubicBezTo>
                    <a:pt x="86" y="129"/>
                    <a:pt x="114" y="105"/>
                    <a:pt x="118" y="70"/>
                  </a:cubicBezTo>
                  <a:cubicBezTo>
                    <a:pt x="122" y="67"/>
                    <a:pt x="125" y="67"/>
                    <a:pt x="130" y="70"/>
                  </a:cubicBezTo>
                  <a:cubicBezTo>
                    <a:pt x="129" y="66"/>
                    <a:pt x="124" y="66"/>
                    <a:pt x="124" y="62"/>
                  </a:cubicBezTo>
                  <a:cubicBezTo>
                    <a:pt x="124" y="56"/>
                    <a:pt x="128" y="56"/>
                    <a:pt x="130" y="50"/>
                  </a:cubicBezTo>
                  <a:cubicBezTo>
                    <a:pt x="131" y="45"/>
                    <a:pt x="129" y="39"/>
                    <a:pt x="130" y="35"/>
                  </a:cubicBezTo>
                  <a:cubicBezTo>
                    <a:pt x="133" y="24"/>
                    <a:pt x="139" y="15"/>
                    <a:pt x="139" y="3"/>
                  </a:cubicBezTo>
                  <a:cubicBezTo>
                    <a:pt x="148" y="0"/>
                    <a:pt x="141" y="13"/>
                    <a:pt x="150" y="9"/>
                  </a:cubicBezTo>
                  <a:cubicBezTo>
                    <a:pt x="158" y="1"/>
                    <a:pt x="174" y="8"/>
                    <a:pt x="173" y="18"/>
                  </a:cubicBezTo>
                  <a:cubicBezTo>
                    <a:pt x="188" y="15"/>
                    <a:pt x="193" y="21"/>
                    <a:pt x="200" y="27"/>
                  </a:cubicBezTo>
                  <a:cubicBezTo>
                    <a:pt x="197" y="30"/>
                    <a:pt x="202" y="31"/>
                    <a:pt x="202" y="32"/>
                  </a:cubicBezTo>
                  <a:cubicBezTo>
                    <a:pt x="208" y="59"/>
                    <a:pt x="190" y="68"/>
                    <a:pt x="211" y="82"/>
                  </a:cubicBezTo>
                  <a:cubicBezTo>
                    <a:pt x="215" y="84"/>
                    <a:pt x="219" y="83"/>
                    <a:pt x="223" y="85"/>
                  </a:cubicBezTo>
                  <a:cubicBezTo>
                    <a:pt x="225" y="86"/>
                    <a:pt x="225" y="90"/>
                    <a:pt x="229" y="91"/>
                  </a:cubicBezTo>
                  <a:cubicBezTo>
                    <a:pt x="234" y="92"/>
                    <a:pt x="244" y="92"/>
                    <a:pt x="249" y="91"/>
                  </a:cubicBezTo>
                  <a:cubicBezTo>
                    <a:pt x="255" y="90"/>
                    <a:pt x="257" y="85"/>
                    <a:pt x="264" y="85"/>
                  </a:cubicBezTo>
                  <a:cubicBezTo>
                    <a:pt x="280" y="85"/>
                    <a:pt x="294" y="91"/>
                    <a:pt x="304" y="102"/>
                  </a:cubicBezTo>
                  <a:cubicBezTo>
                    <a:pt x="315" y="108"/>
                    <a:pt x="327" y="101"/>
                    <a:pt x="339" y="102"/>
                  </a:cubicBezTo>
                  <a:cubicBezTo>
                    <a:pt x="345" y="103"/>
                    <a:pt x="351" y="108"/>
                    <a:pt x="357" y="108"/>
                  </a:cubicBezTo>
                  <a:cubicBezTo>
                    <a:pt x="377" y="109"/>
                    <a:pt x="397" y="102"/>
                    <a:pt x="418" y="102"/>
                  </a:cubicBezTo>
                  <a:cubicBezTo>
                    <a:pt x="425" y="102"/>
                    <a:pt x="434" y="105"/>
                    <a:pt x="441" y="105"/>
                  </a:cubicBezTo>
                  <a:cubicBezTo>
                    <a:pt x="448" y="106"/>
                    <a:pt x="455" y="104"/>
                    <a:pt x="461" y="105"/>
                  </a:cubicBezTo>
                  <a:cubicBezTo>
                    <a:pt x="482" y="108"/>
                    <a:pt x="502" y="116"/>
                    <a:pt x="522" y="120"/>
                  </a:cubicBezTo>
                  <a:cubicBezTo>
                    <a:pt x="544" y="124"/>
                    <a:pt x="564" y="129"/>
                    <a:pt x="586" y="131"/>
                  </a:cubicBezTo>
                  <a:cubicBezTo>
                    <a:pt x="590" y="140"/>
                    <a:pt x="594" y="146"/>
                    <a:pt x="598" y="152"/>
                  </a:cubicBezTo>
                  <a:cubicBezTo>
                    <a:pt x="602" y="158"/>
                    <a:pt x="609" y="162"/>
                    <a:pt x="610" y="169"/>
                  </a:cubicBezTo>
                  <a:cubicBezTo>
                    <a:pt x="610" y="180"/>
                    <a:pt x="598" y="189"/>
                    <a:pt x="589" y="201"/>
                  </a:cubicBezTo>
                  <a:cubicBezTo>
                    <a:pt x="586" y="206"/>
                    <a:pt x="584" y="213"/>
                    <a:pt x="581" y="219"/>
                  </a:cubicBezTo>
                  <a:cubicBezTo>
                    <a:pt x="577" y="225"/>
                    <a:pt x="566" y="227"/>
                    <a:pt x="572" y="236"/>
                  </a:cubicBezTo>
                  <a:cubicBezTo>
                    <a:pt x="556" y="249"/>
                    <a:pt x="536" y="259"/>
                    <a:pt x="537" y="288"/>
                  </a:cubicBezTo>
                  <a:cubicBezTo>
                    <a:pt x="537" y="298"/>
                    <a:pt x="549" y="294"/>
                    <a:pt x="552" y="300"/>
                  </a:cubicBezTo>
                  <a:cubicBezTo>
                    <a:pt x="550" y="307"/>
                    <a:pt x="551" y="315"/>
                    <a:pt x="548" y="323"/>
                  </a:cubicBezTo>
                  <a:cubicBezTo>
                    <a:pt x="545" y="330"/>
                    <a:pt x="538" y="337"/>
                    <a:pt x="536" y="346"/>
                  </a:cubicBezTo>
                  <a:cubicBezTo>
                    <a:pt x="531" y="372"/>
                    <a:pt x="527" y="400"/>
                    <a:pt x="522" y="427"/>
                  </a:cubicBezTo>
                  <a:cubicBezTo>
                    <a:pt x="516" y="454"/>
                    <a:pt x="509" y="480"/>
                    <a:pt x="504" y="506"/>
                  </a:cubicBezTo>
                  <a:cubicBezTo>
                    <a:pt x="367" y="480"/>
                    <a:pt x="232" y="443"/>
                    <a:pt x="104" y="408"/>
                  </a:cubicBezTo>
                  <a:cubicBezTo>
                    <a:pt x="100" y="407"/>
                    <a:pt x="97" y="405"/>
                    <a:pt x="95" y="405"/>
                  </a:cubicBezTo>
                  <a:cubicBezTo>
                    <a:pt x="65" y="395"/>
                    <a:pt x="35" y="393"/>
                    <a:pt x="8" y="379"/>
                  </a:cubicBezTo>
                  <a:close/>
                </a:path>
              </a:pathLst>
            </a:custGeom>
            <a:solidFill>
              <a:schemeClr val="tx1"/>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145"/>
            <p:cNvSpPr>
              <a:spLocks/>
            </p:cNvSpPr>
            <p:nvPr/>
          </p:nvSpPr>
          <p:spPr bwMode="auto">
            <a:xfrm>
              <a:off x="1141413" y="1277938"/>
              <a:ext cx="12700" cy="17463"/>
            </a:xfrm>
            <a:custGeom>
              <a:avLst/>
              <a:gdLst>
                <a:gd name="T0" fmla="*/ 2 w 11"/>
                <a:gd name="T1" fmla="*/ 2 h 15"/>
                <a:gd name="T2" fmla="*/ 11 w 11"/>
                <a:gd name="T3" fmla="*/ 8 h 15"/>
                <a:gd name="T4" fmla="*/ 2 w 11"/>
                <a:gd name="T5" fmla="*/ 2 h 15"/>
              </a:gdLst>
              <a:ahLst/>
              <a:cxnLst>
                <a:cxn ang="0">
                  <a:pos x="T0" y="T1"/>
                </a:cxn>
                <a:cxn ang="0">
                  <a:pos x="T2" y="T3"/>
                </a:cxn>
                <a:cxn ang="0">
                  <a:pos x="T4" y="T5"/>
                </a:cxn>
              </a:cxnLst>
              <a:rect l="0" t="0" r="r" b="b"/>
              <a:pathLst>
                <a:path w="11" h="15">
                  <a:moveTo>
                    <a:pt x="2" y="2"/>
                  </a:moveTo>
                  <a:cubicBezTo>
                    <a:pt x="9" y="0"/>
                    <a:pt x="6" y="8"/>
                    <a:pt x="11" y="8"/>
                  </a:cubicBezTo>
                  <a:cubicBezTo>
                    <a:pt x="10" y="15"/>
                    <a:pt x="0" y="8"/>
                    <a:pt x="2" y="2"/>
                  </a:cubicBez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146"/>
            <p:cNvSpPr>
              <a:spLocks/>
            </p:cNvSpPr>
            <p:nvPr/>
          </p:nvSpPr>
          <p:spPr bwMode="auto">
            <a:xfrm>
              <a:off x="1127126" y="1298576"/>
              <a:ext cx="14288" cy="12700"/>
            </a:xfrm>
            <a:custGeom>
              <a:avLst/>
              <a:gdLst>
                <a:gd name="T0" fmla="*/ 5 w 13"/>
                <a:gd name="T1" fmla="*/ 0 h 11"/>
                <a:gd name="T2" fmla="*/ 0 w 13"/>
                <a:gd name="T3" fmla="*/ 8 h 11"/>
                <a:gd name="T4" fmla="*/ 5 w 13"/>
                <a:gd name="T5" fmla="*/ 0 h 11"/>
              </a:gdLst>
              <a:ahLst/>
              <a:cxnLst>
                <a:cxn ang="0">
                  <a:pos x="T0" y="T1"/>
                </a:cxn>
                <a:cxn ang="0">
                  <a:pos x="T2" y="T3"/>
                </a:cxn>
                <a:cxn ang="0">
                  <a:pos x="T4" y="T5"/>
                </a:cxn>
              </a:cxnLst>
              <a:rect l="0" t="0" r="r" b="b"/>
              <a:pathLst>
                <a:path w="13" h="11">
                  <a:moveTo>
                    <a:pt x="5" y="0"/>
                  </a:moveTo>
                  <a:cubicBezTo>
                    <a:pt x="13" y="1"/>
                    <a:pt x="6" y="11"/>
                    <a:pt x="0" y="8"/>
                  </a:cubicBezTo>
                  <a:cubicBezTo>
                    <a:pt x="1" y="5"/>
                    <a:pt x="5" y="4"/>
                    <a:pt x="5" y="0"/>
                  </a:cubicBez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147"/>
            <p:cNvSpPr>
              <a:spLocks/>
            </p:cNvSpPr>
            <p:nvPr/>
          </p:nvSpPr>
          <p:spPr bwMode="auto">
            <a:xfrm>
              <a:off x="985838" y="1166813"/>
              <a:ext cx="592138" cy="439738"/>
            </a:xfrm>
            <a:custGeom>
              <a:avLst/>
              <a:gdLst>
                <a:gd name="T0" fmla="*/ 16 w 496"/>
                <a:gd name="T1" fmla="*/ 208 h 369"/>
                <a:gd name="T2" fmla="*/ 22 w 496"/>
                <a:gd name="T3" fmla="*/ 200 h 369"/>
                <a:gd name="T4" fmla="*/ 4 w 496"/>
                <a:gd name="T5" fmla="*/ 185 h 369"/>
                <a:gd name="T6" fmla="*/ 7 w 496"/>
                <a:gd name="T7" fmla="*/ 156 h 369"/>
                <a:gd name="T8" fmla="*/ 7 w 496"/>
                <a:gd name="T9" fmla="*/ 78 h 369"/>
                <a:gd name="T10" fmla="*/ 1 w 496"/>
                <a:gd name="T11" fmla="*/ 46 h 369"/>
                <a:gd name="T12" fmla="*/ 4 w 496"/>
                <a:gd name="T13" fmla="*/ 40 h 369"/>
                <a:gd name="T14" fmla="*/ 16 w 496"/>
                <a:gd name="T15" fmla="*/ 37 h 369"/>
                <a:gd name="T16" fmla="*/ 33 w 496"/>
                <a:gd name="T17" fmla="*/ 49 h 369"/>
                <a:gd name="T18" fmla="*/ 62 w 496"/>
                <a:gd name="T19" fmla="*/ 69 h 369"/>
                <a:gd name="T20" fmla="*/ 97 w 496"/>
                <a:gd name="T21" fmla="*/ 75 h 369"/>
                <a:gd name="T22" fmla="*/ 118 w 496"/>
                <a:gd name="T23" fmla="*/ 92 h 369"/>
                <a:gd name="T24" fmla="*/ 100 w 496"/>
                <a:gd name="T25" fmla="*/ 110 h 369"/>
                <a:gd name="T26" fmla="*/ 74 w 496"/>
                <a:gd name="T27" fmla="*/ 142 h 369"/>
                <a:gd name="T28" fmla="*/ 100 w 496"/>
                <a:gd name="T29" fmla="*/ 147 h 369"/>
                <a:gd name="T30" fmla="*/ 86 w 496"/>
                <a:gd name="T31" fmla="*/ 182 h 369"/>
                <a:gd name="T32" fmla="*/ 94 w 496"/>
                <a:gd name="T33" fmla="*/ 185 h 369"/>
                <a:gd name="T34" fmla="*/ 115 w 496"/>
                <a:gd name="T35" fmla="*/ 171 h 369"/>
                <a:gd name="T36" fmla="*/ 135 w 496"/>
                <a:gd name="T37" fmla="*/ 142 h 369"/>
                <a:gd name="T38" fmla="*/ 138 w 496"/>
                <a:gd name="T39" fmla="*/ 130 h 369"/>
                <a:gd name="T40" fmla="*/ 150 w 496"/>
                <a:gd name="T41" fmla="*/ 107 h 369"/>
                <a:gd name="T42" fmla="*/ 147 w 496"/>
                <a:gd name="T43" fmla="*/ 92 h 369"/>
                <a:gd name="T44" fmla="*/ 153 w 496"/>
                <a:gd name="T45" fmla="*/ 31 h 369"/>
                <a:gd name="T46" fmla="*/ 147 w 496"/>
                <a:gd name="T47" fmla="*/ 25 h 369"/>
                <a:gd name="T48" fmla="*/ 144 w 496"/>
                <a:gd name="T49" fmla="*/ 19 h 369"/>
                <a:gd name="T50" fmla="*/ 153 w 496"/>
                <a:gd name="T51" fmla="*/ 11 h 369"/>
                <a:gd name="T52" fmla="*/ 217 w 496"/>
                <a:gd name="T53" fmla="*/ 28 h 369"/>
                <a:gd name="T54" fmla="*/ 254 w 496"/>
                <a:gd name="T55" fmla="*/ 40 h 369"/>
                <a:gd name="T56" fmla="*/ 286 w 496"/>
                <a:gd name="T57" fmla="*/ 46 h 369"/>
                <a:gd name="T58" fmla="*/ 321 w 496"/>
                <a:gd name="T59" fmla="*/ 54 h 369"/>
                <a:gd name="T60" fmla="*/ 423 w 496"/>
                <a:gd name="T61" fmla="*/ 75 h 369"/>
                <a:gd name="T62" fmla="*/ 496 w 496"/>
                <a:gd name="T63" fmla="*/ 92 h 369"/>
                <a:gd name="T64" fmla="*/ 487 w 496"/>
                <a:gd name="T65" fmla="*/ 136 h 369"/>
                <a:gd name="T66" fmla="*/ 484 w 496"/>
                <a:gd name="T67" fmla="*/ 150 h 369"/>
                <a:gd name="T68" fmla="*/ 449 w 496"/>
                <a:gd name="T69" fmla="*/ 302 h 369"/>
                <a:gd name="T70" fmla="*/ 441 w 496"/>
                <a:gd name="T71" fmla="*/ 334 h 369"/>
                <a:gd name="T72" fmla="*/ 446 w 496"/>
                <a:gd name="T73" fmla="*/ 366 h 369"/>
                <a:gd name="T74" fmla="*/ 342 w 496"/>
                <a:gd name="T75" fmla="*/ 348 h 369"/>
                <a:gd name="T76" fmla="*/ 330 w 496"/>
                <a:gd name="T77" fmla="*/ 345 h 369"/>
                <a:gd name="T78" fmla="*/ 292 w 496"/>
                <a:gd name="T79" fmla="*/ 339 h 369"/>
                <a:gd name="T80" fmla="*/ 266 w 496"/>
                <a:gd name="T81" fmla="*/ 342 h 369"/>
                <a:gd name="T82" fmla="*/ 211 w 496"/>
                <a:gd name="T83" fmla="*/ 345 h 369"/>
                <a:gd name="T84" fmla="*/ 202 w 496"/>
                <a:gd name="T85" fmla="*/ 328 h 369"/>
                <a:gd name="T86" fmla="*/ 196 w 496"/>
                <a:gd name="T87" fmla="*/ 334 h 369"/>
                <a:gd name="T88" fmla="*/ 161 w 496"/>
                <a:gd name="T89" fmla="*/ 339 h 369"/>
                <a:gd name="T90" fmla="*/ 118 w 496"/>
                <a:gd name="T91" fmla="*/ 319 h 369"/>
                <a:gd name="T92" fmla="*/ 103 w 496"/>
                <a:gd name="T93" fmla="*/ 322 h 369"/>
                <a:gd name="T94" fmla="*/ 62 w 496"/>
                <a:gd name="T95" fmla="*/ 313 h 369"/>
                <a:gd name="T96" fmla="*/ 62 w 496"/>
                <a:gd name="T97" fmla="*/ 264 h 369"/>
                <a:gd name="T98" fmla="*/ 36 w 496"/>
                <a:gd name="T99" fmla="*/ 252 h 369"/>
                <a:gd name="T100" fmla="*/ 28 w 496"/>
                <a:gd name="T101" fmla="*/ 238 h 369"/>
                <a:gd name="T102" fmla="*/ 10 w 496"/>
                <a:gd name="T103" fmla="*/ 23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6" h="369">
                  <a:moveTo>
                    <a:pt x="10" y="226"/>
                  </a:moveTo>
                  <a:cubicBezTo>
                    <a:pt x="12" y="215"/>
                    <a:pt x="2" y="209"/>
                    <a:pt x="16" y="208"/>
                  </a:cubicBezTo>
                  <a:cubicBezTo>
                    <a:pt x="14" y="206"/>
                    <a:pt x="9" y="205"/>
                    <a:pt x="10" y="200"/>
                  </a:cubicBezTo>
                  <a:cubicBezTo>
                    <a:pt x="18" y="200"/>
                    <a:pt x="16" y="205"/>
                    <a:pt x="22" y="200"/>
                  </a:cubicBezTo>
                  <a:cubicBezTo>
                    <a:pt x="28" y="190"/>
                    <a:pt x="10" y="191"/>
                    <a:pt x="19" y="188"/>
                  </a:cubicBezTo>
                  <a:cubicBezTo>
                    <a:pt x="18" y="183"/>
                    <a:pt x="8" y="193"/>
                    <a:pt x="4" y="185"/>
                  </a:cubicBezTo>
                  <a:cubicBezTo>
                    <a:pt x="4" y="172"/>
                    <a:pt x="20" y="176"/>
                    <a:pt x="28" y="171"/>
                  </a:cubicBezTo>
                  <a:cubicBezTo>
                    <a:pt x="19" y="168"/>
                    <a:pt x="16" y="159"/>
                    <a:pt x="7" y="156"/>
                  </a:cubicBezTo>
                  <a:cubicBezTo>
                    <a:pt x="12" y="144"/>
                    <a:pt x="5" y="129"/>
                    <a:pt x="7" y="113"/>
                  </a:cubicBezTo>
                  <a:cubicBezTo>
                    <a:pt x="8" y="106"/>
                    <a:pt x="12" y="89"/>
                    <a:pt x="7" y="78"/>
                  </a:cubicBezTo>
                  <a:cubicBezTo>
                    <a:pt x="6" y="74"/>
                    <a:pt x="2" y="73"/>
                    <a:pt x="1" y="69"/>
                  </a:cubicBezTo>
                  <a:cubicBezTo>
                    <a:pt x="0" y="62"/>
                    <a:pt x="1" y="52"/>
                    <a:pt x="1" y="46"/>
                  </a:cubicBezTo>
                  <a:cubicBezTo>
                    <a:pt x="1" y="45"/>
                    <a:pt x="6" y="49"/>
                    <a:pt x="7" y="49"/>
                  </a:cubicBezTo>
                  <a:cubicBezTo>
                    <a:pt x="7" y="49"/>
                    <a:pt x="4" y="42"/>
                    <a:pt x="4" y="40"/>
                  </a:cubicBezTo>
                  <a:cubicBezTo>
                    <a:pt x="5" y="35"/>
                    <a:pt x="18" y="29"/>
                    <a:pt x="7" y="31"/>
                  </a:cubicBezTo>
                  <a:cubicBezTo>
                    <a:pt x="8" y="23"/>
                    <a:pt x="12" y="33"/>
                    <a:pt x="16" y="37"/>
                  </a:cubicBezTo>
                  <a:cubicBezTo>
                    <a:pt x="23" y="44"/>
                    <a:pt x="30" y="43"/>
                    <a:pt x="25" y="54"/>
                  </a:cubicBezTo>
                  <a:cubicBezTo>
                    <a:pt x="28" y="52"/>
                    <a:pt x="28" y="48"/>
                    <a:pt x="33" y="49"/>
                  </a:cubicBezTo>
                  <a:cubicBezTo>
                    <a:pt x="34" y="61"/>
                    <a:pt x="46" y="58"/>
                    <a:pt x="59" y="63"/>
                  </a:cubicBezTo>
                  <a:cubicBezTo>
                    <a:pt x="61" y="64"/>
                    <a:pt x="61" y="68"/>
                    <a:pt x="62" y="69"/>
                  </a:cubicBezTo>
                  <a:cubicBezTo>
                    <a:pt x="67" y="71"/>
                    <a:pt x="75" y="69"/>
                    <a:pt x="80" y="72"/>
                  </a:cubicBezTo>
                  <a:cubicBezTo>
                    <a:pt x="84" y="74"/>
                    <a:pt x="87" y="81"/>
                    <a:pt x="97" y="75"/>
                  </a:cubicBezTo>
                  <a:cubicBezTo>
                    <a:pt x="93" y="88"/>
                    <a:pt x="114" y="84"/>
                    <a:pt x="106" y="92"/>
                  </a:cubicBezTo>
                  <a:cubicBezTo>
                    <a:pt x="110" y="92"/>
                    <a:pt x="114" y="92"/>
                    <a:pt x="118" y="92"/>
                  </a:cubicBezTo>
                  <a:cubicBezTo>
                    <a:pt x="118" y="98"/>
                    <a:pt x="118" y="104"/>
                    <a:pt x="118" y="110"/>
                  </a:cubicBezTo>
                  <a:cubicBezTo>
                    <a:pt x="106" y="103"/>
                    <a:pt x="107" y="116"/>
                    <a:pt x="100" y="110"/>
                  </a:cubicBezTo>
                  <a:cubicBezTo>
                    <a:pt x="93" y="110"/>
                    <a:pt x="104" y="115"/>
                    <a:pt x="100" y="121"/>
                  </a:cubicBezTo>
                  <a:cubicBezTo>
                    <a:pt x="96" y="124"/>
                    <a:pt x="76" y="135"/>
                    <a:pt x="74" y="142"/>
                  </a:cubicBezTo>
                  <a:cubicBezTo>
                    <a:pt x="73" y="147"/>
                    <a:pt x="85" y="149"/>
                    <a:pt x="77" y="153"/>
                  </a:cubicBezTo>
                  <a:cubicBezTo>
                    <a:pt x="83" y="149"/>
                    <a:pt x="94" y="150"/>
                    <a:pt x="100" y="147"/>
                  </a:cubicBezTo>
                  <a:cubicBezTo>
                    <a:pt x="92" y="154"/>
                    <a:pt x="88" y="164"/>
                    <a:pt x="74" y="165"/>
                  </a:cubicBezTo>
                  <a:cubicBezTo>
                    <a:pt x="80" y="169"/>
                    <a:pt x="78" y="180"/>
                    <a:pt x="86" y="182"/>
                  </a:cubicBezTo>
                  <a:cubicBezTo>
                    <a:pt x="88" y="180"/>
                    <a:pt x="90" y="177"/>
                    <a:pt x="91" y="174"/>
                  </a:cubicBezTo>
                  <a:cubicBezTo>
                    <a:pt x="92" y="178"/>
                    <a:pt x="99" y="179"/>
                    <a:pt x="94" y="185"/>
                  </a:cubicBezTo>
                  <a:cubicBezTo>
                    <a:pt x="104" y="181"/>
                    <a:pt x="105" y="172"/>
                    <a:pt x="112" y="168"/>
                  </a:cubicBezTo>
                  <a:cubicBezTo>
                    <a:pt x="114" y="166"/>
                    <a:pt x="115" y="171"/>
                    <a:pt x="115" y="171"/>
                  </a:cubicBezTo>
                  <a:cubicBezTo>
                    <a:pt x="120" y="170"/>
                    <a:pt x="126" y="161"/>
                    <a:pt x="132" y="159"/>
                  </a:cubicBezTo>
                  <a:cubicBezTo>
                    <a:pt x="130" y="153"/>
                    <a:pt x="135" y="147"/>
                    <a:pt x="135" y="142"/>
                  </a:cubicBezTo>
                  <a:cubicBezTo>
                    <a:pt x="135" y="139"/>
                    <a:pt x="133" y="131"/>
                    <a:pt x="132" y="133"/>
                  </a:cubicBezTo>
                  <a:cubicBezTo>
                    <a:pt x="133" y="129"/>
                    <a:pt x="136" y="132"/>
                    <a:pt x="138" y="130"/>
                  </a:cubicBezTo>
                  <a:cubicBezTo>
                    <a:pt x="140" y="127"/>
                    <a:pt x="136" y="121"/>
                    <a:pt x="138" y="118"/>
                  </a:cubicBezTo>
                  <a:cubicBezTo>
                    <a:pt x="140" y="114"/>
                    <a:pt x="149" y="113"/>
                    <a:pt x="150" y="107"/>
                  </a:cubicBezTo>
                  <a:cubicBezTo>
                    <a:pt x="155" y="109"/>
                    <a:pt x="161" y="113"/>
                    <a:pt x="155" y="118"/>
                  </a:cubicBezTo>
                  <a:cubicBezTo>
                    <a:pt x="166" y="113"/>
                    <a:pt x="149" y="104"/>
                    <a:pt x="147" y="92"/>
                  </a:cubicBezTo>
                  <a:cubicBezTo>
                    <a:pt x="145" y="84"/>
                    <a:pt x="155" y="73"/>
                    <a:pt x="144" y="66"/>
                  </a:cubicBezTo>
                  <a:cubicBezTo>
                    <a:pt x="148" y="58"/>
                    <a:pt x="155" y="43"/>
                    <a:pt x="153" y="31"/>
                  </a:cubicBezTo>
                  <a:cubicBezTo>
                    <a:pt x="152" y="27"/>
                    <a:pt x="148" y="30"/>
                    <a:pt x="147" y="28"/>
                  </a:cubicBezTo>
                  <a:cubicBezTo>
                    <a:pt x="146" y="27"/>
                    <a:pt x="151" y="19"/>
                    <a:pt x="147" y="25"/>
                  </a:cubicBezTo>
                  <a:cubicBezTo>
                    <a:pt x="142" y="23"/>
                    <a:pt x="145" y="19"/>
                    <a:pt x="150" y="19"/>
                  </a:cubicBezTo>
                  <a:cubicBezTo>
                    <a:pt x="150" y="14"/>
                    <a:pt x="143" y="19"/>
                    <a:pt x="144" y="19"/>
                  </a:cubicBezTo>
                  <a:cubicBezTo>
                    <a:pt x="137" y="16"/>
                    <a:pt x="147" y="7"/>
                    <a:pt x="141" y="14"/>
                  </a:cubicBezTo>
                  <a:cubicBezTo>
                    <a:pt x="136" y="0"/>
                    <a:pt x="148" y="10"/>
                    <a:pt x="153" y="11"/>
                  </a:cubicBezTo>
                  <a:cubicBezTo>
                    <a:pt x="161" y="12"/>
                    <a:pt x="177" y="14"/>
                    <a:pt x="187" y="17"/>
                  </a:cubicBezTo>
                  <a:cubicBezTo>
                    <a:pt x="198" y="19"/>
                    <a:pt x="208" y="26"/>
                    <a:pt x="217" y="28"/>
                  </a:cubicBezTo>
                  <a:cubicBezTo>
                    <a:pt x="221" y="29"/>
                    <a:pt x="227" y="27"/>
                    <a:pt x="231" y="28"/>
                  </a:cubicBezTo>
                  <a:cubicBezTo>
                    <a:pt x="240" y="30"/>
                    <a:pt x="248" y="38"/>
                    <a:pt x="254" y="40"/>
                  </a:cubicBezTo>
                  <a:cubicBezTo>
                    <a:pt x="256" y="40"/>
                    <a:pt x="261" y="36"/>
                    <a:pt x="266" y="37"/>
                  </a:cubicBezTo>
                  <a:cubicBezTo>
                    <a:pt x="273" y="38"/>
                    <a:pt x="280" y="44"/>
                    <a:pt x="286" y="46"/>
                  </a:cubicBezTo>
                  <a:cubicBezTo>
                    <a:pt x="291" y="47"/>
                    <a:pt x="296" y="45"/>
                    <a:pt x="301" y="46"/>
                  </a:cubicBezTo>
                  <a:cubicBezTo>
                    <a:pt x="307" y="47"/>
                    <a:pt x="315" y="53"/>
                    <a:pt x="321" y="54"/>
                  </a:cubicBezTo>
                  <a:cubicBezTo>
                    <a:pt x="339" y="57"/>
                    <a:pt x="354" y="62"/>
                    <a:pt x="371" y="66"/>
                  </a:cubicBezTo>
                  <a:cubicBezTo>
                    <a:pt x="388" y="70"/>
                    <a:pt x="406" y="71"/>
                    <a:pt x="423" y="75"/>
                  </a:cubicBezTo>
                  <a:cubicBezTo>
                    <a:pt x="427" y="75"/>
                    <a:pt x="432" y="80"/>
                    <a:pt x="435" y="81"/>
                  </a:cubicBezTo>
                  <a:cubicBezTo>
                    <a:pt x="456" y="85"/>
                    <a:pt x="477" y="85"/>
                    <a:pt x="496" y="92"/>
                  </a:cubicBezTo>
                  <a:cubicBezTo>
                    <a:pt x="490" y="102"/>
                    <a:pt x="493" y="109"/>
                    <a:pt x="490" y="124"/>
                  </a:cubicBezTo>
                  <a:cubicBezTo>
                    <a:pt x="490" y="124"/>
                    <a:pt x="488" y="134"/>
                    <a:pt x="487" y="136"/>
                  </a:cubicBezTo>
                  <a:cubicBezTo>
                    <a:pt x="487" y="137"/>
                    <a:pt x="481" y="138"/>
                    <a:pt x="481" y="139"/>
                  </a:cubicBezTo>
                  <a:cubicBezTo>
                    <a:pt x="481" y="140"/>
                    <a:pt x="485" y="146"/>
                    <a:pt x="484" y="150"/>
                  </a:cubicBezTo>
                  <a:cubicBezTo>
                    <a:pt x="483" y="166"/>
                    <a:pt x="475" y="178"/>
                    <a:pt x="473" y="200"/>
                  </a:cubicBezTo>
                  <a:cubicBezTo>
                    <a:pt x="468" y="234"/>
                    <a:pt x="455" y="271"/>
                    <a:pt x="449" y="302"/>
                  </a:cubicBezTo>
                  <a:cubicBezTo>
                    <a:pt x="448" y="310"/>
                    <a:pt x="449" y="316"/>
                    <a:pt x="446" y="325"/>
                  </a:cubicBezTo>
                  <a:cubicBezTo>
                    <a:pt x="445" y="327"/>
                    <a:pt x="440" y="334"/>
                    <a:pt x="441" y="334"/>
                  </a:cubicBezTo>
                  <a:cubicBezTo>
                    <a:pt x="440" y="337"/>
                    <a:pt x="445" y="339"/>
                    <a:pt x="446" y="342"/>
                  </a:cubicBezTo>
                  <a:cubicBezTo>
                    <a:pt x="449" y="353"/>
                    <a:pt x="443" y="358"/>
                    <a:pt x="446" y="366"/>
                  </a:cubicBezTo>
                  <a:cubicBezTo>
                    <a:pt x="425" y="369"/>
                    <a:pt x="404" y="359"/>
                    <a:pt x="382" y="354"/>
                  </a:cubicBezTo>
                  <a:cubicBezTo>
                    <a:pt x="370" y="351"/>
                    <a:pt x="353" y="352"/>
                    <a:pt x="342" y="348"/>
                  </a:cubicBezTo>
                  <a:cubicBezTo>
                    <a:pt x="341" y="348"/>
                    <a:pt x="339" y="342"/>
                    <a:pt x="339" y="342"/>
                  </a:cubicBezTo>
                  <a:cubicBezTo>
                    <a:pt x="337" y="342"/>
                    <a:pt x="333" y="345"/>
                    <a:pt x="330" y="345"/>
                  </a:cubicBezTo>
                  <a:cubicBezTo>
                    <a:pt x="325" y="345"/>
                    <a:pt x="318" y="340"/>
                    <a:pt x="313" y="339"/>
                  </a:cubicBezTo>
                  <a:cubicBezTo>
                    <a:pt x="303" y="338"/>
                    <a:pt x="301" y="341"/>
                    <a:pt x="292" y="339"/>
                  </a:cubicBezTo>
                  <a:cubicBezTo>
                    <a:pt x="288" y="339"/>
                    <a:pt x="268" y="337"/>
                    <a:pt x="269" y="336"/>
                  </a:cubicBezTo>
                  <a:cubicBezTo>
                    <a:pt x="267" y="337"/>
                    <a:pt x="266" y="342"/>
                    <a:pt x="266" y="342"/>
                  </a:cubicBezTo>
                  <a:cubicBezTo>
                    <a:pt x="261" y="342"/>
                    <a:pt x="255" y="339"/>
                    <a:pt x="249" y="339"/>
                  </a:cubicBezTo>
                  <a:cubicBezTo>
                    <a:pt x="243" y="340"/>
                    <a:pt x="216" y="347"/>
                    <a:pt x="211" y="345"/>
                  </a:cubicBezTo>
                  <a:cubicBezTo>
                    <a:pt x="209" y="345"/>
                    <a:pt x="208" y="337"/>
                    <a:pt x="202" y="339"/>
                  </a:cubicBezTo>
                  <a:cubicBezTo>
                    <a:pt x="207" y="334"/>
                    <a:pt x="202" y="336"/>
                    <a:pt x="202" y="328"/>
                  </a:cubicBezTo>
                  <a:cubicBezTo>
                    <a:pt x="198" y="328"/>
                    <a:pt x="199" y="334"/>
                    <a:pt x="202" y="334"/>
                  </a:cubicBezTo>
                  <a:cubicBezTo>
                    <a:pt x="202" y="339"/>
                    <a:pt x="196" y="334"/>
                    <a:pt x="196" y="334"/>
                  </a:cubicBezTo>
                  <a:cubicBezTo>
                    <a:pt x="194" y="334"/>
                    <a:pt x="191" y="339"/>
                    <a:pt x="190" y="339"/>
                  </a:cubicBezTo>
                  <a:cubicBezTo>
                    <a:pt x="182" y="341"/>
                    <a:pt x="173" y="338"/>
                    <a:pt x="161" y="339"/>
                  </a:cubicBezTo>
                  <a:cubicBezTo>
                    <a:pt x="163" y="331"/>
                    <a:pt x="156" y="334"/>
                    <a:pt x="155" y="328"/>
                  </a:cubicBezTo>
                  <a:cubicBezTo>
                    <a:pt x="139" y="328"/>
                    <a:pt x="132" y="319"/>
                    <a:pt x="118" y="319"/>
                  </a:cubicBezTo>
                  <a:cubicBezTo>
                    <a:pt x="114" y="319"/>
                    <a:pt x="111" y="324"/>
                    <a:pt x="109" y="325"/>
                  </a:cubicBezTo>
                  <a:cubicBezTo>
                    <a:pt x="105" y="326"/>
                    <a:pt x="105" y="322"/>
                    <a:pt x="103" y="322"/>
                  </a:cubicBezTo>
                  <a:cubicBezTo>
                    <a:pt x="95" y="322"/>
                    <a:pt x="92" y="328"/>
                    <a:pt x="89" y="328"/>
                  </a:cubicBezTo>
                  <a:cubicBezTo>
                    <a:pt x="82" y="327"/>
                    <a:pt x="72" y="315"/>
                    <a:pt x="62" y="313"/>
                  </a:cubicBezTo>
                  <a:cubicBezTo>
                    <a:pt x="61" y="295"/>
                    <a:pt x="66" y="284"/>
                    <a:pt x="62" y="270"/>
                  </a:cubicBezTo>
                  <a:cubicBezTo>
                    <a:pt x="62" y="268"/>
                    <a:pt x="62" y="262"/>
                    <a:pt x="62" y="264"/>
                  </a:cubicBezTo>
                  <a:cubicBezTo>
                    <a:pt x="60" y="259"/>
                    <a:pt x="60" y="264"/>
                    <a:pt x="59" y="264"/>
                  </a:cubicBezTo>
                  <a:cubicBezTo>
                    <a:pt x="47" y="257"/>
                    <a:pt x="54" y="244"/>
                    <a:pt x="36" y="252"/>
                  </a:cubicBezTo>
                  <a:cubicBezTo>
                    <a:pt x="42" y="246"/>
                    <a:pt x="35" y="248"/>
                    <a:pt x="36" y="249"/>
                  </a:cubicBezTo>
                  <a:cubicBezTo>
                    <a:pt x="34" y="247"/>
                    <a:pt x="33" y="239"/>
                    <a:pt x="28" y="238"/>
                  </a:cubicBezTo>
                  <a:cubicBezTo>
                    <a:pt x="26" y="237"/>
                    <a:pt x="20" y="239"/>
                    <a:pt x="19" y="238"/>
                  </a:cubicBezTo>
                  <a:cubicBezTo>
                    <a:pt x="17" y="236"/>
                    <a:pt x="17" y="229"/>
                    <a:pt x="10" y="232"/>
                  </a:cubicBezTo>
                </a:path>
              </a:pathLst>
            </a:custGeom>
            <a:solidFill>
              <a:schemeClr val="tx1"/>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148"/>
            <p:cNvSpPr>
              <a:spLocks/>
            </p:cNvSpPr>
            <p:nvPr/>
          </p:nvSpPr>
          <p:spPr bwMode="auto">
            <a:xfrm>
              <a:off x="1087438" y="1317626"/>
              <a:ext cx="42863" cy="31750"/>
            </a:xfrm>
            <a:custGeom>
              <a:avLst/>
              <a:gdLst>
                <a:gd name="T0" fmla="*/ 24 w 36"/>
                <a:gd name="T1" fmla="*/ 3 h 26"/>
                <a:gd name="T2" fmla="*/ 33 w 36"/>
                <a:gd name="T3" fmla="*/ 12 h 26"/>
                <a:gd name="T4" fmla="*/ 21 w 36"/>
                <a:gd name="T5" fmla="*/ 26 h 26"/>
                <a:gd name="T6" fmla="*/ 1 w 36"/>
                <a:gd name="T7" fmla="*/ 18 h 26"/>
                <a:gd name="T8" fmla="*/ 9 w 36"/>
                <a:gd name="T9" fmla="*/ 6 h 26"/>
                <a:gd name="T10" fmla="*/ 21 w 36"/>
                <a:gd name="T11" fmla="*/ 0 h 26"/>
              </a:gdLst>
              <a:ahLst/>
              <a:cxnLst>
                <a:cxn ang="0">
                  <a:pos x="T0" y="T1"/>
                </a:cxn>
                <a:cxn ang="0">
                  <a:pos x="T2" y="T3"/>
                </a:cxn>
                <a:cxn ang="0">
                  <a:pos x="T4" y="T5"/>
                </a:cxn>
                <a:cxn ang="0">
                  <a:pos x="T6" y="T7"/>
                </a:cxn>
                <a:cxn ang="0">
                  <a:pos x="T8" y="T9"/>
                </a:cxn>
                <a:cxn ang="0">
                  <a:pos x="T10" y="T11"/>
                </a:cxn>
              </a:cxnLst>
              <a:rect l="0" t="0" r="r" b="b"/>
              <a:pathLst>
                <a:path w="36" h="26">
                  <a:moveTo>
                    <a:pt x="24" y="3"/>
                  </a:moveTo>
                  <a:cubicBezTo>
                    <a:pt x="22" y="11"/>
                    <a:pt x="25" y="13"/>
                    <a:pt x="33" y="12"/>
                  </a:cubicBezTo>
                  <a:cubicBezTo>
                    <a:pt x="36" y="24"/>
                    <a:pt x="23" y="19"/>
                    <a:pt x="21" y="26"/>
                  </a:cubicBezTo>
                  <a:cubicBezTo>
                    <a:pt x="17" y="20"/>
                    <a:pt x="13" y="15"/>
                    <a:pt x="1" y="18"/>
                  </a:cubicBezTo>
                  <a:cubicBezTo>
                    <a:pt x="0" y="6"/>
                    <a:pt x="16" y="9"/>
                    <a:pt x="9" y="6"/>
                  </a:cubicBezTo>
                  <a:cubicBezTo>
                    <a:pt x="14" y="0"/>
                    <a:pt x="18" y="9"/>
                    <a:pt x="21" y="0"/>
                  </a:cubicBezTo>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149"/>
            <p:cNvSpPr>
              <a:spLocks/>
            </p:cNvSpPr>
            <p:nvPr/>
          </p:nvSpPr>
          <p:spPr bwMode="auto">
            <a:xfrm>
              <a:off x="1112838" y="1317626"/>
              <a:ext cx="0" cy="4763"/>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Line 150"/>
            <p:cNvSpPr>
              <a:spLocks noChangeShapeType="1"/>
            </p:cNvSpPr>
            <p:nvPr/>
          </p:nvSpPr>
          <p:spPr bwMode="auto">
            <a:xfrm>
              <a:off x="1112838" y="1317626"/>
              <a:ext cx="0" cy="4763"/>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151"/>
            <p:cNvSpPr>
              <a:spLocks/>
            </p:cNvSpPr>
            <p:nvPr/>
          </p:nvSpPr>
          <p:spPr bwMode="auto">
            <a:xfrm>
              <a:off x="1112838" y="1317626"/>
              <a:ext cx="4763" cy="4763"/>
            </a:xfrm>
            <a:custGeom>
              <a:avLst/>
              <a:gdLst>
                <a:gd name="T0" fmla="*/ 0 w 4"/>
                <a:gd name="T1" fmla="*/ 4 h 4"/>
                <a:gd name="T2" fmla="*/ 4 w 4"/>
                <a:gd name="T3" fmla="*/ 0 h 4"/>
              </a:gdLst>
              <a:ahLst/>
              <a:cxnLst>
                <a:cxn ang="0">
                  <a:pos x="T0" y="T1"/>
                </a:cxn>
                <a:cxn ang="0">
                  <a:pos x="T2" y="T3"/>
                </a:cxn>
              </a:cxnLst>
              <a:rect l="0" t="0" r="r" b="b"/>
              <a:pathLst>
                <a:path w="4" h="4">
                  <a:moveTo>
                    <a:pt x="0" y="4"/>
                  </a:moveTo>
                  <a:cubicBezTo>
                    <a:pt x="2" y="3"/>
                    <a:pt x="3" y="2"/>
                    <a:pt x="4" y="0"/>
                  </a:cubicBezTo>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152"/>
            <p:cNvSpPr>
              <a:spLocks/>
            </p:cNvSpPr>
            <p:nvPr/>
          </p:nvSpPr>
          <p:spPr bwMode="auto">
            <a:xfrm>
              <a:off x="1112838" y="1322388"/>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Line 153"/>
            <p:cNvSpPr>
              <a:spLocks noChangeShapeType="1"/>
            </p:cNvSpPr>
            <p:nvPr/>
          </p:nvSpPr>
          <p:spPr bwMode="auto">
            <a:xfrm>
              <a:off x="1112838" y="1322388"/>
              <a:ext cx="3175" cy="0"/>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154"/>
            <p:cNvSpPr>
              <a:spLocks/>
            </p:cNvSpPr>
            <p:nvPr/>
          </p:nvSpPr>
          <p:spPr bwMode="auto">
            <a:xfrm>
              <a:off x="5526089" y="1531938"/>
              <a:ext cx="9525" cy="17463"/>
            </a:xfrm>
            <a:custGeom>
              <a:avLst/>
              <a:gdLst>
                <a:gd name="T0" fmla="*/ 3 w 9"/>
                <a:gd name="T1" fmla="*/ 1 h 15"/>
                <a:gd name="T2" fmla="*/ 0 w 9"/>
                <a:gd name="T3" fmla="*/ 10 h 15"/>
                <a:gd name="T4" fmla="*/ 0 w 9"/>
                <a:gd name="T5" fmla="*/ 4 h 15"/>
                <a:gd name="T6" fmla="*/ 3 w 9"/>
                <a:gd name="T7" fmla="*/ 1 h 15"/>
              </a:gdLst>
              <a:ahLst/>
              <a:cxnLst>
                <a:cxn ang="0">
                  <a:pos x="T0" y="T1"/>
                </a:cxn>
                <a:cxn ang="0">
                  <a:pos x="T2" y="T3"/>
                </a:cxn>
                <a:cxn ang="0">
                  <a:pos x="T4" y="T5"/>
                </a:cxn>
                <a:cxn ang="0">
                  <a:pos x="T6" y="T7"/>
                </a:cxn>
              </a:cxnLst>
              <a:rect l="0" t="0" r="r" b="b"/>
              <a:pathLst>
                <a:path w="9" h="15">
                  <a:moveTo>
                    <a:pt x="3" y="1"/>
                  </a:moveTo>
                  <a:cubicBezTo>
                    <a:pt x="9" y="0"/>
                    <a:pt x="7" y="15"/>
                    <a:pt x="0" y="10"/>
                  </a:cubicBezTo>
                  <a:cubicBezTo>
                    <a:pt x="0" y="8"/>
                    <a:pt x="0" y="6"/>
                    <a:pt x="0" y="4"/>
                  </a:cubicBezTo>
                  <a:cubicBezTo>
                    <a:pt x="2" y="5"/>
                    <a:pt x="3" y="3"/>
                    <a:pt x="3" y="1"/>
                  </a:cubicBez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Freeform 155"/>
            <p:cNvSpPr>
              <a:spLocks/>
            </p:cNvSpPr>
            <p:nvPr/>
          </p:nvSpPr>
          <p:spPr bwMode="auto">
            <a:xfrm>
              <a:off x="5418139" y="1606551"/>
              <a:ext cx="20638" cy="15875"/>
            </a:xfrm>
            <a:custGeom>
              <a:avLst/>
              <a:gdLst>
                <a:gd name="T0" fmla="*/ 6 w 17"/>
                <a:gd name="T1" fmla="*/ 0 h 13"/>
                <a:gd name="T2" fmla="*/ 0 w 17"/>
                <a:gd name="T3" fmla="*/ 12 h 13"/>
                <a:gd name="T4" fmla="*/ 6 w 17"/>
                <a:gd name="T5" fmla="*/ 0 h 13"/>
              </a:gdLst>
              <a:ahLst/>
              <a:cxnLst>
                <a:cxn ang="0">
                  <a:pos x="T0" y="T1"/>
                </a:cxn>
                <a:cxn ang="0">
                  <a:pos x="T2" y="T3"/>
                </a:cxn>
                <a:cxn ang="0">
                  <a:pos x="T4" y="T5"/>
                </a:cxn>
              </a:cxnLst>
              <a:rect l="0" t="0" r="r" b="b"/>
              <a:pathLst>
                <a:path w="17" h="13">
                  <a:moveTo>
                    <a:pt x="6" y="0"/>
                  </a:moveTo>
                  <a:cubicBezTo>
                    <a:pt x="17" y="3"/>
                    <a:pt x="9" y="13"/>
                    <a:pt x="0" y="12"/>
                  </a:cubicBezTo>
                  <a:cubicBezTo>
                    <a:pt x="1" y="8"/>
                    <a:pt x="4" y="5"/>
                    <a:pt x="6" y="0"/>
                  </a:cubicBez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156"/>
            <p:cNvSpPr>
              <a:spLocks/>
            </p:cNvSpPr>
            <p:nvPr/>
          </p:nvSpPr>
          <p:spPr bwMode="auto">
            <a:xfrm>
              <a:off x="5176839" y="1289051"/>
              <a:ext cx="333375" cy="519113"/>
            </a:xfrm>
            <a:custGeom>
              <a:avLst/>
              <a:gdLst>
                <a:gd name="T0" fmla="*/ 0 w 280"/>
                <a:gd name="T1" fmla="*/ 239 h 434"/>
                <a:gd name="T2" fmla="*/ 12 w 280"/>
                <a:gd name="T3" fmla="*/ 236 h 434"/>
                <a:gd name="T4" fmla="*/ 27 w 280"/>
                <a:gd name="T5" fmla="*/ 224 h 434"/>
                <a:gd name="T6" fmla="*/ 21 w 280"/>
                <a:gd name="T7" fmla="*/ 207 h 434"/>
                <a:gd name="T8" fmla="*/ 35 w 280"/>
                <a:gd name="T9" fmla="*/ 186 h 434"/>
                <a:gd name="T10" fmla="*/ 38 w 280"/>
                <a:gd name="T11" fmla="*/ 169 h 434"/>
                <a:gd name="T12" fmla="*/ 29 w 280"/>
                <a:gd name="T13" fmla="*/ 137 h 434"/>
                <a:gd name="T14" fmla="*/ 32 w 280"/>
                <a:gd name="T15" fmla="*/ 122 h 434"/>
                <a:gd name="T16" fmla="*/ 38 w 280"/>
                <a:gd name="T17" fmla="*/ 116 h 434"/>
                <a:gd name="T18" fmla="*/ 35 w 280"/>
                <a:gd name="T19" fmla="*/ 87 h 434"/>
                <a:gd name="T20" fmla="*/ 44 w 280"/>
                <a:gd name="T21" fmla="*/ 67 h 434"/>
                <a:gd name="T22" fmla="*/ 47 w 280"/>
                <a:gd name="T23" fmla="*/ 47 h 434"/>
                <a:gd name="T24" fmla="*/ 53 w 280"/>
                <a:gd name="T25" fmla="*/ 32 h 434"/>
                <a:gd name="T26" fmla="*/ 59 w 280"/>
                <a:gd name="T27" fmla="*/ 18 h 434"/>
                <a:gd name="T28" fmla="*/ 67 w 280"/>
                <a:gd name="T29" fmla="*/ 6 h 434"/>
                <a:gd name="T30" fmla="*/ 73 w 280"/>
                <a:gd name="T31" fmla="*/ 15 h 434"/>
                <a:gd name="T32" fmla="*/ 85 w 280"/>
                <a:gd name="T33" fmla="*/ 26 h 434"/>
                <a:gd name="T34" fmla="*/ 123 w 280"/>
                <a:gd name="T35" fmla="*/ 0 h 434"/>
                <a:gd name="T36" fmla="*/ 143 w 280"/>
                <a:gd name="T37" fmla="*/ 3 h 434"/>
                <a:gd name="T38" fmla="*/ 149 w 280"/>
                <a:gd name="T39" fmla="*/ 12 h 434"/>
                <a:gd name="T40" fmla="*/ 160 w 280"/>
                <a:gd name="T41" fmla="*/ 15 h 434"/>
                <a:gd name="T42" fmla="*/ 169 w 280"/>
                <a:gd name="T43" fmla="*/ 41 h 434"/>
                <a:gd name="T44" fmla="*/ 189 w 280"/>
                <a:gd name="T45" fmla="*/ 105 h 434"/>
                <a:gd name="T46" fmla="*/ 198 w 280"/>
                <a:gd name="T47" fmla="*/ 137 h 434"/>
                <a:gd name="T48" fmla="*/ 227 w 280"/>
                <a:gd name="T49" fmla="*/ 143 h 434"/>
                <a:gd name="T50" fmla="*/ 245 w 280"/>
                <a:gd name="T51" fmla="*/ 183 h 434"/>
                <a:gd name="T52" fmla="*/ 253 w 280"/>
                <a:gd name="T53" fmla="*/ 175 h 434"/>
                <a:gd name="T54" fmla="*/ 268 w 280"/>
                <a:gd name="T55" fmla="*/ 186 h 434"/>
                <a:gd name="T56" fmla="*/ 262 w 280"/>
                <a:gd name="T57" fmla="*/ 198 h 434"/>
                <a:gd name="T58" fmla="*/ 274 w 280"/>
                <a:gd name="T59" fmla="*/ 201 h 434"/>
                <a:gd name="T60" fmla="*/ 256 w 280"/>
                <a:gd name="T61" fmla="*/ 218 h 434"/>
                <a:gd name="T62" fmla="*/ 239 w 280"/>
                <a:gd name="T63" fmla="*/ 241 h 434"/>
                <a:gd name="T64" fmla="*/ 233 w 280"/>
                <a:gd name="T65" fmla="*/ 236 h 434"/>
                <a:gd name="T66" fmla="*/ 230 w 280"/>
                <a:gd name="T67" fmla="*/ 247 h 434"/>
                <a:gd name="T68" fmla="*/ 221 w 280"/>
                <a:gd name="T69" fmla="*/ 259 h 434"/>
                <a:gd name="T70" fmla="*/ 204 w 280"/>
                <a:gd name="T71" fmla="*/ 253 h 434"/>
                <a:gd name="T72" fmla="*/ 189 w 280"/>
                <a:gd name="T73" fmla="*/ 259 h 434"/>
                <a:gd name="T74" fmla="*/ 189 w 280"/>
                <a:gd name="T75" fmla="*/ 282 h 434"/>
                <a:gd name="T76" fmla="*/ 172 w 280"/>
                <a:gd name="T77" fmla="*/ 262 h 434"/>
                <a:gd name="T78" fmla="*/ 166 w 280"/>
                <a:gd name="T79" fmla="*/ 273 h 434"/>
                <a:gd name="T80" fmla="*/ 160 w 280"/>
                <a:gd name="T81" fmla="*/ 273 h 434"/>
                <a:gd name="T82" fmla="*/ 163 w 280"/>
                <a:gd name="T83" fmla="*/ 288 h 434"/>
                <a:gd name="T84" fmla="*/ 160 w 280"/>
                <a:gd name="T85" fmla="*/ 320 h 434"/>
                <a:gd name="T86" fmla="*/ 140 w 280"/>
                <a:gd name="T87" fmla="*/ 335 h 434"/>
                <a:gd name="T88" fmla="*/ 137 w 280"/>
                <a:gd name="T89" fmla="*/ 323 h 434"/>
                <a:gd name="T90" fmla="*/ 117 w 280"/>
                <a:gd name="T91" fmla="*/ 326 h 434"/>
                <a:gd name="T92" fmla="*/ 114 w 280"/>
                <a:gd name="T93" fmla="*/ 355 h 434"/>
                <a:gd name="T94" fmla="*/ 111 w 280"/>
                <a:gd name="T95" fmla="*/ 346 h 434"/>
                <a:gd name="T96" fmla="*/ 96 w 280"/>
                <a:gd name="T97" fmla="*/ 361 h 434"/>
                <a:gd name="T98" fmla="*/ 96 w 280"/>
                <a:gd name="T99" fmla="*/ 378 h 434"/>
                <a:gd name="T100" fmla="*/ 91 w 280"/>
                <a:gd name="T101" fmla="*/ 387 h 434"/>
                <a:gd name="T102" fmla="*/ 93 w 280"/>
                <a:gd name="T103" fmla="*/ 399 h 434"/>
                <a:gd name="T104" fmla="*/ 85 w 280"/>
                <a:gd name="T105" fmla="*/ 410 h 434"/>
                <a:gd name="T106" fmla="*/ 82 w 280"/>
                <a:gd name="T107" fmla="*/ 433 h 434"/>
                <a:gd name="T108" fmla="*/ 73 w 280"/>
                <a:gd name="T109" fmla="*/ 422 h 434"/>
                <a:gd name="T110" fmla="*/ 56 w 280"/>
                <a:gd name="T111" fmla="*/ 410 h 434"/>
                <a:gd name="T112" fmla="*/ 41 w 280"/>
                <a:gd name="T113" fmla="*/ 364 h 434"/>
                <a:gd name="T114" fmla="*/ 35 w 280"/>
                <a:gd name="T115" fmla="*/ 335 h 434"/>
                <a:gd name="T116" fmla="*/ 32 w 280"/>
                <a:gd name="T117" fmla="*/ 332 h 434"/>
                <a:gd name="T118" fmla="*/ 35 w 280"/>
                <a:gd name="T119" fmla="*/ 329 h 434"/>
                <a:gd name="T120" fmla="*/ 27 w 280"/>
                <a:gd name="T121" fmla="*/ 320 h 434"/>
                <a:gd name="T122" fmla="*/ 24 w 280"/>
                <a:gd name="T123" fmla="*/ 308 h 434"/>
                <a:gd name="T124" fmla="*/ 0 w 280"/>
                <a:gd name="T125" fmla="*/ 23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 h="434">
                  <a:moveTo>
                    <a:pt x="0" y="239"/>
                  </a:moveTo>
                  <a:cubicBezTo>
                    <a:pt x="1" y="234"/>
                    <a:pt x="8" y="237"/>
                    <a:pt x="12" y="236"/>
                  </a:cubicBezTo>
                  <a:cubicBezTo>
                    <a:pt x="19" y="233"/>
                    <a:pt x="16" y="222"/>
                    <a:pt x="27" y="224"/>
                  </a:cubicBezTo>
                  <a:cubicBezTo>
                    <a:pt x="25" y="218"/>
                    <a:pt x="19" y="216"/>
                    <a:pt x="21" y="207"/>
                  </a:cubicBezTo>
                  <a:cubicBezTo>
                    <a:pt x="23" y="197"/>
                    <a:pt x="28" y="191"/>
                    <a:pt x="35" y="186"/>
                  </a:cubicBezTo>
                  <a:cubicBezTo>
                    <a:pt x="28" y="178"/>
                    <a:pt x="38" y="175"/>
                    <a:pt x="38" y="169"/>
                  </a:cubicBezTo>
                  <a:cubicBezTo>
                    <a:pt x="38" y="157"/>
                    <a:pt x="29" y="149"/>
                    <a:pt x="29" y="137"/>
                  </a:cubicBezTo>
                  <a:cubicBezTo>
                    <a:pt x="29" y="137"/>
                    <a:pt x="31" y="125"/>
                    <a:pt x="32" y="122"/>
                  </a:cubicBezTo>
                  <a:cubicBezTo>
                    <a:pt x="33" y="120"/>
                    <a:pt x="38" y="121"/>
                    <a:pt x="38" y="116"/>
                  </a:cubicBezTo>
                  <a:cubicBezTo>
                    <a:pt x="39" y="107"/>
                    <a:pt x="35" y="97"/>
                    <a:pt x="35" y="87"/>
                  </a:cubicBezTo>
                  <a:cubicBezTo>
                    <a:pt x="36" y="79"/>
                    <a:pt x="41" y="75"/>
                    <a:pt x="44" y="67"/>
                  </a:cubicBezTo>
                  <a:cubicBezTo>
                    <a:pt x="46" y="61"/>
                    <a:pt x="45" y="53"/>
                    <a:pt x="47" y="47"/>
                  </a:cubicBezTo>
                  <a:cubicBezTo>
                    <a:pt x="49" y="41"/>
                    <a:pt x="51" y="37"/>
                    <a:pt x="53" y="32"/>
                  </a:cubicBezTo>
                  <a:cubicBezTo>
                    <a:pt x="54" y="28"/>
                    <a:pt x="57" y="22"/>
                    <a:pt x="59" y="18"/>
                  </a:cubicBezTo>
                  <a:cubicBezTo>
                    <a:pt x="60" y="14"/>
                    <a:pt x="60" y="4"/>
                    <a:pt x="67" y="6"/>
                  </a:cubicBezTo>
                  <a:cubicBezTo>
                    <a:pt x="75" y="4"/>
                    <a:pt x="71" y="11"/>
                    <a:pt x="73" y="15"/>
                  </a:cubicBezTo>
                  <a:cubicBezTo>
                    <a:pt x="76" y="20"/>
                    <a:pt x="82" y="21"/>
                    <a:pt x="85" y="26"/>
                  </a:cubicBezTo>
                  <a:cubicBezTo>
                    <a:pt x="100" y="21"/>
                    <a:pt x="111" y="10"/>
                    <a:pt x="123" y="0"/>
                  </a:cubicBezTo>
                  <a:cubicBezTo>
                    <a:pt x="128" y="1"/>
                    <a:pt x="136" y="0"/>
                    <a:pt x="143" y="3"/>
                  </a:cubicBezTo>
                  <a:cubicBezTo>
                    <a:pt x="145" y="4"/>
                    <a:pt x="146" y="10"/>
                    <a:pt x="149" y="12"/>
                  </a:cubicBezTo>
                  <a:cubicBezTo>
                    <a:pt x="151" y="13"/>
                    <a:pt x="158" y="12"/>
                    <a:pt x="160" y="15"/>
                  </a:cubicBezTo>
                  <a:cubicBezTo>
                    <a:pt x="163" y="17"/>
                    <a:pt x="166" y="30"/>
                    <a:pt x="169" y="41"/>
                  </a:cubicBezTo>
                  <a:cubicBezTo>
                    <a:pt x="176" y="60"/>
                    <a:pt x="180" y="81"/>
                    <a:pt x="189" y="105"/>
                  </a:cubicBezTo>
                  <a:cubicBezTo>
                    <a:pt x="192" y="112"/>
                    <a:pt x="198" y="123"/>
                    <a:pt x="198" y="137"/>
                  </a:cubicBezTo>
                  <a:cubicBezTo>
                    <a:pt x="203" y="143"/>
                    <a:pt x="215" y="143"/>
                    <a:pt x="227" y="143"/>
                  </a:cubicBezTo>
                  <a:cubicBezTo>
                    <a:pt x="227" y="162"/>
                    <a:pt x="236" y="173"/>
                    <a:pt x="245" y="183"/>
                  </a:cubicBezTo>
                  <a:cubicBezTo>
                    <a:pt x="248" y="180"/>
                    <a:pt x="251" y="178"/>
                    <a:pt x="253" y="175"/>
                  </a:cubicBezTo>
                  <a:cubicBezTo>
                    <a:pt x="260" y="177"/>
                    <a:pt x="261" y="184"/>
                    <a:pt x="268" y="186"/>
                  </a:cubicBezTo>
                  <a:cubicBezTo>
                    <a:pt x="268" y="192"/>
                    <a:pt x="260" y="190"/>
                    <a:pt x="262" y="198"/>
                  </a:cubicBezTo>
                  <a:cubicBezTo>
                    <a:pt x="264" y="204"/>
                    <a:pt x="272" y="211"/>
                    <a:pt x="274" y="201"/>
                  </a:cubicBezTo>
                  <a:cubicBezTo>
                    <a:pt x="280" y="207"/>
                    <a:pt x="266" y="228"/>
                    <a:pt x="256" y="218"/>
                  </a:cubicBezTo>
                  <a:cubicBezTo>
                    <a:pt x="252" y="228"/>
                    <a:pt x="247" y="236"/>
                    <a:pt x="239" y="241"/>
                  </a:cubicBezTo>
                  <a:cubicBezTo>
                    <a:pt x="236" y="241"/>
                    <a:pt x="237" y="236"/>
                    <a:pt x="233" y="236"/>
                  </a:cubicBezTo>
                  <a:cubicBezTo>
                    <a:pt x="225" y="236"/>
                    <a:pt x="230" y="248"/>
                    <a:pt x="230" y="247"/>
                  </a:cubicBezTo>
                  <a:cubicBezTo>
                    <a:pt x="228" y="252"/>
                    <a:pt x="217" y="249"/>
                    <a:pt x="221" y="259"/>
                  </a:cubicBezTo>
                  <a:cubicBezTo>
                    <a:pt x="216" y="256"/>
                    <a:pt x="207" y="258"/>
                    <a:pt x="204" y="253"/>
                  </a:cubicBezTo>
                  <a:cubicBezTo>
                    <a:pt x="199" y="261"/>
                    <a:pt x="198" y="268"/>
                    <a:pt x="189" y="259"/>
                  </a:cubicBezTo>
                  <a:cubicBezTo>
                    <a:pt x="189" y="267"/>
                    <a:pt x="189" y="274"/>
                    <a:pt x="189" y="282"/>
                  </a:cubicBezTo>
                  <a:cubicBezTo>
                    <a:pt x="171" y="288"/>
                    <a:pt x="181" y="266"/>
                    <a:pt x="172" y="262"/>
                  </a:cubicBezTo>
                  <a:cubicBezTo>
                    <a:pt x="163" y="256"/>
                    <a:pt x="168" y="270"/>
                    <a:pt x="166" y="273"/>
                  </a:cubicBezTo>
                  <a:cubicBezTo>
                    <a:pt x="166" y="274"/>
                    <a:pt x="161" y="273"/>
                    <a:pt x="160" y="273"/>
                  </a:cubicBezTo>
                  <a:cubicBezTo>
                    <a:pt x="159" y="278"/>
                    <a:pt x="163" y="282"/>
                    <a:pt x="163" y="288"/>
                  </a:cubicBezTo>
                  <a:cubicBezTo>
                    <a:pt x="163" y="298"/>
                    <a:pt x="157" y="308"/>
                    <a:pt x="160" y="320"/>
                  </a:cubicBezTo>
                  <a:cubicBezTo>
                    <a:pt x="154" y="326"/>
                    <a:pt x="136" y="318"/>
                    <a:pt x="140" y="335"/>
                  </a:cubicBezTo>
                  <a:cubicBezTo>
                    <a:pt x="137" y="344"/>
                    <a:pt x="137" y="327"/>
                    <a:pt x="137" y="323"/>
                  </a:cubicBezTo>
                  <a:cubicBezTo>
                    <a:pt x="128" y="327"/>
                    <a:pt x="121" y="341"/>
                    <a:pt x="117" y="326"/>
                  </a:cubicBezTo>
                  <a:cubicBezTo>
                    <a:pt x="109" y="335"/>
                    <a:pt x="120" y="344"/>
                    <a:pt x="114" y="355"/>
                  </a:cubicBezTo>
                  <a:cubicBezTo>
                    <a:pt x="110" y="357"/>
                    <a:pt x="112" y="346"/>
                    <a:pt x="111" y="346"/>
                  </a:cubicBezTo>
                  <a:cubicBezTo>
                    <a:pt x="108" y="346"/>
                    <a:pt x="99" y="352"/>
                    <a:pt x="96" y="361"/>
                  </a:cubicBezTo>
                  <a:cubicBezTo>
                    <a:pt x="95" y="366"/>
                    <a:pt x="97" y="373"/>
                    <a:pt x="96" y="378"/>
                  </a:cubicBezTo>
                  <a:cubicBezTo>
                    <a:pt x="95" y="383"/>
                    <a:pt x="91" y="385"/>
                    <a:pt x="91" y="387"/>
                  </a:cubicBezTo>
                  <a:cubicBezTo>
                    <a:pt x="89" y="392"/>
                    <a:pt x="95" y="393"/>
                    <a:pt x="93" y="399"/>
                  </a:cubicBezTo>
                  <a:cubicBezTo>
                    <a:pt x="92" y="403"/>
                    <a:pt x="86" y="406"/>
                    <a:pt x="85" y="410"/>
                  </a:cubicBezTo>
                  <a:cubicBezTo>
                    <a:pt x="82" y="420"/>
                    <a:pt x="86" y="431"/>
                    <a:pt x="82" y="433"/>
                  </a:cubicBezTo>
                  <a:cubicBezTo>
                    <a:pt x="74" y="434"/>
                    <a:pt x="72" y="429"/>
                    <a:pt x="73" y="422"/>
                  </a:cubicBezTo>
                  <a:cubicBezTo>
                    <a:pt x="63" y="422"/>
                    <a:pt x="60" y="415"/>
                    <a:pt x="56" y="410"/>
                  </a:cubicBezTo>
                  <a:cubicBezTo>
                    <a:pt x="58" y="393"/>
                    <a:pt x="46" y="378"/>
                    <a:pt x="41" y="364"/>
                  </a:cubicBezTo>
                  <a:cubicBezTo>
                    <a:pt x="38" y="353"/>
                    <a:pt x="38" y="346"/>
                    <a:pt x="35" y="335"/>
                  </a:cubicBezTo>
                  <a:cubicBezTo>
                    <a:pt x="35" y="334"/>
                    <a:pt x="32" y="334"/>
                    <a:pt x="32" y="332"/>
                  </a:cubicBezTo>
                  <a:cubicBezTo>
                    <a:pt x="32" y="330"/>
                    <a:pt x="35" y="327"/>
                    <a:pt x="35" y="329"/>
                  </a:cubicBezTo>
                  <a:cubicBezTo>
                    <a:pt x="34" y="325"/>
                    <a:pt x="28" y="323"/>
                    <a:pt x="27" y="320"/>
                  </a:cubicBezTo>
                  <a:cubicBezTo>
                    <a:pt x="25" y="317"/>
                    <a:pt x="24" y="309"/>
                    <a:pt x="24" y="308"/>
                  </a:cubicBezTo>
                  <a:cubicBezTo>
                    <a:pt x="17" y="286"/>
                    <a:pt x="11" y="261"/>
                    <a:pt x="0" y="239"/>
                  </a:cubicBezTo>
                  <a:close/>
                </a:path>
              </a:pathLst>
            </a:custGeom>
            <a:solidFill>
              <a:schemeClr val="accent2"/>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Freeform 157"/>
            <p:cNvSpPr>
              <a:spLocks/>
            </p:cNvSpPr>
            <p:nvPr/>
          </p:nvSpPr>
          <p:spPr bwMode="auto">
            <a:xfrm>
              <a:off x="4344989" y="2378076"/>
              <a:ext cx="663575" cy="392113"/>
            </a:xfrm>
            <a:custGeom>
              <a:avLst/>
              <a:gdLst>
                <a:gd name="T0" fmla="*/ 0 w 555"/>
                <a:gd name="T1" fmla="*/ 327 h 328"/>
                <a:gd name="T2" fmla="*/ 37 w 555"/>
                <a:gd name="T3" fmla="*/ 323 h 328"/>
                <a:gd name="T4" fmla="*/ 130 w 555"/>
                <a:gd name="T5" fmla="*/ 303 h 328"/>
                <a:gd name="T6" fmla="*/ 179 w 555"/>
                <a:gd name="T7" fmla="*/ 306 h 328"/>
                <a:gd name="T8" fmla="*/ 328 w 555"/>
                <a:gd name="T9" fmla="*/ 276 h 328"/>
                <a:gd name="T10" fmla="*/ 482 w 555"/>
                <a:gd name="T11" fmla="*/ 247 h 328"/>
                <a:gd name="T12" fmla="*/ 514 w 555"/>
                <a:gd name="T13" fmla="*/ 239 h 328"/>
                <a:gd name="T14" fmla="*/ 534 w 555"/>
                <a:gd name="T15" fmla="*/ 236 h 328"/>
                <a:gd name="T16" fmla="*/ 549 w 555"/>
                <a:gd name="T17" fmla="*/ 227 h 328"/>
                <a:gd name="T18" fmla="*/ 552 w 555"/>
                <a:gd name="T19" fmla="*/ 213 h 328"/>
                <a:gd name="T20" fmla="*/ 549 w 555"/>
                <a:gd name="T21" fmla="*/ 204 h 328"/>
                <a:gd name="T22" fmla="*/ 540 w 555"/>
                <a:gd name="T23" fmla="*/ 215 h 328"/>
                <a:gd name="T24" fmla="*/ 508 w 555"/>
                <a:gd name="T25" fmla="*/ 218 h 328"/>
                <a:gd name="T26" fmla="*/ 491 w 555"/>
                <a:gd name="T27" fmla="*/ 201 h 328"/>
                <a:gd name="T28" fmla="*/ 502 w 555"/>
                <a:gd name="T29" fmla="*/ 201 h 328"/>
                <a:gd name="T30" fmla="*/ 470 w 555"/>
                <a:gd name="T31" fmla="*/ 189 h 328"/>
                <a:gd name="T32" fmla="*/ 464 w 555"/>
                <a:gd name="T33" fmla="*/ 183 h 328"/>
                <a:gd name="T34" fmla="*/ 473 w 555"/>
                <a:gd name="T35" fmla="*/ 181 h 328"/>
                <a:gd name="T36" fmla="*/ 493 w 555"/>
                <a:gd name="T37" fmla="*/ 182 h 328"/>
                <a:gd name="T38" fmla="*/ 523 w 555"/>
                <a:gd name="T39" fmla="*/ 195 h 328"/>
                <a:gd name="T40" fmla="*/ 500 w 555"/>
                <a:gd name="T41" fmla="*/ 177 h 328"/>
                <a:gd name="T42" fmla="*/ 470 w 555"/>
                <a:gd name="T43" fmla="*/ 154 h 328"/>
                <a:gd name="T44" fmla="*/ 496 w 555"/>
                <a:gd name="T45" fmla="*/ 163 h 328"/>
                <a:gd name="T46" fmla="*/ 505 w 555"/>
                <a:gd name="T47" fmla="*/ 172 h 328"/>
                <a:gd name="T48" fmla="*/ 508 w 555"/>
                <a:gd name="T49" fmla="*/ 157 h 328"/>
                <a:gd name="T50" fmla="*/ 502 w 555"/>
                <a:gd name="T51" fmla="*/ 143 h 328"/>
                <a:gd name="T52" fmla="*/ 476 w 555"/>
                <a:gd name="T53" fmla="*/ 131 h 328"/>
                <a:gd name="T54" fmla="*/ 456 w 555"/>
                <a:gd name="T55" fmla="*/ 108 h 328"/>
                <a:gd name="T56" fmla="*/ 450 w 555"/>
                <a:gd name="T57" fmla="*/ 105 h 328"/>
                <a:gd name="T58" fmla="*/ 450 w 555"/>
                <a:gd name="T59" fmla="*/ 99 h 328"/>
                <a:gd name="T60" fmla="*/ 456 w 555"/>
                <a:gd name="T61" fmla="*/ 98 h 328"/>
                <a:gd name="T62" fmla="*/ 476 w 555"/>
                <a:gd name="T63" fmla="*/ 115 h 328"/>
                <a:gd name="T64" fmla="*/ 505 w 555"/>
                <a:gd name="T65" fmla="*/ 133 h 328"/>
                <a:gd name="T66" fmla="*/ 458 w 555"/>
                <a:gd name="T67" fmla="*/ 92 h 328"/>
                <a:gd name="T68" fmla="*/ 444 w 555"/>
                <a:gd name="T69" fmla="*/ 82 h 328"/>
                <a:gd name="T70" fmla="*/ 421 w 555"/>
                <a:gd name="T71" fmla="*/ 50 h 328"/>
                <a:gd name="T72" fmla="*/ 430 w 555"/>
                <a:gd name="T73" fmla="*/ 29 h 328"/>
                <a:gd name="T74" fmla="*/ 418 w 555"/>
                <a:gd name="T75" fmla="*/ 23 h 328"/>
                <a:gd name="T76" fmla="*/ 389 w 555"/>
                <a:gd name="T77" fmla="*/ 3 h 328"/>
                <a:gd name="T78" fmla="*/ 366 w 555"/>
                <a:gd name="T79" fmla="*/ 21 h 328"/>
                <a:gd name="T80" fmla="*/ 357 w 555"/>
                <a:gd name="T81" fmla="*/ 12 h 328"/>
                <a:gd name="T82" fmla="*/ 328 w 555"/>
                <a:gd name="T83" fmla="*/ 29 h 328"/>
                <a:gd name="T84" fmla="*/ 319 w 555"/>
                <a:gd name="T85" fmla="*/ 47 h 328"/>
                <a:gd name="T86" fmla="*/ 290 w 555"/>
                <a:gd name="T87" fmla="*/ 67 h 328"/>
                <a:gd name="T88" fmla="*/ 275 w 555"/>
                <a:gd name="T89" fmla="*/ 108 h 328"/>
                <a:gd name="T90" fmla="*/ 252 w 555"/>
                <a:gd name="T91" fmla="*/ 114 h 328"/>
                <a:gd name="T92" fmla="*/ 235 w 555"/>
                <a:gd name="T93" fmla="*/ 146 h 328"/>
                <a:gd name="T94" fmla="*/ 229 w 555"/>
                <a:gd name="T95" fmla="*/ 169 h 328"/>
                <a:gd name="T96" fmla="*/ 220 w 555"/>
                <a:gd name="T97" fmla="*/ 183 h 328"/>
                <a:gd name="T98" fmla="*/ 220 w 555"/>
                <a:gd name="T99" fmla="*/ 198 h 328"/>
                <a:gd name="T100" fmla="*/ 206 w 555"/>
                <a:gd name="T101" fmla="*/ 218 h 328"/>
                <a:gd name="T102" fmla="*/ 179 w 555"/>
                <a:gd name="T103" fmla="*/ 227 h 328"/>
                <a:gd name="T104" fmla="*/ 139 w 555"/>
                <a:gd name="T105" fmla="*/ 242 h 328"/>
                <a:gd name="T106" fmla="*/ 112 w 555"/>
                <a:gd name="T107" fmla="*/ 253 h 328"/>
                <a:gd name="T108" fmla="*/ 92 w 555"/>
                <a:gd name="T109" fmla="*/ 233 h 328"/>
                <a:gd name="T110" fmla="*/ 69 w 555"/>
                <a:gd name="T111" fmla="*/ 256 h 328"/>
                <a:gd name="T112" fmla="*/ 48 w 555"/>
                <a:gd name="T113" fmla="*/ 282 h 328"/>
                <a:gd name="T114" fmla="*/ 31 w 555"/>
                <a:gd name="T115" fmla="*/ 303 h 328"/>
                <a:gd name="T116" fmla="*/ 12 w 555"/>
                <a:gd name="T117" fmla="*/ 3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328">
                  <a:moveTo>
                    <a:pt x="12" y="323"/>
                  </a:moveTo>
                  <a:cubicBezTo>
                    <a:pt x="8" y="324"/>
                    <a:pt x="4" y="325"/>
                    <a:pt x="0" y="327"/>
                  </a:cubicBezTo>
                  <a:cubicBezTo>
                    <a:pt x="11" y="326"/>
                    <a:pt x="11" y="326"/>
                    <a:pt x="11" y="326"/>
                  </a:cubicBezTo>
                  <a:cubicBezTo>
                    <a:pt x="23" y="328"/>
                    <a:pt x="31" y="324"/>
                    <a:pt x="37" y="323"/>
                  </a:cubicBezTo>
                  <a:cubicBezTo>
                    <a:pt x="68" y="318"/>
                    <a:pt x="113" y="314"/>
                    <a:pt x="130" y="306"/>
                  </a:cubicBezTo>
                  <a:cubicBezTo>
                    <a:pt x="129" y="306"/>
                    <a:pt x="126" y="303"/>
                    <a:pt x="130" y="303"/>
                  </a:cubicBezTo>
                  <a:cubicBezTo>
                    <a:pt x="130" y="303"/>
                    <a:pt x="135" y="308"/>
                    <a:pt x="139" y="308"/>
                  </a:cubicBezTo>
                  <a:cubicBezTo>
                    <a:pt x="150" y="310"/>
                    <a:pt x="169" y="307"/>
                    <a:pt x="179" y="306"/>
                  </a:cubicBezTo>
                  <a:cubicBezTo>
                    <a:pt x="223" y="300"/>
                    <a:pt x="263" y="288"/>
                    <a:pt x="304" y="282"/>
                  </a:cubicBezTo>
                  <a:cubicBezTo>
                    <a:pt x="317" y="281"/>
                    <a:pt x="321" y="278"/>
                    <a:pt x="328" y="276"/>
                  </a:cubicBezTo>
                  <a:cubicBezTo>
                    <a:pt x="348" y="273"/>
                    <a:pt x="361" y="274"/>
                    <a:pt x="377" y="271"/>
                  </a:cubicBezTo>
                  <a:cubicBezTo>
                    <a:pt x="413" y="264"/>
                    <a:pt x="452" y="253"/>
                    <a:pt x="482" y="247"/>
                  </a:cubicBezTo>
                  <a:cubicBezTo>
                    <a:pt x="491" y="246"/>
                    <a:pt x="502" y="247"/>
                    <a:pt x="508" y="244"/>
                  </a:cubicBezTo>
                  <a:cubicBezTo>
                    <a:pt x="510" y="244"/>
                    <a:pt x="511" y="239"/>
                    <a:pt x="514" y="239"/>
                  </a:cubicBezTo>
                  <a:cubicBezTo>
                    <a:pt x="513" y="239"/>
                    <a:pt x="517" y="242"/>
                    <a:pt x="520" y="242"/>
                  </a:cubicBezTo>
                  <a:cubicBezTo>
                    <a:pt x="525" y="241"/>
                    <a:pt x="529" y="237"/>
                    <a:pt x="534" y="236"/>
                  </a:cubicBezTo>
                  <a:cubicBezTo>
                    <a:pt x="543" y="234"/>
                    <a:pt x="546" y="236"/>
                    <a:pt x="552" y="230"/>
                  </a:cubicBezTo>
                  <a:cubicBezTo>
                    <a:pt x="551" y="231"/>
                    <a:pt x="548" y="229"/>
                    <a:pt x="549" y="227"/>
                  </a:cubicBezTo>
                  <a:cubicBezTo>
                    <a:pt x="550" y="225"/>
                    <a:pt x="554" y="228"/>
                    <a:pt x="555" y="224"/>
                  </a:cubicBezTo>
                  <a:cubicBezTo>
                    <a:pt x="555" y="222"/>
                    <a:pt x="552" y="214"/>
                    <a:pt x="552" y="213"/>
                  </a:cubicBezTo>
                  <a:cubicBezTo>
                    <a:pt x="552" y="214"/>
                    <a:pt x="549" y="216"/>
                    <a:pt x="549" y="215"/>
                  </a:cubicBezTo>
                  <a:cubicBezTo>
                    <a:pt x="548" y="210"/>
                    <a:pt x="555" y="209"/>
                    <a:pt x="549" y="204"/>
                  </a:cubicBezTo>
                  <a:cubicBezTo>
                    <a:pt x="538" y="201"/>
                    <a:pt x="533" y="209"/>
                    <a:pt x="528" y="204"/>
                  </a:cubicBezTo>
                  <a:cubicBezTo>
                    <a:pt x="528" y="216"/>
                    <a:pt x="538" y="212"/>
                    <a:pt x="540" y="215"/>
                  </a:cubicBezTo>
                  <a:cubicBezTo>
                    <a:pt x="534" y="221"/>
                    <a:pt x="527" y="211"/>
                    <a:pt x="520" y="210"/>
                  </a:cubicBezTo>
                  <a:cubicBezTo>
                    <a:pt x="515" y="212"/>
                    <a:pt x="515" y="219"/>
                    <a:pt x="508" y="218"/>
                  </a:cubicBezTo>
                  <a:cubicBezTo>
                    <a:pt x="506" y="209"/>
                    <a:pt x="506" y="212"/>
                    <a:pt x="511" y="207"/>
                  </a:cubicBezTo>
                  <a:cubicBezTo>
                    <a:pt x="502" y="200"/>
                    <a:pt x="495" y="212"/>
                    <a:pt x="491" y="201"/>
                  </a:cubicBezTo>
                  <a:cubicBezTo>
                    <a:pt x="494" y="201"/>
                    <a:pt x="494" y="199"/>
                    <a:pt x="496" y="198"/>
                  </a:cubicBezTo>
                  <a:cubicBezTo>
                    <a:pt x="489" y="205"/>
                    <a:pt x="501" y="203"/>
                    <a:pt x="502" y="201"/>
                  </a:cubicBezTo>
                  <a:cubicBezTo>
                    <a:pt x="498" y="198"/>
                    <a:pt x="493" y="197"/>
                    <a:pt x="493" y="189"/>
                  </a:cubicBezTo>
                  <a:cubicBezTo>
                    <a:pt x="486" y="189"/>
                    <a:pt x="476" y="190"/>
                    <a:pt x="470" y="189"/>
                  </a:cubicBezTo>
                  <a:cubicBezTo>
                    <a:pt x="473" y="189"/>
                    <a:pt x="462" y="188"/>
                    <a:pt x="464" y="189"/>
                  </a:cubicBezTo>
                  <a:cubicBezTo>
                    <a:pt x="464" y="189"/>
                    <a:pt x="465" y="184"/>
                    <a:pt x="464" y="183"/>
                  </a:cubicBezTo>
                  <a:cubicBezTo>
                    <a:pt x="458" y="182"/>
                    <a:pt x="452" y="187"/>
                    <a:pt x="444" y="181"/>
                  </a:cubicBezTo>
                  <a:cubicBezTo>
                    <a:pt x="453" y="176"/>
                    <a:pt x="469" y="174"/>
                    <a:pt x="473" y="181"/>
                  </a:cubicBezTo>
                  <a:cubicBezTo>
                    <a:pt x="474" y="177"/>
                    <a:pt x="473" y="172"/>
                    <a:pt x="476" y="172"/>
                  </a:cubicBezTo>
                  <a:cubicBezTo>
                    <a:pt x="479" y="177"/>
                    <a:pt x="485" y="184"/>
                    <a:pt x="493" y="182"/>
                  </a:cubicBezTo>
                  <a:cubicBezTo>
                    <a:pt x="504" y="189"/>
                    <a:pt x="504" y="189"/>
                    <a:pt x="504" y="189"/>
                  </a:cubicBezTo>
                  <a:cubicBezTo>
                    <a:pt x="510" y="195"/>
                    <a:pt x="514" y="199"/>
                    <a:pt x="523" y="195"/>
                  </a:cubicBezTo>
                  <a:cubicBezTo>
                    <a:pt x="527" y="183"/>
                    <a:pt x="514" y="181"/>
                    <a:pt x="508" y="182"/>
                  </a:cubicBezTo>
                  <a:cubicBezTo>
                    <a:pt x="500" y="177"/>
                    <a:pt x="500" y="177"/>
                    <a:pt x="500" y="177"/>
                  </a:cubicBezTo>
                  <a:cubicBezTo>
                    <a:pt x="493" y="175"/>
                    <a:pt x="493" y="175"/>
                    <a:pt x="493" y="175"/>
                  </a:cubicBezTo>
                  <a:cubicBezTo>
                    <a:pt x="488" y="166"/>
                    <a:pt x="476" y="163"/>
                    <a:pt x="470" y="154"/>
                  </a:cubicBezTo>
                  <a:cubicBezTo>
                    <a:pt x="476" y="160"/>
                    <a:pt x="476" y="153"/>
                    <a:pt x="482" y="151"/>
                  </a:cubicBezTo>
                  <a:cubicBezTo>
                    <a:pt x="485" y="163"/>
                    <a:pt x="493" y="160"/>
                    <a:pt x="496" y="163"/>
                  </a:cubicBezTo>
                  <a:cubicBezTo>
                    <a:pt x="495" y="162"/>
                    <a:pt x="493" y="164"/>
                    <a:pt x="493" y="166"/>
                  </a:cubicBezTo>
                  <a:cubicBezTo>
                    <a:pt x="495" y="173"/>
                    <a:pt x="504" y="161"/>
                    <a:pt x="505" y="172"/>
                  </a:cubicBezTo>
                  <a:cubicBezTo>
                    <a:pt x="511" y="166"/>
                    <a:pt x="504" y="166"/>
                    <a:pt x="502" y="160"/>
                  </a:cubicBezTo>
                  <a:cubicBezTo>
                    <a:pt x="505" y="160"/>
                    <a:pt x="506" y="158"/>
                    <a:pt x="508" y="157"/>
                  </a:cubicBezTo>
                  <a:cubicBezTo>
                    <a:pt x="505" y="151"/>
                    <a:pt x="505" y="151"/>
                    <a:pt x="505" y="151"/>
                  </a:cubicBezTo>
                  <a:cubicBezTo>
                    <a:pt x="505" y="148"/>
                    <a:pt x="501" y="147"/>
                    <a:pt x="502" y="143"/>
                  </a:cubicBezTo>
                  <a:cubicBezTo>
                    <a:pt x="498" y="143"/>
                    <a:pt x="494" y="143"/>
                    <a:pt x="491" y="143"/>
                  </a:cubicBezTo>
                  <a:cubicBezTo>
                    <a:pt x="489" y="133"/>
                    <a:pt x="482" y="135"/>
                    <a:pt x="476" y="131"/>
                  </a:cubicBezTo>
                  <a:cubicBezTo>
                    <a:pt x="469" y="126"/>
                    <a:pt x="461" y="114"/>
                    <a:pt x="456" y="111"/>
                  </a:cubicBezTo>
                  <a:cubicBezTo>
                    <a:pt x="457" y="112"/>
                    <a:pt x="450" y="114"/>
                    <a:pt x="456" y="108"/>
                  </a:cubicBezTo>
                  <a:cubicBezTo>
                    <a:pt x="443" y="106"/>
                    <a:pt x="452" y="116"/>
                    <a:pt x="447" y="117"/>
                  </a:cubicBezTo>
                  <a:cubicBezTo>
                    <a:pt x="441" y="111"/>
                    <a:pt x="448" y="111"/>
                    <a:pt x="450" y="105"/>
                  </a:cubicBezTo>
                  <a:cubicBezTo>
                    <a:pt x="445" y="103"/>
                    <a:pt x="438" y="103"/>
                    <a:pt x="435" y="99"/>
                  </a:cubicBezTo>
                  <a:cubicBezTo>
                    <a:pt x="439" y="95"/>
                    <a:pt x="446" y="95"/>
                    <a:pt x="450" y="99"/>
                  </a:cubicBezTo>
                  <a:cubicBezTo>
                    <a:pt x="453" y="98"/>
                    <a:pt x="453" y="98"/>
                    <a:pt x="453" y="98"/>
                  </a:cubicBezTo>
                  <a:cubicBezTo>
                    <a:pt x="456" y="98"/>
                    <a:pt x="456" y="98"/>
                    <a:pt x="456" y="98"/>
                  </a:cubicBezTo>
                  <a:cubicBezTo>
                    <a:pt x="457" y="104"/>
                    <a:pt x="466" y="103"/>
                    <a:pt x="464" y="112"/>
                  </a:cubicBezTo>
                  <a:cubicBezTo>
                    <a:pt x="474" y="105"/>
                    <a:pt x="471" y="116"/>
                    <a:pt x="476" y="115"/>
                  </a:cubicBezTo>
                  <a:cubicBezTo>
                    <a:pt x="485" y="113"/>
                    <a:pt x="480" y="122"/>
                    <a:pt x="493" y="130"/>
                  </a:cubicBezTo>
                  <a:cubicBezTo>
                    <a:pt x="489" y="127"/>
                    <a:pt x="504" y="132"/>
                    <a:pt x="505" y="133"/>
                  </a:cubicBezTo>
                  <a:cubicBezTo>
                    <a:pt x="506" y="121"/>
                    <a:pt x="502" y="114"/>
                    <a:pt x="499" y="106"/>
                  </a:cubicBezTo>
                  <a:cubicBezTo>
                    <a:pt x="482" y="111"/>
                    <a:pt x="480" y="80"/>
                    <a:pt x="458" y="92"/>
                  </a:cubicBezTo>
                  <a:cubicBezTo>
                    <a:pt x="453" y="94"/>
                    <a:pt x="453" y="94"/>
                    <a:pt x="453" y="94"/>
                  </a:cubicBezTo>
                  <a:cubicBezTo>
                    <a:pt x="452" y="87"/>
                    <a:pt x="443" y="91"/>
                    <a:pt x="444" y="82"/>
                  </a:cubicBezTo>
                  <a:cubicBezTo>
                    <a:pt x="433" y="85"/>
                    <a:pt x="421" y="96"/>
                    <a:pt x="415" y="82"/>
                  </a:cubicBezTo>
                  <a:cubicBezTo>
                    <a:pt x="420" y="75"/>
                    <a:pt x="417" y="58"/>
                    <a:pt x="421" y="50"/>
                  </a:cubicBezTo>
                  <a:cubicBezTo>
                    <a:pt x="427" y="55"/>
                    <a:pt x="426" y="48"/>
                    <a:pt x="432" y="47"/>
                  </a:cubicBezTo>
                  <a:cubicBezTo>
                    <a:pt x="432" y="40"/>
                    <a:pt x="427" y="38"/>
                    <a:pt x="430" y="29"/>
                  </a:cubicBezTo>
                  <a:cubicBezTo>
                    <a:pt x="421" y="22"/>
                    <a:pt x="415" y="34"/>
                    <a:pt x="412" y="29"/>
                  </a:cubicBezTo>
                  <a:cubicBezTo>
                    <a:pt x="415" y="29"/>
                    <a:pt x="417" y="26"/>
                    <a:pt x="418" y="23"/>
                  </a:cubicBezTo>
                  <a:cubicBezTo>
                    <a:pt x="407" y="22"/>
                    <a:pt x="391" y="23"/>
                    <a:pt x="389" y="6"/>
                  </a:cubicBezTo>
                  <a:cubicBezTo>
                    <a:pt x="388" y="10"/>
                    <a:pt x="385" y="6"/>
                    <a:pt x="389" y="3"/>
                  </a:cubicBezTo>
                  <a:cubicBezTo>
                    <a:pt x="374" y="8"/>
                    <a:pt x="389" y="1"/>
                    <a:pt x="377" y="0"/>
                  </a:cubicBezTo>
                  <a:cubicBezTo>
                    <a:pt x="371" y="5"/>
                    <a:pt x="373" y="17"/>
                    <a:pt x="366" y="21"/>
                  </a:cubicBezTo>
                  <a:cubicBezTo>
                    <a:pt x="365" y="13"/>
                    <a:pt x="358" y="17"/>
                    <a:pt x="354" y="15"/>
                  </a:cubicBezTo>
                  <a:cubicBezTo>
                    <a:pt x="355" y="15"/>
                    <a:pt x="358" y="13"/>
                    <a:pt x="357" y="12"/>
                  </a:cubicBezTo>
                  <a:cubicBezTo>
                    <a:pt x="353" y="10"/>
                    <a:pt x="340" y="7"/>
                    <a:pt x="331" y="0"/>
                  </a:cubicBezTo>
                  <a:cubicBezTo>
                    <a:pt x="326" y="8"/>
                    <a:pt x="331" y="19"/>
                    <a:pt x="328" y="29"/>
                  </a:cubicBezTo>
                  <a:cubicBezTo>
                    <a:pt x="328" y="30"/>
                    <a:pt x="322" y="31"/>
                    <a:pt x="322" y="32"/>
                  </a:cubicBezTo>
                  <a:cubicBezTo>
                    <a:pt x="320" y="36"/>
                    <a:pt x="320" y="45"/>
                    <a:pt x="319" y="47"/>
                  </a:cubicBezTo>
                  <a:cubicBezTo>
                    <a:pt x="317" y="50"/>
                    <a:pt x="310" y="49"/>
                    <a:pt x="307" y="53"/>
                  </a:cubicBezTo>
                  <a:cubicBezTo>
                    <a:pt x="302" y="60"/>
                    <a:pt x="304" y="73"/>
                    <a:pt x="290" y="67"/>
                  </a:cubicBezTo>
                  <a:cubicBezTo>
                    <a:pt x="290" y="75"/>
                    <a:pt x="295" y="77"/>
                    <a:pt x="287" y="73"/>
                  </a:cubicBezTo>
                  <a:cubicBezTo>
                    <a:pt x="289" y="90"/>
                    <a:pt x="284" y="101"/>
                    <a:pt x="275" y="108"/>
                  </a:cubicBezTo>
                  <a:cubicBezTo>
                    <a:pt x="261" y="111"/>
                    <a:pt x="256" y="104"/>
                    <a:pt x="249" y="99"/>
                  </a:cubicBezTo>
                  <a:cubicBezTo>
                    <a:pt x="248" y="106"/>
                    <a:pt x="250" y="110"/>
                    <a:pt x="252" y="114"/>
                  </a:cubicBezTo>
                  <a:cubicBezTo>
                    <a:pt x="238" y="114"/>
                    <a:pt x="241" y="145"/>
                    <a:pt x="240" y="146"/>
                  </a:cubicBezTo>
                  <a:cubicBezTo>
                    <a:pt x="240" y="146"/>
                    <a:pt x="235" y="145"/>
                    <a:pt x="235" y="146"/>
                  </a:cubicBezTo>
                  <a:cubicBezTo>
                    <a:pt x="233" y="149"/>
                    <a:pt x="235" y="154"/>
                    <a:pt x="235" y="157"/>
                  </a:cubicBezTo>
                  <a:cubicBezTo>
                    <a:pt x="233" y="162"/>
                    <a:pt x="230" y="166"/>
                    <a:pt x="229" y="169"/>
                  </a:cubicBezTo>
                  <a:cubicBezTo>
                    <a:pt x="231" y="162"/>
                    <a:pt x="223" y="174"/>
                    <a:pt x="223" y="175"/>
                  </a:cubicBezTo>
                  <a:cubicBezTo>
                    <a:pt x="222" y="178"/>
                    <a:pt x="220" y="179"/>
                    <a:pt x="220" y="183"/>
                  </a:cubicBezTo>
                  <a:cubicBezTo>
                    <a:pt x="220" y="194"/>
                    <a:pt x="225" y="192"/>
                    <a:pt x="226" y="198"/>
                  </a:cubicBezTo>
                  <a:cubicBezTo>
                    <a:pt x="226" y="198"/>
                    <a:pt x="220" y="198"/>
                    <a:pt x="220" y="198"/>
                  </a:cubicBezTo>
                  <a:cubicBezTo>
                    <a:pt x="218" y="202"/>
                    <a:pt x="223" y="208"/>
                    <a:pt x="226" y="213"/>
                  </a:cubicBezTo>
                  <a:cubicBezTo>
                    <a:pt x="219" y="206"/>
                    <a:pt x="212" y="215"/>
                    <a:pt x="206" y="218"/>
                  </a:cubicBezTo>
                  <a:cubicBezTo>
                    <a:pt x="203" y="219"/>
                    <a:pt x="199" y="217"/>
                    <a:pt x="197" y="218"/>
                  </a:cubicBezTo>
                  <a:cubicBezTo>
                    <a:pt x="191" y="221"/>
                    <a:pt x="189" y="233"/>
                    <a:pt x="179" y="227"/>
                  </a:cubicBezTo>
                  <a:cubicBezTo>
                    <a:pt x="175" y="240"/>
                    <a:pt x="167" y="240"/>
                    <a:pt x="162" y="242"/>
                  </a:cubicBezTo>
                  <a:cubicBezTo>
                    <a:pt x="154" y="245"/>
                    <a:pt x="147" y="245"/>
                    <a:pt x="139" y="242"/>
                  </a:cubicBezTo>
                  <a:cubicBezTo>
                    <a:pt x="138" y="250"/>
                    <a:pt x="129" y="250"/>
                    <a:pt x="127" y="256"/>
                  </a:cubicBezTo>
                  <a:cubicBezTo>
                    <a:pt x="124" y="250"/>
                    <a:pt x="117" y="254"/>
                    <a:pt x="112" y="253"/>
                  </a:cubicBezTo>
                  <a:cubicBezTo>
                    <a:pt x="104" y="253"/>
                    <a:pt x="112" y="250"/>
                    <a:pt x="110" y="247"/>
                  </a:cubicBezTo>
                  <a:cubicBezTo>
                    <a:pt x="110" y="248"/>
                    <a:pt x="93" y="244"/>
                    <a:pt x="92" y="233"/>
                  </a:cubicBezTo>
                  <a:cubicBezTo>
                    <a:pt x="79" y="232"/>
                    <a:pt x="85" y="249"/>
                    <a:pt x="75" y="250"/>
                  </a:cubicBezTo>
                  <a:cubicBezTo>
                    <a:pt x="69" y="256"/>
                    <a:pt x="69" y="256"/>
                    <a:pt x="69" y="256"/>
                  </a:cubicBezTo>
                  <a:cubicBezTo>
                    <a:pt x="59" y="260"/>
                    <a:pt x="55" y="270"/>
                    <a:pt x="46" y="274"/>
                  </a:cubicBezTo>
                  <a:cubicBezTo>
                    <a:pt x="45" y="278"/>
                    <a:pt x="47" y="280"/>
                    <a:pt x="48" y="282"/>
                  </a:cubicBezTo>
                  <a:cubicBezTo>
                    <a:pt x="31" y="284"/>
                    <a:pt x="37" y="305"/>
                    <a:pt x="28" y="308"/>
                  </a:cubicBezTo>
                  <a:cubicBezTo>
                    <a:pt x="28" y="306"/>
                    <a:pt x="30" y="305"/>
                    <a:pt x="31" y="303"/>
                  </a:cubicBezTo>
                  <a:cubicBezTo>
                    <a:pt x="20" y="304"/>
                    <a:pt x="21" y="318"/>
                    <a:pt x="11" y="320"/>
                  </a:cubicBezTo>
                  <a:cubicBezTo>
                    <a:pt x="12" y="323"/>
                    <a:pt x="12" y="323"/>
                    <a:pt x="12" y="323"/>
                  </a:cubicBezTo>
                  <a:cubicBezTo>
                    <a:pt x="11" y="320"/>
                    <a:pt x="11" y="320"/>
                    <a:pt x="11" y="320"/>
                  </a:cubicBezTo>
                </a:path>
              </a:pathLst>
            </a:custGeom>
            <a:solidFill>
              <a:schemeClr val="accent2"/>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158"/>
            <p:cNvSpPr>
              <a:spLocks/>
            </p:cNvSpPr>
            <p:nvPr/>
          </p:nvSpPr>
          <p:spPr bwMode="auto">
            <a:xfrm>
              <a:off x="4992689" y="2481263"/>
              <a:ext cx="44450" cy="71438"/>
            </a:xfrm>
            <a:custGeom>
              <a:avLst/>
              <a:gdLst>
                <a:gd name="T0" fmla="*/ 1 w 37"/>
                <a:gd name="T1" fmla="*/ 59 h 59"/>
                <a:gd name="T2" fmla="*/ 13 w 37"/>
                <a:gd name="T3" fmla="*/ 24 h 59"/>
                <a:gd name="T4" fmla="*/ 7 w 37"/>
                <a:gd name="T5" fmla="*/ 15 h 59"/>
                <a:gd name="T6" fmla="*/ 21 w 37"/>
                <a:gd name="T7" fmla="*/ 0 h 59"/>
                <a:gd name="T8" fmla="*/ 21 w 37"/>
                <a:gd name="T9" fmla="*/ 41 h 59"/>
                <a:gd name="T10" fmla="*/ 7 w 37"/>
                <a:gd name="T11" fmla="*/ 59 h 59"/>
              </a:gdLst>
              <a:ahLst/>
              <a:cxnLst>
                <a:cxn ang="0">
                  <a:pos x="T0" y="T1"/>
                </a:cxn>
                <a:cxn ang="0">
                  <a:pos x="T2" y="T3"/>
                </a:cxn>
                <a:cxn ang="0">
                  <a:pos x="T4" y="T5"/>
                </a:cxn>
                <a:cxn ang="0">
                  <a:pos x="T6" y="T7"/>
                </a:cxn>
                <a:cxn ang="0">
                  <a:pos x="T8" y="T9"/>
                </a:cxn>
                <a:cxn ang="0">
                  <a:pos x="T10" y="T11"/>
                </a:cxn>
              </a:cxnLst>
              <a:rect l="0" t="0" r="r" b="b"/>
              <a:pathLst>
                <a:path w="37" h="59">
                  <a:moveTo>
                    <a:pt x="1" y="59"/>
                  </a:moveTo>
                  <a:cubicBezTo>
                    <a:pt x="0" y="47"/>
                    <a:pt x="5" y="31"/>
                    <a:pt x="13" y="24"/>
                  </a:cubicBezTo>
                  <a:cubicBezTo>
                    <a:pt x="14" y="18"/>
                    <a:pt x="12" y="15"/>
                    <a:pt x="7" y="15"/>
                  </a:cubicBezTo>
                  <a:cubicBezTo>
                    <a:pt x="9" y="8"/>
                    <a:pt x="17" y="6"/>
                    <a:pt x="21" y="0"/>
                  </a:cubicBezTo>
                  <a:cubicBezTo>
                    <a:pt x="37" y="5"/>
                    <a:pt x="12" y="28"/>
                    <a:pt x="21" y="41"/>
                  </a:cubicBezTo>
                  <a:cubicBezTo>
                    <a:pt x="16" y="47"/>
                    <a:pt x="11" y="52"/>
                    <a:pt x="7" y="59"/>
                  </a:cubicBezTo>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159"/>
            <p:cNvSpPr>
              <a:spLocks/>
            </p:cNvSpPr>
            <p:nvPr/>
          </p:nvSpPr>
          <p:spPr bwMode="auto">
            <a:xfrm>
              <a:off x="3735389" y="2749551"/>
              <a:ext cx="766763" cy="271463"/>
            </a:xfrm>
            <a:custGeom>
              <a:avLst/>
              <a:gdLst>
                <a:gd name="T0" fmla="*/ 38 w 641"/>
                <a:gd name="T1" fmla="*/ 108 h 227"/>
                <a:gd name="T2" fmla="*/ 41 w 641"/>
                <a:gd name="T3" fmla="*/ 96 h 227"/>
                <a:gd name="T4" fmla="*/ 47 w 641"/>
                <a:gd name="T5" fmla="*/ 96 h 227"/>
                <a:gd name="T6" fmla="*/ 49 w 641"/>
                <a:gd name="T7" fmla="*/ 82 h 227"/>
                <a:gd name="T8" fmla="*/ 157 w 641"/>
                <a:gd name="T9" fmla="*/ 73 h 227"/>
                <a:gd name="T10" fmla="*/ 154 w 641"/>
                <a:gd name="T11" fmla="*/ 59 h 227"/>
                <a:gd name="T12" fmla="*/ 204 w 641"/>
                <a:gd name="T13" fmla="*/ 53 h 227"/>
                <a:gd name="T14" fmla="*/ 320 w 641"/>
                <a:gd name="T15" fmla="*/ 44 h 227"/>
                <a:gd name="T16" fmla="*/ 384 w 641"/>
                <a:gd name="T17" fmla="*/ 35 h 227"/>
                <a:gd name="T18" fmla="*/ 465 w 641"/>
                <a:gd name="T19" fmla="*/ 29 h 227"/>
                <a:gd name="T20" fmla="*/ 509 w 641"/>
                <a:gd name="T21" fmla="*/ 21 h 227"/>
                <a:gd name="T22" fmla="*/ 634 w 641"/>
                <a:gd name="T23" fmla="*/ 0 h 227"/>
                <a:gd name="T24" fmla="*/ 634 w 641"/>
                <a:gd name="T25" fmla="*/ 24 h 227"/>
                <a:gd name="T26" fmla="*/ 617 w 641"/>
                <a:gd name="T27" fmla="*/ 50 h 227"/>
                <a:gd name="T28" fmla="*/ 582 w 641"/>
                <a:gd name="T29" fmla="*/ 70 h 227"/>
                <a:gd name="T30" fmla="*/ 573 w 641"/>
                <a:gd name="T31" fmla="*/ 61 h 227"/>
                <a:gd name="T32" fmla="*/ 556 w 641"/>
                <a:gd name="T33" fmla="*/ 73 h 227"/>
                <a:gd name="T34" fmla="*/ 550 w 641"/>
                <a:gd name="T35" fmla="*/ 93 h 227"/>
                <a:gd name="T36" fmla="*/ 515 w 641"/>
                <a:gd name="T37" fmla="*/ 120 h 227"/>
                <a:gd name="T38" fmla="*/ 474 w 641"/>
                <a:gd name="T39" fmla="*/ 152 h 227"/>
                <a:gd name="T40" fmla="*/ 457 w 641"/>
                <a:gd name="T41" fmla="*/ 157 h 227"/>
                <a:gd name="T42" fmla="*/ 457 w 641"/>
                <a:gd name="T43" fmla="*/ 184 h 227"/>
                <a:gd name="T44" fmla="*/ 227 w 641"/>
                <a:gd name="T45" fmla="*/ 207 h 227"/>
                <a:gd name="T46" fmla="*/ 64 w 641"/>
                <a:gd name="T47" fmla="*/ 224 h 227"/>
                <a:gd name="T48" fmla="*/ 0 w 641"/>
                <a:gd name="T49" fmla="*/ 227 h 227"/>
                <a:gd name="T50" fmla="*/ 12 w 641"/>
                <a:gd name="T51" fmla="*/ 219 h 227"/>
                <a:gd name="T52" fmla="*/ 12 w 641"/>
                <a:gd name="T53" fmla="*/ 187 h 227"/>
                <a:gd name="T54" fmla="*/ 8 w 641"/>
                <a:gd name="T55" fmla="*/ 181 h 227"/>
                <a:gd name="T56" fmla="*/ 20 w 641"/>
                <a:gd name="T57" fmla="*/ 172 h 227"/>
                <a:gd name="T58" fmla="*/ 20 w 641"/>
                <a:gd name="T59" fmla="*/ 157 h 227"/>
                <a:gd name="T60" fmla="*/ 29 w 641"/>
                <a:gd name="T61" fmla="*/ 155 h 227"/>
                <a:gd name="T62" fmla="*/ 35 w 641"/>
                <a:gd name="T63" fmla="*/ 143 h 227"/>
                <a:gd name="T64" fmla="*/ 32 w 641"/>
                <a:gd name="T65" fmla="*/ 131 h 227"/>
                <a:gd name="T66" fmla="*/ 41 w 641"/>
                <a:gd name="T67"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1" h="227">
                  <a:moveTo>
                    <a:pt x="38" y="108"/>
                  </a:moveTo>
                  <a:cubicBezTo>
                    <a:pt x="47" y="109"/>
                    <a:pt x="40" y="97"/>
                    <a:pt x="41" y="96"/>
                  </a:cubicBezTo>
                  <a:cubicBezTo>
                    <a:pt x="41" y="96"/>
                    <a:pt x="46" y="97"/>
                    <a:pt x="47" y="96"/>
                  </a:cubicBezTo>
                  <a:cubicBezTo>
                    <a:pt x="48" y="92"/>
                    <a:pt x="41" y="87"/>
                    <a:pt x="49" y="82"/>
                  </a:cubicBezTo>
                  <a:cubicBezTo>
                    <a:pt x="87" y="81"/>
                    <a:pt x="122" y="77"/>
                    <a:pt x="157" y="73"/>
                  </a:cubicBezTo>
                  <a:cubicBezTo>
                    <a:pt x="156" y="69"/>
                    <a:pt x="160" y="58"/>
                    <a:pt x="154" y="59"/>
                  </a:cubicBezTo>
                  <a:cubicBezTo>
                    <a:pt x="166" y="58"/>
                    <a:pt x="186" y="55"/>
                    <a:pt x="204" y="53"/>
                  </a:cubicBezTo>
                  <a:cubicBezTo>
                    <a:pt x="241" y="49"/>
                    <a:pt x="280" y="47"/>
                    <a:pt x="320" y="44"/>
                  </a:cubicBezTo>
                  <a:cubicBezTo>
                    <a:pt x="341" y="43"/>
                    <a:pt x="362" y="37"/>
                    <a:pt x="384" y="35"/>
                  </a:cubicBezTo>
                  <a:cubicBezTo>
                    <a:pt x="410" y="33"/>
                    <a:pt x="439" y="33"/>
                    <a:pt x="465" y="29"/>
                  </a:cubicBezTo>
                  <a:cubicBezTo>
                    <a:pt x="480" y="28"/>
                    <a:pt x="495" y="22"/>
                    <a:pt x="509" y="21"/>
                  </a:cubicBezTo>
                  <a:cubicBezTo>
                    <a:pt x="551" y="16"/>
                    <a:pt x="597" y="12"/>
                    <a:pt x="634" y="0"/>
                  </a:cubicBezTo>
                  <a:cubicBezTo>
                    <a:pt x="641" y="3"/>
                    <a:pt x="630" y="14"/>
                    <a:pt x="634" y="24"/>
                  </a:cubicBezTo>
                  <a:cubicBezTo>
                    <a:pt x="622" y="26"/>
                    <a:pt x="619" y="38"/>
                    <a:pt x="617" y="50"/>
                  </a:cubicBezTo>
                  <a:cubicBezTo>
                    <a:pt x="600" y="42"/>
                    <a:pt x="588" y="58"/>
                    <a:pt x="582" y="70"/>
                  </a:cubicBezTo>
                  <a:cubicBezTo>
                    <a:pt x="574" y="69"/>
                    <a:pt x="577" y="62"/>
                    <a:pt x="573" y="61"/>
                  </a:cubicBezTo>
                  <a:cubicBezTo>
                    <a:pt x="565" y="61"/>
                    <a:pt x="563" y="80"/>
                    <a:pt x="556" y="73"/>
                  </a:cubicBezTo>
                  <a:cubicBezTo>
                    <a:pt x="552" y="79"/>
                    <a:pt x="552" y="87"/>
                    <a:pt x="550" y="93"/>
                  </a:cubicBezTo>
                  <a:cubicBezTo>
                    <a:pt x="536" y="89"/>
                    <a:pt x="525" y="110"/>
                    <a:pt x="515" y="120"/>
                  </a:cubicBezTo>
                  <a:cubicBezTo>
                    <a:pt x="490" y="119"/>
                    <a:pt x="476" y="129"/>
                    <a:pt x="474" y="152"/>
                  </a:cubicBezTo>
                  <a:cubicBezTo>
                    <a:pt x="468" y="153"/>
                    <a:pt x="466" y="159"/>
                    <a:pt x="457" y="157"/>
                  </a:cubicBezTo>
                  <a:cubicBezTo>
                    <a:pt x="457" y="166"/>
                    <a:pt x="457" y="175"/>
                    <a:pt x="457" y="184"/>
                  </a:cubicBezTo>
                  <a:cubicBezTo>
                    <a:pt x="380" y="190"/>
                    <a:pt x="303" y="201"/>
                    <a:pt x="227" y="207"/>
                  </a:cubicBezTo>
                  <a:cubicBezTo>
                    <a:pt x="172" y="211"/>
                    <a:pt x="120" y="221"/>
                    <a:pt x="64" y="224"/>
                  </a:cubicBezTo>
                  <a:cubicBezTo>
                    <a:pt x="43" y="226"/>
                    <a:pt x="22" y="226"/>
                    <a:pt x="0" y="227"/>
                  </a:cubicBezTo>
                  <a:cubicBezTo>
                    <a:pt x="1" y="221"/>
                    <a:pt x="8" y="221"/>
                    <a:pt x="12" y="219"/>
                  </a:cubicBezTo>
                  <a:cubicBezTo>
                    <a:pt x="7" y="205"/>
                    <a:pt x="7" y="198"/>
                    <a:pt x="12" y="187"/>
                  </a:cubicBezTo>
                  <a:cubicBezTo>
                    <a:pt x="12" y="187"/>
                    <a:pt x="7" y="182"/>
                    <a:pt x="8" y="181"/>
                  </a:cubicBezTo>
                  <a:cubicBezTo>
                    <a:pt x="16" y="174"/>
                    <a:pt x="17" y="177"/>
                    <a:pt x="20" y="172"/>
                  </a:cubicBezTo>
                  <a:cubicBezTo>
                    <a:pt x="24" y="166"/>
                    <a:pt x="18" y="162"/>
                    <a:pt x="20" y="157"/>
                  </a:cubicBezTo>
                  <a:cubicBezTo>
                    <a:pt x="21" y="156"/>
                    <a:pt x="28" y="156"/>
                    <a:pt x="29" y="155"/>
                  </a:cubicBezTo>
                  <a:cubicBezTo>
                    <a:pt x="32" y="152"/>
                    <a:pt x="31" y="147"/>
                    <a:pt x="35" y="143"/>
                  </a:cubicBezTo>
                  <a:cubicBezTo>
                    <a:pt x="41" y="137"/>
                    <a:pt x="33" y="138"/>
                    <a:pt x="32" y="131"/>
                  </a:cubicBezTo>
                  <a:cubicBezTo>
                    <a:pt x="31" y="122"/>
                    <a:pt x="43" y="120"/>
                    <a:pt x="41" y="111"/>
                  </a:cubicBezTo>
                </a:path>
              </a:pathLst>
            </a:custGeom>
            <a:solidFill>
              <a:schemeClr val="accent3"/>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160"/>
            <p:cNvSpPr>
              <a:spLocks/>
            </p:cNvSpPr>
            <p:nvPr/>
          </p:nvSpPr>
          <p:spPr bwMode="auto">
            <a:xfrm>
              <a:off x="4284664" y="2660651"/>
              <a:ext cx="766763" cy="346075"/>
            </a:xfrm>
            <a:custGeom>
              <a:avLst/>
              <a:gdLst>
                <a:gd name="T0" fmla="*/ 605 w 642"/>
                <a:gd name="T1" fmla="*/ 176 h 290"/>
                <a:gd name="T2" fmla="*/ 558 w 642"/>
                <a:gd name="T3" fmla="*/ 188 h 290"/>
                <a:gd name="T4" fmla="*/ 535 w 642"/>
                <a:gd name="T5" fmla="*/ 194 h 290"/>
                <a:gd name="T6" fmla="*/ 503 w 642"/>
                <a:gd name="T7" fmla="*/ 252 h 290"/>
                <a:gd name="T8" fmla="*/ 462 w 642"/>
                <a:gd name="T9" fmla="*/ 290 h 290"/>
                <a:gd name="T10" fmla="*/ 436 w 642"/>
                <a:gd name="T11" fmla="*/ 272 h 290"/>
                <a:gd name="T12" fmla="*/ 416 w 642"/>
                <a:gd name="T13" fmla="*/ 258 h 290"/>
                <a:gd name="T14" fmla="*/ 404 w 642"/>
                <a:gd name="T15" fmla="*/ 249 h 290"/>
                <a:gd name="T16" fmla="*/ 360 w 642"/>
                <a:gd name="T17" fmla="*/ 217 h 290"/>
                <a:gd name="T18" fmla="*/ 276 w 642"/>
                <a:gd name="T19" fmla="*/ 231 h 290"/>
                <a:gd name="T20" fmla="*/ 183 w 642"/>
                <a:gd name="T21" fmla="*/ 211 h 290"/>
                <a:gd name="T22" fmla="*/ 133 w 642"/>
                <a:gd name="T23" fmla="*/ 223 h 290"/>
                <a:gd name="T24" fmla="*/ 110 w 642"/>
                <a:gd name="T25" fmla="*/ 234 h 290"/>
                <a:gd name="T26" fmla="*/ 29 w 642"/>
                <a:gd name="T27" fmla="*/ 252 h 290"/>
                <a:gd name="T28" fmla="*/ 0 w 642"/>
                <a:gd name="T29" fmla="*/ 234 h 290"/>
                <a:gd name="T30" fmla="*/ 20 w 642"/>
                <a:gd name="T31" fmla="*/ 211 h 290"/>
                <a:gd name="T32" fmla="*/ 75 w 642"/>
                <a:gd name="T33" fmla="*/ 176 h 290"/>
                <a:gd name="T34" fmla="*/ 110 w 642"/>
                <a:gd name="T35" fmla="*/ 141 h 290"/>
                <a:gd name="T36" fmla="*/ 154 w 642"/>
                <a:gd name="T37" fmla="*/ 130 h 290"/>
                <a:gd name="T38" fmla="*/ 180 w 642"/>
                <a:gd name="T39" fmla="*/ 74 h 290"/>
                <a:gd name="T40" fmla="*/ 404 w 642"/>
                <a:gd name="T41" fmla="*/ 42 h 290"/>
                <a:gd name="T42" fmla="*/ 535 w 642"/>
                <a:gd name="T43" fmla="*/ 16 h 290"/>
                <a:gd name="T44" fmla="*/ 619 w 642"/>
                <a:gd name="T45" fmla="*/ 25 h 290"/>
                <a:gd name="T46" fmla="*/ 616 w 642"/>
                <a:gd name="T47" fmla="*/ 28 h 290"/>
                <a:gd name="T48" fmla="*/ 605 w 642"/>
                <a:gd name="T49" fmla="*/ 37 h 290"/>
                <a:gd name="T50" fmla="*/ 578 w 642"/>
                <a:gd name="T51" fmla="*/ 57 h 290"/>
                <a:gd name="T52" fmla="*/ 558 w 642"/>
                <a:gd name="T53" fmla="*/ 31 h 290"/>
                <a:gd name="T54" fmla="*/ 581 w 642"/>
                <a:gd name="T55" fmla="*/ 63 h 290"/>
                <a:gd name="T56" fmla="*/ 613 w 642"/>
                <a:gd name="T57" fmla="*/ 54 h 290"/>
                <a:gd name="T58" fmla="*/ 616 w 642"/>
                <a:gd name="T59" fmla="*/ 86 h 290"/>
                <a:gd name="T60" fmla="*/ 634 w 642"/>
                <a:gd name="T61" fmla="*/ 57 h 290"/>
                <a:gd name="T62" fmla="*/ 634 w 642"/>
                <a:gd name="T63" fmla="*/ 83 h 290"/>
                <a:gd name="T64" fmla="*/ 599 w 642"/>
                <a:gd name="T65" fmla="*/ 103 h 290"/>
                <a:gd name="T66" fmla="*/ 587 w 642"/>
                <a:gd name="T67" fmla="*/ 101 h 290"/>
                <a:gd name="T68" fmla="*/ 546 w 642"/>
                <a:gd name="T69" fmla="*/ 112 h 290"/>
                <a:gd name="T70" fmla="*/ 584 w 642"/>
                <a:gd name="T71" fmla="*/ 135 h 290"/>
                <a:gd name="T72" fmla="*/ 578 w 642"/>
                <a:gd name="T73" fmla="*/ 159 h 290"/>
                <a:gd name="T74" fmla="*/ 570 w 642"/>
                <a:gd name="T75" fmla="*/ 165 h 290"/>
                <a:gd name="T76" fmla="*/ 605 w 642"/>
                <a:gd name="T77" fmla="*/ 15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2" h="290">
                  <a:moveTo>
                    <a:pt x="607" y="165"/>
                  </a:moveTo>
                  <a:cubicBezTo>
                    <a:pt x="608" y="170"/>
                    <a:pt x="604" y="171"/>
                    <a:pt x="605" y="176"/>
                  </a:cubicBezTo>
                  <a:cubicBezTo>
                    <a:pt x="598" y="177"/>
                    <a:pt x="598" y="171"/>
                    <a:pt x="590" y="173"/>
                  </a:cubicBezTo>
                  <a:cubicBezTo>
                    <a:pt x="583" y="182"/>
                    <a:pt x="573" y="187"/>
                    <a:pt x="558" y="188"/>
                  </a:cubicBezTo>
                  <a:cubicBezTo>
                    <a:pt x="553" y="192"/>
                    <a:pt x="551" y="200"/>
                    <a:pt x="546" y="205"/>
                  </a:cubicBezTo>
                  <a:cubicBezTo>
                    <a:pt x="545" y="202"/>
                    <a:pt x="544" y="196"/>
                    <a:pt x="535" y="194"/>
                  </a:cubicBezTo>
                  <a:cubicBezTo>
                    <a:pt x="547" y="220"/>
                    <a:pt x="510" y="226"/>
                    <a:pt x="512" y="258"/>
                  </a:cubicBezTo>
                  <a:cubicBezTo>
                    <a:pt x="508" y="257"/>
                    <a:pt x="507" y="253"/>
                    <a:pt x="503" y="252"/>
                  </a:cubicBezTo>
                  <a:cubicBezTo>
                    <a:pt x="503" y="261"/>
                    <a:pt x="508" y="266"/>
                    <a:pt x="506" y="278"/>
                  </a:cubicBezTo>
                  <a:cubicBezTo>
                    <a:pt x="491" y="282"/>
                    <a:pt x="475" y="284"/>
                    <a:pt x="462" y="290"/>
                  </a:cubicBezTo>
                  <a:cubicBezTo>
                    <a:pt x="457" y="288"/>
                    <a:pt x="456" y="282"/>
                    <a:pt x="450" y="278"/>
                  </a:cubicBezTo>
                  <a:cubicBezTo>
                    <a:pt x="447" y="276"/>
                    <a:pt x="440" y="275"/>
                    <a:pt x="436" y="272"/>
                  </a:cubicBezTo>
                  <a:cubicBezTo>
                    <a:pt x="432" y="269"/>
                    <a:pt x="428" y="264"/>
                    <a:pt x="424" y="261"/>
                  </a:cubicBezTo>
                  <a:cubicBezTo>
                    <a:pt x="422" y="259"/>
                    <a:pt x="418" y="259"/>
                    <a:pt x="416" y="258"/>
                  </a:cubicBezTo>
                  <a:cubicBezTo>
                    <a:pt x="414" y="257"/>
                    <a:pt x="414" y="253"/>
                    <a:pt x="413" y="252"/>
                  </a:cubicBezTo>
                  <a:cubicBezTo>
                    <a:pt x="410" y="250"/>
                    <a:pt x="406" y="251"/>
                    <a:pt x="404" y="249"/>
                  </a:cubicBezTo>
                  <a:cubicBezTo>
                    <a:pt x="400" y="246"/>
                    <a:pt x="393" y="239"/>
                    <a:pt x="386" y="234"/>
                  </a:cubicBezTo>
                  <a:cubicBezTo>
                    <a:pt x="377" y="228"/>
                    <a:pt x="366" y="218"/>
                    <a:pt x="360" y="217"/>
                  </a:cubicBezTo>
                  <a:cubicBezTo>
                    <a:pt x="354" y="216"/>
                    <a:pt x="335" y="221"/>
                    <a:pt x="322" y="223"/>
                  </a:cubicBezTo>
                  <a:cubicBezTo>
                    <a:pt x="308" y="225"/>
                    <a:pt x="293" y="229"/>
                    <a:pt x="276" y="231"/>
                  </a:cubicBezTo>
                  <a:cubicBezTo>
                    <a:pt x="275" y="221"/>
                    <a:pt x="269" y="215"/>
                    <a:pt x="264" y="208"/>
                  </a:cubicBezTo>
                  <a:cubicBezTo>
                    <a:pt x="234" y="201"/>
                    <a:pt x="211" y="208"/>
                    <a:pt x="183" y="211"/>
                  </a:cubicBezTo>
                  <a:cubicBezTo>
                    <a:pt x="171" y="213"/>
                    <a:pt x="158" y="211"/>
                    <a:pt x="148" y="214"/>
                  </a:cubicBezTo>
                  <a:cubicBezTo>
                    <a:pt x="143" y="215"/>
                    <a:pt x="137" y="221"/>
                    <a:pt x="133" y="223"/>
                  </a:cubicBezTo>
                  <a:cubicBezTo>
                    <a:pt x="130" y="225"/>
                    <a:pt x="127" y="223"/>
                    <a:pt x="125" y="226"/>
                  </a:cubicBezTo>
                  <a:cubicBezTo>
                    <a:pt x="121" y="229"/>
                    <a:pt x="118" y="231"/>
                    <a:pt x="110" y="234"/>
                  </a:cubicBezTo>
                  <a:cubicBezTo>
                    <a:pt x="106" y="236"/>
                    <a:pt x="107" y="235"/>
                    <a:pt x="104" y="237"/>
                  </a:cubicBezTo>
                  <a:cubicBezTo>
                    <a:pt x="93" y="248"/>
                    <a:pt x="54" y="248"/>
                    <a:pt x="29" y="252"/>
                  </a:cubicBezTo>
                  <a:cubicBezTo>
                    <a:pt x="20" y="253"/>
                    <a:pt x="10" y="256"/>
                    <a:pt x="0" y="258"/>
                  </a:cubicBezTo>
                  <a:cubicBezTo>
                    <a:pt x="0" y="250"/>
                    <a:pt x="0" y="242"/>
                    <a:pt x="0" y="234"/>
                  </a:cubicBezTo>
                  <a:cubicBezTo>
                    <a:pt x="9" y="236"/>
                    <a:pt x="11" y="230"/>
                    <a:pt x="17" y="229"/>
                  </a:cubicBezTo>
                  <a:cubicBezTo>
                    <a:pt x="15" y="220"/>
                    <a:pt x="22" y="220"/>
                    <a:pt x="20" y="211"/>
                  </a:cubicBezTo>
                  <a:cubicBezTo>
                    <a:pt x="28" y="199"/>
                    <a:pt x="44" y="202"/>
                    <a:pt x="58" y="194"/>
                  </a:cubicBezTo>
                  <a:cubicBezTo>
                    <a:pt x="64" y="190"/>
                    <a:pt x="68" y="182"/>
                    <a:pt x="75" y="176"/>
                  </a:cubicBezTo>
                  <a:cubicBezTo>
                    <a:pt x="79" y="173"/>
                    <a:pt x="80" y="170"/>
                    <a:pt x="90" y="170"/>
                  </a:cubicBezTo>
                  <a:cubicBezTo>
                    <a:pt x="95" y="159"/>
                    <a:pt x="103" y="151"/>
                    <a:pt x="110" y="141"/>
                  </a:cubicBezTo>
                  <a:cubicBezTo>
                    <a:pt x="116" y="141"/>
                    <a:pt x="114" y="149"/>
                    <a:pt x="122" y="147"/>
                  </a:cubicBezTo>
                  <a:cubicBezTo>
                    <a:pt x="132" y="142"/>
                    <a:pt x="138" y="119"/>
                    <a:pt x="154" y="130"/>
                  </a:cubicBezTo>
                  <a:cubicBezTo>
                    <a:pt x="164" y="123"/>
                    <a:pt x="162" y="103"/>
                    <a:pt x="177" y="101"/>
                  </a:cubicBezTo>
                  <a:cubicBezTo>
                    <a:pt x="177" y="91"/>
                    <a:pt x="182" y="86"/>
                    <a:pt x="180" y="74"/>
                  </a:cubicBezTo>
                  <a:cubicBezTo>
                    <a:pt x="213" y="74"/>
                    <a:pt x="239" y="71"/>
                    <a:pt x="273" y="66"/>
                  </a:cubicBezTo>
                  <a:cubicBezTo>
                    <a:pt x="311" y="60"/>
                    <a:pt x="358" y="51"/>
                    <a:pt x="404" y="42"/>
                  </a:cubicBezTo>
                  <a:cubicBezTo>
                    <a:pt x="425" y="38"/>
                    <a:pt x="454" y="31"/>
                    <a:pt x="482" y="25"/>
                  </a:cubicBezTo>
                  <a:cubicBezTo>
                    <a:pt x="500" y="21"/>
                    <a:pt x="519" y="20"/>
                    <a:pt x="535" y="16"/>
                  </a:cubicBezTo>
                  <a:cubicBezTo>
                    <a:pt x="550" y="13"/>
                    <a:pt x="560" y="8"/>
                    <a:pt x="578" y="5"/>
                  </a:cubicBezTo>
                  <a:cubicBezTo>
                    <a:pt x="602" y="0"/>
                    <a:pt x="609" y="4"/>
                    <a:pt x="619" y="25"/>
                  </a:cubicBezTo>
                  <a:cubicBezTo>
                    <a:pt x="615" y="24"/>
                    <a:pt x="615" y="20"/>
                    <a:pt x="610" y="19"/>
                  </a:cubicBezTo>
                  <a:cubicBezTo>
                    <a:pt x="610" y="24"/>
                    <a:pt x="613" y="27"/>
                    <a:pt x="616" y="28"/>
                  </a:cubicBezTo>
                  <a:cubicBezTo>
                    <a:pt x="609" y="36"/>
                    <a:pt x="603" y="16"/>
                    <a:pt x="593" y="25"/>
                  </a:cubicBezTo>
                  <a:cubicBezTo>
                    <a:pt x="594" y="32"/>
                    <a:pt x="607" y="27"/>
                    <a:pt x="605" y="37"/>
                  </a:cubicBezTo>
                  <a:cubicBezTo>
                    <a:pt x="597" y="38"/>
                    <a:pt x="596" y="37"/>
                    <a:pt x="587" y="42"/>
                  </a:cubicBezTo>
                  <a:cubicBezTo>
                    <a:pt x="586" y="46"/>
                    <a:pt x="584" y="51"/>
                    <a:pt x="578" y="57"/>
                  </a:cubicBezTo>
                  <a:cubicBezTo>
                    <a:pt x="575" y="55"/>
                    <a:pt x="571" y="53"/>
                    <a:pt x="564" y="54"/>
                  </a:cubicBezTo>
                  <a:cubicBezTo>
                    <a:pt x="561" y="47"/>
                    <a:pt x="562" y="36"/>
                    <a:pt x="558" y="31"/>
                  </a:cubicBezTo>
                  <a:cubicBezTo>
                    <a:pt x="547" y="45"/>
                    <a:pt x="565" y="55"/>
                    <a:pt x="564" y="69"/>
                  </a:cubicBezTo>
                  <a:cubicBezTo>
                    <a:pt x="573" y="70"/>
                    <a:pt x="577" y="67"/>
                    <a:pt x="581" y="63"/>
                  </a:cubicBezTo>
                  <a:cubicBezTo>
                    <a:pt x="587" y="57"/>
                    <a:pt x="584" y="66"/>
                    <a:pt x="593" y="63"/>
                  </a:cubicBezTo>
                  <a:cubicBezTo>
                    <a:pt x="599" y="61"/>
                    <a:pt x="604" y="56"/>
                    <a:pt x="613" y="54"/>
                  </a:cubicBezTo>
                  <a:cubicBezTo>
                    <a:pt x="616" y="61"/>
                    <a:pt x="618" y="67"/>
                    <a:pt x="610" y="71"/>
                  </a:cubicBezTo>
                  <a:cubicBezTo>
                    <a:pt x="619" y="76"/>
                    <a:pt x="611" y="79"/>
                    <a:pt x="616" y="86"/>
                  </a:cubicBezTo>
                  <a:cubicBezTo>
                    <a:pt x="630" y="84"/>
                    <a:pt x="621" y="65"/>
                    <a:pt x="625" y="60"/>
                  </a:cubicBezTo>
                  <a:cubicBezTo>
                    <a:pt x="629" y="60"/>
                    <a:pt x="633" y="60"/>
                    <a:pt x="634" y="57"/>
                  </a:cubicBezTo>
                  <a:cubicBezTo>
                    <a:pt x="642" y="61"/>
                    <a:pt x="642" y="71"/>
                    <a:pt x="642" y="83"/>
                  </a:cubicBezTo>
                  <a:cubicBezTo>
                    <a:pt x="639" y="83"/>
                    <a:pt x="637" y="83"/>
                    <a:pt x="634" y="83"/>
                  </a:cubicBezTo>
                  <a:cubicBezTo>
                    <a:pt x="632" y="87"/>
                    <a:pt x="628" y="103"/>
                    <a:pt x="622" y="112"/>
                  </a:cubicBezTo>
                  <a:cubicBezTo>
                    <a:pt x="612" y="111"/>
                    <a:pt x="597" y="116"/>
                    <a:pt x="599" y="103"/>
                  </a:cubicBezTo>
                  <a:cubicBezTo>
                    <a:pt x="595" y="104"/>
                    <a:pt x="596" y="109"/>
                    <a:pt x="596" y="112"/>
                  </a:cubicBezTo>
                  <a:cubicBezTo>
                    <a:pt x="585" y="112"/>
                    <a:pt x="590" y="103"/>
                    <a:pt x="587" y="101"/>
                  </a:cubicBezTo>
                  <a:cubicBezTo>
                    <a:pt x="577" y="99"/>
                    <a:pt x="584" y="115"/>
                    <a:pt x="575" y="115"/>
                  </a:cubicBezTo>
                  <a:cubicBezTo>
                    <a:pt x="563" y="117"/>
                    <a:pt x="553" y="107"/>
                    <a:pt x="546" y="112"/>
                  </a:cubicBezTo>
                  <a:cubicBezTo>
                    <a:pt x="556" y="123"/>
                    <a:pt x="577" y="122"/>
                    <a:pt x="593" y="127"/>
                  </a:cubicBezTo>
                  <a:cubicBezTo>
                    <a:pt x="595" y="135"/>
                    <a:pt x="587" y="132"/>
                    <a:pt x="584" y="135"/>
                  </a:cubicBezTo>
                  <a:cubicBezTo>
                    <a:pt x="581" y="145"/>
                    <a:pt x="594" y="138"/>
                    <a:pt x="590" y="147"/>
                  </a:cubicBezTo>
                  <a:cubicBezTo>
                    <a:pt x="585" y="150"/>
                    <a:pt x="581" y="154"/>
                    <a:pt x="578" y="159"/>
                  </a:cubicBezTo>
                  <a:cubicBezTo>
                    <a:pt x="571" y="155"/>
                    <a:pt x="563" y="151"/>
                    <a:pt x="555" y="147"/>
                  </a:cubicBezTo>
                  <a:cubicBezTo>
                    <a:pt x="550" y="152"/>
                    <a:pt x="561" y="162"/>
                    <a:pt x="570" y="165"/>
                  </a:cubicBezTo>
                  <a:cubicBezTo>
                    <a:pt x="581" y="167"/>
                    <a:pt x="594" y="155"/>
                    <a:pt x="602" y="162"/>
                  </a:cubicBezTo>
                  <a:cubicBezTo>
                    <a:pt x="597" y="153"/>
                    <a:pt x="605" y="152"/>
                    <a:pt x="605" y="159"/>
                  </a:cubicBezTo>
                </a:path>
              </a:pathLst>
            </a:custGeom>
            <a:solidFill>
              <a:schemeClr val="accent2"/>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Freeform 161"/>
            <p:cNvSpPr>
              <a:spLocks/>
            </p:cNvSpPr>
            <p:nvPr/>
          </p:nvSpPr>
          <p:spPr bwMode="auto">
            <a:xfrm>
              <a:off x="5008564" y="2851151"/>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Line 162"/>
            <p:cNvSpPr>
              <a:spLocks noChangeShapeType="1"/>
            </p:cNvSpPr>
            <p:nvPr/>
          </p:nvSpPr>
          <p:spPr bwMode="auto">
            <a:xfrm>
              <a:off x="5008564" y="2851151"/>
              <a:ext cx="0"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163"/>
            <p:cNvSpPr>
              <a:spLocks/>
            </p:cNvSpPr>
            <p:nvPr/>
          </p:nvSpPr>
          <p:spPr bwMode="auto">
            <a:xfrm>
              <a:off x="5008564" y="2852738"/>
              <a:ext cx="7938" cy="1588"/>
            </a:xfrm>
            <a:custGeom>
              <a:avLst/>
              <a:gdLst>
                <a:gd name="T0" fmla="*/ 0 w 7"/>
                <a:gd name="T1" fmla="*/ 2 h 2"/>
                <a:gd name="T2" fmla="*/ 7 w 7"/>
                <a:gd name="T3" fmla="*/ 0 h 2"/>
              </a:gdLst>
              <a:ahLst/>
              <a:cxnLst>
                <a:cxn ang="0">
                  <a:pos x="T0" y="T1"/>
                </a:cxn>
                <a:cxn ang="0">
                  <a:pos x="T2" y="T3"/>
                </a:cxn>
              </a:cxnLst>
              <a:rect l="0" t="0" r="r" b="b"/>
              <a:pathLst>
                <a:path w="7" h="2">
                  <a:moveTo>
                    <a:pt x="0" y="2"/>
                  </a:moveTo>
                  <a:cubicBezTo>
                    <a:pt x="1" y="2"/>
                    <a:pt x="4" y="1"/>
                    <a:pt x="7" y="0"/>
                  </a:cubicBezTo>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164"/>
            <p:cNvSpPr>
              <a:spLocks/>
            </p:cNvSpPr>
            <p:nvPr/>
          </p:nvSpPr>
          <p:spPr bwMode="auto">
            <a:xfrm>
              <a:off x="5008564" y="2854326"/>
              <a:ext cx="1588" cy="317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lnTo>
                    <a:pt x="1" y="2"/>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Line 165"/>
            <p:cNvSpPr>
              <a:spLocks noChangeShapeType="1"/>
            </p:cNvSpPr>
            <p:nvPr/>
          </p:nvSpPr>
          <p:spPr bwMode="auto">
            <a:xfrm>
              <a:off x="5008564" y="2854326"/>
              <a:ext cx="1588"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166"/>
            <p:cNvSpPr>
              <a:spLocks/>
            </p:cNvSpPr>
            <p:nvPr/>
          </p:nvSpPr>
          <p:spPr bwMode="auto">
            <a:xfrm>
              <a:off x="4381501" y="2903538"/>
              <a:ext cx="452438" cy="354013"/>
            </a:xfrm>
            <a:custGeom>
              <a:avLst/>
              <a:gdLst>
                <a:gd name="T0" fmla="*/ 230 w 378"/>
                <a:gd name="T1" fmla="*/ 250 h 296"/>
                <a:gd name="T2" fmla="*/ 236 w 378"/>
                <a:gd name="T3" fmla="*/ 279 h 296"/>
                <a:gd name="T4" fmla="*/ 230 w 378"/>
                <a:gd name="T5" fmla="*/ 293 h 296"/>
                <a:gd name="T6" fmla="*/ 201 w 378"/>
                <a:gd name="T7" fmla="*/ 247 h 296"/>
                <a:gd name="T8" fmla="*/ 180 w 378"/>
                <a:gd name="T9" fmla="*/ 235 h 296"/>
                <a:gd name="T10" fmla="*/ 175 w 378"/>
                <a:gd name="T11" fmla="*/ 218 h 296"/>
                <a:gd name="T12" fmla="*/ 148 w 378"/>
                <a:gd name="T13" fmla="*/ 203 h 296"/>
                <a:gd name="T14" fmla="*/ 131 w 378"/>
                <a:gd name="T15" fmla="*/ 183 h 296"/>
                <a:gd name="T16" fmla="*/ 131 w 378"/>
                <a:gd name="T17" fmla="*/ 180 h 296"/>
                <a:gd name="T18" fmla="*/ 128 w 378"/>
                <a:gd name="T19" fmla="*/ 165 h 296"/>
                <a:gd name="T20" fmla="*/ 105 w 378"/>
                <a:gd name="T21" fmla="*/ 162 h 296"/>
                <a:gd name="T22" fmla="*/ 87 w 378"/>
                <a:gd name="T23" fmla="*/ 139 h 296"/>
                <a:gd name="T24" fmla="*/ 58 w 378"/>
                <a:gd name="T25" fmla="*/ 119 h 296"/>
                <a:gd name="T26" fmla="*/ 47 w 378"/>
                <a:gd name="T27" fmla="*/ 104 h 296"/>
                <a:gd name="T28" fmla="*/ 47 w 378"/>
                <a:gd name="T29" fmla="*/ 98 h 296"/>
                <a:gd name="T30" fmla="*/ 44 w 378"/>
                <a:gd name="T31" fmla="*/ 92 h 296"/>
                <a:gd name="T32" fmla="*/ 0 w 378"/>
                <a:gd name="T33" fmla="*/ 69 h 296"/>
                <a:gd name="T34" fmla="*/ 26 w 378"/>
                <a:gd name="T35" fmla="*/ 34 h 296"/>
                <a:gd name="T36" fmla="*/ 55 w 378"/>
                <a:gd name="T37" fmla="*/ 26 h 296"/>
                <a:gd name="T38" fmla="*/ 70 w 378"/>
                <a:gd name="T39" fmla="*/ 14 h 296"/>
                <a:gd name="T40" fmla="*/ 175 w 378"/>
                <a:gd name="T41" fmla="*/ 14 h 296"/>
                <a:gd name="T42" fmla="*/ 192 w 378"/>
                <a:gd name="T43" fmla="*/ 34 h 296"/>
                <a:gd name="T44" fmla="*/ 218 w 378"/>
                <a:gd name="T45" fmla="*/ 31 h 296"/>
                <a:gd name="T46" fmla="*/ 259 w 378"/>
                <a:gd name="T47" fmla="*/ 23 h 296"/>
                <a:gd name="T48" fmla="*/ 276 w 378"/>
                <a:gd name="T49" fmla="*/ 26 h 296"/>
                <a:gd name="T50" fmla="*/ 291 w 378"/>
                <a:gd name="T51" fmla="*/ 31 h 296"/>
                <a:gd name="T52" fmla="*/ 305 w 378"/>
                <a:gd name="T53" fmla="*/ 37 h 296"/>
                <a:gd name="T54" fmla="*/ 326 w 378"/>
                <a:gd name="T55" fmla="*/ 52 h 296"/>
                <a:gd name="T56" fmla="*/ 340 w 378"/>
                <a:gd name="T57" fmla="*/ 66 h 296"/>
                <a:gd name="T58" fmla="*/ 358 w 378"/>
                <a:gd name="T59" fmla="*/ 72 h 296"/>
                <a:gd name="T60" fmla="*/ 378 w 378"/>
                <a:gd name="T61" fmla="*/ 87 h 296"/>
                <a:gd name="T62" fmla="*/ 358 w 378"/>
                <a:gd name="T63" fmla="*/ 110 h 296"/>
                <a:gd name="T64" fmla="*/ 346 w 378"/>
                <a:gd name="T65" fmla="*/ 130 h 296"/>
                <a:gd name="T66" fmla="*/ 335 w 378"/>
                <a:gd name="T67" fmla="*/ 139 h 296"/>
                <a:gd name="T68" fmla="*/ 343 w 378"/>
                <a:gd name="T69" fmla="*/ 162 h 296"/>
                <a:gd name="T70" fmla="*/ 332 w 378"/>
                <a:gd name="T71" fmla="*/ 174 h 296"/>
                <a:gd name="T72" fmla="*/ 320 w 378"/>
                <a:gd name="T73" fmla="*/ 177 h 296"/>
                <a:gd name="T74" fmla="*/ 314 w 378"/>
                <a:gd name="T75" fmla="*/ 197 h 296"/>
                <a:gd name="T76" fmla="*/ 288 w 378"/>
                <a:gd name="T77" fmla="*/ 203 h 296"/>
                <a:gd name="T78" fmla="*/ 282 w 378"/>
                <a:gd name="T79" fmla="*/ 226 h 296"/>
                <a:gd name="T80" fmla="*/ 271 w 378"/>
                <a:gd name="T81" fmla="*/ 24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296">
                  <a:moveTo>
                    <a:pt x="236" y="255"/>
                  </a:moveTo>
                  <a:cubicBezTo>
                    <a:pt x="233" y="254"/>
                    <a:pt x="230" y="253"/>
                    <a:pt x="230" y="250"/>
                  </a:cubicBezTo>
                  <a:cubicBezTo>
                    <a:pt x="224" y="258"/>
                    <a:pt x="233" y="275"/>
                    <a:pt x="241" y="279"/>
                  </a:cubicBezTo>
                  <a:cubicBezTo>
                    <a:pt x="240" y="283"/>
                    <a:pt x="239" y="278"/>
                    <a:pt x="236" y="279"/>
                  </a:cubicBezTo>
                  <a:cubicBezTo>
                    <a:pt x="233" y="279"/>
                    <a:pt x="231" y="287"/>
                    <a:pt x="230" y="282"/>
                  </a:cubicBezTo>
                  <a:cubicBezTo>
                    <a:pt x="222" y="282"/>
                    <a:pt x="234" y="287"/>
                    <a:pt x="230" y="293"/>
                  </a:cubicBezTo>
                  <a:cubicBezTo>
                    <a:pt x="218" y="296"/>
                    <a:pt x="218" y="287"/>
                    <a:pt x="209" y="287"/>
                  </a:cubicBezTo>
                  <a:cubicBezTo>
                    <a:pt x="214" y="266"/>
                    <a:pt x="187" y="259"/>
                    <a:pt x="201" y="247"/>
                  </a:cubicBezTo>
                  <a:cubicBezTo>
                    <a:pt x="184" y="260"/>
                    <a:pt x="198" y="243"/>
                    <a:pt x="183" y="250"/>
                  </a:cubicBezTo>
                  <a:cubicBezTo>
                    <a:pt x="179" y="245"/>
                    <a:pt x="182" y="240"/>
                    <a:pt x="180" y="235"/>
                  </a:cubicBezTo>
                  <a:cubicBezTo>
                    <a:pt x="178" y="229"/>
                    <a:pt x="174" y="228"/>
                    <a:pt x="172" y="223"/>
                  </a:cubicBezTo>
                  <a:cubicBezTo>
                    <a:pt x="171" y="221"/>
                    <a:pt x="174" y="217"/>
                    <a:pt x="175" y="218"/>
                  </a:cubicBezTo>
                  <a:cubicBezTo>
                    <a:pt x="172" y="214"/>
                    <a:pt x="165" y="210"/>
                    <a:pt x="160" y="206"/>
                  </a:cubicBezTo>
                  <a:cubicBezTo>
                    <a:pt x="157" y="203"/>
                    <a:pt x="152" y="206"/>
                    <a:pt x="148" y="203"/>
                  </a:cubicBezTo>
                  <a:cubicBezTo>
                    <a:pt x="144" y="200"/>
                    <a:pt x="146" y="189"/>
                    <a:pt x="137" y="194"/>
                  </a:cubicBezTo>
                  <a:cubicBezTo>
                    <a:pt x="142" y="189"/>
                    <a:pt x="131" y="185"/>
                    <a:pt x="131" y="183"/>
                  </a:cubicBezTo>
                  <a:cubicBezTo>
                    <a:pt x="131" y="181"/>
                    <a:pt x="135" y="179"/>
                    <a:pt x="134" y="177"/>
                  </a:cubicBezTo>
                  <a:cubicBezTo>
                    <a:pt x="133" y="175"/>
                    <a:pt x="130" y="179"/>
                    <a:pt x="131" y="180"/>
                  </a:cubicBezTo>
                  <a:cubicBezTo>
                    <a:pt x="130" y="179"/>
                    <a:pt x="121" y="163"/>
                    <a:pt x="122" y="171"/>
                  </a:cubicBezTo>
                  <a:cubicBezTo>
                    <a:pt x="122" y="169"/>
                    <a:pt x="126" y="166"/>
                    <a:pt x="128" y="165"/>
                  </a:cubicBezTo>
                  <a:cubicBezTo>
                    <a:pt x="127" y="161"/>
                    <a:pt x="123" y="165"/>
                    <a:pt x="122" y="168"/>
                  </a:cubicBezTo>
                  <a:cubicBezTo>
                    <a:pt x="119" y="163"/>
                    <a:pt x="110" y="166"/>
                    <a:pt x="105" y="162"/>
                  </a:cubicBezTo>
                  <a:cubicBezTo>
                    <a:pt x="103" y="161"/>
                    <a:pt x="103" y="155"/>
                    <a:pt x="102" y="154"/>
                  </a:cubicBezTo>
                  <a:cubicBezTo>
                    <a:pt x="100" y="151"/>
                    <a:pt x="92" y="143"/>
                    <a:pt x="87" y="139"/>
                  </a:cubicBezTo>
                  <a:cubicBezTo>
                    <a:pt x="86" y="138"/>
                    <a:pt x="81" y="140"/>
                    <a:pt x="79" y="139"/>
                  </a:cubicBezTo>
                  <a:cubicBezTo>
                    <a:pt x="69" y="134"/>
                    <a:pt x="67" y="122"/>
                    <a:pt x="58" y="119"/>
                  </a:cubicBezTo>
                  <a:cubicBezTo>
                    <a:pt x="61" y="109"/>
                    <a:pt x="59" y="119"/>
                    <a:pt x="52" y="110"/>
                  </a:cubicBezTo>
                  <a:cubicBezTo>
                    <a:pt x="52" y="109"/>
                    <a:pt x="46" y="104"/>
                    <a:pt x="47" y="104"/>
                  </a:cubicBezTo>
                  <a:cubicBezTo>
                    <a:pt x="46" y="99"/>
                    <a:pt x="50" y="99"/>
                    <a:pt x="49" y="95"/>
                  </a:cubicBezTo>
                  <a:cubicBezTo>
                    <a:pt x="49" y="94"/>
                    <a:pt x="46" y="97"/>
                    <a:pt x="47" y="98"/>
                  </a:cubicBezTo>
                  <a:cubicBezTo>
                    <a:pt x="46" y="91"/>
                    <a:pt x="43" y="91"/>
                    <a:pt x="49" y="90"/>
                  </a:cubicBezTo>
                  <a:cubicBezTo>
                    <a:pt x="48" y="85"/>
                    <a:pt x="44" y="89"/>
                    <a:pt x="44" y="92"/>
                  </a:cubicBezTo>
                  <a:cubicBezTo>
                    <a:pt x="38" y="83"/>
                    <a:pt x="14" y="91"/>
                    <a:pt x="15" y="75"/>
                  </a:cubicBezTo>
                  <a:cubicBezTo>
                    <a:pt x="9" y="81"/>
                    <a:pt x="2" y="75"/>
                    <a:pt x="0" y="69"/>
                  </a:cubicBezTo>
                  <a:cubicBezTo>
                    <a:pt x="4" y="60"/>
                    <a:pt x="6" y="50"/>
                    <a:pt x="17" y="49"/>
                  </a:cubicBezTo>
                  <a:cubicBezTo>
                    <a:pt x="10" y="41"/>
                    <a:pt x="26" y="43"/>
                    <a:pt x="26" y="34"/>
                  </a:cubicBezTo>
                  <a:cubicBezTo>
                    <a:pt x="44" y="31"/>
                    <a:pt x="49" y="33"/>
                    <a:pt x="49" y="23"/>
                  </a:cubicBezTo>
                  <a:cubicBezTo>
                    <a:pt x="53" y="20"/>
                    <a:pt x="55" y="26"/>
                    <a:pt x="55" y="26"/>
                  </a:cubicBezTo>
                  <a:cubicBezTo>
                    <a:pt x="59" y="26"/>
                    <a:pt x="56" y="21"/>
                    <a:pt x="58" y="20"/>
                  </a:cubicBezTo>
                  <a:cubicBezTo>
                    <a:pt x="59" y="20"/>
                    <a:pt x="70" y="24"/>
                    <a:pt x="70" y="14"/>
                  </a:cubicBezTo>
                  <a:cubicBezTo>
                    <a:pt x="85" y="15"/>
                    <a:pt x="103" y="10"/>
                    <a:pt x="122" y="8"/>
                  </a:cubicBezTo>
                  <a:cubicBezTo>
                    <a:pt x="143" y="6"/>
                    <a:pt x="169" y="0"/>
                    <a:pt x="175" y="14"/>
                  </a:cubicBezTo>
                  <a:cubicBezTo>
                    <a:pt x="177" y="14"/>
                    <a:pt x="177" y="10"/>
                    <a:pt x="177" y="8"/>
                  </a:cubicBezTo>
                  <a:cubicBezTo>
                    <a:pt x="188" y="12"/>
                    <a:pt x="190" y="23"/>
                    <a:pt x="192" y="34"/>
                  </a:cubicBezTo>
                  <a:cubicBezTo>
                    <a:pt x="198" y="33"/>
                    <a:pt x="205" y="29"/>
                    <a:pt x="212" y="28"/>
                  </a:cubicBezTo>
                  <a:cubicBezTo>
                    <a:pt x="215" y="28"/>
                    <a:pt x="219" y="31"/>
                    <a:pt x="218" y="31"/>
                  </a:cubicBezTo>
                  <a:cubicBezTo>
                    <a:pt x="221" y="31"/>
                    <a:pt x="225" y="26"/>
                    <a:pt x="227" y="26"/>
                  </a:cubicBezTo>
                  <a:cubicBezTo>
                    <a:pt x="236" y="23"/>
                    <a:pt x="249" y="24"/>
                    <a:pt x="259" y="23"/>
                  </a:cubicBezTo>
                  <a:cubicBezTo>
                    <a:pt x="265" y="22"/>
                    <a:pt x="274" y="20"/>
                    <a:pt x="279" y="20"/>
                  </a:cubicBezTo>
                  <a:cubicBezTo>
                    <a:pt x="283" y="21"/>
                    <a:pt x="280" y="25"/>
                    <a:pt x="276" y="26"/>
                  </a:cubicBezTo>
                  <a:cubicBezTo>
                    <a:pt x="278" y="32"/>
                    <a:pt x="282" y="21"/>
                    <a:pt x="288" y="23"/>
                  </a:cubicBezTo>
                  <a:cubicBezTo>
                    <a:pt x="288" y="23"/>
                    <a:pt x="290" y="31"/>
                    <a:pt x="291" y="31"/>
                  </a:cubicBezTo>
                  <a:cubicBezTo>
                    <a:pt x="293" y="33"/>
                    <a:pt x="298" y="31"/>
                    <a:pt x="300" y="31"/>
                  </a:cubicBezTo>
                  <a:cubicBezTo>
                    <a:pt x="301" y="32"/>
                    <a:pt x="303" y="36"/>
                    <a:pt x="305" y="37"/>
                  </a:cubicBezTo>
                  <a:cubicBezTo>
                    <a:pt x="309" y="40"/>
                    <a:pt x="313" y="40"/>
                    <a:pt x="308" y="46"/>
                  </a:cubicBezTo>
                  <a:cubicBezTo>
                    <a:pt x="318" y="43"/>
                    <a:pt x="313" y="43"/>
                    <a:pt x="326" y="52"/>
                  </a:cubicBezTo>
                  <a:cubicBezTo>
                    <a:pt x="329" y="54"/>
                    <a:pt x="337" y="57"/>
                    <a:pt x="337" y="58"/>
                  </a:cubicBezTo>
                  <a:cubicBezTo>
                    <a:pt x="339" y="59"/>
                    <a:pt x="338" y="65"/>
                    <a:pt x="340" y="66"/>
                  </a:cubicBezTo>
                  <a:cubicBezTo>
                    <a:pt x="344" y="69"/>
                    <a:pt x="354" y="65"/>
                    <a:pt x="346" y="75"/>
                  </a:cubicBezTo>
                  <a:cubicBezTo>
                    <a:pt x="349" y="73"/>
                    <a:pt x="353" y="72"/>
                    <a:pt x="358" y="72"/>
                  </a:cubicBezTo>
                  <a:cubicBezTo>
                    <a:pt x="358" y="81"/>
                    <a:pt x="378" y="80"/>
                    <a:pt x="369" y="90"/>
                  </a:cubicBezTo>
                  <a:cubicBezTo>
                    <a:pt x="372" y="88"/>
                    <a:pt x="374" y="87"/>
                    <a:pt x="378" y="87"/>
                  </a:cubicBezTo>
                  <a:cubicBezTo>
                    <a:pt x="376" y="97"/>
                    <a:pt x="366" y="97"/>
                    <a:pt x="361" y="104"/>
                  </a:cubicBezTo>
                  <a:cubicBezTo>
                    <a:pt x="359" y="107"/>
                    <a:pt x="360" y="108"/>
                    <a:pt x="358" y="110"/>
                  </a:cubicBezTo>
                  <a:cubicBezTo>
                    <a:pt x="354" y="114"/>
                    <a:pt x="352" y="126"/>
                    <a:pt x="349" y="133"/>
                  </a:cubicBezTo>
                  <a:cubicBezTo>
                    <a:pt x="348" y="135"/>
                    <a:pt x="345" y="131"/>
                    <a:pt x="346" y="130"/>
                  </a:cubicBezTo>
                  <a:cubicBezTo>
                    <a:pt x="343" y="131"/>
                    <a:pt x="345" y="133"/>
                    <a:pt x="346" y="133"/>
                  </a:cubicBezTo>
                  <a:cubicBezTo>
                    <a:pt x="343" y="134"/>
                    <a:pt x="335" y="144"/>
                    <a:pt x="335" y="139"/>
                  </a:cubicBezTo>
                  <a:cubicBezTo>
                    <a:pt x="331" y="140"/>
                    <a:pt x="340" y="161"/>
                    <a:pt x="326" y="159"/>
                  </a:cubicBezTo>
                  <a:cubicBezTo>
                    <a:pt x="328" y="167"/>
                    <a:pt x="339" y="154"/>
                    <a:pt x="343" y="162"/>
                  </a:cubicBezTo>
                  <a:cubicBezTo>
                    <a:pt x="342" y="169"/>
                    <a:pt x="335" y="169"/>
                    <a:pt x="332" y="165"/>
                  </a:cubicBezTo>
                  <a:cubicBezTo>
                    <a:pt x="333" y="171"/>
                    <a:pt x="337" y="176"/>
                    <a:pt x="332" y="174"/>
                  </a:cubicBezTo>
                  <a:cubicBezTo>
                    <a:pt x="328" y="173"/>
                    <a:pt x="332" y="179"/>
                    <a:pt x="332" y="183"/>
                  </a:cubicBezTo>
                  <a:cubicBezTo>
                    <a:pt x="324" y="183"/>
                    <a:pt x="312" y="184"/>
                    <a:pt x="320" y="177"/>
                  </a:cubicBezTo>
                  <a:cubicBezTo>
                    <a:pt x="307" y="181"/>
                    <a:pt x="323" y="189"/>
                    <a:pt x="314" y="186"/>
                  </a:cubicBezTo>
                  <a:cubicBezTo>
                    <a:pt x="311" y="185"/>
                    <a:pt x="316" y="195"/>
                    <a:pt x="314" y="197"/>
                  </a:cubicBezTo>
                  <a:cubicBezTo>
                    <a:pt x="312" y="202"/>
                    <a:pt x="305" y="202"/>
                    <a:pt x="305" y="209"/>
                  </a:cubicBezTo>
                  <a:cubicBezTo>
                    <a:pt x="297" y="209"/>
                    <a:pt x="300" y="199"/>
                    <a:pt x="288" y="203"/>
                  </a:cubicBezTo>
                  <a:cubicBezTo>
                    <a:pt x="290" y="211"/>
                    <a:pt x="294" y="217"/>
                    <a:pt x="297" y="223"/>
                  </a:cubicBezTo>
                  <a:cubicBezTo>
                    <a:pt x="289" y="220"/>
                    <a:pt x="287" y="236"/>
                    <a:pt x="282" y="226"/>
                  </a:cubicBezTo>
                  <a:cubicBezTo>
                    <a:pt x="279" y="227"/>
                    <a:pt x="281" y="229"/>
                    <a:pt x="282" y="229"/>
                  </a:cubicBezTo>
                  <a:cubicBezTo>
                    <a:pt x="280" y="240"/>
                    <a:pt x="270" y="226"/>
                    <a:pt x="271" y="241"/>
                  </a:cubicBezTo>
                  <a:cubicBezTo>
                    <a:pt x="256" y="246"/>
                    <a:pt x="243" y="236"/>
                    <a:pt x="239" y="252"/>
                  </a:cubicBezTo>
                </a:path>
              </a:pathLst>
            </a:custGeom>
            <a:solidFill>
              <a:schemeClr val="accent2"/>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Freeform 167"/>
            <p:cNvSpPr>
              <a:spLocks/>
            </p:cNvSpPr>
            <p:nvPr/>
          </p:nvSpPr>
          <p:spPr bwMode="auto">
            <a:xfrm>
              <a:off x="4168776" y="2954338"/>
              <a:ext cx="487363" cy="511175"/>
            </a:xfrm>
            <a:custGeom>
              <a:avLst/>
              <a:gdLst>
                <a:gd name="T0" fmla="*/ 136 w 408"/>
                <a:gd name="T1" fmla="*/ 421 h 428"/>
                <a:gd name="T2" fmla="*/ 105 w 408"/>
                <a:gd name="T3" fmla="*/ 425 h 428"/>
                <a:gd name="T4" fmla="*/ 88 w 408"/>
                <a:gd name="T5" fmla="*/ 390 h 428"/>
                <a:gd name="T6" fmla="*/ 82 w 408"/>
                <a:gd name="T7" fmla="*/ 381 h 428"/>
                <a:gd name="T8" fmla="*/ 82 w 408"/>
                <a:gd name="T9" fmla="*/ 349 h 428"/>
                <a:gd name="T10" fmla="*/ 73 w 408"/>
                <a:gd name="T11" fmla="*/ 329 h 428"/>
                <a:gd name="T12" fmla="*/ 85 w 408"/>
                <a:gd name="T13" fmla="*/ 282 h 428"/>
                <a:gd name="T14" fmla="*/ 76 w 408"/>
                <a:gd name="T15" fmla="*/ 256 h 428"/>
                <a:gd name="T16" fmla="*/ 68 w 408"/>
                <a:gd name="T17" fmla="*/ 250 h 428"/>
                <a:gd name="T18" fmla="*/ 56 w 408"/>
                <a:gd name="T19" fmla="*/ 224 h 428"/>
                <a:gd name="T20" fmla="*/ 33 w 408"/>
                <a:gd name="T21" fmla="*/ 137 h 428"/>
                <a:gd name="T22" fmla="*/ 0 w 408"/>
                <a:gd name="T23" fmla="*/ 25 h 428"/>
                <a:gd name="T24" fmla="*/ 187 w 408"/>
                <a:gd name="T25" fmla="*/ 0 h 428"/>
                <a:gd name="T26" fmla="*/ 172 w 408"/>
                <a:gd name="T27" fmla="*/ 23 h 428"/>
                <a:gd name="T28" fmla="*/ 201 w 408"/>
                <a:gd name="T29" fmla="*/ 49 h 428"/>
                <a:gd name="T30" fmla="*/ 216 w 408"/>
                <a:gd name="T31" fmla="*/ 49 h 428"/>
                <a:gd name="T32" fmla="*/ 248 w 408"/>
                <a:gd name="T33" fmla="*/ 96 h 428"/>
                <a:gd name="T34" fmla="*/ 257 w 408"/>
                <a:gd name="T35" fmla="*/ 99 h 428"/>
                <a:gd name="T36" fmla="*/ 265 w 408"/>
                <a:gd name="T37" fmla="*/ 102 h 428"/>
                <a:gd name="T38" fmla="*/ 274 w 408"/>
                <a:gd name="T39" fmla="*/ 113 h 428"/>
                <a:gd name="T40" fmla="*/ 271 w 408"/>
                <a:gd name="T41" fmla="*/ 116 h 428"/>
                <a:gd name="T42" fmla="*/ 277 w 408"/>
                <a:gd name="T43" fmla="*/ 116 h 428"/>
                <a:gd name="T44" fmla="*/ 300 w 408"/>
                <a:gd name="T45" fmla="*/ 131 h 428"/>
                <a:gd name="T46" fmla="*/ 344 w 408"/>
                <a:gd name="T47" fmla="*/ 172 h 428"/>
                <a:gd name="T48" fmla="*/ 355 w 408"/>
                <a:gd name="T49" fmla="*/ 204 h 428"/>
                <a:gd name="T50" fmla="*/ 373 w 408"/>
                <a:gd name="T51" fmla="*/ 215 h 428"/>
                <a:gd name="T52" fmla="*/ 373 w 408"/>
                <a:gd name="T53" fmla="*/ 218 h 428"/>
                <a:gd name="T54" fmla="*/ 387 w 408"/>
                <a:gd name="T55" fmla="*/ 253 h 428"/>
                <a:gd name="T56" fmla="*/ 408 w 408"/>
                <a:gd name="T57" fmla="*/ 256 h 428"/>
                <a:gd name="T58" fmla="*/ 390 w 408"/>
                <a:gd name="T59" fmla="*/ 265 h 428"/>
                <a:gd name="T60" fmla="*/ 393 w 408"/>
                <a:gd name="T61" fmla="*/ 285 h 428"/>
                <a:gd name="T62" fmla="*/ 387 w 408"/>
                <a:gd name="T63" fmla="*/ 320 h 428"/>
                <a:gd name="T64" fmla="*/ 376 w 408"/>
                <a:gd name="T65" fmla="*/ 326 h 428"/>
                <a:gd name="T66" fmla="*/ 367 w 408"/>
                <a:gd name="T67" fmla="*/ 326 h 428"/>
                <a:gd name="T68" fmla="*/ 385 w 408"/>
                <a:gd name="T69" fmla="*/ 334 h 428"/>
                <a:gd name="T70" fmla="*/ 373 w 408"/>
                <a:gd name="T71" fmla="*/ 340 h 428"/>
                <a:gd name="T72" fmla="*/ 379 w 408"/>
                <a:gd name="T73" fmla="*/ 387 h 428"/>
                <a:gd name="T74" fmla="*/ 347 w 408"/>
                <a:gd name="T75" fmla="*/ 378 h 428"/>
                <a:gd name="T76" fmla="*/ 332 w 408"/>
                <a:gd name="T77" fmla="*/ 393 h 428"/>
                <a:gd name="T78" fmla="*/ 335 w 408"/>
                <a:gd name="T79" fmla="*/ 428 h 428"/>
                <a:gd name="T80" fmla="*/ 321 w 408"/>
                <a:gd name="T81" fmla="*/ 410 h 428"/>
                <a:gd name="T82" fmla="*/ 136 w 408"/>
                <a:gd name="T83" fmla="*/ 42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8" h="428">
                  <a:moveTo>
                    <a:pt x="136" y="421"/>
                  </a:moveTo>
                  <a:cubicBezTo>
                    <a:pt x="129" y="420"/>
                    <a:pt x="120" y="428"/>
                    <a:pt x="105" y="425"/>
                  </a:cubicBezTo>
                  <a:cubicBezTo>
                    <a:pt x="102" y="414"/>
                    <a:pt x="95" y="401"/>
                    <a:pt x="88" y="390"/>
                  </a:cubicBezTo>
                  <a:cubicBezTo>
                    <a:pt x="86" y="387"/>
                    <a:pt x="83" y="385"/>
                    <a:pt x="82" y="381"/>
                  </a:cubicBezTo>
                  <a:cubicBezTo>
                    <a:pt x="80" y="373"/>
                    <a:pt x="84" y="359"/>
                    <a:pt x="82" y="349"/>
                  </a:cubicBezTo>
                  <a:cubicBezTo>
                    <a:pt x="81" y="341"/>
                    <a:pt x="74" y="334"/>
                    <a:pt x="73" y="329"/>
                  </a:cubicBezTo>
                  <a:cubicBezTo>
                    <a:pt x="72" y="312"/>
                    <a:pt x="75" y="294"/>
                    <a:pt x="85" y="282"/>
                  </a:cubicBezTo>
                  <a:cubicBezTo>
                    <a:pt x="80" y="275"/>
                    <a:pt x="80" y="264"/>
                    <a:pt x="76" y="256"/>
                  </a:cubicBezTo>
                  <a:cubicBezTo>
                    <a:pt x="74" y="253"/>
                    <a:pt x="70" y="253"/>
                    <a:pt x="68" y="250"/>
                  </a:cubicBezTo>
                  <a:cubicBezTo>
                    <a:pt x="65" y="247"/>
                    <a:pt x="58" y="230"/>
                    <a:pt x="56" y="224"/>
                  </a:cubicBezTo>
                  <a:cubicBezTo>
                    <a:pt x="47" y="199"/>
                    <a:pt x="40" y="165"/>
                    <a:pt x="33" y="137"/>
                  </a:cubicBezTo>
                  <a:cubicBezTo>
                    <a:pt x="21" y="96"/>
                    <a:pt x="9" y="60"/>
                    <a:pt x="0" y="25"/>
                  </a:cubicBezTo>
                  <a:cubicBezTo>
                    <a:pt x="63" y="15"/>
                    <a:pt x="128" y="13"/>
                    <a:pt x="187" y="0"/>
                  </a:cubicBezTo>
                  <a:cubicBezTo>
                    <a:pt x="183" y="8"/>
                    <a:pt x="179" y="17"/>
                    <a:pt x="172" y="23"/>
                  </a:cubicBezTo>
                  <a:cubicBezTo>
                    <a:pt x="174" y="40"/>
                    <a:pt x="196" y="36"/>
                    <a:pt x="201" y="49"/>
                  </a:cubicBezTo>
                  <a:cubicBezTo>
                    <a:pt x="210" y="47"/>
                    <a:pt x="207" y="47"/>
                    <a:pt x="216" y="49"/>
                  </a:cubicBezTo>
                  <a:cubicBezTo>
                    <a:pt x="224" y="63"/>
                    <a:pt x="235" y="86"/>
                    <a:pt x="248" y="96"/>
                  </a:cubicBezTo>
                  <a:cubicBezTo>
                    <a:pt x="250" y="98"/>
                    <a:pt x="254" y="97"/>
                    <a:pt x="257" y="99"/>
                  </a:cubicBezTo>
                  <a:cubicBezTo>
                    <a:pt x="262" y="103"/>
                    <a:pt x="252" y="105"/>
                    <a:pt x="265" y="102"/>
                  </a:cubicBezTo>
                  <a:cubicBezTo>
                    <a:pt x="264" y="107"/>
                    <a:pt x="275" y="107"/>
                    <a:pt x="274" y="113"/>
                  </a:cubicBezTo>
                  <a:cubicBezTo>
                    <a:pt x="274" y="113"/>
                    <a:pt x="269" y="114"/>
                    <a:pt x="271" y="116"/>
                  </a:cubicBezTo>
                  <a:cubicBezTo>
                    <a:pt x="271" y="116"/>
                    <a:pt x="275" y="114"/>
                    <a:pt x="277" y="116"/>
                  </a:cubicBezTo>
                  <a:cubicBezTo>
                    <a:pt x="283" y="123"/>
                    <a:pt x="288" y="125"/>
                    <a:pt x="300" y="131"/>
                  </a:cubicBezTo>
                  <a:cubicBezTo>
                    <a:pt x="307" y="152"/>
                    <a:pt x="324" y="163"/>
                    <a:pt x="344" y="172"/>
                  </a:cubicBezTo>
                  <a:cubicBezTo>
                    <a:pt x="345" y="185"/>
                    <a:pt x="356" y="189"/>
                    <a:pt x="355" y="204"/>
                  </a:cubicBezTo>
                  <a:cubicBezTo>
                    <a:pt x="358" y="211"/>
                    <a:pt x="367" y="211"/>
                    <a:pt x="373" y="215"/>
                  </a:cubicBezTo>
                  <a:cubicBezTo>
                    <a:pt x="367" y="220"/>
                    <a:pt x="375" y="220"/>
                    <a:pt x="373" y="218"/>
                  </a:cubicBezTo>
                  <a:cubicBezTo>
                    <a:pt x="382" y="229"/>
                    <a:pt x="383" y="238"/>
                    <a:pt x="387" y="253"/>
                  </a:cubicBezTo>
                  <a:cubicBezTo>
                    <a:pt x="397" y="251"/>
                    <a:pt x="401" y="255"/>
                    <a:pt x="408" y="256"/>
                  </a:cubicBezTo>
                  <a:cubicBezTo>
                    <a:pt x="406" y="267"/>
                    <a:pt x="398" y="275"/>
                    <a:pt x="390" y="265"/>
                  </a:cubicBezTo>
                  <a:cubicBezTo>
                    <a:pt x="389" y="274"/>
                    <a:pt x="392" y="278"/>
                    <a:pt x="393" y="285"/>
                  </a:cubicBezTo>
                  <a:cubicBezTo>
                    <a:pt x="378" y="280"/>
                    <a:pt x="383" y="315"/>
                    <a:pt x="387" y="320"/>
                  </a:cubicBezTo>
                  <a:cubicBezTo>
                    <a:pt x="381" y="322"/>
                    <a:pt x="380" y="325"/>
                    <a:pt x="376" y="326"/>
                  </a:cubicBezTo>
                  <a:cubicBezTo>
                    <a:pt x="375" y="326"/>
                    <a:pt x="370" y="321"/>
                    <a:pt x="367" y="326"/>
                  </a:cubicBezTo>
                  <a:cubicBezTo>
                    <a:pt x="370" y="332"/>
                    <a:pt x="382" y="328"/>
                    <a:pt x="385" y="334"/>
                  </a:cubicBezTo>
                  <a:cubicBezTo>
                    <a:pt x="384" y="345"/>
                    <a:pt x="380" y="342"/>
                    <a:pt x="373" y="340"/>
                  </a:cubicBezTo>
                  <a:cubicBezTo>
                    <a:pt x="377" y="364"/>
                    <a:pt x="370" y="370"/>
                    <a:pt x="379" y="387"/>
                  </a:cubicBezTo>
                  <a:cubicBezTo>
                    <a:pt x="365" y="387"/>
                    <a:pt x="352" y="387"/>
                    <a:pt x="347" y="378"/>
                  </a:cubicBezTo>
                  <a:cubicBezTo>
                    <a:pt x="342" y="384"/>
                    <a:pt x="337" y="388"/>
                    <a:pt x="332" y="393"/>
                  </a:cubicBezTo>
                  <a:cubicBezTo>
                    <a:pt x="337" y="400"/>
                    <a:pt x="342" y="418"/>
                    <a:pt x="335" y="428"/>
                  </a:cubicBezTo>
                  <a:cubicBezTo>
                    <a:pt x="324" y="428"/>
                    <a:pt x="329" y="412"/>
                    <a:pt x="321" y="410"/>
                  </a:cubicBezTo>
                  <a:cubicBezTo>
                    <a:pt x="260" y="413"/>
                    <a:pt x="198" y="419"/>
                    <a:pt x="136" y="421"/>
                  </a:cubicBezTo>
                  <a:close/>
                </a:path>
              </a:pathLst>
            </a:custGeom>
            <a:solidFill>
              <a:schemeClr val="tx1"/>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Freeform 168"/>
            <p:cNvSpPr>
              <a:spLocks/>
            </p:cNvSpPr>
            <p:nvPr/>
          </p:nvSpPr>
          <p:spPr bwMode="auto">
            <a:xfrm>
              <a:off x="3921126" y="2986088"/>
              <a:ext cx="354013" cy="565150"/>
            </a:xfrm>
            <a:custGeom>
              <a:avLst/>
              <a:gdLst>
                <a:gd name="T0" fmla="*/ 104 w 296"/>
                <a:gd name="T1" fmla="*/ 457 h 473"/>
                <a:gd name="T2" fmla="*/ 92 w 296"/>
                <a:gd name="T3" fmla="*/ 460 h 473"/>
                <a:gd name="T4" fmla="*/ 86 w 296"/>
                <a:gd name="T5" fmla="*/ 471 h 473"/>
                <a:gd name="T6" fmla="*/ 66 w 296"/>
                <a:gd name="T7" fmla="*/ 457 h 473"/>
                <a:gd name="T8" fmla="*/ 54 w 296"/>
                <a:gd name="T9" fmla="*/ 428 h 473"/>
                <a:gd name="T10" fmla="*/ 49 w 296"/>
                <a:gd name="T11" fmla="*/ 463 h 473"/>
                <a:gd name="T12" fmla="*/ 28 w 296"/>
                <a:gd name="T13" fmla="*/ 463 h 473"/>
                <a:gd name="T14" fmla="*/ 20 w 296"/>
                <a:gd name="T15" fmla="*/ 387 h 473"/>
                <a:gd name="T16" fmla="*/ 8 w 296"/>
                <a:gd name="T17" fmla="*/ 285 h 473"/>
                <a:gd name="T18" fmla="*/ 14 w 296"/>
                <a:gd name="T19" fmla="*/ 35 h 473"/>
                <a:gd name="T20" fmla="*/ 8 w 296"/>
                <a:gd name="T21" fmla="*/ 18 h 473"/>
                <a:gd name="T22" fmla="*/ 203 w 296"/>
                <a:gd name="T23" fmla="*/ 0 h 473"/>
                <a:gd name="T24" fmla="*/ 246 w 296"/>
                <a:gd name="T25" fmla="*/ 146 h 473"/>
                <a:gd name="T26" fmla="*/ 258 w 296"/>
                <a:gd name="T27" fmla="*/ 195 h 473"/>
                <a:gd name="T28" fmla="*/ 270 w 296"/>
                <a:gd name="T29" fmla="*/ 221 h 473"/>
                <a:gd name="T30" fmla="*/ 281 w 296"/>
                <a:gd name="T31" fmla="*/ 233 h 473"/>
                <a:gd name="T32" fmla="*/ 287 w 296"/>
                <a:gd name="T33" fmla="*/ 253 h 473"/>
                <a:gd name="T34" fmla="*/ 278 w 296"/>
                <a:gd name="T35" fmla="*/ 282 h 473"/>
                <a:gd name="T36" fmla="*/ 287 w 296"/>
                <a:gd name="T37" fmla="*/ 323 h 473"/>
                <a:gd name="T38" fmla="*/ 284 w 296"/>
                <a:gd name="T39" fmla="*/ 349 h 473"/>
                <a:gd name="T40" fmla="*/ 296 w 296"/>
                <a:gd name="T41" fmla="*/ 375 h 473"/>
                <a:gd name="T42" fmla="*/ 148 w 296"/>
                <a:gd name="T43" fmla="*/ 393 h 473"/>
                <a:gd name="T44" fmla="*/ 84 w 296"/>
                <a:gd name="T45" fmla="*/ 407 h 473"/>
                <a:gd name="T46" fmla="*/ 104 w 296"/>
                <a:gd name="T47" fmla="*/ 434 h 473"/>
                <a:gd name="T48" fmla="*/ 104 w 296"/>
                <a:gd name="T49" fmla="*/ 45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473">
                  <a:moveTo>
                    <a:pt x="104" y="457"/>
                  </a:moveTo>
                  <a:cubicBezTo>
                    <a:pt x="100" y="456"/>
                    <a:pt x="95" y="469"/>
                    <a:pt x="92" y="460"/>
                  </a:cubicBezTo>
                  <a:cubicBezTo>
                    <a:pt x="84" y="458"/>
                    <a:pt x="94" y="473"/>
                    <a:pt x="86" y="471"/>
                  </a:cubicBezTo>
                  <a:cubicBezTo>
                    <a:pt x="77" y="469"/>
                    <a:pt x="80" y="455"/>
                    <a:pt x="66" y="457"/>
                  </a:cubicBezTo>
                  <a:cubicBezTo>
                    <a:pt x="68" y="441"/>
                    <a:pt x="64" y="431"/>
                    <a:pt x="54" y="428"/>
                  </a:cubicBezTo>
                  <a:cubicBezTo>
                    <a:pt x="48" y="435"/>
                    <a:pt x="48" y="449"/>
                    <a:pt x="49" y="463"/>
                  </a:cubicBezTo>
                  <a:cubicBezTo>
                    <a:pt x="42" y="463"/>
                    <a:pt x="35" y="463"/>
                    <a:pt x="28" y="463"/>
                  </a:cubicBezTo>
                  <a:cubicBezTo>
                    <a:pt x="22" y="439"/>
                    <a:pt x="23" y="413"/>
                    <a:pt x="20" y="387"/>
                  </a:cubicBezTo>
                  <a:cubicBezTo>
                    <a:pt x="16" y="355"/>
                    <a:pt x="4" y="326"/>
                    <a:pt x="8" y="285"/>
                  </a:cubicBezTo>
                  <a:cubicBezTo>
                    <a:pt x="15" y="213"/>
                    <a:pt x="10" y="116"/>
                    <a:pt x="14" y="35"/>
                  </a:cubicBezTo>
                  <a:cubicBezTo>
                    <a:pt x="19" y="24"/>
                    <a:pt x="0" y="22"/>
                    <a:pt x="8" y="18"/>
                  </a:cubicBezTo>
                  <a:cubicBezTo>
                    <a:pt x="76" y="15"/>
                    <a:pt x="139" y="7"/>
                    <a:pt x="203" y="0"/>
                  </a:cubicBezTo>
                  <a:cubicBezTo>
                    <a:pt x="214" y="46"/>
                    <a:pt x="233" y="96"/>
                    <a:pt x="246" y="146"/>
                  </a:cubicBezTo>
                  <a:cubicBezTo>
                    <a:pt x="251" y="162"/>
                    <a:pt x="253" y="180"/>
                    <a:pt x="258" y="195"/>
                  </a:cubicBezTo>
                  <a:cubicBezTo>
                    <a:pt x="261" y="203"/>
                    <a:pt x="265" y="214"/>
                    <a:pt x="270" y="221"/>
                  </a:cubicBezTo>
                  <a:cubicBezTo>
                    <a:pt x="272" y="226"/>
                    <a:pt x="279" y="228"/>
                    <a:pt x="281" y="233"/>
                  </a:cubicBezTo>
                  <a:cubicBezTo>
                    <a:pt x="284" y="239"/>
                    <a:pt x="278" y="250"/>
                    <a:pt x="287" y="253"/>
                  </a:cubicBezTo>
                  <a:cubicBezTo>
                    <a:pt x="282" y="263"/>
                    <a:pt x="281" y="269"/>
                    <a:pt x="278" y="282"/>
                  </a:cubicBezTo>
                  <a:cubicBezTo>
                    <a:pt x="275" y="299"/>
                    <a:pt x="277" y="308"/>
                    <a:pt x="287" y="323"/>
                  </a:cubicBezTo>
                  <a:cubicBezTo>
                    <a:pt x="287" y="332"/>
                    <a:pt x="289" y="344"/>
                    <a:pt x="284" y="349"/>
                  </a:cubicBezTo>
                  <a:cubicBezTo>
                    <a:pt x="285" y="361"/>
                    <a:pt x="295" y="363"/>
                    <a:pt x="296" y="375"/>
                  </a:cubicBezTo>
                  <a:cubicBezTo>
                    <a:pt x="251" y="378"/>
                    <a:pt x="196" y="388"/>
                    <a:pt x="148" y="393"/>
                  </a:cubicBezTo>
                  <a:cubicBezTo>
                    <a:pt x="124" y="395"/>
                    <a:pt x="92" y="389"/>
                    <a:pt x="84" y="407"/>
                  </a:cubicBezTo>
                  <a:cubicBezTo>
                    <a:pt x="86" y="421"/>
                    <a:pt x="97" y="425"/>
                    <a:pt x="104" y="434"/>
                  </a:cubicBezTo>
                  <a:cubicBezTo>
                    <a:pt x="100" y="442"/>
                    <a:pt x="105" y="444"/>
                    <a:pt x="104" y="457"/>
                  </a:cubicBezTo>
                  <a:close/>
                </a:path>
              </a:pathLst>
            </a:custGeom>
            <a:solidFill>
              <a:schemeClr val="accent4"/>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Freeform 169"/>
            <p:cNvSpPr>
              <a:spLocks/>
            </p:cNvSpPr>
            <p:nvPr/>
          </p:nvSpPr>
          <p:spPr bwMode="auto">
            <a:xfrm>
              <a:off x="3627439" y="3011488"/>
              <a:ext cx="325438" cy="560388"/>
            </a:xfrm>
            <a:custGeom>
              <a:avLst/>
              <a:gdLst>
                <a:gd name="T0" fmla="*/ 34 w 273"/>
                <a:gd name="T1" fmla="*/ 122 h 469"/>
                <a:gd name="T2" fmla="*/ 31 w 273"/>
                <a:gd name="T3" fmla="*/ 116 h 469"/>
                <a:gd name="T4" fmla="*/ 45 w 273"/>
                <a:gd name="T5" fmla="*/ 107 h 469"/>
                <a:gd name="T6" fmla="*/ 66 w 273"/>
                <a:gd name="T7" fmla="*/ 52 h 469"/>
                <a:gd name="T8" fmla="*/ 75 w 273"/>
                <a:gd name="T9" fmla="*/ 40 h 469"/>
                <a:gd name="T10" fmla="*/ 83 w 273"/>
                <a:gd name="T11" fmla="*/ 23 h 469"/>
                <a:gd name="T12" fmla="*/ 86 w 273"/>
                <a:gd name="T13" fmla="*/ 14 h 469"/>
                <a:gd name="T14" fmla="*/ 246 w 273"/>
                <a:gd name="T15" fmla="*/ 0 h 469"/>
                <a:gd name="T16" fmla="*/ 255 w 273"/>
                <a:gd name="T17" fmla="*/ 5 h 469"/>
                <a:gd name="T18" fmla="*/ 249 w 273"/>
                <a:gd name="T19" fmla="*/ 226 h 469"/>
                <a:gd name="T20" fmla="*/ 269 w 273"/>
                <a:gd name="T21" fmla="*/ 434 h 469"/>
                <a:gd name="T22" fmla="*/ 269 w 273"/>
                <a:gd name="T23" fmla="*/ 439 h 469"/>
                <a:gd name="T24" fmla="*/ 267 w 273"/>
                <a:gd name="T25" fmla="*/ 447 h 469"/>
                <a:gd name="T26" fmla="*/ 249 w 273"/>
                <a:gd name="T27" fmla="*/ 447 h 469"/>
                <a:gd name="T28" fmla="*/ 232 w 273"/>
                <a:gd name="T29" fmla="*/ 442 h 469"/>
                <a:gd name="T30" fmla="*/ 194 w 273"/>
                <a:gd name="T31" fmla="*/ 453 h 469"/>
                <a:gd name="T32" fmla="*/ 182 w 273"/>
                <a:gd name="T33" fmla="*/ 468 h 469"/>
                <a:gd name="T34" fmla="*/ 168 w 273"/>
                <a:gd name="T35" fmla="*/ 447 h 469"/>
                <a:gd name="T36" fmla="*/ 153 w 273"/>
                <a:gd name="T37" fmla="*/ 430 h 469"/>
                <a:gd name="T38" fmla="*/ 159 w 273"/>
                <a:gd name="T39" fmla="*/ 395 h 469"/>
                <a:gd name="T40" fmla="*/ 8 w 273"/>
                <a:gd name="T41" fmla="*/ 401 h 469"/>
                <a:gd name="T42" fmla="*/ 13 w 273"/>
                <a:gd name="T43" fmla="*/ 378 h 469"/>
                <a:gd name="T44" fmla="*/ 11 w 273"/>
                <a:gd name="T45" fmla="*/ 363 h 469"/>
                <a:gd name="T46" fmla="*/ 13 w 273"/>
                <a:gd name="T47" fmla="*/ 349 h 469"/>
                <a:gd name="T48" fmla="*/ 16 w 273"/>
                <a:gd name="T49" fmla="*/ 346 h 469"/>
                <a:gd name="T50" fmla="*/ 22 w 273"/>
                <a:gd name="T51" fmla="*/ 322 h 469"/>
                <a:gd name="T52" fmla="*/ 43 w 273"/>
                <a:gd name="T53" fmla="*/ 302 h 469"/>
                <a:gd name="T54" fmla="*/ 37 w 273"/>
                <a:gd name="T55" fmla="*/ 287 h 469"/>
                <a:gd name="T56" fmla="*/ 54 w 273"/>
                <a:gd name="T57" fmla="*/ 276 h 469"/>
                <a:gd name="T58" fmla="*/ 40 w 273"/>
                <a:gd name="T59" fmla="*/ 261 h 469"/>
                <a:gd name="T60" fmla="*/ 43 w 273"/>
                <a:gd name="T61" fmla="*/ 247 h 469"/>
                <a:gd name="T62" fmla="*/ 31 w 273"/>
                <a:gd name="T63" fmla="*/ 244 h 469"/>
                <a:gd name="T64" fmla="*/ 40 w 273"/>
                <a:gd name="T65" fmla="*/ 235 h 469"/>
                <a:gd name="T66" fmla="*/ 31 w 273"/>
                <a:gd name="T67" fmla="*/ 232 h 469"/>
                <a:gd name="T68" fmla="*/ 40 w 273"/>
                <a:gd name="T69" fmla="*/ 218 h 469"/>
                <a:gd name="T70" fmla="*/ 28 w 273"/>
                <a:gd name="T71" fmla="*/ 209 h 469"/>
                <a:gd name="T72" fmla="*/ 34 w 273"/>
                <a:gd name="T73" fmla="*/ 183 h 469"/>
                <a:gd name="T74" fmla="*/ 28 w 273"/>
                <a:gd name="T75" fmla="*/ 177 h 469"/>
                <a:gd name="T76" fmla="*/ 31 w 273"/>
                <a:gd name="T77" fmla="*/ 165 h 469"/>
                <a:gd name="T78" fmla="*/ 22 w 273"/>
                <a:gd name="T79" fmla="*/ 151 h 469"/>
                <a:gd name="T80" fmla="*/ 34 w 273"/>
                <a:gd name="T81" fmla="*/ 139 h 469"/>
                <a:gd name="T82" fmla="*/ 25 w 273"/>
                <a:gd name="T83" fmla="*/ 136 h 469"/>
                <a:gd name="T84" fmla="*/ 34 w 273"/>
                <a:gd name="T85" fmla="*/ 12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469">
                  <a:moveTo>
                    <a:pt x="34" y="122"/>
                  </a:moveTo>
                  <a:cubicBezTo>
                    <a:pt x="34" y="118"/>
                    <a:pt x="33" y="116"/>
                    <a:pt x="31" y="116"/>
                  </a:cubicBezTo>
                  <a:cubicBezTo>
                    <a:pt x="34" y="111"/>
                    <a:pt x="41" y="111"/>
                    <a:pt x="45" y="107"/>
                  </a:cubicBezTo>
                  <a:cubicBezTo>
                    <a:pt x="34" y="84"/>
                    <a:pt x="76" y="74"/>
                    <a:pt x="66" y="52"/>
                  </a:cubicBezTo>
                  <a:cubicBezTo>
                    <a:pt x="70" y="45"/>
                    <a:pt x="74" y="45"/>
                    <a:pt x="75" y="40"/>
                  </a:cubicBezTo>
                  <a:cubicBezTo>
                    <a:pt x="75" y="27"/>
                    <a:pt x="77" y="32"/>
                    <a:pt x="83" y="23"/>
                  </a:cubicBezTo>
                  <a:cubicBezTo>
                    <a:pt x="84" y="21"/>
                    <a:pt x="87" y="19"/>
                    <a:pt x="86" y="14"/>
                  </a:cubicBezTo>
                  <a:cubicBezTo>
                    <a:pt x="138" y="8"/>
                    <a:pt x="195" y="6"/>
                    <a:pt x="246" y="0"/>
                  </a:cubicBezTo>
                  <a:cubicBezTo>
                    <a:pt x="245" y="6"/>
                    <a:pt x="250" y="5"/>
                    <a:pt x="255" y="5"/>
                  </a:cubicBezTo>
                  <a:cubicBezTo>
                    <a:pt x="251" y="78"/>
                    <a:pt x="253" y="153"/>
                    <a:pt x="249" y="226"/>
                  </a:cubicBezTo>
                  <a:cubicBezTo>
                    <a:pt x="246" y="300"/>
                    <a:pt x="263" y="369"/>
                    <a:pt x="269" y="434"/>
                  </a:cubicBezTo>
                  <a:cubicBezTo>
                    <a:pt x="269" y="439"/>
                    <a:pt x="269" y="439"/>
                    <a:pt x="269" y="439"/>
                  </a:cubicBezTo>
                  <a:cubicBezTo>
                    <a:pt x="263" y="440"/>
                    <a:pt x="273" y="443"/>
                    <a:pt x="267" y="447"/>
                  </a:cubicBezTo>
                  <a:cubicBezTo>
                    <a:pt x="259" y="445"/>
                    <a:pt x="252" y="439"/>
                    <a:pt x="249" y="447"/>
                  </a:cubicBezTo>
                  <a:cubicBezTo>
                    <a:pt x="241" y="445"/>
                    <a:pt x="240" y="442"/>
                    <a:pt x="232" y="442"/>
                  </a:cubicBezTo>
                  <a:cubicBezTo>
                    <a:pt x="219" y="441"/>
                    <a:pt x="207" y="454"/>
                    <a:pt x="194" y="453"/>
                  </a:cubicBezTo>
                  <a:cubicBezTo>
                    <a:pt x="188" y="457"/>
                    <a:pt x="188" y="465"/>
                    <a:pt x="182" y="468"/>
                  </a:cubicBezTo>
                  <a:cubicBezTo>
                    <a:pt x="169" y="469"/>
                    <a:pt x="172" y="455"/>
                    <a:pt x="168" y="447"/>
                  </a:cubicBezTo>
                  <a:cubicBezTo>
                    <a:pt x="165" y="439"/>
                    <a:pt x="157" y="437"/>
                    <a:pt x="153" y="430"/>
                  </a:cubicBezTo>
                  <a:cubicBezTo>
                    <a:pt x="150" y="414"/>
                    <a:pt x="159" y="408"/>
                    <a:pt x="159" y="395"/>
                  </a:cubicBezTo>
                  <a:cubicBezTo>
                    <a:pt x="112" y="389"/>
                    <a:pt x="60" y="403"/>
                    <a:pt x="8" y="401"/>
                  </a:cubicBezTo>
                  <a:cubicBezTo>
                    <a:pt x="0" y="390"/>
                    <a:pt x="1" y="374"/>
                    <a:pt x="13" y="378"/>
                  </a:cubicBezTo>
                  <a:cubicBezTo>
                    <a:pt x="10" y="373"/>
                    <a:pt x="11" y="365"/>
                    <a:pt x="11" y="363"/>
                  </a:cubicBezTo>
                  <a:cubicBezTo>
                    <a:pt x="9" y="358"/>
                    <a:pt x="11" y="353"/>
                    <a:pt x="13" y="349"/>
                  </a:cubicBezTo>
                  <a:cubicBezTo>
                    <a:pt x="13" y="349"/>
                    <a:pt x="18" y="347"/>
                    <a:pt x="16" y="346"/>
                  </a:cubicBezTo>
                  <a:cubicBezTo>
                    <a:pt x="8" y="339"/>
                    <a:pt x="31" y="334"/>
                    <a:pt x="22" y="322"/>
                  </a:cubicBezTo>
                  <a:cubicBezTo>
                    <a:pt x="30" y="317"/>
                    <a:pt x="37" y="310"/>
                    <a:pt x="43" y="302"/>
                  </a:cubicBezTo>
                  <a:cubicBezTo>
                    <a:pt x="41" y="293"/>
                    <a:pt x="52" y="286"/>
                    <a:pt x="37" y="287"/>
                  </a:cubicBezTo>
                  <a:cubicBezTo>
                    <a:pt x="43" y="284"/>
                    <a:pt x="47" y="278"/>
                    <a:pt x="54" y="276"/>
                  </a:cubicBezTo>
                  <a:cubicBezTo>
                    <a:pt x="53" y="267"/>
                    <a:pt x="44" y="266"/>
                    <a:pt x="40" y="261"/>
                  </a:cubicBezTo>
                  <a:cubicBezTo>
                    <a:pt x="46" y="255"/>
                    <a:pt x="37" y="252"/>
                    <a:pt x="43" y="247"/>
                  </a:cubicBezTo>
                  <a:cubicBezTo>
                    <a:pt x="42" y="243"/>
                    <a:pt x="35" y="244"/>
                    <a:pt x="31" y="244"/>
                  </a:cubicBezTo>
                  <a:cubicBezTo>
                    <a:pt x="34" y="241"/>
                    <a:pt x="37" y="238"/>
                    <a:pt x="40" y="235"/>
                  </a:cubicBezTo>
                  <a:cubicBezTo>
                    <a:pt x="39" y="232"/>
                    <a:pt x="34" y="233"/>
                    <a:pt x="31" y="232"/>
                  </a:cubicBezTo>
                  <a:cubicBezTo>
                    <a:pt x="30" y="223"/>
                    <a:pt x="35" y="220"/>
                    <a:pt x="40" y="218"/>
                  </a:cubicBezTo>
                  <a:cubicBezTo>
                    <a:pt x="39" y="212"/>
                    <a:pt x="29" y="215"/>
                    <a:pt x="28" y="209"/>
                  </a:cubicBezTo>
                  <a:cubicBezTo>
                    <a:pt x="24" y="197"/>
                    <a:pt x="38" y="198"/>
                    <a:pt x="34" y="183"/>
                  </a:cubicBezTo>
                  <a:cubicBezTo>
                    <a:pt x="33" y="182"/>
                    <a:pt x="28" y="178"/>
                    <a:pt x="28" y="177"/>
                  </a:cubicBezTo>
                  <a:cubicBezTo>
                    <a:pt x="27" y="171"/>
                    <a:pt x="32" y="167"/>
                    <a:pt x="31" y="165"/>
                  </a:cubicBezTo>
                  <a:cubicBezTo>
                    <a:pt x="28" y="157"/>
                    <a:pt x="20" y="158"/>
                    <a:pt x="22" y="151"/>
                  </a:cubicBezTo>
                  <a:cubicBezTo>
                    <a:pt x="26" y="147"/>
                    <a:pt x="26" y="139"/>
                    <a:pt x="34" y="139"/>
                  </a:cubicBezTo>
                  <a:cubicBezTo>
                    <a:pt x="33" y="136"/>
                    <a:pt x="29" y="137"/>
                    <a:pt x="25" y="136"/>
                  </a:cubicBezTo>
                  <a:cubicBezTo>
                    <a:pt x="25" y="131"/>
                    <a:pt x="35" y="134"/>
                    <a:pt x="34" y="127"/>
                  </a:cubicBezTo>
                </a:path>
              </a:pathLst>
            </a:custGeom>
            <a:solidFill>
              <a:schemeClr val="accent4"/>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Freeform 170"/>
            <p:cNvSpPr>
              <a:spLocks/>
            </p:cNvSpPr>
            <p:nvPr/>
          </p:nvSpPr>
          <p:spPr bwMode="auto">
            <a:xfrm>
              <a:off x="4733926" y="3632201"/>
              <a:ext cx="12700" cy="15875"/>
            </a:xfrm>
            <a:custGeom>
              <a:avLst/>
              <a:gdLst>
                <a:gd name="T0" fmla="*/ 3 w 11"/>
                <a:gd name="T1" fmla="*/ 0 h 13"/>
                <a:gd name="T2" fmla="*/ 11 w 11"/>
                <a:gd name="T3" fmla="*/ 6 h 13"/>
                <a:gd name="T4" fmla="*/ 3 w 11"/>
                <a:gd name="T5" fmla="*/ 0 h 13"/>
              </a:gdLst>
              <a:ahLst/>
              <a:cxnLst>
                <a:cxn ang="0">
                  <a:pos x="T0" y="T1"/>
                </a:cxn>
                <a:cxn ang="0">
                  <a:pos x="T2" y="T3"/>
                </a:cxn>
                <a:cxn ang="0">
                  <a:pos x="T4" y="T5"/>
                </a:cxn>
              </a:cxnLst>
              <a:rect l="0" t="0" r="r" b="b"/>
              <a:pathLst>
                <a:path w="11" h="13">
                  <a:moveTo>
                    <a:pt x="3" y="0"/>
                  </a:moveTo>
                  <a:cubicBezTo>
                    <a:pt x="7" y="1"/>
                    <a:pt x="7" y="5"/>
                    <a:pt x="11" y="6"/>
                  </a:cubicBezTo>
                  <a:cubicBezTo>
                    <a:pt x="10" y="13"/>
                    <a:pt x="0" y="6"/>
                    <a:pt x="3" y="0"/>
                  </a:cubicBez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Freeform 171"/>
            <p:cNvSpPr>
              <a:spLocks/>
            </p:cNvSpPr>
            <p:nvPr/>
          </p:nvSpPr>
          <p:spPr bwMode="auto">
            <a:xfrm>
              <a:off x="4772026" y="4025901"/>
              <a:ext cx="14288" cy="9525"/>
            </a:xfrm>
            <a:custGeom>
              <a:avLst/>
              <a:gdLst>
                <a:gd name="T0" fmla="*/ 0 w 12"/>
                <a:gd name="T1" fmla="*/ 8 h 8"/>
                <a:gd name="T2" fmla="*/ 12 w 12"/>
                <a:gd name="T3" fmla="*/ 0 h 8"/>
              </a:gdLst>
              <a:ahLst/>
              <a:cxnLst>
                <a:cxn ang="0">
                  <a:pos x="T0" y="T1"/>
                </a:cxn>
                <a:cxn ang="0">
                  <a:pos x="T2" y="T3"/>
                </a:cxn>
              </a:cxnLst>
              <a:rect l="0" t="0" r="r" b="b"/>
              <a:pathLst>
                <a:path w="12" h="8">
                  <a:moveTo>
                    <a:pt x="0" y="8"/>
                  </a:moveTo>
                  <a:cubicBezTo>
                    <a:pt x="5" y="6"/>
                    <a:pt x="11" y="6"/>
                    <a:pt x="12" y="0"/>
                  </a:cubicBezTo>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172"/>
            <p:cNvSpPr>
              <a:spLocks/>
            </p:cNvSpPr>
            <p:nvPr/>
          </p:nvSpPr>
          <p:spPr bwMode="auto">
            <a:xfrm>
              <a:off x="4784726" y="4025901"/>
              <a:ext cx="1588" cy="317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lnTo>
                    <a:pt x="0" y="2"/>
                  </a:lnTo>
                  <a:lnTo>
                    <a:pt x="1"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Line 173"/>
            <p:cNvSpPr>
              <a:spLocks noChangeShapeType="1"/>
            </p:cNvSpPr>
            <p:nvPr/>
          </p:nvSpPr>
          <p:spPr bwMode="auto">
            <a:xfrm flipH="1">
              <a:off x="4784726" y="4025901"/>
              <a:ext cx="1588"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174"/>
            <p:cNvSpPr>
              <a:spLocks/>
            </p:cNvSpPr>
            <p:nvPr/>
          </p:nvSpPr>
          <p:spPr bwMode="auto">
            <a:xfrm>
              <a:off x="4549776" y="3738563"/>
              <a:ext cx="3175" cy="1588"/>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lnTo>
                    <a:pt x="0" y="0"/>
                  </a:lnTo>
                  <a:lnTo>
                    <a:pt x="2" y="1"/>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Line 175"/>
            <p:cNvSpPr>
              <a:spLocks noChangeShapeType="1"/>
            </p:cNvSpPr>
            <p:nvPr/>
          </p:nvSpPr>
          <p:spPr bwMode="auto">
            <a:xfrm flipH="1" flipV="1">
              <a:off x="4549776" y="3738563"/>
              <a:ext cx="3175" cy="1588"/>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176"/>
            <p:cNvSpPr>
              <a:spLocks/>
            </p:cNvSpPr>
            <p:nvPr/>
          </p:nvSpPr>
          <p:spPr bwMode="auto">
            <a:xfrm>
              <a:off x="4549776" y="3746501"/>
              <a:ext cx="3175" cy="3175"/>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lnTo>
                    <a:pt x="2" y="0"/>
                  </a:lnTo>
                  <a:lnTo>
                    <a:pt x="0" y="2"/>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Line 177"/>
            <p:cNvSpPr>
              <a:spLocks noChangeShapeType="1"/>
            </p:cNvSpPr>
            <p:nvPr/>
          </p:nvSpPr>
          <p:spPr bwMode="auto">
            <a:xfrm flipV="1">
              <a:off x="4549776" y="3746501"/>
              <a:ext cx="3175"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178"/>
            <p:cNvSpPr>
              <a:spLocks/>
            </p:cNvSpPr>
            <p:nvPr/>
          </p:nvSpPr>
          <p:spPr bwMode="auto">
            <a:xfrm>
              <a:off x="4545014" y="3746501"/>
              <a:ext cx="4763" cy="317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lnTo>
                    <a:pt x="3" y="2"/>
                  </a:lnTo>
                  <a:lnTo>
                    <a:pt x="0"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Line 179"/>
            <p:cNvSpPr>
              <a:spLocks noChangeShapeType="1"/>
            </p:cNvSpPr>
            <p:nvPr/>
          </p:nvSpPr>
          <p:spPr bwMode="auto">
            <a:xfrm>
              <a:off x="4545014" y="3746501"/>
              <a:ext cx="4763" cy="3175"/>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180"/>
            <p:cNvSpPr>
              <a:spLocks/>
            </p:cNvSpPr>
            <p:nvPr/>
          </p:nvSpPr>
          <p:spPr bwMode="auto">
            <a:xfrm>
              <a:off x="4545014" y="3738563"/>
              <a:ext cx="4763" cy="1588"/>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lnTo>
                    <a:pt x="0" y="1"/>
                  </a:lnTo>
                  <a:lnTo>
                    <a:pt x="3" y="0"/>
                  </a:ln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Line 181"/>
            <p:cNvSpPr>
              <a:spLocks noChangeShapeType="1"/>
            </p:cNvSpPr>
            <p:nvPr/>
          </p:nvSpPr>
          <p:spPr bwMode="auto">
            <a:xfrm flipH="1">
              <a:off x="4545014" y="3738563"/>
              <a:ext cx="4763" cy="1588"/>
            </a:xfrm>
            <a:prstGeom prst="line">
              <a:avLst/>
            </a:prstGeom>
            <a:noFill/>
            <a:ln w="9525">
              <a:solidFill>
                <a:srgbClr val="F9F9F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182"/>
            <p:cNvSpPr>
              <a:spLocks/>
            </p:cNvSpPr>
            <p:nvPr/>
          </p:nvSpPr>
          <p:spPr bwMode="auto">
            <a:xfrm>
              <a:off x="4027489" y="3413126"/>
              <a:ext cx="827088" cy="628650"/>
            </a:xfrm>
            <a:custGeom>
              <a:avLst/>
              <a:gdLst>
                <a:gd name="T0" fmla="*/ 434 w 692"/>
                <a:gd name="T1" fmla="*/ 193 h 527"/>
                <a:gd name="T2" fmla="*/ 399 w 692"/>
                <a:gd name="T3" fmla="*/ 167 h 527"/>
                <a:gd name="T4" fmla="*/ 344 w 692"/>
                <a:gd name="T5" fmla="*/ 120 h 527"/>
                <a:gd name="T6" fmla="*/ 306 w 692"/>
                <a:gd name="T7" fmla="*/ 94 h 527"/>
                <a:gd name="T8" fmla="*/ 274 w 692"/>
                <a:gd name="T9" fmla="*/ 103 h 527"/>
                <a:gd name="T10" fmla="*/ 274 w 692"/>
                <a:gd name="T11" fmla="*/ 111 h 527"/>
                <a:gd name="T12" fmla="*/ 242 w 692"/>
                <a:gd name="T13" fmla="*/ 135 h 527"/>
                <a:gd name="T14" fmla="*/ 224 w 692"/>
                <a:gd name="T15" fmla="*/ 141 h 527"/>
                <a:gd name="T16" fmla="*/ 181 w 692"/>
                <a:gd name="T17" fmla="*/ 120 h 527"/>
                <a:gd name="T18" fmla="*/ 163 w 692"/>
                <a:gd name="T19" fmla="*/ 103 h 527"/>
                <a:gd name="T20" fmla="*/ 163 w 692"/>
                <a:gd name="T21" fmla="*/ 94 h 527"/>
                <a:gd name="T22" fmla="*/ 123 w 692"/>
                <a:gd name="T23" fmla="*/ 94 h 527"/>
                <a:gd name="T24" fmla="*/ 59 w 692"/>
                <a:gd name="T25" fmla="*/ 94 h 527"/>
                <a:gd name="T26" fmla="*/ 47 w 692"/>
                <a:gd name="T27" fmla="*/ 85 h 527"/>
                <a:gd name="T28" fmla="*/ 32 w 692"/>
                <a:gd name="T29" fmla="*/ 97 h 527"/>
                <a:gd name="T30" fmla="*/ 21 w 692"/>
                <a:gd name="T31" fmla="*/ 77 h 527"/>
                <a:gd name="T32" fmla="*/ 35 w 692"/>
                <a:gd name="T33" fmla="*/ 42 h 527"/>
                <a:gd name="T34" fmla="*/ 221 w 692"/>
                <a:gd name="T35" fmla="*/ 45 h 527"/>
                <a:gd name="T36" fmla="*/ 448 w 692"/>
                <a:gd name="T37" fmla="*/ 47 h 527"/>
                <a:gd name="T38" fmla="*/ 501 w 692"/>
                <a:gd name="T39" fmla="*/ 7 h 527"/>
                <a:gd name="T40" fmla="*/ 530 w 692"/>
                <a:gd name="T41" fmla="*/ 82 h 527"/>
                <a:gd name="T42" fmla="*/ 585 w 692"/>
                <a:gd name="T43" fmla="*/ 178 h 527"/>
                <a:gd name="T44" fmla="*/ 617 w 692"/>
                <a:gd name="T45" fmla="*/ 248 h 527"/>
                <a:gd name="T46" fmla="*/ 658 w 692"/>
                <a:gd name="T47" fmla="*/ 312 h 527"/>
                <a:gd name="T48" fmla="*/ 681 w 692"/>
                <a:gd name="T49" fmla="*/ 356 h 527"/>
                <a:gd name="T50" fmla="*/ 678 w 692"/>
                <a:gd name="T51" fmla="*/ 469 h 527"/>
                <a:gd name="T52" fmla="*/ 675 w 692"/>
                <a:gd name="T53" fmla="*/ 507 h 527"/>
                <a:gd name="T54" fmla="*/ 636 w 692"/>
                <a:gd name="T55" fmla="*/ 514 h 527"/>
                <a:gd name="T56" fmla="*/ 617 w 692"/>
                <a:gd name="T57" fmla="*/ 504 h 527"/>
                <a:gd name="T58" fmla="*/ 576 w 692"/>
                <a:gd name="T59" fmla="*/ 458 h 527"/>
                <a:gd name="T60" fmla="*/ 538 w 692"/>
                <a:gd name="T61" fmla="*/ 420 h 527"/>
                <a:gd name="T62" fmla="*/ 538 w 692"/>
                <a:gd name="T63" fmla="*/ 388 h 527"/>
                <a:gd name="T64" fmla="*/ 515 w 692"/>
                <a:gd name="T65" fmla="*/ 367 h 527"/>
                <a:gd name="T66" fmla="*/ 501 w 692"/>
                <a:gd name="T67" fmla="*/ 382 h 527"/>
                <a:gd name="T68" fmla="*/ 451 w 692"/>
                <a:gd name="T69" fmla="*/ 324 h 527"/>
                <a:gd name="T70" fmla="*/ 469 w 692"/>
                <a:gd name="T71" fmla="*/ 292 h 527"/>
                <a:gd name="T72" fmla="*/ 440 w 692"/>
                <a:gd name="T73" fmla="*/ 280 h 527"/>
                <a:gd name="T74" fmla="*/ 448 w 692"/>
                <a:gd name="T75" fmla="*/ 301 h 527"/>
                <a:gd name="T76" fmla="*/ 434 w 692"/>
                <a:gd name="T77" fmla="*/ 28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2" h="527">
                  <a:moveTo>
                    <a:pt x="435" y="277"/>
                  </a:moveTo>
                  <a:cubicBezTo>
                    <a:pt x="433" y="253"/>
                    <a:pt x="445" y="221"/>
                    <a:pt x="434" y="193"/>
                  </a:cubicBezTo>
                  <a:cubicBezTo>
                    <a:pt x="423" y="188"/>
                    <a:pt x="421" y="175"/>
                    <a:pt x="413" y="167"/>
                  </a:cubicBezTo>
                  <a:cubicBezTo>
                    <a:pt x="406" y="163"/>
                    <a:pt x="399" y="173"/>
                    <a:pt x="399" y="167"/>
                  </a:cubicBezTo>
                  <a:cubicBezTo>
                    <a:pt x="383" y="161"/>
                    <a:pt x="378" y="145"/>
                    <a:pt x="361" y="141"/>
                  </a:cubicBezTo>
                  <a:cubicBezTo>
                    <a:pt x="366" y="126"/>
                    <a:pt x="352" y="127"/>
                    <a:pt x="344" y="120"/>
                  </a:cubicBezTo>
                  <a:cubicBezTo>
                    <a:pt x="339" y="116"/>
                    <a:pt x="339" y="109"/>
                    <a:pt x="335" y="106"/>
                  </a:cubicBezTo>
                  <a:cubicBezTo>
                    <a:pt x="333" y="104"/>
                    <a:pt x="311" y="95"/>
                    <a:pt x="306" y="94"/>
                  </a:cubicBezTo>
                  <a:cubicBezTo>
                    <a:pt x="299" y="93"/>
                    <a:pt x="288" y="92"/>
                    <a:pt x="282" y="94"/>
                  </a:cubicBezTo>
                  <a:cubicBezTo>
                    <a:pt x="279" y="95"/>
                    <a:pt x="278" y="98"/>
                    <a:pt x="274" y="103"/>
                  </a:cubicBezTo>
                  <a:cubicBezTo>
                    <a:pt x="274" y="102"/>
                    <a:pt x="265" y="111"/>
                    <a:pt x="265" y="109"/>
                  </a:cubicBezTo>
                  <a:cubicBezTo>
                    <a:pt x="265" y="110"/>
                    <a:pt x="272" y="113"/>
                    <a:pt x="274" y="111"/>
                  </a:cubicBezTo>
                  <a:cubicBezTo>
                    <a:pt x="269" y="116"/>
                    <a:pt x="265" y="115"/>
                    <a:pt x="259" y="117"/>
                  </a:cubicBezTo>
                  <a:cubicBezTo>
                    <a:pt x="250" y="122"/>
                    <a:pt x="246" y="129"/>
                    <a:pt x="242" y="135"/>
                  </a:cubicBezTo>
                  <a:cubicBezTo>
                    <a:pt x="237" y="138"/>
                    <a:pt x="235" y="129"/>
                    <a:pt x="236" y="129"/>
                  </a:cubicBezTo>
                  <a:cubicBezTo>
                    <a:pt x="230" y="130"/>
                    <a:pt x="230" y="138"/>
                    <a:pt x="224" y="141"/>
                  </a:cubicBezTo>
                  <a:cubicBezTo>
                    <a:pt x="217" y="145"/>
                    <a:pt x="208" y="138"/>
                    <a:pt x="204" y="146"/>
                  </a:cubicBezTo>
                  <a:cubicBezTo>
                    <a:pt x="200" y="134"/>
                    <a:pt x="196" y="122"/>
                    <a:pt x="181" y="120"/>
                  </a:cubicBezTo>
                  <a:cubicBezTo>
                    <a:pt x="184" y="116"/>
                    <a:pt x="185" y="121"/>
                    <a:pt x="189" y="114"/>
                  </a:cubicBezTo>
                  <a:cubicBezTo>
                    <a:pt x="182" y="109"/>
                    <a:pt x="174" y="104"/>
                    <a:pt x="163" y="103"/>
                  </a:cubicBezTo>
                  <a:cubicBezTo>
                    <a:pt x="167" y="98"/>
                    <a:pt x="172" y="94"/>
                    <a:pt x="175" y="88"/>
                  </a:cubicBezTo>
                  <a:cubicBezTo>
                    <a:pt x="174" y="79"/>
                    <a:pt x="166" y="93"/>
                    <a:pt x="163" y="94"/>
                  </a:cubicBezTo>
                  <a:cubicBezTo>
                    <a:pt x="158" y="95"/>
                    <a:pt x="148" y="86"/>
                    <a:pt x="149" y="100"/>
                  </a:cubicBezTo>
                  <a:cubicBezTo>
                    <a:pt x="139" y="99"/>
                    <a:pt x="135" y="92"/>
                    <a:pt x="123" y="94"/>
                  </a:cubicBezTo>
                  <a:cubicBezTo>
                    <a:pt x="138" y="80"/>
                    <a:pt x="108" y="79"/>
                    <a:pt x="99" y="77"/>
                  </a:cubicBezTo>
                  <a:cubicBezTo>
                    <a:pt x="92" y="88"/>
                    <a:pt x="73" y="89"/>
                    <a:pt x="59" y="94"/>
                  </a:cubicBezTo>
                  <a:cubicBezTo>
                    <a:pt x="59" y="89"/>
                    <a:pt x="54" y="84"/>
                    <a:pt x="53" y="74"/>
                  </a:cubicBezTo>
                  <a:cubicBezTo>
                    <a:pt x="44" y="72"/>
                    <a:pt x="50" y="83"/>
                    <a:pt x="47" y="85"/>
                  </a:cubicBezTo>
                  <a:cubicBezTo>
                    <a:pt x="46" y="86"/>
                    <a:pt x="43" y="80"/>
                    <a:pt x="41" y="79"/>
                  </a:cubicBezTo>
                  <a:cubicBezTo>
                    <a:pt x="35" y="79"/>
                    <a:pt x="39" y="88"/>
                    <a:pt x="32" y="97"/>
                  </a:cubicBezTo>
                  <a:cubicBezTo>
                    <a:pt x="27" y="97"/>
                    <a:pt x="27" y="97"/>
                    <a:pt x="27" y="97"/>
                  </a:cubicBezTo>
                  <a:cubicBezTo>
                    <a:pt x="24" y="92"/>
                    <a:pt x="11" y="84"/>
                    <a:pt x="21" y="77"/>
                  </a:cubicBezTo>
                  <a:cubicBezTo>
                    <a:pt x="17" y="66"/>
                    <a:pt x="1" y="67"/>
                    <a:pt x="0" y="53"/>
                  </a:cubicBezTo>
                  <a:cubicBezTo>
                    <a:pt x="4" y="35"/>
                    <a:pt x="23" y="43"/>
                    <a:pt x="35" y="42"/>
                  </a:cubicBezTo>
                  <a:cubicBezTo>
                    <a:pt x="88" y="34"/>
                    <a:pt x="154" y="27"/>
                    <a:pt x="210" y="21"/>
                  </a:cubicBezTo>
                  <a:cubicBezTo>
                    <a:pt x="214" y="29"/>
                    <a:pt x="218" y="37"/>
                    <a:pt x="221" y="45"/>
                  </a:cubicBezTo>
                  <a:cubicBezTo>
                    <a:pt x="297" y="45"/>
                    <a:pt x="374" y="31"/>
                    <a:pt x="442" y="33"/>
                  </a:cubicBezTo>
                  <a:cubicBezTo>
                    <a:pt x="442" y="40"/>
                    <a:pt x="444" y="45"/>
                    <a:pt x="448" y="47"/>
                  </a:cubicBezTo>
                  <a:cubicBezTo>
                    <a:pt x="473" y="49"/>
                    <a:pt x="451" y="13"/>
                    <a:pt x="460" y="4"/>
                  </a:cubicBezTo>
                  <a:cubicBezTo>
                    <a:pt x="468" y="0"/>
                    <a:pt x="483" y="11"/>
                    <a:pt x="501" y="7"/>
                  </a:cubicBezTo>
                  <a:cubicBezTo>
                    <a:pt x="504" y="16"/>
                    <a:pt x="499" y="29"/>
                    <a:pt x="512" y="33"/>
                  </a:cubicBezTo>
                  <a:cubicBezTo>
                    <a:pt x="512" y="51"/>
                    <a:pt x="523" y="66"/>
                    <a:pt x="530" y="82"/>
                  </a:cubicBezTo>
                  <a:cubicBezTo>
                    <a:pt x="545" y="117"/>
                    <a:pt x="566" y="153"/>
                    <a:pt x="594" y="178"/>
                  </a:cubicBezTo>
                  <a:cubicBezTo>
                    <a:pt x="592" y="183"/>
                    <a:pt x="590" y="177"/>
                    <a:pt x="585" y="178"/>
                  </a:cubicBezTo>
                  <a:cubicBezTo>
                    <a:pt x="583" y="192"/>
                    <a:pt x="590" y="204"/>
                    <a:pt x="597" y="216"/>
                  </a:cubicBezTo>
                  <a:cubicBezTo>
                    <a:pt x="602" y="227"/>
                    <a:pt x="610" y="238"/>
                    <a:pt x="617" y="248"/>
                  </a:cubicBezTo>
                  <a:cubicBezTo>
                    <a:pt x="622" y="256"/>
                    <a:pt x="625" y="261"/>
                    <a:pt x="632" y="269"/>
                  </a:cubicBezTo>
                  <a:cubicBezTo>
                    <a:pt x="641" y="278"/>
                    <a:pt x="645" y="301"/>
                    <a:pt x="658" y="312"/>
                  </a:cubicBezTo>
                  <a:cubicBezTo>
                    <a:pt x="658" y="316"/>
                    <a:pt x="658" y="320"/>
                    <a:pt x="655" y="321"/>
                  </a:cubicBezTo>
                  <a:cubicBezTo>
                    <a:pt x="670" y="327"/>
                    <a:pt x="673" y="332"/>
                    <a:pt x="681" y="356"/>
                  </a:cubicBezTo>
                  <a:cubicBezTo>
                    <a:pt x="686" y="372"/>
                    <a:pt x="692" y="426"/>
                    <a:pt x="687" y="449"/>
                  </a:cubicBezTo>
                  <a:cubicBezTo>
                    <a:pt x="685" y="456"/>
                    <a:pt x="679" y="463"/>
                    <a:pt x="678" y="469"/>
                  </a:cubicBezTo>
                  <a:cubicBezTo>
                    <a:pt x="677" y="476"/>
                    <a:pt x="682" y="483"/>
                    <a:pt x="681" y="490"/>
                  </a:cubicBezTo>
                  <a:cubicBezTo>
                    <a:pt x="680" y="497"/>
                    <a:pt x="673" y="500"/>
                    <a:pt x="675" y="507"/>
                  </a:cubicBezTo>
                  <a:cubicBezTo>
                    <a:pt x="658" y="504"/>
                    <a:pt x="654" y="527"/>
                    <a:pt x="637" y="516"/>
                  </a:cubicBezTo>
                  <a:cubicBezTo>
                    <a:pt x="636" y="514"/>
                    <a:pt x="636" y="514"/>
                    <a:pt x="636" y="514"/>
                  </a:cubicBezTo>
                  <a:cubicBezTo>
                    <a:pt x="634" y="516"/>
                    <a:pt x="634" y="516"/>
                    <a:pt x="634" y="516"/>
                  </a:cubicBezTo>
                  <a:cubicBezTo>
                    <a:pt x="634" y="506"/>
                    <a:pt x="628" y="503"/>
                    <a:pt x="617" y="504"/>
                  </a:cubicBezTo>
                  <a:cubicBezTo>
                    <a:pt x="610" y="494"/>
                    <a:pt x="602" y="485"/>
                    <a:pt x="594" y="475"/>
                  </a:cubicBezTo>
                  <a:cubicBezTo>
                    <a:pt x="588" y="467"/>
                    <a:pt x="587" y="461"/>
                    <a:pt x="576" y="458"/>
                  </a:cubicBezTo>
                  <a:cubicBezTo>
                    <a:pt x="568" y="455"/>
                    <a:pt x="560" y="460"/>
                    <a:pt x="553" y="455"/>
                  </a:cubicBezTo>
                  <a:cubicBezTo>
                    <a:pt x="547" y="444"/>
                    <a:pt x="540" y="435"/>
                    <a:pt x="538" y="420"/>
                  </a:cubicBezTo>
                  <a:cubicBezTo>
                    <a:pt x="538" y="414"/>
                    <a:pt x="531" y="414"/>
                    <a:pt x="527" y="411"/>
                  </a:cubicBezTo>
                  <a:cubicBezTo>
                    <a:pt x="528" y="400"/>
                    <a:pt x="534" y="395"/>
                    <a:pt x="538" y="388"/>
                  </a:cubicBezTo>
                  <a:cubicBezTo>
                    <a:pt x="524" y="385"/>
                    <a:pt x="526" y="399"/>
                    <a:pt x="521" y="405"/>
                  </a:cubicBezTo>
                  <a:cubicBezTo>
                    <a:pt x="511" y="401"/>
                    <a:pt x="509" y="378"/>
                    <a:pt x="515" y="367"/>
                  </a:cubicBezTo>
                  <a:cubicBezTo>
                    <a:pt x="512" y="362"/>
                    <a:pt x="503" y="375"/>
                    <a:pt x="495" y="367"/>
                  </a:cubicBezTo>
                  <a:cubicBezTo>
                    <a:pt x="487" y="371"/>
                    <a:pt x="504" y="373"/>
                    <a:pt x="501" y="382"/>
                  </a:cubicBezTo>
                  <a:cubicBezTo>
                    <a:pt x="480" y="378"/>
                    <a:pt x="473" y="359"/>
                    <a:pt x="466" y="341"/>
                  </a:cubicBezTo>
                  <a:cubicBezTo>
                    <a:pt x="464" y="332"/>
                    <a:pt x="452" y="334"/>
                    <a:pt x="451" y="324"/>
                  </a:cubicBezTo>
                  <a:cubicBezTo>
                    <a:pt x="461" y="325"/>
                    <a:pt x="458" y="311"/>
                    <a:pt x="460" y="306"/>
                  </a:cubicBezTo>
                  <a:cubicBezTo>
                    <a:pt x="462" y="301"/>
                    <a:pt x="471" y="298"/>
                    <a:pt x="469" y="292"/>
                  </a:cubicBezTo>
                  <a:cubicBezTo>
                    <a:pt x="465" y="276"/>
                    <a:pt x="455" y="286"/>
                    <a:pt x="441" y="277"/>
                  </a:cubicBezTo>
                  <a:cubicBezTo>
                    <a:pt x="440" y="280"/>
                    <a:pt x="440" y="280"/>
                    <a:pt x="440" y="280"/>
                  </a:cubicBezTo>
                  <a:cubicBezTo>
                    <a:pt x="445" y="281"/>
                    <a:pt x="440" y="293"/>
                    <a:pt x="451" y="289"/>
                  </a:cubicBezTo>
                  <a:cubicBezTo>
                    <a:pt x="449" y="291"/>
                    <a:pt x="448" y="295"/>
                    <a:pt x="448" y="301"/>
                  </a:cubicBezTo>
                  <a:cubicBezTo>
                    <a:pt x="437" y="304"/>
                    <a:pt x="440" y="293"/>
                    <a:pt x="431" y="295"/>
                  </a:cubicBezTo>
                  <a:cubicBezTo>
                    <a:pt x="428" y="286"/>
                    <a:pt x="435" y="287"/>
                    <a:pt x="434" y="280"/>
                  </a:cubicBezTo>
                  <a:lnTo>
                    <a:pt x="435" y="277"/>
                  </a:lnTo>
                  <a:close/>
                </a:path>
              </a:pathLst>
            </a:custGeom>
            <a:solidFill>
              <a:schemeClr val="tx1"/>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Freeform 183"/>
            <p:cNvSpPr>
              <a:spLocks/>
            </p:cNvSpPr>
            <p:nvPr/>
          </p:nvSpPr>
          <p:spPr bwMode="auto">
            <a:xfrm>
              <a:off x="3387726" y="3263901"/>
              <a:ext cx="511175" cy="438150"/>
            </a:xfrm>
            <a:custGeom>
              <a:avLst/>
              <a:gdLst>
                <a:gd name="T0" fmla="*/ 230 w 428"/>
                <a:gd name="T1" fmla="*/ 15 h 367"/>
                <a:gd name="T2" fmla="*/ 230 w 428"/>
                <a:gd name="T3" fmla="*/ 33 h 367"/>
                <a:gd name="T4" fmla="*/ 236 w 428"/>
                <a:gd name="T5" fmla="*/ 47 h 367"/>
                <a:gd name="T6" fmla="*/ 233 w 428"/>
                <a:gd name="T7" fmla="*/ 76 h 367"/>
                <a:gd name="T8" fmla="*/ 239 w 428"/>
                <a:gd name="T9" fmla="*/ 91 h 367"/>
                <a:gd name="T10" fmla="*/ 207 w 428"/>
                <a:gd name="T11" fmla="*/ 140 h 367"/>
                <a:gd name="T12" fmla="*/ 204 w 428"/>
                <a:gd name="T13" fmla="*/ 152 h 367"/>
                <a:gd name="T14" fmla="*/ 198 w 428"/>
                <a:gd name="T15" fmla="*/ 167 h 367"/>
                <a:gd name="T16" fmla="*/ 358 w 428"/>
                <a:gd name="T17" fmla="*/ 184 h 367"/>
                <a:gd name="T18" fmla="*/ 375 w 428"/>
                <a:gd name="T19" fmla="*/ 257 h 367"/>
                <a:gd name="T20" fmla="*/ 346 w 428"/>
                <a:gd name="T21" fmla="*/ 254 h 367"/>
                <a:gd name="T22" fmla="*/ 306 w 428"/>
                <a:gd name="T23" fmla="*/ 271 h 367"/>
                <a:gd name="T24" fmla="*/ 355 w 428"/>
                <a:gd name="T25" fmla="*/ 280 h 367"/>
                <a:gd name="T26" fmla="*/ 390 w 428"/>
                <a:gd name="T27" fmla="*/ 274 h 367"/>
                <a:gd name="T28" fmla="*/ 381 w 428"/>
                <a:gd name="T29" fmla="*/ 309 h 367"/>
                <a:gd name="T30" fmla="*/ 387 w 428"/>
                <a:gd name="T31" fmla="*/ 330 h 367"/>
                <a:gd name="T32" fmla="*/ 399 w 428"/>
                <a:gd name="T33" fmla="*/ 335 h 367"/>
                <a:gd name="T34" fmla="*/ 422 w 428"/>
                <a:gd name="T35" fmla="*/ 364 h 367"/>
                <a:gd name="T36" fmla="*/ 399 w 428"/>
                <a:gd name="T37" fmla="*/ 359 h 367"/>
                <a:gd name="T38" fmla="*/ 378 w 428"/>
                <a:gd name="T39" fmla="*/ 341 h 367"/>
                <a:gd name="T40" fmla="*/ 367 w 428"/>
                <a:gd name="T41" fmla="*/ 332 h 367"/>
                <a:gd name="T42" fmla="*/ 329 w 428"/>
                <a:gd name="T43" fmla="*/ 321 h 367"/>
                <a:gd name="T44" fmla="*/ 338 w 428"/>
                <a:gd name="T45" fmla="*/ 347 h 367"/>
                <a:gd name="T46" fmla="*/ 329 w 428"/>
                <a:gd name="T47" fmla="*/ 350 h 367"/>
                <a:gd name="T48" fmla="*/ 306 w 428"/>
                <a:gd name="T49" fmla="*/ 347 h 367"/>
                <a:gd name="T50" fmla="*/ 259 w 428"/>
                <a:gd name="T51" fmla="*/ 362 h 367"/>
                <a:gd name="T52" fmla="*/ 239 w 428"/>
                <a:gd name="T53" fmla="*/ 332 h 367"/>
                <a:gd name="T54" fmla="*/ 192 w 428"/>
                <a:gd name="T55" fmla="*/ 312 h 367"/>
                <a:gd name="T56" fmla="*/ 163 w 428"/>
                <a:gd name="T57" fmla="*/ 315 h 367"/>
                <a:gd name="T58" fmla="*/ 154 w 428"/>
                <a:gd name="T59" fmla="*/ 335 h 367"/>
                <a:gd name="T60" fmla="*/ 96 w 428"/>
                <a:gd name="T61" fmla="*/ 321 h 367"/>
                <a:gd name="T62" fmla="*/ 67 w 428"/>
                <a:gd name="T63" fmla="*/ 286 h 367"/>
                <a:gd name="T64" fmla="*/ 23 w 428"/>
                <a:gd name="T65" fmla="*/ 321 h 367"/>
                <a:gd name="T66" fmla="*/ 32 w 428"/>
                <a:gd name="T67" fmla="*/ 295 h 367"/>
                <a:gd name="T68" fmla="*/ 32 w 428"/>
                <a:gd name="T69" fmla="*/ 266 h 367"/>
                <a:gd name="T70" fmla="*/ 47 w 428"/>
                <a:gd name="T71" fmla="*/ 222 h 367"/>
                <a:gd name="T72" fmla="*/ 35 w 428"/>
                <a:gd name="T73" fmla="*/ 170 h 367"/>
                <a:gd name="T74" fmla="*/ 3 w 428"/>
                <a:gd name="T75" fmla="*/ 103 h 367"/>
                <a:gd name="T76" fmla="*/ 169 w 428"/>
                <a:gd name="T77" fmla="*/ 1 h 367"/>
                <a:gd name="T78" fmla="*/ 230 w 428"/>
                <a:gd name="T79" fmla="*/ 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8" h="367">
                  <a:moveTo>
                    <a:pt x="230" y="4"/>
                  </a:moveTo>
                  <a:cubicBezTo>
                    <a:pt x="237" y="4"/>
                    <a:pt x="229" y="10"/>
                    <a:pt x="230" y="15"/>
                  </a:cubicBezTo>
                  <a:cubicBezTo>
                    <a:pt x="230" y="19"/>
                    <a:pt x="236" y="24"/>
                    <a:pt x="236" y="24"/>
                  </a:cubicBezTo>
                  <a:cubicBezTo>
                    <a:pt x="236" y="28"/>
                    <a:pt x="229" y="29"/>
                    <a:pt x="230" y="33"/>
                  </a:cubicBezTo>
                  <a:cubicBezTo>
                    <a:pt x="231" y="36"/>
                    <a:pt x="235" y="37"/>
                    <a:pt x="236" y="39"/>
                  </a:cubicBezTo>
                  <a:cubicBezTo>
                    <a:pt x="237" y="41"/>
                    <a:pt x="235" y="45"/>
                    <a:pt x="236" y="47"/>
                  </a:cubicBezTo>
                  <a:cubicBezTo>
                    <a:pt x="239" y="53"/>
                    <a:pt x="243" y="57"/>
                    <a:pt x="247" y="62"/>
                  </a:cubicBezTo>
                  <a:cubicBezTo>
                    <a:pt x="245" y="70"/>
                    <a:pt x="234" y="68"/>
                    <a:pt x="233" y="76"/>
                  </a:cubicBezTo>
                  <a:cubicBezTo>
                    <a:pt x="235" y="79"/>
                    <a:pt x="238" y="81"/>
                    <a:pt x="242" y="82"/>
                  </a:cubicBezTo>
                  <a:cubicBezTo>
                    <a:pt x="241" y="86"/>
                    <a:pt x="225" y="91"/>
                    <a:pt x="239" y="91"/>
                  </a:cubicBezTo>
                  <a:cubicBezTo>
                    <a:pt x="233" y="99"/>
                    <a:pt x="226" y="106"/>
                    <a:pt x="218" y="111"/>
                  </a:cubicBezTo>
                  <a:cubicBezTo>
                    <a:pt x="224" y="123"/>
                    <a:pt x="206" y="135"/>
                    <a:pt x="207" y="140"/>
                  </a:cubicBezTo>
                  <a:cubicBezTo>
                    <a:pt x="207" y="145"/>
                    <a:pt x="210" y="147"/>
                    <a:pt x="210" y="152"/>
                  </a:cubicBezTo>
                  <a:cubicBezTo>
                    <a:pt x="210" y="152"/>
                    <a:pt x="204" y="152"/>
                    <a:pt x="204" y="152"/>
                  </a:cubicBezTo>
                  <a:cubicBezTo>
                    <a:pt x="201" y="155"/>
                    <a:pt x="209" y="160"/>
                    <a:pt x="207" y="164"/>
                  </a:cubicBezTo>
                  <a:cubicBezTo>
                    <a:pt x="204" y="165"/>
                    <a:pt x="202" y="167"/>
                    <a:pt x="198" y="167"/>
                  </a:cubicBezTo>
                  <a:cubicBezTo>
                    <a:pt x="201" y="176"/>
                    <a:pt x="207" y="190"/>
                    <a:pt x="198" y="196"/>
                  </a:cubicBezTo>
                  <a:cubicBezTo>
                    <a:pt x="250" y="191"/>
                    <a:pt x="306" y="189"/>
                    <a:pt x="358" y="184"/>
                  </a:cubicBezTo>
                  <a:cubicBezTo>
                    <a:pt x="354" y="192"/>
                    <a:pt x="354" y="203"/>
                    <a:pt x="349" y="210"/>
                  </a:cubicBezTo>
                  <a:cubicBezTo>
                    <a:pt x="355" y="229"/>
                    <a:pt x="367" y="238"/>
                    <a:pt x="375" y="257"/>
                  </a:cubicBezTo>
                  <a:cubicBezTo>
                    <a:pt x="372" y="267"/>
                    <a:pt x="367" y="255"/>
                    <a:pt x="361" y="254"/>
                  </a:cubicBezTo>
                  <a:cubicBezTo>
                    <a:pt x="356" y="253"/>
                    <a:pt x="350" y="256"/>
                    <a:pt x="346" y="254"/>
                  </a:cubicBezTo>
                  <a:cubicBezTo>
                    <a:pt x="343" y="253"/>
                    <a:pt x="336" y="240"/>
                    <a:pt x="326" y="242"/>
                  </a:cubicBezTo>
                  <a:cubicBezTo>
                    <a:pt x="315" y="248"/>
                    <a:pt x="308" y="257"/>
                    <a:pt x="306" y="271"/>
                  </a:cubicBezTo>
                  <a:cubicBezTo>
                    <a:pt x="319" y="287"/>
                    <a:pt x="354" y="270"/>
                    <a:pt x="361" y="268"/>
                  </a:cubicBezTo>
                  <a:cubicBezTo>
                    <a:pt x="371" y="273"/>
                    <a:pt x="354" y="274"/>
                    <a:pt x="355" y="280"/>
                  </a:cubicBezTo>
                  <a:cubicBezTo>
                    <a:pt x="359" y="287"/>
                    <a:pt x="368" y="288"/>
                    <a:pt x="375" y="292"/>
                  </a:cubicBezTo>
                  <a:cubicBezTo>
                    <a:pt x="384" y="289"/>
                    <a:pt x="377" y="272"/>
                    <a:pt x="390" y="274"/>
                  </a:cubicBezTo>
                  <a:cubicBezTo>
                    <a:pt x="387" y="286"/>
                    <a:pt x="396" y="286"/>
                    <a:pt x="396" y="295"/>
                  </a:cubicBezTo>
                  <a:cubicBezTo>
                    <a:pt x="382" y="293"/>
                    <a:pt x="376" y="299"/>
                    <a:pt x="381" y="309"/>
                  </a:cubicBezTo>
                  <a:cubicBezTo>
                    <a:pt x="367" y="308"/>
                    <a:pt x="379" y="314"/>
                    <a:pt x="370" y="318"/>
                  </a:cubicBezTo>
                  <a:cubicBezTo>
                    <a:pt x="366" y="329"/>
                    <a:pt x="382" y="325"/>
                    <a:pt x="387" y="330"/>
                  </a:cubicBezTo>
                  <a:cubicBezTo>
                    <a:pt x="389" y="331"/>
                    <a:pt x="388" y="337"/>
                    <a:pt x="390" y="338"/>
                  </a:cubicBezTo>
                  <a:cubicBezTo>
                    <a:pt x="391" y="339"/>
                    <a:pt x="395" y="334"/>
                    <a:pt x="399" y="335"/>
                  </a:cubicBezTo>
                  <a:cubicBezTo>
                    <a:pt x="400" y="336"/>
                    <a:pt x="405" y="345"/>
                    <a:pt x="416" y="341"/>
                  </a:cubicBezTo>
                  <a:cubicBezTo>
                    <a:pt x="422" y="348"/>
                    <a:pt x="428" y="354"/>
                    <a:pt x="422" y="364"/>
                  </a:cubicBezTo>
                  <a:cubicBezTo>
                    <a:pt x="415" y="363"/>
                    <a:pt x="411" y="358"/>
                    <a:pt x="407" y="353"/>
                  </a:cubicBezTo>
                  <a:cubicBezTo>
                    <a:pt x="404" y="355"/>
                    <a:pt x="404" y="359"/>
                    <a:pt x="399" y="359"/>
                  </a:cubicBezTo>
                  <a:cubicBezTo>
                    <a:pt x="399" y="353"/>
                    <a:pt x="395" y="352"/>
                    <a:pt x="396" y="347"/>
                  </a:cubicBezTo>
                  <a:cubicBezTo>
                    <a:pt x="386" y="351"/>
                    <a:pt x="382" y="343"/>
                    <a:pt x="378" y="341"/>
                  </a:cubicBezTo>
                  <a:cubicBezTo>
                    <a:pt x="376" y="340"/>
                    <a:pt x="371" y="343"/>
                    <a:pt x="370" y="341"/>
                  </a:cubicBezTo>
                  <a:cubicBezTo>
                    <a:pt x="368" y="340"/>
                    <a:pt x="368" y="334"/>
                    <a:pt x="367" y="332"/>
                  </a:cubicBezTo>
                  <a:cubicBezTo>
                    <a:pt x="362" y="328"/>
                    <a:pt x="358" y="333"/>
                    <a:pt x="349" y="330"/>
                  </a:cubicBezTo>
                  <a:cubicBezTo>
                    <a:pt x="344" y="327"/>
                    <a:pt x="338" y="319"/>
                    <a:pt x="329" y="321"/>
                  </a:cubicBezTo>
                  <a:cubicBezTo>
                    <a:pt x="326" y="335"/>
                    <a:pt x="340" y="331"/>
                    <a:pt x="343" y="338"/>
                  </a:cubicBezTo>
                  <a:cubicBezTo>
                    <a:pt x="348" y="345"/>
                    <a:pt x="338" y="346"/>
                    <a:pt x="338" y="347"/>
                  </a:cubicBezTo>
                  <a:cubicBezTo>
                    <a:pt x="337" y="351"/>
                    <a:pt x="347" y="362"/>
                    <a:pt x="335" y="364"/>
                  </a:cubicBezTo>
                  <a:cubicBezTo>
                    <a:pt x="325" y="367"/>
                    <a:pt x="330" y="355"/>
                    <a:pt x="329" y="350"/>
                  </a:cubicBezTo>
                  <a:cubicBezTo>
                    <a:pt x="326" y="348"/>
                    <a:pt x="317" y="352"/>
                    <a:pt x="314" y="350"/>
                  </a:cubicBezTo>
                  <a:cubicBezTo>
                    <a:pt x="311" y="347"/>
                    <a:pt x="316" y="343"/>
                    <a:pt x="306" y="347"/>
                  </a:cubicBezTo>
                  <a:cubicBezTo>
                    <a:pt x="298" y="350"/>
                    <a:pt x="293" y="354"/>
                    <a:pt x="291" y="367"/>
                  </a:cubicBezTo>
                  <a:cubicBezTo>
                    <a:pt x="283" y="367"/>
                    <a:pt x="265" y="357"/>
                    <a:pt x="259" y="362"/>
                  </a:cubicBezTo>
                  <a:cubicBezTo>
                    <a:pt x="256" y="347"/>
                    <a:pt x="241" y="345"/>
                    <a:pt x="244" y="324"/>
                  </a:cubicBezTo>
                  <a:cubicBezTo>
                    <a:pt x="238" y="322"/>
                    <a:pt x="239" y="328"/>
                    <a:pt x="239" y="332"/>
                  </a:cubicBezTo>
                  <a:cubicBezTo>
                    <a:pt x="229" y="334"/>
                    <a:pt x="228" y="327"/>
                    <a:pt x="218" y="330"/>
                  </a:cubicBezTo>
                  <a:cubicBezTo>
                    <a:pt x="216" y="317"/>
                    <a:pt x="209" y="310"/>
                    <a:pt x="192" y="312"/>
                  </a:cubicBezTo>
                  <a:cubicBezTo>
                    <a:pt x="192" y="309"/>
                    <a:pt x="192" y="306"/>
                    <a:pt x="192" y="303"/>
                  </a:cubicBezTo>
                  <a:cubicBezTo>
                    <a:pt x="182" y="306"/>
                    <a:pt x="174" y="313"/>
                    <a:pt x="163" y="315"/>
                  </a:cubicBezTo>
                  <a:cubicBezTo>
                    <a:pt x="155" y="319"/>
                    <a:pt x="172" y="321"/>
                    <a:pt x="169" y="330"/>
                  </a:cubicBezTo>
                  <a:cubicBezTo>
                    <a:pt x="163" y="325"/>
                    <a:pt x="160" y="335"/>
                    <a:pt x="154" y="335"/>
                  </a:cubicBezTo>
                  <a:cubicBezTo>
                    <a:pt x="150" y="336"/>
                    <a:pt x="139" y="330"/>
                    <a:pt x="131" y="330"/>
                  </a:cubicBezTo>
                  <a:cubicBezTo>
                    <a:pt x="117" y="328"/>
                    <a:pt x="110" y="326"/>
                    <a:pt x="96" y="321"/>
                  </a:cubicBezTo>
                  <a:cubicBezTo>
                    <a:pt x="88" y="318"/>
                    <a:pt x="83" y="312"/>
                    <a:pt x="73" y="315"/>
                  </a:cubicBezTo>
                  <a:cubicBezTo>
                    <a:pt x="79" y="304"/>
                    <a:pt x="73" y="293"/>
                    <a:pt x="67" y="286"/>
                  </a:cubicBezTo>
                  <a:cubicBezTo>
                    <a:pt x="66" y="293"/>
                    <a:pt x="57" y="309"/>
                    <a:pt x="61" y="312"/>
                  </a:cubicBezTo>
                  <a:cubicBezTo>
                    <a:pt x="55" y="322"/>
                    <a:pt x="34" y="316"/>
                    <a:pt x="23" y="321"/>
                  </a:cubicBezTo>
                  <a:cubicBezTo>
                    <a:pt x="19" y="314"/>
                    <a:pt x="30" y="314"/>
                    <a:pt x="32" y="309"/>
                  </a:cubicBezTo>
                  <a:cubicBezTo>
                    <a:pt x="34" y="305"/>
                    <a:pt x="31" y="299"/>
                    <a:pt x="32" y="295"/>
                  </a:cubicBezTo>
                  <a:cubicBezTo>
                    <a:pt x="33" y="292"/>
                    <a:pt x="38" y="290"/>
                    <a:pt x="38" y="286"/>
                  </a:cubicBezTo>
                  <a:cubicBezTo>
                    <a:pt x="39" y="278"/>
                    <a:pt x="33" y="273"/>
                    <a:pt x="32" y="266"/>
                  </a:cubicBezTo>
                  <a:cubicBezTo>
                    <a:pt x="32" y="260"/>
                    <a:pt x="34" y="247"/>
                    <a:pt x="35" y="242"/>
                  </a:cubicBezTo>
                  <a:cubicBezTo>
                    <a:pt x="37" y="236"/>
                    <a:pt x="45" y="229"/>
                    <a:pt x="47" y="222"/>
                  </a:cubicBezTo>
                  <a:cubicBezTo>
                    <a:pt x="50" y="208"/>
                    <a:pt x="48" y="187"/>
                    <a:pt x="47" y="181"/>
                  </a:cubicBezTo>
                  <a:cubicBezTo>
                    <a:pt x="45" y="177"/>
                    <a:pt x="37" y="173"/>
                    <a:pt x="35" y="170"/>
                  </a:cubicBezTo>
                  <a:cubicBezTo>
                    <a:pt x="32" y="164"/>
                    <a:pt x="34" y="148"/>
                    <a:pt x="23" y="146"/>
                  </a:cubicBezTo>
                  <a:cubicBezTo>
                    <a:pt x="26" y="122"/>
                    <a:pt x="12" y="115"/>
                    <a:pt x="3" y="103"/>
                  </a:cubicBezTo>
                  <a:cubicBezTo>
                    <a:pt x="5" y="69"/>
                    <a:pt x="0" y="42"/>
                    <a:pt x="0" y="10"/>
                  </a:cubicBezTo>
                  <a:cubicBezTo>
                    <a:pt x="54" y="9"/>
                    <a:pt x="114" y="4"/>
                    <a:pt x="169" y="1"/>
                  </a:cubicBezTo>
                  <a:cubicBezTo>
                    <a:pt x="188" y="0"/>
                    <a:pt x="207" y="0"/>
                    <a:pt x="224" y="1"/>
                  </a:cubicBezTo>
                  <a:cubicBezTo>
                    <a:pt x="219" y="12"/>
                    <a:pt x="224" y="10"/>
                    <a:pt x="230" y="4"/>
                  </a:cubicBezTo>
                  <a:close/>
                </a:path>
              </a:pathLst>
            </a:custGeom>
            <a:solidFill>
              <a:schemeClr val="tx1"/>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184"/>
            <p:cNvSpPr>
              <a:spLocks/>
            </p:cNvSpPr>
            <p:nvPr/>
          </p:nvSpPr>
          <p:spPr bwMode="auto">
            <a:xfrm>
              <a:off x="3603626" y="3651251"/>
              <a:ext cx="20638" cy="20638"/>
            </a:xfrm>
            <a:custGeom>
              <a:avLst/>
              <a:gdLst>
                <a:gd name="T0" fmla="*/ 17 w 17"/>
                <a:gd name="T1" fmla="*/ 10 h 17"/>
                <a:gd name="T2" fmla="*/ 0 w 17"/>
                <a:gd name="T3" fmla="*/ 7 h 17"/>
                <a:gd name="T4" fmla="*/ 17 w 17"/>
                <a:gd name="T5" fmla="*/ 10 h 17"/>
              </a:gdLst>
              <a:ahLst/>
              <a:cxnLst>
                <a:cxn ang="0">
                  <a:pos x="T0" y="T1"/>
                </a:cxn>
                <a:cxn ang="0">
                  <a:pos x="T2" y="T3"/>
                </a:cxn>
                <a:cxn ang="0">
                  <a:pos x="T4" y="T5"/>
                </a:cxn>
              </a:cxnLst>
              <a:rect l="0" t="0" r="r" b="b"/>
              <a:pathLst>
                <a:path w="17" h="17">
                  <a:moveTo>
                    <a:pt x="17" y="10"/>
                  </a:moveTo>
                  <a:cubicBezTo>
                    <a:pt x="11" y="17"/>
                    <a:pt x="8" y="7"/>
                    <a:pt x="0" y="7"/>
                  </a:cubicBezTo>
                  <a:cubicBezTo>
                    <a:pt x="2" y="0"/>
                    <a:pt x="17" y="0"/>
                    <a:pt x="17" y="10"/>
                  </a:cubicBez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185"/>
            <p:cNvSpPr>
              <a:spLocks/>
            </p:cNvSpPr>
            <p:nvPr/>
          </p:nvSpPr>
          <p:spPr bwMode="auto">
            <a:xfrm>
              <a:off x="3671889" y="3681413"/>
              <a:ext cx="14288" cy="15875"/>
            </a:xfrm>
            <a:custGeom>
              <a:avLst/>
              <a:gdLst>
                <a:gd name="T0" fmla="*/ 7 w 13"/>
                <a:gd name="T1" fmla="*/ 0 h 14"/>
                <a:gd name="T2" fmla="*/ 13 w 13"/>
                <a:gd name="T3" fmla="*/ 6 h 14"/>
                <a:gd name="T4" fmla="*/ 7 w 13"/>
                <a:gd name="T5" fmla="*/ 0 h 14"/>
              </a:gdLst>
              <a:ahLst/>
              <a:cxnLst>
                <a:cxn ang="0">
                  <a:pos x="T0" y="T1"/>
                </a:cxn>
                <a:cxn ang="0">
                  <a:pos x="T2" y="T3"/>
                </a:cxn>
                <a:cxn ang="0">
                  <a:pos x="T4" y="T5"/>
                </a:cxn>
              </a:cxnLst>
              <a:rect l="0" t="0" r="r" b="b"/>
              <a:pathLst>
                <a:path w="13" h="14">
                  <a:moveTo>
                    <a:pt x="7" y="0"/>
                  </a:moveTo>
                  <a:cubicBezTo>
                    <a:pt x="11" y="1"/>
                    <a:pt x="9" y="6"/>
                    <a:pt x="13" y="6"/>
                  </a:cubicBezTo>
                  <a:cubicBezTo>
                    <a:pt x="11" y="14"/>
                    <a:pt x="0" y="3"/>
                    <a:pt x="7" y="0"/>
                  </a:cubicBezTo>
                  <a:close/>
                </a:path>
              </a:pathLst>
            </a:custGeom>
            <a:solidFill>
              <a:srgbClr val="959595"/>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186"/>
            <p:cNvSpPr>
              <a:spLocks/>
            </p:cNvSpPr>
            <p:nvPr/>
          </p:nvSpPr>
          <p:spPr bwMode="auto">
            <a:xfrm>
              <a:off x="2170113" y="2857501"/>
              <a:ext cx="1271588" cy="1236663"/>
            </a:xfrm>
            <a:custGeom>
              <a:avLst/>
              <a:gdLst>
                <a:gd name="T0" fmla="*/ 735 w 1065"/>
                <a:gd name="T1" fmla="*/ 846 h 1035"/>
                <a:gd name="T2" fmla="*/ 755 w 1065"/>
                <a:gd name="T3" fmla="*/ 863 h 1035"/>
                <a:gd name="T4" fmla="*/ 715 w 1065"/>
                <a:gd name="T5" fmla="*/ 884 h 1035"/>
                <a:gd name="T6" fmla="*/ 744 w 1065"/>
                <a:gd name="T7" fmla="*/ 904 h 1035"/>
                <a:gd name="T8" fmla="*/ 741 w 1065"/>
                <a:gd name="T9" fmla="*/ 954 h 1035"/>
                <a:gd name="T10" fmla="*/ 753 w 1065"/>
                <a:gd name="T11" fmla="*/ 997 h 1035"/>
                <a:gd name="T12" fmla="*/ 750 w 1065"/>
                <a:gd name="T13" fmla="*/ 1035 h 1035"/>
                <a:gd name="T14" fmla="*/ 674 w 1065"/>
                <a:gd name="T15" fmla="*/ 1015 h 1035"/>
                <a:gd name="T16" fmla="*/ 604 w 1065"/>
                <a:gd name="T17" fmla="*/ 983 h 1035"/>
                <a:gd name="T18" fmla="*/ 596 w 1065"/>
                <a:gd name="T19" fmla="*/ 971 h 1035"/>
                <a:gd name="T20" fmla="*/ 572 w 1065"/>
                <a:gd name="T21" fmla="*/ 919 h 1035"/>
                <a:gd name="T22" fmla="*/ 569 w 1065"/>
                <a:gd name="T23" fmla="*/ 895 h 1035"/>
                <a:gd name="T24" fmla="*/ 549 w 1065"/>
                <a:gd name="T25" fmla="*/ 858 h 1035"/>
                <a:gd name="T26" fmla="*/ 508 w 1065"/>
                <a:gd name="T27" fmla="*/ 805 h 1035"/>
                <a:gd name="T28" fmla="*/ 497 w 1065"/>
                <a:gd name="T29" fmla="*/ 767 h 1035"/>
                <a:gd name="T30" fmla="*/ 491 w 1065"/>
                <a:gd name="T31" fmla="*/ 759 h 1035"/>
                <a:gd name="T32" fmla="*/ 476 w 1065"/>
                <a:gd name="T33" fmla="*/ 724 h 1035"/>
                <a:gd name="T34" fmla="*/ 430 w 1065"/>
                <a:gd name="T35" fmla="*/ 671 h 1035"/>
                <a:gd name="T36" fmla="*/ 409 w 1065"/>
                <a:gd name="T37" fmla="*/ 648 h 1035"/>
                <a:gd name="T38" fmla="*/ 331 w 1065"/>
                <a:gd name="T39" fmla="*/ 648 h 1035"/>
                <a:gd name="T40" fmla="*/ 290 w 1065"/>
                <a:gd name="T41" fmla="*/ 689 h 1035"/>
                <a:gd name="T42" fmla="*/ 223 w 1065"/>
                <a:gd name="T43" fmla="*/ 698 h 1035"/>
                <a:gd name="T44" fmla="*/ 194 w 1065"/>
                <a:gd name="T45" fmla="*/ 683 h 1035"/>
                <a:gd name="T46" fmla="*/ 145 w 1065"/>
                <a:gd name="T47" fmla="*/ 607 h 1035"/>
                <a:gd name="T48" fmla="*/ 139 w 1065"/>
                <a:gd name="T49" fmla="*/ 575 h 1035"/>
                <a:gd name="T50" fmla="*/ 133 w 1065"/>
                <a:gd name="T51" fmla="*/ 561 h 1035"/>
                <a:gd name="T52" fmla="*/ 110 w 1065"/>
                <a:gd name="T53" fmla="*/ 535 h 1035"/>
                <a:gd name="T54" fmla="*/ 84 w 1065"/>
                <a:gd name="T55" fmla="*/ 511 h 1035"/>
                <a:gd name="T56" fmla="*/ 31 w 1065"/>
                <a:gd name="T57" fmla="*/ 462 h 1035"/>
                <a:gd name="T58" fmla="*/ 2 w 1065"/>
                <a:gd name="T59" fmla="*/ 410 h 1035"/>
                <a:gd name="T60" fmla="*/ 293 w 1065"/>
                <a:gd name="T61" fmla="*/ 427 h 1035"/>
                <a:gd name="T62" fmla="*/ 549 w 1065"/>
                <a:gd name="T63" fmla="*/ 11 h 1035"/>
                <a:gd name="T64" fmla="*/ 572 w 1065"/>
                <a:gd name="T65" fmla="*/ 215 h 1035"/>
                <a:gd name="T66" fmla="*/ 610 w 1065"/>
                <a:gd name="T67" fmla="*/ 235 h 1035"/>
                <a:gd name="T68" fmla="*/ 694 w 1065"/>
                <a:gd name="T69" fmla="*/ 244 h 1035"/>
                <a:gd name="T70" fmla="*/ 709 w 1065"/>
                <a:gd name="T71" fmla="*/ 270 h 1035"/>
                <a:gd name="T72" fmla="*/ 744 w 1065"/>
                <a:gd name="T73" fmla="*/ 273 h 1035"/>
                <a:gd name="T74" fmla="*/ 770 w 1065"/>
                <a:gd name="T75" fmla="*/ 282 h 1035"/>
                <a:gd name="T76" fmla="*/ 785 w 1065"/>
                <a:gd name="T77" fmla="*/ 261 h 1035"/>
                <a:gd name="T78" fmla="*/ 837 w 1065"/>
                <a:gd name="T79" fmla="*/ 285 h 1035"/>
                <a:gd name="T80" fmla="*/ 875 w 1065"/>
                <a:gd name="T81" fmla="*/ 270 h 1035"/>
                <a:gd name="T82" fmla="*/ 921 w 1065"/>
                <a:gd name="T83" fmla="*/ 261 h 1035"/>
                <a:gd name="T84" fmla="*/ 959 w 1065"/>
                <a:gd name="T85" fmla="*/ 279 h 1035"/>
                <a:gd name="T86" fmla="*/ 988 w 1065"/>
                <a:gd name="T87" fmla="*/ 296 h 1035"/>
                <a:gd name="T88" fmla="*/ 1020 w 1065"/>
                <a:gd name="T89" fmla="*/ 445 h 1035"/>
                <a:gd name="T90" fmla="*/ 1038 w 1065"/>
                <a:gd name="T91" fmla="*/ 479 h 1035"/>
                <a:gd name="T92" fmla="*/ 1052 w 1065"/>
                <a:gd name="T93" fmla="*/ 500 h 1035"/>
                <a:gd name="T94" fmla="*/ 1064 w 1065"/>
                <a:gd name="T95" fmla="*/ 538 h 1035"/>
                <a:gd name="T96" fmla="*/ 1064 w 1065"/>
                <a:gd name="T97" fmla="*/ 558 h 1035"/>
                <a:gd name="T98" fmla="*/ 1041 w 1065"/>
                <a:gd name="T99" fmla="*/ 663 h 1035"/>
                <a:gd name="T100" fmla="*/ 1000 w 1065"/>
                <a:gd name="T101" fmla="*/ 680 h 1035"/>
                <a:gd name="T102" fmla="*/ 971 w 1065"/>
                <a:gd name="T103" fmla="*/ 680 h 1035"/>
                <a:gd name="T104" fmla="*/ 956 w 1065"/>
                <a:gd name="T105" fmla="*/ 669 h 1035"/>
                <a:gd name="T106" fmla="*/ 956 w 1065"/>
                <a:gd name="T107" fmla="*/ 703 h 1035"/>
                <a:gd name="T108" fmla="*/ 898 w 1065"/>
                <a:gd name="T109" fmla="*/ 759 h 1035"/>
                <a:gd name="T110" fmla="*/ 872 w 1065"/>
                <a:gd name="T111" fmla="*/ 773 h 1035"/>
                <a:gd name="T112" fmla="*/ 849 w 1065"/>
                <a:gd name="T113" fmla="*/ 770 h 1035"/>
                <a:gd name="T114" fmla="*/ 831 w 1065"/>
                <a:gd name="T115" fmla="*/ 759 h 1035"/>
                <a:gd name="T116" fmla="*/ 811 w 1065"/>
                <a:gd name="T117" fmla="*/ 762 h 1035"/>
                <a:gd name="T118" fmla="*/ 828 w 1065"/>
                <a:gd name="T119" fmla="*/ 788 h 1035"/>
                <a:gd name="T120" fmla="*/ 793 w 1065"/>
                <a:gd name="T121" fmla="*/ 814 h 1035"/>
                <a:gd name="T122" fmla="*/ 773 w 1065"/>
                <a:gd name="T123" fmla="*/ 834 h 1035"/>
                <a:gd name="T124" fmla="*/ 767 w 1065"/>
                <a:gd name="T125" fmla="*/ 84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5" h="1035">
                  <a:moveTo>
                    <a:pt x="767" y="846"/>
                  </a:moveTo>
                  <a:cubicBezTo>
                    <a:pt x="758" y="842"/>
                    <a:pt x="744" y="842"/>
                    <a:pt x="735" y="846"/>
                  </a:cubicBezTo>
                  <a:cubicBezTo>
                    <a:pt x="738" y="853"/>
                    <a:pt x="743" y="849"/>
                    <a:pt x="747" y="852"/>
                  </a:cubicBezTo>
                  <a:cubicBezTo>
                    <a:pt x="750" y="854"/>
                    <a:pt x="752" y="858"/>
                    <a:pt x="755" y="863"/>
                  </a:cubicBezTo>
                  <a:cubicBezTo>
                    <a:pt x="755" y="875"/>
                    <a:pt x="747" y="880"/>
                    <a:pt x="747" y="893"/>
                  </a:cubicBezTo>
                  <a:cubicBezTo>
                    <a:pt x="729" y="896"/>
                    <a:pt x="725" y="887"/>
                    <a:pt x="715" y="884"/>
                  </a:cubicBezTo>
                  <a:cubicBezTo>
                    <a:pt x="714" y="893"/>
                    <a:pt x="722" y="893"/>
                    <a:pt x="721" y="904"/>
                  </a:cubicBezTo>
                  <a:cubicBezTo>
                    <a:pt x="731" y="905"/>
                    <a:pt x="735" y="909"/>
                    <a:pt x="744" y="904"/>
                  </a:cubicBezTo>
                  <a:cubicBezTo>
                    <a:pt x="740" y="912"/>
                    <a:pt x="740" y="924"/>
                    <a:pt x="732" y="927"/>
                  </a:cubicBezTo>
                  <a:cubicBezTo>
                    <a:pt x="726" y="941"/>
                    <a:pt x="739" y="945"/>
                    <a:pt x="741" y="954"/>
                  </a:cubicBezTo>
                  <a:cubicBezTo>
                    <a:pt x="743" y="961"/>
                    <a:pt x="742" y="972"/>
                    <a:pt x="744" y="980"/>
                  </a:cubicBezTo>
                  <a:cubicBezTo>
                    <a:pt x="746" y="987"/>
                    <a:pt x="751" y="991"/>
                    <a:pt x="753" y="997"/>
                  </a:cubicBezTo>
                  <a:cubicBezTo>
                    <a:pt x="755" y="1008"/>
                    <a:pt x="750" y="1019"/>
                    <a:pt x="758" y="1026"/>
                  </a:cubicBezTo>
                  <a:cubicBezTo>
                    <a:pt x="760" y="1033"/>
                    <a:pt x="745" y="1025"/>
                    <a:pt x="750" y="1035"/>
                  </a:cubicBezTo>
                  <a:cubicBezTo>
                    <a:pt x="736" y="1035"/>
                    <a:pt x="731" y="1018"/>
                    <a:pt x="718" y="1015"/>
                  </a:cubicBezTo>
                  <a:cubicBezTo>
                    <a:pt x="705" y="1011"/>
                    <a:pt x="692" y="1017"/>
                    <a:pt x="674" y="1015"/>
                  </a:cubicBezTo>
                  <a:cubicBezTo>
                    <a:pt x="664" y="1006"/>
                    <a:pt x="657" y="995"/>
                    <a:pt x="636" y="997"/>
                  </a:cubicBezTo>
                  <a:cubicBezTo>
                    <a:pt x="633" y="985"/>
                    <a:pt x="620" y="983"/>
                    <a:pt x="604" y="983"/>
                  </a:cubicBezTo>
                  <a:cubicBezTo>
                    <a:pt x="601" y="981"/>
                    <a:pt x="603" y="977"/>
                    <a:pt x="601" y="974"/>
                  </a:cubicBezTo>
                  <a:cubicBezTo>
                    <a:pt x="601" y="973"/>
                    <a:pt x="596" y="971"/>
                    <a:pt x="596" y="971"/>
                  </a:cubicBezTo>
                  <a:cubicBezTo>
                    <a:pt x="593" y="965"/>
                    <a:pt x="595" y="957"/>
                    <a:pt x="593" y="951"/>
                  </a:cubicBezTo>
                  <a:cubicBezTo>
                    <a:pt x="588" y="938"/>
                    <a:pt x="580" y="928"/>
                    <a:pt x="572" y="919"/>
                  </a:cubicBezTo>
                  <a:cubicBezTo>
                    <a:pt x="570" y="913"/>
                    <a:pt x="575" y="911"/>
                    <a:pt x="575" y="907"/>
                  </a:cubicBezTo>
                  <a:cubicBezTo>
                    <a:pt x="575" y="901"/>
                    <a:pt x="570" y="900"/>
                    <a:pt x="569" y="895"/>
                  </a:cubicBezTo>
                  <a:cubicBezTo>
                    <a:pt x="569" y="888"/>
                    <a:pt x="573" y="881"/>
                    <a:pt x="569" y="872"/>
                  </a:cubicBezTo>
                  <a:cubicBezTo>
                    <a:pt x="566" y="864"/>
                    <a:pt x="557" y="861"/>
                    <a:pt x="549" y="858"/>
                  </a:cubicBezTo>
                  <a:cubicBezTo>
                    <a:pt x="542" y="842"/>
                    <a:pt x="530" y="830"/>
                    <a:pt x="523" y="814"/>
                  </a:cubicBezTo>
                  <a:cubicBezTo>
                    <a:pt x="520" y="809"/>
                    <a:pt x="513" y="809"/>
                    <a:pt x="508" y="805"/>
                  </a:cubicBezTo>
                  <a:cubicBezTo>
                    <a:pt x="506" y="799"/>
                    <a:pt x="504" y="794"/>
                    <a:pt x="502" y="782"/>
                  </a:cubicBezTo>
                  <a:cubicBezTo>
                    <a:pt x="502" y="782"/>
                    <a:pt x="501" y="774"/>
                    <a:pt x="497" y="767"/>
                  </a:cubicBezTo>
                  <a:cubicBezTo>
                    <a:pt x="496" y="766"/>
                    <a:pt x="491" y="765"/>
                    <a:pt x="491" y="765"/>
                  </a:cubicBezTo>
                  <a:cubicBezTo>
                    <a:pt x="490" y="763"/>
                    <a:pt x="492" y="760"/>
                    <a:pt x="491" y="759"/>
                  </a:cubicBezTo>
                  <a:cubicBezTo>
                    <a:pt x="488" y="754"/>
                    <a:pt x="487" y="749"/>
                    <a:pt x="482" y="744"/>
                  </a:cubicBezTo>
                  <a:cubicBezTo>
                    <a:pt x="480" y="742"/>
                    <a:pt x="479" y="731"/>
                    <a:pt x="476" y="724"/>
                  </a:cubicBezTo>
                  <a:cubicBezTo>
                    <a:pt x="471" y="711"/>
                    <a:pt x="460" y="703"/>
                    <a:pt x="450" y="692"/>
                  </a:cubicBezTo>
                  <a:cubicBezTo>
                    <a:pt x="446" y="687"/>
                    <a:pt x="437" y="677"/>
                    <a:pt x="430" y="671"/>
                  </a:cubicBezTo>
                  <a:cubicBezTo>
                    <a:pt x="428" y="670"/>
                    <a:pt x="425" y="670"/>
                    <a:pt x="427" y="671"/>
                  </a:cubicBezTo>
                  <a:cubicBezTo>
                    <a:pt x="417" y="662"/>
                    <a:pt x="417" y="656"/>
                    <a:pt x="409" y="648"/>
                  </a:cubicBezTo>
                  <a:cubicBezTo>
                    <a:pt x="397" y="651"/>
                    <a:pt x="379" y="650"/>
                    <a:pt x="360" y="645"/>
                  </a:cubicBezTo>
                  <a:cubicBezTo>
                    <a:pt x="350" y="643"/>
                    <a:pt x="338" y="632"/>
                    <a:pt x="331" y="648"/>
                  </a:cubicBezTo>
                  <a:cubicBezTo>
                    <a:pt x="321" y="644"/>
                    <a:pt x="310" y="650"/>
                    <a:pt x="305" y="657"/>
                  </a:cubicBezTo>
                  <a:cubicBezTo>
                    <a:pt x="300" y="663"/>
                    <a:pt x="296" y="677"/>
                    <a:pt x="290" y="689"/>
                  </a:cubicBezTo>
                  <a:cubicBezTo>
                    <a:pt x="285" y="700"/>
                    <a:pt x="273" y="710"/>
                    <a:pt x="264" y="718"/>
                  </a:cubicBezTo>
                  <a:cubicBezTo>
                    <a:pt x="247" y="718"/>
                    <a:pt x="235" y="706"/>
                    <a:pt x="223" y="698"/>
                  </a:cubicBezTo>
                  <a:cubicBezTo>
                    <a:pt x="219" y="695"/>
                    <a:pt x="217" y="690"/>
                    <a:pt x="214" y="689"/>
                  </a:cubicBezTo>
                  <a:cubicBezTo>
                    <a:pt x="208" y="686"/>
                    <a:pt x="200" y="687"/>
                    <a:pt x="194" y="683"/>
                  </a:cubicBezTo>
                  <a:cubicBezTo>
                    <a:pt x="182" y="675"/>
                    <a:pt x="176" y="657"/>
                    <a:pt x="159" y="654"/>
                  </a:cubicBezTo>
                  <a:cubicBezTo>
                    <a:pt x="159" y="637"/>
                    <a:pt x="140" y="629"/>
                    <a:pt x="145" y="607"/>
                  </a:cubicBezTo>
                  <a:cubicBezTo>
                    <a:pt x="146" y="601"/>
                    <a:pt x="147" y="595"/>
                    <a:pt x="142" y="584"/>
                  </a:cubicBezTo>
                  <a:cubicBezTo>
                    <a:pt x="141" y="583"/>
                    <a:pt x="140" y="578"/>
                    <a:pt x="139" y="575"/>
                  </a:cubicBezTo>
                  <a:cubicBezTo>
                    <a:pt x="138" y="574"/>
                    <a:pt x="133" y="573"/>
                    <a:pt x="133" y="573"/>
                  </a:cubicBezTo>
                  <a:cubicBezTo>
                    <a:pt x="132" y="569"/>
                    <a:pt x="135" y="564"/>
                    <a:pt x="133" y="561"/>
                  </a:cubicBezTo>
                  <a:cubicBezTo>
                    <a:pt x="130" y="556"/>
                    <a:pt x="128" y="553"/>
                    <a:pt x="124" y="549"/>
                  </a:cubicBezTo>
                  <a:cubicBezTo>
                    <a:pt x="120" y="544"/>
                    <a:pt x="115" y="539"/>
                    <a:pt x="110" y="535"/>
                  </a:cubicBezTo>
                  <a:cubicBezTo>
                    <a:pt x="106" y="532"/>
                    <a:pt x="97" y="531"/>
                    <a:pt x="92" y="526"/>
                  </a:cubicBezTo>
                  <a:cubicBezTo>
                    <a:pt x="89" y="523"/>
                    <a:pt x="87" y="516"/>
                    <a:pt x="84" y="511"/>
                  </a:cubicBezTo>
                  <a:cubicBezTo>
                    <a:pt x="80" y="507"/>
                    <a:pt x="76" y="504"/>
                    <a:pt x="72" y="500"/>
                  </a:cubicBezTo>
                  <a:cubicBezTo>
                    <a:pt x="59" y="484"/>
                    <a:pt x="52" y="470"/>
                    <a:pt x="31" y="462"/>
                  </a:cubicBezTo>
                  <a:cubicBezTo>
                    <a:pt x="31" y="454"/>
                    <a:pt x="26" y="450"/>
                    <a:pt x="25" y="442"/>
                  </a:cubicBezTo>
                  <a:cubicBezTo>
                    <a:pt x="18" y="430"/>
                    <a:pt x="0" y="430"/>
                    <a:pt x="2" y="410"/>
                  </a:cubicBezTo>
                  <a:cubicBezTo>
                    <a:pt x="94" y="420"/>
                    <a:pt x="187" y="428"/>
                    <a:pt x="284" y="433"/>
                  </a:cubicBezTo>
                  <a:cubicBezTo>
                    <a:pt x="288" y="432"/>
                    <a:pt x="289" y="428"/>
                    <a:pt x="293" y="427"/>
                  </a:cubicBezTo>
                  <a:cubicBezTo>
                    <a:pt x="301" y="283"/>
                    <a:pt x="312" y="142"/>
                    <a:pt x="322" y="0"/>
                  </a:cubicBezTo>
                  <a:cubicBezTo>
                    <a:pt x="396" y="5"/>
                    <a:pt x="475" y="6"/>
                    <a:pt x="549" y="11"/>
                  </a:cubicBezTo>
                  <a:cubicBezTo>
                    <a:pt x="549" y="74"/>
                    <a:pt x="548" y="136"/>
                    <a:pt x="543" y="194"/>
                  </a:cubicBezTo>
                  <a:cubicBezTo>
                    <a:pt x="556" y="198"/>
                    <a:pt x="563" y="208"/>
                    <a:pt x="572" y="215"/>
                  </a:cubicBezTo>
                  <a:cubicBezTo>
                    <a:pt x="587" y="217"/>
                    <a:pt x="596" y="211"/>
                    <a:pt x="604" y="215"/>
                  </a:cubicBezTo>
                  <a:cubicBezTo>
                    <a:pt x="609" y="219"/>
                    <a:pt x="605" y="231"/>
                    <a:pt x="610" y="235"/>
                  </a:cubicBezTo>
                  <a:cubicBezTo>
                    <a:pt x="632" y="236"/>
                    <a:pt x="653" y="239"/>
                    <a:pt x="665" y="250"/>
                  </a:cubicBezTo>
                  <a:cubicBezTo>
                    <a:pt x="676" y="243"/>
                    <a:pt x="677" y="242"/>
                    <a:pt x="694" y="244"/>
                  </a:cubicBezTo>
                  <a:cubicBezTo>
                    <a:pt x="693" y="253"/>
                    <a:pt x="697" y="257"/>
                    <a:pt x="706" y="256"/>
                  </a:cubicBezTo>
                  <a:cubicBezTo>
                    <a:pt x="705" y="262"/>
                    <a:pt x="707" y="267"/>
                    <a:pt x="709" y="270"/>
                  </a:cubicBezTo>
                  <a:cubicBezTo>
                    <a:pt x="720" y="270"/>
                    <a:pt x="722" y="262"/>
                    <a:pt x="729" y="258"/>
                  </a:cubicBezTo>
                  <a:cubicBezTo>
                    <a:pt x="736" y="261"/>
                    <a:pt x="741" y="266"/>
                    <a:pt x="744" y="273"/>
                  </a:cubicBezTo>
                  <a:cubicBezTo>
                    <a:pt x="752" y="274"/>
                    <a:pt x="759" y="272"/>
                    <a:pt x="761" y="267"/>
                  </a:cubicBezTo>
                  <a:cubicBezTo>
                    <a:pt x="768" y="268"/>
                    <a:pt x="761" y="283"/>
                    <a:pt x="770" y="282"/>
                  </a:cubicBezTo>
                  <a:cubicBezTo>
                    <a:pt x="777" y="282"/>
                    <a:pt x="778" y="272"/>
                    <a:pt x="782" y="267"/>
                  </a:cubicBezTo>
                  <a:cubicBezTo>
                    <a:pt x="783" y="266"/>
                    <a:pt x="785" y="265"/>
                    <a:pt x="785" y="261"/>
                  </a:cubicBezTo>
                  <a:cubicBezTo>
                    <a:pt x="796" y="265"/>
                    <a:pt x="799" y="273"/>
                    <a:pt x="814" y="267"/>
                  </a:cubicBezTo>
                  <a:cubicBezTo>
                    <a:pt x="818" y="277"/>
                    <a:pt x="830" y="278"/>
                    <a:pt x="837" y="285"/>
                  </a:cubicBezTo>
                  <a:cubicBezTo>
                    <a:pt x="842" y="278"/>
                    <a:pt x="851" y="276"/>
                    <a:pt x="857" y="270"/>
                  </a:cubicBezTo>
                  <a:cubicBezTo>
                    <a:pt x="866" y="267"/>
                    <a:pt x="866" y="267"/>
                    <a:pt x="875" y="270"/>
                  </a:cubicBezTo>
                  <a:cubicBezTo>
                    <a:pt x="882" y="269"/>
                    <a:pt x="887" y="265"/>
                    <a:pt x="892" y="261"/>
                  </a:cubicBezTo>
                  <a:cubicBezTo>
                    <a:pt x="898" y="265"/>
                    <a:pt x="915" y="274"/>
                    <a:pt x="921" y="261"/>
                  </a:cubicBezTo>
                  <a:cubicBezTo>
                    <a:pt x="934" y="258"/>
                    <a:pt x="943" y="275"/>
                    <a:pt x="950" y="279"/>
                  </a:cubicBezTo>
                  <a:cubicBezTo>
                    <a:pt x="953" y="280"/>
                    <a:pt x="957" y="278"/>
                    <a:pt x="959" y="279"/>
                  </a:cubicBezTo>
                  <a:cubicBezTo>
                    <a:pt x="960" y="279"/>
                    <a:pt x="961" y="284"/>
                    <a:pt x="962" y="285"/>
                  </a:cubicBezTo>
                  <a:cubicBezTo>
                    <a:pt x="971" y="288"/>
                    <a:pt x="985" y="284"/>
                    <a:pt x="988" y="296"/>
                  </a:cubicBezTo>
                  <a:cubicBezTo>
                    <a:pt x="996" y="293"/>
                    <a:pt x="1006" y="293"/>
                    <a:pt x="1014" y="296"/>
                  </a:cubicBezTo>
                  <a:cubicBezTo>
                    <a:pt x="1018" y="344"/>
                    <a:pt x="1018" y="395"/>
                    <a:pt x="1020" y="445"/>
                  </a:cubicBezTo>
                  <a:cubicBezTo>
                    <a:pt x="1025" y="452"/>
                    <a:pt x="1032" y="456"/>
                    <a:pt x="1038" y="462"/>
                  </a:cubicBezTo>
                  <a:cubicBezTo>
                    <a:pt x="1036" y="471"/>
                    <a:pt x="1044" y="473"/>
                    <a:pt x="1038" y="479"/>
                  </a:cubicBezTo>
                  <a:cubicBezTo>
                    <a:pt x="1040" y="483"/>
                    <a:pt x="1041" y="487"/>
                    <a:pt x="1043" y="491"/>
                  </a:cubicBezTo>
                  <a:cubicBezTo>
                    <a:pt x="1046" y="494"/>
                    <a:pt x="1051" y="497"/>
                    <a:pt x="1052" y="500"/>
                  </a:cubicBezTo>
                  <a:cubicBezTo>
                    <a:pt x="1053" y="502"/>
                    <a:pt x="1051" y="506"/>
                    <a:pt x="1052" y="509"/>
                  </a:cubicBezTo>
                  <a:cubicBezTo>
                    <a:pt x="1058" y="518"/>
                    <a:pt x="1065" y="520"/>
                    <a:pt x="1064" y="538"/>
                  </a:cubicBezTo>
                  <a:cubicBezTo>
                    <a:pt x="1064" y="538"/>
                    <a:pt x="1060" y="538"/>
                    <a:pt x="1061" y="541"/>
                  </a:cubicBezTo>
                  <a:cubicBezTo>
                    <a:pt x="1061" y="543"/>
                    <a:pt x="1064" y="551"/>
                    <a:pt x="1064" y="558"/>
                  </a:cubicBezTo>
                  <a:cubicBezTo>
                    <a:pt x="1050" y="572"/>
                    <a:pt x="1046" y="604"/>
                    <a:pt x="1055" y="625"/>
                  </a:cubicBezTo>
                  <a:cubicBezTo>
                    <a:pt x="1049" y="635"/>
                    <a:pt x="1025" y="649"/>
                    <a:pt x="1041" y="663"/>
                  </a:cubicBezTo>
                  <a:cubicBezTo>
                    <a:pt x="1033" y="667"/>
                    <a:pt x="1027" y="666"/>
                    <a:pt x="1020" y="669"/>
                  </a:cubicBezTo>
                  <a:cubicBezTo>
                    <a:pt x="1012" y="671"/>
                    <a:pt x="1006" y="679"/>
                    <a:pt x="1000" y="680"/>
                  </a:cubicBezTo>
                  <a:cubicBezTo>
                    <a:pt x="995" y="681"/>
                    <a:pt x="995" y="677"/>
                    <a:pt x="991" y="677"/>
                  </a:cubicBezTo>
                  <a:cubicBezTo>
                    <a:pt x="988" y="678"/>
                    <a:pt x="978" y="681"/>
                    <a:pt x="971" y="680"/>
                  </a:cubicBezTo>
                  <a:cubicBezTo>
                    <a:pt x="975" y="676"/>
                    <a:pt x="974" y="668"/>
                    <a:pt x="974" y="660"/>
                  </a:cubicBezTo>
                  <a:cubicBezTo>
                    <a:pt x="963" y="652"/>
                    <a:pt x="961" y="667"/>
                    <a:pt x="956" y="669"/>
                  </a:cubicBezTo>
                  <a:cubicBezTo>
                    <a:pt x="950" y="670"/>
                    <a:pt x="950" y="657"/>
                    <a:pt x="945" y="666"/>
                  </a:cubicBezTo>
                  <a:cubicBezTo>
                    <a:pt x="945" y="681"/>
                    <a:pt x="951" y="687"/>
                    <a:pt x="956" y="703"/>
                  </a:cubicBezTo>
                  <a:cubicBezTo>
                    <a:pt x="947" y="706"/>
                    <a:pt x="946" y="716"/>
                    <a:pt x="936" y="718"/>
                  </a:cubicBezTo>
                  <a:cubicBezTo>
                    <a:pt x="935" y="743"/>
                    <a:pt x="910" y="744"/>
                    <a:pt x="898" y="759"/>
                  </a:cubicBezTo>
                  <a:cubicBezTo>
                    <a:pt x="887" y="756"/>
                    <a:pt x="884" y="762"/>
                    <a:pt x="875" y="762"/>
                  </a:cubicBezTo>
                  <a:cubicBezTo>
                    <a:pt x="871" y="763"/>
                    <a:pt x="872" y="769"/>
                    <a:pt x="872" y="773"/>
                  </a:cubicBezTo>
                  <a:cubicBezTo>
                    <a:pt x="865" y="775"/>
                    <a:pt x="868" y="768"/>
                    <a:pt x="863" y="767"/>
                  </a:cubicBezTo>
                  <a:cubicBezTo>
                    <a:pt x="866" y="768"/>
                    <a:pt x="852" y="774"/>
                    <a:pt x="849" y="770"/>
                  </a:cubicBezTo>
                  <a:cubicBezTo>
                    <a:pt x="848" y="770"/>
                    <a:pt x="849" y="765"/>
                    <a:pt x="849" y="765"/>
                  </a:cubicBezTo>
                  <a:cubicBezTo>
                    <a:pt x="843" y="763"/>
                    <a:pt x="833" y="774"/>
                    <a:pt x="831" y="759"/>
                  </a:cubicBezTo>
                  <a:cubicBezTo>
                    <a:pt x="823" y="761"/>
                    <a:pt x="833" y="768"/>
                    <a:pt x="831" y="773"/>
                  </a:cubicBezTo>
                  <a:cubicBezTo>
                    <a:pt x="818" y="775"/>
                    <a:pt x="824" y="759"/>
                    <a:pt x="811" y="762"/>
                  </a:cubicBezTo>
                  <a:cubicBezTo>
                    <a:pt x="804" y="768"/>
                    <a:pt x="827" y="780"/>
                    <a:pt x="817" y="791"/>
                  </a:cubicBezTo>
                  <a:cubicBezTo>
                    <a:pt x="819" y="788"/>
                    <a:pt x="823" y="788"/>
                    <a:pt x="828" y="788"/>
                  </a:cubicBezTo>
                  <a:cubicBezTo>
                    <a:pt x="819" y="801"/>
                    <a:pt x="808" y="799"/>
                    <a:pt x="799" y="788"/>
                  </a:cubicBezTo>
                  <a:cubicBezTo>
                    <a:pt x="792" y="796"/>
                    <a:pt x="804" y="808"/>
                    <a:pt x="793" y="814"/>
                  </a:cubicBezTo>
                  <a:cubicBezTo>
                    <a:pt x="789" y="801"/>
                    <a:pt x="774" y="824"/>
                    <a:pt x="764" y="814"/>
                  </a:cubicBezTo>
                  <a:cubicBezTo>
                    <a:pt x="767" y="823"/>
                    <a:pt x="761" y="830"/>
                    <a:pt x="773" y="834"/>
                  </a:cubicBezTo>
                  <a:cubicBezTo>
                    <a:pt x="772" y="830"/>
                    <a:pt x="776" y="829"/>
                    <a:pt x="776" y="826"/>
                  </a:cubicBezTo>
                  <a:cubicBezTo>
                    <a:pt x="783" y="831"/>
                    <a:pt x="766" y="837"/>
                    <a:pt x="767" y="846"/>
                  </a:cubicBezTo>
                  <a:close/>
                </a:path>
              </a:pathLst>
            </a:custGeom>
            <a:solidFill>
              <a:schemeClr val="tx1"/>
            </a:solidFill>
            <a:ln w="9525">
              <a:solidFill>
                <a:srgbClr val="F9F9F9"/>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09972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76600" y="0"/>
            <a:ext cx="7772400" cy="1102519"/>
          </a:xfrm>
        </p:spPr>
        <p:txBody>
          <a:bodyPr>
            <a:normAutofit/>
          </a:bodyPr>
          <a:lstStyle/>
          <a:p>
            <a:r>
              <a:rPr lang="en-US" sz="4000" dirty="0" smtClean="0">
                <a:solidFill>
                  <a:schemeClr val="tx2"/>
                </a:solidFill>
              </a:rPr>
              <a:t>San Francisco</a:t>
            </a:r>
            <a:endParaRPr lang="en-US" sz="4000" dirty="0">
              <a:solidFill>
                <a:schemeClr val="tx2"/>
              </a:solidFill>
            </a:endParaRPr>
          </a:p>
        </p:txBody>
      </p:sp>
      <p:pic>
        <p:nvPicPr>
          <p:cNvPr id="7174" name="Picture 6" descr="http://pixabay.com/static/uploads/photo/2014/07/10/10/20/golden-gate-bridge-388917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6" y="-933450"/>
            <a:ext cx="9156405" cy="609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920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1/19/Times_Square,_New_York_City_(HD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79602"/>
            <a:ext cx="10452149" cy="69913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4235474" y="-1695450"/>
            <a:ext cx="7772400" cy="1102519"/>
          </a:xfrm>
        </p:spPr>
        <p:txBody>
          <a:bodyPr/>
          <a:lstStyle/>
          <a:p>
            <a:r>
              <a:rPr lang="en-US" dirty="0" smtClean="0">
                <a:solidFill>
                  <a:schemeClr val="bg1"/>
                </a:solidFill>
              </a:rPr>
              <a:t>New York City</a:t>
            </a:r>
            <a:endParaRPr lang="en-US" dirty="0">
              <a:solidFill>
                <a:schemeClr val="bg1"/>
              </a:solidFill>
            </a:endParaRPr>
          </a:p>
        </p:txBody>
      </p:sp>
    </p:spTree>
    <p:extLst>
      <p:ext uri="{BB962C8B-B14F-4D97-AF65-F5344CB8AC3E}">
        <p14:creationId xmlns:p14="http://schemas.microsoft.com/office/powerpoint/2010/main" val="549902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p:cNvGrpSpPr/>
          <p:nvPr/>
        </p:nvGrpSpPr>
        <p:grpSpPr>
          <a:xfrm flipH="1" flipV="1">
            <a:off x="7390472" y="1046870"/>
            <a:ext cx="1269321" cy="622300"/>
            <a:chOff x="251984" y="328642"/>
            <a:chExt cx="2490788" cy="1221139"/>
          </a:xfrm>
          <a:solidFill>
            <a:schemeClr val="tx1">
              <a:lumMod val="20000"/>
              <a:lumOff val="80000"/>
            </a:schemeClr>
          </a:solidFill>
        </p:grpSpPr>
        <p:sp>
          <p:nvSpPr>
            <p:cNvPr id="110" name="Freeform 8"/>
            <p:cNvSpPr>
              <a:spLocks/>
            </p:cNvSpPr>
            <p:nvPr/>
          </p:nvSpPr>
          <p:spPr bwMode="auto">
            <a:xfrm>
              <a:off x="251984" y="328642"/>
              <a:ext cx="2490788" cy="622300"/>
            </a:xfrm>
            <a:custGeom>
              <a:avLst/>
              <a:gdLst>
                <a:gd name="T0" fmla="*/ 66 w 664"/>
                <a:gd name="T1" fmla="*/ 100 h 166"/>
                <a:gd name="T2" fmla="*/ 110 w 664"/>
                <a:gd name="T3" fmla="*/ 117 h 166"/>
                <a:gd name="T4" fmla="*/ 202 w 664"/>
                <a:gd name="T5" fmla="*/ 62 h 166"/>
                <a:gd name="T6" fmla="*/ 261 w 664"/>
                <a:gd name="T7" fmla="*/ 80 h 166"/>
                <a:gd name="T8" fmla="*/ 403 w 664"/>
                <a:gd name="T9" fmla="*/ 0 h 166"/>
                <a:gd name="T10" fmla="*/ 535 w 664"/>
                <a:gd name="T11" fmla="*/ 65 h 166"/>
                <a:gd name="T12" fmla="*/ 560 w 664"/>
                <a:gd name="T13" fmla="*/ 62 h 166"/>
                <a:gd name="T14" fmla="*/ 664 w 664"/>
                <a:gd name="T15" fmla="*/ 166 h 166"/>
                <a:gd name="T16" fmla="*/ 0 w 664"/>
                <a:gd name="T17" fmla="*/ 166 h 166"/>
                <a:gd name="T18" fmla="*/ 66 w 664"/>
                <a:gd name="T19" fmla="*/ 10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4" h="166">
                  <a:moveTo>
                    <a:pt x="66" y="100"/>
                  </a:moveTo>
                  <a:cubicBezTo>
                    <a:pt x="83" y="100"/>
                    <a:pt x="99" y="106"/>
                    <a:pt x="110" y="117"/>
                  </a:cubicBezTo>
                  <a:cubicBezTo>
                    <a:pt x="128" y="84"/>
                    <a:pt x="162" y="62"/>
                    <a:pt x="202" y="62"/>
                  </a:cubicBezTo>
                  <a:cubicBezTo>
                    <a:pt x="224" y="62"/>
                    <a:pt x="244" y="69"/>
                    <a:pt x="261" y="80"/>
                  </a:cubicBezTo>
                  <a:cubicBezTo>
                    <a:pt x="290" y="32"/>
                    <a:pt x="343" y="0"/>
                    <a:pt x="403" y="0"/>
                  </a:cubicBezTo>
                  <a:cubicBezTo>
                    <a:pt x="457" y="0"/>
                    <a:pt x="505" y="25"/>
                    <a:pt x="535" y="65"/>
                  </a:cubicBezTo>
                  <a:cubicBezTo>
                    <a:pt x="543" y="63"/>
                    <a:pt x="551" y="62"/>
                    <a:pt x="560" y="62"/>
                  </a:cubicBezTo>
                  <a:cubicBezTo>
                    <a:pt x="617" y="62"/>
                    <a:pt x="664" y="109"/>
                    <a:pt x="664" y="166"/>
                  </a:cubicBezTo>
                  <a:cubicBezTo>
                    <a:pt x="0" y="166"/>
                    <a:pt x="0" y="166"/>
                    <a:pt x="0" y="166"/>
                  </a:cubicBezTo>
                  <a:cubicBezTo>
                    <a:pt x="0" y="130"/>
                    <a:pt x="30" y="100"/>
                    <a:pt x="66" y="100"/>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9"/>
            <p:cNvSpPr>
              <a:spLocks/>
            </p:cNvSpPr>
            <p:nvPr/>
          </p:nvSpPr>
          <p:spPr bwMode="auto">
            <a:xfrm flipV="1">
              <a:off x="251984" y="927481"/>
              <a:ext cx="2489200" cy="622300"/>
            </a:xfrm>
            <a:custGeom>
              <a:avLst/>
              <a:gdLst>
                <a:gd name="T0" fmla="*/ 597 w 664"/>
                <a:gd name="T1" fmla="*/ 100 h 166"/>
                <a:gd name="T2" fmla="*/ 553 w 664"/>
                <a:gd name="T3" fmla="*/ 117 h 166"/>
                <a:gd name="T4" fmla="*/ 462 w 664"/>
                <a:gd name="T5" fmla="*/ 62 h 166"/>
                <a:gd name="T6" fmla="*/ 403 w 664"/>
                <a:gd name="T7" fmla="*/ 80 h 166"/>
                <a:gd name="T8" fmla="*/ 260 w 664"/>
                <a:gd name="T9" fmla="*/ 0 h 166"/>
                <a:gd name="T10" fmla="*/ 128 w 664"/>
                <a:gd name="T11" fmla="*/ 65 h 166"/>
                <a:gd name="T12" fmla="*/ 104 w 664"/>
                <a:gd name="T13" fmla="*/ 62 h 166"/>
                <a:gd name="T14" fmla="*/ 0 w 664"/>
                <a:gd name="T15" fmla="*/ 166 h 166"/>
                <a:gd name="T16" fmla="*/ 664 w 664"/>
                <a:gd name="T17" fmla="*/ 166 h 166"/>
                <a:gd name="T18" fmla="*/ 597 w 664"/>
                <a:gd name="T19" fmla="*/ 10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4" h="166">
                  <a:moveTo>
                    <a:pt x="597" y="100"/>
                  </a:moveTo>
                  <a:cubicBezTo>
                    <a:pt x="581" y="100"/>
                    <a:pt x="565" y="107"/>
                    <a:pt x="553" y="117"/>
                  </a:cubicBezTo>
                  <a:cubicBezTo>
                    <a:pt x="536" y="84"/>
                    <a:pt x="501" y="62"/>
                    <a:pt x="462" y="62"/>
                  </a:cubicBezTo>
                  <a:cubicBezTo>
                    <a:pt x="440" y="62"/>
                    <a:pt x="419" y="69"/>
                    <a:pt x="403" y="80"/>
                  </a:cubicBezTo>
                  <a:cubicBezTo>
                    <a:pt x="374" y="32"/>
                    <a:pt x="321" y="0"/>
                    <a:pt x="260" y="0"/>
                  </a:cubicBezTo>
                  <a:cubicBezTo>
                    <a:pt x="207" y="0"/>
                    <a:pt x="159" y="26"/>
                    <a:pt x="128" y="65"/>
                  </a:cubicBezTo>
                  <a:cubicBezTo>
                    <a:pt x="121" y="63"/>
                    <a:pt x="112" y="62"/>
                    <a:pt x="104" y="62"/>
                  </a:cubicBezTo>
                  <a:cubicBezTo>
                    <a:pt x="46" y="62"/>
                    <a:pt x="0" y="109"/>
                    <a:pt x="0" y="166"/>
                  </a:cubicBezTo>
                  <a:cubicBezTo>
                    <a:pt x="664" y="166"/>
                    <a:pt x="664" y="166"/>
                    <a:pt x="664" y="166"/>
                  </a:cubicBezTo>
                  <a:cubicBezTo>
                    <a:pt x="664" y="130"/>
                    <a:pt x="634" y="100"/>
                    <a:pt x="597" y="100"/>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06" name="Group 105"/>
          <p:cNvGrpSpPr/>
          <p:nvPr/>
        </p:nvGrpSpPr>
        <p:grpSpPr>
          <a:xfrm flipH="1" flipV="1">
            <a:off x="4148896" y="1727209"/>
            <a:ext cx="1269321" cy="622300"/>
            <a:chOff x="251984" y="328642"/>
            <a:chExt cx="2490788" cy="1221139"/>
          </a:xfrm>
          <a:solidFill>
            <a:schemeClr val="tx1">
              <a:lumMod val="20000"/>
              <a:lumOff val="80000"/>
            </a:schemeClr>
          </a:solidFill>
        </p:grpSpPr>
        <p:sp>
          <p:nvSpPr>
            <p:cNvPr id="107" name="Freeform 8"/>
            <p:cNvSpPr>
              <a:spLocks/>
            </p:cNvSpPr>
            <p:nvPr/>
          </p:nvSpPr>
          <p:spPr bwMode="auto">
            <a:xfrm>
              <a:off x="251984" y="328642"/>
              <a:ext cx="2490788" cy="622300"/>
            </a:xfrm>
            <a:custGeom>
              <a:avLst/>
              <a:gdLst>
                <a:gd name="T0" fmla="*/ 66 w 664"/>
                <a:gd name="T1" fmla="*/ 100 h 166"/>
                <a:gd name="T2" fmla="*/ 110 w 664"/>
                <a:gd name="T3" fmla="*/ 117 h 166"/>
                <a:gd name="T4" fmla="*/ 202 w 664"/>
                <a:gd name="T5" fmla="*/ 62 h 166"/>
                <a:gd name="T6" fmla="*/ 261 w 664"/>
                <a:gd name="T7" fmla="*/ 80 h 166"/>
                <a:gd name="T8" fmla="*/ 403 w 664"/>
                <a:gd name="T9" fmla="*/ 0 h 166"/>
                <a:gd name="T10" fmla="*/ 535 w 664"/>
                <a:gd name="T11" fmla="*/ 65 h 166"/>
                <a:gd name="T12" fmla="*/ 560 w 664"/>
                <a:gd name="T13" fmla="*/ 62 h 166"/>
                <a:gd name="T14" fmla="*/ 664 w 664"/>
                <a:gd name="T15" fmla="*/ 166 h 166"/>
                <a:gd name="T16" fmla="*/ 0 w 664"/>
                <a:gd name="T17" fmla="*/ 166 h 166"/>
                <a:gd name="T18" fmla="*/ 66 w 664"/>
                <a:gd name="T19" fmla="*/ 10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4" h="166">
                  <a:moveTo>
                    <a:pt x="66" y="100"/>
                  </a:moveTo>
                  <a:cubicBezTo>
                    <a:pt x="83" y="100"/>
                    <a:pt x="99" y="106"/>
                    <a:pt x="110" y="117"/>
                  </a:cubicBezTo>
                  <a:cubicBezTo>
                    <a:pt x="128" y="84"/>
                    <a:pt x="162" y="62"/>
                    <a:pt x="202" y="62"/>
                  </a:cubicBezTo>
                  <a:cubicBezTo>
                    <a:pt x="224" y="62"/>
                    <a:pt x="244" y="69"/>
                    <a:pt x="261" y="80"/>
                  </a:cubicBezTo>
                  <a:cubicBezTo>
                    <a:pt x="290" y="32"/>
                    <a:pt x="343" y="0"/>
                    <a:pt x="403" y="0"/>
                  </a:cubicBezTo>
                  <a:cubicBezTo>
                    <a:pt x="457" y="0"/>
                    <a:pt x="505" y="25"/>
                    <a:pt x="535" y="65"/>
                  </a:cubicBezTo>
                  <a:cubicBezTo>
                    <a:pt x="543" y="63"/>
                    <a:pt x="551" y="62"/>
                    <a:pt x="560" y="62"/>
                  </a:cubicBezTo>
                  <a:cubicBezTo>
                    <a:pt x="617" y="62"/>
                    <a:pt x="664" y="109"/>
                    <a:pt x="664" y="166"/>
                  </a:cubicBezTo>
                  <a:cubicBezTo>
                    <a:pt x="0" y="166"/>
                    <a:pt x="0" y="166"/>
                    <a:pt x="0" y="166"/>
                  </a:cubicBezTo>
                  <a:cubicBezTo>
                    <a:pt x="0" y="130"/>
                    <a:pt x="30" y="100"/>
                    <a:pt x="66" y="100"/>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9"/>
            <p:cNvSpPr>
              <a:spLocks/>
            </p:cNvSpPr>
            <p:nvPr/>
          </p:nvSpPr>
          <p:spPr bwMode="auto">
            <a:xfrm flipV="1">
              <a:off x="251984" y="927481"/>
              <a:ext cx="2489200" cy="622300"/>
            </a:xfrm>
            <a:custGeom>
              <a:avLst/>
              <a:gdLst>
                <a:gd name="T0" fmla="*/ 597 w 664"/>
                <a:gd name="T1" fmla="*/ 100 h 166"/>
                <a:gd name="T2" fmla="*/ 553 w 664"/>
                <a:gd name="T3" fmla="*/ 117 h 166"/>
                <a:gd name="T4" fmla="*/ 462 w 664"/>
                <a:gd name="T5" fmla="*/ 62 h 166"/>
                <a:gd name="T6" fmla="*/ 403 w 664"/>
                <a:gd name="T7" fmla="*/ 80 h 166"/>
                <a:gd name="T8" fmla="*/ 260 w 664"/>
                <a:gd name="T9" fmla="*/ 0 h 166"/>
                <a:gd name="T10" fmla="*/ 128 w 664"/>
                <a:gd name="T11" fmla="*/ 65 h 166"/>
                <a:gd name="T12" fmla="*/ 104 w 664"/>
                <a:gd name="T13" fmla="*/ 62 h 166"/>
                <a:gd name="T14" fmla="*/ 0 w 664"/>
                <a:gd name="T15" fmla="*/ 166 h 166"/>
                <a:gd name="T16" fmla="*/ 664 w 664"/>
                <a:gd name="T17" fmla="*/ 166 h 166"/>
                <a:gd name="T18" fmla="*/ 597 w 664"/>
                <a:gd name="T19" fmla="*/ 10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4" h="166">
                  <a:moveTo>
                    <a:pt x="597" y="100"/>
                  </a:moveTo>
                  <a:cubicBezTo>
                    <a:pt x="581" y="100"/>
                    <a:pt x="565" y="107"/>
                    <a:pt x="553" y="117"/>
                  </a:cubicBezTo>
                  <a:cubicBezTo>
                    <a:pt x="536" y="84"/>
                    <a:pt x="501" y="62"/>
                    <a:pt x="462" y="62"/>
                  </a:cubicBezTo>
                  <a:cubicBezTo>
                    <a:pt x="440" y="62"/>
                    <a:pt x="419" y="69"/>
                    <a:pt x="403" y="80"/>
                  </a:cubicBezTo>
                  <a:cubicBezTo>
                    <a:pt x="374" y="32"/>
                    <a:pt x="321" y="0"/>
                    <a:pt x="260" y="0"/>
                  </a:cubicBezTo>
                  <a:cubicBezTo>
                    <a:pt x="207" y="0"/>
                    <a:pt x="159" y="26"/>
                    <a:pt x="128" y="65"/>
                  </a:cubicBezTo>
                  <a:cubicBezTo>
                    <a:pt x="121" y="63"/>
                    <a:pt x="112" y="62"/>
                    <a:pt x="104" y="62"/>
                  </a:cubicBezTo>
                  <a:cubicBezTo>
                    <a:pt x="46" y="62"/>
                    <a:pt x="0" y="109"/>
                    <a:pt x="0" y="166"/>
                  </a:cubicBezTo>
                  <a:cubicBezTo>
                    <a:pt x="664" y="166"/>
                    <a:pt x="664" y="166"/>
                    <a:pt x="664" y="166"/>
                  </a:cubicBezTo>
                  <a:cubicBezTo>
                    <a:pt x="664" y="130"/>
                    <a:pt x="634" y="100"/>
                    <a:pt x="597" y="100"/>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p:cNvGrpSpPr/>
          <p:nvPr/>
        </p:nvGrpSpPr>
        <p:grpSpPr>
          <a:xfrm>
            <a:off x="430595" y="1220984"/>
            <a:ext cx="1269321" cy="622300"/>
            <a:chOff x="251984" y="328642"/>
            <a:chExt cx="2490788" cy="1221139"/>
          </a:xfrm>
          <a:solidFill>
            <a:schemeClr val="tx1">
              <a:lumMod val="20000"/>
              <a:lumOff val="80000"/>
            </a:schemeClr>
          </a:solidFill>
        </p:grpSpPr>
        <p:sp>
          <p:nvSpPr>
            <p:cNvPr id="104" name="Freeform 8"/>
            <p:cNvSpPr>
              <a:spLocks/>
            </p:cNvSpPr>
            <p:nvPr/>
          </p:nvSpPr>
          <p:spPr bwMode="auto">
            <a:xfrm>
              <a:off x="251984" y="328642"/>
              <a:ext cx="2490788" cy="622300"/>
            </a:xfrm>
            <a:custGeom>
              <a:avLst/>
              <a:gdLst>
                <a:gd name="T0" fmla="*/ 66 w 664"/>
                <a:gd name="T1" fmla="*/ 100 h 166"/>
                <a:gd name="T2" fmla="*/ 110 w 664"/>
                <a:gd name="T3" fmla="*/ 117 h 166"/>
                <a:gd name="T4" fmla="*/ 202 w 664"/>
                <a:gd name="T5" fmla="*/ 62 h 166"/>
                <a:gd name="T6" fmla="*/ 261 w 664"/>
                <a:gd name="T7" fmla="*/ 80 h 166"/>
                <a:gd name="T8" fmla="*/ 403 w 664"/>
                <a:gd name="T9" fmla="*/ 0 h 166"/>
                <a:gd name="T10" fmla="*/ 535 w 664"/>
                <a:gd name="T11" fmla="*/ 65 h 166"/>
                <a:gd name="T12" fmla="*/ 560 w 664"/>
                <a:gd name="T13" fmla="*/ 62 h 166"/>
                <a:gd name="T14" fmla="*/ 664 w 664"/>
                <a:gd name="T15" fmla="*/ 166 h 166"/>
                <a:gd name="T16" fmla="*/ 0 w 664"/>
                <a:gd name="T17" fmla="*/ 166 h 166"/>
                <a:gd name="T18" fmla="*/ 66 w 664"/>
                <a:gd name="T19" fmla="*/ 10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4" h="166">
                  <a:moveTo>
                    <a:pt x="66" y="100"/>
                  </a:moveTo>
                  <a:cubicBezTo>
                    <a:pt x="83" y="100"/>
                    <a:pt x="99" y="106"/>
                    <a:pt x="110" y="117"/>
                  </a:cubicBezTo>
                  <a:cubicBezTo>
                    <a:pt x="128" y="84"/>
                    <a:pt x="162" y="62"/>
                    <a:pt x="202" y="62"/>
                  </a:cubicBezTo>
                  <a:cubicBezTo>
                    <a:pt x="224" y="62"/>
                    <a:pt x="244" y="69"/>
                    <a:pt x="261" y="80"/>
                  </a:cubicBezTo>
                  <a:cubicBezTo>
                    <a:pt x="290" y="32"/>
                    <a:pt x="343" y="0"/>
                    <a:pt x="403" y="0"/>
                  </a:cubicBezTo>
                  <a:cubicBezTo>
                    <a:pt x="457" y="0"/>
                    <a:pt x="505" y="25"/>
                    <a:pt x="535" y="65"/>
                  </a:cubicBezTo>
                  <a:cubicBezTo>
                    <a:pt x="543" y="63"/>
                    <a:pt x="551" y="62"/>
                    <a:pt x="560" y="62"/>
                  </a:cubicBezTo>
                  <a:cubicBezTo>
                    <a:pt x="617" y="62"/>
                    <a:pt x="664" y="109"/>
                    <a:pt x="664" y="166"/>
                  </a:cubicBezTo>
                  <a:cubicBezTo>
                    <a:pt x="0" y="166"/>
                    <a:pt x="0" y="166"/>
                    <a:pt x="0" y="166"/>
                  </a:cubicBezTo>
                  <a:cubicBezTo>
                    <a:pt x="0" y="130"/>
                    <a:pt x="30" y="100"/>
                    <a:pt x="66" y="100"/>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9"/>
            <p:cNvSpPr>
              <a:spLocks/>
            </p:cNvSpPr>
            <p:nvPr/>
          </p:nvSpPr>
          <p:spPr bwMode="auto">
            <a:xfrm flipV="1">
              <a:off x="251984" y="927481"/>
              <a:ext cx="2489200" cy="622300"/>
            </a:xfrm>
            <a:custGeom>
              <a:avLst/>
              <a:gdLst>
                <a:gd name="T0" fmla="*/ 597 w 664"/>
                <a:gd name="T1" fmla="*/ 100 h 166"/>
                <a:gd name="T2" fmla="*/ 553 w 664"/>
                <a:gd name="T3" fmla="*/ 117 h 166"/>
                <a:gd name="T4" fmla="*/ 462 w 664"/>
                <a:gd name="T5" fmla="*/ 62 h 166"/>
                <a:gd name="T6" fmla="*/ 403 w 664"/>
                <a:gd name="T7" fmla="*/ 80 h 166"/>
                <a:gd name="T8" fmla="*/ 260 w 664"/>
                <a:gd name="T9" fmla="*/ 0 h 166"/>
                <a:gd name="T10" fmla="*/ 128 w 664"/>
                <a:gd name="T11" fmla="*/ 65 h 166"/>
                <a:gd name="T12" fmla="*/ 104 w 664"/>
                <a:gd name="T13" fmla="*/ 62 h 166"/>
                <a:gd name="T14" fmla="*/ 0 w 664"/>
                <a:gd name="T15" fmla="*/ 166 h 166"/>
                <a:gd name="T16" fmla="*/ 664 w 664"/>
                <a:gd name="T17" fmla="*/ 166 h 166"/>
                <a:gd name="T18" fmla="*/ 597 w 664"/>
                <a:gd name="T19" fmla="*/ 10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4" h="166">
                  <a:moveTo>
                    <a:pt x="597" y="100"/>
                  </a:moveTo>
                  <a:cubicBezTo>
                    <a:pt x="581" y="100"/>
                    <a:pt x="565" y="107"/>
                    <a:pt x="553" y="117"/>
                  </a:cubicBezTo>
                  <a:cubicBezTo>
                    <a:pt x="536" y="84"/>
                    <a:pt x="501" y="62"/>
                    <a:pt x="462" y="62"/>
                  </a:cubicBezTo>
                  <a:cubicBezTo>
                    <a:pt x="440" y="62"/>
                    <a:pt x="419" y="69"/>
                    <a:pt x="403" y="80"/>
                  </a:cubicBezTo>
                  <a:cubicBezTo>
                    <a:pt x="374" y="32"/>
                    <a:pt x="321" y="0"/>
                    <a:pt x="260" y="0"/>
                  </a:cubicBezTo>
                  <a:cubicBezTo>
                    <a:pt x="207" y="0"/>
                    <a:pt x="159" y="26"/>
                    <a:pt x="128" y="65"/>
                  </a:cubicBezTo>
                  <a:cubicBezTo>
                    <a:pt x="121" y="63"/>
                    <a:pt x="112" y="62"/>
                    <a:pt x="104" y="62"/>
                  </a:cubicBezTo>
                  <a:cubicBezTo>
                    <a:pt x="46" y="62"/>
                    <a:pt x="0" y="109"/>
                    <a:pt x="0" y="166"/>
                  </a:cubicBezTo>
                  <a:cubicBezTo>
                    <a:pt x="664" y="166"/>
                    <a:pt x="664" y="166"/>
                    <a:pt x="664" y="166"/>
                  </a:cubicBezTo>
                  <a:cubicBezTo>
                    <a:pt x="664" y="130"/>
                    <a:pt x="634" y="100"/>
                    <a:pt x="597" y="100"/>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8" name="Group 28"/>
          <p:cNvGrpSpPr>
            <a:grpSpLocks noChangeAspect="1"/>
          </p:cNvGrpSpPr>
          <p:nvPr/>
        </p:nvGrpSpPr>
        <p:grpSpPr bwMode="auto">
          <a:xfrm flipH="1">
            <a:off x="0" y="2002908"/>
            <a:ext cx="9144000" cy="1559441"/>
            <a:chOff x="-900" y="4114"/>
            <a:chExt cx="7559" cy="1287"/>
          </a:xfrm>
        </p:grpSpPr>
        <p:sp>
          <p:nvSpPr>
            <p:cNvPr id="66" name="Freeform 33"/>
            <p:cNvSpPr>
              <a:spLocks/>
            </p:cNvSpPr>
            <p:nvPr/>
          </p:nvSpPr>
          <p:spPr bwMode="auto">
            <a:xfrm>
              <a:off x="-900" y="4640"/>
              <a:ext cx="7559" cy="761"/>
            </a:xfrm>
            <a:custGeom>
              <a:avLst/>
              <a:gdLst>
                <a:gd name="T0" fmla="*/ 0 w 3200"/>
                <a:gd name="T1" fmla="*/ 322 h 322"/>
                <a:gd name="T2" fmla="*/ 3200 w 3200"/>
                <a:gd name="T3" fmla="*/ 322 h 322"/>
                <a:gd name="T4" fmla="*/ 1600 w 3200"/>
                <a:gd name="T5" fmla="*/ 0 h 322"/>
                <a:gd name="T6" fmla="*/ 0 w 3200"/>
                <a:gd name="T7" fmla="*/ 322 h 322"/>
              </a:gdLst>
              <a:ahLst/>
              <a:cxnLst>
                <a:cxn ang="0">
                  <a:pos x="T0" y="T1"/>
                </a:cxn>
                <a:cxn ang="0">
                  <a:pos x="T2" y="T3"/>
                </a:cxn>
                <a:cxn ang="0">
                  <a:pos x="T4" y="T5"/>
                </a:cxn>
                <a:cxn ang="0">
                  <a:pos x="T6" y="T7"/>
                </a:cxn>
              </a:cxnLst>
              <a:rect l="0" t="0" r="r" b="b"/>
              <a:pathLst>
                <a:path w="3200" h="322">
                  <a:moveTo>
                    <a:pt x="0" y="322"/>
                  </a:moveTo>
                  <a:cubicBezTo>
                    <a:pt x="3200" y="322"/>
                    <a:pt x="3200" y="322"/>
                    <a:pt x="3200" y="322"/>
                  </a:cubicBezTo>
                  <a:cubicBezTo>
                    <a:pt x="3200" y="144"/>
                    <a:pt x="2484" y="0"/>
                    <a:pt x="1600" y="0"/>
                  </a:cubicBezTo>
                  <a:cubicBezTo>
                    <a:pt x="716" y="0"/>
                    <a:pt x="0" y="144"/>
                    <a:pt x="0" y="322"/>
                  </a:cubicBezTo>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37"/>
            <p:cNvSpPr>
              <a:spLocks noChangeArrowheads="1"/>
            </p:cNvSpPr>
            <p:nvPr/>
          </p:nvSpPr>
          <p:spPr bwMode="auto">
            <a:xfrm>
              <a:off x="1333" y="4788"/>
              <a:ext cx="51" cy="297"/>
            </a:xfrm>
            <a:prstGeom prst="rect">
              <a:avLst/>
            </a:prstGeom>
            <a:solidFill>
              <a:schemeClr val="tx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38"/>
            <p:cNvSpPr>
              <a:spLocks/>
            </p:cNvSpPr>
            <p:nvPr/>
          </p:nvSpPr>
          <p:spPr bwMode="auto">
            <a:xfrm>
              <a:off x="1136" y="4138"/>
              <a:ext cx="222" cy="754"/>
            </a:xfrm>
            <a:custGeom>
              <a:avLst/>
              <a:gdLst>
                <a:gd name="T0" fmla="*/ 0 w 94"/>
                <a:gd name="T1" fmla="*/ 224 h 319"/>
                <a:gd name="T2" fmla="*/ 94 w 94"/>
                <a:gd name="T3" fmla="*/ 319 h 319"/>
                <a:gd name="T4" fmla="*/ 94 w 94"/>
                <a:gd name="T5" fmla="*/ 0 h 319"/>
                <a:gd name="T6" fmla="*/ 0 w 94"/>
                <a:gd name="T7" fmla="*/ 224 h 319"/>
              </a:gdLst>
              <a:ahLst/>
              <a:cxnLst>
                <a:cxn ang="0">
                  <a:pos x="T0" y="T1"/>
                </a:cxn>
                <a:cxn ang="0">
                  <a:pos x="T2" y="T3"/>
                </a:cxn>
                <a:cxn ang="0">
                  <a:pos x="T4" y="T5"/>
                </a:cxn>
                <a:cxn ang="0">
                  <a:pos x="T6" y="T7"/>
                </a:cxn>
              </a:cxnLst>
              <a:rect l="0" t="0" r="r" b="b"/>
              <a:pathLst>
                <a:path w="94" h="319">
                  <a:moveTo>
                    <a:pt x="0" y="224"/>
                  </a:moveTo>
                  <a:cubicBezTo>
                    <a:pt x="0" y="276"/>
                    <a:pt x="42" y="319"/>
                    <a:pt x="94" y="319"/>
                  </a:cubicBezTo>
                  <a:cubicBezTo>
                    <a:pt x="94" y="0"/>
                    <a:pt x="94" y="0"/>
                    <a:pt x="94" y="0"/>
                  </a:cubicBezTo>
                  <a:cubicBezTo>
                    <a:pt x="94" y="0"/>
                    <a:pt x="0" y="172"/>
                    <a:pt x="0" y="224"/>
                  </a:cubicBezTo>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39"/>
            <p:cNvSpPr>
              <a:spLocks/>
            </p:cNvSpPr>
            <p:nvPr/>
          </p:nvSpPr>
          <p:spPr bwMode="auto">
            <a:xfrm>
              <a:off x="1358" y="4138"/>
              <a:ext cx="225" cy="754"/>
            </a:xfrm>
            <a:custGeom>
              <a:avLst/>
              <a:gdLst>
                <a:gd name="T0" fmla="*/ 95 w 95"/>
                <a:gd name="T1" fmla="*/ 224 h 319"/>
                <a:gd name="T2" fmla="*/ 0 w 95"/>
                <a:gd name="T3" fmla="*/ 0 h 319"/>
                <a:gd name="T4" fmla="*/ 0 w 95"/>
                <a:gd name="T5" fmla="*/ 319 h 319"/>
                <a:gd name="T6" fmla="*/ 95 w 95"/>
                <a:gd name="T7" fmla="*/ 224 h 319"/>
              </a:gdLst>
              <a:ahLst/>
              <a:cxnLst>
                <a:cxn ang="0">
                  <a:pos x="T0" y="T1"/>
                </a:cxn>
                <a:cxn ang="0">
                  <a:pos x="T2" y="T3"/>
                </a:cxn>
                <a:cxn ang="0">
                  <a:pos x="T4" y="T5"/>
                </a:cxn>
                <a:cxn ang="0">
                  <a:pos x="T6" y="T7"/>
                </a:cxn>
              </a:cxnLst>
              <a:rect l="0" t="0" r="r" b="b"/>
              <a:pathLst>
                <a:path w="95" h="319">
                  <a:moveTo>
                    <a:pt x="95" y="224"/>
                  </a:moveTo>
                  <a:cubicBezTo>
                    <a:pt x="95" y="172"/>
                    <a:pt x="0" y="0"/>
                    <a:pt x="0" y="0"/>
                  </a:cubicBezTo>
                  <a:cubicBezTo>
                    <a:pt x="0" y="319"/>
                    <a:pt x="0" y="319"/>
                    <a:pt x="0" y="319"/>
                  </a:cubicBezTo>
                  <a:cubicBezTo>
                    <a:pt x="53" y="319"/>
                    <a:pt x="95" y="276"/>
                    <a:pt x="95" y="224"/>
                  </a:cubicBezTo>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40"/>
            <p:cNvSpPr>
              <a:spLocks noChangeArrowheads="1"/>
            </p:cNvSpPr>
            <p:nvPr/>
          </p:nvSpPr>
          <p:spPr bwMode="auto">
            <a:xfrm>
              <a:off x="5995" y="4861"/>
              <a:ext cx="60" cy="342"/>
            </a:xfrm>
            <a:prstGeom prst="rect">
              <a:avLst/>
            </a:prstGeom>
            <a:solidFill>
              <a:schemeClr val="tx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1"/>
            <p:cNvSpPr>
              <a:spLocks/>
            </p:cNvSpPr>
            <p:nvPr/>
          </p:nvSpPr>
          <p:spPr bwMode="auto">
            <a:xfrm>
              <a:off x="5766" y="4114"/>
              <a:ext cx="258" cy="865"/>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42"/>
            <p:cNvSpPr>
              <a:spLocks/>
            </p:cNvSpPr>
            <p:nvPr/>
          </p:nvSpPr>
          <p:spPr bwMode="auto">
            <a:xfrm>
              <a:off x="6024" y="4114"/>
              <a:ext cx="257" cy="865"/>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49"/>
            <p:cNvSpPr>
              <a:spLocks noChangeArrowheads="1"/>
            </p:cNvSpPr>
            <p:nvPr/>
          </p:nvSpPr>
          <p:spPr bwMode="auto">
            <a:xfrm>
              <a:off x="2994" y="4734"/>
              <a:ext cx="45" cy="257"/>
            </a:xfrm>
            <a:prstGeom prst="rect">
              <a:avLst/>
            </a:prstGeom>
            <a:solidFill>
              <a:schemeClr val="tx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50"/>
            <p:cNvSpPr>
              <a:spLocks/>
            </p:cNvSpPr>
            <p:nvPr/>
          </p:nvSpPr>
          <p:spPr bwMode="auto">
            <a:xfrm>
              <a:off x="2824" y="4176"/>
              <a:ext cx="193" cy="648"/>
            </a:xfrm>
            <a:custGeom>
              <a:avLst/>
              <a:gdLst>
                <a:gd name="T0" fmla="*/ 0 w 82"/>
                <a:gd name="T1" fmla="*/ 193 h 274"/>
                <a:gd name="T2" fmla="*/ 82 w 82"/>
                <a:gd name="T3" fmla="*/ 274 h 274"/>
                <a:gd name="T4" fmla="*/ 82 w 82"/>
                <a:gd name="T5" fmla="*/ 0 h 274"/>
                <a:gd name="T6" fmla="*/ 0 w 82"/>
                <a:gd name="T7" fmla="*/ 193 h 274"/>
              </a:gdLst>
              <a:ahLst/>
              <a:cxnLst>
                <a:cxn ang="0">
                  <a:pos x="T0" y="T1"/>
                </a:cxn>
                <a:cxn ang="0">
                  <a:pos x="T2" y="T3"/>
                </a:cxn>
                <a:cxn ang="0">
                  <a:pos x="T4" y="T5"/>
                </a:cxn>
                <a:cxn ang="0">
                  <a:pos x="T6" y="T7"/>
                </a:cxn>
              </a:cxnLst>
              <a:rect l="0" t="0" r="r" b="b"/>
              <a:pathLst>
                <a:path w="82" h="274">
                  <a:moveTo>
                    <a:pt x="0" y="193"/>
                  </a:moveTo>
                  <a:cubicBezTo>
                    <a:pt x="0" y="238"/>
                    <a:pt x="37" y="274"/>
                    <a:pt x="82" y="274"/>
                  </a:cubicBezTo>
                  <a:cubicBezTo>
                    <a:pt x="82" y="0"/>
                    <a:pt x="82" y="0"/>
                    <a:pt x="82" y="0"/>
                  </a:cubicBezTo>
                  <a:cubicBezTo>
                    <a:pt x="82" y="0"/>
                    <a:pt x="0" y="148"/>
                    <a:pt x="0" y="193"/>
                  </a:cubicBezTo>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51"/>
            <p:cNvSpPr>
              <a:spLocks/>
            </p:cNvSpPr>
            <p:nvPr/>
          </p:nvSpPr>
          <p:spPr bwMode="auto">
            <a:xfrm>
              <a:off x="3017" y="4176"/>
              <a:ext cx="192" cy="648"/>
            </a:xfrm>
            <a:custGeom>
              <a:avLst/>
              <a:gdLst>
                <a:gd name="T0" fmla="*/ 81 w 81"/>
                <a:gd name="T1" fmla="*/ 193 h 274"/>
                <a:gd name="T2" fmla="*/ 0 w 81"/>
                <a:gd name="T3" fmla="*/ 0 h 274"/>
                <a:gd name="T4" fmla="*/ 0 w 81"/>
                <a:gd name="T5" fmla="*/ 274 h 274"/>
                <a:gd name="T6" fmla="*/ 81 w 81"/>
                <a:gd name="T7" fmla="*/ 193 h 274"/>
              </a:gdLst>
              <a:ahLst/>
              <a:cxnLst>
                <a:cxn ang="0">
                  <a:pos x="T0" y="T1"/>
                </a:cxn>
                <a:cxn ang="0">
                  <a:pos x="T2" y="T3"/>
                </a:cxn>
                <a:cxn ang="0">
                  <a:pos x="T4" y="T5"/>
                </a:cxn>
                <a:cxn ang="0">
                  <a:pos x="T6" y="T7"/>
                </a:cxn>
              </a:cxnLst>
              <a:rect l="0" t="0" r="r" b="b"/>
              <a:pathLst>
                <a:path w="81" h="274">
                  <a:moveTo>
                    <a:pt x="81" y="193"/>
                  </a:moveTo>
                  <a:cubicBezTo>
                    <a:pt x="81" y="148"/>
                    <a:pt x="0" y="0"/>
                    <a:pt x="0" y="0"/>
                  </a:cubicBezTo>
                  <a:cubicBezTo>
                    <a:pt x="0" y="274"/>
                    <a:pt x="0" y="274"/>
                    <a:pt x="0" y="274"/>
                  </a:cubicBezTo>
                  <a:cubicBezTo>
                    <a:pt x="45" y="274"/>
                    <a:pt x="81" y="238"/>
                    <a:pt x="81" y="193"/>
                  </a:cubicBezTo>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52"/>
            <p:cNvSpPr>
              <a:spLocks noChangeArrowheads="1"/>
            </p:cNvSpPr>
            <p:nvPr/>
          </p:nvSpPr>
          <p:spPr bwMode="auto">
            <a:xfrm>
              <a:off x="4438" y="4832"/>
              <a:ext cx="45" cy="257"/>
            </a:xfrm>
            <a:prstGeom prst="rect">
              <a:avLst/>
            </a:prstGeom>
            <a:solidFill>
              <a:schemeClr val="tx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53"/>
            <p:cNvSpPr>
              <a:spLocks/>
            </p:cNvSpPr>
            <p:nvPr/>
          </p:nvSpPr>
          <p:spPr bwMode="auto">
            <a:xfrm>
              <a:off x="4268" y="4274"/>
              <a:ext cx="194" cy="648"/>
            </a:xfrm>
            <a:custGeom>
              <a:avLst/>
              <a:gdLst>
                <a:gd name="T0" fmla="*/ 0 w 82"/>
                <a:gd name="T1" fmla="*/ 193 h 274"/>
                <a:gd name="T2" fmla="*/ 82 w 82"/>
                <a:gd name="T3" fmla="*/ 274 h 274"/>
                <a:gd name="T4" fmla="*/ 82 w 82"/>
                <a:gd name="T5" fmla="*/ 0 h 274"/>
                <a:gd name="T6" fmla="*/ 0 w 82"/>
                <a:gd name="T7" fmla="*/ 193 h 274"/>
              </a:gdLst>
              <a:ahLst/>
              <a:cxnLst>
                <a:cxn ang="0">
                  <a:pos x="T0" y="T1"/>
                </a:cxn>
                <a:cxn ang="0">
                  <a:pos x="T2" y="T3"/>
                </a:cxn>
                <a:cxn ang="0">
                  <a:pos x="T4" y="T5"/>
                </a:cxn>
                <a:cxn ang="0">
                  <a:pos x="T6" y="T7"/>
                </a:cxn>
              </a:cxnLst>
              <a:rect l="0" t="0" r="r" b="b"/>
              <a:pathLst>
                <a:path w="82" h="274">
                  <a:moveTo>
                    <a:pt x="0" y="193"/>
                  </a:moveTo>
                  <a:cubicBezTo>
                    <a:pt x="0" y="238"/>
                    <a:pt x="37" y="274"/>
                    <a:pt x="82" y="274"/>
                  </a:cubicBezTo>
                  <a:cubicBezTo>
                    <a:pt x="82" y="0"/>
                    <a:pt x="82" y="0"/>
                    <a:pt x="82" y="0"/>
                  </a:cubicBezTo>
                  <a:cubicBezTo>
                    <a:pt x="82" y="0"/>
                    <a:pt x="0" y="148"/>
                    <a:pt x="0" y="193"/>
                  </a:cubicBezTo>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54"/>
            <p:cNvSpPr>
              <a:spLocks/>
            </p:cNvSpPr>
            <p:nvPr/>
          </p:nvSpPr>
          <p:spPr bwMode="auto">
            <a:xfrm>
              <a:off x="4462" y="4274"/>
              <a:ext cx="191" cy="648"/>
            </a:xfrm>
            <a:custGeom>
              <a:avLst/>
              <a:gdLst>
                <a:gd name="T0" fmla="*/ 81 w 81"/>
                <a:gd name="T1" fmla="*/ 193 h 274"/>
                <a:gd name="T2" fmla="*/ 0 w 81"/>
                <a:gd name="T3" fmla="*/ 0 h 274"/>
                <a:gd name="T4" fmla="*/ 0 w 81"/>
                <a:gd name="T5" fmla="*/ 274 h 274"/>
                <a:gd name="T6" fmla="*/ 81 w 81"/>
                <a:gd name="T7" fmla="*/ 193 h 274"/>
              </a:gdLst>
              <a:ahLst/>
              <a:cxnLst>
                <a:cxn ang="0">
                  <a:pos x="T0" y="T1"/>
                </a:cxn>
                <a:cxn ang="0">
                  <a:pos x="T2" y="T3"/>
                </a:cxn>
                <a:cxn ang="0">
                  <a:pos x="T4" y="T5"/>
                </a:cxn>
                <a:cxn ang="0">
                  <a:pos x="T6" y="T7"/>
                </a:cxn>
              </a:cxnLst>
              <a:rect l="0" t="0" r="r" b="b"/>
              <a:pathLst>
                <a:path w="81" h="274">
                  <a:moveTo>
                    <a:pt x="81" y="193"/>
                  </a:moveTo>
                  <a:cubicBezTo>
                    <a:pt x="81" y="148"/>
                    <a:pt x="0" y="0"/>
                    <a:pt x="0" y="0"/>
                  </a:cubicBezTo>
                  <a:cubicBezTo>
                    <a:pt x="0" y="274"/>
                    <a:pt x="0" y="274"/>
                    <a:pt x="0" y="274"/>
                  </a:cubicBezTo>
                  <a:cubicBezTo>
                    <a:pt x="45" y="274"/>
                    <a:pt x="81" y="238"/>
                    <a:pt x="81" y="193"/>
                  </a:cubicBezTo>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49"/>
            <p:cNvSpPr>
              <a:spLocks noChangeArrowheads="1"/>
            </p:cNvSpPr>
            <p:nvPr/>
          </p:nvSpPr>
          <p:spPr bwMode="auto">
            <a:xfrm>
              <a:off x="-148" y="4883"/>
              <a:ext cx="45" cy="257"/>
            </a:xfrm>
            <a:prstGeom prst="rect">
              <a:avLst/>
            </a:prstGeom>
            <a:solidFill>
              <a:schemeClr val="tx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50"/>
            <p:cNvSpPr>
              <a:spLocks/>
            </p:cNvSpPr>
            <p:nvPr/>
          </p:nvSpPr>
          <p:spPr bwMode="auto">
            <a:xfrm>
              <a:off x="-318" y="4325"/>
              <a:ext cx="193" cy="648"/>
            </a:xfrm>
            <a:custGeom>
              <a:avLst/>
              <a:gdLst>
                <a:gd name="T0" fmla="*/ 0 w 82"/>
                <a:gd name="T1" fmla="*/ 193 h 274"/>
                <a:gd name="T2" fmla="*/ 82 w 82"/>
                <a:gd name="T3" fmla="*/ 274 h 274"/>
                <a:gd name="T4" fmla="*/ 82 w 82"/>
                <a:gd name="T5" fmla="*/ 0 h 274"/>
                <a:gd name="T6" fmla="*/ 0 w 82"/>
                <a:gd name="T7" fmla="*/ 193 h 274"/>
              </a:gdLst>
              <a:ahLst/>
              <a:cxnLst>
                <a:cxn ang="0">
                  <a:pos x="T0" y="T1"/>
                </a:cxn>
                <a:cxn ang="0">
                  <a:pos x="T2" y="T3"/>
                </a:cxn>
                <a:cxn ang="0">
                  <a:pos x="T4" y="T5"/>
                </a:cxn>
                <a:cxn ang="0">
                  <a:pos x="T6" y="T7"/>
                </a:cxn>
              </a:cxnLst>
              <a:rect l="0" t="0" r="r" b="b"/>
              <a:pathLst>
                <a:path w="82" h="274">
                  <a:moveTo>
                    <a:pt x="0" y="193"/>
                  </a:moveTo>
                  <a:cubicBezTo>
                    <a:pt x="0" y="238"/>
                    <a:pt x="37" y="274"/>
                    <a:pt x="82" y="274"/>
                  </a:cubicBezTo>
                  <a:cubicBezTo>
                    <a:pt x="82" y="0"/>
                    <a:pt x="82" y="0"/>
                    <a:pt x="82" y="0"/>
                  </a:cubicBezTo>
                  <a:cubicBezTo>
                    <a:pt x="82" y="0"/>
                    <a:pt x="0" y="148"/>
                    <a:pt x="0" y="193"/>
                  </a:cubicBezTo>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51"/>
            <p:cNvSpPr>
              <a:spLocks/>
            </p:cNvSpPr>
            <p:nvPr/>
          </p:nvSpPr>
          <p:spPr bwMode="auto">
            <a:xfrm>
              <a:off x="-125" y="4325"/>
              <a:ext cx="192" cy="648"/>
            </a:xfrm>
            <a:custGeom>
              <a:avLst/>
              <a:gdLst>
                <a:gd name="T0" fmla="*/ 81 w 81"/>
                <a:gd name="T1" fmla="*/ 193 h 274"/>
                <a:gd name="T2" fmla="*/ 0 w 81"/>
                <a:gd name="T3" fmla="*/ 0 h 274"/>
                <a:gd name="T4" fmla="*/ 0 w 81"/>
                <a:gd name="T5" fmla="*/ 274 h 274"/>
                <a:gd name="T6" fmla="*/ 81 w 81"/>
                <a:gd name="T7" fmla="*/ 193 h 274"/>
              </a:gdLst>
              <a:ahLst/>
              <a:cxnLst>
                <a:cxn ang="0">
                  <a:pos x="T0" y="T1"/>
                </a:cxn>
                <a:cxn ang="0">
                  <a:pos x="T2" y="T3"/>
                </a:cxn>
                <a:cxn ang="0">
                  <a:pos x="T4" y="T5"/>
                </a:cxn>
                <a:cxn ang="0">
                  <a:pos x="T6" y="T7"/>
                </a:cxn>
              </a:cxnLst>
              <a:rect l="0" t="0" r="r" b="b"/>
              <a:pathLst>
                <a:path w="81" h="274">
                  <a:moveTo>
                    <a:pt x="81" y="193"/>
                  </a:moveTo>
                  <a:cubicBezTo>
                    <a:pt x="81" y="148"/>
                    <a:pt x="0" y="0"/>
                    <a:pt x="0" y="0"/>
                  </a:cubicBezTo>
                  <a:cubicBezTo>
                    <a:pt x="0" y="274"/>
                    <a:pt x="0" y="274"/>
                    <a:pt x="0" y="274"/>
                  </a:cubicBezTo>
                  <a:cubicBezTo>
                    <a:pt x="45" y="274"/>
                    <a:pt x="81" y="238"/>
                    <a:pt x="81" y="193"/>
                  </a:cubicBezTo>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4" name="Rectangle 83"/>
          <p:cNvSpPr/>
          <p:nvPr/>
        </p:nvSpPr>
        <p:spPr>
          <a:xfrm>
            <a:off x="0" y="3414064"/>
            <a:ext cx="9144000" cy="17294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a:spLocks noGrp="1"/>
          </p:cNvSpPr>
          <p:nvPr>
            <p:ph type="title"/>
          </p:nvPr>
        </p:nvSpPr>
        <p:spPr>
          <a:xfrm>
            <a:off x="457200" y="438150"/>
            <a:ext cx="8229600" cy="523220"/>
          </a:xfrm>
        </p:spPr>
        <p:txBody>
          <a:bodyPr>
            <a:spAutoFit/>
          </a:bodyPr>
          <a:lstStyle/>
          <a:p>
            <a:r>
              <a:rPr lang="en-US" dirty="0" smtClean="0">
                <a:solidFill>
                  <a:schemeClr val="bg1"/>
                </a:solidFill>
              </a:rPr>
              <a:t>Wake up time during the week</a:t>
            </a:r>
            <a:endParaRPr lang="en-US" dirty="0">
              <a:solidFill>
                <a:schemeClr val="bg1"/>
              </a:solidFill>
            </a:endParaRPr>
          </a:p>
        </p:txBody>
      </p:sp>
      <p:sp>
        <p:nvSpPr>
          <p:cNvPr id="21" name="Content Placeholder 2"/>
          <p:cNvSpPr>
            <a:spLocks noGrp="1"/>
          </p:cNvSpPr>
          <p:nvPr>
            <p:ph idx="1"/>
          </p:nvPr>
        </p:nvSpPr>
        <p:spPr>
          <a:xfrm>
            <a:off x="457200" y="980977"/>
            <a:ext cx="8229600" cy="230832"/>
          </a:xfrm>
        </p:spPr>
        <p:txBody>
          <a:bodyPr>
            <a:spAutoFit/>
          </a:bodyPr>
          <a:lstStyle/>
          <a:p>
            <a:pPr marL="0" indent="0" algn="ctr">
              <a:buNone/>
            </a:pPr>
            <a:r>
              <a:rPr lang="en-US" sz="900" dirty="0" smtClean="0"/>
              <a:t>At what time do we wake up during the week?</a:t>
            </a:r>
            <a:endParaRPr lang="en-US" sz="900" dirty="0"/>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ontent Placeholder 2"/>
          <p:cNvSpPr txBox="1">
            <a:spLocks/>
          </p:cNvSpPr>
          <p:nvPr/>
        </p:nvSpPr>
        <p:spPr>
          <a:xfrm>
            <a:off x="831705" y="3811905"/>
            <a:ext cx="1660094" cy="8172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050" b="1" dirty="0" smtClean="0">
                <a:solidFill>
                  <a:schemeClr val="bg1"/>
                </a:solidFill>
              </a:rPr>
              <a:t>Monday</a:t>
            </a:r>
            <a:r>
              <a:rPr lang="en-US" sz="800" dirty="0" smtClean="0">
                <a:solidFill>
                  <a:schemeClr val="bg1"/>
                </a:solidFill>
              </a:rPr>
              <a:t/>
            </a:r>
            <a:br>
              <a:rPr lang="en-US" sz="800" dirty="0" smtClean="0">
                <a:solidFill>
                  <a:schemeClr val="bg1"/>
                </a:solidFill>
              </a:rPr>
            </a:br>
            <a:endParaRPr lang="en-US" sz="800" dirty="0">
              <a:solidFill>
                <a:schemeClr val="bg1"/>
              </a:solidFill>
            </a:endParaRPr>
          </a:p>
        </p:txBody>
      </p:sp>
      <p:sp>
        <p:nvSpPr>
          <p:cNvPr id="54" name="Content Placeholder 2"/>
          <p:cNvSpPr txBox="1">
            <a:spLocks/>
          </p:cNvSpPr>
          <p:nvPr/>
        </p:nvSpPr>
        <p:spPr>
          <a:xfrm>
            <a:off x="1856661" y="3830967"/>
            <a:ext cx="1660094" cy="8172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050" b="1" dirty="0" smtClean="0">
                <a:solidFill>
                  <a:schemeClr val="bg1"/>
                </a:solidFill>
              </a:rPr>
              <a:t>Tuesday</a:t>
            </a:r>
            <a:br>
              <a:rPr lang="en-US" sz="1050" b="1" dirty="0" smtClean="0">
                <a:solidFill>
                  <a:schemeClr val="bg1"/>
                </a:solidFill>
              </a:rPr>
            </a:br>
            <a:endParaRPr lang="en-US" sz="800" dirty="0">
              <a:solidFill>
                <a:schemeClr val="bg1"/>
              </a:solidFill>
            </a:endParaRPr>
          </a:p>
        </p:txBody>
      </p:sp>
      <p:sp>
        <p:nvSpPr>
          <p:cNvPr id="60" name="Content Placeholder 2"/>
          <p:cNvSpPr txBox="1">
            <a:spLocks/>
          </p:cNvSpPr>
          <p:nvPr/>
        </p:nvSpPr>
        <p:spPr>
          <a:xfrm>
            <a:off x="4664506" y="3811905"/>
            <a:ext cx="1660094" cy="8172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050" b="1" dirty="0" smtClean="0">
                <a:solidFill>
                  <a:schemeClr val="bg1"/>
                </a:solidFill>
              </a:rPr>
              <a:t>Thursday</a:t>
            </a:r>
            <a:br>
              <a:rPr lang="en-US" sz="1050" b="1" dirty="0" smtClean="0">
                <a:solidFill>
                  <a:schemeClr val="bg1"/>
                </a:solidFill>
              </a:rPr>
            </a:br>
            <a:endParaRPr lang="en-US" sz="800" dirty="0">
              <a:solidFill>
                <a:schemeClr val="bg1"/>
              </a:solidFill>
            </a:endParaRPr>
          </a:p>
        </p:txBody>
      </p:sp>
      <p:sp>
        <p:nvSpPr>
          <p:cNvPr id="65" name="Content Placeholder 2"/>
          <p:cNvSpPr txBox="1">
            <a:spLocks/>
          </p:cNvSpPr>
          <p:nvPr/>
        </p:nvSpPr>
        <p:spPr>
          <a:xfrm>
            <a:off x="6546762" y="3811905"/>
            <a:ext cx="1660094" cy="8172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050" b="1" dirty="0" smtClean="0">
                <a:solidFill>
                  <a:schemeClr val="bg1"/>
                </a:solidFill>
              </a:rPr>
              <a:t>Friday</a:t>
            </a:r>
            <a:br>
              <a:rPr lang="en-US" sz="1050" b="1" dirty="0" smtClean="0">
                <a:solidFill>
                  <a:schemeClr val="bg1"/>
                </a:solidFill>
              </a:rPr>
            </a:br>
            <a:endParaRPr lang="en-US" sz="800" dirty="0">
              <a:solidFill>
                <a:schemeClr val="bg1"/>
              </a:solidFill>
            </a:endParaRPr>
          </a:p>
        </p:txBody>
      </p:sp>
      <p:grpSp>
        <p:nvGrpSpPr>
          <p:cNvPr id="3" name="Group 2"/>
          <p:cNvGrpSpPr/>
          <p:nvPr/>
        </p:nvGrpSpPr>
        <p:grpSpPr>
          <a:xfrm>
            <a:off x="2266775" y="1172030"/>
            <a:ext cx="1658244" cy="2541633"/>
            <a:chOff x="2276781" y="1289334"/>
            <a:chExt cx="1658244" cy="2541633"/>
          </a:xfrm>
        </p:grpSpPr>
        <p:cxnSp>
          <p:nvCxnSpPr>
            <p:cNvPr id="52" name="Straight Connector 51"/>
            <p:cNvCxnSpPr>
              <a:stCxn id="88" idx="4"/>
            </p:cNvCxnSpPr>
            <p:nvPr/>
          </p:nvCxnSpPr>
          <p:spPr>
            <a:xfrm flipH="1">
              <a:off x="3923135" y="2308054"/>
              <a:ext cx="11890" cy="152291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276781" y="1289334"/>
              <a:ext cx="838200" cy="838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2667552" y="2079454"/>
              <a:ext cx="114500" cy="114500"/>
            </a:xfrm>
            <a:prstGeom prst="ellipse">
              <a:avLst/>
            </a:prstGeom>
            <a:solidFill>
              <a:schemeClr val="accent2"/>
            </a:solidFill>
            <a:ln w="190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itle 1"/>
            <p:cNvSpPr txBox="1">
              <a:spLocks/>
            </p:cNvSpPr>
            <p:nvPr/>
          </p:nvSpPr>
          <p:spPr>
            <a:xfrm>
              <a:off x="2291880" y="1416282"/>
              <a:ext cx="813029" cy="46166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400" dirty="0" smtClean="0">
                  <a:solidFill>
                    <a:schemeClr val="bg1"/>
                  </a:solidFill>
                  <a:latin typeface="+mn-lt"/>
                </a:rPr>
                <a:t>7:06</a:t>
              </a:r>
              <a:endParaRPr lang="en-US" sz="2400" dirty="0">
                <a:solidFill>
                  <a:schemeClr val="bg1"/>
                </a:solidFill>
                <a:latin typeface="+mn-lt"/>
              </a:endParaRPr>
            </a:p>
          </p:txBody>
        </p:sp>
      </p:grpSp>
      <p:grpSp>
        <p:nvGrpSpPr>
          <p:cNvPr id="2" name="Group 1"/>
          <p:cNvGrpSpPr/>
          <p:nvPr/>
        </p:nvGrpSpPr>
        <p:grpSpPr>
          <a:xfrm>
            <a:off x="1052442" y="930033"/>
            <a:ext cx="1066800" cy="1991655"/>
            <a:chOff x="1109266" y="1422409"/>
            <a:chExt cx="1066800" cy="1991655"/>
          </a:xfrm>
        </p:grpSpPr>
        <p:cxnSp>
          <p:nvCxnSpPr>
            <p:cNvPr id="12" name="Straight Connector 11"/>
            <p:cNvCxnSpPr/>
            <p:nvPr/>
          </p:nvCxnSpPr>
          <p:spPr>
            <a:xfrm>
              <a:off x="1642666" y="2521280"/>
              <a:ext cx="0" cy="89278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109266" y="1422409"/>
              <a:ext cx="1066800" cy="1066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585416" y="2413009"/>
              <a:ext cx="114500" cy="114500"/>
            </a:xfrm>
            <a:prstGeom prst="ellipse">
              <a:avLst/>
            </a:prstGeom>
            <a:solidFill>
              <a:schemeClr val="accent1"/>
            </a:solidFill>
            <a:ln w="190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itle 1"/>
            <p:cNvSpPr txBox="1">
              <a:spLocks/>
            </p:cNvSpPr>
            <p:nvPr/>
          </p:nvSpPr>
          <p:spPr>
            <a:xfrm>
              <a:off x="1255237" y="1698294"/>
              <a:ext cx="813029" cy="46166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400" dirty="0" smtClean="0">
                  <a:solidFill>
                    <a:schemeClr val="bg1"/>
                  </a:solidFill>
                  <a:latin typeface="+mn-lt"/>
                </a:rPr>
                <a:t>7:10</a:t>
              </a:r>
              <a:endParaRPr lang="en-US" sz="2400" dirty="0">
                <a:solidFill>
                  <a:schemeClr val="bg1"/>
                </a:solidFill>
                <a:latin typeface="+mn-lt"/>
              </a:endParaRPr>
            </a:p>
          </p:txBody>
        </p:sp>
      </p:grpSp>
      <p:grpSp>
        <p:nvGrpSpPr>
          <p:cNvPr id="4" name="Group 3"/>
          <p:cNvGrpSpPr/>
          <p:nvPr/>
        </p:nvGrpSpPr>
        <p:grpSpPr>
          <a:xfrm>
            <a:off x="4999569" y="1557288"/>
            <a:ext cx="974934" cy="1820574"/>
            <a:chOff x="4942067" y="1422409"/>
            <a:chExt cx="1066800" cy="1991655"/>
          </a:xfrm>
        </p:grpSpPr>
        <p:cxnSp>
          <p:nvCxnSpPr>
            <p:cNvPr id="56" name="Straight Connector 55"/>
            <p:cNvCxnSpPr/>
            <p:nvPr/>
          </p:nvCxnSpPr>
          <p:spPr>
            <a:xfrm>
              <a:off x="5475467" y="2521280"/>
              <a:ext cx="0" cy="89278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942067" y="1422409"/>
              <a:ext cx="1066800" cy="1066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5418217" y="2413009"/>
              <a:ext cx="114500" cy="114500"/>
            </a:xfrm>
            <a:prstGeom prst="ellipse">
              <a:avLst/>
            </a:prstGeom>
            <a:solidFill>
              <a:schemeClr val="accent3"/>
            </a:solidFill>
            <a:ln w="190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itle 1"/>
            <p:cNvSpPr txBox="1">
              <a:spLocks/>
            </p:cNvSpPr>
            <p:nvPr/>
          </p:nvSpPr>
          <p:spPr>
            <a:xfrm>
              <a:off x="5068952" y="1698294"/>
              <a:ext cx="813029" cy="46166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400" dirty="0" smtClean="0">
                  <a:solidFill>
                    <a:schemeClr val="bg1"/>
                  </a:solidFill>
                  <a:latin typeface="+mn-lt"/>
                </a:rPr>
                <a:t>7:01</a:t>
              </a:r>
              <a:endParaRPr lang="en-US" sz="2400" dirty="0">
                <a:solidFill>
                  <a:schemeClr val="bg1"/>
                </a:solidFill>
                <a:latin typeface="+mn-lt"/>
              </a:endParaRPr>
            </a:p>
          </p:txBody>
        </p:sp>
      </p:grpSp>
      <p:grpSp>
        <p:nvGrpSpPr>
          <p:cNvPr id="5" name="Group 4"/>
          <p:cNvGrpSpPr/>
          <p:nvPr/>
        </p:nvGrpSpPr>
        <p:grpSpPr>
          <a:xfrm>
            <a:off x="6962211" y="1857841"/>
            <a:ext cx="829344" cy="1991655"/>
            <a:chOff x="6940331" y="1422409"/>
            <a:chExt cx="829344" cy="1991655"/>
          </a:xfrm>
        </p:grpSpPr>
        <p:cxnSp>
          <p:nvCxnSpPr>
            <p:cNvPr id="63" name="Straight Connector 62"/>
            <p:cNvCxnSpPr>
              <a:stCxn id="61" idx="4"/>
            </p:cNvCxnSpPr>
            <p:nvPr/>
          </p:nvCxnSpPr>
          <p:spPr>
            <a:xfrm>
              <a:off x="7357723" y="2278748"/>
              <a:ext cx="0" cy="113531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940331" y="1422409"/>
              <a:ext cx="812358" cy="8123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7300473" y="2164248"/>
              <a:ext cx="114500" cy="114500"/>
            </a:xfrm>
            <a:prstGeom prst="ellipse">
              <a:avLst/>
            </a:prstGeom>
            <a:solidFill>
              <a:schemeClr val="accent4"/>
            </a:solidFill>
            <a:ln w="190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itle 1"/>
            <p:cNvSpPr txBox="1">
              <a:spLocks/>
            </p:cNvSpPr>
            <p:nvPr/>
          </p:nvSpPr>
          <p:spPr>
            <a:xfrm>
              <a:off x="6956646" y="1549302"/>
              <a:ext cx="813029" cy="46166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400" dirty="0" smtClean="0">
                  <a:solidFill>
                    <a:schemeClr val="bg1"/>
                  </a:solidFill>
                  <a:latin typeface="+mn-lt"/>
                </a:rPr>
                <a:t>6:48</a:t>
              </a:r>
              <a:endParaRPr lang="en-US" sz="2400" dirty="0">
                <a:solidFill>
                  <a:schemeClr val="bg1"/>
                </a:solidFill>
                <a:latin typeface="+mn-lt"/>
              </a:endParaRPr>
            </a:p>
          </p:txBody>
        </p:sp>
      </p:grpSp>
      <p:sp>
        <p:nvSpPr>
          <p:cNvPr id="85" name="Oval 84"/>
          <p:cNvSpPr/>
          <p:nvPr/>
        </p:nvSpPr>
        <p:spPr>
          <a:xfrm>
            <a:off x="3484542" y="1278321"/>
            <a:ext cx="838200" cy="838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itle 1"/>
          <p:cNvSpPr txBox="1">
            <a:spLocks/>
          </p:cNvSpPr>
          <p:nvPr/>
        </p:nvSpPr>
        <p:spPr>
          <a:xfrm>
            <a:off x="3524593" y="1427962"/>
            <a:ext cx="813029" cy="46166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400" dirty="0" smtClean="0">
                <a:solidFill>
                  <a:schemeClr val="bg1"/>
                </a:solidFill>
                <a:latin typeface="+mn-lt"/>
              </a:rPr>
              <a:t>7:05</a:t>
            </a:r>
            <a:endParaRPr lang="en-US" sz="2400" dirty="0">
              <a:solidFill>
                <a:schemeClr val="bg1"/>
              </a:solidFill>
              <a:latin typeface="+mn-lt"/>
            </a:endParaRPr>
          </a:p>
        </p:txBody>
      </p:sp>
      <p:sp>
        <p:nvSpPr>
          <p:cNvPr id="87" name="Content Placeholder 2"/>
          <p:cNvSpPr txBox="1">
            <a:spLocks/>
          </p:cNvSpPr>
          <p:nvPr/>
        </p:nvSpPr>
        <p:spPr>
          <a:xfrm>
            <a:off x="3105897" y="3822435"/>
            <a:ext cx="1660094" cy="8172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050" b="1" dirty="0" smtClean="0">
                <a:solidFill>
                  <a:schemeClr val="bg1"/>
                </a:solidFill>
              </a:rPr>
              <a:t>Wednesday</a:t>
            </a:r>
            <a:br>
              <a:rPr lang="en-US" sz="1050" b="1" dirty="0" smtClean="0">
                <a:solidFill>
                  <a:schemeClr val="bg1"/>
                </a:solidFill>
              </a:rPr>
            </a:br>
            <a:endParaRPr lang="en-US" sz="800" dirty="0">
              <a:solidFill>
                <a:schemeClr val="bg1"/>
              </a:solidFill>
            </a:endParaRPr>
          </a:p>
        </p:txBody>
      </p:sp>
      <p:sp>
        <p:nvSpPr>
          <p:cNvPr id="88" name="Oval 87"/>
          <p:cNvSpPr/>
          <p:nvPr/>
        </p:nvSpPr>
        <p:spPr>
          <a:xfrm>
            <a:off x="3867769" y="2076250"/>
            <a:ext cx="114500" cy="114500"/>
          </a:xfrm>
          <a:prstGeom prst="ellipse">
            <a:avLst/>
          </a:prstGeom>
          <a:solidFill>
            <a:schemeClr val="accent2"/>
          </a:solidFill>
          <a:ln w="190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p:cNvCxnSpPr>
            <a:stCxn id="51" idx="4"/>
          </p:cNvCxnSpPr>
          <p:nvPr/>
        </p:nvCxnSpPr>
        <p:spPr>
          <a:xfrm flipH="1">
            <a:off x="2695051" y="2076650"/>
            <a:ext cx="19745" cy="166481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95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Influenza virus particle 8430 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 y="0"/>
            <a:ext cx="9139518"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2.gstatic.com/images?q=tbn:ANd9GcSSsqGrHe_ajTlOxqXgtkAdR20MapSBx7DNiTjf7aq3t_-G5qGog7mxH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728" y="1075545"/>
            <a:ext cx="2188083" cy="1591333"/>
          </a:xfrm>
          <a:prstGeom prst="rect">
            <a:avLst/>
          </a:prstGeom>
          <a:noFill/>
          <a:extLst>
            <a:ext uri="{909E8E84-426E-40DD-AFC4-6F175D3DCCD1}">
              <a14:hiddenFill xmlns:a14="http://schemas.microsoft.com/office/drawing/2010/main">
                <a:solidFill>
                  <a:srgbClr val="FFFFFF"/>
                </a:solidFill>
              </a14:hiddenFill>
            </a:ext>
          </a:extLst>
        </p:spPr>
      </p:pic>
      <p:sp>
        <p:nvSpPr>
          <p:cNvPr id="27" name="Teardrop 26"/>
          <p:cNvSpPr/>
          <p:nvPr/>
        </p:nvSpPr>
        <p:spPr>
          <a:xfrm>
            <a:off x="3810000" y="0"/>
            <a:ext cx="5334000" cy="5334000"/>
          </a:xfrm>
          <a:prstGeom prst="teardrop">
            <a:avLst/>
          </a:prstGeom>
          <a:solidFill>
            <a:schemeClr val="tx2">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ardrop 4"/>
          <p:cNvSpPr/>
          <p:nvPr/>
        </p:nvSpPr>
        <p:spPr>
          <a:xfrm>
            <a:off x="4953000" y="1047750"/>
            <a:ext cx="3200400" cy="3200400"/>
          </a:xfrm>
          <a:prstGeom prst="teardrop">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p:cNvSpPr txBox="1">
            <a:spLocks/>
          </p:cNvSpPr>
          <p:nvPr/>
        </p:nvSpPr>
        <p:spPr>
          <a:xfrm>
            <a:off x="5410200" y="2162710"/>
            <a:ext cx="2425835" cy="1015663"/>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000" b="1" dirty="0" smtClean="0">
                <a:solidFill>
                  <a:schemeClr val="bg1"/>
                </a:solidFill>
                <a:latin typeface="Source Sans Pro Light" pitchFamily="34" charset="0"/>
              </a:rPr>
              <a:t>Detecting Seasonal Influenza Using Search Logs</a:t>
            </a:r>
            <a:endParaRPr lang="en-US" sz="2000" dirty="0">
              <a:solidFill>
                <a:schemeClr val="accent5">
                  <a:lumMod val="60000"/>
                  <a:lumOff val="40000"/>
                </a:schemeClr>
              </a:solidFill>
              <a:latin typeface="Source Sans Pro Light" pitchFamily="34" charset="0"/>
            </a:endParaRPr>
          </a:p>
        </p:txBody>
      </p:sp>
    </p:spTree>
    <p:extLst>
      <p:ext uri="{BB962C8B-B14F-4D97-AF65-F5344CB8AC3E}">
        <p14:creationId xmlns:p14="http://schemas.microsoft.com/office/powerpoint/2010/main" val="1068643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c1.staticflickr.com/1/1/976719_0ed45ca20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4" y="-1390650"/>
            <a:ext cx="9172353" cy="9172353"/>
          </a:xfrm>
          <a:prstGeom prst="rect">
            <a:avLst/>
          </a:prstGeom>
          <a:noFill/>
          <a:extLst>
            <a:ext uri="{909E8E84-426E-40DD-AFC4-6F175D3DCCD1}">
              <a14:hiddenFill xmlns:a14="http://schemas.microsoft.com/office/drawing/2010/main">
                <a:solidFill>
                  <a:srgbClr val="FFFFFF"/>
                </a:solidFill>
              </a14:hiddenFill>
            </a:ext>
          </a:extLst>
        </p:spPr>
      </p:pic>
      <p:sp>
        <p:nvSpPr>
          <p:cNvPr id="27" name="Teardrop 26"/>
          <p:cNvSpPr/>
          <p:nvPr/>
        </p:nvSpPr>
        <p:spPr>
          <a:xfrm>
            <a:off x="3810000" y="0"/>
            <a:ext cx="5334000" cy="5334000"/>
          </a:xfrm>
          <a:prstGeom prst="teardrop">
            <a:avLst/>
          </a:prstGeom>
          <a:solidFill>
            <a:schemeClr val="tx2">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ardrop 4"/>
          <p:cNvSpPr/>
          <p:nvPr/>
        </p:nvSpPr>
        <p:spPr>
          <a:xfrm>
            <a:off x="4953000" y="1047750"/>
            <a:ext cx="3200400" cy="3200400"/>
          </a:xfrm>
          <a:prstGeom prst="teardrop">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p:cNvSpPr txBox="1">
            <a:spLocks/>
          </p:cNvSpPr>
          <p:nvPr/>
        </p:nvSpPr>
        <p:spPr>
          <a:xfrm>
            <a:off x="5410200" y="2378155"/>
            <a:ext cx="2425835" cy="58477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3200" dirty="0" smtClean="0">
                <a:solidFill>
                  <a:schemeClr val="bg1"/>
                </a:solidFill>
              </a:rPr>
              <a:t>Context</a:t>
            </a:r>
            <a:endParaRPr lang="en-US" sz="2400" dirty="0">
              <a:solidFill>
                <a:schemeClr val="accent1">
                  <a:lumMod val="60000"/>
                  <a:lumOff val="40000"/>
                </a:schemeClr>
              </a:solidFill>
              <a:latin typeface="Source Sans Pro Light" pitchFamily="34" charset="0"/>
            </a:endParaRPr>
          </a:p>
        </p:txBody>
      </p:sp>
    </p:spTree>
    <p:extLst>
      <p:ext uri="{BB962C8B-B14F-4D97-AF65-F5344CB8AC3E}">
        <p14:creationId xmlns:p14="http://schemas.microsoft.com/office/powerpoint/2010/main" val="3821311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536292"/>
            <a:ext cx="9144000" cy="2393116"/>
            <a:chOff x="0" y="1657350"/>
            <a:chExt cx="9144000" cy="1657350"/>
          </a:xfrm>
        </p:grpSpPr>
        <p:sp>
          <p:nvSpPr>
            <p:cNvPr id="86" name="Rectangle 85"/>
            <p:cNvSpPr/>
            <p:nvPr/>
          </p:nvSpPr>
          <p:spPr>
            <a:xfrm>
              <a:off x="0" y="1657350"/>
              <a:ext cx="4572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a:off x="4572000" y="1657350"/>
              <a:ext cx="4572000" cy="1657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Isosceles Triangle 97"/>
            <p:cNvSpPr/>
            <p:nvPr/>
          </p:nvSpPr>
          <p:spPr>
            <a:xfrm rot="16200000" flipH="1">
              <a:off x="4313056" y="2368330"/>
              <a:ext cx="327208" cy="21192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Content Placeholder 2"/>
          <p:cNvSpPr txBox="1">
            <a:spLocks/>
          </p:cNvSpPr>
          <p:nvPr/>
        </p:nvSpPr>
        <p:spPr>
          <a:xfrm>
            <a:off x="762000" y="666750"/>
            <a:ext cx="3431286" cy="976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b="1" dirty="0" smtClean="0">
                <a:solidFill>
                  <a:schemeClr val="bg1"/>
                </a:solidFill>
              </a:rPr>
              <a:t>Epidemics </a:t>
            </a:r>
            <a:r>
              <a:rPr lang="en-US" sz="2000" b="1" dirty="0">
                <a:solidFill>
                  <a:schemeClr val="bg1"/>
                </a:solidFill>
              </a:rPr>
              <a:t>of seasonal influenza are a major public health concern, causing tens of millions of respiratory illnesses and 250,000 to 500,000 deaths worldwide each </a:t>
            </a:r>
            <a:r>
              <a:rPr lang="en-US" sz="2000" b="1" dirty="0" smtClean="0">
                <a:solidFill>
                  <a:schemeClr val="bg1"/>
                </a:solidFill>
              </a:rPr>
              <a:t>year</a:t>
            </a:r>
            <a:endParaRPr lang="en-US" sz="2000" b="1" dirty="0">
              <a:solidFill>
                <a:schemeClr val="bg1"/>
              </a:solidFill>
            </a:endParaRPr>
          </a:p>
        </p:txBody>
      </p:sp>
      <p:sp>
        <p:nvSpPr>
          <p:cNvPr id="87" name="Content Placeholder 2"/>
          <p:cNvSpPr txBox="1">
            <a:spLocks/>
          </p:cNvSpPr>
          <p:nvPr/>
        </p:nvSpPr>
        <p:spPr>
          <a:xfrm>
            <a:off x="4758331" y="582852"/>
            <a:ext cx="3431286" cy="17438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chemeClr val="bg1"/>
                </a:solidFill>
              </a:rPr>
              <a:t>Early </a:t>
            </a:r>
            <a:r>
              <a:rPr lang="en-US" sz="2400" b="1" dirty="0">
                <a:solidFill>
                  <a:schemeClr val="bg1"/>
                </a:solidFill>
              </a:rPr>
              <a:t>detection of disease activity, when </a:t>
            </a:r>
            <a:r>
              <a:rPr lang="en-US" sz="2400" b="1" dirty="0" smtClean="0">
                <a:solidFill>
                  <a:schemeClr val="bg1"/>
                </a:solidFill>
              </a:rPr>
              <a:t>followed </a:t>
            </a:r>
            <a:r>
              <a:rPr lang="en-US" sz="2400" b="1" dirty="0">
                <a:solidFill>
                  <a:schemeClr val="bg1"/>
                </a:solidFill>
              </a:rPr>
              <a:t>by a rapid response, can reduce the impact of both seasonal and pandemic </a:t>
            </a:r>
            <a:r>
              <a:rPr lang="en-US" sz="2400" b="1" dirty="0" smtClean="0">
                <a:solidFill>
                  <a:schemeClr val="bg1"/>
                </a:solidFill>
              </a:rPr>
              <a:t>influenza</a:t>
            </a:r>
            <a:endParaRPr lang="en-US" sz="2400" b="1" dirty="0">
              <a:solidFill>
                <a:schemeClr val="bg1"/>
              </a:solidFill>
            </a:endParaRPr>
          </a:p>
        </p:txBody>
      </p:sp>
      <p:sp>
        <p:nvSpPr>
          <p:cNvPr id="5" name="Rectangle 4"/>
          <p:cNvSpPr/>
          <p:nvPr/>
        </p:nvSpPr>
        <p:spPr>
          <a:xfrm>
            <a:off x="133657" y="3111090"/>
            <a:ext cx="4572000" cy="1477328"/>
          </a:xfrm>
          <a:prstGeom prst="rect">
            <a:avLst/>
          </a:prstGeom>
        </p:spPr>
        <p:txBody>
          <a:bodyPr>
            <a:spAutoFit/>
          </a:bodyPr>
          <a:lstStyle/>
          <a:p>
            <a:r>
              <a:rPr lang="en-US" b="1" dirty="0">
                <a:solidFill>
                  <a:schemeClr val="bg1"/>
                </a:solidFill>
              </a:rPr>
              <a:t>Using internet searches for influenza surveillance. Clinical </a:t>
            </a:r>
            <a:endParaRPr lang="en-US" b="1" dirty="0" smtClean="0">
              <a:solidFill>
                <a:schemeClr val="bg1"/>
              </a:solidFill>
            </a:endParaRPr>
          </a:p>
          <a:p>
            <a:r>
              <a:rPr lang="en-US" dirty="0" err="1" smtClean="0"/>
              <a:t>Polgreen</a:t>
            </a:r>
            <a:r>
              <a:rPr lang="en-US" dirty="0"/>
              <a:t>, P. M., Chen, Y., </a:t>
            </a:r>
            <a:r>
              <a:rPr lang="en-US" dirty="0" err="1"/>
              <a:t>Pennock</a:t>
            </a:r>
            <a:r>
              <a:rPr lang="en-US" dirty="0"/>
              <a:t>, D. M. &amp; Forrest, N. D. </a:t>
            </a:r>
          </a:p>
          <a:p>
            <a:r>
              <a:rPr lang="en-US" dirty="0" smtClean="0"/>
              <a:t>Infectious </a:t>
            </a:r>
            <a:r>
              <a:rPr lang="en-US" dirty="0"/>
              <a:t>Diseases 47, 1443–1448 (2008)</a:t>
            </a:r>
          </a:p>
        </p:txBody>
      </p:sp>
      <p:sp>
        <p:nvSpPr>
          <p:cNvPr id="56" name="Rectangle 55"/>
          <p:cNvSpPr/>
          <p:nvPr/>
        </p:nvSpPr>
        <p:spPr>
          <a:xfrm>
            <a:off x="4705657" y="3111090"/>
            <a:ext cx="4304686" cy="1754326"/>
          </a:xfrm>
          <a:prstGeom prst="rect">
            <a:avLst/>
          </a:prstGeom>
        </p:spPr>
        <p:txBody>
          <a:bodyPr wrap="square">
            <a:spAutoFit/>
          </a:bodyPr>
          <a:lstStyle/>
          <a:p>
            <a:r>
              <a:rPr lang="en-US" b="1" dirty="0">
                <a:solidFill>
                  <a:schemeClr val="bg1"/>
                </a:solidFill>
              </a:rPr>
              <a:t>Detecting influenza epidemics using search engine query data</a:t>
            </a:r>
          </a:p>
          <a:p>
            <a:r>
              <a:rPr lang="en-US" dirty="0"/>
              <a:t>Jeremy </a:t>
            </a:r>
            <a:r>
              <a:rPr lang="en-US" dirty="0" err="1"/>
              <a:t>Ginsberg,Matthew</a:t>
            </a:r>
            <a:r>
              <a:rPr lang="en-US" dirty="0"/>
              <a:t> H. </a:t>
            </a:r>
            <a:r>
              <a:rPr lang="en-US" dirty="0" err="1"/>
              <a:t>Mohebbi,Rajan</a:t>
            </a:r>
            <a:r>
              <a:rPr lang="en-US" dirty="0"/>
              <a:t> S. </a:t>
            </a:r>
            <a:r>
              <a:rPr lang="en-US" dirty="0" err="1"/>
              <a:t>Patel,Lynnette</a:t>
            </a:r>
            <a:r>
              <a:rPr lang="en-US" dirty="0"/>
              <a:t> </a:t>
            </a:r>
            <a:r>
              <a:rPr lang="en-US" dirty="0" err="1"/>
              <a:t>Brammer,Mark</a:t>
            </a:r>
            <a:r>
              <a:rPr lang="en-US" dirty="0"/>
              <a:t> S. </a:t>
            </a:r>
            <a:r>
              <a:rPr lang="en-US" dirty="0" err="1" smtClean="0"/>
              <a:t>Smolinski</a:t>
            </a:r>
            <a:endParaRPr lang="en-US" dirty="0"/>
          </a:p>
          <a:p>
            <a:r>
              <a:rPr lang="en-US" dirty="0"/>
              <a:t>&amp; Larry Brilliant</a:t>
            </a:r>
          </a:p>
        </p:txBody>
      </p:sp>
    </p:spTree>
    <p:extLst>
      <p:ext uri="{BB962C8B-B14F-4D97-AF65-F5344CB8AC3E}">
        <p14:creationId xmlns:p14="http://schemas.microsoft.com/office/powerpoint/2010/main" val="1771972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28750"/>
            <a:ext cx="9144000" cy="2707016"/>
            <a:chOff x="0" y="1428750"/>
            <a:chExt cx="9144000" cy="1828800"/>
          </a:xfrm>
        </p:grpSpPr>
        <p:sp>
          <p:nvSpPr>
            <p:cNvPr id="12" name="Rectangle 11"/>
            <p:cNvSpPr/>
            <p:nvPr/>
          </p:nvSpPr>
          <p:spPr>
            <a:xfrm>
              <a:off x="2971800" y="1428750"/>
              <a:ext cx="61722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entagon 14"/>
            <p:cNvSpPr/>
            <p:nvPr/>
          </p:nvSpPr>
          <p:spPr>
            <a:xfrm>
              <a:off x="0" y="1428750"/>
              <a:ext cx="36576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itle 1"/>
          <p:cNvSpPr>
            <a:spLocks noGrp="1"/>
          </p:cNvSpPr>
          <p:nvPr>
            <p:ph type="title"/>
          </p:nvPr>
        </p:nvSpPr>
        <p:spPr>
          <a:xfrm>
            <a:off x="457200" y="438150"/>
            <a:ext cx="8229600" cy="523220"/>
          </a:xfrm>
        </p:spPr>
        <p:txBody>
          <a:bodyPr>
            <a:spAutoFit/>
          </a:bodyPr>
          <a:lstStyle/>
          <a:p>
            <a:r>
              <a:rPr lang="en-US" dirty="0" smtClean="0">
                <a:solidFill>
                  <a:schemeClr val="bg1"/>
                </a:solidFill>
              </a:rPr>
              <a:t>How does it works</a:t>
            </a:r>
            <a:r>
              <a:rPr lang="es-HN" dirty="0" smtClean="0">
                <a:solidFill>
                  <a:schemeClr val="bg1"/>
                </a:solidFill>
              </a:rPr>
              <a:t>?</a:t>
            </a:r>
            <a:endParaRPr lang="en-US" dirty="0">
              <a:solidFill>
                <a:schemeClr val="bg1"/>
              </a:solidFill>
            </a:endParaRPr>
          </a:p>
        </p:txBody>
      </p:sp>
      <p:sp>
        <p:nvSpPr>
          <p:cNvPr id="21" name="Content Placeholder 2"/>
          <p:cNvSpPr>
            <a:spLocks noGrp="1"/>
          </p:cNvSpPr>
          <p:nvPr>
            <p:ph idx="1"/>
          </p:nvPr>
        </p:nvSpPr>
        <p:spPr>
          <a:xfrm>
            <a:off x="457200" y="980977"/>
            <a:ext cx="8229600" cy="230832"/>
          </a:xfrm>
        </p:spPr>
        <p:txBody>
          <a:bodyPr>
            <a:spAutoFit/>
          </a:bodyPr>
          <a:lstStyle/>
          <a:p>
            <a:pPr marL="0" indent="0" algn="ctr">
              <a:buNone/>
            </a:pPr>
            <a:r>
              <a:rPr lang="en-US" sz="900" dirty="0"/>
              <a:t>Detecting influenza epidemics using search engine query </a:t>
            </a:r>
            <a:r>
              <a:rPr lang="en-US" sz="900" dirty="0" smtClean="0"/>
              <a:t>data</a:t>
            </a:r>
            <a:endParaRPr lang="en-US" sz="900" dirty="0"/>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2"/>
          <p:cNvSpPr txBox="1">
            <a:spLocks/>
          </p:cNvSpPr>
          <p:nvPr/>
        </p:nvSpPr>
        <p:spPr>
          <a:xfrm>
            <a:off x="3962400" y="1809750"/>
            <a:ext cx="4495800" cy="12441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2000" dirty="0" smtClean="0">
                <a:solidFill>
                  <a:schemeClr val="tx1">
                    <a:lumMod val="20000"/>
                    <a:lumOff val="80000"/>
                  </a:schemeClr>
                </a:solidFill>
              </a:rPr>
              <a:t>CDC publishes </a:t>
            </a:r>
            <a:r>
              <a:rPr lang="en-US" sz="2000" dirty="0">
                <a:solidFill>
                  <a:schemeClr val="tx1">
                    <a:lumMod val="20000"/>
                    <a:lumOff val="80000"/>
                  </a:schemeClr>
                </a:solidFill>
              </a:rPr>
              <a:t>national and regional data from these surveillance systems on a weekly basis, typically with a 1-2 week reporting lag </a:t>
            </a:r>
            <a:endParaRPr lang="en-US" sz="2000" dirty="0" smtClean="0">
              <a:solidFill>
                <a:schemeClr val="tx1">
                  <a:lumMod val="20000"/>
                  <a:lumOff val="80000"/>
                </a:schemeClr>
              </a:solidFill>
            </a:endParaRPr>
          </a:p>
        </p:txBody>
      </p:sp>
      <p:pic>
        <p:nvPicPr>
          <p:cNvPr id="13" name="Picture 2" descr="https://62e528761d0685343e1c-f3d1b99a743ffa4142d9d7f1978d9686.ssl.cf2.rackcdn.com/files/33467/area14mp/phtf5w9c-13824301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1428749"/>
            <a:ext cx="3638550" cy="27070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50" y="4445284"/>
            <a:ext cx="7543800" cy="600164"/>
          </a:xfrm>
          <a:prstGeom prst="rect">
            <a:avLst/>
          </a:prstGeom>
        </p:spPr>
        <p:txBody>
          <a:bodyPr wrap="square">
            <a:spAutoFit/>
          </a:bodyPr>
          <a:lstStyle/>
          <a:p>
            <a:r>
              <a:rPr lang="en-US" sz="1100" dirty="0"/>
              <a:t>Detecting influenza epidemics using search engine query data</a:t>
            </a:r>
          </a:p>
          <a:p>
            <a:r>
              <a:rPr lang="en-US" sz="1100" dirty="0"/>
              <a:t>Jeremy </a:t>
            </a:r>
            <a:r>
              <a:rPr lang="en-US" sz="1100" dirty="0" err="1"/>
              <a:t>Ginsberg,Matthew</a:t>
            </a:r>
            <a:r>
              <a:rPr lang="en-US" sz="1100" dirty="0"/>
              <a:t> H. </a:t>
            </a:r>
            <a:r>
              <a:rPr lang="en-US" sz="1100" dirty="0" err="1"/>
              <a:t>Mohebbi,Rajan</a:t>
            </a:r>
            <a:r>
              <a:rPr lang="en-US" sz="1100" dirty="0"/>
              <a:t> S. </a:t>
            </a:r>
            <a:r>
              <a:rPr lang="en-US" sz="1100" dirty="0" err="1"/>
              <a:t>Patel,Lynnette</a:t>
            </a:r>
            <a:r>
              <a:rPr lang="en-US" sz="1100" dirty="0"/>
              <a:t> </a:t>
            </a:r>
            <a:r>
              <a:rPr lang="en-US" sz="1100" dirty="0" err="1"/>
              <a:t>Brammer,Mark</a:t>
            </a:r>
            <a:r>
              <a:rPr lang="en-US" sz="1100" dirty="0"/>
              <a:t> S. </a:t>
            </a:r>
            <a:r>
              <a:rPr lang="en-US" sz="1100" dirty="0" err="1" smtClean="0"/>
              <a:t>Smolinski</a:t>
            </a:r>
            <a:endParaRPr lang="en-US" sz="1100" dirty="0"/>
          </a:p>
          <a:p>
            <a:r>
              <a:rPr lang="en-US" sz="1100" dirty="0"/>
              <a:t>&amp; Larry Brilliant</a:t>
            </a:r>
          </a:p>
        </p:txBody>
      </p:sp>
    </p:spTree>
    <p:extLst>
      <p:ext uri="{BB962C8B-B14F-4D97-AF65-F5344CB8AC3E}">
        <p14:creationId xmlns:p14="http://schemas.microsoft.com/office/powerpoint/2010/main" val="2089671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438150"/>
            <a:ext cx="8229600" cy="523220"/>
          </a:xfrm>
        </p:spPr>
        <p:txBody>
          <a:bodyPr>
            <a:spAutoFit/>
          </a:bodyPr>
          <a:lstStyle/>
          <a:p>
            <a:r>
              <a:rPr lang="en-US" dirty="0" smtClean="0">
                <a:solidFill>
                  <a:schemeClr val="bg1"/>
                </a:solidFill>
              </a:rPr>
              <a:t>Controversy</a:t>
            </a:r>
            <a:endParaRPr lang="en-US" dirty="0">
              <a:solidFill>
                <a:schemeClr val="bg1"/>
              </a:solidFill>
            </a:endParaRPr>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701702" y="2634888"/>
            <a:ext cx="2057400" cy="588579"/>
            <a:chOff x="701702" y="2634888"/>
            <a:chExt cx="2057400" cy="588579"/>
          </a:xfrm>
        </p:grpSpPr>
        <p:sp>
          <p:nvSpPr>
            <p:cNvPr id="2" name="Rounded Rectangle 1"/>
            <p:cNvSpPr/>
            <p:nvPr/>
          </p:nvSpPr>
          <p:spPr>
            <a:xfrm>
              <a:off x="701702" y="2766267"/>
              <a:ext cx="20574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p:cNvSpPr/>
            <p:nvPr/>
          </p:nvSpPr>
          <p:spPr>
            <a:xfrm>
              <a:off x="1544209" y="2634888"/>
              <a:ext cx="152400" cy="1313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2555902" y="2766267"/>
            <a:ext cx="2057400" cy="590641"/>
            <a:chOff x="2555902" y="2766267"/>
            <a:chExt cx="2057400" cy="590641"/>
          </a:xfrm>
        </p:grpSpPr>
        <p:sp>
          <p:nvSpPr>
            <p:cNvPr id="58" name="Rounded Rectangle 57"/>
            <p:cNvSpPr/>
            <p:nvPr/>
          </p:nvSpPr>
          <p:spPr>
            <a:xfrm>
              <a:off x="2555902" y="2766267"/>
              <a:ext cx="2057400" cy="457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p:cNvSpPr/>
            <p:nvPr/>
          </p:nvSpPr>
          <p:spPr>
            <a:xfrm flipV="1">
              <a:off x="3505049" y="3225529"/>
              <a:ext cx="152400" cy="13137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Content Placeholder 2"/>
          <p:cNvSpPr txBox="1">
            <a:spLocks/>
          </p:cNvSpPr>
          <p:nvPr/>
        </p:nvSpPr>
        <p:spPr>
          <a:xfrm>
            <a:off x="722315" y="1756708"/>
            <a:ext cx="1948587" cy="81724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900" dirty="0"/>
              <a:t>Lorem ipsum dolor sit amet, consectetur adipiscing elit. Fusce suscipit neque non libero aliquam, ut facilisis lacus pretium. </a:t>
            </a:r>
            <a:r>
              <a:rPr lang="en-US" sz="900" dirty="0" smtClean="0"/>
              <a:t>Sed imperdiet tincidunt velit.</a:t>
            </a:r>
            <a:endParaRPr lang="en-US" sz="900" dirty="0"/>
          </a:p>
        </p:txBody>
      </p:sp>
      <p:sp>
        <p:nvSpPr>
          <p:cNvPr id="100" name="Content Placeholder 2"/>
          <p:cNvSpPr txBox="1">
            <a:spLocks/>
          </p:cNvSpPr>
          <p:nvPr/>
        </p:nvSpPr>
        <p:spPr>
          <a:xfrm>
            <a:off x="4401158" y="1756708"/>
            <a:ext cx="1948587" cy="81724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900" dirty="0"/>
              <a:t>Lorem ipsum dolor sit amet, consectetur adipiscing elit. Fusce suscipit neque non libero aliquam, ut facilisis lacus pretium. </a:t>
            </a:r>
            <a:r>
              <a:rPr lang="en-US" sz="900" dirty="0" smtClean="0"/>
              <a:t>Sed imperdiet tincidunt velit.</a:t>
            </a:r>
            <a:endParaRPr lang="en-US" sz="900" dirty="0"/>
          </a:p>
        </p:txBody>
      </p:sp>
      <p:sp>
        <p:nvSpPr>
          <p:cNvPr id="103" name="Title 1"/>
          <p:cNvSpPr txBox="1">
            <a:spLocks/>
          </p:cNvSpPr>
          <p:nvPr/>
        </p:nvSpPr>
        <p:spPr>
          <a:xfrm>
            <a:off x="4736140" y="3324820"/>
            <a:ext cx="1270229" cy="923330"/>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5400" dirty="0" smtClean="0">
                <a:solidFill>
                  <a:schemeClr val="bg1"/>
                </a:solidFill>
                <a:latin typeface="Source Sans Pro Light" pitchFamily="34" charset="0"/>
              </a:rPr>
              <a:t>03</a:t>
            </a:r>
            <a:endParaRPr lang="en-US" sz="5400" dirty="0">
              <a:solidFill>
                <a:schemeClr val="bg1"/>
              </a:solidFill>
              <a:latin typeface="Source Sans Pro Light" pitchFamily="34" charset="0"/>
            </a:endParaRPr>
          </a:p>
        </p:txBody>
      </p:sp>
      <p:sp>
        <p:nvSpPr>
          <p:cNvPr id="105" name="Title 1"/>
          <p:cNvSpPr txBox="1">
            <a:spLocks/>
          </p:cNvSpPr>
          <p:nvPr/>
        </p:nvSpPr>
        <p:spPr>
          <a:xfrm>
            <a:off x="6657887" y="1650623"/>
            <a:ext cx="1270229" cy="923330"/>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5400" dirty="0" smtClean="0">
                <a:solidFill>
                  <a:schemeClr val="bg1"/>
                </a:solidFill>
                <a:latin typeface="Source Sans Pro Light" pitchFamily="34" charset="0"/>
              </a:rPr>
              <a:t>04</a:t>
            </a:r>
            <a:endParaRPr lang="en-US" sz="5400" dirty="0">
              <a:solidFill>
                <a:schemeClr val="bg1"/>
              </a:solidFill>
              <a:latin typeface="Source Sans Pro Light" pitchFamily="34" charset="0"/>
            </a:endParaRPr>
          </a:p>
        </p:txBody>
      </p:sp>
      <p:grpSp>
        <p:nvGrpSpPr>
          <p:cNvPr id="7" name="Group 6"/>
          <p:cNvGrpSpPr/>
          <p:nvPr/>
        </p:nvGrpSpPr>
        <p:grpSpPr>
          <a:xfrm>
            <a:off x="4410102" y="2634888"/>
            <a:ext cx="2057400" cy="588579"/>
            <a:chOff x="4410102" y="2634888"/>
            <a:chExt cx="2057400" cy="588579"/>
          </a:xfrm>
        </p:grpSpPr>
        <p:sp>
          <p:nvSpPr>
            <p:cNvPr id="59" name="Rounded Rectangle 58"/>
            <p:cNvSpPr/>
            <p:nvPr/>
          </p:nvSpPr>
          <p:spPr>
            <a:xfrm>
              <a:off x="4410102" y="2766267"/>
              <a:ext cx="2057400" cy="4572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Isosceles Triangle 72"/>
            <p:cNvSpPr/>
            <p:nvPr/>
          </p:nvSpPr>
          <p:spPr>
            <a:xfrm>
              <a:off x="5299252" y="2634888"/>
              <a:ext cx="152400" cy="13137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6264302" y="2766267"/>
            <a:ext cx="2057400" cy="590641"/>
            <a:chOff x="6264302" y="2766267"/>
            <a:chExt cx="2057400" cy="590641"/>
          </a:xfrm>
        </p:grpSpPr>
        <p:sp>
          <p:nvSpPr>
            <p:cNvPr id="62" name="Rounded Rectangle 61"/>
            <p:cNvSpPr/>
            <p:nvPr/>
          </p:nvSpPr>
          <p:spPr>
            <a:xfrm>
              <a:off x="6264302" y="2766267"/>
              <a:ext cx="2057400" cy="4572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Isosceles Triangle 73"/>
            <p:cNvSpPr/>
            <p:nvPr/>
          </p:nvSpPr>
          <p:spPr>
            <a:xfrm flipV="1">
              <a:off x="7216802" y="3225529"/>
              <a:ext cx="152400" cy="13137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6" name="Picture 35"/>
          <p:cNvPicPr>
            <a:picLocks noChangeAspect="1"/>
          </p:cNvPicPr>
          <p:nvPr/>
        </p:nvPicPr>
        <p:blipFill>
          <a:blip r:embed="rId2"/>
          <a:stretch>
            <a:fillRect/>
          </a:stretch>
        </p:blipFill>
        <p:spPr>
          <a:xfrm>
            <a:off x="755627" y="1420497"/>
            <a:ext cx="2832881" cy="1278731"/>
          </a:xfrm>
          <a:prstGeom prst="rect">
            <a:avLst/>
          </a:prstGeom>
        </p:spPr>
      </p:pic>
      <p:pic>
        <p:nvPicPr>
          <p:cNvPr id="37" name="Picture 36"/>
          <p:cNvPicPr>
            <a:picLocks noChangeAspect="1"/>
          </p:cNvPicPr>
          <p:nvPr/>
        </p:nvPicPr>
        <p:blipFill>
          <a:blip r:embed="rId3"/>
          <a:stretch>
            <a:fillRect/>
          </a:stretch>
        </p:blipFill>
        <p:spPr>
          <a:xfrm>
            <a:off x="3748064" y="1428750"/>
            <a:ext cx="4189577" cy="1191702"/>
          </a:xfrm>
          <a:prstGeom prst="rect">
            <a:avLst/>
          </a:prstGeom>
        </p:spPr>
      </p:pic>
      <p:pic>
        <p:nvPicPr>
          <p:cNvPr id="38" name="Picture 37"/>
          <p:cNvPicPr>
            <a:picLocks noChangeAspect="1"/>
          </p:cNvPicPr>
          <p:nvPr/>
        </p:nvPicPr>
        <p:blipFill>
          <a:blip r:embed="rId4"/>
          <a:stretch>
            <a:fillRect/>
          </a:stretch>
        </p:blipFill>
        <p:spPr>
          <a:xfrm>
            <a:off x="1711201" y="3406256"/>
            <a:ext cx="1761689" cy="1502617"/>
          </a:xfrm>
          <a:prstGeom prst="rect">
            <a:avLst/>
          </a:prstGeom>
        </p:spPr>
      </p:pic>
      <p:pic>
        <p:nvPicPr>
          <p:cNvPr id="12" name="Picture 11"/>
          <p:cNvPicPr>
            <a:picLocks noChangeAspect="1"/>
          </p:cNvPicPr>
          <p:nvPr/>
        </p:nvPicPr>
        <p:blipFill>
          <a:blip r:embed="rId5"/>
          <a:stretch>
            <a:fillRect/>
          </a:stretch>
        </p:blipFill>
        <p:spPr>
          <a:xfrm>
            <a:off x="3886200" y="3406255"/>
            <a:ext cx="4152343" cy="1502617"/>
          </a:xfrm>
          <a:prstGeom prst="rect">
            <a:avLst/>
          </a:prstGeom>
        </p:spPr>
      </p:pic>
    </p:spTree>
    <p:extLst>
      <p:ext uri="{BB962C8B-B14F-4D97-AF65-F5344CB8AC3E}">
        <p14:creationId xmlns:p14="http://schemas.microsoft.com/office/powerpoint/2010/main" val="303752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567292"/>
            <a:ext cx="9144000" cy="1657350"/>
            <a:chOff x="0" y="1657350"/>
            <a:chExt cx="9144000" cy="1657350"/>
          </a:xfrm>
        </p:grpSpPr>
        <p:sp>
          <p:nvSpPr>
            <p:cNvPr id="86" name="Rectangle 85"/>
            <p:cNvSpPr/>
            <p:nvPr/>
          </p:nvSpPr>
          <p:spPr>
            <a:xfrm>
              <a:off x="0" y="1657350"/>
              <a:ext cx="4572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a:off x="4572000" y="1657350"/>
              <a:ext cx="4572000" cy="1657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Isosceles Triangle 97"/>
            <p:cNvSpPr/>
            <p:nvPr/>
          </p:nvSpPr>
          <p:spPr>
            <a:xfrm rot="16200000" flipH="1">
              <a:off x="4313056" y="2368330"/>
              <a:ext cx="327208" cy="2119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0" y="0"/>
            <a:ext cx="9144000" cy="1657350"/>
            <a:chOff x="0" y="0"/>
            <a:chExt cx="9144000" cy="1657350"/>
          </a:xfrm>
        </p:grpSpPr>
        <p:sp>
          <p:nvSpPr>
            <p:cNvPr id="4" name="Rectangle 3"/>
            <p:cNvSpPr/>
            <p:nvPr/>
          </p:nvSpPr>
          <p:spPr>
            <a:xfrm>
              <a:off x="4572000" y="0"/>
              <a:ext cx="4572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0" y="0"/>
              <a:ext cx="4572000" cy="1657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rot="5400000">
              <a:off x="4510560" y="722712"/>
              <a:ext cx="327208" cy="21192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Content Placeholder 2"/>
          <p:cNvSpPr txBox="1">
            <a:spLocks/>
          </p:cNvSpPr>
          <p:nvPr/>
        </p:nvSpPr>
        <p:spPr>
          <a:xfrm>
            <a:off x="56638" y="404669"/>
            <a:ext cx="3431286" cy="976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smtClean="0">
                <a:solidFill>
                  <a:schemeClr val="bg1"/>
                </a:solidFill>
              </a:rPr>
              <a:t>Signal </a:t>
            </a:r>
            <a:r>
              <a:rPr lang="en-US" sz="2400" b="1" dirty="0">
                <a:solidFill>
                  <a:schemeClr val="bg1"/>
                </a:solidFill>
              </a:rPr>
              <a:t>is definitely </a:t>
            </a:r>
            <a:r>
              <a:rPr lang="en-US" sz="2400" b="1" dirty="0" smtClean="0">
                <a:solidFill>
                  <a:schemeClr val="bg1"/>
                </a:solidFill>
              </a:rPr>
              <a:t>relevant</a:t>
            </a:r>
            <a:endParaRPr lang="en-US" sz="1050" dirty="0">
              <a:solidFill>
                <a:schemeClr val="bg1"/>
              </a:solidFill>
            </a:endParaRPr>
          </a:p>
        </p:txBody>
      </p:sp>
      <p:sp>
        <p:nvSpPr>
          <p:cNvPr id="36" name="Content Placeholder 2"/>
          <p:cNvSpPr txBox="1">
            <a:spLocks/>
          </p:cNvSpPr>
          <p:nvPr/>
        </p:nvSpPr>
        <p:spPr>
          <a:xfrm>
            <a:off x="4674164" y="404669"/>
            <a:ext cx="3431286" cy="976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smtClean="0">
                <a:solidFill>
                  <a:schemeClr val="bg1"/>
                </a:solidFill>
              </a:rPr>
              <a:t>Model can be improved</a:t>
            </a:r>
            <a:endParaRPr lang="en-US" sz="1050" dirty="0">
              <a:solidFill>
                <a:schemeClr val="bg1"/>
              </a:solidFill>
            </a:endParaRPr>
          </a:p>
          <a:p>
            <a:pPr marL="0" indent="0" algn="r">
              <a:buNone/>
            </a:pPr>
            <a:r>
              <a:rPr lang="en-US" sz="1800" b="1" dirty="0" smtClean="0">
                <a:solidFill>
                  <a:schemeClr val="bg1"/>
                </a:solidFill>
              </a:rPr>
              <a:t>“all </a:t>
            </a:r>
            <a:r>
              <a:rPr lang="en-US" sz="1800" b="1" dirty="0">
                <a:solidFill>
                  <a:schemeClr val="bg1"/>
                </a:solidFill>
              </a:rPr>
              <a:t>models are wrong but some are </a:t>
            </a:r>
            <a:r>
              <a:rPr lang="en-US" sz="1800" b="1" dirty="0" smtClean="0">
                <a:solidFill>
                  <a:schemeClr val="bg1"/>
                </a:solidFill>
              </a:rPr>
              <a:t>useful” George Box </a:t>
            </a:r>
            <a:endParaRPr lang="en-US" sz="2400" b="1" dirty="0">
              <a:solidFill>
                <a:schemeClr val="bg1"/>
              </a:solidFill>
            </a:endParaRPr>
          </a:p>
        </p:txBody>
      </p:sp>
      <p:sp>
        <p:nvSpPr>
          <p:cNvPr id="37" name="Content Placeholder 2"/>
          <p:cNvSpPr txBox="1">
            <a:spLocks/>
          </p:cNvSpPr>
          <p:nvPr/>
        </p:nvSpPr>
        <p:spPr>
          <a:xfrm>
            <a:off x="4779986" y="1957530"/>
            <a:ext cx="3431286" cy="976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smtClean="0">
                <a:solidFill>
                  <a:schemeClr val="bg1"/>
                </a:solidFill>
              </a:rPr>
              <a:t>This is NOT a failure for Big Data</a:t>
            </a:r>
            <a:endParaRPr lang="en-US" sz="1050" dirty="0">
              <a:solidFill>
                <a:schemeClr val="bg1"/>
              </a:solidFill>
            </a:endParaRPr>
          </a:p>
        </p:txBody>
      </p:sp>
      <p:sp>
        <p:nvSpPr>
          <p:cNvPr id="38" name="Content Placeholder 2"/>
          <p:cNvSpPr txBox="1">
            <a:spLocks/>
          </p:cNvSpPr>
          <p:nvPr/>
        </p:nvSpPr>
        <p:spPr>
          <a:xfrm>
            <a:off x="469705" y="1896145"/>
            <a:ext cx="3431286" cy="976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smtClean="0">
                <a:solidFill>
                  <a:schemeClr val="bg1"/>
                </a:solidFill>
              </a:rPr>
              <a:t>We </a:t>
            </a:r>
            <a:r>
              <a:rPr lang="en-US" sz="2400" b="1" dirty="0">
                <a:solidFill>
                  <a:schemeClr val="bg1"/>
                </a:solidFill>
              </a:rPr>
              <a:t>need to be careful of [all data] [no-science] </a:t>
            </a:r>
            <a:r>
              <a:rPr lang="en-US" sz="2400" b="1" dirty="0" smtClean="0">
                <a:solidFill>
                  <a:schemeClr val="bg1"/>
                </a:solidFill>
              </a:rPr>
              <a:t>approaches</a:t>
            </a:r>
            <a:endParaRPr lang="en-US" sz="1050" dirty="0">
              <a:solidFill>
                <a:schemeClr val="bg1"/>
              </a:solidFill>
            </a:endParaRPr>
          </a:p>
        </p:txBody>
      </p:sp>
    </p:spTree>
    <p:extLst>
      <p:ext uri="{BB962C8B-B14F-4D97-AF65-F5344CB8AC3E}">
        <p14:creationId xmlns:p14="http://schemas.microsoft.com/office/powerpoint/2010/main" val="4136314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1" y="1532257"/>
            <a:ext cx="2379437" cy="2766417"/>
          </a:xfrm>
        </p:spPr>
        <p:txBody>
          <a:bodyPr>
            <a:normAutofit/>
          </a:bodyPr>
          <a:lstStyle/>
          <a:p>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5319033" y="1137171"/>
            <a:ext cx="2764474" cy="2594614"/>
          </a:xfrm>
          <a:prstGeom prst="rect">
            <a:avLst/>
          </a:prstGeom>
          <a:effectLst>
            <a:reflection blurRad="6350" stA="52000" endA="300" endPos="35000" dir="5400000" sy="-100000" algn="bl" rotWithShape="0"/>
          </a:effectLst>
        </p:spPr>
      </p:pic>
      <p:sp>
        <p:nvSpPr>
          <p:cNvPr id="2" name="Rectangle 1"/>
          <p:cNvSpPr/>
          <p:nvPr/>
        </p:nvSpPr>
        <p:spPr>
          <a:xfrm>
            <a:off x="1143000" y="1127646"/>
            <a:ext cx="3429000" cy="3277820"/>
          </a:xfrm>
          <a:prstGeom prst="rect">
            <a:avLst/>
          </a:prstGeom>
        </p:spPr>
        <p:txBody>
          <a:bodyPr>
            <a:spAutoFit/>
          </a:bodyPr>
          <a:lstStyle/>
          <a:p>
            <a:r>
              <a:rPr lang="en-US" sz="1575" dirty="0">
                <a:solidFill>
                  <a:schemeClr val="bg1"/>
                </a:solidFill>
              </a:rPr>
              <a:t>Article by Chris Anderson , Wired Magazine, 2008 </a:t>
            </a:r>
            <a:r>
              <a:rPr lang="en-US" sz="788" dirty="0">
                <a:solidFill>
                  <a:schemeClr val="bg1"/>
                </a:solidFill>
              </a:rPr>
              <a:t>[13]</a:t>
            </a:r>
            <a:endParaRPr lang="en-US" sz="1575" dirty="0">
              <a:solidFill>
                <a:schemeClr val="bg1"/>
              </a:solidFill>
            </a:endParaRPr>
          </a:p>
          <a:p>
            <a:r>
              <a:rPr lang="en-US" sz="1350" i="1" dirty="0">
                <a:solidFill>
                  <a:schemeClr val="bg1"/>
                </a:solidFill>
              </a:rPr>
              <a:t>“… faced with massive data, this approach to science —hypothesis, model, test — is becoming obsolete”</a:t>
            </a:r>
          </a:p>
          <a:p>
            <a:endParaRPr lang="en-US" sz="1350" dirty="0">
              <a:solidFill>
                <a:schemeClr val="bg1"/>
              </a:solidFill>
            </a:endParaRPr>
          </a:p>
          <a:p>
            <a:r>
              <a:rPr lang="en-US" sz="1350" i="1" dirty="0">
                <a:solidFill>
                  <a:schemeClr val="bg1"/>
                </a:solidFill>
              </a:rPr>
              <a:t>“The new availability of huge amounts of data [...] offers a whole new way of understanding the world. Correlation supersedes causation”</a:t>
            </a:r>
          </a:p>
          <a:p>
            <a:endParaRPr lang="en-US" sz="1350" dirty="0">
              <a:solidFill>
                <a:schemeClr val="bg1"/>
              </a:solidFill>
            </a:endParaRPr>
          </a:p>
          <a:p>
            <a:r>
              <a:rPr lang="en-US" sz="1350" i="1" dirty="0">
                <a:solidFill>
                  <a:schemeClr val="bg1"/>
                </a:solidFill>
              </a:rPr>
              <a:t>“There is now a better way. Petabytes allow us to say: Correlation is enough.”</a:t>
            </a:r>
          </a:p>
          <a:p>
            <a:endParaRPr lang="en-US" sz="1350" dirty="0">
              <a:solidFill>
                <a:schemeClr val="bg1"/>
              </a:solidFill>
            </a:endParaRPr>
          </a:p>
          <a:p>
            <a:r>
              <a:rPr lang="en-US" sz="1350" i="1" dirty="0">
                <a:solidFill>
                  <a:schemeClr val="bg1"/>
                </a:solidFill>
              </a:rPr>
              <a:t>“With enough data, the numbers speak for themselves.”</a:t>
            </a:r>
          </a:p>
        </p:txBody>
      </p:sp>
      <p:sp>
        <p:nvSpPr>
          <p:cNvPr id="5" name="Rectangle 4"/>
          <p:cNvSpPr/>
          <p:nvPr/>
        </p:nvSpPr>
        <p:spPr>
          <a:xfrm>
            <a:off x="1152526" y="4803451"/>
            <a:ext cx="4176032" cy="213585"/>
          </a:xfrm>
          <a:prstGeom prst="rect">
            <a:avLst/>
          </a:prstGeom>
        </p:spPr>
        <p:txBody>
          <a:bodyPr wrap="square">
            <a:spAutoFit/>
          </a:bodyPr>
          <a:lstStyle/>
          <a:p>
            <a:r>
              <a:rPr lang="en-US" sz="788" dirty="0"/>
              <a:t>[13] http://edge.org/3rd_culture/anderson08/anderson08_index.html</a:t>
            </a:r>
          </a:p>
        </p:txBody>
      </p:sp>
      <p:sp>
        <p:nvSpPr>
          <p:cNvPr id="8" name="Title 1"/>
          <p:cNvSpPr>
            <a:spLocks noGrp="1"/>
          </p:cNvSpPr>
          <p:nvPr>
            <p:ph type="title"/>
          </p:nvPr>
        </p:nvSpPr>
        <p:spPr>
          <a:xfrm>
            <a:off x="457200" y="71268"/>
            <a:ext cx="8229600" cy="523220"/>
          </a:xfrm>
        </p:spPr>
        <p:txBody>
          <a:bodyPr>
            <a:spAutoFit/>
          </a:bodyPr>
          <a:lstStyle/>
          <a:p>
            <a:r>
              <a:rPr lang="en-US" dirty="0" smtClean="0">
                <a:solidFill>
                  <a:schemeClr val="bg1"/>
                </a:solidFill>
              </a:rPr>
              <a:t>All data no-science </a:t>
            </a:r>
            <a:r>
              <a:rPr lang="es-HN" dirty="0" smtClean="0">
                <a:solidFill>
                  <a:schemeClr val="bg1"/>
                </a:solidFill>
              </a:rPr>
              <a:t>?</a:t>
            </a:r>
            <a:endParaRPr lang="en-US" dirty="0">
              <a:solidFill>
                <a:schemeClr val="bg1"/>
              </a:solidFill>
            </a:endParaRPr>
          </a:p>
        </p:txBody>
      </p:sp>
      <p:sp>
        <p:nvSpPr>
          <p:cNvPr id="9" name="Content Placeholder 2"/>
          <p:cNvSpPr txBox="1">
            <a:spLocks/>
          </p:cNvSpPr>
          <p:nvPr/>
        </p:nvSpPr>
        <p:spPr>
          <a:xfrm>
            <a:off x="457200" y="614095"/>
            <a:ext cx="8229600" cy="230832"/>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900" dirty="0" smtClean="0"/>
              <a:t>Discussion</a:t>
            </a:r>
            <a:endParaRPr lang="en-US" sz="900" dirty="0"/>
          </a:p>
        </p:txBody>
      </p:sp>
    </p:spTree>
    <p:extLst>
      <p:ext uri="{BB962C8B-B14F-4D97-AF65-F5344CB8AC3E}">
        <p14:creationId xmlns:p14="http://schemas.microsoft.com/office/powerpoint/2010/main" val="389704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1474"/>
            <a:ext cx="8229600" cy="523220"/>
          </a:xfrm>
        </p:spPr>
        <p:txBody>
          <a:bodyPr>
            <a:spAutoFit/>
          </a:bodyPr>
          <a:lstStyle/>
          <a:p>
            <a:r>
              <a:rPr lang="en-US" dirty="0" smtClean="0">
                <a:solidFill>
                  <a:schemeClr val="bg1"/>
                </a:solidFill>
              </a:rPr>
              <a:t>All Data no-Science Approach</a:t>
            </a:r>
            <a:endParaRPr lang="en-US" dirty="0">
              <a:solidFill>
                <a:schemeClr val="bg1"/>
              </a:solidFill>
            </a:endParaRPr>
          </a:p>
        </p:txBody>
      </p:sp>
      <p:sp>
        <p:nvSpPr>
          <p:cNvPr id="21" name="Content Placeholder 2"/>
          <p:cNvSpPr>
            <a:spLocks noGrp="1"/>
          </p:cNvSpPr>
          <p:nvPr>
            <p:ph idx="1"/>
          </p:nvPr>
        </p:nvSpPr>
        <p:spPr>
          <a:xfrm>
            <a:off x="457200" y="980977"/>
            <a:ext cx="8229600" cy="230832"/>
          </a:xfrm>
        </p:spPr>
        <p:txBody>
          <a:bodyPr>
            <a:spAutoFit/>
          </a:bodyPr>
          <a:lstStyle/>
          <a:p>
            <a:pPr marL="0" indent="0" algn="ctr">
              <a:buNone/>
            </a:pPr>
            <a:r>
              <a:rPr lang="en-US" sz="900" dirty="0" smtClean="0"/>
              <a:t>This is a example for a subtitle</a:t>
            </a:r>
            <a:endParaRPr lang="en-US" sz="900" dirty="0"/>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p:cNvGrpSpPr/>
          <p:nvPr/>
        </p:nvGrpSpPr>
        <p:grpSpPr>
          <a:xfrm>
            <a:off x="714835" y="4262690"/>
            <a:ext cx="275719" cy="275719"/>
            <a:chOff x="5796136" y="4227934"/>
            <a:chExt cx="360040" cy="360040"/>
          </a:xfrm>
        </p:grpSpPr>
        <p:sp>
          <p:nvSpPr>
            <p:cNvPr id="64" name="Oval 63"/>
            <p:cNvSpPr/>
            <p:nvPr/>
          </p:nvSpPr>
          <p:spPr>
            <a:xfrm>
              <a:off x="5796136" y="4227934"/>
              <a:ext cx="360040" cy="3600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12"/>
            <p:cNvSpPr>
              <a:spLocks noEditPoints="1"/>
            </p:cNvSpPr>
            <p:nvPr/>
          </p:nvSpPr>
          <p:spPr bwMode="auto">
            <a:xfrm>
              <a:off x="5919699" y="4322318"/>
              <a:ext cx="112914" cy="181335"/>
            </a:xfrm>
            <a:custGeom>
              <a:avLst/>
              <a:gdLst>
                <a:gd name="T0" fmla="*/ 5 w 35"/>
                <a:gd name="T1" fmla="*/ 46 h 56"/>
                <a:gd name="T2" fmla="*/ 7 w 35"/>
                <a:gd name="T3" fmla="*/ 48 h 56"/>
                <a:gd name="T4" fmla="*/ 28 w 35"/>
                <a:gd name="T5" fmla="*/ 48 h 56"/>
                <a:gd name="T6" fmla="*/ 31 w 35"/>
                <a:gd name="T7" fmla="*/ 46 h 56"/>
                <a:gd name="T8" fmla="*/ 31 w 35"/>
                <a:gd name="T9" fmla="*/ 7 h 56"/>
                <a:gd name="T10" fmla="*/ 28 w 35"/>
                <a:gd name="T11" fmla="*/ 4 h 56"/>
                <a:gd name="T12" fmla="*/ 7 w 35"/>
                <a:gd name="T13" fmla="*/ 4 h 56"/>
                <a:gd name="T14" fmla="*/ 5 w 35"/>
                <a:gd name="T15" fmla="*/ 7 h 56"/>
                <a:gd name="T16" fmla="*/ 5 w 35"/>
                <a:gd name="T17" fmla="*/ 46 h 56"/>
                <a:gd name="T18" fmla="*/ 17 w 35"/>
                <a:gd name="T19" fmla="*/ 55 h 56"/>
                <a:gd name="T20" fmla="*/ 20 w 35"/>
                <a:gd name="T21" fmla="*/ 52 h 56"/>
                <a:gd name="T22" fmla="*/ 17 w 35"/>
                <a:gd name="T23" fmla="*/ 50 h 56"/>
                <a:gd name="T24" fmla="*/ 15 w 35"/>
                <a:gd name="T25" fmla="*/ 52 h 56"/>
                <a:gd name="T26" fmla="*/ 17 w 35"/>
                <a:gd name="T27" fmla="*/ 55 h 56"/>
                <a:gd name="T28" fmla="*/ 5 w 35"/>
                <a:gd name="T29" fmla="*/ 0 h 56"/>
                <a:gd name="T30" fmla="*/ 30 w 35"/>
                <a:gd name="T31" fmla="*/ 0 h 56"/>
                <a:gd name="T32" fmla="*/ 35 w 35"/>
                <a:gd name="T33" fmla="*/ 5 h 56"/>
                <a:gd name="T34" fmla="*/ 35 w 35"/>
                <a:gd name="T35" fmla="*/ 51 h 56"/>
                <a:gd name="T36" fmla="*/ 30 w 35"/>
                <a:gd name="T37" fmla="*/ 56 h 56"/>
                <a:gd name="T38" fmla="*/ 5 w 35"/>
                <a:gd name="T39" fmla="*/ 56 h 56"/>
                <a:gd name="T40" fmla="*/ 0 w 35"/>
                <a:gd name="T41" fmla="*/ 51 h 56"/>
                <a:gd name="T42" fmla="*/ 0 w 35"/>
                <a:gd name="T43" fmla="*/ 5 h 56"/>
                <a:gd name="T44" fmla="*/ 5 w 35"/>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56">
                  <a:moveTo>
                    <a:pt x="5" y="46"/>
                  </a:moveTo>
                  <a:cubicBezTo>
                    <a:pt x="5" y="47"/>
                    <a:pt x="6" y="48"/>
                    <a:pt x="7" y="48"/>
                  </a:cubicBezTo>
                  <a:cubicBezTo>
                    <a:pt x="28" y="48"/>
                    <a:pt x="28" y="48"/>
                    <a:pt x="28" y="48"/>
                  </a:cubicBezTo>
                  <a:cubicBezTo>
                    <a:pt x="30" y="48"/>
                    <a:pt x="31" y="47"/>
                    <a:pt x="31" y="46"/>
                  </a:cubicBezTo>
                  <a:cubicBezTo>
                    <a:pt x="31" y="7"/>
                    <a:pt x="31" y="7"/>
                    <a:pt x="31" y="7"/>
                  </a:cubicBezTo>
                  <a:cubicBezTo>
                    <a:pt x="31" y="5"/>
                    <a:pt x="30" y="4"/>
                    <a:pt x="28" y="4"/>
                  </a:cubicBezTo>
                  <a:cubicBezTo>
                    <a:pt x="7" y="4"/>
                    <a:pt x="7" y="4"/>
                    <a:pt x="7" y="4"/>
                  </a:cubicBezTo>
                  <a:cubicBezTo>
                    <a:pt x="6" y="4"/>
                    <a:pt x="5" y="5"/>
                    <a:pt x="5" y="7"/>
                  </a:cubicBezTo>
                  <a:lnTo>
                    <a:pt x="5" y="46"/>
                  </a:lnTo>
                  <a:close/>
                  <a:moveTo>
                    <a:pt x="17" y="55"/>
                  </a:moveTo>
                  <a:cubicBezTo>
                    <a:pt x="19" y="55"/>
                    <a:pt x="20" y="54"/>
                    <a:pt x="20" y="52"/>
                  </a:cubicBezTo>
                  <a:cubicBezTo>
                    <a:pt x="20" y="51"/>
                    <a:pt x="19" y="50"/>
                    <a:pt x="17" y="50"/>
                  </a:cubicBezTo>
                  <a:cubicBezTo>
                    <a:pt x="16" y="50"/>
                    <a:pt x="15" y="51"/>
                    <a:pt x="15" y="52"/>
                  </a:cubicBezTo>
                  <a:cubicBezTo>
                    <a:pt x="15" y="54"/>
                    <a:pt x="16" y="55"/>
                    <a:pt x="17" y="55"/>
                  </a:cubicBezTo>
                  <a:close/>
                  <a:moveTo>
                    <a:pt x="5" y="0"/>
                  </a:moveTo>
                  <a:cubicBezTo>
                    <a:pt x="30" y="0"/>
                    <a:pt x="30" y="0"/>
                    <a:pt x="30" y="0"/>
                  </a:cubicBezTo>
                  <a:cubicBezTo>
                    <a:pt x="32" y="0"/>
                    <a:pt x="35" y="2"/>
                    <a:pt x="35" y="5"/>
                  </a:cubicBezTo>
                  <a:cubicBezTo>
                    <a:pt x="35" y="51"/>
                    <a:pt x="35" y="51"/>
                    <a:pt x="35" y="51"/>
                  </a:cubicBezTo>
                  <a:cubicBezTo>
                    <a:pt x="35" y="54"/>
                    <a:pt x="32" y="56"/>
                    <a:pt x="30" y="56"/>
                  </a:cubicBezTo>
                  <a:cubicBezTo>
                    <a:pt x="5" y="56"/>
                    <a:pt x="5" y="56"/>
                    <a:pt x="5" y="56"/>
                  </a:cubicBezTo>
                  <a:cubicBezTo>
                    <a:pt x="3" y="56"/>
                    <a:pt x="0" y="54"/>
                    <a:pt x="0" y="51"/>
                  </a:cubicBezTo>
                  <a:cubicBezTo>
                    <a:pt x="0" y="5"/>
                    <a:pt x="0" y="5"/>
                    <a:pt x="0" y="5"/>
                  </a:cubicBezTo>
                  <a:cubicBezTo>
                    <a:pt x="0" y="2"/>
                    <a:pt x="3" y="0"/>
                    <a:pt x="5"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86" name="Straight Connector 85"/>
          <p:cNvCxnSpPr/>
          <p:nvPr/>
        </p:nvCxnSpPr>
        <p:spPr>
          <a:xfrm>
            <a:off x="2895600" y="1285908"/>
            <a:ext cx="5944" cy="311146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811822" y="1231416"/>
            <a:ext cx="5944" cy="311146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930021" y="1428914"/>
            <a:ext cx="3040832" cy="393646"/>
            <a:chOff x="5181599" y="1428750"/>
            <a:chExt cx="3040832" cy="393646"/>
          </a:xfrm>
        </p:grpSpPr>
        <p:sp>
          <p:nvSpPr>
            <p:cNvPr id="88" name="Content Placeholder 2"/>
            <p:cNvSpPr txBox="1">
              <a:spLocks/>
            </p:cNvSpPr>
            <p:nvPr/>
          </p:nvSpPr>
          <p:spPr>
            <a:xfrm>
              <a:off x="5181599" y="1428750"/>
              <a:ext cx="738897"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chemeClr val="accent1"/>
                  </a:solidFill>
                </a:rPr>
                <a:t>0.81</a:t>
              </a:r>
            </a:p>
          </p:txBody>
        </p:sp>
        <p:sp>
          <p:nvSpPr>
            <p:cNvPr id="89" name="Content Placeholder 2"/>
            <p:cNvSpPr txBox="1">
              <a:spLocks/>
            </p:cNvSpPr>
            <p:nvPr/>
          </p:nvSpPr>
          <p:spPr>
            <a:xfrm>
              <a:off x="5857944" y="1484691"/>
              <a:ext cx="2364487" cy="3377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t>Correlation between Flu trends and GUNS related queries</a:t>
              </a:r>
              <a:r>
                <a:rPr lang="en-US" sz="1100" dirty="0" smtClean="0"/>
                <a:t>.</a:t>
              </a:r>
              <a:endParaRPr lang="en-US" sz="1100" dirty="0"/>
            </a:p>
          </p:txBody>
        </p:sp>
      </p:grpSp>
      <p:grpSp>
        <p:nvGrpSpPr>
          <p:cNvPr id="94" name="Group 93"/>
          <p:cNvGrpSpPr/>
          <p:nvPr/>
        </p:nvGrpSpPr>
        <p:grpSpPr>
          <a:xfrm>
            <a:off x="2917765" y="1428914"/>
            <a:ext cx="3040831" cy="393646"/>
            <a:chOff x="5181600" y="1428750"/>
            <a:chExt cx="3040831" cy="393646"/>
          </a:xfrm>
        </p:grpSpPr>
        <p:sp>
          <p:nvSpPr>
            <p:cNvPr id="95" name="Content Placeholder 2"/>
            <p:cNvSpPr txBox="1">
              <a:spLocks/>
            </p:cNvSpPr>
            <p:nvPr/>
          </p:nvSpPr>
          <p:spPr>
            <a:xfrm>
              <a:off x="5181600" y="1428750"/>
              <a:ext cx="738896"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chemeClr val="accent2"/>
                  </a:solidFill>
                </a:rPr>
                <a:t>0.82</a:t>
              </a:r>
            </a:p>
          </p:txBody>
        </p:sp>
        <p:sp>
          <p:nvSpPr>
            <p:cNvPr id="96" name="Content Placeholder 2"/>
            <p:cNvSpPr txBox="1">
              <a:spLocks/>
            </p:cNvSpPr>
            <p:nvPr/>
          </p:nvSpPr>
          <p:spPr>
            <a:xfrm>
              <a:off x="5857944" y="1484691"/>
              <a:ext cx="2364487" cy="3377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t>Correlation between CDC Flu and Les Miserable related queries</a:t>
              </a:r>
              <a:endParaRPr lang="en-US" sz="1400" dirty="0"/>
            </a:p>
          </p:txBody>
        </p:sp>
      </p:grpSp>
      <p:pic>
        <p:nvPicPr>
          <p:cNvPr id="52" name="Picture 51"/>
          <p:cNvPicPr>
            <a:picLocks noChangeAspect="1"/>
          </p:cNvPicPr>
          <p:nvPr/>
        </p:nvPicPr>
        <p:blipFill>
          <a:blip r:embed="rId3"/>
          <a:stretch>
            <a:fillRect/>
          </a:stretch>
        </p:blipFill>
        <p:spPr>
          <a:xfrm>
            <a:off x="110779" y="1084681"/>
            <a:ext cx="2670067" cy="1608674"/>
          </a:xfrm>
          <a:prstGeom prst="rect">
            <a:avLst/>
          </a:prstGeom>
          <a:ln>
            <a:solidFill>
              <a:schemeClr val="bg1"/>
            </a:solidFill>
          </a:ln>
        </p:spPr>
      </p:pic>
      <p:pic>
        <p:nvPicPr>
          <p:cNvPr id="53" name="Picture 52"/>
          <p:cNvPicPr>
            <a:picLocks noChangeAspect="1"/>
          </p:cNvPicPr>
          <p:nvPr/>
        </p:nvPicPr>
        <p:blipFill>
          <a:blip r:embed="rId4"/>
          <a:stretch>
            <a:fillRect/>
          </a:stretch>
        </p:blipFill>
        <p:spPr>
          <a:xfrm>
            <a:off x="105195" y="2952750"/>
            <a:ext cx="2675651" cy="1782511"/>
          </a:xfrm>
          <a:prstGeom prst="rect">
            <a:avLst/>
          </a:prstGeom>
          <a:ln>
            <a:solidFill>
              <a:schemeClr val="bg1"/>
            </a:solidFill>
          </a:ln>
        </p:spPr>
      </p:pic>
      <p:pic>
        <p:nvPicPr>
          <p:cNvPr id="10244" name="Picture 4" descr="http://upload.wikimedia.org/wikipedia/commons/4/4f/SIG_Pro_by_Augustas_Didzgalvi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667" y="2498271"/>
            <a:ext cx="24003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3042228" y="2606455"/>
            <a:ext cx="2602343" cy="1233740"/>
          </a:xfrm>
          <a:prstGeom prst="rect">
            <a:avLst/>
          </a:prstGeom>
        </p:spPr>
      </p:pic>
    </p:spTree>
    <p:extLst>
      <p:ext uri="{BB962C8B-B14F-4D97-AF65-F5344CB8AC3E}">
        <p14:creationId xmlns:p14="http://schemas.microsoft.com/office/powerpoint/2010/main" val="2138246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tuanvietnam.net/assets/images/RonaldCo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079" y="590550"/>
            <a:ext cx="5881279" cy="39404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838940" y="590550"/>
            <a:ext cx="4294838" cy="3940458"/>
            <a:chOff x="-211926" y="1657350"/>
            <a:chExt cx="4783926" cy="1657350"/>
          </a:xfrm>
        </p:grpSpPr>
        <p:sp>
          <p:nvSpPr>
            <p:cNvPr id="86" name="Rectangle 85"/>
            <p:cNvSpPr/>
            <p:nvPr/>
          </p:nvSpPr>
          <p:spPr>
            <a:xfrm>
              <a:off x="0" y="1657350"/>
              <a:ext cx="4572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Isosceles Triangle 97"/>
            <p:cNvSpPr/>
            <p:nvPr/>
          </p:nvSpPr>
          <p:spPr>
            <a:xfrm rot="16200000" flipH="1">
              <a:off x="-269567" y="2323933"/>
              <a:ext cx="327208" cy="2119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Content Placeholder 2"/>
          <p:cNvSpPr txBox="1">
            <a:spLocks/>
          </p:cNvSpPr>
          <p:nvPr/>
        </p:nvSpPr>
        <p:spPr>
          <a:xfrm>
            <a:off x="5250836" y="816891"/>
            <a:ext cx="3588364" cy="17438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smtClean="0">
                <a:solidFill>
                  <a:schemeClr val="bg1"/>
                </a:solidFill>
              </a:rPr>
              <a:t>“Torture </a:t>
            </a:r>
            <a:r>
              <a:rPr lang="en-US" sz="3600" dirty="0">
                <a:solidFill>
                  <a:schemeClr val="bg1"/>
                </a:solidFill>
              </a:rPr>
              <a:t>the data enough and it will confess..”</a:t>
            </a:r>
          </a:p>
          <a:p>
            <a:pPr marL="0" indent="0">
              <a:buNone/>
            </a:pPr>
            <a:r>
              <a:rPr lang="en-US" sz="3600" dirty="0" smtClean="0">
                <a:solidFill>
                  <a:schemeClr val="bg1"/>
                </a:solidFill>
              </a:rPr>
              <a:t>Ronald </a:t>
            </a:r>
            <a:r>
              <a:rPr lang="en-US" sz="3600" dirty="0" err="1" smtClean="0">
                <a:solidFill>
                  <a:schemeClr val="bg1"/>
                </a:solidFill>
              </a:rPr>
              <a:t>Coase</a:t>
            </a:r>
            <a:endParaRPr lang="en-US" sz="3600" dirty="0">
              <a:solidFill>
                <a:schemeClr val="bg1"/>
              </a:solidFill>
            </a:endParaRPr>
          </a:p>
        </p:txBody>
      </p:sp>
    </p:spTree>
    <p:extLst>
      <p:ext uri="{BB962C8B-B14F-4D97-AF65-F5344CB8AC3E}">
        <p14:creationId xmlns:p14="http://schemas.microsoft.com/office/powerpoint/2010/main" val="4243192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descr="https://scontent-a-iad.xx.fbcdn.net/hphotos-xpa1/t31.0-8/10644679_10152825998735701_6817191814405820914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23276"/>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1600" y="57150"/>
            <a:ext cx="6019800" cy="857250"/>
          </a:xfrm>
        </p:spPr>
        <p:txBody>
          <a:bodyPr>
            <a:normAutofit/>
          </a:bodyPr>
          <a:lstStyle/>
          <a:p>
            <a:r>
              <a:rPr lang="en-US" sz="3600" dirty="0">
                <a:solidFill>
                  <a:schemeClr val="tx2"/>
                </a:solidFill>
              </a:rPr>
              <a:t>F</a:t>
            </a:r>
            <a:r>
              <a:rPr lang="en-US" sz="3600" dirty="0" smtClean="0">
                <a:solidFill>
                  <a:schemeClr val="tx2"/>
                </a:solidFill>
              </a:rPr>
              <a:t>ooled </a:t>
            </a:r>
            <a:r>
              <a:rPr lang="en-US" sz="3600" dirty="0">
                <a:solidFill>
                  <a:schemeClr val="tx2"/>
                </a:solidFill>
              </a:rPr>
              <a:t>by randomness</a:t>
            </a:r>
          </a:p>
        </p:txBody>
      </p:sp>
    </p:spTree>
    <p:extLst>
      <p:ext uri="{BB962C8B-B14F-4D97-AF65-F5344CB8AC3E}">
        <p14:creationId xmlns:p14="http://schemas.microsoft.com/office/powerpoint/2010/main" val="65345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567292"/>
            <a:ext cx="9144000" cy="1657350"/>
            <a:chOff x="0" y="1657350"/>
            <a:chExt cx="9144000" cy="1657350"/>
          </a:xfrm>
        </p:grpSpPr>
        <p:sp>
          <p:nvSpPr>
            <p:cNvPr id="86" name="Rectangle 85"/>
            <p:cNvSpPr/>
            <p:nvPr/>
          </p:nvSpPr>
          <p:spPr>
            <a:xfrm>
              <a:off x="0" y="1657350"/>
              <a:ext cx="4572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a:off x="4572000" y="1657350"/>
              <a:ext cx="4572000" cy="1657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Isosceles Triangle 97"/>
            <p:cNvSpPr/>
            <p:nvPr/>
          </p:nvSpPr>
          <p:spPr>
            <a:xfrm rot="16200000" flipH="1">
              <a:off x="4313056" y="2368330"/>
              <a:ext cx="327208" cy="2119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0" y="0"/>
            <a:ext cx="9144000" cy="1657350"/>
            <a:chOff x="0" y="0"/>
            <a:chExt cx="9144000" cy="1657350"/>
          </a:xfrm>
        </p:grpSpPr>
        <p:sp>
          <p:nvSpPr>
            <p:cNvPr id="4" name="Rectangle 3"/>
            <p:cNvSpPr/>
            <p:nvPr/>
          </p:nvSpPr>
          <p:spPr>
            <a:xfrm>
              <a:off x="4572000" y="0"/>
              <a:ext cx="4572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0" y="0"/>
              <a:ext cx="4572000" cy="1657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rot="5400000">
              <a:off x="4510560" y="722712"/>
              <a:ext cx="327208" cy="21192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Content Placeholder 2"/>
          <p:cNvSpPr txBox="1">
            <a:spLocks/>
          </p:cNvSpPr>
          <p:nvPr/>
        </p:nvSpPr>
        <p:spPr>
          <a:xfrm>
            <a:off x="56638" y="404669"/>
            <a:ext cx="3431286" cy="976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smtClean="0">
                <a:solidFill>
                  <a:schemeClr val="bg1"/>
                </a:solidFill>
              </a:rPr>
              <a:t>Signal </a:t>
            </a:r>
            <a:r>
              <a:rPr lang="en-US" sz="2400" b="1" dirty="0">
                <a:solidFill>
                  <a:schemeClr val="bg1"/>
                </a:solidFill>
              </a:rPr>
              <a:t>is definitely </a:t>
            </a:r>
            <a:r>
              <a:rPr lang="en-US" sz="2400" b="1" dirty="0" smtClean="0">
                <a:solidFill>
                  <a:schemeClr val="bg1"/>
                </a:solidFill>
              </a:rPr>
              <a:t>relevant</a:t>
            </a:r>
            <a:endParaRPr lang="en-US" sz="1050" dirty="0">
              <a:solidFill>
                <a:schemeClr val="bg1"/>
              </a:solidFill>
            </a:endParaRPr>
          </a:p>
        </p:txBody>
      </p:sp>
      <p:sp>
        <p:nvSpPr>
          <p:cNvPr id="36" name="Content Placeholder 2"/>
          <p:cNvSpPr txBox="1">
            <a:spLocks/>
          </p:cNvSpPr>
          <p:nvPr/>
        </p:nvSpPr>
        <p:spPr>
          <a:xfrm>
            <a:off x="4674164" y="404669"/>
            <a:ext cx="3431286" cy="976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smtClean="0">
                <a:solidFill>
                  <a:schemeClr val="bg1"/>
                </a:solidFill>
              </a:rPr>
              <a:t>Model can be improved</a:t>
            </a:r>
            <a:endParaRPr lang="en-US" sz="1050" dirty="0">
              <a:solidFill>
                <a:schemeClr val="bg1"/>
              </a:solidFill>
            </a:endParaRPr>
          </a:p>
          <a:p>
            <a:pPr marL="0" indent="0" algn="r">
              <a:buNone/>
            </a:pPr>
            <a:r>
              <a:rPr lang="en-US" sz="1800" b="1" dirty="0" smtClean="0">
                <a:solidFill>
                  <a:schemeClr val="bg1"/>
                </a:solidFill>
              </a:rPr>
              <a:t>“all </a:t>
            </a:r>
            <a:r>
              <a:rPr lang="en-US" sz="1800" b="1" dirty="0">
                <a:solidFill>
                  <a:schemeClr val="bg1"/>
                </a:solidFill>
              </a:rPr>
              <a:t>models are wrong but some are </a:t>
            </a:r>
            <a:r>
              <a:rPr lang="en-US" sz="1800" b="1" dirty="0" smtClean="0">
                <a:solidFill>
                  <a:schemeClr val="bg1"/>
                </a:solidFill>
              </a:rPr>
              <a:t>useful” George Box </a:t>
            </a:r>
            <a:endParaRPr lang="en-US" sz="2400" b="1" dirty="0">
              <a:solidFill>
                <a:schemeClr val="bg1"/>
              </a:solidFill>
            </a:endParaRPr>
          </a:p>
        </p:txBody>
      </p:sp>
      <p:sp>
        <p:nvSpPr>
          <p:cNvPr id="37" name="Content Placeholder 2"/>
          <p:cNvSpPr txBox="1">
            <a:spLocks/>
          </p:cNvSpPr>
          <p:nvPr/>
        </p:nvSpPr>
        <p:spPr>
          <a:xfrm>
            <a:off x="4779986" y="1957530"/>
            <a:ext cx="3431286" cy="976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smtClean="0">
                <a:solidFill>
                  <a:schemeClr val="bg1"/>
                </a:solidFill>
              </a:rPr>
              <a:t>This is NOT a failure for Big Data</a:t>
            </a:r>
            <a:endParaRPr lang="en-US" sz="1050" dirty="0">
              <a:solidFill>
                <a:schemeClr val="bg1"/>
              </a:solidFill>
            </a:endParaRPr>
          </a:p>
        </p:txBody>
      </p:sp>
      <p:sp>
        <p:nvSpPr>
          <p:cNvPr id="38" name="Content Placeholder 2"/>
          <p:cNvSpPr txBox="1">
            <a:spLocks/>
          </p:cNvSpPr>
          <p:nvPr/>
        </p:nvSpPr>
        <p:spPr>
          <a:xfrm>
            <a:off x="469705" y="1896145"/>
            <a:ext cx="3431286" cy="976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smtClean="0">
                <a:solidFill>
                  <a:schemeClr val="bg1"/>
                </a:solidFill>
              </a:rPr>
              <a:t>We </a:t>
            </a:r>
            <a:r>
              <a:rPr lang="en-US" sz="2400" b="1" dirty="0">
                <a:solidFill>
                  <a:schemeClr val="bg1"/>
                </a:solidFill>
              </a:rPr>
              <a:t>need to be careful of [all data] [no-science] </a:t>
            </a:r>
            <a:r>
              <a:rPr lang="en-US" sz="2400" b="1" dirty="0" smtClean="0">
                <a:solidFill>
                  <a:schemeClr val="bg1"/>
                </a:solidFill>
              </a:rPr>
              <a:t>approaches</a:t>
            </a:r>
            <a:endParaRPr lang="en-US" sz="1050" dirty="0">
              <a:solidFill>
                <a:schemeClr val="bg1"/>
              </a:solidFill>
            </a:endParaRPr>
          </a:p>
        </p:txBody>
      </p:sp>
    </p:spTree>
    <p:extLst>
      <p:ext uri="{BB962C8B-B14F-4D97-AF65-F5344CB8AC3E}">
        <p14:creationId xmlns:p14="http://schemas.microsoft.com/office/powerpoint/2010/main" val="4253978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pixabay.com/static/uploads/photo/2012/12/21/10/06/addiction-71576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8991600" cy="59850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2.gstatic.com/images?q=tbn:ANd9GcSSsqGrHe_ajTlOxqXgtkAdR20MapSBx7DNiTjf7aq3t_-G5qGog7mxH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728" y="1075545"/>
            <a:ext cx="2188083" cy="1591333"/>
          </a:xfrm>
          <a:prstGeom prst="rect">
            <a:avLst/>
          </a:prstGeom>
          <a:noFill/>
          <a:extLst>
            <a:ext uri="{909E8E84-426E-40DD-AFC4-6F175D3DCCD1}">
              <a14:hiddenFill xmlns:a14="http://schemas.microsoft.com/office/drawing/2010/main">
                <a:solidFill>
                  <a:srgbClr val="FFFFFF"/>
                </a:solidFill>
              </a14:hiddenFill>
            </a:ext>
          </a:extLst>
        </p:spPr>
      </p:pic>
      <p:sp>
        <p:nvSpPr>
          <p:cNvPr id="27" name="Teardrop 26"/>
          <p:cNvSpPr/>
          <p:nvPr/>
        </p:nvSpPr>
        <p:spPr>
          <a:xfrm>
            <a:off x="3810000" y="0"/>
            <a:ext cx="5334000" cy="5334000"/>
          </a:xfrm>
          <a:prstGeom prst="teardrop">
            <a:avLst/>
          </a:prstGeom>
          <a:solidFill>
            <a:schemeClr val="tx2">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ardrop 4"/>
          <p:cNvSpPr/>
          <p:nvPr/>
        </p:nvSpPr>
        <p:spPr>
          <a:xfrm>
            <a:off x="4953000" y="1047750"/>
            <a:ext cx="3200400" cy="3200400"/>
          </a:xfrm>
          <a:prstGeom prst="teardrop">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p:cNvSpPr txBox="1">
            <a:spLocks/>
          </p:cNvSpPr>
          <p:nvPr/>
        </p:nvSpPr>
        <p:spPr>
          <a:xfrm>
            <a:off x="5410200" y="2316598"/>
            <a:ext cx="2425835" cy="707886"/>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000" b="1" dirty="0" smtClean="0">
                <a:solidFill>
                  <a:schemeClr val="bg1"/>
                </a:solidFill>
                <a:latin typeface="Source Sans Pro Light" pitchFamily="34" charset="0"/>
              </a:rPr>
              <a:t>Detecting </a:t>
            </a:r>
            <a:r>
              <a:rPr lang="en-US" sz="2000" b="1" dirty="0">
                <a:solidFill>
                  <a:schemeClr val="bg1"/>
                </a:solidFill>
                <a:latin typeface="Source Sans Pro Light" pitchFamily="34" charset="0"/>
              </a:rPr>
              <a:t>Adverse drug Interactions</a:t>
            </a:r>
          </a:p>
        </p:txBody>
      </p:sp>
    </p:spTree>
    <p:extLst>
      <p:ext uri="{BB962C8B-B14F-4D97-AF65-F5344CB8AC3E}">
        <p14:creationId xmlns:p14="http://schemas.microsoft.com/office/powerpoint/2010/main" val="1304243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ginzenith.zenithmedia.es/wp-content/uploads/2013/03/biblioteca_congr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7455" y="2116864"/>
            <a:ext cx="2656082" cy="1765514"/>
          </a:xfrm>
          <a:prstGeom prst="rect">
            <a:avLst/>
          </a:prstGeom>
          <a:noFill/>
          <a:effectLst>
            <a:glow rad="127000">
              <a:schemeClr val="accent1">
                <a:satMod val="175000"/>
                <a:alpha val="40000"/>
              </a:schemeClr>
            </a:glo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48840" y="1030617"/>
            <a:ext cx="6652160" cy="2447628"/>
          </a:xfrm>
          <a:effectLst>
            <a:outerShdw blurRad="50800" dist="38100" dir="2700000" algn="tl" rotWithShape="0">
              <a:prstClr val="black">
                <a:alpha val="40000"/>
              </a:prstClr>
            </a:outerShdw>
          </a:effectLst>
        </p:spPr>
        <p:txBody>
          <a:bodyPr>
            <a:normAutofit/>
          </a:bodyPr>
          <a:lstStyle/>
          <a:p>
            <a:pPr marL="0" indent="0">
              <a:buNone/>
            </a:pPr>
            <a:r>
              <a:rPr lang="en-US" sz="4050" dirty="0"/>
              <a:t> 17,293,822,600,000,000,000  Bytes</a:t>
            </a:r>
            <a:r>
              <a:rPr lang="en-US" sz="900" dirty="0"/>
              <a:t>[1]</a:t>
            </a:r>
            <a:endParaRPr lang="en-US" sz="4050" dirty="0"/>
          </a:p>
        </p:txBody>
      </p:sp>
      <p:sp>
        <p:nvSpPr>
          <p:cNvPr id="2" name="Rectangle 1"/>
          <p:cNvSpPr/>
          <p:nvPr/>
        </p:nvSpPr>
        <p:spPr>
          <a:xfrm>
            <a:off x="1434565" y="2652440"/>
            <a:ext cx="2488375" cy="1200329"/>
          </a:xfrm>
          <a:prstGeom prst="rect">
            <a:avLst/>
          </a:prstGeom>
          <a:effectLst>
            <a:outerShdw blurRad="50800" dist="38100" dir="2700000" algn="tl" rotWithShape="0">
              <a:prstClr val="black">
                <a:alpha val="40000"/>
              </a:prstClr>
            </a:outerShdw>
          </a:effectLst>
        </p:spPr>
        <p:txBody>
          <a:bodyPr wrap="square">
            <a:spAutoFit/>
          </a:bodyPr>
          <a:lstStyle/>
          <a:p>
            <a:r>
              <a:rPr lang="en-US" dirty="0"/>
              <a:t>15 </a:t>
            </a:r>
            <a:r>
              <a:rPr lang="en-US" dirty="0" err="1"/>
              <a:t>Exabytes</a:t>
            </a:r>
            <a:r>
              <a:rPr lang="en-US" dirty="0"/>
              <a:t> = 1.5 million times the size of all books in the Library of Congress </a:t>
            </a:r>
            <a:r>
              <a:rPr lang="en-US" sz="619" dirty="0"/>
              <a:t>[2]</a:t>
            </a:r>
            <a:endParaRPr lang="en-US" dirty="0"/>
          </a:p>
        </p:txBody>
      </p:sp>
      <p:sp>
        <p:nvSpPr>
          <p:cNvPr id="4" name="Rectangle 3"/>
          <p:cNvSpPr/>
          <p:nvPr/>
        </p:nvSpPr>
        <p:spPr>
          <a:xfrm>
            <a:off x="228600" y="4633790"/>
            <a:ext cx="5450836" cy="334835"/>
          </a:xfrm>
          <a:prstGeom prst="rect">
            <a:avLst/>
          </a:prstGeom>
        </p:spPr>
        <p:txBody>
          <a:bodyPr wrap="square">
            <a:spAutoFit/>
          </a:bodyPr>
          <a:lstStyle/>
          <a:p>
            <a:r>
              <a:rPr lang="en-US" sz="788" dirty="0"/>
              <a:t>[1] The Human Face of Big Data , 2012 | ISBN-10: 1454908270  Rick </a:t>
            </a:r>
            <a:r>
              <a:rPr lang="en-US" sz="788" dirty="0" err="1"/>
              <a:t>Smolan</a:t>
            </a:r>
            <a:r>
              <a:rPr lang="en-US" sz="788" dirty="0"/>
              <a:t>, Jennifer </a:t>
            </a:r>
            <a:r>
              <a:rPr lang="en-US" sz="788" dirty="0" err="1"/>
              <a:t>Erwitt</a:t>
            </a:r>
            <a:endParaRPr lang="en-US" sz="788" dirty="0"/>
          </a:p>
          <a:p>
            <a:r>
              <a:rPr lang="en-US" sz="788" dirty="0"/>
              <a:t>[2] Peter Lyman, Hal R. Varian (2000-10-18). "How Much Information?"</a:t>
            </a:r>
            <a:endParaRPr lang="en-US" sz="1013" dirty="0"/>
          </a:p>
        </p:txBody>
      </p:sp>
    </p:spTree>
    <p:extLst>
      <p:ext uri="{BB962C8B-B14F-4D97-AF65-F5344CB8AC3E}">
        <p14:creationId xmlns:p14="http://schemas.microsoft.com/office/powerpoint/2010/main" val="1157688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405" y="1200150"/>
            <a:ext cx="9144000" cy="3048000"/>
            <a:chOff x="0" y="0"/>
            <a:chExt cx="9144000" cy="1657350"/>
          </a:xfrm>
        </p:grpSpPr>
        <p:sp>
          <p:nvSpPr>
            <p:cNvPr id="4" name="Rectangle 3"/>
            <p:cNvSpPr/>
            <p:nvPr/>
          </p:nvSpPr>
          <p:spPr>
            <a:xfrm>
              <a:off x="4572000" y="0"/>
              <a:ext cx="4572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0" y="0"/>
              <a:ext cx="4572000" cy="1657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rot="5400000">
              <a:off x="4510560" y="722712"/>
              <a:ext cx="327208" cy="21192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Content Placeholder 2"/>
          <p:cNvSpPr txBox="1">
            <a:spLocks/>
          </p:cNvSpPr>
          <p:nvPr/>
        </p:nvSpPr>
        <p:spPr>
          <a:xfrm>
            <a:off x="381000" y="1447090"/>
            <a:ext cx="3431286" cy="976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smtClean="0">
                <a:solidFill>
                  <a:schemeClr val="bg1"/>
                </a:solidFill>
              </a:rPr>
              <a:t>Context</a:t>
            </a:r>
            <a:r>
              <a:rPr lang="en-US" sz="2400" b="1" dirty="0">
                <a:solidFill>
                  <a:schemeClr val="bg1"/>
                </a:solidFill>
              </a:rPr>
              <a:t>: Adverse drug events cause substantial morbidity and mortality and are often discovered after a drug comes to market</a:t>
            </a:r>
            <a:r>
              <a:rPr lang="en-US" sz="1600" b="1" dirty="0">
                <a:solidFill>
                  <a:schemeClr val="bg1"/>
                </a:solidFill>
              </a:rPr>
              <a:t>.</a:t>
            </a:r>
          </a:p>
        </p:txBody>
      </p:sp>
      <p:sp>
        <p:nvSpPr>
          <p:cNvPr id="87" name="Content Placeholder 2"/>
          <p:cNvSpPr txBox="1">
            <a:spLocks/>
          </p:cNvSpPr>
          <p:nvPr/>
        </p:nvSpPr>
        <p:spPr>
          <a:xfrm>
            <a:off x="5092738" y="1447090"/>
            <a:ext cx="3431286" cy="976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bg1"/>
                </a:solidFill>
              </a:rPr>
              <a:t>I</a:t>
            </a:r>
            <a:r>
              <a:rPr lang="en-US" sz="2400" b="1" dirty="0" smtClean="0">
                <a:solidFill>
                  <a:schemeClr val="bg1"/>
                </a:solidFill>
              </a:rPr>
              <a:t>n </a:t>
            </a:r>
            <a:r>
              <a:rPr lang="en-US" sz="2400" b="1" dirty="0">
                <a:solidFill>
                  <a:schemeClr val="bg1"/>
                </a:solidFill>
              </a:rPr>
              <a:t>the US alone, adverse drug events cause thousands of deaths annually and their associated medical treatment costs billions of dollar</a:t>
            </a:r>
          </a:p>
        </p:txBody>
      </p:sp>
    </p:spTree>
    <p:extLst>
      <p:ext uri="{BB962C8B-B14F-4D97-AF65-F5344CB8AC3E}">
        <p14:creationId xmlns:p14="http://schemas.microsoft.com/office/powerpoint/2010/main" val="1905340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438150"/>
            <a:ext cx="8229600" cy="523220"/>
          </a:xfrm>
        </p:spPr>
        <p:txBody>
          <a:bodyPr>
            <a:spAutoFit/>
          </a:bodyPr>
          <a:lstStyle/>
          <a:p>
            <a:r>
              <a:rPr lang="en-US" dirty="0">
                <a:solidFill>
                  <a:schemeClr val="bg1"/>
                </a:solidFill>
              </a:rPr>
              <a:t>Detecting Adverse drug Interactions</a:t>
            </a:r>
          </a:p>
        </p:txBody>
      </p:sp>
      <p:sp>
        <p:nvSpPr>
          <p:cNvPr id="21" name="Content Placeholder 2"/>
          <p:cNvSpPr>
            <a:spLocks noGrp="1"/>
          </p:cNvSpPr>
          <p:nvPr>
            <p:ph idx="1"/>
          </p:nvPr>
        </p:nvSpPr>
        <p:spPr>
          <a:xfrm>
            <a:off x="457200" y="980977"/>
            <a:ext cx="8229600" cy="230832"/>
          </a:xfrm>
        </p:spPr>
        <p:txBody>
          <a:bodyPr>
            <a:spAutoFit/>
          </a:bodyPr>
          <a:lstStyle/>
          <a:p>
            <a:pPr marL="0" indent="0" algn="ctr">
              <a:buNone/>
            </a:pPr>
            <a:r>
              <a:rPr lang="en-US" sz="900" dirty="0" smtClean="0"/>
              <a:t>Testing impact of a drug by FDA</a:t>
            </a:r>
            <a:endParaRPr lang="en-US" sz="900" dirty="0"/>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6" name="Straight Connector 85"/>
          <p:cNvCxnSpPr/>
          <p:nvPr/>
        </p:nvCxnSpPr>
        <p:spPr>
          <a:xfrm>
            <a:off x="4044020" y="1291995"/>
            <a:ext cx="5944" cy="311146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6" name="Content Placeholder 2"/>
          <p:cNvSpPr txBox="1">
            <a:spLocks/>
          </p:cNvSpPr>
          <p:nvPr/>
        </p:nvSpPr>
        <p:spPr>
          <a:xfrm>
            <a:off x="4343400" y="1523511"/>
            <a:ext cx="4343400" cy="26484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bg1">
                    <a:lumMod val="95000"/>
                  </a:schemeClr>
                </a:solidFill>
              </a:rPr>
              <a:t>For </a:t>
            </a:r>
            <a:r>
              <a:rPr lang="en-US" sz="2800" dirty="0">
                <a:solidFill>
                  <a:schemeClr val="bg1">
                    <a:lumMod val="95000"/>
                  </a:schemeClr>
                </a:solidFill>
              </a:rPr>
              <a:t>each drug, FDA does a randomize control experiment before releasing </a:t>
            </a:r>
            <a:r>
              <a:rPr lang="en-US" sz="2800" dirty="0" smtClean="0">
                <a:solidFill>
                  <a:schemeClr val="bg1">
                    <a:lumMod val="95000"/>
                  </a:schemeClr>
                </a:solidFill>
              </a:rPr>
              <a:t>them in order to Understand </a:t>
            </a:r>
            <a:r>
              <a:rPr lang="en-US" sz="2800" dirty="0">
                <a:solidFill>
                  <a:schemeClr val="bg1">
                    <a:lumMod val="95000"/>
                  </a:schemeClr>
                </a:solidFill>
              </a:rPr>
              <a:t>impact </a:t>
            </a:r>
            <a:r>
              <a:rPr lang="en-US" sz="2800" dirty="0" smtClean="0">
                <a:solidFill>
                  <a:schemeClr val="bg1">
                    <a:lumMod val="95000"/>
                  </a:schemeClr>
                </a:solidFill>
              </a:rPr>
              <a:t>of the drug</a:t>
            </a:r>
            <a:endParaRPr lang="en-US" sz="2800" dirty="0">
              <a:solidFill>
                <a:schemeClr val="bg1">
                  <a:lumMod val="95000"/>
                </a:schemeClr>
              </a:solidFill>
            </a:endParaRPr>
          </a:p>
        </p:txBody>
      </p:sp>
      <p:pic>
        <p:nvPicPr>
          <p:cNvPr id="23" name="Picture 2" descr="http://library.downstate.edu/EBM2/rand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59" y="1657350"/>
            <a:ext cx="357187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900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381000" y="427722"/>
            <a:ext cx="8229600" cy="523220"/>
          </a:xfrm>
        </p:spPr>
        <p:txBody>
          <a:bodyPr>
            <a:spAutoFit/>
          </a:bodyPr>
          <a:lstStyle/>
          <a:p>
            <a:r>
              <a:rPr lang="en-US" dirty="0" smtClean="0">
                <a:solidFill>
                  <a:schemeClr val="bg1"/>
                </a:solidFill>
              </a:rPr>
              <a:t>Interactions</a:t>
            </a:r>
            <a:endParaRPr lang="en-US" dirty="0">
              <a:solidFill>
                <a:schemeClr val="bg1"/>
              </a:solidFill>
            </a:endParaRPr>
          </a:p>
        </p:txBody>
      </p:sp>
      <p:sp>
        <p:nvSpPr>
          <p:cNvPr id="21" name="Content Placeholder 2"/>
          <p:cNvSpPr>
            <a:spLocks noGrp="1"/>
          </p:cNvSpPr>
          <p:nvPr>
            <p:ph idx="1"/>
          </p:nvPr>
        </p:nvSpPr>
        <p:spPr>
          <a:xfrm>
            <a:off x="457200" y="980977"/>
            <a:ext cx="8229600" cy="230832"/>
          </a:xfrm>
        </p:spPr>
        <p:txBody>
          <a:bodyPr>
            <a:spAutoFit/>
          </a:bodyPr>
          <a:lstStyle/>
          <a:p>
            <a:pPr marL="0" indent="0" algn="ctr">
              <a:buNone/>
            </a:pPr>
            <a:r>
              <a:rPr lang="en-US" sz="900" dirty="0" smtClean="0"/>
              <a:t>What are interactions?</a:t>
            </a:r>
            <a:endParaRPr lang="en-US" sz="900" dirty="0"/>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2946875733"/>
              </p:ext>
            </p:extLst>
          </p:nvPr>
        </p:nvGraphicFramePr>
        <p:xfrm>
          <a:off x="-457200" y="1733550"/>
          <a:ext cx="4648200" cy="1055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extLst>
              <p:ext uri="{D42A27DB-BD31-4B8C-83A1-F6EECF244321}">
                <p14:modId xmlns:p14="http://schemas.microsoft.com/office/powerpoint/2010/main" val="4070695390"/>
              </p:ext>
            </p:extLst>
          </p:nvPr>
        </p:nvGraphicFramePr>
        <p:xfrm>
          <a:off x="-1676400" y="3105150"/>
          <a:ext cx="7086600" cy="106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4290154114"/>
              </p:ext>
            </p:extLst>
          </p:nvPr>
        </p:nvGraphicFramePr>
        <p:xfrm>
          <a:off x="4572000" y="1428750"/>
          <a:ext cx="4267200" cy="2946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806838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00150"/>
            <a:ext cx="9144000" cy="2647950"/>
            <a:chOff x="0" y="1657350"/>
            <a:chExt cx="9144000" cy="1657350"/>
          </a:xfrm>
        </p:grpSpPr>
        <p:sp>
          <p:nvSpPr>
            <p:cNvPr id="5" name="Rectangle 4"/>
            <p:cNvSpPr/>
            <p:nvPr/>
          </p:nvSpPr>
          <p:spPr>
            <a:xfrm>
              <a:off x="0" y="1657350"/>
              <a:ext cx="4572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0" y="1657350"/>
              <a:ext cx="4572000" cy="1657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rot="16200000" flipH="1">
              <a:off x="4313056" y="2368330"/>
              <a:ext cx="327208" cy="21192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p:cNvSpPr/>
          <p:nvPr/>
        </p:nvSpPr>
        <p:spPr>
          <a:xfrm>
            <a:off x="97755" y="1369963"/>
            <a:ext cx="4178917" cy="2308324"/>
          </a:xfrm>
          <a:prstGeom prst="rect">
            <a:avLst/>
          </a:prstGeom>
        </p:spPr>
        <p:txBody>
          <a:bodyPr wrap="square">
            <a:spAutoFit/>
          </a:bodyPr>
          <a:lstStyle/>
          <a:p>
            <a:r>
              <a:rPr lang="en-US" sz="2400" dirty="0">
                <a:solidFill>
                  <a:schemeClr val="bg1"/>
                </a:solidFill>
              </a:rPr>
              <a:t>Web-scale </a:t>
            </a:r>
            <a:r>
              <a:rPr lang="en-US" sz="2400" b="1" dirty="0" err="1">
                <a:solidFill>
                  <a:schemeClr val="bg1">
                    <a:lumMod val="95000"/>
                  </a:schemeClr>
                </a:solidFill>
              </a:rPr>
              <a:t>pharmacovigilance</a:t>
            </a:r>
            <a:r>
              <a:rPr lang="en-US" sz="2400" dirty="0">
                <a:solidFill>
                  <a:schemeClr val="bg1"/>
                </a:solidFill>
              </a:rPr>
              <a:t>: listening to signals from the crowd</a:t>
            </a:r>
          </a:p>
          <a:p>
            <a:r>
              <a:rPr lang="en-US" sz="2400" dirty="0" err="1">
                <a:solidFill>
                  <a:schemeClr val="bg1"/>
                </a:solidFill>
              </a:rPr>
              <a:t>Ryen</a:t>
            </a:r>
            <a:r>
              <a:rPr lang="en-US" sz="2400" dirty="0">
                <a:solidFill>
                  <a:schemeClr val="bg1"/>
                </a:solidFill>
              </a:rPr>
              <a:t> W </a:t>
            </a:r>
            <a:r>
              <a:rPr lang="en-US" sz="2400" dirty="0" err="1">
                <a:solidFill>
                  <a:schemeClr val="bg1"/>
                </a:solidFill>
              </a:rPr>
              <a:t>White,Nicholas</a:t>
            </a:r>
            <a:r>
              <a:rPr lang="en-US" sz="2400" dirty="0">
                <a:solidFill>
                  <a:schemeClr val="bg1"/>
                </a:solidFill>
              </a:rPr>
              <a:t> P </a:t>
            </a:r>
            <a:r>
              <a:rPr lang="en-US" sz="2400" dirty="0" err="1">
                <a:solidFill>
                  <a:schemeClr val="bg1"/>
                </a:solidFill>
              </a:rPr>
              <a:t>Tatonetti</a:t>
            </a:r>
            <a:r>
              <a:rPr lang="en-US" sz="2400" dirty="0">
                <a:solidFill>
                  <a:schemeClr val="bg1"/>
                </a:solidFill>
              </a:rPr>
              <a:t>, Nigam H Shah, Russ B Altman, Eric </a:t>
            </a:r>
            <a:r>
              <a:rPr lang="en-US" sz="2400" dirty="0" smtClean="0">
                <a:solidFill>
                  <a:schemeClr val="bg1"/>
                </a:solidFill>
              </a:rPr>
              <a:t>Horvitz</a:t>
            </a:r>
            <a:endParaRPr lang="en-US" sz="2400" dirty="0">
              <a:solidFill>
                <a:schemeClr val="bg1"/>
              </a:solidFill>
            </a:endParaRPr>
          </a:p>
        </p:txBody>
      </p:sp>
      <p:sp>
        <p:nvSpPr>
          <p:cNvPr id="9" name="Rectangle 8"/>
          <p:cNvSpPr/>
          <p:nvPr/>
        </p:nvSpPr>
        <p:spPr>
          <a:xfrm>
            <a:off x="4874660" y="1401835"/>
            <a:ext cx="3982872" cy="2246769"/>
          </a:xfrm>
          <a:prstGeom prst="rect">
            <a:avLst/>
          </a:prstGeom>
        </p:spPr>
        <p:txBody>
          <a:bodyPr wrap="square">
            <a:spAutoFit/>
          </a:bodyPr>
          <a:lstStyle/>
          <a:p>
            <a:r>
              <a:rPr lang="en-US" sz="2800" dirty="0">
                <a:solidFill>
                  <a:schemeClr val="bg1"/>
                </a:solidFill>
              </a:rPr>
              <a:t>Hypothesized: Internet users may provide early clues about adverse drug events via their online information-seeking</a:t>
            </a:r>
          </a:p>
        </p:txBody>
      </p:sp>
      <p:sp>
        <p:nvSpPr>
          <p:cNvPr id="10" name="Rectangle 9"/>
          <p:cNvSpPr/>
          <p:nvPr/>
        </p:nvSpPr>
        <p:spPr>
          <a:xfrm>
            <a:off x="205258" y="4352370"/>
            <a:ext cx="7924800" cy="461665"/>
          </a:xfrm>
          <a:prstGeom prst="rect">
            <a:avLst/>
          </a:prstGeom>
        </p:spPr>
        <p:txBody>
          <a:bodyPr wrap="square">
            <a:spAutoFit/>
          </a:bodyPr>
          <a:lstStyle/>
          <a:p>
            <a:r>
              <a:rPr lang="en-US" sz="1200" dirty="0">
                <a:solidFill>
                  <a:schemeClr val="bg1"/>
                </a:solidFill>
              </a:rPr>
              <a:t>Web-scale </a:t>
            </a:r>
            <a:r>
              <a:rPr lang="en-US" sz="1200" dirty="0" err="1">
                <a:solidFill>
                  <a:schemeClr val="bg1"/>
                </a:solidFill>
              </a:rPr>
              <a:t>pharmacovigilance</a:t>
            </a:r>
            <a:r>
              <a:rPr lang="en-US" sz="1200" dirty="0">
                <a:solidFill>
                  <a:schemeClr val="bg1"/>
                </a:solidFill>
              </a:rPr>
              <a:t>: listening to signals from the crowd</a:t>
            </a:r>
          </a:p>
          <a:p>
            <a:r>
              <a:rPr lang="en-US" sz="1200" dirty="0" err="1">
                <a:solidFill>
                  <a:schemeClr val="bg1"/>
                </a:solidFill>
              </a:rPr>
              <a:t>Ryen</a:t>
            </a:r>
            <a:r>
              <a:rPr lang="en-US" sz="1200" dirty="0">
                <a:solidFill>
                  <a:schemeClr val="bg1"/>
                </a:solidFill>
              </a:rPr>
              <a:t> W </a:t>
            </a:r>
            <a:r>
              <a:rPr lang="en-US" sz="1200" dirty="0" err="1">
                <a:solidFill>
                  <a:schemeClr val="bg1"/>
                </a:solidFill>
              </a:rPr>
              <a:t>White,Nicholas</a:t>
            </a:r>
            <a:r>
              <a:rPr lang="en-US" sz="1200" dirty="0">
                <a:solidFill>
                  <a:schemeClr val="bg1"/>
                </a:solidFill>
              </a:rPr>
              <a:t> P </a:t>
            </a:r>
            <a:r>
              <a:rPr lang="en-US" sz="1200" dirty="0" err="1">
                <a:solidFill>
                  <a:schemeClr val="bg1"/>
                </a:solidFill>
              </a:rPr>
              <a:t>Tatonetti</a:t>
            </a:r>
            <a:r>
              <a:rPr lang="en-US" sz="1200" dirty="0">
                <a:solidFill>
                  <a:schemeClr val="bg1"/>
                </a:solidFill>
              </a:rPr>
              <a:t>, Nigam H Shah, Russ B Altman, Eric Horvitz</a:t>
            </a:r>
          </a:p>
        </p:txBody>
      </p:sp>
    </p:spTree>
    <p:extLst>
      <p:ext uri="{BB962C8B-B14F-4D97-AF65-F5344CB8AC3E}">
        <p14:creationId xmlns:p14="http://schemas.microsoft.com/office/powerpoint/2010/main" val="2312160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438150"/>
            <a:ext cx="8229600" cy="523220"/>
          </a:xfrm>
        </p:spPr>
        <p:txBody>
          <a:bodyPr>
            <a:spAutoFit/>
          </a:bodyPr>
          <a:lstStyle/>
          <a:p>
            <a:r>
              <a:rPr lang="en-US" dirty="0" smtClean="0">
                <a:solidFill>
                  <a:schemeClr val="bg1"/>
                </a:solidFill>
              </a:rPr>
              <a:t>Test case scenario</a:t>
            </a:r>
            <a:endParaRPr lang="en-US" dirty="0">
              <a:solidFill>
                <a:schemeClr val="bg1"/>
              </a:solidFill>
            </a:endParaRPr>
          </a:p>
        </p:txBody>
      </p:sp>
      <p:sp>
        <p:nvSpPr>
          <p:cNvPr id="21" name="Content Placeholder 2"/>
          <p:cNvSpPr>
            <a:spLocks noGrp="1"/>
          </p:cNvSpPr>
          <p:nvPr>
            <p:ph idx="1"/>
          </p:nvPr>
        </p:nvSpPr>
        <p:spPr>
          <a:xfrm>
            <a:off x="457200" y="980977"/>
            <a:ext cx="8229600" cy="230832"/>
          </a:xfrm>
        </p:spPr>
        <p:txBody>
          <a:bodyPr>
            <a:spAutoFit/>
          </a:bodyPr>
          <a:lstStyle/>
          <a:p>
            <a:pPr marL="0" indent="0" algn="ctr">
              <a:buNone/>
            </a:pPr>
            <a:r>
              <a:rPr lang="en-US" sz="900" dirty="0"/>
              <a:t>Web-scale </a:t>
            </a:r>
            <a:r>
              <a:rPr lang="en-US" sz="900" dirty="0" err="1"/>
              <a:t>pharmacovigilance</a:t>
            </a:r>
            <a:r>
              <a:rPr lang="en-US" sz="900" dirty="0"/>
              <a:t>: listening to signals from the crowd</a:t>
            </a:r>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 name="Content Placeholder 2"/>
          <p:cNvSpPr txBox="1">
            <a:spLocks/>
          </p:cNvSpPr>
          <p:nvPr/>
        </p:nvSpPr>
        <p:spPr>
          <a:xfrm>
            <a:off x="386477" y="1178897"/>
            <a:ext cx="2126991" cy="2827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dirty="0" smtClean="0">
                <a:solidFill>
                  <a:schemeClr val="bg1"/>
                </a:solidFill>
                <a:latin typeface="+mj-lt"/>
              </a:rPr>
              <a:t>Paroxetine</a:t>
            </a:r>
          </a:p>
          <a:p>
            <a:pPr marL="0" indent="0">
              <a:buNone/>
            </a:pPr>
            <a:r>
              <a:rPr lang="en-US" sz="1600" dirty="0"/>
              <a:t>(an antidepressant)</a:t>
            </a:r>
          </a:p>
          <a:p>
            <a:pPr marL="0" indent="0">
              <a:buFont typeface="Arial" pitchFamily="34" charset="0"/>
              <a:buNone/>
            </a:pPr>
            <a:endParaRPr lang="en-US" sz="1600" dirty="0" smtClean="0">
              <a:solidFill>
                <a:schemeClr val="bg1"/>
              </a:solidFill>
              <a:latin typeface="+mj-lt"/>
            </a:endParaRPr>
          </a:p>
        </p:txBody>
      </p:sp>
      <p:cxnSp>
        <p:nvCxnSpPr>
          <p:cNvPr id="86" name="Straight Connector 85"/>
          <p:cNvCxnSpPr/>
          <p:nvPr/>
        </p:nvCxnSpPr>
        <p:spPr>
          <a:xfrm>
            <a:off x="2590800" y="1285908"/>
            <a:ext cx="5944" cy="311146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029200" y="1285908"/>
            <a:ext cx="5944" cy="311146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9" name="Content Placeholder 2"/>
          <p:cNvSpPr txBox="1">
            <a:spLocks/>
          </p:cNvSpPr>
          <p:nvPr/>
        </p:nvSpPr>
        <p:spPr>
          <a:xfrm>
            <a:off x="5705930" y="1210769"/>
            <a:ext cx="2980870" cy="26872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Interaction </a:t>
            </a:r>
            <a:r>
              <a:rPr lang="en-US" sz="2800" dirty="0"/>
              <a:t>between the 2 was reported to create </a:t>
            </a:r>
            <a:r>
              <a:rPr lang="en-US" sz="3600" dirty="0" smtClean="0"/>
              <a:t>hyperglycemia</a:t>
            </a:r>
          </a:p>
          <a:p>
            <a:pPr marL="0" indent="0">
              <a:buNone/>
            </a:pPr>
            <a:endParaRPr lang="en-US" sz="2800" dirty="0"/>
          </a:p>
          <a:p>
            <a:pPr marL="0" indent="0">
              <a:buNone/>
            </a:pPr>
            <a:endParaRPr lang="en-US" sz="800" dirty="0"/>
          </a:p>
        </p:txBody>
      </p:sp>
      <p:pic>
        <p:nvPicPr>
          <p:cNvPr id="12290" name="Picture 2" descr="http://dailymed.nlm.nih.gov/dailymed/archives/image.cfm?archiveid=47436&amp;type=img&amp;name=MM000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258" y="2525478"/>
            <a:ext cx="2308211" cy="110526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dailymed.nlm.nih.gov/dailymed/archives/image.cfm?archiveid=16613&amp;type=img&amp;name=LB0119_Pravastatin_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4036" y="2524233"/>
            <a:ext cx="2308211" cy="1105262"/>
          </a:xfrm>
          <a:prstGeom prst="rect">
            <a:avLst/>
          </a:prstGeom>
          <a:noFill/>
          <a:extLst>
            <a:ext uri="{909E8E84-426E-40DD-AFC4-6F175D3DCCD1}">
              <a14:hiddenFill xmlns:a14="http://schemas.microsoft.com/office/drawing/2010/main">
                <a:solidFill>
                  <a:srgbClr val="FFFFFF"/>
                </a:solidFill>
              </a14:hiddenFill>
            </a:ext>
          </a:extLst>
        </p:spPr>
      </p:pic>
      <p:sp>
        <p:nvSpPr>
          <p:cNvPr id="54" name="Content Placeholder 2"/>
          <p:cNvSpPr txBox="1">
            <a:spLocks/>
          </p:cNvSpPr>
          <p:nvPr/>
        </p:nvSpPr>
        <p:spPr>
          <a:xfrm>
            <a:off x="2849967" y="1210769"/>
            <a:ext cx="2044979" cy="2827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solidFill>
                  <a:schemeClr val="bg1"/>
                </a:solidFill>
                <a:latin typeface="+mj-lt"/>
              </a:rPr>
              <a:t>Pravastatin</a:t>
            </a:r>
          </a:p>
          <a:p>
            <a:pPr marL="0" indent="0" algn="ctr">
              <a:buNone/>
            </a:pPr>
            <a:r>
              <a:rPr lang="en-US" sz="1600" dirty="0" smtClean="0"/>
              <a:t>(</a:t>
            </a:r>
            <a:r>
              <a:rPr lang="en-US" sz="1600" dirty="0"/>
              <a:t>a </a:t>
            </a:r>
            <a:r>
              <a:rPr lang="en-US" sz="1600" dirty="0" smtClean="0"/>
              <a:t>cholesterol lowering </a:t>
            </a:r>
            <a:r>
              <a:rPr lang="en-US" sz="1600" dirty="0"/>
              <a:t>drug)</a:t>
            </a:r>
          </a:p>
          <a:p>
            <a:pPr marL="0" indent="0" algn="ctr">
              <a:buNone/>
            </a:pPr>
            <a:endParaRPr lang="en-US" sz="1600" dirty="0" smtClean="0">
              <a:solidFill>
                <a:schemeClr val="bg1"/>
              </a:solidFill>
              <a:latin typeface="+mj-lt"/>
            </a:endParaRPr>
          </a:p>
        </p:txBody>
      </p:sp>
      <p:sp>
        <p:nvSpPr>
          <p:cNvPr id="4" name="Rectangle 3"/>
          <p:cNvSpPr/>
          <p:nvPr/>
        </p:nvSpPr>
        <p:spPr>
          <a:xfrm>
            <a:off x="5481865" y="3281434"/>
            <a:ext cx="3429000" cy="1692771"/>
          </a:xfrm>
          <a:prstGeom prst="rect">
            <a:avLst/>
          </a:prstGeom>
        </p:spPr>
        <p:txBody>
          <a:bodyPr wrap="square">
            <a:spAutoFit/>
          </a:bodyPr>
          <a:lstStyle/>
          <a:p>
            <a:r>
              <a:rPr lang="en-US" dirty="0">
                <a:solidFill>
                  <a:schemeClr val="bg1"/>
                </a:solidFill>
              </a:rPr>
              <a:t>Hyperglycemia, or high blood sugar ) is a condition in which an excessive amount of glucose circulates in the blood plasma</a:t>
            </a:r>
            <a:r>
              <a:rPr lang="en-US" sz="1400" dirty="0">
                <a:solidFill>
                  <a:schemeClr val="bg1"/>
                </a:solidFill>
              </a:rPr>
              <a:t>.</a:t>
            </a:r>
          </a:p>
          <a:p>
            <a:endParaRPr lang="en-US" sz="1400" dirty="0">
              <a:solidFill>
                <a:schemeClr val="bg1"/>
              </a:solidFill>
            </a:endParaRPr>
          </a:p>
        </p:txBody>
      </p:sp>
      <p:sp>
        <p:nvSpPr>
          <p:cNvPr id="5" name="Rectangle 4"/>
          <p:cNvSpPr/>
          <p:nvPr/>
        </p:nvSpPr>
        <p:spPr>
          <a:xfrm>
            <a:off x="205258" y="4352370"/>
            <a:ext cx="7924800" cy="461665"/>
          </a:xfrm>
          <a:prstGeom prst="rect">
            <a:avLst/>
          </a:prstGeom>
        </p:spPr>
        <p:txBody>
          <a:bodyPr wrap="square">
            <a:spAutoFit/>
          </a:bodyPr>
          <a:lstStyle/>
          <a:p>
            <a:r>
              <a:rPr lang="en-US" sz="1200" dirty="0">
                <a:solidFill>
                  <a:schemeClr val="bg1"/>
                </a:solidFill>
              </a:rPr>
              <a:t>Web-scale </a:t>
            </a:r>
            <a:r>
              <a:rPr lang="en-US" sz="1200" dirty="0" err="1">
                <a:solidFill>
                  <a:schemeClr val="bg1"/>
                </a:solidFill>
              </a:rPr>
              <a:t>pharmacovigilance</a:t>
            </a:r>
            <a:r>
              <a:rPr lang="en-US" sz="1200" dirty="0">
                <a:solidFill>
                  <a:schemeClr val="bg1"/>
                </a:solidFill>
              </a:rPr>
              <a:t>: listening to signals from the crowd</a:t>
            </a:r>
          </a:p>
          <a:p>
            <a:r>
              <a:rPr lang="en-US" sz="1200" dirty="0" err="1">
                <a:solidFill>
                  <a:schemeClr val="bg1"/>
                </a:solidFill>
              </a:rPr>
              <a:t>Ryen</a:t>
            </a:r>
            <a:r>
              <a:rPr lang="en-US" sz="1200" dirty="0">
                <a:solidFill>
                  <a:schemeClr val="bg1"/>
                </a:solidFill>
              </a:rPr>
              <a:t> W </a:t>
            </a:r>
            <a:r>
              <a:rPr lang="en-US" sz="1200" dirty="0" err="1">
                <a:solidFill>
                  <a:schemeClr val="bg1"/>
                </a:solidFill>
              </a:rPr>
              <a:t>White,Nicholas</a:t>
            </a:r>
            <a:r>
              <a:rPr lang="en-US" sz="1200" dirty="0">
                <a:solidFill>
                  <a:schemeClr val="bg1"/>
                </a:solidFill>
              </a:rPr>
              <a:t> P </a:t>
            </a:r>
            <a:r>
              <a:rPr lang="en-US" sz="1200" dirty="0" err="1">
                <a:solidFill>
                  <a:schemeClr val="bg1"/>
                </a:solidFill>
              </a:rPr>
              <a:t>Tatonetti</a:t>
            </a:r>
            <a:r>
              <a:rPr lang="en-US" sz="1200" dirty="0">
                <a:solidFill>
                  <a:schemeClr val="bg1"/>
                </a:solidFill>
              </a:rPr>
              <a:t>, Nigam H Shah, Russ B Altman, Eric Horvitz</a:t>
            </a:r>
          </a:p>
        </p:txBody>
      </p:sp>
    </p:spTree>
    <p:extLst>
      <p:ext uri="{BB962C8B-B14F-4D97-AF65-F5344CB8AC3E}">
        <p14:creationId xmlns:p14="http://schemas.microsoft.com/office/powerpoint/2010/main" val="2619506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28749"/>
            <a:ext cx="9144000" cy="3280257"/>
            <a:chOff x="0" y="1428750"/>
            <a:chExt cx="9144000" cy="1828800"/>
          </a:xfrm>
        </p:grpSpPr>
        <p:sp>
          <p:nvSpPr>
            <p:cNvPr id="12" name="Rectangle 11"/>
            <p:cNvSpPr/>
            <p:nvPr/>
          </p:nvSpPr>
          <p:spPr>
            <a:xfrm>
              <a:off x="2971800" y="1428750"/>
              <a:ext cx="61722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entagon 14"/>
            <p:cNvSpPr/>
            <p:nvPr/>
          </p:nvSpPr>
          <p:spPr>
            <a:xfrm>
              <a:off x="0" y="1428750"/>
              <a:ext cx="36576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itle 1"/>
          <p:cNvSpPr>
            <a:spLocks noGrp="1"/>
          </p:cNvSpPr>
          <p:nvPr>
            <p:ph type="title"/>
          </p:nvPr>
        </p:nvSpPr>
        <p:spPr>
          <a:xfrm>
            <a:off x="457200" y="438150"/>
            <a:ext cx="8229600" cy="523220"/>
          </a:xfrm>
        </p:spPr>
        <p:txBody>
          <a:bodyPr>
            <a:spAutoFit/>
          </a:bodyPr>
          <a:lstStyle/>
          <a:p>
            <a:r>
              <a:rPr lang="en-US" dirty="0" smtClean="0">
                <a:solidFill>
                  <a:schemeClr val="bg1"/>
                </a:solidFill>
              </a:rPr>
              <a:t>Methodology</a:t>
            </a:r>
            <a:endParaRPr lang="en-US" dirty="0">
              <a:solidFill>
                <a:schemeClr val="bg1"/>
              </a:solidFill>
            </a:endParaRPr>
          </a:p>
        </p:txBody>
      </p:sp>
      <p:sp>
        <p:nvSpPr>
          <p:cNvPr id="21" name="Content Placeholder 2"/>
          <p:cNvSpPr>
            <a:spLocks noGrp="1"/>
          </p:cNvSpPr>
          <p:nvPr>
            <p:ph idx="1"/>
          </p:nvPr>
        </p:nvSpPr>
        <p:spPr>
          <a:xfrm>
            <a:off x="457200" y="980977"/>
            <a:ext cx="8229600" cy="230832"/>
          </a:xfrm>
        </p:spPr>
        <p:txBody>
          <a:bodyPr>
            <a:spAutoFit/>
          </a:bodyPr>
          <a:lstStyle/>
          <a:p>
            <a:pPr marL="0" indent="0" algn="ctr">
              <a:buNone/>
            </a:pPr>
            <a:r>
              <a:rPr lang="en-US" sz="900" dirty="0" smtClean="0"/>
              <a:t>Web-scale </a:t>
            </a:r>
            <a:r>
              <a:rPr lang="en-US" sz="900" dirty="0" err="1"/>
              <a:t>pharmacovigilance</a:t>
            </a:r>
            <a:r>
              <a:rPr lang="en-US" sz="900" dirty="0"/>
              <a:t>: listening to signals from the crowd</a:t>
            </a:r>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2"/>
          <p:cNvSpPr txBox="1">
            <a:spLocks/>
          </p:cNvSpPr>
          <p:nvPr/>
        </p:nvSpPr>
        <p:spPr>
          <a:xfrm>
            <a:off x="3866262" y="1342232"/>
            <a:ext cx="5143501" cy="32311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dirty="0">
                <a:solidFill>
                  <a:schemeClr val="tx1">
                    <a:lumMod val="20000"/>
                    <a:lumOff val="80000"/>
                  </a:schemeClr>
                </a:solidFill>
              </a:rPr>
              <a:t>Method: By examining words used in user queries, they sought evidence that searches from people exploring pravastatin and paroxetine over time (using logs from 2010) would have a higher rate of including hyperglycemia-associated words than people searching for only one of the drugs</a:t>
            </a:r>
          </a:p>
          <a:p>
            <a:pPr marL="0" indent="0">
              <a:lnSpc>
                <a:spcPct val="110000"/>
              </a:lnSpc>
              <a:buNone/>
            </a:pPr>
            <a:endParaRPr lang="en-US" dirty="0" smtClean="0">
              <a:solidFill>
                <a:schemeClr val="tx1">
                  <a:lumMod val="20000"/>
                  <a:lumOff val="80000"/>
                </a:schemeClr>
              </a:solidFill>
            </a:endParaRPr>
          </a:p>
        </p:txBody>
      </p:sp>
      <p:pic>
        <p:nvPicPr>
          <p:cNvPr id="10" name="Picture 9"/>
          <p:cNvPicPr>
            <a:picLocks noChangeAspect="1"/>
          </p:cNvPicPr>
          <p:nvPr/>
        </p:nvPicPr>
        <p:blipFill>
          <a:blip r:embed="rId2"/>
          <a:stretch>
            <a:fillRect/>
          </a:stretch>
        </p:blipFill>
        <p:spPr>
          <a:xfrm>
            <a:off x="-28576" y="1428750"/>
            <a:ext cx="3686175" cy="3280257"/>
          </a:xfrm>
          <a:prstGeom prst="rect">
            <a:avLst/>
          </a:prstGeom>
        </p:spPr>
      </p:pic>
      <p:sp>
        <p:nvSpPr>
          <p:cNvPr id="11" name="Rectangle 10"/>
          <p:cNvSpPr/>
          <p:nvPr/>
        </p:nvSpPr>
        <p:spPr>
          <a:xfrm>
            <a:off x="228600" y="4681835"/>
            <a:ext cx="7924800" cy="461665"/>
          </a:xfrm>
          <a:prstGeom prst="rect">
            <a:avLst/>
          </a:prstGeom>
        </p:spPr>
        <p:txBody>
          <a:bodyPr wrap="square">
            <a:spAutoFit/>
          </a:bodyPr>
          <a:lstStyle/>
          <a:p>
            <a:r>
              <a:rPr lang="en-US" sz="1200" dirty="0">
                <a:solidFill>
                  <a:schemeClr val="bg1"/>
                </a:solidFill>
              </a:rPr>
              <a:t>Web-scale </a:t>
            </a:r>
            <a:r>
              <a:rPr lang="en-US" sz="1200" dirty="0" err="1">
                <a:solidFill>
                  <a:schemeClr val="bg1"/>
                </a:solidFill>
              </a:rPr>
              <a:t>pharmacovigilance</a:t>
            </a:r>
            <a:r>
              <a:rPr lang="en-US" sz="1200" dirty="0">
                <a:solidFill>
                  <a:schemeClr val="bg1"/>
                </a:solidFill>
              </a:rPr>
              <a:t>: listening to signals from the crowd</a:t>
            </a:r>
          </a:p>
          <a:p>
            <a:r>
              <a:rPr lang="en-US" sz="1200" dirty="0" err="1">
                <a:solidFill>
                  <a:schemeClr val="bg1"/>
                </a:solidFill>
              </a:rPr>
              <a:t>Ryen</a:t>
            </a:r>
            <a:r>
              <a:rPr lang="en-US" sz="1200" dirty="0">
                <a:solidFill>
                  <a:schemeClr val="bg1"/>
                </a:solidFill>
              </a:rPr>
              <a:t> W </a:t>
            </a:r>
            <a:r>
              <a:rPr lang="en-US" sz="1200" dirty="0" err="1">
                <a:solidFill>
                  <a:schemeClr val="bg1"/>
                </a:solidFill>
              </a:rPr>
              <a:t>White,Nicholas</a:t>
            </a:r>
            <a:r>
              <a:rPr lang="en-US" sz="1200" dirty="0">
                <a:solidFill>
                  <a:schemeClr val="bg1"/>
                </a:solidFill>
              </a:rPr>
              <a:t> P </a:t>
            </a:r>
            <a:r>
              <a:rPr lang="en-US" sz="1200" dirty="0" err="1">
                <a:solidFill>
                  <a:schemeClr val="bg1"/>
                </a:solidFill>
              </a:rPr>
              <a:t>Tatonetti</a:t>
            </a:r>
            <a:r>
              <a:rPr lang="en-US" sz="1200" dirty="0">
                <a:solidFill>
                  <a:schemeClr val="bg1"/>
                </a:solidFill>
              </a:rPr>
              <a:t>, Nigam H Shah, Russ B Altman, Eric Horvitz</a:t>
            </a:r>
          </a:p>
        </p:txBody>
      </p:sp>
    </p:spTree>
    <p:extLst>
      <p:ext uri="{BB962C8B-B14F-4D97-AF65-F5344CB8AC3E}">
        <p14:creationId xmlns:p14="http://schemas.microsoft.com/office/powerpoint/2010/main" val="600218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28750"/>
            <a:ext cx="9144000" cy="3169566"/>
            <a:chOff x="0" y="1428750"/>
            <a:chExt cx="9144000" cy="1828800"/>
          </a:xfrm>
        </p:grpSpPr>
        <p:sp>
          <p:nvSpPr>
            <p:cNvPr id="12" name="Rectangle 11"/>
            <p:cNvSpPr/>
            <p:nvPr/>
          </p:nvSpPr>
          <p:spPr>
            <a:xfrm>
              <a:off x="4400550" y="1428750"/>
              <a:ext cx="474345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entagon 14"/>
            <p:cNvSpPr/>
            <p:nvPr/>
          </p:nvSpPr>
          <p:spPr>
            <a:xfrm>
              <a:off x="0" y="1428750"/>
              <a:ext cx="36576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itle 1"/>
          <p:cNvSpPr>
            <a:spLocks noGrp="1"/>
          </p:cNvSpPr>
          <p:nvPr>
            <p:ph type="title"/>
          </p:nvPr>
        </p:nvSpPr>
        <p:spPr>
          <a:xfrm>
            <a:off x="457200" y="438150"/>
            <a:ext cx="8229600" cy="523220"/>
          </a:xfrm>
        </p:spPr>
        <p:txBody>
          <a:bodyPr>
            <a:spAutoFit/>
          </a:bodyPr>
          <a:lstStyle/>
          <a:p>
            <a:r>
              <a:rPr lang="en-US" dirty="0" smtClean="0">
                <a:solidFill>
                  <a:schemeClr val="bg1"/>
                </a:solidFill>
              </a:rPr>
              <a:t>Results</a:t>
            </a:r>
            <a:endParaRPr lang="en-US" dirty="0">
              <a:solidFill>
                <a:schemeClr val="bg1"/>
              </a:solidFill>
            </a:endParaRPr>
          </a:p>
        </p:txBody>
      </p:sp>
      <p:sp>
        <p:nvSpPr>
          <p:cNvPr id="21" name="Content Placeholder 2"/>
          <p:cNvSpPr>
            <a:spLocks noGrp="1"/>
          </p:cNvSpPr>
          <p:nvPr>
            <p:ph idx="1"/>
          </p:nvPr>
        </p:nvSpPr>
        <p:spPr>
          <a:xfrm>
            <a:off x="457200" y="980977"/>
            <a:ext cx="8229600" cy="230832"/>
          </a:xfrm>
        </p:spPr>
        <p:txBody>
          <a:bodyPr>
            <a:spAutoFit/>
          </a:bodyPr>
          <a:lstStyle/>
          <a:p>
            <a:pPr marL="0" indent="0" algn="ctr">
              <a:buNone/>
            </a:pPr>
            <a:r>
              <a:rPr lang="en-US" sz="900" dirty="0"/>
              <a:t>Web-scale </a:t>
            </a:r>
            <a:r>
              <a:rPr lang="en-US" sz="900" dirty="0" err="1"/>
              <a:t>pharmacovigilance</a:t>
            </a:r>
            <a:r>
              <a:rPr lang="en-US" sz="900" dirty="0"/>
              <a:t>: listening to signals from the </a:t>
            </a:r>
            <a:r>
              <a:rPr lang="en-US" sz="900" dirty="0" smtClean="0"/>
              <a:t>crowd</a:t>
            </a:r>
            <a:endParaRPr lang="en-US" sz="900" dirty="0"/>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2"/>
          <p:cNvSpPr txBox="1">
            <a:spLocks/>
          </p:cNvSpPr>
          <p:nvPr/>
        </p:nvSpPr>
        <p:spPr>
          <a:xfrm>
            <a:off x="4648200" y="1679188"/>
            <a:ext cx="4191000" cy="279756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1800" dirty="0">
                <a:solidFill>
                  <a:schemeClr val="tx1">
                    <a:lumMod val="20000"/>
                    <a:lumOff val="80000"/>
                  </a:schemeClr>
                </a:solidFill>
              </a:rPr>
              <a:t>The figure shows that people who search for both paroxetine and pravastatin over </a:t>
            </a:r>
          </a:p>
          <a:p>
            <a:pPr marL="0" indent="0">
              <a:lnSpc>
                <a:spcPct val="150000"/>
              </a:lnSpc>
              <a:buNone/>
            </a:pPr>
            <a:r>
              <a:rPr lang="en-US" sz="1800" dirty="0">
                <a:solidFill>
                  <a:schemeClr val="tx1">
                    <a:lumMod val="20000"/>
                    <a:lumOff val="80000"/>
                  </a:schemeClr>
                </a:solidFill>
              </a:rPr>
              <a:t>the 12-month period are more likely to perform searches on the terms associated with </a:t>
            </a:r>
          </a:p>
          <a:p>
            <a:pPr marL="0" indent="0">
              <a:lnSpc>
                <a:spcPct val="150000"/>
              </a:lnSpc>
              <a:buNone/>
            </a:pPr>
            <a:r>
              <a:rPr lang="en-US" sz="1800" dirty="0">
                <a:solidFill>
                  <a:schemeClr val="tx1">
                    <a:lumMod val="20000"/>
                    <a:lumOff val="80000"/>
                  </a:schemeClr>
                </a:solidFill>
              </a:rPr>
              <a:t>hyperglycemia</a:t>
            </a:r>
          </a:p>
          <a:p>
            <a:pPr marL="0" indent="0">
              <a:lnSpc>
                <a:spcPct val="150000"/>
              </a:lnSpc>
              <a:buNone/>
            </a:pPr>
            <a:r>
              <a:rPr lang="en-US" sz="1800" dirty="0" smtClean="0">
                <a:solidFill>
                  <a:schemeClr val="tx1">
                    <a:lumMod val="20000"/>
                    <a:lumOff val="80000"/>
                  </a:schemeClr>
                </a:solidFill>
              </a:rPr>
              <a:t>The </a:t>
            </a:r>
            <a:r>
              <a:rPr lang="en-US" sz="1800" dirty="0">
                <a:solidFill>
                  <a:schemeClr val="tx1">
                    <a:lumMod val="20000"/>
                    <a:lumOff val="80000"/>
                  </a:schemeClr>
                </a:solidFill>
              </a:rPr>
              <a:t>study shows that signals concerning drug interactions can be mined directly from search logs and confirms the findings of laboratory studies as well as prior known associations.</a:t>
            </a:r>
          </a:p>
          <a:p>
            <a:pPr marL="0" indent="0">
              <a:lnSpc>
                <a:spcPct val="150000"/>
              </a:lnSpc>
              <a:buNone/>
            </a:pPr>
            <a:endParaRPr lang="en-US" sz="1400" dirty="0" smtClean="0">
              <a:solidFill>
                <a:schemeClr val="tx1">
                  <a:lumMod val="20000"/>
                  <a:lumOff val="80000"/>
                </a:schemeClr>
              </a:solidFill>
            </a:endParaRPr>
          </a:p>
        </p:txBody>
      </p:sp>
      <p:pic>
        <p:nvPicPr>
          <p:cNvPr id="11" name="Picture 10"/>
          <p:cNvPicPr>
            <a:picLocks noChangeAspect="1"/>
          </p:cNvPicPr>
          <p:nvPr/>
        </p:nvPicPr>
        <p:blipFill>
          <a:blip r:embed="rId2"/>
          <a:stretch>
            <a:fillRect/>
          </a:stretch>
        </p:blipFill>
        <p:spPr>
          <a:xfrm>
            <a:off x="0" y="1440273"/>
            <a:ext cx="4400550" cy="3158042"/>
          </a:xfrm>
          <a:prstGeom prst="rect">
            <a:avLst/>
          </a:prstGeom>
        </p:spPr>
      </p:pic>
      <p:sp>
        <p:nvSpPr>
          <p:cNvPr id="13" name="Rectangle 12"/>
          <p:cNvSpPr/>
          <p:nvPr/>
        </p:nvSpPr>
        <p:spPr>
          <a:xfrm>
            <a:off x="228600" y="4681835"/>
            <a:ext cx="7924800" cy="461665"/>
          </a:xfrm>
          <a:prstGeom prst="rect">
            <a:avLst/>
          </a:prstGeom>
        </p:spPr>
        <p:txBody>
          <a:bodyPr wrap="square">
            <a:spAutoFit/>
          </a:bodyPr>
          <a:lstStyle/>
          <a:p>
            <a:r>
              <a:rPr lang="en-US" sz="1200" dirty="0">
                <a:solidFill>
                  <a:schemeClr val="bg1"/>
                </a:solidFill>
              </a:rPr>
              <a:t>Web-scale </a:t>
            </a:r>
            <a:r>
              <a:rPr lang="en-US" sz="1200" dirty="0" err="1">
                <a:solidFill>
                  <a:schemeClr val="bg1"/>
                </a:solidFill>
              </a:rPr>
              <a:t>pharmacovigilance</a:t>
            </a:r>
            <a:r>
              <a:rPr lang="en-US" sz="1200" dirty="0">
                <a:solidFill>
                  <a:schemeClr val="bg1"/>
                </a:solidFill>
              </a:rPr>
              <a:t>: listening to signals from the crowd</a:t>
            </a:r>
          </a:p>
          <a:p>
            <a:r>
              <a:rPr lang="en-US" sz="1200" dirty="0" err="1">
                <a:solidFill>
                  <a:schemeClr val="bg1"/>
                </a:solidFill>
              </a:rPr>
              <a:t>Ryen</a:t>
            </a:r>
            <a:r>
              <a:rPr lang="en-US" sz="1200" dirty="0">
                <a:solidFill>
                  <a:schemeClr val="bg1"/>
                </a:solidFill>
              </a:rPr>
              <a:t> W </a:t>
            </a:r>
            <a:r>
              <a:rPr lang="en-US" sz="1200" dirty="0" err="1">
                <a:solidFill>
                  <a:schemeClr val="bg1"/>
                </a:solidFill>
              </a:rPr>
              <a:t>White,Nicholas</a:t>
            </a:r>
            <a:r>
              <a:rPr lang="en-US" sz="1200" dirty="0">
                <a:solidFill>
                  <a:schemeClr val="bg1"/>
                </a:solidFill>
              </a:rPr>
              <a:t> P </a:t>
            </a:r>
            <a:r>
              <a:rPr lang="en-US" sz="1200" dirty="0" err="1">
                <a:solidFill>
                  <a:schemeClr val="bg1"/>
                </a:solidFill>
              </a:rPr>
              <a:t>Tatonetti</a:t>
            </a:r>
            <a:r>
              <a:rPr lang="en-US" sz="1200" dirty="0">
                <a:solidFill>
                  <a:schemeClr val="bg1"/>
                </a:solidFill>
              </a:rPr>
              <a:t>, Nigam H Shah, Russ B Altman, Eric Horvitz</a:t>
            </a:r>
          </a:p>
        </p:txBody>
      </p:sp>
    </p:spTree>
    <p:extLst>
      <p:ext uri="{BB962C8B-B14F-4D97-AF65-F5344CB8AC3E}">
        <p14:creationId xmlns:p14="http://schemas.microsoft.com/office/powerpoint/2010/main" val="2393463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33599" y="1293805"/>
            <a:ext cx="1788991" cy="523220"/>
          </a:xfrm>
        </p:spPr>
        <p:txBody>
          <a:bodyPr wrap="square">
            <a:spAutoFit/>
          </a:bodyPr>
          <a:lstStyle/>
          <a:p>
            <a:pPr algn="r"/>
            <a:r>
              <a:rPr lang="en-US" dirty="0" smtClean="0">
                <a:solidFill>
                  <a:schemeClr val="bg1"/>
                </a:solidFill>
              </a:rPr>
              <a:t>Agenda</a:t>
            </a:r>
            <a:endParaRPr lang="en-US" dirty="0">
              <a:solidFill>
                <a:schemeClr val="bg1"/>
              </a:solidFill>
            </a:endParaRPr>
          </a:p>
        </p:txBody>
      </p:sp>
      <p:sp>
        <p:nvSpPr>
          <p:cNvPr id="8" name="Content Placeholder 7"/>
          <p:cNvSpPr>
            <a:spLocks noGrp="1"/>
          </p:cNvSpPr>
          <p:nvPr>
            <p:ph idx="1"/>
          </p:nvPr>
        </p:nvSpPr>
        <p:spPr>
          <a:xfrm>
            <a:off x="1828800" y="1715918"/>
            <a:ext cx="2093791" cy="704534"/>
          </a:xfrm>
        </p:spPr>
        <p:txBody>
          <a:bodyPr>
            <a:normAutofit lnSpcReduction="10000"/>
          </a:bodyPr>
          <a:lstStyle/>
          <a:p>
            <a:pPr algn="r"/>
            <a:r>
              <a:rPr lang="en-US" sz="1100" dirty="0"/>
              <a:t>Using Data Science on Internet Search Behavior as a Proxy for Human Behavior</a:t>
            </a:r>
          </a:p>
        </p:txBody>
      </p:sp>
      <p:grpSp>
        <p:nvGrpSpPr>
          <p:cNvPr id="6" name="Group 5"/>
          <p:cNvGrpSpPr/>
          <p:nvPr/>
        </p:nvGrpSpPr>
        <p:grpSpPr>
          <a:xfrm>
            <a:off x="4131394" y="1405429"/>
            <a:ext cx="2879006" cy="2637999"/>
            <a:chOff x="4131394" y="1405429"/>
            <a:chExt cx="2879006" cy="2637999"/>
          </a:xfrm>
        </p:grpSpPr>
        <p:sp>
          <p:nvSpPr>
            <p:cNvPr id="9" name="Oval 8"/>
            <p:cNvSpPr/>
            <p:nvPr/>
          </p:nvSpPr>
          <p:spPr>
            <a:xfrm>
              <a:off x="4131394" y="2058919"/>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1" name="Straight Connector 10"/>
            <p:cNvCxnSpPr/>
            <p:nvPr/>
          </p:nvCxnSpPr>
          <p:spPr>
            <a:xfrm>
              <a:off x="4152900" y="1405429"/>
              <a:ext cx="0" cy="5334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7"/>
            <p:cNvSpPr txBox="1">
              <a:spLocks/>
            </p:cNvSpPr>
            <p:nvPr/>
          </p:nvSpPr>
          <p:spPr>
            <a:xfrm>
              <a:off x="4274025" y="1848981"/>
              <a:ext cx="2736375" cy="219444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sz="1400" dirty="0" smtClean="0"/>
                <a:t>Context</a:t>
              </a:r>
            </a:p>
            <a:p>
              <a:pPr marL="0" indent="0">
                <a:lnSpc>
                  <a:spcPct val="150000"/>
                </a:lnSpc>
                <a:buNone/>
              </a:pPr>
              <a:r>
                <a:rPr lang="en-US" sz="1400" dirty="0" smtClean="0"/>
                <a:t>Problem definition</a:t>
              </a:r>
              <a:endParaRPr lang="en-US" sz="1400" dirty="0" smtClean="0">
                <a:solidFill>
                  <a:srgbClr val="FFFF00"/>
                </a:solidFill>
              </a:endParaRPr>
            </a:p>
            <a:p>
              <a:pPr marL="0" indent="0">
                <a:lnSpc>
                  <a:spcPct val="150000"/>
                </a:lnSpc>
                <a:buNone/>
              </a:pPr>
              <a:r>
                <a:rPr lang="en-US" sz="2000" dirty="0" smtClean="0"/>
                <a:t>Examples</a:t>
              </a:r>
              <a:endParaRPr lang="en-US" sz="2000" dirty="0" smtClean="0">
                <a:solidFill>
                  <a:srgbClr val="FFFF00"/>
                </a:solidFill>
              </a:endParaRPr>
            </a:p>
            <a:p>
              <a:pPr marL="0" indent="0">
                <a:lnSpc>
                  <a:spcPct val="150000"/>
                </a:lnSpc>
                <a:buFont typeface="Arial" pitchFamily="34" charset="0"/>
                <a:buNone/>
              </a:pPr>
              <a:r>
                <a:rPr lang="en-US" sz="2000" dirty="0" smtClean="0">
                  <a:solidFill>
                    <a:srgbClr val="FFFF00"/>
                  </a:solidFill>
                </a:rPr>
                <a:t>Summary</a:t>
              </a:r>
              <a:endParaRPr lang="en-US" sz="1400" dirty="0" smtClean="0"/>
            </a:p>
            <a:p>
              <a:pPr marL="0" indent="0">
                <a:lnSpc>
                  <a:spcPct val="150000"/>
                </a:lnSpc>
                <a:buFont typeface="Arial" pitchFamily="34" charset="0"/>
                <a:buNone/>
              </a:pPr>
              <a:endParaRPr lang="en-US" sz="1400" dirty="0" smtClean="0"/>
            </a:p>
          </p:txBody>
        </p:sp>
        <p:cxnSp>
          <p:nvCxnSpPr>
            <p:cNvPr id="19" name="Straight Connector 18"/>
            <p:cNvCxnSpPr/>
            <p:nvPr/>
          </p:nvCxnSpPr>
          <p:spPr>
            <a:xfrm>
              <a:off x="4152900" y="2194725"/>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52900" y="2558381"/>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52900" y="2922037"/>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52900" y="3285693"/>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52900" y="3649349"/>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31394" y="2781985"/>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Oval 24"/>
            <p:cNvSpPr/>
            <p:nvPr/>
          </p:nvSpPr>
          <p:spPr>
            <a:xfrm>
              <a:off x="4131394" y="2420452"/>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 name="Oval 25"/>
            <p:cNvSpPr/>
            <p:nvPr/>
          </p:nvSpPr>
          <p:spPr>
            <a:xfrm>
              <a:off x="4131394" y="3143518"/>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 name="Oval 26"/>
            <p:cNvSpPr/>
            <p:nvPr/>
          </p:nvSpPr>
          <p:spPr>
            <a:xfrm>
              <a:off x="4131394" y="3505051"/>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8" name="Oval 27"/>
            <p:cNvSpPr/>
            <p:nvPr/>
          </p:nvSpPr>
          <p:spPr>
            <a:xfrm>
              <a:off x="4131394" y="3866586"/>
              <a:ext cx="43013" cy="43013"/>
            </a:xfrm>
            <a:prstGeom prst="ellipse">
              <a:avLst/>
            </a:prstGeom>
            <a:solidFill>
              <a:schemeClr val="accent2"/>
            </a:soli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Freeform 6"/>
            <p:cNvSpPr>
              <a:spLocks noEditPoints="1"/>
            </p:cNvSpPr>
            <p:nvPr/>
          </p:nvSpPr>
          <p:spPr bwMode="auto">
            <a:xfrm>
              <a:off x="4359302" y="1445351"/>
              <a:ext cx="452840" cy="323359"/>
            </a:xfrm>
            <a:custGeom>
              <a:avLst/>
              <a:gdLst>
                <a:gd name="T0" fmla="*/ 40 w 280"/>
                <a:gd name="T1" fmla="*/ 160 h 200"/>
                <a:gd name="T2" fmla="*/ 20 w 280"/>
                <a:gd name="T3" fmla="*/ 160 h 200"/>
                <a:gd name="T4" fmla="*/ 0 w 280"/>
                <a:gd name="T5" fmla="*/ 180 h 200"/>
                <a:gd name="T6" fmla="*/ 20 w 280"/>
                <a:gd name="T7" fmla="*/ 200 h 200"/>
                <a:gd name="T8" fmla="*/ 40 w 280"/>
                <a:gd name="T9" fmla="*/ 200 h 200"/>
                <a:gd name="T10" fmla="*/ 60 w 280"/>
                <a:gd name="T11" fmla="*/ 180 h 200"/>
                <a:gd name="T12" fmla="*/ 40 w 280"/>
                <a:gd name="T13" fmla="*/ 160 h 200"/>
                <a:gd name="T14" fmla="*/ 40 w 280"/>
                <a:gd name="T15" fmla="*/ 80 h 200"/>
                <a:gd name="T16" fmla="*/ 20 w 280"/>
                <a:gd name="T17" fmla="*/ 80 h 200"/>
                <a:gd name="T18" fmla="*/ 0 w 280"/>
                <a:gd name="T19" fmla="*/ 100 h 200"/>
                <a:gd name="T20" fmla="*/ 20 w 280"/>
                <a:gd name="T21" fmla="*/ 120 h 200"/>
                <a:gd name="T22" fmla="*/ 40 w 280"/>
                <a:gd name="T23" fmla="*/ 120 h 200"/>
                <a:gd name="T24" fmla="*/ 60 w 280"/>
                <a:gd name="T25" fmla="*/ 100 h 200"/>
                <a:gd name="T26" fmla="*/ 40 w 280"/>
                <a:gd name="T27" fmla="*/ 80 h 200"/>
                <a:gd name="T28" fmla="*/ 40 w 280"/>
                <a:gd name="T29" fmla="*/ 0 h 200"/>
                <a:gd name="T30" fmla="*/ 20 w 280"/>
                <a:gd name="T31" fmla="*/ 0 h 200"/>
                <a:gd name="T32" fmla="*/ 0 w 280"/>
                <a:gd name="T33" fmla="*/ 20 h 200"/>
                <a:gd name="T34" fmla="*/ 20 w 280"/>
                <a:gd name="T35" fmla="*/ 40 h 200"/>
                <a:gd name="T36" fmla="*/ 40 w 280"/>
                <a:gd name="T37" fmla="*/ 40 h 200"/>
                <a:gd name="T38" fmla="*/ 60 w 280"/>
                <a:gd name="T39" fmla="*/ 20 h 200"/>
                <a:gd name="T40" fmla="*/ 40 w 280"/>
                <a:gd name="T41" fmla="*/ 0 h 200"/>
                <a:gd name="T42" fmla="*/ 120 w 280"/>
                <a:gd name="T43" fmla="*/ 40 h 200"/>
                <a:gd name="T44" fmla="*/ 260 w 280"/>
                <a:gd name="T45" fmla="*/ 40 h 200"/>
                <a:gd name="T46" fmla="*/ 280 w 280"/>
                <a:gd name="T47" fmla="*/ 20 h 200"/>
                <a:gd name="T48" fmla="*/ 260 w 280"/>
                <a:gd name="T49" fmla="*/ 0 h 200"/>
                <a:gd name="T50" fmla="*/ 120 w 280"/>
                <a:gd name="T51" fmla="*/ 0 h 200"/>
                <a:gd name="T52" fmla="*/ 100 w 280"/>
                <a:gd name="T53" fmla="*/ 20 h 200"/>
                <a:gd name="T54" fmla="*/ 120 w 280"/>
                <a:gd name="T55" fmla="*/ 40 h 200"/>
                <a:gd name="T56" fmla="*/ 260 w 280"/>
                <a:gd name="T57" fmla="*/ 80 h 200"/>
                <a:gd name="T58" fmla="*/ 120 w 280"/>
                <a:gd name="T59" fmla="*/ 80 h 200"/>
                <a:gd name="T60" fmla="*/ 100 w 280"/>
                <a:gd name="T61" fmla="*/ 100 h 200"/>
                <a:gd name="T62" fmla="*/ 120 w 280"/>
                <a:gd name="T63" fmla="*/ 120 h 200"/>
                <a:gd name="T64" fmla="*/ 260 w 280"/>
                <a:gd name="T65" fmla="*/ 120 h 200"/>
                <a:gd name="T66" fmla="*/ 280 w 280"/>
                <a:gd name="T67" fmla="*/ 100 h 200"/>
                <a:gd name="T68" fmla="*/ 260 w 280"/>
                <a:gd name="T69" fmla="*/ 80 h 200"/>
                <a:gd name="T70" fmla="*/ 260 w 280"/>
                <a:gd name="T71" fmla="*/ 160 h 200"/>
                <a:gd name="T72" fmla="*/ 120 w 280"/>
                <a:gd name="T73" fmla="*/ 160 h 200"/>
                <a:gd name="T74" fmla="*/ 100 w 280"/>
                <a:gd name="T75" fmla="*/ 180 h 200"/>
                <a:gd name="T76" fmla="*/ 120 w 280"/>
                <a:gd name="T77" fmla="*/ 200 h 200"/>
                <a:gd name="T78" fmla="*/ 260 w 280"/>
                <a:gd name="T79" fmla="*/ 200 h 200"/>
                <a:gd name="T80" fmla="*/ 280 w 280"/>
                <a:gd name="T81" fmla="*/ 180 h 200"/>
                <a:gd name="T82" fmla="*/ 260 w 280"/>
                <a:gd name="T83" fmla="*/ 1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0" h="200">
                  <a:moveTo>
                    <a:pt x="40" y="160"/>
                  </a:moveTo>
                  <a:cubicBezTo>
                    <a:pt x="20" y="160"/>
                    <a:pt x="20" y="160"/>
                    <a:pt x="20" y="160"/>
                  </a:cubicBezTo>
                  <a:cubicBezTo>
                    <a:pt x="9" y="160"/>
                    <a:pt x="0" y="169"/>
                    <a:pt x="0" y="180"/>
                  </a:cubicBezTo>
                  <a:cubicBezTo>
                    <a:pt x="0" y="191"/>
                    <a:pt x="9" y="200"/>
                    <a:pt x="20" y="200"/>
                  </a:cubicBezTo>
                  <a:cubicBezTo>
                    <a:pt x="40" y="200"/>
                    <a:pt x="40" y="200"/>
                    <a:pt x="40" y="200"/>
                  </a:cubicBezTo>
                  <a:cubicBezTo>
                    <a:pt x="51" y="200"/>
                    <a:pt x="60" y="191"/>
                    <a:pt x="60" y="180"/>
                  </a:cubicBezTo>
                  <a:cubicBezTo>
                    <a:pt x="60" y="169"/>
                    <a:pt x="51" y="160"/>
                    <a:pt x="40" y="160"/>
                  </a:cubicBezTo>
                  <a:close/>
                  <a:moveTo>
                    <a:pt x="40" y="80"/>
                  </a:moveTo>
                  <a:cubicBezTo>
                    <a:pt x="20" y="80"/>
                    <a:pt x="20" y="80"/>
                    <a:pt x="20" y="80"/>
                  </a:cubicBezTo>
                  <a:cubicBezTo>
                    <a:pt x="9" y="80"/>
                    <a:pt x="0" y="89"/>
                    <a:pt x="0" y="100"/>
                  </a:cubicBezTo>
                  <a:cubicBezTo>
                    <a:pt x="0" y="111"/>
                    <a:pt x="9" y="120"/>
                    <a:pt x="20" y="120"/>
                  </a:cubicBezTo>
                  <a:cubicBezTo>
                    <a:pt x="40" y="120"/>
                    <a:pt x="40" y="120"/>
                    <a:pt x="40" y="120"/>
                  </a:cubicBezTo>
                  <a:cubicBezTo>
                    <a:pt x="51" y="120"/>
                    <a:pt x="60" y="111"/>
                    <a:pt x="60" y="100"/>
                  </a:cubicBezTo>
                  <a:cubicBezTo>
                    <a:pt x="60" y="89"/>
                    <a:pt x="51" y="80"/>
                    <a:pt x="40" y="80"/>
                  </a:cubicBezTo>
                  <a:close/>
                  <a:moveTo>
                    <a:pt x="40" y="0"/>
                  </a:moveTo>
                  <a:cubicBezTo>
                    <a:pt x="20" y="0"/>
                    <a:pt x="20" y="0"/>
                    <a:pt x="20" y="0"/>
                  </a:cubicBezTo>
                  <a:cubicBezTo>
                    <a:pt x="9" y="0"/>
                    <a:pt x="0" y="9"/>
                    <a:pt x="0" y="20"/>
                  </a:cubicBezTo>
                  <a:cubicBezTo>
                    <a:pt x="0" y="31"/>
                    <a:pt x="9" y="40"/>
                    <a:pt x="20" y="40"/>
                  </a:cubicBezTo>
                  <a:cubicBezTo>
                    <a:pt x="40" y="40"/>
                    <a:pt x="40" y="40"/>
                    <a:pt x="40" y="40"/>
                  </a:cubicBezTo>
                  <a:cubicBezTo>
                    <a:pt x="51" y="40"/>
                    <a:pt x="60" y="31"/>
                    <a:pt x="60" y="20"/>
                  </a:cubicBezTo>
                  <a:cubicBezTo>
                    <a:pt x="60" y="9"/>
                    <a:pt x="51" y="0"/>
                    <a:pt x="40" y="0"/>
                  </a:cubicBezTo>
                  <a:close/>
                  <a:moveTo>
                    <a:pt x="120" y="40"/>
                  </a:moveTo>
                  <a:cubicBezTo>
                    <a:pt x="260" y="40"/>
                    <a:pt x="260" y="40"/>
                    <a:pt x="260" y="40"/>
                  </a:cubicBezTo>
                  <a:cubicBezTo>
                    <a:pt x="271" y="40"/>
                    <a:pt x="280" y="31"/>
                    <a:pt x="280" y="20"/>
                  </a:cubicBezTo>
                  <a:cubicBezTo>
                    <a:pt x="280" y="9"/>
                    <a:pt x="271" y="0"/>
                    <a:pt x="260" y="0"/>
                  </a:cubicBezTo>
                  <a:cubicBezTo>
                    <a:pt x="120" y="0"/>
                    <a:pt x="120" y="0"/>
                    <a:pt x="120" y="0"/>
                  </a:cubicBezTo>
                  <a:cubicBezTo>
                    <a:pt x="109" y="0"/>
                    <a:pt x="100" y="9"/>
                    <a:pt x="100" y="20"/>
                  </a:cubicBezTo>
                  <a:cubicBezTo>
                    <a:pt x="100" y="31"/>
                    <a:pt x="109" y="40"/>
                    <a:pt x="120" y="40"/>
                  </a:cubicBezTo>
                  <a:close/>
                  <a:moveTo>
                    <a:pt x="260" y="80"/>
                  </a:moveTo>
                  <a:cubicBezTo>
                    <a:pt x="120" y="80"/>
                    <a:pt x="120" y="80"/>
                    <a:pt x="120" y="80"/>
                  </a:cubicBezTo>
                  <a:cubicBezTo>
                    <a:pt x="109" y="80"/>
                    <a:pt x="100" y="89"/>
                    <a:pt x="100" y="100"/>
                  </a:cubicBezTo>
                  <a:cubicBezTo>
                    <a:pt x="100" y="111"/>
                    <a:pt x="109" y="120"/>
                    <a:pt x="120" y="120"/>
                  </a:cubicBezTo>
                  <a:cubicBezTo>
                    <a:pt x="260" y="120"/>
                    <a:pt x="260" y="120"/>
                    <a:pt x="260" y="120"/>
                  </a:cubicBezTo>
                  <a:cubicBezTo>
                    <a:pt x="271" y="120"/>
                    <a:pt x="280" y="111"/>
                    <a:pt x="280" y="100"/>
                  </a:cubicBezTo>
                  <a:cubicBezTo>
                    <a:pt x="280" y="89"/>
                    <a:pt x="271" y="80"/>
                    <a:pt x="260" y="80"/>
                  </a:cubicBezTo>
                  <a:close/>
                  <a:moveTo>
                    <a:pt x="260" y="160"/>
                  </a:moveTo>
                  <a:cubicBezTo>
                    <a:pt x="120" y="160"/>
                    <a:pt x="120" y="160"/>
                    <a:pt x="120" y="160"/>
                  </a:cubicBezTo>
                  <a:cubicBezTo>
                    <a:pt x="109" y="160"/>
                    <a:pt x="100" y="169"/>
                    <a:pt x="100" y="180"/>
                  </a:cubicBezTo>
                  <a:cubicBezTo>
                    <a:pt x="100" y="191"/>
                    <a:pt x="109" y="200"/>
                    <a:pt x="120" y="200"/>
                  </a:cubicBezTo>
                  <a:cubicBezTo>
                    <a:pt x="260" y="200"/>
                    <a:pt x="260" y="200"/>
                    <a:pt x="260" y="200"/>
                  </a:cubicBezTo>
                  <a:cubicBezTo>
                    <a:pt x="271" y="200"/>
                    <a:pt x="280" y="191"/>
                    <a:pt x="280" y="180"/>
                  </a:cubicBezTo>
                  <a:cubicBezTo>
                    <a:pt x="280" y="169"/>
                    <a:pt x="271" y="160"/>
                    <a:pt x="260" y="1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54243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SsqGrHe_ajTlOxqXgtkAdR20MapSBx7DNiTjf7aq3t_-G5qGog7mx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728" y="1075545"/>
            <a:ext cx="2188083" cy="1591333"/>
          </a:xfrm>
          <a:prstGeom prst="rect">
            <a:avLst/>
          </a:prstGeom>
          <a:noFill/>
          <a:extLst>
            <a:ext uri="{909E8E84-426E-40DD-AFC4-6F175D3DCCD1}">
              <a14:hiddenFill xmlns:a14="http://schemas.microsoft.com/office/drawing/2010/main">
                <a:solidFill>
                  <a:srgbClr val="FFFFFF"/>
                </a:solidFill>
              </a14:hiddenFill>
            </a:ext>
          </a:extLst>
        </p:spPr>
      </p:pic>
      <p:sp>
        <p:nvSpPr>
          <p:cNvPr id="27" name="Teardrop 26"/>
          <p:cNvSpPr/>
          <p:nvPr/>
        </p:nvSpPr>
        <p:spPr>
          <a:xfrm>
            <a:off x="3810000" y="0"/>
            <a:ext cx="5334000" cy="5334000"/>
          </a:xfrm>
          <a:prstGeom prst="teardrop">
            <a:avLst/>
          </a:prstGeom>
          <a:solidFill>
            <a:schemeClr val="tx2">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ardrop 4"/>
          <p:cNvSpPr/>
          <p:nvPr/>
        </p:nvSpPr>
        <p:spPr>
          <a:xfrm>
            <a:off x="4953000" y="1047750"/>
            <a:ext cx="3200400" cy="3200400"/>
          </a:xfrm>
          <a:prstGeom prst="teardrop">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p:cNvSpPr txBox="1">
            <a:spLocks/>
          </p:cNvSpPr>
          <p:nvPr/>
        </p:nvSpPr>
        <p:spPr>
          <a:xfrm>
            <a:off x="5410200" y="2470486"/>
            <a:ext cx="2425835" cy="400110"/>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000" b="1" dirty="0" smtClean="0">
                <a:solidFill>
                  <a:schemeClr val="bg1"/>
                </a:solidFill>
                <a:latin typeface="Source Sans Pro Light" pitchFamily="34" charset="0"/>
              </a:rPr>
              <a:t>Summary</a:t>
            </a:r>
            <a:endParaRPr lang="en-US" sz="2000" dirty="0">
              <a:solidFill>
                <a:schemeClr val="accent5">
                  <a:lumMod val="60000"/>
                  <a:lumOff val="40000"/>
                </a:schemeClr>
              </a:solidFill>
              <a:latin typeface="Source Sans Pro Light" pitchFamily="34" charset="0"/>
            </a:endParaRPr>
          </a:p>
        </p:txBody>
      </p:sp>
    </p:spTree>
    <p:extLst>
      <p:ext uri="{BB962C8B-B14F-4D97-AF65-F5344CB8AC3E}">
        <p14:creationId xmlns:p14="http://schemas.microsoft.com/office/powerpoint/2010/main" val="3220579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a:spLocks noGrp="1"/>
          </p:cNvSpPr>
          <p:nvPr>
            <p:ph type="title"/>
          </p:nvPr>
        </p:nvSpPr>
        <p:spPr>
          <a:xfrm>
            <a:off x="457200" y="7263"/>
            <a:ext cx="8229600" cy="1384995"/>
          </a:xfrm>
        </p:spPr>
        <p:txBody>
          <a:bodyPr>
            <a:spAutoFit/>
          </a:bodyPr>
          <a:lstStyle/>
          <a:p>
            <a:r>
              <a:rPr lang="en-US" dirty="0" smtClean="0">
                <a:solidFill>
                  <a:schemeClr val="bg1"/>
                </a:solidFill>
              </a:rPr>
              <a:t>Using </a:t>
            </a:r>
            <a:r>
              <a:rPr lang="en-US" dirty="0">
                <a:solidFill>
                  <a:schemeClr val="bg1"/>
                </a:solidFill>
              </a:rPr>
              <a:t>Data Science on Internet Search Behavior as a Proxy for Human Behavior</a:t>
            </a:r>
            <a:br>
              <a:rPr lang="en-US" dirty="0">
                <a:solidFill>
                  <a:schemeClr val="bg1"/>
                </a:solidFill>
              </a:rPr>
            </a:br>
            <a:endParaRPr lang="en-US" dirty="0">
              <a:solidFill>
                <a:schemeClr val="bg1"/>
              </a:solidFill>
            </a:endParaRPr>
          </a:p>
        </p:txBody>
      </p:sp>
      <p:sp>
        <p:nvSpPr>
          <p:cNvPr id="43" name="Rectangle 42"/>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p:nvGrpSpPr>
        <p:grpSpPr>
          <a:xfrm>
            <a:off x="775673" y="1605486"/>
            <a:ext cx="582730" cy="582730"/>
            <a:chOff x="817364" y="1776265"/>
            <a:chExt cx="826181" cy="826181"/>
          </a:xfrm>
        </p:grpSpPr>
        <p:sp>
          <p:nvSpPr>
            <p:cNvPr id="45" name="Oval 44"/>
            <p:cNvSpPr/>
            <p:nvPr/>
          </p:nvSpPr>
          <p:spPr>
            <a:xfrm>
              <a:off x="817364" y="1776265"/>
              <a:ext cx="826181" cy="8261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7" name="Group 46"/>
          <p:cNvGrpSpPr/>
          <p:nvPr/>
        </p:nvGrpSpPr>
        <p:grpSpPr>
          <a:xfrm>
            <a:off x="636678" y="3629894"/>
            <a:ext cx="582730" cy="582730"/>
            <a:chOff x="2496183" y="1776265"/>
            <a:chExt cx="826181" cy="826181"/>
          </a:xfrm>
        </p:grpSpPr>
        <p:sp>
          <p:nvSpPr>
            <p:cNvPr id="50" name="Oval 49"/>
            <p:cNvSpPr/>
            <p:nvPr/>
          </p:nvSpPr>
          <p:spPr>
            <a:xfrm>
              <a:off x="2496183"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2"/>
            <p:cNvSpPr>
              <a:spLocks noEditPoints="1"/>
            </p:cNvSpPr>
            <p:nvPr/>
          </p:nvSpPr>
          <p:spPr bwMode="auto">
            <a:xfrm>
              <a:off x="2630264" y="2024210"/>
              <a:ext cx="563673" cy="343936"/>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5" name="Group 54"/>
          <p:cNvGrpSpPr/>
          <p:nvPr/>
        </p:nvGrpSpPr>
        <p:grpSpPr>
          <a:xfrm>
            <a:off x="4660885" y="1824585"/>
            <a:ext cx="582730" cy="582730"/>
            <a:chOff x="5773542" y="1776265"/>
            <a:chExt cx="826181" cy="826181"/>
          </a:xfrm>
        </p:grpSpPr>
        <p:sp>
          <p:nvSpPr>
            <p:cNvPr id="56" name="Oval 55"/>
            <p:cNvSpPr/>
            <p:nvPr/>
          </p:nvSpPr>
          <p:spPr>
            <a:xfrm>
              <a:off x="5773542" y="1776265"/>
              <a:ext cx="826181" cy="8261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65" name="Content Placeholder 2"/>
          <p:cNvSpPr txBox="1">
            <a:spLocks/>
          </p:cNvSpPr>
          <p:nvPr/>
        </p:nvSpPr>
        <p:spPr>
          <a:xfrm>
            <a:off x="1434686" y="1488192"/>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tx1"/>
                </a:solidFill>
              </a:rPr>
              <a:t>Search </a:t>
            </a:r>
            <a:r>
              <a:rPr lang="en-US" sz="1800" dirty="0">
                <a:solidFill>
                  <a:schemeClr val="tx1"/>
                </a:solidFill>
              </a:rPr>
              <a:t>logs are a very powerful data set that can be used not only to improve the relevancy of search results, but also as a unique data source to solve other problems..</a:t>
            </a:r>
          </a:p>
          <a:p>
            <a:pPr marL="0" indent="0">
              <a:buNone/>
            </a:pPr>
            <a:r>
              <a:rPr lang="en-US" sz="1800" dirty="0">
                <a:solidFill>
                  <a:schemeClr val="tx1"/>
                </a:solidFill>
              </a:rPr>
              <a:t>This is only a small subset of problems, we believe this is the tip of the iceberg of the potential of this data source</a:t>
            </a:r>
          </a:p>
          <a:p>
            <a:pPr marL="0" indent="0">
              <a:buFont typeface="Arial" pitchFamily="34" charset="0"/>
              <a:buNone/>
            </a:pPr>
            <a:r>
              <a:rPr lang="en-US" sz="1800" dirty="0" smtClean="0">
                <a:solidFill>
                  <a:schemeClr val="tx1"/>
                </a:solidFill>
              </a:rPr>
              <a:t/>
            </a:r>
            <a:br>
              <a:rPr lang="en-US" sz="1800" dirty="0" smtClean="0">
                <a:solidFill>
                  <a:schemeClr val="tx1"/>
                </a:solidFill>
              </a:rPr>
            </a:br>
            <a:endParaRPr lang="en-US" sz="1100" dirty="0">
              <a:solidFill>
                <a:schemeClr val="tx1"/>
              </a:solidFill>
            </a:endParaRPr>
          </a:p>
        </p:txBody>
      </p:sp>
      <p:sp>
        <p:nvSpPr>
          <p:cNvPr id="68" name="Content Placeholder 2"/>
          <p:cNvSpPr txBox="1">
            <a:spLocks/>
          </p:cNvSpPr>
          <p:nvPr/>
        </p:nvSpPr>
        <p:spPr>
          <a:xfrm>
            <a:off x="5415999" y="1488192"/>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We live in an amazing era, and is too soon to realize how big is the impact of the web in human kind</a:t>
            </a:r>
            <a:r>
              <a:rPr lang="en-US" sz="2400" dirty="0" smtClean="0"/>
              <a:t>..</a:t>
            </a:r>
          </a:p>
          <a:p>
            <a:pPr marL="0" indent="0">
              <a:buNone/>
            </a:pPr>
            <a:endParaRPr lang="en-US" sz="2400" dirty="0"/>
          </a:p>
          <a:p>
            <a:pPr marL="0" indent="0">
              <a:buFont typeface="Arial" pitchFamily="34" charset="0"/>
              <a:buNone/>
            </a:pPr>
            <a:endParaRPr lang="en-US" sz="1200" b="1" dirty="0" smtClean="0">
              <a:solidFill>
                <a:schemeClr val="tx1"/>
              </a:solidFill>
            </a:endParaRPr>
          </a:p>
        </p:txBody>
      </p:sp>
    </p:spTree>
    <p:extLst>
      <p:ext uri="{BB962C8B-B14F-4D97-AF65-F5344CB8AC3E}">
        <p14:creationId xmlns:p14="http://schemas.microsoft.com/office/powerpoint/2010/main" val="2373657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815006" y="1703784"/>
            <a:ext cx="1657613" cy="324148"/>
          </a:xfrm>
          <a:effectLst>
            <a:outerShdw blurRad="50800" dist="38100" dir="2700000" algn="tl" rotWithShape="0">
              <a:prstClr val="black">
                <a:alpha val="40000"/>
              </a:prstClr>
            </a:outerShdw>
          </a:effectLst>
        </p:spPr>
        <p:txBody>
          <a:bodyPr/>
          <a:lstStyle/>
          <a:p>
            <a:pPr algn="ctr"/>
            <a:r>
              <a:rPr lang="en-US" sz="5400" dirty="0"/>
              <a:t>1984</a:t>
            </a:r>
          </a:p>
        </p:txBody>
      </p:sp>
      <p:sp>
        <p:nvSpPr>
          <p:cNvPr id="10" name="Text Placeholder 9"/>
          <p:cNvSpPr>
            <a:spLocks noGrp="1"/>
          </p:cNvSpPr>
          <p:nvPr>
            <p:ph type="body" sz="half" idx="15"/>
          </p:nvPr>
        </p:nvSpPr>
        <p:spPr>
          <a:xfrm>
            <a:off x="1672147" y="2089547"/>
            <a:ext cx="1943330" cy="2019003"/>
          </a:xfrm>
          <a:effectLst>
            <a:outerShdw blurRad="50800" dist="38100" dir="2700000" algn="tl" rotWithShape="0">
              <a:prstClr val="black">
                <a:alpha val="40000"/>
              </a:prstClr>
            </a:outerShdw>
          </a:effectLst>
        </p:spPr>
        <p:txBody>
          <a:bodyPr>
            <a:normAutofit/>
          </a:bodyPr>
          <a:lstStyle/>
          <a:p>
            <a:pPr algn="ctr"/>
            <a:r>
              <a:rPr lang="en-US" sz="3094" dirty="0"/>
              <a:t>US</a:t>
            </a:r>
            <a:r>
              <a:rPr lang="en-US" sz="4050" dirty="0"/>
              <a:t>$1 Billion </a:t>
            </a:r>
            <a:r>
              <a:rPr lang="en-US" sz="900" dirty="0"/>
              <a:t>[3]</a:t>
            </a:r>
            <a:endParaRPr lang="en-US" sz="4050" dirty="0"/>
          </a:p>
        </p:txBody>
      </p:sp>
      <p:sp>
        <p:nvSpPr>
          <p:cNvPr id="8" name="Text Placeholder 7"/>
          <p:cNvSpPr>
            <a:spLocks noGrp="1"/>
          </p:cNvSpPr>
          <p:nvPr>
            <p:ph type="body" sz="quarter" idx="3"/>
          </p:nvPr>
        </p:nvSpPr>
        <p:spPr>
          <a:xfrm>
            <a:off x="3708487" y="3049649"/>
            <a:ext cx="1868711" cy="864976"/>
          </a:xfrm>
        </p:spPr>
        <p:txBody>
          <a:bodyPr/>
          <a:lstStyle/>
          <a:p>
            <a:r>
              <a:rPr lang="en-US" sz="2025" dirty="0">
                <a:solidFill>
                  <a:schemeClr val="bg1"/>
                </a:solidFill>
              </a:rPr>
              <a:t>Cost of storage</a:t>
            </a:r>
          </a:p>
          <a:p>
            <a:r>
              <a:rPr lang="en-US" sz="2025" dirty="0">
                <a:solidFill>
                  <a:schemeClr val="bg1"/>
                </a:solidFill>
              </a:rPr>
              <a:t>of every single book ever written</a:t>
            </a:r>
          </a:p>
          <a:p>
            <a:endParaRPr lang="en-US" sz="2025" dirty="0">
              <a:solidFill>
                <a:schemeClr val="bg1"/>
              </a:solidFill>
            </a:endParaRPr>
          </a:p>
          <a:p>
            <a:r>
              <a:rPr lang="en-US" sz="2025" dirty="0">
                <a:solidFill>
                  <a:schemeClr val="bg1"/>
                </a:solidFill>
              </a:rPr>
              <a:t>~130 million books</a:t>
            </a:r>
            <a:r>
              <a:rPr lang="en-US" sz="675" dirty="0">
                <a:solidFill>
                  <a:schemeClr val="bg1"/>
                </a:solidFill>
              </a:rPr>
              <a:t>[4]</a:t>
            </a:r>
            <a:r>
              <a:rPr lang="en-US" sz="2025" dirty="0">
                <a:solidFill>
                  <a:schemeClr val="bg1"/>
                </a:solidFill>
              </a:rPr>
              <a:t> </a:t>
            </a:r>
          </a:p>
        </p:txBody>
      </p:sp>
      <p:sp>
        <p:nvSpPr>
          <p:cNvPr id="9" name="Text Placeholder 8"/>
          <p:cNvSpPr>
            <a:spLocks noGrp="1"/>
          </p:cNvSpPr>
          <p:nvPr>
            <p:ph type="body" sz="quarter" idx="13"/>
          </p:nvPr>
        </p:nvSpPr>
        <p:spPr>
          <a:xfrm>
            <a:off x="5636545" y="1703784"/>
            <a:ext cx="1649314" cy="324148"/>
          </a:xfrm>
          <a:effectLst>
            <a:outerShdw blurRad="50800" dist="38100" dir="2700000" algn="tl" rotWithShape="0">
              <a:prstClr val="black">
                <a:alpha val="40000"/>
              </a:prstClr>
            </a:outerShdw>
          </a:effectLst>
        </p:spPr>
        <p:txBody>
          <a:bodyPr/>
          <a:lstStyle/>
          <a:p>
            <a:pPr algn="ctr"/>
            <a:r>
              <a:rPr lang="en-US" sz="5400" dirty="0"/>
              <a:t>2014</a:t>
            </a:r>
          </a:p>
        </p:txBody>
      </p:sp>
      <p:sp>
        <p:nvSpPr>
          <p:cNvPr id="12" name="Text Placeholder 11"/>
          <p:cNvSpPr>
            <a:spLocks noGrp="1"/>
          </p:cNvSpPr>
          <p:nvPr>
            <p:ph type="body" sz="half" idx="17"/>
          </p:nvPr>
        </p:nvSpPr>
        <p:spPr>
          <a:xfrm>
            <a:off x="5756161" y="2089547"/>
            <a:ext cx="2085636" cy="2019003"/>
          </a:xfrm>
          <a:effectLst>
            <a:outerShdw blurRad="50800" dist="38100" dir="2700000" algn="tl" rotWithShape="0">
              <a:prstClr val="black">
                <a:alpha val="40000"/>
              </a:prstClr>
            </a:outerShdw>
          </a:effectLst>
        </p:spPr>
        <p:txBody>
          <a:bodyPr>
            <a:normAutofit/>
          </a:bodyPr>
          <a:lstStyle/>
          <a:p>
            <a:pPr algn="ctr"/>
            <a:r>
              <a:rPr lang="en-US" sz="3094" dirty="0"/>
              <a:t>US</a:t>
            </a:r>
            <a:r>
              <a:rPr lang="en-US" sz="3713" dirty="0"/>
              <a:t>$3,000</a:t>
            </a:r>
          </a:p>
        </p:txBody>
      </p:sp>
      <p:sp>
        <p:nvSpPr>
          <p:cNvPr id="4" name="Rectangle 3"/>
          <p:cNvSpPr/>
          <p:nvPr/>
        </p:nvSpPr>
        <p:spPr>
          <a:xfrm>
            <a:off x="1143001" y="4249384"/>
            <a:ext cx="5674344" cy="455959"/>
          </a:xfrm>
          <a:prstGeom prst="rect">
            <a:avLst/>
          </a:prstGeom>
        </p:spPr>
        <p:txBody>
          <a:bodyPr wrap="square">
            <a:spAutoFit/>
          </a:bodyPr>
          <a:lstStyle/>
          <a:p>
            <a:r>
              <a:rPr lang="en-US" sz="675" dirty="0"/>
              <a:t>[3] A history of storage cost, Matthew </a:t>
            </a:r>
            <a:r>
              <a:rPr lang="en-US" sz="675" dirty="0" err="1"/>
              <a:t>Komorowski</a:t>
            </a:r>
            <a:r>
              <a:rPr lang="en-US" sz="675" dirty="0"/>
              <a:t>, 2009</a:t>
            </a:r>
          </a:p>
          <a:p>
            <a:r>
              <a:rPr lang="en-US" sz="675" dirty="0"/>
              <a:t>[4] There are 130 Million Books in the World, How Many Have You Read?, 2009 BY WALLACE YOVETICH</a:t>
            </a:r>
          </a:p>
          <a:p>
            <a:endParaRPr lang="en-US" sz="1013" dirty="0"/>
          </a:p>
        </p:txBody>
      </p:sp>
    </p:spTree>
    <p:extLst>
      <p:ext uri="{BB962C8B-B14F-4D97-AF65-F5344CB8AC3E}">
        <p14:creationId xmlns:p14="http://schemas.microsoft.com/office/powerpoint/2010/main" val="4244173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85750"/>
            <a:ext cx="8229600" cy="3394472"/>
          </a:xfrm>
        </p:spPr>
        <p:txBody>
          <a:bodyPr>
            <a:noAutofit/>
          </a:bodyPr>
          <a:lstStyle/>
          <a:p>
            <a:pPr marL="0" indent="0">
              <a:buNone/>
            </a:pPr>
            <a:r>
              <a:rPr lang="en-US" sz="3600" dirty="0" smtClean="0">
                <a:solidFill>
                  <a:schemeClr val="bg1"/>
                </a:solidFill>
              </a:rPr>
              <a:t>We are living in this era.</a:t>
            </a:r>
          </a:p>
          <a:p>
            <a:pPr marL="0" indent="0">
              <a:buNone/>
            </a:pPr>
            <a:endParaRPr lang="en-US" sz="3600" dirty="0" smtClean="0">
              <a:solidFill>
                <a:schemeClr val="bg1"/>
              </a:solidFill>
            </a:endParaRPr>
          </a:p>
          <a:p>
            <a:pPr marL="0" indent="0">
              <a:buNone/>
            </a:pPr>
            <a:r>
              <a:rPr lang="en-US" sz="3600" dirty="0" smtClean="0">
                <a:solidFill>
                  <a:schemeClr val="bg1"/>
                </a:solidFill>
              </a:rPr>
              <a:t>To soon to realize how big is the impact of the internet for human kind.. </a:t>
            </a:r>
          </a:p>
          <a:p>
            <a:pPr marL="0" indent="0">
              <a:buNone/>
            </a:pPr>
            <a:endParaRPr lang="en-US" sz="3600" dirty="0" smtClean="0">
              <a:solidFill>
                <a:schemeClr val="bg1"/>
              </a:solidFill>
            </a:endParaRPr>
          </a:p>
          <a:p>
            <a:pPr marL="0" indent="0">
              <a:buNone/>
            </a:pPr>
            <a:r>
              <a:rPr lang="en-US" sz="3600" dirty="0" smtClean="0">
                <a:solidFill>
                  <a:schemeClr val="bg1"/>
                </a:solidFill>
              </a:rPr>
              <a:t>We are in an inflexion point in the history of the world..</a:t>
            </a:r>
            <a:endParaRPr lang="en-US" sz="3600" dirty="0">
              <a:solidFill>
                <a:schemeClr val="bg1"/>
              </a:solidFill>
            </a:endParaRPr>
          </a:p>
        </p:txBody>
      </p:sp>
    </p:spTree>
    <p:extLst>
      <p:ext uri="{BB962C8B-B14F-4D97-AF65-F5344CB8AC3E}">
        <p14:creationId xmlns:p14="http://schemas.microsoft.com/office/powerpoint/2010/main" val="1405060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0"/>
            <a:ext cx="9144000" cy="5143500"/>
          </a:xfrm>
          <a:prstGeom prst="rect">
            <a:avLst/>
          </a:prstGeom>
          <a:solidFill>
            <a:schemeClr val="tx2">
              <a:lumMod val="50000"/>
              <a:alpha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2" name="Title 1"/>
          <p:cNvSpPr txBox="1">
            <a:spLocks/>
          </p:cNvSpPr>
          <p:nvPr/>
        </p:nvSpPr>
        <p:spPr>
          <a:xfrm>
            <a:off x="2423242" y="1991140"/>
            <a:ext cx="4297516" cy="58477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3200" b="1" dirty="0" smtClean="0">
                <a:solidFill>
                  <a:schemeClr val="accent3"/>
                </a:solidFill>
                <a:latin typeface="Source Sans Pro Light" pitchFamily="34" charset="0"/>
              </a:rPr>
              <a:t>Thanks You!</a:t>
            </a:r>
          </a:p>
        </p:txBody>
      </p:sp>
      <p:sp>
        <p:nvSpPr>
          <p:cNvPr id="46" name="Freeform 6"/>
          <p:cNvSpPr>
            <a:spLocks noEditPoints="1"/>
          </p:cNvSpPr>
          <p:nvPr/>
        </p:nvSpPr>
        <p:spPr bwMode="auto">
          <a:xfrm>
            <a:off x="4264214" y="1117935"/>
            <a:ext cx="615572" cy="601145"/>
          </a:xfrm>
          <a:custGeom>
            <a:avLst/>
            <a:gdLst>
              <a:gd name="T0" fmla="*/ 360 w 371"/>
              <a:gd name="T1" fmla="*/ 3 h 299"/>
              <a:gd name="T2" fmla="*/ 7 w 371"/>
              <a:gd name="T3" fmla="*/ 127 h 299"/>
              <a:gd name="T4" fmla="*/ 6 w 371"/>
              <a:gd name="T5" fmla="*/ 137 h 299"/>
              <a:gd name="T6" fmla="*/ 82 w 371"/>
              <a:gd name="T7" fmla="*/ 167 h 299"/>
              <a:gd name="T8" fmla="*/ 82 w 371"/>
              <a:gd name="T9" fmla="*/ 167 h 299"/>
              <a:gd name="T10" fmla="*/ 127 w 371"/>
              <a:gd name="T11" fmla="*/ 185 h 299"/>
              <a:gd name="T12" fmla="*/ 347 w 371"/>
              <a:gd name="T13" fmla="*/ 24 h 299"/>
              <a:gd name="T14" fmla="*/ 351 w 371"/>
              <a:gd name="T15" fmla="*/ 28 h 299"/>
              <a:gd name="T16" fmla="*/ 194 w 371"/>
              <a:gd name="T17" fmla="*/ 198 h 299"/>
              <a:gd name="T18" fmla="*/ 194 w 371"/>
              <a:gd name="T19" fmla="*/ 198 h 299"/>
              <a:gd name="T20" fmla="*/ 185 w 371"/>
              <a:gd name="T21" fmla="*/ 208 h 299"/>
              <a:gd name="T22" fmla="*/ 197 w 371"/>
              <a:gd name="T23" fmla="*/ 215 h 299"/>
              <a:gd name="T24" fmla="*/ 197 w 371"/>
              <a:gd name="T25" fmla="*/ 215 h 299"/>
              <a:gd name="T26" fmla="*/ 296 w 371"/>
              <a:gd name="T27" fmla="*/ 268 h 299"/>
              <a:gd name="T28" fmla="*/ 311 w 371"/>
              <a:gd name="T29" fmla="*/ 262 h 299"/>
              <a:gd name="T30" fmla="*/ 369 w 371"/>
              <a:gd name="T31" fmla="*/ 11 h 299"/>
              <a:gd name="T32" fmla="*/ 360 w 371"/>
              <a:gd name="T33" fmla="*/ 3 h 299"/>
              <a:gd name="T34" fmla="*/ 127 w 371"/>
              <a:gd name="T35" fmla="*/ 293 h 299"/>
              <a:gd name="T36" fmla="*/ 133 w 371"/>
              <a:gd name="T37" fmla="*/ 296 h 299"/>
              <a:gd name="T38" fmla="*/ 190 w 371"/>
              <a:gd name="T39" fmla="*/ 245 h 299"/>
              <a:gd name="T40" fmla="*/ 127 w 371"/>
              <a:gd name="T41" fmla="*/ 212 h 299"/>
              <a:gd name="T42" fmla="*/ 127 w 371"/>
              <a:gd name="T43" fmla="*/ 2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299">
                <a:moveTo>
                  <a:pt x="360" y="3"/>
                </a:moveTo>
                <a:cubicBezTo>
                  <a:pt x="353" y="5"/>
                  <a:pt x="13" y="125"/>
                  <a:pt x="7" y="127"/>
                </a:cubicBezTo>
                <a:cubicBezTo>
                  <a:pt x="1" y="129"/>
                  <a:pt x="0" y="134"/>
                  <a:pt x="6" y="137"/>
                </a:cubicBezTo>
                <a:cubicBezTo>
                  <a:pt x="14" y="140"/>
                  <a:pt x="82" y="167"/>
                  <a:pt x="82" y="167"/>
                </a:cubicBezTo>
                <a:cubicBezTo>
                  <a:pt x="82" y="167"/>
                  <a:pt x="82" y="167"/>
                  <a:pt x="82" y="167"/>
                </a:cubicBezTo>
                <a:cubicBezTo>
                  <a:pt x="127" y="185"/>
                  <a:pt x="127" y="185"/>
                  <a:pt x="127" y="185"/>
                </a:cubicBezTo>
                <a:cubicBezTo>
                  <a:pt x="127" y="185"/>
                  <a:pt x="344" y="26"/>
                  <a:pt x="347" y="24"/>
                </a:cubicBezTo>
                <a:cubicBezTo>
                  <a:pt x="350" y="22"/>
                  <a:pt x="353" y="26"/>
                  <a:pt x="351" y="28"/>
                </a:cubicBezTo>
                <a:cubicBezTo>
                  <a:pt x="349" y="30"/>
                  <a:pt x="194" y="198"/>
                  <a:pt x="194" y="198"/>
                </a:cubicBezTo>
                <a:cubicBezTo>
                  <a:pt x="194" y="198"/>
                  <a:pt x="194" y="198"/>
                  <a:pt x="194" y="198"/>
                </a:cubicBezTo>
                <a:cubicBezTo>
                  <a:pt x="185" y="208"/>
                  <a:pt x="185" y="208"/>
                  <a:pt x="185" y="208"/>
                </a:cubicBezTo>
                <a:cubicBezTo>
                  <a:pt x="197" y="215"/>
                  <a:pt x="197" y="215"/>
                  <a:pt x="197" y="215"/>
                </a:cubicBezTo>
                <a:cubicBezTo>
                  <a:pt x="197" y="215"/>
                  <a:pt x="197" y="215"/>
                  <a:pt x="197" y="215"/>
                </a:cubicBezTo>
                <a:cubicBezTo>
                  <a:pt x="197" y="215"/>
                  <a:pt x="290" y="265"/>
                  <a:pt x="296" y="268"/>
                </a:cubicBezTo>
                <a:cubicBezTo>
                  <a:pt x="302" y="272"/>
                  <a:pt x="310" y="269"/>
                  <a:pt x="311" y="262"/>
                </a:cubicBezTo>
                <a:cubicBezTo>
                  <a:pt x="313" y="253"/>
                  <a:pt x="368" y="16"/>
                  <a:pt x="369" y="11"/>
                </a:cubicBezTo>
                <a:cubicBezTo>
                  <a:pt x="371" y="4"/>
                  <a:pt x="367" y="0"/>
                  <a:pt x="360" y="3"/>
                </a:cubicBezTo>
                <a:close/>
                <a:moveTo>
                  <a:pt x="127" y="293"/>
                </a:moveTo>
                <a:cubicBezTo>
                  <a:pt x="127" y="298"/>
                  <a:pt x="130" y="299"/>
                  <a:pt x="133" y="296"/>
                </a:cubicBezTo>
                <a:cubicBezTo>
                  <a:pt x="138" y="291"/>
                  <a:pt x="190" y="245"/>
                  <a:pt x="190" y="245"/>
                </a:cubicBezTo>
                <a:cubicBezTo>
                  <a:pt x="127" y="212"/>
                  <a:pt x="127" y="212"/>
                  <a:pt x="127" y="212"/>
                </a:cubicBezTo>
                <a:lnTo>
                  <a:pt x="127" y="2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Oval 14"/>
          <p:cNvSpPr/>
          <p:nvPr/>
        </p:nvSpPr>
        <p:spPr>
          <a:xfrm>
            <a:off x="2992253" y="2971633"/>
            <a:ext cx="582730" cy="5827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p:cNvSpPr txBox="1">
            <a:spLocks/>
          </p:cNvSpPr>
          <p:nvPr/>
        </p:nvSpPr>
        <p:spPr>
          <a:xfrm>
            <a:off x="3695160" y="2848418"/>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900" dirty="0">
              <a:solidFill>
                <a:schemeClr val="tx1"/>
              </a:solidFill>
            </a:endParaRPr>
          </a:p>
        </p:txBody>
      </p:sp>
      <p:grpSp>
        <p:nvGrpSpPr>
          <p:cNvPr id="17" name="Group 16"/>
          <p:cNvGrpSpPr/>
          <p:nvPr/>
        </p:nvGrpSpPr>
        <p:grpSpPr>
          <a:xfrm>
            <a:off x="3886200" y="3019352"/>
            <a:ext cx="2999343" cy="418137"/>
            <a:chOff x="3721075" y="2989219"/>
            <a:chExt cx="1192227" cy="306282"/>
          </a:xfrm>
        </p:grpSpPr>
        <p:sp>
          <p:nvSpPr>
            <p:cNvPr id="18" name="Freeform 16"/>
            <p:cNvSpPr>
              <a:spLocks/>
            </p:cNvSpPr>
            <p:nvPr/>
          </p:nvSpPr>
          <p:spPr bwMode="auto">
            <a:xfrm>
              <a:off x="3721075" y="3111726"/>
              <a:ext cx="97231" cy="183775"/>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Content Placeholder 2"/>
            <p:cNvSpPr txBox="1">
              <a:spLocks/>
            </p:cNvSpPr>
            <p:nvPr/>
          </p:nvSpPr>
          <p:spPr>
            <a:xfrm>
              <a:off x="3818306" y="2989219"/>
              <a:ext cx="1094996" cy="2346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chemeClr val="bg1"/>
                  </a:solidFill>
                </a:rPr>
                <a:t>@</a:t>
              </a:r>
              <a:r>
                <a:rPr lang="en-US" sz="2800" dirty="0" err="1">
                  <a:solidFill>
                    <a:schemeClr val="bg1"/>
                  </a:solidFill>
                </a:rPr>
                <a:t>BDataScientist</a:t>
              </a:r>
              <a:endParaRPr lang="en-US" sz="2800" dirty="0">
                <a:solidFill>
                  <a:schemeClr val="bg1"/>
                </a:solidFill>
              </a:endParaRPr>
            </a:p>
          </p:txBody>
        </p:sp>
      </p:grpSp>
      <p:sp>
        <p:nvSpPr>
          <p:cNvPr id="20" name="Freeform 23"/>
          <p:cNvSpPr>
            <a:spLocks noEditPoints="1"/>
          </p:cNvSpPr>
          <p:nvPr/>
        </p:nvSpPr>
        <p:spPr bwMode="auto">
          <a:xfrm>
            <a:off x="3890607" y="3585074"/>
            <a:ext cx="240201" cy="121189"/>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Content Placeholder 2"/>
          <p:cNvSpPr txBox="1">
            <a:spLocks/>
          </p:cNvSpPr>
          <p:nvPr/>
        </p:nvSpPr>
        <p:spPr>
          <a:xfrm>
            <a:off x="4130808" y="3490859"/>
            <a:ext cx="2301753" cy="25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bg1"/>
                </a:solidFill>
              </a:rPr>
              <a:t>jlavista@microsoft.com</a:t>
            </a:r>
            <a:endParaRPr lang="en-US" dirty="0">
              <a:solidFill>
                <a:schemeClr val="bg1"/>
              </a:solidFill>
            </a:endParaRPr>
          </a:p>
        </p:txBody>
      </p:sp>
    </p:spTree>
    <p:extLst>
      <p:ext uri="{BB962C8B-B14F-4D97-AF65-F5344CB8AC3E}">
        <p14:creationId xmlns:p14="http://schemas.microsoft.com/office/powerpoint/2010/main" val="294046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815006" y="1223724"/>
            <a:ext cx="1657613" cy="324148"/>
          </a:xfrm>
          <a:effectLst>
            <a:outerShdw blurRad="50800" dist="38100" dir="2700000" algn="tl" rotWithShape="0">
              <a:prstClr val="black">
                <a:alpha val="40000"/>
              </a:prstClr>
            </a:outerShdw>
          </a:effectLst>
        </p:spPr>
        <p:txBody>
          <a:bodyPr/>
          <a:lstStyle/>
          <a:p>
            <a:pPr algn="ctr"/>
            <a:r>
              <a:rPr lang="en-US" sz="5400" dirty="0"/>
              <a:t>1996</a:t>
            </a:r>
          </a:p>
        </p:txBody>
      </p:sp>
      <p:sp>
        <p:nvSpPr>
          <p:cNvPr id="8" name="Text Placeholder 7"/>
          <p:cNvSpPr>
            <a:spLocks noGrp="1"/>
          </p:cNvSpPr>
          <p:nvPr>
            <p:ph type="body" sz="quarter" idx="3"/>
          </p:nvPr>
        </p:nvSpPr>
        <p:spPr>
          <a:xfrm>
            <a:off x="3740930" y="2177256"/>
            <a:ext cx="1868711" cy="864976"/>
          </a:xfrm>
        </p:spPr>
        <p:txBody>
          <a:bodyPr/>
          <a:lstStyle/>
          <a:p>
            <a:pPr algn="ctr"/>
            <a:r>
              <a:rPr lang="en-US" sz="2025" dirty="0" smtClean="0">
                <a:solidFill>
                  <a:schemeClr val="bg1"/>
                </a:solidFill>
              </a:rPr>
              <a:t>Cost of Processing </a:t>
            </a:r>
            <a:r>
              <a:rPr lang="en-US" sz="2025" dirty="0">
                <a:solidFill>
                  <a:schemeClr val="bg1"/>
                </a:solidFill>
              </a:rPr>
              <a:t>power</a:t>
            </a:r>
            <a:r>
              <a:rPr lang="en-US" sz="619" dirty="0">
                <a:solidFill>
                  <a:schemeClr val="bg1"/>
                </a:solidFill>
              </a:rPr>
              <a:t>[6]</a:t>
            </a:r>
            <a:endParaRPr lang="en-US" sz="2025" dirty="0">
              <a:solidFill>
                <a:schemeClr val="bg1"/>
              </a:solidFill>
            </a:endParaRPr>
          </a:p>
        </p:txBody>
      </p:sp>
      <p:sp>
        <p:nvSpPr>
          <p:cNvPr id="9" name="Text Placeholder 8"/>
          <p:cNvSpPr>
            <a:spLocks noGrp="1"/>
          </p:cNvSpPr>
          <p:nvPr>
            <p:ph type="body" sz="quarter" idx="13"/>
          </p:nvPr>
        </p:nvSpPr>
        <p:spPr>
          <a:xfrm>
            <a:off x="5756161" y="1155585"/>
            <a:ext cx="1649314" cy="324148"/>
          </a:xfrm>
          <a:effectLst>
            <a:outerShdw blurRad="50800" dist="38100" dir="2700000" algn="tl" rotWithShape="0">
              <a:prstClr val="black">
                <a:alpha val="40000"/>
              </a:prstClr>
            </a:outerShdw>
          </a:effectLst>
        </p:spPr>
        <p:txBody>
          <a:bodyPr/>
          <a:lstStyle/>
          <a:p>
            <a:pPr algn="ctr"/>
            <a:r>
              <a:rPr lang="en-US" sz="5400" dirty="0"/>
              <a:t>2014</a:t>
            </a:r>
          </a:p>
        </p:txBody>
      </p:sp>
      <p:sp>
        <p:nvSpPr>
          <p:cNvPr id="12" name="Text Placeholder 11"/>
          <p:cNvSpPr>
            <a:spLocks noGrp="1"/>
          </p:cNvSpPr>
          <p:nvPr>
            <p:ph type="body" sz="half" idx="17"/>
          </p:nvPr>
        </p:nvSpPr>
        <p:spPr>
          <a:xfrm>
            <a:off x="5638247" y="1820649"/>
            <a:ext cx="2052816" cy="2019003"/>
          </a:xfrm>
        </p:spPr>
        <p:txBody>
          <a:bodyPr>
            <a:normAutofit fontScale="47500" lnSpcReduction="20000"/>
          </a:bodyPr>
          <a:lstStyle/>
          <a:p>
            <a:pPr algn="ctr"/>
            <a:endParaRPr lang="en-US" sz="3713" dirty="0"/>
          </a:p>
          <a:p>
            <a:pPr algn="ctr"/>
            <a:endParaRPr lang="en-US" sz="3713" dirty="0"/>
          </a:p>
          <a:p>
            <a:pPr algn="ctr"/>
            <a:endParaRPr lang="en-US" sz="3713" dirty="0"/>
          </a:p>
          <a:p>
            <a:pPr algn="ctr"/>
            <a:endParaRPr lang="en-US" sz="3713" dirty="0"/>
          </a:p>
          <a:p>
            <a:pPr algn="ctr"/>
            <a:endParaRPr lang="en-US" sz="3713" dirty="0"/>
          </a:p>
          <a:p>
            <a:pPr algn="ctr"/>
            <a:r>
              <a:rPr lang="en-US" sz="3713" dirty="0"/>
              <a:t>XBOX ONE</a:t>
            </a:r>
          </a:p>
          <a:p>
            <a:pPr algn="ctr"/>
            <a:r>
              <a:rPr lang="en-US" sz="3713" dirty="0" smtClean="0"/>
              <a:t>$399</a:t>
            </a:r>
            <a:endParaRPr lang="en-US" sz="3713" dirty="0"/>
          </a:p>
        </p:txBody>
      </p:sp>
      <p:sp>
        <p:nvSpPr>
          <p:cNvPr id="2" name="AutoShape 2" descr="data:image/jpeg;base64,/9j/4AAQSkZJRgABAQAAAQABAAD/2wCEAAkGBxQSDxAPEBAQDxAUEA8QEBAQFRQUEBQQFxQXFhQUFBYYHSggGBolHRYUITEhJSorLi8uFx81ODMtNyguLisBCgoKDA0MFAwPFCwcFBksLjc3MCssLCs3ODcsLDc3LDc3MiwsKysuNys3NzArMysrNzEsMzMrODcsNzcrLSs3Lf/AABEIAKoBKQMBIgACEQEDEQH/xAAcAAABBAMBAAAAAAAAAAAAAAAAAgQFBgEDBwj/xABKEAABAwIACAgLBAcIAwAAAAABAAIDBBEFEhMhMUFRkQYHFyJTYXGSFBUyUlWBk6HR0tNCYmOxVHKClKPB8BYjM3Sy4ePxJXOi/8QAFwEBAQEBAAAAAAAAAAAAAAAAAAECA//EAB0RAQEBAAICAwAAAAAAAAAAAAABEQISMUEDISL/2gAMAwEAAhEDEQA/AO4oQhAIQq9w04WQ4Op8rJz5XXEEAPPkf/JozXdq6yQCC+FvC2nwdG2Soc4uecWOKMB0r7eUQCRzRrJzZwNJANT5aKHoazuR/UXGMPYZmrKh9TUPx5HZs2ZrWDyWMGpov+Z0klRpUV3jlqoehrO5H9RY5a6HoazuR/UXBikFB3vltoehrO5H9RY5bqDoa3uR/UXAiklB37lvoOgre5H9RHLhQdBW9yP6i8/FYQeguXCg6Ct7kf1EcuFB0Fb3I/qLz6hEeguXCg6Ct7kf1EcuFB0Fb3I/qLz6hB6C5cKDoK3uR/URy4UHQ1vcj+ovPqEHoI8eFDa+QrT+xF9Ra+XWg6Cu7kX1FwaBmNcLZ4L6+zP7lVd15daDoK7uR/URy7UHQV3s4/qLhPgvr7M53FJ8F9fZp3FEd45dqDoK72cf1Ecu1B0Fd7OP6i4P4N/Wv3rHg39a/eg7zy7UHQV3s4/qI5daDoK72cf1Fwbwb+tBWfB/60IuO88ulB0Fd3IvqI5c6D9Hru5F9RcGyH9aFnIqDvPLnQfo9d3IvqI5cqH9Hre5F9RcGMSMmg7zy40P6PW9yL6izy40P6PXdyL6i4LiIxUHqHgTw8pcKCTwcvZLH5cEwa2XE0B4AJBbfNcHMdNri9pXjugrJaaeOrpXmKeM4zXDXtBGggjMRrC9KcXPDyLCkFxaKqjA8Ig2asdl9LCd2g6iai4IQhAIQhAIQoPhdwnhwfTmaU4zzcQwg8+R+wbANbtXbYEE8MeFUODqcyy86R1xDCDZ8j/5NGa7tXaQD5w4QYamrKh9TUPxnuzADyGMGhjBqaPidJWzhDhuasqH1NQ7Ge7MAPIYzUxg1Af7qLKikFIKWUgoElIKWUgoEFIKWUgoElYWSsIBCEIBCEIBCEIH+CmXxzsAPvCkMn1WvnBTPAg/xL3PNGZunyhoUkW6XGwNrWObFHWdqBvia/ekuj9ZW/FuAM+Lpu4Z3HqWDr1uOoZ2tHWgblnr2JBbt3JzigWOobNJPUEjE06idWiw60U3xf8ApYI3LeRc31DNc6z1FIc3NbSdO2wQaCNywQtxGk6v5pIbo/6RGkhJstpGlJIQa1hKIWLIMLbg+vlpZ2VdK8xTxm4I0OGsEawRmI1rUsIPTfF1w7hwpT4zbRVUYHhFPfOD57NrDt1aD125eO8G4QmpKhlZSPMc0Zvm0EawRradBC9L8XnDmHClPjNtHUsA8Ip752nzm7WHbq0FVFtQhCBpheuEFPLO4XEbHPxb2uQMzb6rmw9a888InVFbUOqKiVpcczWi+JGzUxg1Ae/Su2cZDL4JrR+EHbnNP8l51AQS8VA0NAMULiBbGvJc9ZFznTZ2CbuJtCL25oymKLbOdfP2pmAs2RTt2Cvuw/xNn63rWt+CNgiGY5/7y99vlW9y0WSSEAcAO6Ru4pJwA7pG7ighJIQB4Pu6Ru4pDsAO6Ru4oISSEGp+BiPtt3FaHYNI+2NyckJDgga+BfeG5Y8D+8NycEJBCDV4J94bljwb73uWwhayEGPB/ve7/dYyH3vcsEIsg301XkcY4peXCwtqzg51tfhsHOYZCRo0W9WoblGVhs3Mbc4aOwpllT5x3lBYRhy/lRSDsz7zmJSBhm2YQvA/r7NrfmoHKnzjvKMqfOO8oanXYXGkRSF3XmO/P+Sx42BHOif2WuP91B5U+cd5RlT5x3lDU143z/4T7e/8syw7Cg1RP/LfpuobKnzjvK2MmPnHeVDUp4yGuN9+z8tiT4x2xvsmrJjtO9OI5jtO9U1l2ENkb/66knw78N6cslO0reyQ7SiI7wz8N6Sav7j1MtkO0rc2TrKCA8K+4/cseFfcduVla/rWxr+tBVfCfuO3JxgjDM1JUx1VKXxSsN725pGtrhradYVmDlm6D0NwI4QjCGD4K3EyRkDw+O98WRjyxwB2XbcdRCnVT+Kcf+KiO2SoP8Rw/krgggeHjb4Kr/8AKzHc0lecAvTvCChM9HU07SA6WnmiaXeSHOYQCbarlechwerv0J/tIvmQMgFkBb58FVUYxpKbJtzC75YWi50Zy5NSXjS2H95p/nRSyEgrBc/ZD+80/wA6wS7ZD+80/wA6AKQVkh2yH94p/nSS12yH94p/nQJKSUvJv2Q/vEHzpOSf+F7eD50GspBW4wP/AAvbwfOseDP/AAvbwfOgblIKcmkf+F7aD51g0T/wvbQ/OgaFIKeeAP8Aw/bQ/OsHBz/w/aw/OgYlYT9uCpCbDEJ1ASxE/wCpKfgWUGxa0EaQXxg/6kENXeQP1h+RTBS2GKR0bG41s7s1nNdoB80m2lRKIEIQgEIQgFkFYQg2senDHpmlscgkY3pwx6jo3pxG9BIsetzHJix6nuCWAZK+qbSwkNJa573uvisY213G3WQPWgaNctzXK20vBWCaUUEQkZWh8jHzPnjdTczyi0Bl36DzRY9em1WwlRPp55aeUWkjeWOtouNY6iLEdqAa5bAU2a5bWuQd+4rW2wRTdZqD/HkVrVZ4tmWwTR/qPdvkef5qzIETyhjHPcbNa0ucdjQLkriLuHLdUTSNV5CDbVcYi7RhNt4JhtikH/yV5XjOYdgQXir4XNkilhdC3EkxMa0ufmm4tzFWJKSkJJML7n8f/jTIFZugcmio+gf7f/jWDR0nQP8Ab/8AGm11glFOTSUnQv8Ab/8AGkmlpOhd7c/TTYlJJQOvBqToXe2PyLGQpehd7Y/ImZSSge5Kl6E+2PyIxKXoj7Y/Io8pBQSVqXoj7Y/IsXpuiPtT8iiykFBLY9N0f8U/KsZWm6P+KflUO4pJGa9jbbqQWXBeF4aeVk0cTS5jg4B8hIuDfzUivw0JZXynFaXEuIBuATsuFWlhBu4QzhzGWINnHR2KCT+u8kfrD8imCIEIWxsDiMYNcRtANt6DWhCEAhCEAhCEGxrlvY9NEtrkEhHIrfxe8IBSVL8aTItqITTOn6EOewmX1AO9dtio7HpzHIg9MYZbg6LB7MnU00IhAlpJ2va54mGcOFjd5cQLjXuXEeEeGPC6yeqxcTKvxg3WGgBrQeuwCrkZGwJyx6B41y3NcmbHLc1yD0rwBbbBVD/l4zvF/wCan1B8Bh/4vB/+TpjvjaVOINdQ27Hja1w3heT4TzW/qj8l60XmHhzwddg6qfT4zzH5cDzbnQk83VpGg9Y60EbdZuorLO88+74Iy7vPPu+CCVusEqLy7vPPu+Cxl3eefd8EVJkpJKjss7zj7vgjKu84+74IH5SSmOVd5x93wRlHecfd8EDspBTYvPnH3fBYxj5x9yDeUkxPc0FguXZ2jXbab5gtlHROkB5xA0alJ0mC7OEcbS959bvWToCCNZg1zReWpii6owZJPXigfmh8LACYqh8jhpD2ljrbW5zfsUhhHAsreie7WxkrHSD9m99ygJAQTpBB0HMQUCTPtbc7WnF91iFuo2CRzWNbIXOIa0Nc0kk6AOYm72XBcNIzuH8wpfgRhBlPhClnlF445o3u15gdPq0oJ9/F6SMnJMWVWM0CjIky5cQSLWgsRbWDi9aq1dgRsMj4pWSskY4te1zm3DhpB5q9Hx4DZNAcImoaKxxFTHUh/wDdQgA4kOmxjDTiu23J7OKcP8LMqsITVEYxWuEY/aDGhx684KIpxYxrrCPPfS92MNwACl3xNxA6ed0NxzGsaXPLdtgRitTLEDTlX2PmM8520/dHv0bUyqJS5xc43cdJKKez0bHjmVccv3ZQ6N/qxr33pFJgMywzva8CWFpkdCdL4x5TmEabbFuwfwflmYJIy0tu7KEkDJgRukDpNgLWuIOu1tOZbMF0zS/Jytzgkaw4dhGcKTlLcnoxXEKz4Y4Oths9pc5jtF9I6rjSozwJmw71URaFKeBM2HejwJmw70EWhSngTNh3o8CZsO9BHNctzHp34EzYd6yKNvXvKBEb05jetYp29e9KEQ2lA5Y9bmvTaFo1k71P8G+Drq2ojpoi67zznXuGRjynnNqG82GtB6P4IsxcHUDdlHSjdE1Sy00lOI444m3xWMYxt9OK0AD8luQCjMNcHqasDBV08dRiY2JlBfFva9u2w3KTQgq/J3gz0fT90/FHJ3gz0fT90/FWhCCr8neDPR9P3T8UcneDPR9P3T8VaEIKvyd4M9H0/dPxRyd4M9H0+4/FWhCCr8neDPR9P3T8UcneDPR9P3T8VaEIKvyd4M9H0/dPxSJuL/BTGue6gpmta0ucSDYNAuSc6tapvGrhXI4PdE02fUOEA24hzyHsxQR+0EHFpnsx5ZIo2wxF8j44miwYwklrbdQsFWXTve82e5uMHOe4HOIxqHboVpnjAbY6xZVOGXJykSAgWdE+2oE3DhtGhFLpcHxvBGKG21k596bVONjFrjjloBDznJZcAXOu1wpKUAc4OjxfPxhbttp9yjnShzpHjycQRMvpOjPuBO5BoDrG4zFLdUWNsWME58zQD7kgrMkhLQDnxczepQbhhCTFxQ4hvm58XcseGOAvZlutoKbJbJiGubpa7SP90CZZC43Juf60LfHg172B7Swgh5tc3GKQCDmte7m5tOcJoU8gwkWNLA0EG7nH7RkuLO9VrW6yt8ev32Y53nM6z2TR4TkiZURN0TMijkve4Eb2vFrH7ts+olOMHOkfJjhuO5zrnnAHXt7DYdS0xYKlkjfOA0tFnOF+fZzrAlo0Am+m11jB1YYXk4tzzQQSR5N9O0Z9C5Zm3j5d/j6XlJzv5XnFytMSWXewh+TkGsZy1w1g9WkFdgwTwLwVUU8NRHg+nxJY2StuDcBwBsc+kaFxng5hPKvcXkFz7Y2oZmhjR6mtaPUutcUlf/cVFC486nlLo/8A0S3c3c4Se5bcktyeYM9H0+4/FHJ5gz0fT7j8VaEIKvyeYM9H0+4/FHJ5gz0fT7j8VaEIKvyeYM9H0+4/FHJ5gz0fT7j8VaEIKvyeYM9H0+4/FB4u8Gej6fcfirQhBVuTrBn6BBud8VJ4F4M0lI5z6Wmigc4BrnMGctBvbsupZCAQhCBOMsF6bSTJpLUFBJGYLGXChXVBTeSpJ1oLFlxtRlxtVZyztpRlTtKCzZcbUZcbVWcq7aUZU7Sgs2XG1GXG1VnKu2lGVdtKCzZcbVyDjPwll8JNgabsp4w0/wDtks9//wA5Mb1d5KktBc5xDQC4nYALkrkEM5lklqHXxpHvkN9WMb29QsPUgZYXfZVuriD85uHDMHDTbYdoU1hWS5KhXuVVFyUtjpaeu1lgnFG0pxMc61Bg8pzca5IFyRotsPWoHowfdjnY5LmtLnNDBijm41sbHvo+6m1RTuZYkZjoOpWngpTRy09bjutIcRlgc4ixHAEX7XC/UobC5s3EB5oeBpJvmcb59BzatpQRBW+lawc6bGLdTGZi89uoe/s0jQVKSQgVMDToxI7bL5MEe8qBQndazaWkaNTXRtfJb9ZwJ3lRtQA4kCPJv1sGg9g1erN1DXLwgxuxtJz3B27StI51XTEDnFwuBsxs3uVCMEYbyILDGHMdj5U35xBYGtDdQta+vOdSjZ5zJI+Q6Xvc820XJuivjDZpWt8lssjW9gcQFqYsySJJImsB1OI9p611bghhLIYSpZr2jnBpJdl3WMR7ccNH7RXHKV1iFfKJ5fSOxTZ7LSMOsPbnaR6wtK9E5cIy4VQwdhEzQxTNJtJGyTsxgDb1JzlnbSiLNlwjLhVnLO2lGWdtKCzZcbUZcbVWcs7aUZZ20oLNlxtRlgqzlnbStkdSRrQWPLBKD1BsnKcRzlBK4yzdM2TLZlEGt0BK1GkUjZFkEW6guk+LApayLIInxYEeLApayLIInxYEeLApayLIInxYEeLApayLIKRw/jEGDal+tzWwt7ZHBh9xO5cqZzIe1dK46anFoqePz6pt+xsbz+eKuR4TrQGhoOpFRtfLnKjHuSp5rlNnSIMSptI2+jctrpFIYO4NVlS3Hp6OpmYdD2RuxD2OIsfUgaGoF3EOtjR4lhfPzALHquL+pE0zcXFaG9bgBfsupn+wOE/R1V3R8Vj+wGE/R1V3R8UFexluqZ8drDnxmtDDts3yHDrF7Kb/ALAYT9HVXdHxR/YDCfo6q7o+KgiDhZ5HOEbz5zm8716il4NwiI3vndd81iI76A4/aPUFJni/wn6Oqe6PimeEOCVdA0vmoaqNgF3PMTiwDaSLgDtQQxN85znST1oasLIRTqAq88FJuaW7RZUOEq3cFZedZVHYeLKISUJjPlQVE0J7L5RvueNytviwKn8VElp8JRar0s3re17T/oC6LZERXiwI8WDYpWyLIIrxYNiPFg2KVsiyCK8WDYjxYFK2RZBGNoLLYKVP7IsgZtgSsknVkWQZQhCAQhCAQhCAQhCAQhCDlnH+S2ko5NQqnMPa6J5H+krhE1WTpN16h4zODpr8GT08YvMMWaAbZWG4b6xdv7S8oSNIJa4FrgSHNcLEEZiCNRRW18y1OekkruvFBxYZPJ4SwhH/AHuZ9LTPH+HrEsoP29jfs6TntiwNuK/iluGVuFI73s6GifotqdONe3E72xdta0AAAAAAAAZgBqAWUKoEIQgEIQgEIQg5HxncUrJw+swawR1Gd0tMLCOba6PUyTq0HqNyeByMLXFrgWuaS1zXAhzXA2IIOgg6l7YXLuNri0Fa11dRtDa1ovJGLAVDQPdIBoOvQdRBXnmNysnBuWzwq1IwtcWuBa5pLXNcCHBwNiCDoIOpOqKtyZug9AcUl3VeEZPs5OjZf7wypP5hdOVL4qMBvpsHiSdpbPUv8Ie13lMaQGxsOw4oBI1FxV0RAhCEAhCEAhCEAhCEAhCEAhCEAhCEAhCEAhCEAhCEAqDw54qqXCD3Ttc6kqj5UsYDmPO2SPNc9YIO26vyEHMOAXE/DRSipq5G1k7HY0DQ0thjI0PxT5T9l8w2XAK6ehCAQhCAQhCAQhCAQhCAQhCDnfGJxVw4Rf4TC8UtXmD32vFKPxGj7QH2h675raeBfE9S0UjKioea2oYQ5mM3FgY4aHNjucYja4nbYFdKQgEIQgEIQgEIQgEIQgEIQgEIQg//2Q=="/>
          <p:cNvSpPr>
            <a:spLocks noChangeAspect="1" noChangeArrowheads="1"/>
          </p:cNvSpPr>
          <p:nvPr/>
        </p:nvSpPr>
        <p:spPr bwMode="auto">
          <a:xfrm>
            <a:off x="1230511" y="561678"/>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353" b="98235" l="2694" r="97980"/>
                    </a14:imgEffect>
                  </a14:imgLayer>
                </a14:imgProps>
              </a:ext>
            </a:extLst>
          </a:blip>
          <a:stretch>
            <a:fillRect/>
          </a:stretch>
        </p:blipFill>
        <p:spPr>
          <a:xfrm>
            <a:off x="5638247" y="1548852"/>
            <a:ext cx="2081423" cy="1191386"/>
          </a:xfrm>
          <a:prstGeom prst="rect">
            <a:avLst/>
          </a:prstGeom>
          <a:effectLst>
            <a:reflection blurRad="6350" stA="52000" endA="300" endPos="35000" dir="5400000" sy="-100000" algn="bl" rotWithShape="0"/>
          </a:effectLst>
        </p:spPr>
      </p:pic>
      <p:sp>
        <p:nvSpPr>
          <p:cNvPr id="13" name="Text Placeholder 9"/>
          <p:cNvSpPr>
            <a:spLocks noGrp="1"/>
          </p:cNvSpPr>
          <p:nvPr>
            <p:ph type="body" sz="half" idx="15"/>
          </p:nvPr>
        </p:nvSpPr>
        <p:spPr>
          <a:xfrm>
            <a:off x="1450996" y="3313082"/>
            <a:ext cx="2323076" cy="2019003"/>
          </a:xfrm>
        </p:spPr>
        <p:txBody>
          <a:bodyPr>
            <a:normAutofit/>
          </a:bodyPr>
          <a:lstStyle/>
          <a:p>
            <a:pPr algn="ctr"/>
            <a:r>
              <a:rPr lang="en-US" sz="1575" dirty="0"/>
              <a:t>ASCI Red Super computer (6000 Pentium Pro)</a:t>
            </a:r>
          </a:p>
          <a:p>
            <a:pPr algn="ctr"/>
            <a:r>
              <a:rPr lang="en-US" sz="2250" dirty="0"/>
              <a:t>$67,000,000</a:t>
            </a:r>
          </a:p>
          <a:p>
            <a:pPr algn="ctr"/>
            <a:endParaRPr lang="en-US" sz="2250" dirty="0"/>
          </a:p>
        </p:txBody>
      </p:sp>
      <p:sp>
        <p:nvSpPr>
          <p:cNvPr id="5" name="Rectangle 4"/>
          <p:cNvSpPr/>
          <p:nvPr/>
        </p:nvSpPr>
        <p:spPr>
          <a:xfrm>
            <a:off x="79323" y="4916181"/>
            <a:ext cx="2645276" cy="213585"/>
          </a:xfrm>
          <a:prstGeom prst="rect">
            <a:avLst/>
          </a:prstGeom>
        </p:spPr>
        <p:txBody>
          <a:bodyPr wrap="none">
            <a:spAutoFit/>
          </a:bodyPr>
          <a:lstStyle/>
          <a:p>
            <a:r>
              <a:rPr lang="en-US" sz="788" dirty="0"/>
              <a:t>[6] The history of supercomputers, Sebastian Anthony, 2012</a:t>
            </a:r>
            <a:endParaRPr lang="en-US" sz="1013" dirty="0"/>
          </a:p>
        </p:txBody>
      </p:sp>
      <p:pic>
        <p:nvPicPr>
          <p:cNvPr id="11" name="Imagen 6" descr="servid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1750" y="1565643"/>
            <a:ext cx="1681256" cy="2210647"/>
          </a:xfrm>
          <a:prstGeom prst="rect">
            <a:avLst/>
          </a:prstGeom>
        </p:spPr>
      </p:pic>
    </p:spTree>
    <p:extLst>
      <p:ext uri="{BB962C8B-B14F-4D97-AF65-F5344CB8AC3E}">
        <p14:creationId xmlns:p14="http://schemas.microsoft.com/office/powerpoint/2010/main" val="238790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971550"/>
            <a:ext cx="9144001" cy="4171951"/>
            <a:chOff x="0" y="971550"/>
            <a:chExt cx="9144001" cy="4171951"/>
          </a:xfrm>
        </p:grpSpPr>
        <p:grpSp>
          <p:nvGrpSpPr>
            <p:cNvPr id="18" name="Group 17"/>
            <p:cNvGrpSpPr/>
            <p:nvPr/>
          </p:nvGrpSpPr>
          <p:grpSpPr>
            <a:xfrm>
              <a:off x="7316582" y="971550"/>
              <a:ext cx="1827419" cy="850209"/>
              <a:chOff x="7316582" y="971550"/>
              <a:chExt cx="1827419" cy="850209"/>
            </a:xfrm>
          </p:grpSpPr>
          <p:sp>
            <p:nvSpPr>
              <p:cNvPr id="110" name="Round Single Corner Rectangle 109"/>
              <p:cNvSpPr/>
              <p:nvPr/>
            </p:nvSpPr>
            <p:spPr>
              <a:xfrm flipH="1">
                <a:off x="7316582" y="971550"/>
                <a:ext cx="913710" cy="850209"/>
              </a:xfrm>
              <a:prstGeom prst="round1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8230291" y="971550"/>
                <a:ext cx="913710" cy="8502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0" y="1821759"/>
              <a:ext cx="9144001" cy="3321742"/>
              <a:chOff x="0" y="1821759"/>
              <a:chExt cx="9144001" cy="3321742"/>
            </a:xfrm>
          </p:grpSpPr>
          <p:sp>
            <p:nvSpPr>
              <p:cNvPr id="157" name="Rectangle 156"/>
              <p:cNvSpPr/>
              <p:nvPr/>
            </p:nvSpPr>
            <p:spPr>
              <a:xfrm>
                <a:off x="0" y="3522177"/>
                <a:ext cx="9144000" cy="16213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p:cNvSpPr/>
              <p:nvPr/>
            </p:nvSpPr>
            <p:spPr>
              <a:xfrm>
                <a:off x="6017651" y="1821759"/>
                <a:ext cx="3126350" cy="1700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5486206" y="1821759"/>
              <a:ext cx="2744086" cy="850209"/>
              <a:chOff x="5486206" y="1821759"/>
              <a:chExt cx="2744086" cy="850209"/>
            </a:xfrm>
          </p:grpSpPr>
          <p:sp>
            <p:nvSpPr>
              <p:cNvPr id="101" name="Round Single Corner Rectangle 100"/>
              <p:cNvSpPr/>
              <p:nvPr/>
            </p:nvSpPr>
            <p:spPr>
              <a:xfrm flipH="1">
                <a:off x="5486206" y="1821759"/>
                <a:ext cx="913710" cy="850209"/>
              </a:xfrm>
              <a:prstGeom prst="round1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6402590" y="1821759"/>
                <a:ext cx="913710" cy="8502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ound Single Corner Rectangle 102"/>
              <p:cNvSpPr/>
              <p:nvPr/>
            </p:nvSpPr>
            <p:spPr>
              <a:xfrm flipV="1">
                <a:off x="7316582" y="1821759"/>
                <a:ext cx="913710" cy="850209"/>
              </a:xfrm>
              <a:prstGeom prst="round1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Isosceles Triangle 193"/>
              <p:cNvSpPr/>
              <p:nvPr/>
            </p:nvSpPr>
            <p:spPr>
              <a:xfrm rot="5400000">
                <a:off x="7273447" y="2198347"/>
                <a:ext cx="208428" cy="12272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3658788" y="2671968"/>
              <a:ext cx="2741129" cy="850209"/>
              <a:chOff x="3658788" y="2671968"/>
              <a:chExt cx="2741129" cy="850209"/>
            </a:xfrm>
          </p:grpSpPr>
          <p:sp>
            <p:nvSpPr>
              <p:cNvPr id="98" name="Round Single Corner Rectangle 97"/>
              <p:cNvSpPr/>
              <p:nvPr/>
            </p:nvSpPr>
            <p:spPr>
              <a:xfrm flipH="1">
                <a:off x="3658788" y="2671968"/>
                <a:ext cx="913710" cy="850209"/>
              </a:xfrm>
              <a:prstGeom prst="round1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4572497" y="2671968"/>
                <a:ext cx="913710" cy="8502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ound Single Corner Rectangle 99"/>
              <p:cNvSpPr/>
              <p:nvPr/>
            </p:nvSpPr>
            <p:spPr>
              <a:xfrm flipV="1">
                <a:off x="5486207" y="2671968"/>
                <a:ext cx="913710" cy="850209"/>
              </a:xfrm>
              <a:prstGeom prst="round1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Isosceles Triangle 192"/>
              <p:cNvSpPr/>
              <p:nvPr/>
            </p:nvSpPr>
            <p:spPr>
              <a:xfrm rot="5400000">
                <a:off x="5443548" y="3035711"/>
                <a:ext cx="208428" cy="122723"/>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1831370" y="3522177"/>
              <a:ext cx="2741128" cy="850209"/>
              <a:chOff x="1831370" y="3522177"/>
              <a:chExt cx="2741128" cy="850209"/>
            </a:xfrm>
          </p:grpSpPr>
          <p:sp>
            <p:nvSpPr>
              <p:cNvPr id="92" name="Rectangle 91"/>
              <p:cNvSpPr/>
              <p:nvPr/>
            </p:nvSpPr>
            <p:spPr>
              <a:xfrm>
                <a:off x="2745079" y="3522177"/>
                <a:ext cx="913710" cy="850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ound Single Corner Rectangle 95"/>
              <p:cNvSpPr/>
              <p:nvPr/>
            </p:nvSpPr>
            <p:spPr>
              <a:xfrm flipH="1" flipV="1">
                <a:off x="1831370" y="3522177"/>
                <a:ext cx="913710" cy="850209"/>
              </a:xfrm>
              <a:prstGeom prst="round1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ound Single Corner Rectangle 96"/>
              <p:cNvSpPr/>
              <p:nvPr/>
            </p:nvSpPr>
            <p:spPr>
              <a:xfrm flipV="1">
                <a:off x="3658788" y="3522177"/>
                <a:ext cx="913710" cy="850209"/>
              </a:xfrm>
              <a:prstGeom prst="round1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Isosceles Triangle 191"/>
              <p:cNvSpPr/>
              <p:nvPr/>
            </p:nvSpPr>
            <p:spPr>
              <a:xfrm rot="5400000">
                <a:off x="3615935" y="3908056"/>
                <a:ext cx="208428" cy="12272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3951" y="2671968"/>
              <a:ext cx="2741129" cy="850209"/>
              <a:chOff x="3951" y="2671968"/>
              <a:chExt cx="2741129" cy="850209"/>
            </a:xfrm>
          </p:grpSpPr>
          <p:sp>
            <p:nvSpPr>
              <p:cNvPr id="17" name="Rectangle 16"/>
              <p:cNvSpPr/>
              <p:nvPr/>
            </p:nvSpPr>
            <p:spPr>
              <a:xfrm>
                <a:off x="917661" y="2671968"/>
                <a:ext cx="913710" cy="8502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p:cNvSpPr/>
              <p:nvPr/>
            </p:nvSpPr>
            <p:spPr>
              <a:xfrm>
                <a:off x="1831370" y="2671968"/>
                <a:ext cx="913710" cy="850209"/>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3951" y="2671968"/>
                <a:ext cx="913710" cy="8502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Isosceles Triangle 70"/>
              <p:cNvSpPr/>
              <p:nvPr/>
            </p:nvSpPr>
            <p:spPr>
              <a:xfrm rot="5400000">
                <a:off x="1785948" y="3035711"/>
                <a:ext cx="208428" cy="12272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2" name="Group 11"/>
          <p:cNvGrpSpPr/>
          <p:nvPr/>
        </p:nvGrpSpPr>
        <p:grpSpPr>
          <a:xfrm>
            <a:off x="1086539" y="2838551"/>
            <a:ext cx="527388" cy="517042"/>
            <a:chOff x="4765658" y="2829382"/>
            <a:chExt cx="527388" cy="517042"/>
          </a:xfrm>
        </p:grpSpPr>
        <p:sp>
          <p:nvSpPr>
            <p:cNvPr id="115" name="Rectangle 1436"/>
            <p:cNvSpPr>
              <a:spLocks noChangeArrowheads="1"/>
            </p:cNvSpPr>
            <p:nvPr/>
          </p:nvSpPr>
          <p:spPr bwMode="auto">
            <a:xfrm>
              <a:off x="4765658" y="3177147"/>
              <a:ext cx="5273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dirty="0" smtClean="0">
                  <a:solidFill>
                    <a:schemeClr val="bg1"/>
                  </a:solidFill>
                  <a:cs typeface="Arial" pitchFamily="34" charset="0"/>
                </a:rPr>
                <a:t>Concepts</a:t>
              </a:r>
              <a:endParaRPr kumimoji="0" lang="en-US" sz="2800" i="0" u="none" strike="noStrike" cap="none" normalizeH="0" baseline="0" dirty="0" smtClean="0">
                <a:ln>
                  <a:noFill/>
                </a:ln>
                <a:solidFill>
                  <a:schemeClr val="bg1"/>
                </a:solidFill>
                <a:effectLst/>
                <a:cs typeface="Arial" pitchFamily="34" charset="0"/>
              </a:endParaRPr>
            </a:p>
          </p:txBody>
        </p:sp>
        <p:sp>
          <p:nvSpPr>
            <p:cNvPr id="37" name="Freeform 31"/>
            <p:cNvSpPr>
              <a:spLocks noEditPoints="1"/>
            </p:cNvSpPr>
            <p:nvPr/>
          </p:nvSpPr>
          <p:spPr bwMode="auto">
            <a:xfrm>
              <a:off x="4907114" y="2829382"/>
              <a:ext cx="244475" cy="333375"/>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5"/>
          <p:cNvGrpSpPr/>
          <p:nvPr/>
        </p:nvGrpSpPr>
        <p:grpSpPr>
          <a:xfrm>
            <a:off x="2940645" y="3734492"/>
            <a:ext cx="522579" cy="451074"/>
            <a:chOff x="2940645" y="3734492"/>
            <a:chExt cx="522579" cy="451074"/>
          </a:xfrm>
        </p:grpSpPr>
        <p:sp>
          <p:nvSpPr>
            <p:cNvPr id="125" name="Rectangle 1436"/>
            <p:cNvSpPr>
              <a:spLocks noChangeArrowheads="1"/>
            </p:cNvSpPr>
            <p:nvPr/>
          </p:nvSpPr>
          <p:spPr bwMode="auto">
            <a:xfrm>
              <a:off x="2940645" y="4016289"/>
              <a:ext cx="52257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dirty="0" smtClean="0">
                  <a:solidFill>
                    <a:schemeClr val="bg1"/>
                  </a:solidFill>
                  <a:cs typeface="Arial" pitchFamily="34" charset="0"/>
                </a:rPr>
                <a:t>Research</a:t>
              </a:r>
              <a:endParaRPr kumimoji="0" lang="en-US" sz="2800" i="0" u="none" strike="noStrike" cap="none" normalizeH="0" baseline="0" dirty="0" smtClean="0">
                <a:ln>
                  <a:noFill/>
                </a:ln>
                <a:solidFill>
                  <a:schemeClr val="bg1"/>
                </a:solidFill>
                <a:effectLst/>
                <a:cs typeface="Arial" pitchFamily="34" charset="0"/>
              </a:endParaRPr>
            </a:p>
          </p:txBody>
        </p:sp>
        <p:sp>
          <p:nvSpPr>
            <p:cNvPr id="40" name="Freeform 36"/>
            <p:cNvSpPr>
              <a:spLocks noEditPoints="1"/>
            </p:cNvSpPr>
            <p:nvPr/>
          </p:nvSpPr>
          <p:spPr bwMode="auto">
            <a:xfrm>
              <a:off x="2949271" y="3734492"/>
              <a:ext cx="475926" cy="2667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1" name="Title 1"/>
          <p:cNvSpPr>
            <a:spLocks noGrp="1"/>
          </p:cNvSpPr>
          <p:nvPr>
            <p:ph type="title"/>
          </p:nvPr>
        </p:nvSpPr>
        <p:spPr>
          <a:xfrm>
            <a:off x="457200" y="438150"/>
            <a:ext cx="8229600" cy="523220"/>
          </a:xfrm>
        </p:spPr>
        <p:txBody>
          <a:bodyPr>
            <a:spAutoFit/>
          </a:bodyPr>
          <a:lstStyle/>
          <a:p>
            <a:r>
              <a:rPr lang="en-US" dirty="0">
                <a:solidFill>
                  <a:schemeClr val="bg1"/>
                </a:solidFill>
              </a:rPr>
              <a:t>Information is only useful if its accessible…</a:t>
            </a:r>
          </a:p>
        </p:txBody>
      </p:sp>
      <p:sp>
        <p:nvSpPr>
          <p:cNvPr id="173" name="Rectangle 172"/>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Content Placeholder 2"/>
          <p:cNvSpPr txBox="1">
            <a:spLocks/>
          </p:cNvSpPr>
          <p:nvPr/>
        </p:nvSpPr>
        <p:spPr>
          <a:xfrm>
            <a:off x="908136" y="1117255"/>
            <a:ext cx="2328302"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dirty="0" smtClean="0">
                <a:solidFill>
                  <a:schemeClr val="bg1"/>
                </a:solidFill>
              </a:rPr>
              <a:t>1989 – Tim Burners Lee writes his </a:t>
            </a:r>
            <a:r>
              <a:rPr lang="en-US" dirty="0">
                <a:solidFill>
                  <a:schemeClr val="bg1"/>
                </a:solidFill>
              </a:rPr>
              <a:t>initial proposal </a:t>
            </a:r>
            <a:r>
              <a:rPr lang="en-US" dirty="0" smtClean="0">
                <a:solidFill>
                  <a:schemeClr val="bg1"/>
                </a:solidFill>
              </a:rPr>
              <a:t> for the web</a:t>
            </a:r>
            <a:endParaRPr lang="en-US" sz="1400" dirty="0">
              <a:solidFill>
                <a:schemeClr val="bg1"/>
              </a:solidFill>
            </a:endParaRPr>
          </a:p>
        </p:txBody>
      </p:sp>
      <p:sp>
        <p:nvSpPr>
          <p:cNvPr id="179" name="Content Placeholder 2"/>
          <p:cNvSpPr txBox="1">
            <a:spLocks/>
          </p:cNvSpPr>
          <p:nvPr/>
        </p:nvSpPr>
        <p:spPr>
          <a:xfrm>
            <a:off x="3209544" y="1304396"/>
            <a:ext cx="2537951"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dirty="0" smtClean="0">
                <a:solidFill>
                  <a:schemeClr val="bg1"/>
                </a:solidFill>
              </a:rPr>
              <a:t>August 1991, First website from CERN online – Including First index</a:t>
            </a:r>
            <a:endParaRPr lang="en-US" sz="1400" dirty="0">
              <a:solidFill>
                <a:schemeClr val="bg1"/>
              </a:solidFill>
            </a:endParaRPr>
          </a:p>
        </p:txBody>
      </p:sp>
      <p:sp>
        <p:nvSpPr>
          <p:cNvPr id="186" name="Content Placeholder 2"/>
          <p:cNvSpPr txBox="1">
            <a:spLocks/>
          </p:cNvSpPr>
          <p:nvPr/>
        </p:nvSpPr>
        <p:spPr>
          <a:xfrm>
            <a:off x="7002427" y="3455748"/>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sz="1800" dirty="0" smtClean="0">
                <a:solidFill>
                  <a:schemeClr val="bg1"/>
                </a:solidFill>
              </a:rPr>
              <a:t>Circa 1992 – Index discontinued</a:t>
            </a:r>
            <a:r>
              <a:rPr lang="en-US" sz="800" dirty="0" smtClean="0">
                <a:solidFill>
                  <a:schemeClr val="bg1"/>
                </a:solidFill>
              </a:rPr>
              <a:t>.</a:t>
            </a:r>
            <a:endParaRPr lang="en-US" sz="700" dirty="0">
              <a:solidFill>
                <a:schemeClr val="bg1"/>
              </a:solidFill>
            </a:endParaRPr>
          </a:p>
        </p:txBody>
      </p:sp>
      <p:grpSp>
        <p:nvGrpSpPr>
          <p:cNvPr id="20" name="Group 19"/>
          <p:cNvGrpSpPr/>
          <p:nvPr/>
        </p:nvGrpSpPr>
        <p:grpSpPr>
          <a:xfrm>
            <a:off x="8411813" y="1821759"/>
            <a:ext cx="263695" cy="2959791"/>
            <a:chOff x="8411813" y="1821759"/>
            <a:chExt cx="263695" cy="2959791"/>
          </a:xfrm>
        </p:grpSpPr>
        <p:cxnSp>
          <p:nvCxnSpPr>
            <p:cNvPr id="187" name="Straight Connector 186"/>
            <p:cNvCxnSpPr/>
            <p:nvPr/>
          </p:nvCxnSpPr>
          <p:spPr>
            <a:xfrm>
              <a:off x="8675508" y="1821759"/>
              <a:ext cx="0" cy="2959791"/>
            </a:xfrm>
            <a:prstGeom prst="line">
              <a:avLst/>
            </a:prstGeom>
            <a:ln>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8411813" y="4781550"/>
              <a:ext cx="263695" cy="0"/>
            </a:xfrm>
            <a:prstGeom prst="line">
              <a:avLst/>
            </a:prstGeom>
            <a:ln>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3201934" y="1352550"/>
            <a:ext cx="261290" cy="2169627"/>
            <a:chOff x="3201934" y="1821759"/>
            <a:chExt cx="261290" cy="1700418"/>
          </a:xfrm>
        </p:grpSpPr>
        <p:cxnSp>
          <p:nvCxnSpPr>
            <p:cNvPr id="60" name="Straight Connector 59"/>
            <p:cNvCxnSpPr>
              <a:stCxn id="92" idx="0"/>
            </p:cNvCxnSpPr>
            <p:nvPr/>
          </p:nvCxnSpPr>
          <p:spPr>
            <a:xfrm flipV="1">
              <a:off x="3201934" y="1821759"/>
              <a:ext cx="0" cy="17004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01934" y="1821759"/>
              <a:ext cx="261290" cy="0"/>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38950" y="1352550"/>
            <a:ext cx="261290" cy="1309238"/>
            <a:chOff x="1374514" y="1504950"/>
            <a:chExt cx="261290" cy="1167018"/>
          </a:xfrm>
        </p:grpSpPr>
        <p:cxnSp>
          <p:nvCxnSpPr>
            <p:cNvPr id="190" name="Straight Connector 189"/>
            <p:cNvCxnSpPr>
              <a:stCxn id="17" idx="0"/>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374514" y="1504950"/>
              <a:ext cx="261290" cy="0"/>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5802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 y="-16329"/>
            <a:ext cx="5436107" cy="5140779"/>
          </a:xfrm>
          <a:prstGeom prst="rect">
            <a:avLst/>
          </a:prstGeom>
        </p:spPr>
      </p:pic>
      <p:sp>
        <p:nvSpPr>
          <p:cNvPr id="27" name="Teardrop 26"/>
          <p:cNvSpPr/>
          <p:nvPr/>
        </p:nvSpPr>
        <p:spPr>
          <a:xfrm>
            <a:off x="3810000" y="-19050"/>
            <a:ext cx="5334000" cy="53340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ardrop 4"/>
          <p:cNvSpPr/>
          <p:nvPr/>
        </p:nvSpPr>
        <p:spPr>
          <a:xfrm>
            <a:off x="5245235" y="1333500"/>
            <a:ext cx="2590800" cy="2736530"/>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itle 1"/>
          <p:cNvSpPr txBox="1">
            <a:spLocks/>
          </p:cNvSpPr>
          <p:nvPr/>
        </p:nvSpPr>
        <p:spPr>
          <a:xfrm>
            <a:off x="5410200" y="2051329"/>
            <a:ext cx="2425835" cy="1200329"/>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3600" dirty="0" smtClean="0">
                <a:solidFill>
                  <a:schemeClr val="bg1"/>
                </a:solidFill>
                <a:latin typeface="Source Sans Pro Light" pitchFamily="34" charset="0"/>
              </a:rPr>
              <a:t>All </a:t>
            </a:r>
            <a:r>
              <a:rPr lang="en-US" sz="3600" dirty="0">
                <a:solidFill>
                  <a:schemeClr val="bg1"/>
                </a:solidFill>
                <a:latin typeface="Source Sans Pro Light" pitchFamily="34" charset="0"/>
              </a:rPr>
              <a:t>29 websites!</a:t>
            </a:r>
          </a:p>
        </p:txBody>
      </p:sp>
      <p:sp>
        <p:nvSpPr>
          <p:cNvPr id="9" name="Title 1"/>
          <p:cNvSpPr txBox="1">
            <a:spLocks/>
          </p:cNvSpPr>
          <p:nvPr/>
        </p:nvSpPr>
        <p:spPr>
          <a:xfrm>
            <a:off x="4506895" y="4469892"/>
            <a:ext cx="4511709" cy="400110"/>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fr-FR" sz="2000" dirty="0" smtClean="0">
                <a:solidFill>
                  <a:schemeClr val="bg1"/>
                </a:solidFill>
                <a:latin typeface="Source Sans Pro Light" pitchFamily="34" charset="0"/>
              </a:rPr>
              <a:t>Web – circa 1992</a:t>
            </a:r>
            <a:endParaRPr lang="fr-FR" sz="2000" dirty="0">
              <a:solidFill>
                <a:schemeClr val="bg1"/>
              </a:solidFill>
              <a:latin typeface="Source Sans Pro Light" pitchFamily="34" charset="0"/>
            </a:endParaRPr>
          </a:p>
        </p:txBody>
      </p:sp>
    </p:spTree>
    <p:extLst>
      <p:ext uri="{BB962C8B-B14F-4D97-AF65-F5344CB8AC3E}">
        <p14:creationId xmlns:p14="http://schemas.microsoft.com/office/powerpoint/2010/main" val="1216026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http://www.edwardsamuels.com/ILLUSTRATEDSTORY/chapter%205/berners-l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576237"/>
            <a:ext cx="4419600" cy="5910237"/>
          </a:xfrm>
          <a:prstGeom prst="rect">
            <a:avLst/>
          </a:prstGeom>
          <a:noFill/>
          <a:extLst>
            <a:ext uri="{909E8E84-426E-40DD-AFC4-6F175D3DCCD1}">
              <a14:hiddenFill xmlns:a14="http://schemas.microsoft.com/office/drawing/2010/main">
                <a:solidFill>
                  <a:srgbClr val="FFFFFF"/>
                </a:solidFill>
              </a14:hiddenFill>
            </a:ext>
          </a:extLst>
        </p:spPr>
      </p:pic>
      <p:sp>
        <p:nvSpPr>
          <p:cNvPr id="27" name="Teardrop 26"/>
          <p:cNvSpPr/>
          <p:nvPr/>
        </p:nvSpPr>
        <p:spPr>
          <a:xfrm>
            <a:off x="3810000" y="0"/>
            <a:ext cx="5334000" cy="53340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ardrop 4"/>
          <p:cNvSpPr/>
          <p:nvPr/>
        </p:nvSpPr>
        <p:spPr>
          <a:xfrm>
            <a:off x="4953000" y="1047750"/>
            <a:ext cx="3200400" cy="3200400"/>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itle 1"/>
          <p:cNvSpPr txBox="1">
            <a:spLocks/>
          </p:cNvSpPr>
          <p:nvPr/>
        </p:nvSpPr>
        <p:spPr>
          <a:xfrm>
            <a:off x="5234320" y="1309122"/>
            <a:ext cx="3124200" cy="2677656"/>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dirty="0" smtClean="0">
                <a:solidFill>
                  <a:schemeClr val="bg1"/>
                </a:solidFill>
                <a:latin typeface="Source Sans Pro Light" pitchFamily="34" charset="0"/>
              </a:rPr>
              <a:t>“If </a:t>
            </a:r>
            <a:r>
              <a:rPr lang="en-US" dirty="0">
                <a:solidFill>
                  <a:schemeClr val="bg1"/>
                </a:solidFill>
                <a:latin typeface="Source Sans Pro Light" pitchFamily="34" charset="0"/>
              </a:rPr>
              <a:t>you notice something incorrect or have any comment which you don't think is a FAQ, feel free to mail </a:t>
            </a:r>
            <a:r>
              <a:rPr lang="en-US" dirty="0" smtClean="0">
                <a:solidFill>
                  <a:schemeClr val="bg1"/>
                </a:solidFill>
                <a:latin typeface="Source Sans Pro Light" pitchFamily="34" charset="0"/>
              </a:rPr>
              <a:t>me”</a:t>
            </a:r>
            <a:endParaRPr lang="en-US" dirty="0">
              <a:solidFill>
                <a:schemeClr val="bg1"/>
              </a:solidFill>
              <a:latin typeface="Source Sans Pro Light" pitchFamily="34" charset="0"/>
            </a:endParaRPr>
          </a:p>
        </p:txBody>
      </p:sp>
      <p:sp>
        <p:nvSpPr>
          <p:cNvPr id="9" name="Title 1"/>
          <p:cNvSpPr txBox="1">
            <a:spLocks/>
          </p:cNvSpPr>
          <p:nvPr/>
        </p:nvSpPr>
        <p:spPr>
          <a:xfrm>
            <a:off x="4506895" y="4335054"/>
            <a:ext cx="4511709" cy="707886"/>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fr-FR" sz="2000" dirty="0">
                <a:solidFill>
                  <a:schemeClr val="bg1"/>
                </a:solidFill>
                <a:latin typeface="Source Sans Pro Light" pitchFamily="34" charset="0"/>
              </a:rPr>
              <a:t>Phone +1 (617)253 5702, fax +1 (617)258 8682, email: timbl@w3.org </a:t>
            </a:r>
          </a:p>
        </p:txBody>
      </p:sp>
    </p:spTree>
    <p:extLst>
      <p:ext uri="{BB962C8B-B14F-4D97-AF65-F5344CB8AC3E}">
        <p14:creationId xmlns:p14="http://schemas.microsoft.com/office/powerpoint/2010/main" val="1636027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ercurio">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Mercurio">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8892</TotalTime>
  <Words>1573</Words>
  <Application>Microsoft Office PowerPoint</Application>
  <PresentationFormat>On-screen Show (16:9)</PresentationFormat>
  <Paragraphs>247</Paragraphs>
  <Slides>51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Source Sans Pro Light</vt:lpstr>
      <vt:lpstr>Calibri</vt:lpstr>
      <vt:lpstr>Arial</vt:lpstr>
      <vt:lpstr>Source Sans Pro</vt:lpstr>
      <vt:lpstr>Office Theme</vt:lpstr>
      <vt:lpstr>PowerPoint Presentation</vt:lpstr>
      <vt:lpstr>Agenda</vt:lpstr>
      <vt:lpstr>PowerPoint Presentation</vt:lpstr>
      <vt:lpstr>PowerPoint Presentation</vt:lpstr>
      <vt:lpstr>PowerPoint Presentation</vt:lpstr>
      <vt:lpstr>PowerPoint Presentation</vt:lpstr>
      <vt:lpstr>Information is only useful if its accessible…</vt:lpstr>
      <vt:lpstr>PowerPoint Presentation</vt:lpstr>
      <vt:lpstr>PowerPoint Presentation</vt:lpstr>
      <vt:lpstr>PowerPoint Presentation</vt:lpstr>
      <vt:lpstr>Web started growing and there was a need to search on it</vt:lpstr>
      <vt:lpstr>PowerPoint Presentation</vt:lpstr>
      <vt:lpstr>PowerPoint Presentation</vt:lpstr>
      <vt:lpstr>PowerPoint Presentation</vt:lpstr>
      <vt:lpstr>PowerPoint Presentation</vt:lpstr>
      <vt:lpstr>PowerPoint Presentation</vt:lpstr>
      <vt:lpstr>Agenda</vt:lpstr>
      <vt:lpstr>Problem definition</vt:lpstr>
      <vt:lpstr>Agenda</vt:lpstr>
      <vt:lpstr>Examples</vt:lpstr>
      <vt:lpstr>PowerPoint Presentation</vt:lpstr>
      <vt:lpstr>Breaking New Detection</vt:lpstr>
      <vt:lpstr>PowerPoint Presentation</vt:lpstr>
      <vt:lpstr>PowerPoint Presentation</vt:lpstr>
      <vt:lpstr>Wake up Time</vt:lpstr>
      <vt:lpstr>San Francisco</vt:lpstr>
      <vt:lpstr>New York City</vt:lpstr>
      <vt:lpstr>Wake up time during the week</vt:lpstr>
      <vt:lpstr>PowerPoint Presentation</vt:lpstr>
      <vt:lpstr>PowerPoint Presentation</vt:lpstr>
      <vt:lpstr>How does it works?</vt:lpstr>
      <vt:lpstr>Controversy</vt:lpstr>
      <vt:lpstr>PowerPoint Presentation</vt:lpstr>
      <vt:lpstr>All data no-science ?</vt:lpstr>
      <vt:lpstr>All Data no-Science Approach</vt:lpstr>
      <vt:lpstr>PowerPoint Presentation</vt:lpstr>
      <vt:lpstr>Fooled by randomness</vt:lpstr>
      <vt:lpstr>PowerPoint Presentation</vt:lpstr>
      <vt:lpstr>PowerPoint Presentation</vt:lpstr>
      <vt:lpstr>PowerPoint Presentation</vt:lpstr>
      <vt:lpstr>Detecting Adverse drug Interactions</vt:lpstr>
      <vt:lpstr>Interactions</vt:lpstr>
      <vt:lpstr>PowerPoint Presentation</vt:lpstr>
      <vt:lpstr>Test case scenario</vt:lpstr>
      <vt:lpstr>Methodology</vt:lpstr>
      <vt:lpstr>Results</vt:lpstr>
      <vt:lpstr>Agenda</vt:lpstr>
      <vt:lpstr>PowerPoint Presentation</vt:lpstr>
      <vt:lpstr>Using Data Science on Internet Search Behavior as a Proxy for Human Behavior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EAMEJIA</dc:creator>
  <cp:lastModifiedBy>Juan Lavista Ferres</cp:lastModifiedBy>
  <cp:revision>361</cp:revision>
  <dcterms:created xsi:type="dcterms:W3CDTF">2006-08-16T00:00:00Z</dcterms:created>
  <dcterms:modified xsi:type="dcterms:W3CDTF">2014-10-18T02:08:27Z</dcterms:modified>
</cp:coreProperties>
</file>