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1.xml" ContentType="application/vnd.openxmlformats-officedocument.presentationml.tags+xml"/>
  <Override PartName="/ppt/notesSlides/notesSlide22.xml" ContentType="application/vnd.openxmlformats-officedocument.presentationml.notesSlide+xml"/>
  <Override PartName="/ppt/charts/chart2.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26.xml" ContentType="application/vnd.openxmlformats-officedocument.presentationml.notesSlide+xml"/>
  <Override PartName="/ppt/embeddings/oleObject3.bin" ContentType="application/vnd.openxmlformats-officedocument.oleObject"/>
  <Override PartName="/ppt/embeddings/oleObject4.bin" ContentType="application/vnd.openxmlformats-officedocument.oleObject"/>
  <Override PartName="/ppt/tags/tag2.xml" ContentType="application/vnd.openxmlformats-officedocument.presentationml.tags+xml"/>
  <Override PartName="/ppt/notesSlides/notesSlide27.xml" ContentType="application/vnd.openxmlformats-officedocument.presentationml.notesSlide+xml"/>
  <Override PartName="/ppt/charts/chart3.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embeddings/oleObject5.bin" ContentType="application/vnd.openxmlformats-officedocument.oleObject"/>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34.xml" ContentType="application/vnd.openxmlformats-officedocument.presentationml.notesSlide+xml"/>
  <Override PartName="/ppt/embeddings/oleObject8.bin" ContentType="application/vnd.openxmlformats-officedocument.oleObject"/>
  <Override PartName="/ppt/embeddings/oleObject9.bin" ContentType="application/vnd.openxmlformats-officedocument.oleObject"/>
  <Override PartName="/ppt/notesSlides/notesSlide35.xml" ContentType="application/vnd.openxmlformats-officedocument.presentationml.notesSlide+xml"/>
  <Override PartName="/ppt/embeddings/oleObject10.bin" ContentType="application/vnd.openxmlformats-officedocument.oleObject"/>
  <Override PartName="/ppt/embeddings/oleObject11.bin" ContentType="application/vnd.openxmlformats-officedocument.oleObject"/>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1" r:id="rId2"/>
    <p:sldMasterId id="2147483668" r:id="rId3"/>
    <p:sldMasterId id="2147483691" r:id="rId4"/>
  </p:sldMasterIdLst>
  <p:notesMasterIdLst>
    <p:notesMasterId r:id="rId45"/>
  </p:notesMasterIdLst>
  <p:handoutMasterIdLst>
    <p:handoutMasterId r:id="rId46"/>
  </p:handoutMasterIdLst>
  <p:sldIdLst>
    <p:sldId id="275" r:id="rId5"/>
    <p:sldId id="399" r:id="rId6"/>
    <p:sldId id="400" r:id="rId7"/>
    <p:sldId id="428" r:id="rId8"/>
    <p:sldId id="397" r:id="rId9"/>
    <p:sldId id="398" r:id="rId10"/>
    <p:sldId id="406" r:id="rId11"/>
    <p:sldId id="405" r:id="rId12"/>
    <p:sldId id="435" r:id="rId13"/>
    <p:sldId id="429" r:id="rId14"/>
    <p:sldId id="418" r:id="rId15"/>
    <p:sldId id="409" r:id="rId16"/>
    <p:sldId id="296" r:id="rId17"/>
    <p:sldId id="412" r:id="rId18"/>
    <p:sldId id="388" r:id="rId19"/>
    <p:sldId id="389" r:id="rId20"/>
    <p:sldId id="436" r:id="rId21"/>
    <p:sldId id="403" r:id="rId22"/>
    <p:sldId id="404" r:id="rId23"/>
    <p:sldId id="408" r:id="rId24"/>
    <p:sldId id="417" r:id="rId25"/>
    <p:sldId id="420" r:id="rId26"/>
    <p:sldId id="419" r:id="rId27"/>
    <p:sldId id="444" r:id="rId28"/>
    <p:sldId id="375" r:id="rId29"/>
    <p:sldId id="376" r:id="rId30"/>
    <p:sldId id="383" r:id="rId31"/>
    <p:sldId id="439" r:id="rId32"/>
    <p:sldId id="447" r:id="rId33"/>
    <p:sldId id="433" r:id="rId34"/>
    <p:sldId id="449" r:id="rId35"/>
    <p:sldId id="450" r:id="rId36"/>
    <p:sldId id="452" r:id="rId37"/>
    <p:sldId id="451" r:id="rId38"/>
    <p:sldId id="453" r:id="rId39"/>
    <p:sldId id="422" r:id="rId40"/>
    <p:sldId id="421" r:id="rId41"/>
    <p:sldId id="441" r:id="rId42"/>
    <p:sldId id="442" r:id="rId43"/>
    <p:sldId id="44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775">
          <p15:clr>
            <a:srgbClr val="A4A3A4"/>
          </p15:clr>
        </p15:guide>
        <p15:guide id="2" orient="horz" pos="4176">
          <p15:clr>
            <a:srgbClr val="A4A3A4"/>
          </p15:clr>
        </p15:guide>
        <p15:guide id="3" pos="1488">
          <p15:clr>
            <a:srgbClr val="A4A3A4"/>
          </p15:clr>
        </p15:guide>
        <p15:guide id="4" orient="horz" pos="962">
          <p15:clr>
            <a:srgbClr val="A4A3A4"/>
          </p15:clr>
        </p15:guide>
        <p15:guide id="5">
          <p15:clr>
            <a:srgbClr val="A4A3A4"/>
          </p15:clr>
        </p15:guide>
        <p15:guide id="6" orient="horz" pos="4211">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5EA"/>
    <a:srgbClr val="C9D7DA"/>
    <a:srgbClr val="E4E5E3"/>
    <a:srgbClr val="D7D8D6"/>
    <a:srgbClr val="DC4226"/>
    <a:srgbClr val="51C5D3"/>
    <a:srgbClr val="009BDE"/>
    <a:srgbClr val="EBEBEC"/>
    <a:srgbClr val="164F78"/>
    <a:srgbClr val="BDD6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83" autoAdjust="0"/>
    <p:restoredTop sz="81683" autoAdjust="0"/>
  </p:normalViewPr>
  <p:slideViewPr>
    <p:cSldViewPr snapToGrid="0" showGuides="1">
      <p:cViewPr varScale="1">
        <p:scale>
          <a:sx n="117" d="100"/>
          <a:sy n="117" d="100"/>
        </p:scale>
        <p:origin x="-1224" y="-112"/>
      </p:cViewPr>
      <p:guideLst>
        <p:guide orient="horz" pos="1775"/>
        <p:guide orient="horz" pos="4176"/>
        <p:guide orient="horz" pos="962"/>
        <p:guide orient="horz" pos="4211"/>
        <p:guide pos="1488"/>
        <p:guide/>
      </p:guideLst>
    </p:cSldViewPr>
  </p:slideViewPr>
  <p:outlineViewPr>
    <p:cViewPr>
      <p:scale>
        <a:sx n="33" d="100"/>
        <a:sy n="33" d="100"/>
      </p:scale>
      <p:origin x="0" y="0"/>
    </p:cViewPr>
  </p:outlineViewPr>
  <p:notesTextViewPr>
    <p:cViewPr>
      <p:scale>
        <a:sx n="1" d="1"/>
        <a:sy n="1" d="1"/>
      </p:scale>
      <p:origin x="0" y="0"/>
    </p:cViewPr>
  </p:notesTextViewPr>
  <p:sorterViewPr>
    <p:cViewPr>
      <p:scale>
        <a:sx n="119" d="100"/>
        <a:sy n="119" d="100"/>
      </p:scale>
      <p:origin x="0" y="5808"/>
    </p:cViewPr>
  </p:sorterViewPr>
  <p:notesViewPr>
    <p:cSldViewPr showGuides="1">
      <p:cViewPr varScale="1">
        <p:scale>
          <a:sx n="82" d="100"/>
          <a:sy n="82" d="100"/>
        </p:scale>
        <p:origin x="-31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oleObject" Target="Macintosh%20HD:Users:jadler:Documents:events:_old:20120301%20Strata:places-perils-pitfall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jadler:projects:strata-2013-sc:data:whiteboards:mode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lineChart>
        <c:grouping val="standard"/>
        <c:varyColors val="0"/>
        <c:ser>
          <c:idx val="0"/>
          <c:order val="0"/>
          <c:tx>
            <c:strRef>
              <c:f>Sheet1!$B$1</c:f>
              <c:strCache>
                <c:ptCount val="1"/>
                <c:pt idx="0">
                  <c:v>Column1</c:v>
                </c:pt>
              </c:strCache>
            </c:strRef>
          </c:tx>
          <c:spPr>
            <a:ln w="101607">
              <a:solidFill>
                <a:schemeClr val="accent3"/>
              </a:solidFill>
            </a:ln>
          </c:spPr>
          <c:marker>
            <c:symbol val="none"/>
          </c:marker>
          <c:cat>
            <c:numRef>
              <c:f>Sheet1!$A$2:$A$8</c:f>
              <c:numCache>
                <c:formatCode>General</c:formatCode>
                <c:ptCount val="7"/>
              </c:numCache>
            </c:numRef>
          </c:cat>
          <c:val>
            <c:numRef>
              <c:f>Sheet1!$B$2:$B$8</c:f>
              <c:numCache>
                <c:formatCode>General</c:formatCode>
                <c:ptCount val="7"/>
                <c:pt idx="0">
                  <c:v>0.5</c:v>
                </c:pt>
                <c:pt idx="1">
                  <c:v>1.0</c:v>
                </c:pt>
                <c:pt idx="2">
                  <c:v>2.0</c:v>
                </c:pt>
                <c:pt idx="3">
                  <c:v>4.0</c:v>
                </c:pt>
                <c:pt idx="4">
                  <c:v>8.0</c:v>
                </c:pt>
                <c:pt idx="5">
                  <c:v>16.0</c:v>
                </c:pt>
                <c:pt idx="6">
                  <c:v>32.0</c:v>
                </c:pt>
              </c:numCache>
            </c:numRef>
          </c:val>
          <c:smooth val="1"/>
        </c:ser>
        <c:ser>
          <c:idx val="1"/>
          <c:order val="1"/>
          <c:tx>
            <c:strRef>
              <c:f>Sheet1!$C$1</c:f>
              <c:strCache>
                <c:ptCount val="1"/>
                <c:pt idx="0">
                  <c:v>Column2</c:v>
                </c:pt>
              </c:strCache>
            </c:strRef>
          </c:tx>
          <c:spPr>
            <a:ln w="76200">
              <a:solidFill>
                <a:schemeClr val="accent1"/>
              </a:solidFill>
            </a:ln>
          </c:spPr>
          <c:marker>
            <c:symbol val="none"/>
          </c:marker>
          <c:cat>
            <c:numRef>
              <c:f>Sheet1!$A$2:$A$8</c:f>
              <c:numCache>
                <c:formatCode>General</c:formatCode>
                <c:ptCount val="7"/>
              </c:numCache>
            </c:numRef>
          </c:cat>
          <c:val>
            <c:numRef>
              <c:f>Sheet1!$C$2:$C$8</c:f>
              <c:numCache>
                <c:formatCode>General</c:formatCode>
                <c:ptCount val="7"/>
                <c:pt idx="0">
                  <c:v>2.0</c:v>
                </c:pt>
                <c:pt idx="1">
                  <c:v>4.0</c:v>
                </c:pt>
                <c:pt idx="2">
                  <c:v>6.0</c:v>
                </c:pt>
                <c:pt idx="3">
                  <c:v>8.0</c:v>
                </c:pt>
                <c:pt idx="4">
                  <c:v>10.0</c:v>
                </c:pt>
                <c:pt idx="5">
                  <c:v>12.0</c:v>
                </c:pt>
                <c:pt idx="6">
                  <c:v>14.0</c:v>
                </c:pt>
              </c:numCache>
            </c:numRef>
          </c:val>
          <c:smooth val="1"/>
        </c:ser>
        <c:dLbls>
          <c:showLegendKey val="0"/>
          <c:showVal val="0"/>
          <c:showCatName val="0"/>
          <c:showSerName val="0"/>
          <c:showPercent val="0"/>
          <c:showBubbleSize val="0"/>
        </c:dLbls>
        <c:marker val="1"/>
        <c:smooth val="0"/>
        <c:axId val="-2127662264"/>
        <c:axId val="-2128895240"/>
      </c:lineChart>
      <c:catAx>
        <c:axId val="-2127662264"/>
        <c:scaling>
          <c:orientation val="minMax"/>
        </c:scaling>
        <c:delete val="1"/>
        <c:axPos val="b"/>
        <c:numFmt formatCode="General" sourceLinked="1"/>
        <c:majorTickMark val="none"/>
        <c:minorTickMark val="none"/>
        <c:tickLblPos val="nextTo"/>
        <c:crossAx val="-2128895240"/>
        <c:crosses val="autoZero"/>
        <c:auto val="1"/>
        <c:lblAlgn val="ctr"/>
        <c:lblOffset val="100"/>
        <c:noMultiLvlLbl val="0"/>
      </c:catAx>
      <c:valAx>
        <c:axId val="-2128895240"/>
        <c:scaling>
          <c:orientation val="minMax"/>
        </c:scaling>
        <c:delete val="1"/>
        <c:axPos val="l"/>
        <c:numFmt formatCode="General" sourceLinked="1"/>
        <c:majorTickMark val="out"/>
        <c:minorTickMark val="none"/>
        <c:tickLblPos val="nextTo"/>
        <c:crossAx val="-2127662264"/>
        <c:crosses val="autoZero"/>
        <c:crossBetween val="between"/>
      </c:valAx>
      <c:spPr>
        <a:noFill/>
      </c:spPr>
    </c:plotArea>
    <c:plotVisOnly val="1"/>
    <c:dispBlanksAs val="gap"/>
    <c:showDLblsOverMax val="0"/>
  </c:chart>
  <c:spPr>
    <a:noFill/>
    <a:ln>
      <a:noFill/>
    </a:ln>
    <a:effectLst/>
    <a:scene3d>
      <a:camera prst="orthographicFront"/>
      <a:lightRig rig="threePt" dir="t"/>
    </a:scene3d>
    <a:sp3d/>
  </c:spPr>
  <c:txPr>
    <a:bodyPr/>
    <a:lstStyle/>
    <a:p>
      <a:pPr>
        <a:defRPr sz="1800" u="none"/>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5"/>
    </mc:Choice>
    <mc:Fallback>
      <c:style val="25"/>
    </mc:Fallback>
  </mc:AlternateContent>
  <c:chart>
    <c:autoTitleDeleted val="1"/>
    <c:plotArea>
      <c:layout/>
      <c:bubbleChart>
        <c:varyColors val="0"/>
        <c:ser>
          <c:idx val="0"/>
          <c:order val="0"/>
          <c:spPr>
            <a:solidFill>
              <a:schemeClr val="bg1">
                <a:lumMod val="85000"/>
              </a:schemeClr>
            </a:solidFill>
          </c:spPr>
          <c:invertIfNegative val="0"/>
          <c:dLbls>
            <c:dLbl>
              <c:idx val="0"/>
              <c:layout/>
              <c:tx>
                <c:strRef>
                  <c:f>'[places-perils-pitfalls.xlsx]Sheet1'!$A$2</c:f>
                  <c:strCache>
                    <c:ptCount val="1"/>
                    <c:pt idx="0">
                      <c:v>News of the World phone hacking</c:v>
                    </c:pt>
                  </c:strCache>
                </c:strRef>
              </c:tx>
              <c:dLblPos val="ctr"/>
              <c:showLegendKey val="0"/>
              <c:showVal val="0"/>
              <c:showCatName val="0"/>
              <c:showSerName val="0"/>
              <c:showPercent val="0"/>
              <c:showBubbleSize val="1"/>
            </c:dLbl>
            <c:dLbl>
              <c:idx val="1"/>
              <c:layout/>
              <c:tx>
                <c:strRef>
                  <c:f>'[places-perils-pitfalls.xlsx]Sheet1'!$A$3</c:f>
                  <c:strCache>
                    <c:ptCount val="1"/>
                    <c:pt idx="0">
                      <c:v>Rutgers student commits suicide after spied by webcam</c:v>
                    </c:pt>
                  </c:strCache>
                </c:strRef>
              </c:tx>
              <c:dLblPos val="ctr"/>
              <c:showLegendKey val="0"/>
              <c:showVal val="0"/>
              <c:showCatName val="0"/>
              <c:showSerName val="0"/>
              <c:showPercent val="0"/>
              <c:showBubbleSize val="1"/>
            </c:dLbl>
            <c:dLbl>
              <c:idx val="2"/>
              <c:layout>
                <c:manualLayout>
                  <c:x val="-0.161858974358974"/>
                  <c:y val="-0.00486026731470231"/>
                </c:manualLayout>
              </c:layout>
              <c:tx>
                <c:strRef>
                  <c:f>'[places-perils-pitfalls.xlsx]Sheet1'!$A$4</c:f>
                  <c:strCache>
                    <c:ptCount val="1"/>
                    <c:pt idx="0">
                      <c:v>FBI GPS criminal surveillance</c:v>
                    </c:pt>
                  </c:strCache>
                </c:strRef>
              </c:tx>
              <c:dLblPos val="r"/>
              <c:showLegendKey val="0"/>
              <c:showVal val="0"/>
              <c:showCatName val="0"/>
              <c:showSerName val="0"/>
              <c:showPercent val="0"/>
              <c:showBubbleSize val="1"/>
            </c:dLbl>
            <c:dLbl>
              <c:idx val="3"/>
              <c:tx>
                <c:strRef>
                  <c:f>'[places-perils-pitfalls.xlsx]Sheet1'!$A$5</c:f>
                  <c:strCache>
                    <c:ptCount val="1"/>
                    <c:pt idx="0">
                      <c:v>PA school district spies on students with webcams</c:v>
                    </c:pt>
                  </c:strCache>
                </c:strRef>
              </c:tx>
              <c:dLblPos val="ctr"/>
              <c:showLegendKey val="0"/>
              <c:showVal val="0"/>
              <c:showCatName val="0"/>
              <c:showSerName val="0"/>
              <c:showPercent val="0"/>
              <c:showBubbleSize val="1"/>
            </c:dLbl>
            <c:dLbl>
              <c:idx val="4"/>
              <c:tx>
                <c:strRef>
                  <c:f>'[places-perils-pitfalls.xlsx]Sheet1'!$A$6</c:f>
                  <c:strCache>
                    <c:ptCount val="1"/>
                    <c:pt idx="0">
                      <c:v>Carrier IQ logging location</c:v>
                    </c:pt>
                  </c:strCache>
                </c:strRef>
              </c:tx>
              <c:dLblPos val="ctr"/>
              <c:showLegendKey val="0"/>
              <c:showVal val="0"/>
              <c:showCatName val="0"/>
              <c:showSerName val="0"/>
              <c:showPercent val="0"/>
              <c:showBubbleSize val="1"/>
            </c:dLbl>
            <c:dLbl>
              <c:idx val="5"/>
              <c:tx>
                <c:strRef>
                  <c:f>'[places-perils-pitfalls.xlsx]Sheet1'!$A$7</c:f>
                  <c:strCache>
                    <c:ptCount val="1"/>
                    <c:pt idx="0">
                      <c:v>Prostitution client exposed</c:v>
                    </c:pt>
                  </c:strCache>
                </c:strRef>
              </c:tx>
              <c:dLblPos val="ctr"/>
              <c:showLegendKey val="0"/>
              <c:showVal val="0"/>
              <c:showCatName val="0"/>
              <c:showSerName val="0"/>
              <c:showPercent val="0"/>
              <c:showBubbleSize val="1"/>
            </c:dLbl>
            <c:dLbl>
              <c:idx val="6"/>
              <c:tx>
                <c:strRef>
                  <c:f>'[places-perils-pitfalls.xlsx]Sheet1'!$A$8</c:f>
                  <c:strCache>
                    <c:ptCount val="1"/>
                    <c:pt idx="0">
                      <c:v>Disney tracks kids without parental consent</c:v>
                    </c:pt>
                  </c:strCache>
                </c:strRef>
              </c:tx>
              <c:dLblPos val="ctr"/>
              <c:showLegendKey val="0"/>
              <c:showVal val="0"/>
              <c:showCatName val="0"/>
              <c:showSerName val="0"/>
              <c:showPercent val="0"/>
              <c:showBubbleSize val="1"/>
            </c:dLbl>
            <c:dLbl>
              <c:idx val="7"/>
              <c:tx>
                <c:strRef>
                  <c:f>'[places-perils-pitfalls.xlsx]Sheet1'!$A$9</c:f>
                  <c:strCache>
                    <c:ptCount val="1"/>
                    <c:pt idx="0">
                      <c:v>Netflix shares your movie picks</c:v>
                    </c:pt>
                  </c:strCache>
                </c:strRef>
              </c:tx>
              <c:dLblPos val="ctr"/>
              <c:showLegendKey val="0"/>
              <c:showVal val="0"/>
              <c:showCatName val="0"/>
              <c:showSerName val="0"/>
              <c:showPercent val="0"/>
              <c:showBubbleSize val="1"/>
            </c:dLbl>
            <c:dLbl>
              <c:idx val="8"/>
              <c:tx>
                <c:strRef>
                  <c:f>'[places-perils-pitfalls.xlsx]Sheet1'!$A$10</c:f>
                  <c:strCache>
                    <c:ptCount val="1"/>
                    <c:pt idx="0">
                      <c:v>iPhone caching location</c:v>
                    </c:pt>
                  </c:strCache>
                </c:strRef>
              </c:tx>
              <c:dLblPos val="ctr"/>
              <c:showLegendKey val="0"/>
              <c:showVal val="0"/>
              <c:showCatName val="0"/>
              <c:showSerName val="0"/>
              <c:showPercent val="0"/>
              <c:showBubbleSize val="1"/>
            </c:dLbl>
            <c:dLbl>
              <c:idx val="9"/>
              <c:tx>
                <c:strRef>
                  <c:f>'[places-perils-pitfalls.xlsx]Sheet1'!$A$11</c:f>
                  <c:strCache>
                    <c:ptCount val="1"/>
                    <c:pt idx="0">
                      <c:v>Dad shoots daughter's laptop over FB post</c:v>
                    </c:pt>
                  </c:strCache>
                </c:strRef>
              </c:tx>
              <c:dLblPos val="ctr"/>
              <c:showLegendKey val="0"/>
              <c:showVal val="0"/>
              <c:showCatName val="0"/>
              <c:showSerName val="0"/>
              <c:showPercent val="0"/>
              <c:showBubbleSize val="1"/>
            </c:dLbl>
            <c:dLbl>
              <c:idx val="10"/>
              <c:tx>
                <c:strRef>
                  <c:f>'[places-perils-pitfalls.xlsx]Sheet1'!$A$12</c:f>
                  <c:strCache>
                    <c:ptCount val="1"/>
                    <c:pt idx="0">
                      <c:v>Google Street View</c:v>
                    </c:pt>
                  </c:strCache>
                </c:strRef>
              </c:tx>
              <c:dLblPos val="ctr"/>
              <c:showLegendKey val="0"/>
              <c:showVal val="0"/>
              <c:showCatName val="0"/>
              <c:showSerName val="0"/>
              <c:showPercent val="0"/>
              <c:showBubbleSize val="1"/>
            </c:dLbl>
            <c:dLbl>
              <c:idx val="11"/>
              <c:layout/>
              <c:tx>
                <c:strRef>
                  <c:f>'[places-perils-pitfalls.xlsx]Sheet1'!$A$13</c:f>
                  <c:strCache>
                    <c:ptCount val="1"/>
                    <c:pt idx="0">
                      <c:v>Google privacy policy unification</c:v>
                    </c:pt>
                  </c:strCache>
                </c:strRef>
              </c:tx>
              <c:dLblPos val="ctr"/>
              <c:showLegendKey val="0"/>
              <c:showVal val="0"/>
              <c:showCatName val="0"/>
              <c:showSerName val="0"/>
              <c:showPercent val="0"/>
              <c:showBubbleSize val="1"/>
            </c:dLbl>
            <c:dLbl>
              <c:idx val="12"/>
              <c:layout/>
              <c:tx>
                <c:strRef>
                  <c:f>'[places-perils-pitfalls.xlsx]Sheet1'!$A$14</c:f>
                  <c:strCache>
                    <c:ptCount val="1"/>
                    <c:pt idx="0">
                      <c:v>Target finds out teen pregnant before parents</c:v>
                    </c:pt>
                  </c:strCache>
                </c:strRef>
              </c:tx>
              <c:dLblPos val="ctr"/>
              <c:showLegendKey val="0"/>
              <c:showVal val="0"/>
              <c:showCatName val="0"/>
              <c:showSerName val="0"/>
              <c:showPercent val="0"/>
              <c:showBubbleSize val="1"/>
            </c:dLbl>
            <c:dLbl>
              <c:idx val="13"/>
              <c:layout/>
              <c:tx>
                <c:strRef>
                  <c:f>'[places-perils-pitfalls.xlsx]Sheet1'!$A$15</c:f>
                  <c:strCache>
                    <c:ptCount val="1"/>
                    <c:pt idx="0">
                      <c:v>GM OnStar tracks users</c:v>
                    </c:pt>
                  </c:strCache>
                </c:strRef>
              </c:tx>
              <c:dLblPos val="ctr"/>
              <c:showLegendKey val="0"/>
              <c:showVal val="0"/>
              <c:showCatName val="0"/>
              <c:showSerName val="0"/>
              <c:showPercent val="0"/>
              <c:showBubbleSize val="1"/>
            </c:dLbl>
            <c:dLbl>
              <c:idx val="14"/>
              <c:layout/>
              <c:tx>
                <c:strRef>
                  <c:f>'[places-perils-pitfalls.xlsx]Sheet1'!$A$16</c:f>
                  <c:strCache>
                    <c:ptCount val="1"/>
                    <c:pt idx="0">
                      <c:v>Woman caught naked by Google Street View</c:v>
                    </c:pt>
                  </c:strCache>
                </c:strRef>
              </c:tx>
              <c:dLblPos val="ctr"/>
              <c:showLegendKey val="0"/>
              <c:showVal val="0"/>
              <c:showCatName val="0"/>
              <c:showSerName val="0"/>
              <c:showPercent val="0"/>
              <c:showBubbleSize val="1"/>
            </c:dLbl>
            <c:dLbl>
              <c:idx val="15"/>
              <c:layout/>
              <c:tx>
                <c:strRef>
                  <c:f>'[places-perils-pitfalls.xlsx]Sheet1'!$A$17</c:f>
                  <c:strCache>
                    <c:ptCount val="1"/>
                    <c:pt idx="0">
                      <c:v>Actress sues IMDB over revealing her age</c:v>
                    </c:pt>
                  </c:strCache>
                </c:strRef>
              </c:tx>
              <c:dLblPos val="ctr"/>
              <c:showLegendKey val="0"/>
              <c:showVal val="0"/>
              <c:showCatName val="0"/>
              <c:showSerName val="0"/>
              <c:showPercent val="0"/>
              <c:showBubbleSize val="1"/>
            </c:dLbl>
            <c:dLbl>
              <c:idx val="16"/>
              <c:layout/>
              <c:tx>
                <c:strRef>
                  <c:f>'[places-perils-pitfalls.xlsx]Sheet1'!$A$18</c:f>
                  <c:strCache>
                    <c:ptCount val="1"/>
                    <c:pt idx="0">
                      <c:v>US deports British tourists over Tweets</c:v>
                    </c:pt>
                  </c:strCache>
                </c:strRef>
              </c:tx>
              <c:dLblPos val="ctr"/>
              <c:showLegendKey val="0"/>
              <c:showVal val="0"/>
              <c:showCatName val="0"/>
              <c:showSerName val="0"/>
              <c:showPercent val="0"/>
              <c:showBubbleSize val="1"/>
            </c:dLbl>
            <c:dLbl>
              <c:idx val="17"/>
              <c:tx>
                <c:strRef>
                  <c:f>'[places-perils-pitfalls.xlsx]Sheet1'!$A$19</c:f>
                  <c:strCache>
                    <c:ptCount val="1"/>
                    <c:pt idx="0">
                      <c:v>NYPD catches gangs bragging on Twitter</c:v>
                    </c:pt>
                  </c:strCache>
                </c:strRef>
              </c:tx>
              <c:dLblPos val="ctr"/>
              <c:showLegendKey val="0"/>
              <c:showVal val="0"/>
              <c:showCatName val="0"/>
              <c:showSerName val="0"/>
              <c:showPercent val="0"/>
              <c:showBubbleSize val="1"/>
            </c:dLbl>
            <c:dLbl>
              <c:idx val="18"/>
              <c:tx>
                <c:strRef>
                  <c:f>'[places-perils-pitfalls.xlsx]Sheet1'!$A$20</c:f>
                  <c:strCache>
                    <c:ptCount val="1"/>
                    <c:pt idx="0">
                      <c:v>HR exec loses job over LinkedIn profile updates</c:v>
                    </c:pt>
                  </c:strCache>
                </c:strRef>
              </c:tx>
              <c:dLblPos val="ctr"/>
              <c:showLegendKey val="0"/>
              <c:showVal val="0"/>
              <c:showCatName val="0"/>
              <c:showSerName val="0"/>
              <c:showPercent val="0"/>
              <c:showBubbleSize val="1"/>
            </c:dLbl>
            <c:dLbl>
              <c:idx val="19"/>
              <c:tx>
                <c:strRef>
                  <c:f>'[places-perils-pitfalls.xlsx]Sheet1'!$A$21</c:f>
                  <c:strCache>
                    <c:ptCount val="1"/>
                    <c:pt idx="0">
                      <c:v>MO illegal for teachers to network with students online</c:v>
                    </c:pt>
                  </c:strCache>
                </c:strRef>
              </c:tx>
              <c:dLblPos val="ctr"/>
              <c:showLegendKey val="0"/>
              <c:showVal val="0"/>
              <c:showCatName val="0"/>
              <c:showSerName val="0"/>
              <c:showPercent val="0"/>
              <c:showBubbleSize val="1"/>
            </c:dLbl>
            <c:dLbl>
              <c:idx val="20"/>
              <c:tx>
                <c:strRef>
                  <c:f>'[places-perils-pitfalls.xlsx]Sheet1'!$A$22</c:f>
                  <c:strCache>
                    <c:ptCount val="1"/>
                    <c:pt idx="0">
                      <c:v>FB facial recognition tagging</c:v>
                    </c:pt>
                  </c:strCache>
                </c:strRef>
              </c:tx>
              <c:dLblPos val="ctr"/>
              <c:showLegendKey val="0"/>
              <c:showVal val="0"/>
              <c:showCatName val="0"/>
              <c:showSerName val="0"/>
              <c:showPercent val="0"/>
              <c:showBubbleSize val="1"/>
            </c:dLbl>
            <c:dLbl>
              <c:idx val="21"/>
              <c:layout/>
              <c:tx>
                <c:strRef>
                  <c:f>'[places-perils-pitfalls.xlsx]Sheet1'!$A$23</c:f>
                  <c:strCache>
                    <c:ptCount val="1"/>
                    <c:pt idx="0">
                      <c:v>FB user sets fire to home after de-friending</c:v>
                    </c:pt>
                  </c:strCache>
                </c:strRef>
              </c:tx>
              <c:dLblPos val="ctr"/>
              <c:showLegendKey val="0"/>
              <c:showVal val="0"/>
              <c:showCatName val="0"/>
              <c:showSerName val="0"/>
              <c:showPercent val="0"/>
              <c:showBubbleSize val="1"/>
            </c:dLbl>
            <c:dLbl>
              <c:idx val="22"/>
              <c:tx>
                <c:strRef>
                  <c:f>'[places-perils-pitfalls.xlsx]Sheet1'!$A$24</c:f>
                  <c:strCache>
                    <c:ptCount val="1"/>
                    <c:pt idx="0">
                      <c:v>Incriminating shopping data emerged in lawsuit</c:v>
                    </c:pt>
                  </c:strCache>
                </c:strRef>
              </c:tx>
              <c:dLblPos val="ctr"/>
              <c:showLegendKey val="0"/>
              <c:showVal val="0"/>
              <c:showCatName val="0"/>
              <c:showSerName val="0"/>
              <c:showPercent val="0"/>
              <c:showBubbleSize val="1"/>
            </c:dLbl>
            <c:dLbl>
              <c:idx val="23"/>
              <c:layout/>
              <c:tx>
                <c:strRef>
                  <c:f>'[places-perils-pitfalls.xlsx]Sheet1'!$A$25</c:f>
                  <c:strCache>
                    <c:ptCount val="1"/>
                    <c:pt idx="0">
                      <c:v>"Girls Around Me" pulled from market</c:v>
                    </c:pt>
                  </c:strCache>
                </c:strRef>
              </c:tx>
              <c:dLblPos val="ctr"/>
              <c:showLegendKey val="0"/>
              <c:showVal val="0"/>
              <c:showCatName val="0"/>
              <c:showSerName val="0"/>
              <c:showPercent val="0"/>
              <c:showBubbleSize val="1"/>
            </c:dLbl>
            <c:dLbl>
              <c:idx val="24"/>
              <c:tx>
                <c:strRef>
                  <c:f>'[places-perils-pitfalls.xlsx]Sheet1'!$A$26</c:f>
                  <c:strCache>
                    <c:ptCount val="1"/>
                    <c:pt idx="0">
                      <c:v>Employers demand social net passwords</c:v>
                    </c:pt>
                  </c:strCache>
                </c:strRef>
              </c:tx>
              <c:dLblPos val="ctr"/>
              <c:showLegendKey val="0"/>
              <c:showVal val="0"/>
              <c:showCatName val="0"/>
              <c:showSerName val="0"/>
              <c:showPercent val="0"/>
              <c:showBubbleSize val="1"/>
            </c:dLbl>
            <c:dLbl>
              <c:idx val="25"/>
              <c:layout/>
              <c:tx>
                <c:strRef>
                  <c:f>'[places-perils-pitfalls.xlsx]Sheet1'!$A$27</c:f>
                  <c:strCache>
                    <c:ptCount val="1"/>
                    <c:pt idx="0">
                      <c:v>Health orgs use Twitter to track illness</c:v>
                    </c:pt>
                  </c:strCache>
                </c:strRef>
              </c:tx>
              <c:dLblPos val="ctr"/>
              <c:showLegendKey val="0"/>
              <c:showVal val="0"/>
              <c:showCatName val="0"/>
              <c:showSerName val="0"/>
              <c:showPercent val="0"/>
              <c:showBubbleSize val="1"/>
            </c:dLbl>
            <c:dLbl>
              <c:idx val="26"/>
              <c:tx>
                <c:strRef>
                  <c:f>'[places-perils-pitfalls.xlsx]Sheet1'!$A$28</c:f>
                  <c:strCache>
                    <c:ptCount val="1"/>
                    <c:pt idx="0">
                      <c:v>Gov't uses punchcards to track citizens</c:v>
                    </c:pt>
                  </c:strCache>
                </c:strRef>
              </c:tx>
              <c:dLblPos val="ctr"/>
              <c:showLegendKey val="0"/>
              <c:showVal val="0"/>
              <c:showCatName val="0"/>
              <c:showSerName val="0"/>
              <c:showPercent val="0"/>
              <c:showBubbleSize val="1"/>
            </c:dLbl>
            <c:dLbl>
              <c:idx val="27"/>
              <c:layout/>
              <c:tx>
                <c:strRef>
                  <c:f>'[places-perils-pitfalls.xlsx]Sheet1'!$A$29</c:f>
                  <c:strCache>
                    <c:ptCount val="1"/>
                    <c:pt idx="0">
                      <c:v>NSA internet citizen surveillance</c:v>
                    </c:pt>
                  </c:strCache>
                </c:strRef>
              </c:tx>
              <c:dLblPos val="ctr"/>
              <c:showLegendKey val="0"/>
              <c:showVal val="0"/>
              <c:showCatName val="0"/>
              <c:showSerName val="0"/>
              <c:showPercent val="0"/>
              <c:showBubbleSize val="1"/>
            </c:dLbl>
            <c:dLbl>
              <c:idx val="28"/>
              <c:layout/>
              <c:tx>
                <c:strRef>
                  <c:f>'[places-perils-pitfalls.xlsx]Sheet1'!$A$30</c:f>
                  <c:strCache>
                    <c:ptCount val="1"/>
                    <c:pt idx="0">
                      <c:v>Georgia teacher fired after posting vacation pics</c:v>
                    </c:pt>
                  </c:strCache>
                </c:strRef>
              </c:tx>
              <c:dLblPos val="ctr"/>
              <c:showLegendKey val="0"/>
              <c:showVal val="0"/>
              <c:showCatName val="0"/>
              <c:showSerName val="0"/>
              <c:showPercent val="0"/>
              <c:showBubbleSize val="1"/>
            </c:dLbl>
            <c:txPr>
              <a:bodyPr/>
              <a:lstStyle/>
              <a:p>
                <a:pPr>
                  <a:defRPr sz="1400" b="1"/>
                </a:pPr>
                <a:endParaRPr lang="en-US"/>
              </a:p>
            </c:txPr>
            <c:dLblPos val="ctr"/>
            <c:showLegendKey val="0"/>
            <c:showVal val="0"/>
            <c:showCatName val="0"/>
            <c:showSerName val="0"/>
            <c:showPercent val="0"/>
            <c:showBubbleSize val="1"/>
            <c:showLeaderLines val="0"/>
          </c:dLbls>
          <c:xVal>
            <c:numRef>
              <c:f>'[places-perils-pitfalls.xlsx]Sheet1'!$B$2:$B$30</c:f>
              <c:numCache>
                <c:formatCode>General</c:formatCode>
                <c:ptCount val="29"/>
                <c:pt idx="0">
                  <c:v>100.0</c:v>
                </c:pt>
                <c:pt idx="1">
                  <c:v>100.0</c:v>
                </c:pt>
                <c:pt idx="2">
                  <c:v>85.0</c:v>
                </c:pt>
                <c:pt idx="3">
                  <c:v>90.0</c:v>
                </c:pt>
                <c:pt idx="4">
                  <c:v>75.0</c:v>
                </c:pt>
                <c:pt idx="5">
                  <c:v>75.0</c:v>
                </c:pt>
                <c:pt idx="6">
                  <c:v>80.0</c:v>
                </c:pt>
                <c:pt idx="7">
                  <c:v>40.0</c:v>
                </c:pt>
                <c:pt idx="8">
                  <c:v>75.0</c:v>
                </c:pt>
                <c:pt idx="9">
                  <c:v>33.0</c:v>
                </c:pt>
                <c:pt idx="10">
                  <c:v>50.0</c:v>
                </c:pt>
                <c:pt idx="11">
                  <c:v>60.0</c:v>
                </c:pt>
                <c:pt idx="12">
                  <c:v>52.0</c:v>
                </c:pt>
                <c:pt idx="13">
                  <c:v>50.0</c:v>
                </c:pt>
                <c:pt idx="14">
                  <c:v>100.0</c:v>
                </c:pt>
                <c:pt idx="15">
                  <c:v>20.0</c:v>
                </c:pt>
                <c:pt idx="16">
                  <c:v>10.0</c:v>
                </c:pt>
                <c:pt idx="17">
                  <c:v>10.0</c:v>
                </c:pt>
                <c:pt idx="18">
                  <c:v>28.0</c:v>
                </c:pt>
                <c:pt idx="19">
                  <c:v>0.0</c:v>
                </c:pt>
                <c:pt idx="20">
                  <c:v>0.0</c:v>
                </c:pt>
                <c:pt idx="21">
                  <c:v>10.0</c:v>
                </c:pt>
                <c:pt idx="22">
                  <c:v>50.0</c:v>
                </c:pt>
                <c:pt idx="23">
                  <c:v>10.0</c:v>
                </c:pt>
                <c:pt idx="24">
                  <c:v>50.0</c:v>
                </c:pt>
                <c:pt idx="25">
                  <c:v>75.0</c:v>
                </c:pt>
                <c:pt idx="26">
                  <c:v>100.0</c:v>
                </c:pt>
                <c:pt idx="27">
                  <c:v>100.0</c:v>
                </c:pt>
                <c:pt idx="28">
                  <c:v>35.0</c:v>
                </c:pt>
              </c:numCache>
            </c:numRef>
          </c:xVal>
          <c:yVal>
            <c:numRef>
              <c:f>'[places-perils-pitfalls.xlsx]Sheet1'!$C$2:$C$30</c:f>
              <c:numCache>
                <c:formatCode>General</c:formatCode>
                <c:ptCount val="29"/>
                <c:pt idx="0">
                  <c:v>55.0</c:v>
                </c:pt>
                <c:pt idx="1">
                  <c:v>0.0</c:v>
                </c:pt>
                <c:pt idx="2">
                  <c:v>80.0</c:v>
                </c:pt>
                <c:pt idx="3">
                  <c:v>75.0</c:v>
                </c:pt>
                <c:pt idx="4">
                  <c:v>47.0</c:v>
                </c:pt>
                <c:pt idx="5">
                  <c:v>10.0</c:v>
                </c:pt>
                <c:pt idx="6">
                  <c:v>60.0</c:v>
                </c:pt>
                <c:pt idx="7">
                  <c:v>40.0</c:v>
                </c:pt>
                <c:pt idx="8">
                  <c:v>25.0</c:v>
                </c:pt>
                <c:pt idx="9">
                  <c:v>70.0</c:v>
                </c:pt>
                <c:pt idx="10">
                  <c:v>50.0</c:v>
                </c:pt>
                <c:pt idx="11">
                  <c:v>75.0</c:v>
                </c:pt>
                <c:pt idx="12">
                  <c:v>55.0</c:v>
                </c:pt>
                <c:pt idx="13">
                  <c:v>15.0</c:v>
                </c:pt>
                <c:pt idx="14">
                  <c:v>30.0</c:v>
                </c:pt>
                <c:pt idx="15">
                  <c:v>28.0</c:v>
                </c:pt>
                <c:pt idx="16">
                  <c:v>100.0</c:v>
                </c:pt>
                <c:pt idx="17">
                  <c:v>75.0</c:v>
                </c:pt>
                <c:pt idx="18">
                  <c:v>75.0</c:v>
                </c:pt>
                <c:pt idx="19">
                  <c:v>80.0</c:v>
                </c:pt>
                <c:pt idx="20">
                  <c:v>25.0</c:v>
                </c:pt>
                <c:pt idx="21">
                  <c:v>0.0</c:v>
                </c:pt>
                <c:pt idx="22">
                  <c:v>60.0</c:v>
                </c:pt>
                <c:pt idx="23">
                  <c:v>50.0</c:v>
                </c:pt>
                <c:pt idx="24">
                  <c:v>45.0</c:v>
                </c:pt>
                <c:pt idx="25">
                  <c:v>50.0</c:v>
                </c:pt>
                <c:pt idx="26">
                  <c:v>100.0</c:v>
                </c:pt>
                <c:pt idx="27">
                  <c:v>100.0</c:v>
                </c:pt>
                <c:pt idx="28">
                  <c:v>80.0</c:v>
                </c:pt>
              </c:numCache>
            </c:numRef>
          </c:yVal>
          <c:bubbleSize>
            <c:numRef>
              <c:f>'[places-perils-pitfalls.xlsx]Sheet1'!$E$2:$E$30</c:f>
              <c:numCache>
                <c:formatCode>0</c:formatCode>
                <c:ptCount val="29"/>
                <c:pt idx="0">
                  <c:v>40.0</c:v>
                </c:pt>
                <c:pt idx="1">
                  <c:v>100.0</c:v>
                </c:pt>
                <c:pt idx="2">
                  <c:v>80.0</c:v>
                </c:pt>
                <c:pt idx="3">
                  <c:v>0.0</c:v>
                </c:pt>
                <c:pt idx="4">
                  <c:v>0.0</c:v>
                </c:pt>
                <c:pt idx="5">
                  <c:v>0.0</c:v>
                </c:pt>
                <c:pt idx="6">
                  <c:v>0.0</c:v>
                </c:pt>
                <c:pt idx="7">
                  <c:v>0.0</c:v>
                </c:pt>
                <c:pt idx="8">
                  <c:v>0.0</c:v>
                </c:pt>
                <c:pt idx="9">
                  <c:v>0.0</c:v>
                </c:pt>
                <c:pt idx="10">
                  <c:v>0.0</c:v>
                </c:pt>
                <c:pt idx="11">
                  <c:v>20.0</c:v>
                </c:pt>
                <c:pt idx="12">
                  <c:v>40.0</c:v>
                </c:pt>
                <c:pt idx="13">
                  <c:v>60.0</c:v>
                </c:pt>
                <c:pt idx="14">
                  <c:v>30.0</c:v>
                </c:pt>
                <c:pt idx="15">
                  <c:v>40.0</c:v>
                </c:pt>
                <c:pt idx="16">
                  <c:v>90.0</c:v>
                </c:pt>
                <c:pt idx="17">
                  <c:v>0.0</c:v>
                </c:pt>
                <c:pt idx="18">
                  <c:v>0.0</c:v>
                </c:pt>
                <c:pt idx="19">
                  <c:v>0.0</c:v>
                </c:pt>
                <c:pt idx="20">
                  <c:v>0.0</c:v>
                </c:pt>
                <c:pt idx="21">
                  <c:v>100.0</c:v>
                </c:pt>
                <c:pt idx="22">
                  <c:v>0.0</c:v>
                </c:pt>
                <c:pt idx="23">
                  <c:v>30.0</c:v>
                </c:pt>
                <c:pt idx="24">
                  <c:v>0.0</c:v>
                </c:pt>
                <c:pt idx="25">
                  <c:v>20.0</c:v>
                </c:pt>
                <c:pt idx="26">
                  <c:v>0.0</c:v>
                </c:pt>
                <c:pt idx="27">
                  <c:v>100.0</c:v>
                </c:pt>
                <c:pt idx="28">
                  <c:v>70.0</c:v>
                </c:pt>
              </c:numCache>
            </c:numRef>
          </c:bubbleSize>
          <c:bubble3D val="1"/>
        </c:ser>
        <c:dLbls>
          <c:showLegendKey val="0"/>
          <c:showVal val="0"/>
          <c:showCatName val="0"/>
          <c:showSerName val="0"/>
          <c:showPercent val="0"/>
          <c:showBubbleSize val="0"/>
        </c:dLbls>
        <c:bubbleScale val="100"/>
        <c:showNegBubbles val="0"/>
        <c:axId val="-2120830760"/>
        <c:axId val="-2120825768"/>
      </c:bubbleChart>
      <c:valAx>
        <c:axId val="-2120830760"/>
        <c:scaling>
          <c:orientation val="minMax"/>
        </c:scaling>
        <c:delete val="1"/>
        <c:axPos val="b"/>
        <c:numFmt formatCode="General" sourceLinked="1"/>
        <c:majorTickMark val="out"/>
        <c:minorTickMark val="none"/>
        <c:tickLblPos val="nextTo"/>
        <c:crossAx val="-2120825768"/>
        <c:crosses val="autoZero"/>
        <c:crossBetween val="midCat"/>
      </c:valAx>
      <c:valAx>
        <c:axId val="-2120825768"/>
        <c:scaling>
          <c:orientation val="minMax"/>
        </c:scaling>
        <c:delete val="1"/>
        <c:axPos val="l"/>
        <c:numFmt formatCode="General" sourceLinked="1"/>
        <c:majorTickMark val="out"/>
        <c:minorTickMark val="none"/>
        <c:tickLblPos val="nextTo"/>
        <c:crossAx val="-2120830760"/>
        <c:crosses val="autoZero"/>
        <c:crossBetween val="midCat"/>
      </c:valAx>
      <c:spPr>
        <a:noFill/>
        <a:ln w="25400">
          <a:noFill/>
        </a:ln>
      </c:spPr>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1"/>
          <c:order val="1"/>
          <c:marker>
            <c:symbol val="none"/>
          </c:marker>
          <c:xVal>
            <c:numRef>
              <c:f>'feats02-model03'!$I$2:$I$16</c:f>
              <c:numCache>
                <c:formatCode>0.0%</c:formatCode>
                <c:ptCount val="15"/>
                <c:pt idx="0">
                  <c:v>0.0</c:v>
                </c:pt>
                <c:pt idx="1">
                  <c:v>0.0</c:v>
                </c:pt>
                <c:pt idx="2">
                  <c:v>6.69702652022502E-5</c:v>
                </c:pt>
                <c:pt idx="3">
                  <c:v>0.0127913206536298</c:v>
                </c:pt>
                <c:pt idx="4">
                  <c:v>0.0182828824002143</c:v>
                </c:pt>
                <c:pt idx="5">
                  <c:v>0.0252477899812483</c:v>
                </c:pt>
                <c:pt idx="6">
                  <c:v>0.0327484596839003</c:v>
                </c:pt>
                <c:pt idx="7">
                  <c:v>0.0412536833645861</c:v>
                </c:pt>
                <c:pt idx="8">
                  <c:v>0.0515001339405304</c:v>
                </c:pt>
                <c:pt idx="9">
                  <c:v>0.0618135547816769</c:v>
                </c:pt>
                <c:pt idx="10">
                  <c:v>0.0733994106616662</c:v>
                </c:pt>
                <c:pt idx="11">
                  <c:v>0.187583712831503</c:v>
                </c:pt>
                <c:pt idx="12">
                  <c:v>0.187583712831503</c:v>
                </c:pt>
                <c:pt idx="13">
                  <c:v>0.187583712831503</c:v>
                </c:pt>
                <c:pt idx="14">
                  <c:v>0.187583712831503</c:v>
                </c:pt>
              </c:numCache>
            </c:numRef>
          </c:xVal>
          <c:yVal>
            <c:numRef>
              <c:f>'feats02-model03'!$J$2:$J$16</c:f>
              <c:numCache>
                <c:formatCode>0.0%</c:formatCode>
                <c:ptCount val="15"/>
                <c:pt idx="0">
                  <c:v>0.912514510224127</c:v>
                </c:pt>
                <c:pt idx="1">
                  <c:v>0.912514510224127</c:v>
                </c:pt>
                <c:pt idx="2">
                  <c:v>0.772970800964372</c:v>
                </c:pt>
                <c:pt idx="3">
                  <c:v>0.398160550049111</c:v>
                </c:pt>
                <c:pt idx="4">
                  <c:v>0.371803590792404</c:v>
                </c:pt>
                <c:pt idx="5">
                  <c:v>0.332258749534834</c:v>
                </c:pt>
                <c:pt idx="6">
                  <c:v>0.298198595084446</c:v>
                </c:pt>
                <c:pt idx="7">
                  <c:v>0.263924854401683</c:v>
                </c:pt>
                <c:pt idx="8">
                  <c:v>0.219460641666881</c:v>
                </c:pt>
                <c:pt idx="9">
                  <c:v>0.185923962082496</c:v>
                </c:pt>
                <c:pt idx="10">
                  <c:v>0.151023213506471</c:v>
                </c:pt>
                <c:pt idx="11">
                  <c:v>0.0</c:v>
                </c:pt>
                <c:pt idx="12">
                  <c:v>0.0</c:v>
                </c:pt>
                <c:pt idx="13">
                  <c:v>0.0</c:v>
                </c:pt>
                <c:pt idx="14">
                  <c:v>0.0</c:v>
                </c:pt>
              </c:numCache>
            </c:numRef>
          </c:yVal>
          <c:smooth val="1"/>
        </c:ser>
        <c:ser>
          <c:idx val="0"/>
          <c:order val="0"/>
          <c:spPr>
            <a:ln>
              <a:headEnd type="none"/>
              <a:tailEnd type="none"/>
            </a:ln>
          </c:spPr>
          <c:marker>
            <c:symbol val="none"/>
          </c:marker>
          <c:xVal>
            <c:numRef>
              <c:f>'feats02-model03'!$I$2:$I$16</c:f>
              <c:numCache>
                <c:formatCode>0.0%</c:formatCode>
                <c:ptCount val="15"/>
                <c:pt idx="0">
                  <c:v>0.0</c:v>
                </c:pt>
                <c:pt idx="1">
                  <c:v>0.0</c:v>
                </c:pt>
                <c:pt idx="2">
                  <c:v>6.69702652022502E-5</c:v>
                </c:pt>
                <c:pt idx="3">
                  <c:v>0.0127913206536298</c:v>
                </c:pt>
                <c:pt idx="4">
                  <c:v>0.0182828824002143</c:v>
                </c:pt>
                <c:pt idx="5">
                  <c:v>0.0252477899812483</c:v>
                </c:pt>
                <c:pt idx="6">
                  <c:v>0.0327484596839003</c:v>
                </c:pt>
                <c:pt idx="7">
                  <c:v>0.0412536833645861</c:v>
                </c:pt>
                <c:pt idx="8">
                  <c:v>0.0515001339405304</c:v>
                </c:pt>
                <c:pt idx="9">
                  <c:v>0.0618135547816769</c:v>
                </c:pt>
                <c:pt idx="10">
                  <c:v>0.0733994106616662</c:v>
                </c:pt>
                <c:pt idx="11">
                  <c:v>0.187583712831503</c:v>
                </c:pt>
                <c:pt idx="12">
                  <c:v>0.187583712831503</c:v>
                </c:pt>
                <c:pt idx="13">
                  <c:v>0.187583712831503</c:v>
                </c:pt>
                <c:pt idx="14">
                  <c:v>0.187583712831503</c:v>
                </c:pt>
              </c:numCache>
            </c:numRef>
          </c:xVal>
          <c:yVal>
            <c:numRef>
              <c:f>'feats02-model03'!$J$2:$J$16</c:f>
              <c:numCache>
                <c:formatCode>0.0%</c:formatCode>
                <c:ptCount val="15"/>
                <c:pt idx="0">
                  <c:v>0.912514510224127</c:v>
                </c:pt>
                <c:pt idx="1">
                  <c:v>0.912514510224127</c:v>
                </c:pt>
                <c:pt idx="2">
                  <c:v>0.772970800964372</c:v>
                </c:pt>
                <c:pt idx="3">
                  <c:v>0.398160550049111</c:v>
                </c:pt>
                <c:pt idx="4">
                  <c:v>0.371803590792404</c:v>
                </c:pt>
                <c:pt idx="5">
                  <c:v>0.332258749534834</c:v>
                </c:pt>
                <c:pt idx="6">
                  <c:v>0.298198595084446</c:v>
                </c:pt>
                <c:pt idx="7">
                  <c:v>0.263924854401683</c:v>
                </c:pt>
                <c:pt idx="8">
                  <c:v>0.219460641666881</c:v>
                </c:pt>
                <c:pt idx="9">
                  <c:v>0.185923962082496</c:v>
                </c:pt>
                <c:pt idx="10">
                  <c:v>0.151023213506471</c:v>
                </c:pt>
                <c:pt idx="11">
                  <c:v>0.0</c:v>
                </c:pt>
                <c:pt idx="12">
                  <c:v>0.0</c:v>
                </c:pt>
                <c:pt idx="13">
                  <c:v>0.0</c:v>
                </c:pt>
                <c:pt idx="14">
                  <c:v>0.0</c:v>
                </c:pt>
              </c:numCache>
            </c:numRef>
          </c:yVal>
          <c:smooth val="1"/>
        </c:ser>
        <c:dLbls>
          <c:showLegendKey val="0"/>
          <c:showVal val="0"/>
          <c:showCatName val="0"/>
          <c:showSerName val="0"/>
          <c:showPercent val="0"/>
          <c:showBubbleSize val="0"/>
        </c:dLbls>
        <c:axId val="2078288792"/>
        <c:axId val="-2123638600"/>
      </c:scatterChart>
      <c:valAx>
        <c:axId val="2078288792"/>
        <c:scaling>
          <c:orientation val="minMax"/>
          <c:max val="0.2"/>
          <c:min val="0.0"/>
        </c:scaling>
        <c:delete val="0"/>
        <c:axPos val="b"/>
        <c:title>
          <c:tx>
            <c:strRef>
              <c:f>'feats02-model03'!$I$1</c:f>
              <c:strCache>
                <c:ptCount val="1"/>
                <c:pt idx="0">
                  <c:v>False Positive Rate</c:v>
                </c:pt>
              </c:strCache>
            </c:strRef>
          </c:tx>
          <c:layout/>
          <c:overlay val="0"/>
          <c:txPr>
            <a:bodyPr/>
            <a:lstStyle/>
            <a:p>
              <a:pPr>
                <a:defRPr>
                  <a:latin typeface="+mj-lt"/>
                </a:defRPr>
              </a:pPr>
              <a:endParaRPr lang="en-US"/>
            </a:p>
          </c:txPr>
        </c:title>
        <c:numFmt formatCode="0.0%" sourceLinked="1"/>
        <c:majorTickMark val="out"/>
        <c:minorTickMark val="none"/>
        <c:tickLblPos val="nextTo"/>
        <c:txPr>
          <a:bodyPr/>
          <a:lstStyle/>
          <a:p>
            <a:pPr>
              <a:defRPr sz="1400"/>
            </a:pPr>
            <a:endParaRPr lang="en-US"/>
          </a:p>
        </c:txPr>
        <c:crossAx val="-2123638600"/>
        <c:crosses val="autoZero"/>
        <c:crossBetween val="midCat"/>
        <c:majorUnit val="0.05"/>
      </c:valAx>
      <c:valAx>
        <c:axId val="-2123638600"/>
        <c:scaling>
          <c:orientation val="minMax"/>
          <c:max val="1.0"/>
          <c:min val="0.0"/>
        </c:scaling>
        <c:delete val="0"/>
        <c:axPos val="l"/>
        <c:title>
          <c:tx>
            <c:strRef>
              <c:f>'feats02-model03'!$J$1</c:f>
              <c:strCache>
                <c:ptCount val="1"/>
                <c:pt idx="0">
                  <c:v>False Negative Rate</c:v>
                </c:pt>
              </c:strCache>
            </c:strRef>
          </c:tx>
          <c:layout/>
          <c:overlay val="0"/>
          <c:txPr>
            <a:bodyPr rot="-5400000" vert="horz"/>
            <a:lstStyle/>
            <a:p>
              <a:pPr>
                <a:defRPr>
                  <a:latin typeface="+mj-lt"/>
                </a:defRPr>
              </a:pPr>
              <a:endParaRPr lang="en-US"/>
            </a:p>
          </c:txPr>
        </c:title>
        <c:numFmt formatCode="0.0%" sourceLinked="1"/>
        <c:majorTickMark val="out"/>
        <c:minorTickMark val="none"/>
        <c:tickLblPos val="nextTo"/>
        <c:txPr>
          <a:bodyPr/>
          <a:lstStyle/>
          <a:p>
            <a:pPr>
              <a:defRPr sz="1400"/>
            </a:pPr>
            <a:endParaRPr lang="en-US"/>
          </a:p>
        </c:txPr>
        <c:crossAx val="2078288792"/>
        <c:crosses val="autoZero"/>
        <c:crossBetween val="midCat"/>
        <c:majorUnit val="0.2"/>
      </c:valAx>
    </c:plotArea>
    <c:plotVisOnly val="1"/>
    <c:dispBlanksAs val="gap"/>
    <c:showDLblsOverMax val="0"/>
  </c:chart>
  <c:txPr>
    <a:bodyPr/>
    <a:lstStyle/>
    <a:p>
      <a:pPr>
        <a:defRPr sz="1800"/>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33E8C5-DDAF-544D-8D02-29B509AA9BE2}" type="doc">
      <dgm:prSet loTypeId="urn:microsoft.com/office/officeart/2005/8/layout/cycle1" loCatId="" qsTypeId="urn:microsoft.com/office/officeart/2005/8/quickstyle/simple4" qsCatId="simple" csTypeId="urn:microsoft.com/office/officeart/2005/8/colors/colorful2" csCatId="colorful" phldr="1"/>
      <dgm:spPr/>
      <dgm:t>
        <a:bodyPr/>
        <a:lstStyle/>
        <a:p>
          <a:endParaRPr lang="en-US"/>
        </a:p>
      </dgm:t>
    </dgm:pt>
    <dgm:pt modelId="{AD025F52-53CF-D54D-9337-69EC263F5A63}">
      <dgm:prSet phldrT="[Text]" custT="1"/>
      <dgm:spPr/>
      <dgm:t>
        <a:bodyPr/>
        <a:lstStyle/>
        <a:p>
          <a:r>
            <a:rPr lang="en-US" sz="2400" dirty="0" smtClean="0"/>
            <a:t>Current Paradigm</a:t>
          </a:r>
          <a:endParaRPr lang="en-US" sz="2400" dirty="0"/>
        </a:p>
      </dgm:t>
    </dgm:pt>
    <dgm:pt modelId="{F0805100-B0E8-8747-B5D7-62E86027971F}" type="parTrans" cxnId="{FD6E500A-907D-3943-918E-B41499877EA1}">
      <dgm:prSet/>
      <dgm:spPr/>
      <dgm:t>
        <a:bodyPr/>
        <a:lstStyle/>
        <a:p>
          <a:endParaRPr lang="en-US" sz="1800"/>
        </a:p>
      </dgm:t>
    </dgm:pt>
    <dgm:pt modelId="{4879E644-289E-8347-9178-256CFF9AB7DB}" type="sibTrans" cxnId="{FD6E500A-907D-3943-918E-B41499877EA1}">
      <dgm:prSet/>
      <dgm:spPr/>
      <dgm:t>
        <a:bodyPr/>
        <a:lstStyle/>
        <a:p>
          <a:endParaRPr lang="en-US" sz="1800"/>
        </a:p>
      </dgm:t>
    </dgm:pt>
    <dgm:pt modelId="{1A6FB359-1624-8240-9BAA-B97D5D8B03FE}">
      <dgm:prSet phldrT="[Text]" custT="1"/>
      <dgm:spPr/>
      <dgm:t>
        <a:bodyPr/>
        <a:lstStyle/>
        <a:p>
          <a:r>
            <a:rPr lang="en-US" sz="2400" dirty="0" smtClean="0"/>
            <a:t>Crisis</a:t>
          </a:r>
          <a:endParaRPr lang="en-US" sz="2400" dirty="0"/>
        </a:p>
      </dgm:t>
    </dgm:pt>
    <dgm:pt modelId="{082FC937-54E1-184F-9D41-93C75549FEC1}" type="parTrans" cxnId="{438A8ED5-E932-FB4E-B157-9BB73B87C930}">
      <dgm:prSet/>
      <dgm:spPr/>
      <dgm:t>
        <a:bodyPr/>
        <a:lstStyle/>
        <a:p>
          <a:endParaRPr lang="en-US" sz="1800"/>
        </a:p>
      </dgm:t>
    </dgm:pt>
    <dgm:pt modelId="{82109E7B-FB83-B64C-97D6-871CCB6F5143}" type="sibTrans" cxnId="{438A8ED5-E932-FB4E-B157-9BB73B87C930}">
      <dgm:prSet/>
      <dgm:spPr/>
      <dgm:t>
        <a:bodyPr/>
        <a:lstStyle/>
        <a:p>
          <a:endParaRPr lang="en-US" sz="1800"/>
        </a:p>
      </dgm:t>
    </dgm:pt>
    <dgm:pt modelId="{78F5B701-0135-AA45-9147-D052AF177975}">
      <dgm:prSet phldrT="[Text]" custT="1"/>
      <dgm:spPr/>
      <dgm:t>
        <a:bodyPr/>
        <a:lstStyle/>
        <a:p>
          <a:r>
            <a:rPr lang="en-US" sz="2400" dirty="0" smtClean="0"/>
            <a:t>Anomalies</a:t>
          </a:r>
          <a:endParaRPr lang="en-US" sz="2400" dirty="0"/>
        </a:p>
      </dgm:t>
    </dgm:pt>
    <dgm:pt modelId="{B86AA11D-B69D-3C45-A813-E40E2FD410D9}" type="sibTrans" cxnId="{6D201577-8B12-E447-85AC-0C6586937326}">
      <dgm:prSet/>
      <dgm:spPr/>
      <dgm:t>
        <a:bodyPr/>
        <a:lstStyle/>
        <a:p>
          <a:endParaRPr lang="en-US" sz="1800"/>
        </a:p>
      </dgm:t>
    </dgm:pt>
    <dgm:pt modelId="{67740801-609E-4B43-930A-512F4FC7E1D5}" type="parTrans" cxnId="{6D201577-8B12-E447-85AC-0C6586937326}">
      <dgm:prSet/>
      <dgm:spPr/>
      <dgm:t>
        <a:bodyPr/>
        <a:lstStyle/>
        <a:p>
          <a:endParaRPr lang="en-US" sz="1800"/>
        </a:p>
      </dgm:t>
    </dgm:pt>
    <dgm:pt modelId="{638B56BC-DCB1-1842-BB65-110E235FD29A}">
      <dgm:prSet phldrT="[Text]" custT="1"/>
      <dgm:spPr/>
      <dgm:t>
        <a:bodyPr/>
        <a:lstStyle/>
        <a:p>
          <a:r>
            <a:rPr lang="en-US" sz="2400" dirty="0" smtClean="0"/>
            <a:t>New Paradigm</a:t>
          </a:r>
          <a:endParaRPr lang="en-US" sz="2400" dirty="0"/>
        </a:p>
      </dgm:t>
    </dgm:pt>
    <dgm:pt modelId="{E1BB7FAD-A77F-0949-AA3B-306BD476AA7F}" type="parTrans" cxnId="{779B2EB5-FCAE-3B44-89FE-9F8489A803D4}">
      <dgm:prSet/>
      <dgm:spPr/>
      <dgm:t>
        <a:bodyPr/>
        <a:lstStyle/>
        <a:p>
          <a:endParaRPr lang="en-US" sz="1400"/>
        </a:p>
      </dgm:t>
    </dgm:pt>
    <dgm:pt modelId="{301950C0-F725-AD4B-9E16-7C741A9B7BF2}" type="sibTrans" cxnId="{779B2EB5-FCAE-3B44-89FE-9F8489A803D4}">
      <dgm:prSet/>
      <dgm:spPr/>
      <dgm:t>
        <a:bodyPr/>
        <a:lstStyle/>
        <a:p>
          <a:endParaRPr lang="en-US" sz="1400"/>
        </a:p>
      </dgm:t>
    </dgm:pt>
    <dgm:pt modelId="{F246CAFD-D6EA-154C-BB12-9D70DFBE3CE5}" type="pres">
      <dgm:prSet presAssocID="{1A33E8C5-DDAF-544D-8D02-29B509AA9BE2}" presName="cycle" presStyleCnt="0">
        <dgm:presLayoutVars>
          <dgm:dir/>
          <dgm:resizeHandles val="exact"/>
        </dgm:presLayoutVars>
      </dgm:prSet>
      <dgm:spPr/>
      <dgm:t>
        <a:bodyPr/>
        <a:lstStyle/>
        <a:p>
          <a:endParaRPr lang="en-US"/>
        </a:p>
      </dgm:t>
    </dgm:pt>
    <dgm:pt modelId="{8D49F409-6872-4245-BF0F-F03397D02958}" type="pres">
      <dgm:prSet presAssocID="{AD025F52-53CF-D54D-9337-69EC263F5A63}" presName="dummy" presStyleCnt="0"/>
      <dgm:spPr/>
      <dgm:t>
        <a:bodyPr/>
        <a:lstStyle/>
        <a:p>
          <a:endParaRPr lang="en-US"/>
        </a:p>
      </dgm:t>
    </dgm:pt>
    <dgm:pt modelId="{21E25662-F647-6B47-BB5D-9DCC38870FC2}" type="pres">
      <dgm:prSet presAssocID="{AD025F52-53CF-D54D-9337-69EC263F5A63}" presName="node" presStyleLbl="revTx" presStyleIdx="0" presStyleCnt="4">
        <dgm:presLayoutVars>
          <dgm:bulletEnabled val="1"/>
        </dgm:presLayoutVars>
      </dgm:prSet>
      <dgm:spPr/>
      <dgm:t>
        <a:bodyPr/>
        <a:lstStyle/>
        <a:p>
          <a:endParaRPr lang="en-US"/>
        </a:p>
      </dgm:t>
    </dgm:pt>
    <dgm:pt modelId="{25146618-1B5F-C347-AF37-3223F5C59E7F}" type="pres">
      <dgm:prSet presAssocID="{4879E644-289E-8347-9178-256CFF9AB7DB}" presName="sibTrans" presStyleLbl="node1" presStyleIdx="0" presStyleCnt="4"/>
      <dgm:spPr/>
      <dgm:t>
        <a:bodyPr/>
        <a:lstStyle/>
        <a:p>
          <a:endParaRPr lang="en-US"/>
        </a:p>
      </dgm:t>
    </dgm:pt>
    <dgm:pt modelId="{C2729693-2067-404E-ACEC-70A5C79FC3F4}" type="pres">
      <dgm:prSet presAssocID="{78F5B701-0135-AA45-9147-D052AF177975}" presName="dummy" presStyleCnt="0"/>
      <dgm:spPr/>
      <dgm:t>
        <a:bodyPr/>
        <a:lstStyle/>
        <a:p>
          <a:endParaRPr lang="en-US"/>
        </a:p>
      </dgm:t>
    </dgm:pt>
    <dgm:pt modelId="{525EA022-7C99-B648-A76B-4346DB3BF11E}" type="pres">
      <dgm:prSet presAssocID="{78F5B701-0135-AA45-9147-D052AF177975}" presName="node" presStyleLbl="revTx" presStyleIdx="1" presStyleCnt="4" custScaleX="104213" custRadScaleRad="98932" custRadScaleInc="-2073">
        <dgm:presLayoutVars>
          <dgm:bulletEnabled val="1"/>
        </dgm:presLayoutVars>
      </dgm:prSet>
      <dgm:spPr/>
      <dgm:t>
        <a:bodyPr/>
        <a:lstStyle/>
        <a:p>
          <a:endParaRPr lang="en-US"/>
        </a:p>
      </dgm:t>
    </dgm:pt>
    <dgm:pt modelId="{2403B01F-4DDC-BE44-BCA0-DD78C8DB4988}" type="pres">
      <dgm:prSet presAssocID="{B86AA11D-B69D-3C45-A813-E40E2FD410D9}" presName="sibTrans" presStyleLbl="node1" presStyleIdx="1" presStyleCnt="4"/>
      <dgm:spPr/>
      <dgm:t>
        <a:bodyPr/>
        <a:lstStyle/>
        <a:p>
          <a:endParaRPr lang="en-US"/>
        </a:p>
      </dgm:t>
    </dgm:pt>
    <dgm:pt modelId="{3886CD46-9D1C-9845-BEB1-80AB07B73791}" type="pres">
      <dgm:prSet presAssocID="{1A6FB359-1624-8240-9BAA-B97D5D8B03FE}" presName="dummy" presStyleCnt="0"/>
      <dgm:spPr/>
      <dgm:t>
        <a:bodyPr/>
        <a:lstStyle/>
        <a:p>
          <a:endParaRPr lang="en-US"/>
        </a:p>
      </dgm:t>
    </dgm:pt>
    <dgm:pt modelId="{BBF33F06-9D28-0D4B-8D06-1C08C8B1643E}" type="pres">
      <dgm:prSet presAssocID="{1A6FB359-1624-8240-9BAA-B97D5D8B03FE}" presName="node" presStyleLbl="revTx" presStyleIdx="2" presStyleCnt="4">
        <dgm:presLayoutVars>
          <dgm:bulletEnabled val="1"/>
        </dgm:presLayoutVars>
      </dgm:prSet>
      <dgm:spPr/>
      <dgm:t>
        <a:bodyPr/>
        <a:lstStyle/>
        <a:p>
          <a:endParaRPr lang="en-US"/>
        </a:p>
      </dgm:t>
    </dgm:pt>
    <dgm:pt modelId="{FA8577DB-3DA0-824E-A052-7C070D1EB190}" type="pres">
      <dgm:prSet presAssocID="{82109E7B-FB83-B64C-97D6-871CCB6F5143}" presName="sibTrans" presStyleLbl="node1" presStyleIdx="2" presStyleCnt="4"/>
      <dgm:spPr/>
      <dgm:t>
        <a:bodyPr/>
        <a:lstStyle/>
        <a:p>
          <a:endParaRPr lang="en-US"/>
        </a:p>
      </dgm:t>
    </dgm:pt>
    <dgm:pt modelId="{DF62EE86-6B26-DA45-B219-D5E2E892D2EB}" type="pres">
      <dgm:prSet presAssocID="{638B56BC-DCB1-1842-BB65-110E235FD29A}" presName="dummy" presStyleCnt="0"/>
      <dgm:spPr/>
      <dgm:t>
        <a:bodyPr/>
        <a:lstStyle/>
        <a:p>
          <a:endParaRPr lang="en-US"/>
        </a:p>
      </dgm:t>
    </dgm:pt>
    <dgm:pt modelId="{63F070B3-60FC-6044-BCCE-2DEF0742ABA6}" type="pres">
      <dgm:prSet presAssocID="{638B56BC-DCB1-1842-BB65-110E235FD29A}" presName="node" presStyleLbl="revTx" presStyleIdx="3" presStyleCnt="4">
        <dgm:presLayoutVars>
          <dgm:bulletEnabled val="1"/>
        </dgm:presLayoutVars>
      </dgm:prSet>
      <dgm:spPr/>
      <dgm:t>
        <a:bodyPr/>
        <a:lstStyle/>
        <a:p>
          <a:endParaRPr lang="en-US"/>
        </a:p>
      </dgm:t>
    </dgm:pt>
    <dgm:pt modelId="{564B6D59-B371-6744-B545-2AEA2A04F61A}" type="pres">
      <dgm:prSet presAssocID="{301950C0-F725-AD4B-9E16-7C741A9B7BF2}" presName="sibTrans" presStyleLbl="node1" presStyleIdx="3" presStyleCnt="4"/>
      <dgm:spPr/>
      <dgm:t>
        <a:bodyPr/>
        <a:lstStyle/>
        <a:p>
          <a:endParaRPr lang="en-US"/>
        </a:p>
      </dgm:t>
    </dgm:pt>
  </dgm:ptLst>
  <dgm:cxnLst>
    <dgm:cxn modelId="{A5C972FD-385B-EE48-A312-800FD58A5062}" type="presOf" srcId="{4879E644-289E-8347-9178-256CFF9AB7DB}" destId="{25146618-1B5F-C347-AF37-3223F5C59E7F}" srcOrd="0" destOrd="0" presId="urn:microsoft.com/office/officeart/2005/8/layout/cycle1"/>
    <dgm:cxn modelId="{B840B141-8A77-8649-AED0-C55930E31DE8}" type="presOf" srcId="{301950C0-F725-AD4B-9E16-7C741A9B7BF2}" destId="{564B6D59-B371-6744-B545-2AEA2A04F61A}" srcOrd="0" destOrd="0" presId="urn:microsoft.com/office/officeart/2005/8/layout/cycle1"/>
    <dgm:cxn modelId="{A5A1DF19-D319-5847-83E5-704D83D70D71}" type="presOf" srcId="{78F5B701-0135-AA45-9147-D052AF177975}" destId="{525EA022-7C99-B648-A76B-4346DB3BF11E}" srcOrd="0" destOrd="0" presId="urn:microsoft.com/office/officeart/2005/8/layout/cycle1"/>
    <dgm:cxn modelId="{438A8ED5-E932-FB4E-B157-9BB73B87C930}" srcId="{1A33E8C5-DDAF-544D-8D02-29B509AA9BE2}" destId="{1A6FB359-1624-8240-9BAA-B97D5D8B03FE}" srcOrd="2" destOrd="0" parTransId="{082FC937-54E1-184F-9D41-93C75549FEC1}" sibTransId="{82109E7B-FB83-B64C-97D6-871CCB6F5143}"/>
    <dgm:cxn modelId="{6D515E5D-5241-9443-A9C3-A0F79C8EA3C9}" type="presOf" srcId="{B86AA11D-B69D-3C45-A813-E40E2FD410D9}" destId="{2403B01F-4DDC-BE44-BCA0-DD78C8DB4988}" srcOrd="0" destOrd="0" presId="urn:microsoft.com/office/officeart/2005/8/layout/cycle1"/>
    <dgm:cxn modelId="{6D201577-8B12-E447-85AC-0C6586937326}" srcId="{1A33E8C5-DDAF-544D-8D02-29B509AA9BE2}" destId="{78F5B701-0135-AA45-9147-D052AF177975}" srcOrd="1" destOrd="0" parTransId="{67740801-609E-4B43-930A-512F4FC7E1D5}" sibTransId="{B86AA11D-B69D-3C45-A813-E40E2FD410D9}"/>
    <dgm:cxn modelId="{10F49AFC-19C3-F24C-BFCA-3FB8EFF5176B}" type="presOf" srcId="{1A33E8C5-DDAF-544D-8D02-29B509AA9BE2}" destId="{F246CAFD-D6EA-154C-BB12-9D70DFBE3CE5}" srcOrd="0" destOrd="0" presId="urn:microsoft.com/office/officeart/2005/8/layout/cycle1"/>
    <dgm:cxn modelId="{4653AE37-FA63-2F42-9AE9-7872DD22555F}" type="presOf" srcId="{638B56BC-DCB1-1842-BB65-110E235FD29A}" destId="{63F070B3-60FC-6044-BCCE-2DEF0742ABA6}" srcOrd="0" destOrd="0" presId="urn:microsoft.com/office/officeart/2005/8/layout/cycle1"/>
    <dgm:cxn modelId="{3A1B4FF2-04E3-8944-893E-6B27BEDFFC88}" type="presOf" srcId="{1A6FB359-1624-8240-9BAA-B97D5D8B03FE}" destId="{BBF33F06-9D28-0D4B-8D06-1C08C8B1643E}" srcOrd="0" destOrd="0" presId="urn:microsoft.com/office/officeart/2005/8/layout/cycle1"/>
    <dgm:cxn modelId="{779B2EB5-FCAE-3B44-89FE-9F8489A803D4}" srcId="{1A33E8C5-DDAF-544D-8D02-29B509AA9BE2}" destId="{638B56BC-DCB1-1842-BB65-110E235FD29A}" srcOrd="3" destOrd="0" parTransId="{E1BB7FAD-A77F-0949-AA3B-306BD476AA7F}" sibTransId="{301950C0-F725-AD4B-9E16-7C741A9B7BF2}"/>
    <dgm:cxn modelId="{3D3AC733-8E9A-404C-AE3A-E121E8FA3560}" type="presOf" srcId="{AD025F52-53CF-D54D-9337-69EC263F5A63}" destId="{21E25662-F647-6B47-BB5D-9DCC38870FC2}" srcOrd="0" destOrd="0" presId="urn:microsoft.com/office/officeart/2005/8/layout/cycle1"/>
    <dgm:cxn modelId="{FD6E500A-907D-3943-918E-B41499877EA1}" srcId="{1A33E8C5-DDAF-544D-8D02-29B509AA9BE2}" destId="{AD025F52-53CF-D54D-9337-69EC263F5A63}" srcOrd="0" destOrd="0" parTransId="{F0805100-B0E8-8747-B5D7-62E86027971F}" sibTransId="{4879E644-289E-8347-9178-256CFF9AB7DB}"/>
    <dgm:cxn modelId="{9C4549B7-93F8-1D47-83C6-4E7E3609A5FE}" type="presOf" srcId="{82109E7B-FB83-B64C-97D6-871CCB6F5143}" destId="{FA8577DB-3DA0-824E-A052-7C070D1EB190}" srcOrd="0" destOrd="0" presId="urn:microsoft.com/office/officeart/2005/8/layout/cycle1"/>
    <dgm:cxn modelId="{BF76FFC2-70EE-1D43-B4B3-AC27E92D96CE}" type="presParOf" srcId="{F246CAFD-D6EA-154C-BB12-9D70DFBE3CE5}" destId="{8D49F409-6872-4245-BF0F-F03397D02958}" srcOrd="0" destOrd="0" presId="urn:microsoft.com/office/officeart/2005/8/layout/cycle1"/>
    <dgm:cxn modelId="{3237FB77-E362-1742-A89E-804CDA1AD955}" type="presParOf" srcId="{F246CAFD-D6EA-154C-BB12-9D70DFBE3CE5}" destId="{21E25662-F647-6B47-BB5D-9DCC38870FC2}" srcOrd="1" destOrd="0" presId="urn:microsoft.com/office/officeart/2005/8/layout/cycle1"/>
    <dgm:cxn modelId="{C064E9CE-73EC-584F-89E1-FDA7FEDDD7B0}" type="presParOf" srcId="{F246CAFD-D6EA-154C-BB12-9D70DFBE3CE5}" destId="{25146618-1B5F-C347-AF37-3223F5C59E7F}" srcOrd="2" destOrd="0" presId="urn:microsoft.com/office/officeart/2005/8/layout/cycle1"/>
    <dgm:cxn modelId="{8CAB1B6F-6027-094D-8B33-F4FC232090A8}" type="presParOf" srcId="{F246CAFD-D6EA-154C-BB12-9D70DFBE3CE5}" destId="{C2729693-2067-404E-ACEC-70A5C79FC3F4}" srcOrd="3" destOrd="0" presId="urn:microsoft.com/office/officeart/2005/8/layout/cycle1"/>
    <dgm:cxn modelId="{CF7FFC40-4C26-EA45-A1FD-FD86212985C7}" type="presParOf" srcId="{F246CAFD-D6EA-154C-BB12-9D70DFBE3CE5}" destId="{525EA022-7C99-B648-A76B-4346DB3BF11E}" srcOrd="4" destOrd="0" presId="urn:microsoft.com/office/officeart/2005/8/layout/cycle1"/>
    <dgm:cxn modelId="{4F0F692D-BAE3-DD40-B75A-07A8598AE083}" type="presParOf" srcId="{F246CAFD-D6EA-154C-BB12-9D70DFBE3CE5}" destId="{2403B01F-4DDC-BE44-BCA0-DD78C8DB4988}" srcOrd="5" destOrd="0" presId="urn:microsoft.com/office/officeart/2005/8/layout/cycle1"/>
    <dgm:cxn modelId="{57C712C3-97BE-514E-B229-F783300AFCC1}" type="presParOf" srcId="{F246CAFD-D6EA-154C-BB12-9D70DFBE3CE5}" destId="{3886CD46-9D1C-9845-BEB1-80AB07B73791}" srcOrd="6" destOrd="0" presId="urn:microsoft.com/office/officeart/2005/8/layout/cycle1"/>
    <dgm:cxn modelId="{4307AF0C-BC5C-B743-A58C-83565F9D192D}" type="presParOf" srcId="{F246CAFD-D6EA-154C-BB12-9D70DFBE3CE5}" destId="{BBF33F06-9D28-0D4B-8D06-1C08C8B1643E}" srcOrd="7" destOrd="0" presId="urn:microsoft.com/office/officeart/2005/8/layout/cycle1"/>
    <dgm:cxn modelId="{4FBA8573-454C-5541-B729-AD328B40E6AC}" type="presParOf" srcId="{F246CAFD-D6EA-154C-BB12-9D70DFBE3CE5}" destId="{FA8577DB-3DA0-824E-A052-7C070D1EB190}" srcOrd="8" destOrd="0" presId="urn:microsoft.com/office/officeart/2005/8/layout/cycle1"/>
    <dgm:cxn modelId="{29412395-E2A4-8B43-AFC9-4B0FC8BCB43E}" type="presParOf" srcId="{F246CAFD-D6EA-154C-BB12-9D70DFBE3CE5}" destId="{DF62EE86-6B26-DA45-B219-D5E2E892D2EB}" srcOrd="9" destOrd="0" presId="urn:microsoft.com/office/officeart/2005/8/layout/cycle1"/>
    <dgm:cxn modelId="{06FC512E-CF05-4144-83D2-67EC64B5E625}" type="presParOf" srcId="{F246CAFD-D6EA-154C-BB12-9D70DFBE3CE5}" destId="{63F070B3-60FC-6044-BCCE-2DEF0742ABA6}" srcOrd="10" destOrd="0" presId="urn:microsoft.com/office/officeart/2005/8/layout/cycle1"/>
    <dgm:cxn modelId="{FAE87C7F-64FE-E24D-B250-97B7F9BE379A}" type="presParOf" srcId="{F246CAFD-D6EA-154C-BB12-9D70DFBE3CE5}" destId="{564B6D59-B371-6744-B545-2AEA2A04F61A}"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33E8C5-DDAF-544D-8D02-29B509AA9BE2}" type="doc">
      <dgm:prSet loTypeId="urn:microsoft.com/office/officeart/2005/8/layout/cycle1" loCatId="" qsTypeId="urn:microsoft.com/office/officeart/2005/8/quickstyle/simple4" qsCatId="simple" csTypeId="urn:microsoft.com/office/officeart/2005/8/colors/colorful2" csCatId="colorful" phldr="1"/>
      <dgm:spPr/>
      <dgm:t>
        <a:bodyPr/>
        <a:lstStyle/>
        <a:p>
          <a:endParaRPr lang="en-US"/>
        </a:p>
      </dgm:t>
    </dgm:pt>
    <dgm:pt modelId="{AD025F52-53CF-D54D-9337-69EC263F5A63}">
      <dgm:prSet phldrT="[Text]" custT="1"/>
      <dgm:spPr/>
      <dgm:t>
        <a:bodyPr/>
        <a:lstStyle/>
        <a:p>
          <a:r>
            <a:rPr lang="en-US" sz="2800" b="1" u="sng" dirty="0" smtClean="0"/>
            <a:t>Paradigm</a:t>
          </a:r>
          <a:r>
            <a:rPr lang="en-US" sz="2800" dirty="0" smtClean="0"/>
            <a:t> Newtown Mechanics</a:t>
          </a:r>
          <a:endParaRPr lang="en-US" sz="2800" dirty="0"/>
        </a:p>
      </dgm:t>
    </dgm:pt>
    <dgm:pt modelId="{F0805100-B0E8-8747-B5D7-62E86027971F}" type="parTrans" cxnId="{FD6E500A-907D-3943-918E-B41499877EA1}">
      <dgm:prSet/>
      <dgm:spPr/>
      <dgm:t>
        <a:bodyPr/>
        <a:lstStyle/>
        <a:p>
          <a:endParaRPr lang="en-US" sz="2000"/>
        </a:p>
      </dgm:t>
    </dgm:pt>
    <dgm:pt modelId="{4879E644-289E-8347-9178-256CFF9AB7DB}" type="sibTrans" cxnId="{FD6E500A-907D-3943-918E-B41499877EA1}">
      <dgm:prSet/>
      <dgm:spPr/>
      <dgm:t>
        <a:bodyPr/>
        <a:lstStyle/>
        <a:p>
          <a:endParaRPr lang="en-US" sz="2000"/>
        </a:p>
      </dgm:t>
    </dgm:pt>
    <dgm:pt modelId="{1A6FB359-1624-8240-9BAA-B97D5D8B03FE}">
      <dgm:prSet phldrT="[Text]" custT="1"/>
      <dgm:spPr/>
      <dgm:t>
        <a:bodyPr/>
        <a:lstStyle/>
        <a:p>
          <a:r>
            <a:rPr lang="en-US" sz="2800" b="1" u="sng" dirty="0" smtClean="0"/>
            <a:t>Crisis</a:t>
          </a:r>
          <a:r>
            <a:rPr lang="en-US" sz="2800" dirty="0" smtClean="0"/>
            <a:t> </a:t>
          </a:r>
          <a:r>
            <a:rPr lang="en-US" sz="2800" dirty="0" smtClean="0">
              <a:sym typeface="Wingdings"/>
            </a:rPr>
            <a:t>G</a:t>
          </a:r>
          <a:r>
            <a:rPr lang="en-US" sz="2800" dirty="0" smtClean="0"/>
            <a:t>ravity can’t go faster than light </a:t>
          </a:r>
          <a:r>
            <a:rPr lang="en-US" sz="2800" dirty="0" smtClean="0">
              <a:sym typeface="Wingdings"/>
            </a:rPr>
            <a:t> Newton wrong</a:t>
          </a:r>
          <a:endParaRPr lang="en-US" sz="2800" dirty="0"/>
        </a:p>
      </dgm:t>
    </dgm:pt>
    <dgm:pt modelId="{082FC937-54E1-184F-9D41-93C75549FEC1}" type="parTrans" cxnId="{438A8ED5-E932-FB4E-B157-9BB73B87C930}">
      <dgm:prSet/>
      <dgm:spPr/>
      <dgm:t>
        <a:bodyPr/>
        <a:lstStyle/>
        <a:p>
          <a:endParaRPr lang="en-US" sz="2000"/>
        </a:p>
      </dgm:t>
    </dgm:pt>
    <dgm:pt modelId="{82109E7B-FB83-B64C-97D6-871CCB6F5143}" type="sibTrans" cxnId="{438A8ED5-E932-FB4E-B157-9BB73B87C930}">
      <dgm:prSet/>
      <dgm:spPr/>
      <dgm:t>
        <a:bodyPr/>
        <a:lstStyle/>
        <a:p>
          <a:endParaRPr lang="en-US" sz="2000"/>
        </a:p>
      </dgm:t>
    </dgm:pt>
    <dgm:pt modelId="{78F5B701-0135-AA45-9147-D052AF177975}">
      <dgm:prSet phldrT="[Text]" custT="1"/>
      <dgm:spPr/>
      <dgm:t>
        <a:bodyPr/>
        <a:lstStyle/>
        <a:p>
          <a:r>
            <a:rPr lang="en-US" sz="2800" b="1" u="sng" dirty="0" smtClean="0"/>
            <a:t>Anomaly</a:t>
          </a:r>
          <a:r>
            <a:rPr lang="en-US" sz="2800" dirty="0" smtClean="0"/>
            <a:t> Unknown how gravity works</a:t>
          </a:r>
          <a:endParaRPr lang="en-US" sz="2800" dirty="0"/>
        </a:p>
      </dgm:t>
    </dgm:pt>
    <dgm:pt modelId="{B86AA11D-B69D-3C45-A813-E40E2FD410D9}" type="sibTrans" cxnId="{6D201577-8B12-E447-85AC-0C6586937326}">
      <dgm:prSet/>
      <dgm:spPr/>
      <dgm:t>
        <a:bodyPr/>
        <a:lstStyle/>
        <a:p>
          <a:endParaRPr lang="en-US" sz="2000"/>
        </a:p>
      </dgm:t>
    </dgm:pt>
    <dgm:pt modelId="{67740801-609E-4B43-930A-512F4FC7E1D5}" type="parTrans" cxnId="{6D201577-8B12-E447-85AC-0C6586937326}">
      <dgm:prSet/>
      <dgm:spPr/>
      <dgm:t>
        <a:bodyPr/>
        <a:lstStyle/>
        <a:p>
          <a:endParaRPr lang="en-US" sz="2000"/>
        </a:p>
      </dgm:t>
    </dgm:pt>
    <dgm:pt modelId="{638B56BC-DCB1-1842-BB65-110E235FD29A}">
      <dgm:prSet phldrT="[Text]" custT="1"/>
      <dgm:spPr/>
      <dgm:t>
        <a:bodyPr/>
        <a:lstStyle/>
        <a:p>
          <a:r>
            <a:rPr lang="en-US" sz="2800" b="1" u="sng" dirty="0" smtClean="0"/>
            <a:t>New Paradigm</a:t>
          </a:r>
          <a:r>
            <a:rPr lang="en-US" sz="2800" dirty="0" smtClean="0"/>
            <a:t> General Relativity</a:t>
          </a:r>
          <a:endParaRPr lang="en-US" sz="2800" dirty="0"/>
        </a:p>
      </dgm:t>
    </dgm:pt>
    <dgm:pt modelId="{E1BB7FAD-A77F-0949-AA3B-306BD476AA7F}" type="parTrans" cxnId="{779B2EB5-FCAE-3B44-89FE-9F8489A803D4}">
      <dgm:prSet/>
      <dgm:spPr/>
      <dgm:t>
        <a:bodyPr/>
        <a:lstStyle/>
        <a:p>
          <a:endParaRPr lang="en-US" sz="1600"/>
        </a:p>
      </dgm:t>
    </dgm:pt>
    <dgm:pt modelId="{301950C0-F725-AD4B-9E16-7C741A9B7BF2}" type="sibTrans" cxnId="{779B2EB5-FCAE-3B44-89FE-9F8489A803D4}">
      <dgm:prSet/>
      <dgm:spPr/>
      <dgm:t>
        <a:bodyPr/>
        <a:lstStyle/>
        <a:p>
          <a:endParaRPr lang="en-US" sz="1600"/>
        </a:p>
      </dgm:t>
    </dgm:pt>
    <dgm:pt modelId="{F246CAFD-D6EA-154C-BB12-9D70DFBE3CE5}" type="pres">
      <dgm:prSet presAssocID="{1A33E8C5-DDAF-544D-8D02-29B509AA9BE2}" presName="cycle" presStyleCnt="0">
        <dgm:presLayoutVars>
          <dgm:dir/>
          <dgm:resizeHandles val="exact"/>
        </dgm:presLayoutVars>
      </dgm:prSet>
      <dgm:spPr/>
      <dgm:t>
        <a:bodyPr/>
        <a:lstStyle/>
        <a:p>
          <a:endParaRPr lang="en-US"/>
        </a:p>
      </dgm:t>
    </dgm:pt>
    <dgm:pt modelId="{8D49F409-6872-4245-BF0F-F03397D02958}" type="pres">
      <dgm:prSet presAssocID="{AD025F52-53CF-D54D-9337-69EC263F5A63}" presName="dummy" presStyleCnt="0"/>
      <dgm:spPr/>
      <dgm:t>
        <a:bodyPr/>
        <a:lstStyle/>
        <a:p>
          <a:endParaRPr lang="en-US"/>
        </a:p>
      </dgm:t>
    </dgm:pt>
    <dgm:pt modelId="{21E25662-F647-6B47-BB5D-9DCC38870FC2}" type="pres">
      <dgm:prSet presAssocID="{AD025F52-53CF-D54D-9337-69EC263F5A63}" presName="node" presStyleLbl="revTx" presStyleIdx="0" presStyleCnt="4">
        <dgm:presLayoutVars>
          <dgm:bulletEnabled val="1"/>
        </dgm:presLayoutVars>
      </dgm:prSet>
      <dgm:spPr/>
      <dgm:t>
        <a:bodyPr/>
        <a:lstStyle/>
        <a:p>
          <a:endParaRPr lang="en-US"/>
        </a:p>
      </dgm:t>
    </dgm:pt>
    <dgm:pt modelId="{25146618-1B5F-C347-AF37-3223F5C59E7F}" type="pres">
      <dgm:prSet presAssocID="{4879E644-289E-8347-9178-256CFF9AB7DB}" presName="sibTrans" presStyleLbl="node1" presStyleIdx="0" presStyleCnt="4"/>
      <dgm:spPr/>
      <dgm:t>
        <a:bodyPr/>
        <a:lstStyle/>
        <a:p>
          <a:endParaRPr lang="en-US"/>
        </a:p>
      </dgm:t>
    </dgm:pt>
    <dgm:pt modelId="{C2729693-2067-404E-ACEC-70A5C79FC3F4}" type="pres">
      <dgm:prSet presAssocID="{78F5B701-0135-AA45-9147-D052AF177975}" presName="dummy" presStyleCnt="0"/>
      <dgm:spPr/>
      <dgm:t>
        <a:bodyPr/>
        <a:lstStyle/>
        <a:p>
          <a:endParaRPr lang="en-US"/>
        </a:p>
      </dgm:t>
    </dgm:pt>
    <dgm:pt modelId="{525EA022-7C99-B648-A76B-4346DB3BF11E}" type="pres">
      <dgm:prSet presAssocID="{78F5B701-0135-AA45-9147-D052AF177975}" presName="node" presStyleLbl="revTx" presStyleIdx="1" presStyleCnt="4" custScaleX="104213" custRadScaleRad="98932" custRadScaleInc="-2073">
        <dgm:presLayoutVars>
          <dgm:bulletEnabled val="1"/>
        </dgm:presLayoutVars>
      </dgm:prSet>
      <dgm:spPr/>
      <dgm:t>
        <a:bodyPr/>
        <a:lstStyle/>
        <a:p>
          <a:endParaRPr lang="en-US"/>
        </a:p>
      </dgm:t>
    </dgm:pt>
    <dgm:pt modelId="{2403B01F-4DDC-BE44-BCA0-DD78C8DB4988}" type="pres">
      <dgm:prSet presAssocID="{B86AA11D-B69D-3C45-A813-E40E2FD410D9}" presName="sibTrans" presStyleLbl="node1" presStyleIdx="1" presStyleCnt="4"/>
      <dgm:spPr/>
      <dgm:t>
        <a:bodyPr/>
        <a:lstStyle/>
        <a:p>
          <a:endParaRPr lang="en-US"/>
        </a:p>
      </dgm:t>
    </dgm:pt>
    <dgm:pt modelId="{3886CD46-9D1C-9845-BEB1-80AB07B73791}" type="pres">
      <dgm:prSet presAssocID="{1A6FB359-1624-8240-9BAA-B97D5D8B03FE}" presName="dummy" presStyleCnt="0"/>
      <dgm:spPr/>
      <dgm:t>
        <a:bodyPr/>
        <a:lstStyle/>
        <a:p>
          <a:endParaRPr lang="en-US"/>
        </a:p>
      </dgm:t>
    </dgm:pt>
    <dgm:pt modelId="{BBF33F06-9D28-0D4B-8D06-1C08C8B1643E}" type="pres">
      <dgm:prSet presAssocID="{1A6FB359-1624-8240-9BAA-B97D5D8B03FE}" presName="node" presStyleLbl="revTx" presStyleIdx="2" presStyleCnt="4" custScaleX="113585">
        <dgm:presLayoutVars>
          <dgm:bulletEnabled val="1"/>
        </dgm:presLayoutVars>
      </dgm:prSet>
      <dgm:spPr/>
      <dgm:t>
        <a:bodyPr/>
        <a:lstStyle/>
        <a:p>
          <a:endParaRPr lang="en-US"/>
        </a:p>
      </dgm:t>
    </dgm:pt>
    <dgm:pt modelId="{FA8577DB-3DA0-824E-A052-7C070D1EB190}" type="pres">
      <dgm:prSet presAssocID="{82109E7B-FB83-B64C-97D6-871CCB6F5143}" presName="sibTrans" presStyleLbl="node1" presStyleIdx="2" presStyleCnt="4"/>
      <dgm:spPr/>
      <dgm:t>
        <a:bodyPr/>
        <a:lstStyle/>
        <a:p>
          <a:endParaRPr lang="en-US"/>
        </a:p>
      </dgm:t>
    </dgm:pt>
    <dgm:pt modelId="{DF62EE86-6B26-DA45-B219-D5E2E892D2EB}" type="pres">
      <dgm:prSet presAssocID="{638B56BC-DCB1-1842-BB65-110E235FD29A}" presName="dummy" presStyleCnt="0"/>
      <dgm:spPr/>
      <dgm:t>
        <a:bodyPr/>
        <a:lstStyle/>
        <a:p>
          <a:endParaRPr lang="en-US"/>
        </a:p>
      </dgm:t>
    </dgm:pt>
    <dgm:pt modelId="{63F070B3-60FC-6044-BCCE-2DEF0742ABA6}" type="pres">
      <dgm:prSet presAssocID="{638B56BC-DCB1-1842-BB65-110E235FD29A}" presName="node" presStyleLbl="revTx" presStyleIdx="3" presStyleCnt="4">
        <dgm:presLayoutVars>
          <dgm:bulletEnabled val="1"/>
        </dgm:presLayoutVars>
      </dgm:prSet>
      <dgm:spPr/>
      <dgm:t>
        <a:bodyPr/>
        <a:lstStyle/>
        <a:p>
          <a:endParaRPr lang="en-US"/>
        </a:p>
      </dgm:t>
    </dgm:pt>
    <dgm:pt modelId="{564B6D59-B371-6744-B545-2AEA2A04F61A}" type="pres">
      <dgm:prSet presAssocID="{301950C0-F725-AD4B-9E16-7C741A9B7BF2}" presName="sibTrans" presStyleLbl="node1" presStyleIdx="3" presStyleCnt="4"/>
      <dgm:spPr/>
      <dgm:t>
        <a:bodyPr/>
        <a:lstStyle/>
        <a:p>
          <a:endParaRPr lang="en-US"/>
        </a:p>
      </dgm:t>
    </dgm:pt>
  </dgm:ptLst>
  <dgm:cxnLst>
    <dgm:cxn modelId="{C13C9314-7900-284F-A21C-9BEEF639C158}" type="presOf" srcId="{78F5B701-0135-AA45-9147-D052AF177975}" destId="{525EA022-7C99-B648-A76B-4346DB3BF11E}" srcOrd="0" destOrd="0" presId="urn:microsoft.com/office/officeart/2005/8/layout/cycle1"/>
    <dgm:cxn modelId="{779B2EB5-FCAE-3B44-89FE-9F8489A803D4}" srcId="{1A33E8C5-DDAF-544D-8D02-29B509AA9BE2}" destId="{638B56BC-DCB1-1842-BB65-110E235FD29A}" srcOrd="3" destOrd="0" parTransId="{E1BB7FAD-A77F-0949-AA3B-306BD476AA7F}" sibTransId="{301950C0-F725-AD4B-9E16-7C741A9B7BF2}"/>
    <dgm:cxn modelId="{6D201577-8B12-E447-85AC-0C6586937326}" srcId="{1A33E8C5-DDAF-544D-8D02-29B509AA9BE2}" destId="{78F5B701-0135-AA45-9147-D052AF177975}" srcOrd="1" destOrd="0" parTransId="{67740801-609E-4B43-930A-512F4FC7E1D5}" sibTransId="{B86AA11D-B69D-3C45-A813-E40E2FD410D9}"/>
    <dgm:cxn modelId="{6B1962F3-29BD-394D-BA9C-04B86F23F3A9}" type="presOf" srcId="{301950C0-F725-AD4B-9E16-7C741A9B7BF2}" destId="{564B6D59-B371-6744-B545-2AEA2A04F61A}" srcOrd="0" destOrd="0" presId="urn:microsoft.com/office/officeart/2005/8/layout/cycle1"/>
    <dgm:cxn modelId="{CD9E66F7-65D5-C345-A89C-0AD3713A4B76}" type="presOf" srcId="{638B56BC-DCB1-1842-BB65-110E235FD29A}" destId="{63F070B3-60FC-6044-BCCE-2DEF0742ABA6}" srcOrd="0" destOrd="0" presId="urn:microsoft.com/office/officeart/2005/8/layout/cycle1"/>
    <dgm:cxn modelId="{0D620E6C-F86B-DF49-8BD7-50C73F9E9F7B}" type="presOf" srcId="{4879E644-289E-8347-9178-256CFF9AB7DB}" destId="{25146618-1B5F-C347-AF37-3223F5C59E7F}" srcOrd="0" destOrd="0" presId="urn:microsoft.com/office/officeart/2005/8/layout/cycle1"/>
    <dgm:cxn modelId="{F051B7E0-550B-5242-9A31-DC225B342A58}" type="presOf" srcId="{B86AA11D-B69D-3C45-A813-E40E2FD410D9}" destId="{2403B01F-4DDC-BE44-BCA0-DD78C8DB4988}" srcOrd="0" destOrd="0" presId="urn:microsoft.com/office/officeart/2005/8/layout/cycle1"/>
    <dgm:cxn modelId="{5A5B0459-8046-AF42-98BA-2D52C085B5B2}" type="presOf" srcId="{1A6FB359-1624-8240-9BAA-B97D5D8B03FE}" destId="{BBF33F06-9D28-0D4B-8D06-1C08C8B1643E}" srcOrd="0" destOrd="0" presId="urn:microsoft.com/office/officeart/2005/8/layout/cycle1"/>
    <dgm:cxn modelId="{FD6E500A-907D-3943-918E-B41499877EA1}" srcId="{1A33E8C5-DDAF-544D-8D02-29B509AA9BE2}" destId="{AD025F52-53CF-D54D-9337-69EC263F5A63}" srcOrd="0" destOrd="0" parTransId="{F0805100-B0E8-8747-B5D7-62E86027971F}" sibTransId="{4879E644-289E-8347-9178-256CFF9AB7DB}"/>
    <dgm:cxn modelId="{6E8CCB6F-2379-A54C-9BCD-C8415DA339CD}" type="presOf" srcId="{82109E7B-FB83-B64C-97D6-871CCB6F5143}" destId="{FA8577DB-3DA0-824E-A052-7C070D1EB190}" srcOrd="0" destOrd="0" presId="urn:microsoft.com/office/officeart/2005/8/layout/cycle1"/>
    <dgm:cxn modelId="{438A8ED5-E932-FB4E-B157-9BB73B87C930}" srcId="{1A33E8C5-DDAF-544D-8D02-29B509AA9BE2}" destId="{1A6FB359-1624-8240-9BAA-B97D5D8B03FE}" srcOrd="2" destOrd="0" parTransId="{082FC937-54E1-184F-9D41-93C75549FEC1}" sibTransId="{82109E7B-FB83-B64C-97D6-871CCB6F5143}"/>
    <dgm:cxn modelId="{D8C33BC3-677B-2841-92AC-C5A417B9775D}" type="presOf" srcId="{1A33E8C5-DDAF-544D-8D02-29B509AA9BE2}" destId="{F246CAFD-D6EA-154C-BB12-9D70DFBE3CE5}" srcOrd="0" destOrd="0" presId="urn:microsoft.com/office/officeart/2005/8/layout/cycle1"/>
    <dgm:cxn modelId="{56ECECD0-0974-9948-8330-D42786E9D6F7}" type="presOf" srcId="{AD025F52-53CF-D54D-9337-69EC263F5A63}" destId="{21E25662-F647-6B47-BB5D-9DCC38870FC2}" srcOrd="0" destOrd="0" presId="urn:microsoft.com/office/officeart/2005/8/layout/cycle1"/>
    <dgm:cxn modelId="{5BEE2A89-6FFA-B24F-ADA7-F70B5023425F}" type="presParOf" srcId="{F246CAFD-D6EA-154C-BB12-9D70DFBE3CE5}" destId="{8D49F409-6872-4245-BF0F-F03397D02958}" srcOrd="0" destOrd="0" presId="urn:microsoft.com/office/officeart/2005/8/layout/cycle1"/>
    <dgm:cxn modelId="{CEED9674-D9FD-8248-BF59-4165D5BA3CDC}" type="presParOf" srcId="{F246CAFD-D6EA-154C-BB12-9D70DFBE3CE5}" destId="{21E25662-F647-6B47-BB5D-9DCC38870FC2}" srcOrd="1" destOrd="0" presId="urn:microsoft.com/office/officeart/2005/8/layout/cycle1"/>
    <dgm:cxn modelId="{475DCD93-EACF-2944-A4CF-A146623987FB}" type="presParOf" srcId="{F246CAFD-D6EA-154C-BB12-9D70DFBE3CE5}" destId="{25146618-1B5F-C347-AF37-3223F5C59E7F}" srcOrd="2" destOrd="0" presId="urn:microsoft.com/office/officeart/2005/8/layout/cycle1"/>
    <dgm:cxn modelId="{3B2B46D0-D030-E64D-9D6E-A2AF69C1F02F}" type="presParOf" srcId="{F246CAFD-D6EA-154C-BB12-9D70DFBE3CE5}" destId="{C2729693-2067-404E-ACEC-70A5C79FC3F4}" srcOrd="3" destOrd="0" presId="urn:microsoft.com/office/officeart/2005/8/layout/cycle1"/>
    <dgm:cxn modelId="{CDE0CF6B-E591-7E4D-9215-23D44CFB5F49}" type="presParOf" srcId="{F246CAFD-D6EA-154C-BB12-9D70DFBE3CE5}" destId="{525EA022-7C99-B648-A76B-4346DB3BF11E}" srcOrd="4" destOrd="0" presId="urn:microsoft.com/office/officeart/2005/8/layout/cycle1"/>
    <dgm:cxn modelId="{0BF0D2CB-A114-CE43-8FA1-C20E0B861168}" type="presParOf" srcId="{F246CAFD-D6EA-154C-BB12-9D70DFBE3CE5}" destId="{2403B01F-4DDC-BE44-BCA0-DD78C8DB4988}" srcOrd="5" destOrd="0" presId="urn:microsoft.com/office/officeart/2005/8/layout/cycle1"/>
    <dgm:cxn modelId="{00A0DAE3-0C68-8C49-908F-FC5445817992}" type="presParOf" srcId="{F246CAFD-D6EA-154C-BB12-9D70DFBE3CE5}" destId="{3886CD46-9D1C-9845-BEB1-80AB07B73791}" srcOrd="6" destOrd="0" presId="urn:microsoft.com/office/officeart/2005/8/layout/cycle1"/>
    <dgm:cxn modelId="{96B69FA7-05D7-9341-8770-C78910A83225}" type="presParOf" srcId="{F246CAFD-D6EA-154C-BB12-9D70DFBE3CE5}" destId="{BBF33F06-9D28-0D4B-8D06-1C08C8B1643E}" srcOrd="7" destOrd="0" presId="urn:microsoft.com/office/officeart/2005/8/layout/cycle1"/>
    <dgm:cxn modelId="{16215FEF-265B-9A45-92BC-BFA0A7D1C34F}" type="presParOf" srcId="{F246CAFD-D6EA-154C-BB12-9D70DFBE3CE5}" destId="{FA8577DB-3DA0-824E-A052-7C070D1EB190}" srcOrd="8" destOrd="0" presId="urn:microsoft.com/office/officeart/2005/8/layout/cycle1"/>
    <dgm:cxn modelId="{9398C668-B3BC-FC48-AD87-80232837F968}" type="presParOf" srcId="{F246CAFD-D6EA-154C-BB12-9D70DFBE3CE5}" destId="{DF62EE86-6B26-DA45-B219-D5E2E892D2EB}" srcOrd="9" destOrd="0" presId="urn:microsoft.com/office/officeart/2005/8/layout/cycle1"/>
    <dgm:cxn modelId="{0BAE6AF9-78F2-3D4D-83C2-7072C6A52E82}" type="presParOf" srcId="{F246CAFD-D6EA-154C-BB12-9D70DFBE3CE5}" destId="{63F070B3-60FC-6044-BCCE-2DEF0742ABA6}" srcOrd="10" destOrd="0" presId="urn:microsoft.com/office/officeart/2005/8/layout/cycle1"/>
    <dgm:cxn modelId="{63B3B2A2-3E46-BC47-B502-3128BF10DE68}" type="presParOf" srcId="{F246CAFD-D6EA-154C-BB12-9D70DFBE3CE5}" destId="{564B6D59-B371-6744-B545-2AEA2A04F61A}"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F97723-DDE1-D24B-B7D8-EAFB4F1B923B}" type="doc">
      <dgm:prSet loTypeId="urn:microsoft.com/office/officeart/2005/8/layout/venn1" loCatId="" qsTypeId="urn:microsoft.com/office/officeart/2005/8/quickstyle/simple4" qsCatId="simple" csTypeId="urn:microsoft.com/office/officeart/2005/8/colors/colorful1" csCatId="colorful" phldr="1"/>
      <dgm:spPr/>
    </dgm:pt>
    <dgm:pt modelId="{5D330C0E-30CB-AD46-B9F7-94F8B2C0F48F}">
      <dgm:prSet phldrT="[Text]" custT="1"/>
      <dgm:spPr/>
      <dgm:t>
        <a:bodyPr/>
        <a:lstStyle/>
        <a:p>
          <a:r>
            <a:rPr lang="en-US" sz="4800" dirty="0" smtClean="0"/>
            <a:t>Geeks</a:t>
          </a:r>
          <a:endParaRPr lang="en-US" sz="4800" dirty="0"/>
        </a:p>
      </dgm:t>
    </dgm:pt>
    <dgm:pt modelId="{7C265747-5F81-4848-B1B4-A095466292EC}" type="parTrans" cxnId="{AB19BD62-4F85-934D-9E1F-5D7C3977B3DB}">
      <dgm:prSet/>
      <dgm:spPr/>
      <dgm:t>
        <a:bodyPr/>
        <a:lstStyle/>
        <a:p>
          <a:endParaRPr lang="en-US"/>
        </a:p>
      </dgm:t>
    </dgm:pt>
    <dgm:pt modelId="{1096BC05-2AB5-0B42-BA63-64884582666C}" type="sibTrans" cxnId="{AB19BD62-4F85-934D-9E1F-5D7C3977B3DB}">
      <dgm:prSet/>
      <dgm:spPr/>
      <dgm:t>
        <a:bodyPr/>
        <a:lstStyle/>
        <a:p>
          <a:endParaRPr lang="en-US"/>
        </a:p>
      </dgm:t>
    </dgm:pt>
    <dgm:pt modelId="{1AF7F73D-22A6-F64B-98D3-D7D183CED531}">
      <dgm:prSet phldrT="[Text]" custT="1"/>
      <dgm:spPr>
        <a:solidFill>
          <a:schemeClr val="accent1">
            <a:alpha val="50000"/>
          </a:schemeClr>
        </a:solidFill>
      </dgm:spPr>
      <dgm:t>
        <a:bodyPr/>
        <a:lstStyle/>
        <a:p>
          <a:r>
            <a:rPr lang="en-US" sz="4800" dirty="0" smtClean="0"/>
            <a:t>Wonks</a:t>
          </a:r>
          <a:endParaRPr lang="en-US" sz="4800" dirty="0"/>
        </a:p>
      </dgm:t>
    </dgm:pt>
    <dgm:pt modelId="{72FB4E72-2DA9-0E43-8BA3-D2C5B86E5A02}" type="parTrans" cxnId="{05849830-6AFF-A548-BC09-76BCF3E1CEE7}">
      <dgm:prSet/>
      <dgm:spPr/>
      <dgm:t>
        <a:bodyPr/>
        <a:lstStyle/>
        <a:p>
          <a:endParaRPr lang="en-US"/>
        </a:p>
      </dgm:t>
    </dgm:pt>
    <dgm:pt modelId="{F840E758-A85D-2345-86DC-3B249AE6FD68}" type="sibTrans" cxnId="{05849830-6AFF-A548-BC09-76BCF3E1CEE7}">
      <dgm:prSet/>
      <dgm:spPr/>
      <dgm:t>
        <a:bodyPr/>
        <a:lstStyle/>
        <a:p>
          <a:endParaRPr lang="en-US"/>
        </a:p>
      </dgm:t>
    </dgm:pt>
    <dgm:pt modelId="{47B2AE2E-DBD6-B84E-908F-754FF1022E56}">
      <dgm:prSet phldrT="[Text]" custT="1"/>
      <dgm:spPr/>
      <dgm:t>
        <a:bodyPr/>
        <a:lstStyle/>
        <a:p>
          <a:r>
            <a:rPr lang="en-US" sz="4800" dirty="0" smtClean="0"/>
            <a:t>Suits</a:t>
          </a:r>
          <a:endParaRPr lang="en-US" sz="4800" dirty="0"/>
        </a:p>
      </dgm:t>
    </dgm:pt>
    <dgm:pt modelId="{632BE48E-593E-A84A-A1F7-741564B288B0}" type="parTrans" cxnId="{D665064A-8C09-4241-9E27-1755BC37BBA3}">
      <dgm:prSet/>
      <dgm:spPr/>
      <dgm:t>
        <a:bodyPr/>
        <a:lstStyle/>
        <a:p>
          <a:endParaRPr lang="en-US"/>
        </a:p>
      </dgm:t>
    </dgm:pt>
    <dgm:pt modelId="{36127557-FD23-5142-AC9C-1B570E200C78}" type="sibTrans" cxnId="{D665064A-8C09-4241-9E27-1755BC37BBA3}">
      <dgm:prSet/>
      <dgm:spPr/>
      <dgm:t>
        <a:bodyPr/>
        <a:lstStyle/>
        <a:p>
          <a:endParaRPr lang="en-US"/>
        </a:p>
      </dgm:t>
    </dgm:pt>
    <dgm:pt modelId="{B68B87DB-DAEE-4F4F-8FF1-5B40777A0FCD}" type="pres">
      <dgm:prSet presAssocID="{04F97723-DDE1-D24B-B7D8-EAFB4F1B923B}" presName="compositeShape" presStyleCnt="0">
        <dgm:presLayoutVars>
          <dgm:chMax val="7"/>
          <dgm:dir/>
          <dgm:resizeHandles val="exact"/>
        </dgm:presLayoutVars>
      </dgm:prSet>
      <dgm:spPr/>
    </dgm:pt>
    <dgm:pt modelId="{F61F7B3F-9B15-424C-86B7-20B58625DDF2}" type="pres">
      <dgm:prSet presAssocID="{5D330C0E-30CB-AD46-B9F7-94F8B2C0F48F}" presName="circ1" presStyleLbl="vennNode1" presStyleIdx="0" presStyleCnt="3" custLinFactNeighborY="4515"/>
      <dgm:spPr/>
      <dgm:t>
        <a:bodyPr/>
        <a:lstStyle/>
        <a:p>
          <a:endParaRPr lang="en-US"/>
        </a:p>
      </dgm:t>
    </dgm:pt>
    <dgm:pt modelId="{0CB37DB8-807E-D745-9BD3-BA321EA0C2EC}" type="pres">
      <dgm:prSet presAssocID="{5D330C0E-30CB-AD46-B9F7-94F8B2C0F48F}" presName="circ1Tx" presStyleLbl="revTx" presStyleIdx="0" presStyleCnt="0">
        <dgm:presLayoutVars>
          <dgm:chMax val="0"/>
          <dgm:chPref val="0"/>
          <dgm:bulletEnabled val="1"/>
        </dgm:presLayoutVars>
      </dgm:prSet>
      <dgm:spPr/>
      <dgm:t>
        <a:bodyPr/>
        <a:lstStyle/>
        <a:p>
          <a:endParaRPr lang="en-US"/>
        </a:p>
      </dgm:t>
    </dgm:pt>
    <dgm:pt modelId="{0A6E38EA-3190-B848-9973-8A67598589DA}" type="pres">
      <dgm:prSet presAssocID="{1AF7F73D-22A6-F64B-98D3-D7D183CED531}" presName="circ2" presStyleLbl="vennNode1" presStyleIdx="1" presStyleCnt="3" custLinFactNeighborX="-4515"/>
      <dgm:spPr/>
      <dgm:t>
        <a:bodyPr/>
        <a:lstStyle/>
        <a:p>
          <a:endParaRPr lang="en-US"/>
        </a:p>
      </dgm:t>
    </dgm:pt>
    <dgm:pt modelId="{513F0A8D-8E7A-704C-AF40-004C7171932C}" type="pres">
      <dgm:prSet presAssocID="{1AF7F73D-22A6-F64B-98D3-D7D183CED531}" presName="circ2Tx" presStyleLbl="revTx" presStyleIdx="0" presStyleCnt="0">
        <dgm:presLayoutVars>
          <dgm:chMax val="0"/>
          <dgm:chPref val="0"/>
          <dgm:bulletEnabled val="1"/>
        </dgm:presLayoutVars>
      </dgm:prSet>
      <dgm:spPr/>
      <dgm:t>
        <a:bodyPr/>
        <a:lstStyle/>
        <a:p>
          <a:endParaRPr lang="en-US"/>
        </a:p>
      </dgm:t>
    </dgm:pt>
    <dgm:pt modelId="{200FAC37-0B5E-E047-BF5E-563880731BBB}" type="pres">
      <dgm:prSet presAssocID="{47B2AE2E-DBD6-B84E-908F-754FF1022E56}" presName="circ3" presStyleLbl="vennNode1" presStyleIdx="2" presStyleCnt="3" custLinFactNeighborX="4515"/>
      <dgm:spPr/>
      <dgm:t>
        <a:bodyPr/>
        <a:lstStyle/>
        <a:p>
          <a:endParaRPr lang="en-US"/>
        </a:p>
      </dgm:t>
    </dgm:pt>
    <dgm:pt modelId="{20F0060E-BC57-7444-9122-CC3760B3EE8A}" type="pres">
      <dgm:prSet presAssocID="{47B2AE2E-DBD6-B84E-908F-754FF1022E56}" presName="circ3Tx" presStyleLbl="revTx" presStyleIdx="0" presStyleCnt="0">
        <dgm:presLayoutVars>
          <dgm:chMax val="0"/>
          <dgm:chPref val="0"/>
          <dgm:bulletEnabled val="1"/>
        </dgm:presLayoutVars>
      </dgm:prSet>
      <dgm:spPr/>
      <dgm:t>
        <a:bodyPr/>
        <a:lstStyle/>
        <a:p>
          <a:endParaRPr lang="en-US"/>
        </a:p>
      </dgm:t>
    </dgm:pt>
  </dgm:ptLst>
  <dgm:cxnLst>
    <dgm:cxn modelId="{103FBD42-B6BA-FA40-8DC0-44661F6119C7}" type="presOf" srcId="{47B2AE2E-DBD6-B84E-908F-754FF1022E56}" destId="{200FAC37-0B5E-E047-BF5E-563880731BBB}" srcOrd="0" destOrd="0" presId="urn:microsoft.com/office/officeart/2005/8/layout/venn1"/>
    <dgm:cxn modelId="{E1C39DE4-BF3D-9B4C-8C7B-378063BC7976}" type="presOf" srcId="{47B2AE2E-DBD6-B84E-908F-754FF1022E56}" destId="{20F0060E-BC57-7444-9122-CC3760B3EE8A}" srcOrd="1" destOrd="0" presId="urn:microsoft.com/office/officeart/2005/8/layout/venn1"/>
    <dgm:cxn modelId="{2317D9BD-857E-B144-BE94-C5404546900D}" type="presOf" srcId="{5D330C0E-30CB-AD46-B9F7-94F8B2C0F48F}" destId="{0CB37DB8-807E-D745-9BD3-BA321EA0C2EC}" srcOrd="1" destOrd="0" presId="urn:microsoft.com/office/officeart/2005/8/layout/venn1"/>
    <dgm:cxn modelId="{7CBF0DB3-5FE0-5D4E-B161-E2AD7A8114CC}" type="presOf" srcId="{04F97723-DDE1-D24B-B7D8-EAFB4F1B923B}" destId="{B68B87DB-DAEE-4F4F-8FF1-5B40777A0FCD}" srcOrd="0" destOrd="0" presId="urn:microsoft.com/office/officeart/2005/8/layout/venn1"/>
    <dgm:cxn modelId="{D665064A-8C09-4241-9E27-1755BC37BBA3}" srcId="{04F97723-DDE1-D24B-B7D8-EAFB4F1B923B}" destId="{47B2AE2E-DBD6-B84E-908F-754FF1022E56}" srcOrd="2" destOrd="0" parTransId="{632BE48E-593E-A84A-A1F7-741564B288B0}" sibTransId="{36127557-FD23-5142-AC9C-1B570E200C78}"/>
    <dgm:cxn modelId="{4EF37D81-8A30-C743-B03D-269ECC02C17D}" type="presOf" srcId="{1AF7F73D-22A6-F64B-98D3-D7D183CED531}" destId="{513F0A8D-8E7A-704C-AF40-004C7171932C}" srcOrd="1" destOrd="0" presId="urn:microsoft.com/office/officeart/2005/8/layout/venn1"/>
    <dgm:cxn modelId="{AB19BD62-4F85-934D-9E1F-5D7C3977B3DB}" srcId="{04F97723-DDE1-D24B-B7D8-EAFB4F1B923B}" destId="{5D330C0E-30CB-AD46-B9F7-94F8B2C0F48F}" srcOrd="0" destOrd="0" parTransId="{7C265747-5F81-4848-B1B4-A095466292EC}" sibTransId="{1096BC05-2AB5-0B42-BA63-64884582666C}"/>
    <dgm:cxn modelId="{ECF1B1BE-3067-6249-A121-6F1BC2CCB2B9}" type="presOf" srcId="{1AF7F73D-22A6-F64B-98D3-D7D183CED531}" destId="{0A6E38EA-3190-B848-9973-8A67598589DA}" srcOrd="0" destOrd="0" presId="urn:microsoft.com/office/officeart/2005/8/layout/venn1"/>
    <dgm:cxn modelId="{9507A065-DCF0-C049-BA1A-952B5C647D8A}" type="presOf" srcId="{5D330C0E-30CB-AD46-B9F7-94F8B2C0F48F}" destId="{F61F7B3F-9B15-424C-86B7-20B58625DDF2}" srcOrd="0" destOrd="0" presId="urn:microsoft.com/office/officeart/2005/8/layout/venn1"/>
    <dgm:cxn modelId="{05849830-6AFF-A548-BC09-76BCF3E1CEE7}" srcId="{04F97723-DDE1-D24B-B7D8-EAFB4F1B923B}" destId="{1AF7F73D-22A6-F64B-98D3-D7D183CED531}" srcOrd="1" destOrd="0" parTransId="{72FB4E72-2DA9-0E43-8BA3-D2C5B86E5A02}" sibTransId="{F840E758-A85D-2345-86DC-3B249AE6FD68}"/>
    <dgm:cxn modelId="{2D45043E-828F-964D-8CBC-3CFA9AB475E3}" type="presParOf" srcId="{B68B87DB-DAEE-4F4F-8FF1-5B40777A0FCD}" destId="{F61F7B3F-9B15-424C-86B7-20B58625DDF2}" srcOrd="0" destOrd="0" presId="urn:microsoft.com/office/officeart/2005/8/layout/venn1"/>
    <dgm:cxn modelId="{730C6784-6B3F-F946-8132-90A8CCA3E5BE}" type="presParOf" srcId="{B68B87DB-DAEE-4F4F-8FF1-5B40777A0FCD}" destId="{0CB37DB8-807E-D745-9BD3-BA321EA0C2EC}" srcOrd="1" destOrd="0" presId="urn:microsoft.com/office/officeart/2005/8/layout/venn1"/>
    <dgm:cxn modelId="{A798C018-813A-AD4B-AD12-8C6A9A2E3DDF}" type="presParOf" srcId="{B68B87DB-DAEE-4F4F-8FF1-5B40777A0FCD}" destId="{0A6E38EA-3190-B848-9973-8A67598589DA}" srcOrd="2" destOrd="0" presId="urn:microsoft.com/office/officeart/2005/8/layout/venn1"/>
    <dgm:cxn modelId="{600A3350-F126-4B4D-8C89-4B2B5D9A597F}" type="presParOf" srcId="{B68B87DB-DAEE-4F4F-8FF1-5B40777A0FCD}" destId="{513F0A8D-8E7A-704C-AF40-004C7171932C}" srcOrd="3" destOrd="0" presId="urn:microsoft.com/office/officeart/2005/8/layout/venn1"/>
    <dgm:cxn modelId="{C1E603AA-4122-964B-9A74-9476114D1F18}" type="presParOf" srcId="{B68B87DB-DAEE-4F4F-8FF1-5B40777A0FCD}" destId="{200FAC37-0B5E-E047-BF5E-563880731BBB}" srcOrd="4" destOrd="0" presId="urn:microsoft.com/office/officeart/2005/8/layout/venn1"/>
    <dgm:cxn modelId="{268675A5-0E38-0C4C-A763-A1EBEE5040D8}" type="presParOf" srcId="{B68B87DB-DAEE-4F4F-8FF1-5B40777A0FCD}" destId="{20F0060E-BC57-7444-9122-CC3760B3EE8A}"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F16400C-A7E0-D34A-A4BB-B6865B057C85}" type="doc">
      <dgm:prSet loTypeId="urn:microsoft.com/office/officeart/2005/8/layout/venn1" loCatId="" qsTypeId="urn:microsoft.com/office/officeart/2005/8/quickstyle/simple4" qsCatId="simple" csTypeId="urn:microsoft.com/office/officeart/2005/8/colors/accent1_2" csCatId="accent1" phldr="1"/>
      <dgm:spPr/>
    </dgm:pt>
    <dgm:pt modelId="{BEBC2E13-AF4B-4A42-A032-E7A0E93F9A28}">
      <dgm:prSet phldrT="[Text]"/>
      <dgm:spPr/>
      <dgm:t>
        <a:bodyPr/>
        <a:lstStyle/>
        <a:p>
          <a:endParaRPr lang="en-US" dirty="0"/>
        </a:p>
      </dgm:t>
    </dgm:pt>
    <dgm:pt modelId="{1CB64669-4FE9-0040-AC2C-FDD0F132B2F8}" type="parTrans" cxnId="{759C8F19-F36E-B54D-9C8F-5F5B021F6121}">
      <dgm:prSet/>
      <dgm:spPr/>
      <dgm:t>
        <a:bodyPr/>
        <a:lstStyle/>
        <a:p>
          <a:endParaRPr lang="en-US"/>
        </a:p>
      </dgm:t>
    </dgm:pt>
    <dgm:pt modelId="{256257F6-24E5-194A-8D2A-984235D72314}" type="sibTrans" cxnId="{759C8F19-F36E-B54D-9C8F-5F5B021F6121}">
      <dgm:prSet/>
      <dgm:spPr/>
      <dgm:t>
        <a:bodyPr/>
        <a:lstStyle/>
        <a:p>
          <a:endParaRPr lang="en-US"/>
        </a:p>
      </dgm:t>
    </dgm:pt>
    <dgm:pt modelId="{BCB2A622-C575-7348-BA0A-467E5C670E15}">
      <dgm:prSet phldrT="[Text]"/>
      <dgm:spPr/>
      <dgm:t>
        <a:bodyPr/>
        <a:lstStyle/>
        <a:p>
          <a:endParaRPr lang="en-US" dirty="0"/>
        </a:p>
      </dgm:t>
    </dgm:pt>
    <dgm:pt modelId="{CDCA3EAB-F77E-7440-AA59-1DC0A6F8EF47}" type="parTrans" cxnId="{66ECD471-681E-4E47-839B-C843B5AD04DD}">
      <dgm:prSet/>
      <dgm:spPr/>
      <dgm:t>
        <a:bodyPr/>
        <a:lstStyle/>
        <a:p>
          <a:endParaRPr lang="en-US"/>
        </a:p>
      </dgm:t>
    </dgm:pt>
    <dgm:pt modelId="{1F1B2D2F-D0F3-0F44-A5C4-DACB2812B264}" type="sibTrans" cxnId="{66ECD471-681E-4E47-839B-C843B5AD04DD}">
      <dgm:prSet/>
      <dgm:spPr/>
      <dgm:t>
        <a:bodyPr/>
        <a:lstStyle/>
        <a:p>
          <a:endParaRPr lang="en-US"/>
        </a:p>
      </dgm:t>
    </dgm:pt>
    <dgm:pt modelId="{99A6A236-0C76-0D4F-92DC-9B1D536100EC}" type="pres">
      <dgm:prSet presAssocID="{FF16400C-A7E0-D34A-A4BB-B6865B057C85}" presName="compositeShape" presStyleCnt="0">
        <dgm:presLayoutVars>
          <dgm:chMax val="7"/>
          <dgm:dir/>
          <dgm:resizeHandles val="exact"/>
        </dgm:presLayoutVars>
      </dgm:prSet>
      <dgm:spPr/>
    </dgm:pt>
    <dgm:pt modelId="{23B0CF29-EB0B-624A-AC6E-A81EA879AAC1}" type="pres">
      <dgm:prSet presAssocID="{BEBC2E13-AF4B-4A42-A032-E7A0E93F9A28}" presName="circ1" presStyleLbl="vennNode1" presStyleIdx="0" presStyleCnt="2"/>
      <dgm:spPr/>
      <dgm:t>
        <a:bodyPr/>
        <a:lstStyle/>
        <a:p>
          <a:endParaRPr lang="en-US"/>
        </a:p>
      </dgm:t>
    </dgm:pt>
    <dgm:pt modelId="{B3A9524C-AE79-5B40-B19F-F133946E0122}" type="pres">
      <dgm:prSet presAssocID="{BEBC2E13-AF4B-4A42-A032-E7A0E93F9A28}" presName="circ1Tx" presStyleLbl="revTx" presStyleIdx="0" presStyleCnt="0">
        <dgm:presLayoutVars>
          <dgm:chMax val="0"/>
          <dgm:chPref val="0"/>
          <dgm:bulletEnabled val="1"/>
        </dgm:presLayoutVars>
      </dgm:prSet>
      <dgm:spPr/>
      <dgm:t>
        <a:bodyPr/>
        <a:lstStyle/>
        <a:p>
          <a:endParaRPr lang="en-US"/>
        </a:p>
      </dgm:t>
    </dgm:pt>
    <dgm:pt modelId="{EC1AB195-7C96-2946-B60E-8CEB5A210DCD}" type="pres">
      <dgm:prSet presAssocID="{BCB2A622-C575-7348-BA0A-467E5C670E15}" presName="circ2" presStyleLbl="vennNode1" presStyleIdx="1" presStyleCnt="2"/>
      <dgm:spPr/>
      <dgm:t>
        <a:bodyPr/>
        <a:lstStyle/>
        <a:p>
          <a:endParaRPr lang="en-US"/>
        </a:p>
      </dgm:t>
    </dgm:pt>
    <dgm:pt modelId="{A0D73863-67BC-AA4F-B34C-BF075B9706D6}" type="pres">
      <dgm:prSet presAssocID="{BCB2A622-C575-7348-BA0A-467E5C670E15}" presName="circ2Tx" presStyleLbl="revTx" presStyleIdx="0" presStyleCnt="0">
        <dgm:presLayoutVars>
          <dgm:chMax val="0"/>
          <dgm:chPref val="0"/>
          <dgm:bulletEnabled val="1"/>
        </dgm:presLayoutVars>
      </dgm:prSet>
      <dgm:spPr/>
      <dgm:t>
        <a:bodyPr/>
        <a:lstStyle/>
        <a:p>
          <a:endParaRPr lang="en-US"/>
        </a:p>
      </dgm:t>
    </dgm:pt>
  </dgm:ptLst>
  <dgm:cxnLst>
    <dgm:cxn modelId="{66ECD471-681E-4E47-839B-C843B5AD04DD}" srcId="{FF16400C-A7E0-D34A-A4BB-B6865B057C85}" destId="{BCB2A622-C575-7348-BA0A-467E5C670E15}" srcOrd="1" destOrd="0" parTransId="{CDCA3EAB-F77E-7440-AA59-1DC0A6F8EF47}" sibTransId="{1F1B2D2F-D0F3-0F44-A5C4-DACB2812B264}"/>
    <dgm:cxn modelId="{CD211C7A-7A0C-7143-8063-F6AEDDA4590D}" type="presOf" srcId="{BEBC2E13-AF4B-4A42-A032-E7A0E93F9A28}" destId="{23B0CF29-EB0B-624A-AC6E-A81EA879AAC1}" srcOrd="0" destOrd="0" presId="urn:microsoft.com/office/officeart/2005/8/layout/venn1"/>
    <dgm:cxn modelId="{675A066C-62F4-754A-8F14-125389DE8316}" type="presOf" srcId="{BEBC2E13-AF4B-4A42-A032-E7A0E93F9A28}" destId="{B3A9524C-AE79-5B40-B19F-F133946E0122}" srcOrd="1" destOrd="0" presId="urn:microsoft.com/office/officeart/2005/8/layout/venn1"/>
    <dgm:cxn modelId="{759C8F19-F36E-B54D-9C8F-5F5B021F6121}" srcId="{FF16400C-A7E0-D34A-A4BB-B6865B057C85}" destId="{BEBC2E13-AF4B-4A42-A032-E7A0E93F9A28}" srcOrd="0" destOrd="0" parTransId="{1CB64669-4FE9-0040-AC2C-FDD0F132B2F8}" sibTransId="{256257F6-24E5-194A-8D2A-984235D72314}"/>
    <dgm:cxn modelId="{D8B80B8B-CF78-4A49-AA07-EF3EC016379D}" type="presOf" srcId="{BCB2A622-C575-7348-BA0A-467E5C670E15}" destId="{A0D73863-67BC-AA4F-B34C-BF075B9706D6}" srcOrd="1" destOrd="0" presId="urn:microsoft.com/office/officeart/2005/8/layout/venn1"/>
    <dgm:cxn modelId="{8CCD7EAD-3E69-B441-8B6F-2CD97E20A504}" type="presOf" srcId="{FF16400C-A7E0-D34A-A4BB-B6865B057C85}" destId="{99A6A236-0C76-0D4F-92DC-9B1D536100EC}" srcOrd="0" destOrd="0" presId="urn:microsoft.com/office/officeart/2005/8/layout/venn1"/>
    <dgm:cxn modelId="{920AA722-BCFC-4240-88B1-496742CCC883}" type="presOf" srcId="{BCB2A622-C575-7348-BA0A-467E5C670E15}" destId="{EC1AB195-7C96-2946-B60E-8CEB5A210DCD}" srcOrd="0" destOrd="0" presId="urn:microsoft.com/office/officeart/2005/8/layout/venn1"/>
    <dgm:cxn modelId="{3B811D84-258F-4B4B-B863-29BD9435D94E}" type="presParOf" srcId="{99A6A236-0C76-0D4F-92DC-9B1D536100EC}" destId="{23B0CF29-EB0B-624A-AC6E-A81EA879AAC1}" srcOrd="0" destOrd="0" presId="urn:microsoft.com/office/officeart/2005/8/layout/venn1"/>
    <dgm:cxn modelId="{D083DE33-6625-7E4B-83B0-C9C1465A98DA}" type="presParOf" srcId="{99A6A236-0C76-0D4F-92DC-9B1D536100EC}" destId="{B3A9524C-AE79-5B40-B19F-F133946E0122}" srcOrd="1" destOrd="0" presId="urn:microsoft.com/office/officeart/2005/8/layout/venn1"/>
    <dgm:cxn modelId="{3900CE2B-8E82-4F43-BBDB-5D30AC7CFFE4}" type="presParOf" srcId="{99A6A236-0C76-0D4F-92DC-9B1D536100EC}" destId="{EC1AB195-7C96-2946-B60E-8CEB5A210DCD}" srcOrd="2" destOrd="0" presId="urn:microsoft.com/office/officeart/2005/8/layout/venn1"/>
    <dgm:cxn modelId="{AFA69782-4A40-8B47-9422-03D0453B0FB8}" type="presParOf" srcId="{99A6A236-0C76-0D4F-92DC-9B1D536100EC}" destId="{A0D73863-67BC-AA4F-B34C-BF075B9706D6}" srcOrd="3" destOrd="0" presId="urn:microsoft.com/office/officeart/2005/8/layout/ven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A33E8C5-DDAF-544D-8D02-29B509AA9BE2}" type="doc">
      <dgm:prSet loTypeId="urn:microsoft.com/office/officeart/2005/8/layout/cycle1" loCatId="" qsTypeId="urn:microsoft.com/office/officeart/2005/8/quickstyle/simple4" qsCatId="simple" csTypeId="urn:microsoft.com/office/officeart/2005/8/colors/colorful1" csCatId="colorful" phldr="1"/>
      <dgm:spPr/>
      <dgm:t>
        <a:bodyPr/>
        <a:lstStyle/>
        <a:p>
          <a:endParaRPr lang="en-US"/>
        </a:p>
      </dgm:t>
    </dgm:pt>
    <dgm:pt modelId="{AD025F52-53CF-D54D-9337-69EC263F5A63}">
      <dgm:prSet phldrT="[Text]" custT="1"/>
      <dgm:spPr/>
      <dgm:t>
        <a:bodyPr/>
        <a:lstStyle/>
        <a:p>
          <a:r>
            <a:rPr lang="en-US" sz="3200" dirty="0" smtClean="0"/>
            <a:t>Invent</a:t>
          </a:r>
          <a:endParaRPr lang="en-US" sz="3200" dirty="0"/>
        </a:p>
      </dgm:t>
    </dgm:pt>
    <dgm:pt modelId="{F0805100-B0E8-8747-B5D7-62E86027971F}" type="parTrans" cxnId="{FD6E500A-907D-3943-918E-B41499877EA1}">
      <dgm:prSet/>
      <dgm:spPr/>
      <dgm:t>
        <a:bodyPr/>
        <a:lstStyle/>
        <a:p>
          <a:endParaRPr lang="en-US" sz="2400"/>
        </a:p>
      </dgm:t>
    </dgm:pt>
    <dgm:pt modelId="{4879E644-289E-8347-9178-256CFF9AB7DB}" type="sibTrans" cxnId="{FD6E500A-907D-3943-918E-B41499877EA1}">
      <dgm:prSet/>
      <dgm:spPr/>
      <dgm:t>
        <a:bodyPr/>
        <a:lstStyle/>
        <a:p>
          <a:endParaRPr lang="en-US" sz="2400"/>
        </a:p>
      </dgm:t>
    </dgm:pt>
    <dgm:pt modelId="{1A6FB359-1624-8240-9BAA-B97D5D8B03FE}">
      <dgm:prSet phldrT="[Text]" custT="1"/>
      <dgm:spPr/>
      <dgm:t>
        <a:bodyPr/>
        <a:lstStyle/>
        <a:p>
          <a:r>
            <a:rPr lang="en-US" sz="3200" dirty="0" smtClean="0"/>
            <a:t>Listen, Learn</a:t>
          </a:r>
          <a:endParaRPr lang="en-US" sz="3200" dirty="0"/>
        </a:p>
      </dgm:t>
    </dgm:pt>
    <dgm:pt modelId="{082FC937-54E1-184F-9D41-93C75549FEC1}" type="parTrans" cxnId="{438A8ED5-E932-FB4E-B157-9BB73B87C930}">
      <dgm:prSet/>
      <dgm:spPr/>
      <dgm:t>
        <a:bodyPr/>
        <a:lstStyle/>
        <a:p>
          <a:endParaRPr lang="en-US" sz="2400"/>
        </a:p>
      </dgm:t>
    </dgm:pt>
    <dgm:pt modelId="{82109E7B-FB83-B64C-97D6-871CCB6F5143}" type="sibTrans" cxnId="{438A8ED5-E932-FB4E-B157-9BB73B87C930}">
      <dgm:prSet/>
      <dgm:spPr/>
      <dgm:t>
        <a:bodyPr/>
        <a:lstStyle/>
        <a:p>
          <a:endParaRPr lang="en-US" sz="2400"/>
        </a:p>
      </dgm:t>
    </dgm:pt>
    <dgm:pt modelId="{78F5B701-0135-AA45-9147-D052AF177975}">
      <dgm:prSet phldrT="[Text]" custT="1"/>
      <dgm:spPr/>
      <dgm:t>
        <a:bodyPr/>
        <a:lstStyle/>
        <a:p>
          <a:r>
            <a:rPr lang="en-US" sz="3200" dirty="0" smtClean="0"/>
            <a:t>Criticize, Scrutinize</a:t>
          </a:r>
          <a:endParaRPr lang="en-US" sz="3200" dirty="0"/>
        </a:p>
      </dgm:t>
    </dgm:pt>
    <dgm:pt modelId="{B86AA11D-B69D-3C45-A813-E40E2FD410D9}" type="sibTrans" cxnId="{6D201577-8B12-E447-85AC-0C6586937326}">
      <dgm:prSet/>
      <dgm:spPr/>
      <dgm:t>
        <a:bodyPr/>
        <a:lstStyle/>
        <a:p>
          <a:endParaRPr lang="en-US" sz="2400"/>
        </a:p>
      </dgm:t>
    </dgm:pt>
    <dgm:pt modelId="{67740801-609E-4B43-930A-512F4FC7E1D5}" type="parTrans" cxnId="{6D201577-8B12-E447-85AC-0C6586937326}">
      <dgm:prSet/>
      <dgm:spPr/>
      <dgm:t>
        <a:bodyPr/>
        <a:lstStyle/>
        <a:p>
          <a:endParaRPr lang="en-US" sz="2400"/>
        </a:p>
      </dgm:t>
    </dgm:pt>
    <dgm:pt modelId="{21D3E379-0FB5-5E4F-9620-0C4D2EE2040F}">
      <dgm:prSet phldrT="[Text]" custT="1"/>
      <dgm:spPr/>
      <dgm:t>
        <a:bodyPr/>
        <a:lstStyle/>
        <a:p>
          <a:r>
            <a:rPr lang="en-US" sz="3200" dirty="0" smtClean="0"/>
            <a:t>Reinvent</a:t>
          </a:r>
          <a:endParaRPr lang="en-US" sz="3200" dirty="0"/>
        </a:p>
      </dgm:t>
    </dgm:pt>
    <dgm:pt modelId="{6653607E-09E4-784C-909E-8820CC6DBEC2}" type="parTrans" cxnId="{BBA8AEFA-A2A3-1049-9462-7B63BE52E684}">
      <dgm:prSet/>
      <dgm:spPr/>
      <dgm:t>
        <a:bodyPr/>
        <a:lstStyle/>
        <a:p>
          <a:endParaRPr lang="en-US"/>
        </a:p>
      </dgm:t>
    </dgm:pt>
    <dgm:pt modelId="{029D250C-0DF2-3C46-B2DA-3DF8B87A7C7F}" type="sibTrans" cxnId="{BBA8AEFA-A2A3-1049-9462-7B63BE52E684}">
      <dgm:prSet/>
      <dgm:spPr/>
      <dgm:t>
        <a:bodyPr/>
        <a:lstStyle/>
        <a:p>
          <a:endParaRPr lang="en-US"/>
        </a:p>
      </dgm:t>
    </dgm:pt>
    <dgm:pt modelId="{F246CAFD-D6EA-154C-BB12-9D70DFBE3CE5}" type="pres">
      <dgm:prSet presAssocID="{1A33E8C5-DDAF-544D-8D02-29B509AA9BE2}" presName="cycle" presStyleCnt="0">
        <dgm:presLayoutVars>
          <dgm:dir/>
          <dgm:resizeHandles val="exact"/>
        </dgm:presLayoutVars>
      </dgm:prSet>
      <dgm:spPr/>
      <dgm:t>
        <a:bodyPr/>
        <a:lstStyle/>
        <a:p>
          <a:endParaRPr lang="en-US"/>
        </a:p>
      </dgm:t>
    </dgm:pt>
    <dgm:pt modelId="{8D49F409-6872-4245-BF0F-F03397D02958}" type="pres">
      <dgm:prSet presAssocID="{AD025F52-53CF-D54D-9337-69EC263F5A63}" presName="dummy" presStyleCnt="0"/>
      <dgm:spPr/>
      <dgm:t>
        <a:bodyPr/>
        <a:lstStyle/>
        <a:p>
          <a:endParaRPr lang="en-US"/>
        </a:p>
      </dgm:t>
    </dgm:pt>
    <dgm:pt modelId="{21E25662-F647-6B47-BB5D-9DCC38870FC2}" type="pres">
      <dgm:prSet presAssocID="{AD025F52-53CF-D54D-9337-69EC263F5A63}" presName="node" presStyleLbl="revTx" presStyleIdx="0" presStyleCnt="4">
        <dgm:presLayoutVars>
          <dgm:bulletEnabled val="1"/>
        </dgm:presLayoutVars>
      </dgm:prSet>
      <dgm:spPr/>
      <dgm:t>
        <a:bodyPr/>
        <a:lstStyle/>
        <a:p>
          <a:endParaRPr lang="en-US"/>
        </a:p>
      </dgm:t>
    </dgm:pt>
    <dgm:pt modelId="{25146618-1B5F-C347-AF37-3223F5C59E7F}" type="pres">
      <dgm:prSet presAssocID="{4879E644-289E-8347-9178-256CFF9AB7DB}" presName="sibTrans" presStyleLbl="node1" presStyleIdx="0" presStyleCnt="4"/>
      <dgm:spPr/>
      <dgm:t>
        <a:bodyPr/>
        <a:lstStyle/>
        <a:p>
          <a:endParaRPr lang="en-US"/>
        </a:p>
      </dgm:t>
    </dgm:pt>
    <dgm:pt modelId="{C2729693-2067-404E-ACEC-70A5C79FC3F4}" type="pres">
      <dgm:prSet presAssocID="{78F5B701-0135-AA45-9147-D052AF177975}" presName="dummy" presStyleCnt="0"/>
      <dgm:spPr/>
      <dgm:t>
        <a:bodyPr/>
        <a:lstStyle/>
        <a:p>
          <a:endParaRPr lang="en-US"/>
        </a:p>
      </dgm:t>
    </dgm:pt>
    <dgm:pt modelId="{525EA022-7C99-B648-A76B-4346DB3BF11E}" type="pres">
      <dgm:prSet presAssocID="{78F5B701-0135-AA45-9147-D052AF177975}" presName="node" presStyleLbl="revTx" presStyleIdx="1" presStyleCnt="4" custScaleX="114611">
        <dgm:presLayoutVars>
          <dgm:bulletEnabled val="1"/>
        </dgm:presLayoutVars>
      </dgm:prSet>
      <dgm:spPr/>
      <dgm:t>
        <a:bodyPr/>
        <a:lstStyle/>
        <a:p>
          <a:endParaRPr lang="en-US"/>
        </a:p>
      </dgm:t>
    </dgm:pt>
    <dgm:pt modelId="{2403B01F-4DDC-BE44-BCA0-DD78C8DB4988}" type="pres">
      <dgm:prSet presAssocID="{B86AA11D-B69D-3C45-A813-E40E2FD410D9}" presName="sibTrans" presStyleLbl="node1" presStyleIdx="1" presStyleCnt="4"/>
      <dgm:spPr/>
      <dgm:t>
        <a:bodyPr/>
        <a:lstStyle/>
        <a:p>
          <a:endParaRPr lang="en-US"/>
        </a:p>
      </dgm:t>
    </dgm:pt>
    <dgm:pt modelId="{3886CD46-9D1C-9845-BEB1-80AB07B73791}" type="pres">
      <dgm:prSet presAssocID="{1A6FB359-1624-8240-9BAA-B97D5D8B03FE}" presName="dummy" presStyleCnt="0"/>
      <dgm:spPr/>
      <dgm:t>
        <a:bodyPr/>
        <a:lstStyle/>
        <a:p>
          <a:endParaRPr lang="en-US"/>
        </a:p>
      </dgm:t>
    </dgm:pt>
    <dgm:pt modelId="{BBF33F06-9D28-0D4B-8D06-1C08C8B1643E}" type="pres">
      <dgm:prSet presAssocID="{1A6FB359-1624-8240-9BAA-B97D5D8B03FE}" presName="node" presStyleLbl="revTx" presStyleIdx="2" presStyleCnt="4">
        <dgm:presLayoutVars>
          <dgm:bulletEnabled val="1"/>
        </dgm:presLayoutVars>
      </dgm:prSet>
      <dgm:spPr/>
      <dgm:t>
        <a:bodyPr/>
        <a:lstStyle/>
        <a:p>
          <a:endParaRPr lang="en-US"/>
        </a:p>
      </dgm:t>
    </dgm:pt>
    <dgm:pt modelId="{FA8577DB-3DA0-824E-A052-7C070D1EB190}" type="pres">
      <dgm:prSet presAssocID="{82109E7B-FB83-B64C-97D6-871CCB6F5143}" presName="sibTrans" presStyleLbl="node1" presStyleIdx="2" presStyleCnt="4"/>
      <dgm:spPr/>
      <dgm:t>
        <a:bodyPr/>
        <a:lstStyle/>
        <a:p>
          <a:endParaRPr lang="en-US"/>
        </a:p>
      </dgm:t>
    </dgm:pt>
    <dgm:pt modelId="{138612FE-572A-6A45-9D82-BB8CFCE44A2B}" type="pres">
      <dgm:prSet presAssocID="{21D3E379-0FB5-5E4F-9620-0C4D2EE2040F}" presName="dummy" presStyleCnt="0"/>
      <dgm:spPr/>
    </dgm:pt>
    <dgm:pt modelId="{FCF17705-E761-AC45-B774-9503068E7C52}" type="pres">
      <dgm:prSet presAssocID="{21D3E379-0FB5-5E4F-9620-0C4D2EE2040F}" presName="node" presStyleLbl="revTx" presStyleIdx="3" presStyleCnt="4">
        <dgm:presLayoutVars>
          <dgm:bulletEnabled val="1"/>
        </dgm:presLayoutVars>
      </dgm:prSet>
      <dgm:spPr/>
      <dgm:t>
        <a:bodyPr/>
        <a:lstStyle/>
        <a:p>
          <a:endParaRPr lang="en-US"/>
        </a:p>
      </dgm:t>
    </dgm:pt>
    <dgm:pt modelId="{20641992-F052-6847-A579-3CE7B54AAF60}" type="pres">
      <dgm:prSet presAssocID="{029D250C-0DF2-3C46-B2DA-3DF8B87A7C7F}" presName="sibTrans" presStyleLbl="node1" presStyleIdx="3" presStyleCnt="4"/>
      <dgm:spPr/>
      <dgm:t>
        <a:bodyPr/>
        <a:lstStyle/>
        <a:p>
          <a:endParaRPr lang="en-US"/>
        </a:p>
      </dgm:t>
    </dgm:pt>
  </dgm:ptLst>
  <dgm:cxnLst>
    <dgm:cxn modelId="{6320AF9A-0211-D847-B75F-3ABE6BA8CD36}" type="presOf" srcId="{78F5B701-0135-AA45-9147-D052AF177975}" destId="{525EA022-7C99-B648-A76B-4346DB3BF11E}" srcOrd="0" destOrd="0" presId="urn:microsoft.com/office/officeart/2005/8/layout/cycle1"/>
    <dgm:cxn modelId="{0DCEE906-5BCC-CD4F-8F0B-C3F0367F0B75}" type="presOf" srcId="{21D3E379-0FB5-5E4F-9620-0C4D2EE2040F}" destId="{FCF17705-E761-AC45-B774-9503068E7C52}" srcOrd="0" destOrd="0" presId="urn:microsoft.com/office/officeart/2005/8/layout/cycle1"/>
    <dgm:cxn modelId="{E310987C-35F9-114B-8761-DCDD03AA4518}" type="presOf" srcId="{82109E7B-FB83-B64C-97D6-871CCB6F5143}" destId="{FA8577DB-3DA0-824E-A052-7C070D1EB190}" srcOrd="0" destOrd="0" presId="urn:microsoft.com/office/officeart/2005/8/layout/cycle1"/>
    <dgm:cxn modelId="{6408511F-D53A-9B4F-9138-E398F690B249}" type="presOf" srcId="{AD025F52-53CF-D54D-9337-69EC263F5A63}" destId="{21E25662-F647-6B47-BB5D-9DCC38870FC2}" srcOrd="0" destOrd="0" presId="urn:microsoft.com/office/officeart/2005/8/layout/cycle1"/>
    <dgm:cxn modelId="{6F719AC5-DB52-E940-90CD-CCB7626EE6FB}" type="presOf" srcId="{029D250C-0DF2-3C46-B2DA-3DF8B87A7C7F}" destId="{20641992-F052-6847-A579-3CE7B54AAF60}" srcOrd="0" destOrd="0" presId="urn:microsoft.com/office/officeart/2005/8/layout/cycle1"/>
    <dgm:cxn modelId="{6D201577-8B12-E447-85AC-0C6586937326}" srcId="{1A33E8C5-DDAF-544D-8D02-29B509AA9BE2}" destId="{78F5B701-0135-AA45-9147-D052AF177975}" srcOrd="1" destOrd="0" parTransId="{67740801-609E-4B43-930A-512F4FC7E1D5}" sibTransId="{B86AA11D-B69D-3C45-A813-E40E2FD410D9}"/>
    <dgm:cxn modelId="{BBA8AEFA-A2A3-1049-9462-7B63BE52E684}" srcId="{1A33E8C5-DDAF-544D-8D02-29B509AA9BE2}" destId="{21D3E379-0FB5-5E4F-9620-0C4D2EE2040F}" srcOrd="3" destOrd="0" parTransId="{6653607E-09E4-784C-909E-8820CC6DBEC2}" sibTransId="{029D250C-0DF2-3C46-B2DA-3DF8B87A7C7F}"/>
    <dgm:cxn modelId="{C7A597B7-E307-A14F-A135-3821CEE89CEA}" type="presOf" srcId="{1A6FB359-1624-8240-9BAA-B97D5D8B03FE}" destId="{BBF33F06-9D28-0D4B-8D06-1C08C8B1643E}" srcOrd="0" destOrd="0" presId="urn:microsoft.com/office/officeart/2005/8/layout/cycle1"/>
    <dgm:cxn modelId="{FD6E500A-907D-3943-918E-B41499877EA1}" srcId="{1A33E8C5-DDAF-544D-8D02-29B509AA9BE2}" destId="{AD025F52-53CF-D54D-9337-69EC263F5A63}" srcOrd="0" destOrd="0" parTransId="{F0805100-B0E8-8747-B5D7-62E86027971F}" sibTransId="{4879E644-289E-8347-9178-256CFF9AB7DB}"/>
    <dgm:cxn modelId="{9DFE60F7-EB97-F646-A6EF-8B836DBF05C8}" type="presOf" srcId="{1A33E8C5-DDAF-544D-8D02-29B509AA9BE2}" destId="{F246CAFD-D6EA-154C-BB12-9D70DFBE3CE5}" srcOrd="0" destOrd="0" presId="urn:microsoft.com/office/officeart/2005/8/layout/cycle1"/>
    <dgm:cxn modelId="{438A8ED5-E932-FB4E-B157-9BB73B87C930}" srcId="{1A33E8C5-DDAF-544D-8D02-29B509AA9BE2}" destId="{1A6FB359-1624-8240-9BAA-B97D5D8B03FE}" srcOrd="2" destOrd="0" parTransId="{082FC937-54E1-184F-9D41-93C75549FEC1}" sibTransId="{82109E7B-FB83-B64C-97D6-871CCB6F5143}"/>
    <dgm:cxn modelId="{2ECD64D7-9071-764E-97B9-2685CA4A0735}" type="presOf" srcId="{4879E644-289E-8347-9178-256CFF9AB7DB}" destId="{25146618-1B5F-C347-AF37-3223F5C59E7F}" srcOrd="0" destOrd="0" presId="urn:microsoft.com/office/officeart/2005/8/layout/cycle1"/>
    <dgm:cxn modelId="{478E88E0-9FB1-784C-9AFC-5B32DF0BC2DA}" type="presOf" srcId="{B86AA11D-B69D-3C45-A813-E40E2FD410D9}" destId="{2403B01F-4DDC-BE44-BCA0-DD78C8DB4988}" srcOrd="0" destOrd="0" presId="urn:microsoft.com/office/officeart/2005/8/layout/cycle1"/>
    <dgm:cxn modelId="{3583DFF5-F9BC-F744-95E7-4E76A057EA8D}" type="presParOf" srcId="{F246CAFD-D6EA-154C-BB12-9D70DFBE3CE5}" destId="{8D49F409-6872-4245-BF0F-F03397D02958}" srcOrd="0" destOrd="0" presId="urn:microsoft.com/office/officeart/2005/8/layout/cycle1"/>
    <dgm:cxn modelId="{F6A1803D-0513-2C4B-B785-8FAEEC628786}" type="presParOf" srcId="{F246CAFD-D6EA-154C-BB12-9D70DFBE3CE5}" destId="{21E25662-F647-6B47-BB5D-9DCC38870FC2}" srcOrd="1" destOrd="0" presId="urn:microsoft.com/office/officeart/2005/8/layout/cycle1"/>
    <dgm:cxn modelId="{D3D5403A-A85D-6D48-97F0-01FE5C8574B8}" type="presParOf" srcId="{F246CAFD-D6EA-154C-BB12-9D70DFBE3CE5}" destId="{25146618-1B5F-C347-AF37-3223F5C59E7F}" srcOrd="2" destOrd="0" presId="urn:microsoft.com/office/officeart/2005/8/layout/cycle1"/>
    <dgm:cxn modelId="{7DC43A95-741D-F14F-8552-07E4C9082177}" type="presParOf" srcId="{F246CAFD-D6EA-154C-BB12-9D70DFBE3CE5}" destId="{C2729693-2067-404E-ACEC-70A5C79FC3F4}" srcOrd="3" destOrd="0" presId="urn:microsoft.com/office/officeart/2005/8/layout/cycle1"/>
    <dgm:cxn modelId="{64DDADE1-4A46-EB4E-A04B-CCD366801114}" type="presParOf" srcId="{F246CAFD-D6EA-154C-BB12-9D70DFBE3CE5}" destId="{525EA022-7C99-B648-A76B-4346DB3BF11E}" srcOrd="4" destOrd="0" presId="urn:microsoft.com/office/officeart/2005/8/layout/cycle1"/>
    <dgm:cxn modelId="{07123EC7-A33D-3248-99BF-11F94019B372}" type="presParOf" srcId="{F246CAFD-D6EA-154C-BB12-9D70DFBE3CE5}" destId="{2403B01F-4DDC-BE44-BCA0-DD78C8DB4988}" srcOrd="5" destOrd="0" presId="urn:microsoft.com/office/officeart/2005/8/layout/cycle1"/>
    <dgm:cxn modelId="{E2185925-C741-554F-B3EA-1246CBA9630D}" type="presParOf" srcId="{F246CAFD-D6EA-154C-BB12-9D70DFBE3CE5}" destId="{3886CD46-9D1C-9845-BEB1-80AB07B73791}" srcOrd="6" destOrd="0" presId="urn:microsoft.com/office/officeart/2005/8/layout/cycle1"/>
    <dgm:cxn modelId="{25F31EC6-A3F1-5C45-A3C8-52392B0902FC}" type="presParOf" srcId="{F246CAFD-D6EA-154C-BB12-9D70DFBE3CE5}" destId="{BBF33F06-9D28-0D4B-8D06-1C08C8B1643E}" srcOrd="7" destOrd="0" presId="urn:microsoft.com/office/officeart/2005/8/layout/cycle1"/>
    <dgm:cxn modelId="{25903725-6C51-6448-B59E-7EF6B860009D}" type="presParOf" srcId="{F246CAFD-D6EA-154C-BB12-9D70DFBE3CE5}" destId="{FA8577DB-3DA0-824E-A052-7C070D1EB190}" srcOrd="8" destOrd="0" presId="urn:microsoft.com/office/officeart/2005/8/layout/cycle1"/>
    <dgm:cxn modelId="{E43D75B9-F3A5-F34F-A092-A84D090579D5}" type="presParOf" srcId="{F246CAFD-D6EA-154C-BB12-9D70DFBE3CE5}" destId="{138612FE-572A-6A45-9D82-BB8CFCE44A2B}" srcOrd="9" destOrd="0" presId="urn:microsoft.com/office/officeart/2005/8/layout/cycle1"/>
    <dgm:cxn modelId="{1E754248-1D02-0841-9647-D34D71580031}" type="presParOf" srcId="{F246CAFD-D6EA-154C-BB12-9D70DFBE3CE5}" destId="{FCF17705-E761-AC45-B774-9503068E7C52}" srcOrd="10" destOrd="0" presId="urn:microsoft.com/office/officeart/2005/8/layout/cycle1"/>
    <dgm:cxn modelId="{A4653203-2292-FF4E-82CE-026B293EB5CA}" type="presParOf" srcId="{F246CAFD-D6EA-154C-BB12-9D70DFBE3CE5}" destId="{20641992-F052-6847-A579-3CE7B54AAF60}" srcOrd="11"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4F97723-DDE1-D24B-B7D8-EAFB4F1B923B}" type="doc">
      <dgm:prSet loTypeId="urn:microsoft.com/office/officeart/2005/8/layout/venn1" loCatId="" qsTypeId="urn:microsoft.com/office/officeart/2005/8/quickstyle/simple4" qsCatId="simple" csTypeId="urn:microsoft.com/office/officeart/2005/8/colors/colorful1" csCatId="colorful" phldr="1"/>
      <dgm:spPr/>
    </dgm:pt>
    <dgm:pt modelId="{5D330C0E-30CB-AD46-B9F7-94F8B2C0F48F}">
      <dgm:prSet phldrT="[Text]" custT="1"/>
      <dgm:spPr/>
      <dgm:t>
        <a:bodyPr/>
        <a:lstStyle/>
        <a:p>
          <a:r>
            <a:rPr lang="en-US" sz="2000" dirty="0" smtClean="0"/>
            <a:t>Geeks</a:t>
          </a:r>
          <a:endParaRPr lang="en-US" sz="2000" dirty="0"/>
        </a:p>
      </dgm:t>
    </dgm:pt>
    <dgm:pt modelId="{7C265747-5F81-4848-B1B4-A095466292EC}" type="parTrans" cxnId="{AB19BD62-4F85-934D-9E1F-5D7C3977B3DB}">
      <dgm:prSet/>
      <dgm:spPr/>
      <dgm:t>
        <a:bodyPr/>
        <a:lstStyle/>
        <a:p>
          <a:endParaRPr lang="en-US" sz="900"/>
        </a:p>
      </dgm:t>
    </dgm:pt>
    <dgm:pt modelId="{1096BC05-2AB5-0B42-BA63-64884582666C}" type="sibTrans" cxnId="{AB19BD62-4F85-934D-9E1F-5D7C3977B3DB}">
      <dgm:prSet/>
      <dgm:spPr/>
      <dgm:t>
        <a:bodyPr/>
        <a:lstStyle/>
        <a:p>
          <a:endParaRPr lang="en-US" sz="900"/>
        </a:p>
      </dgm:t>
    </dgm:pt>
    <dgm:pt modelId="{1AF7F73D-22A6-F64B-98D3-D7D183CED531}">
      <dgm:prSet phldrT="[Text]" custT="1"/>
      <dgm:spPr>
        <a:solidFill>
          <a:schemeClr val="accent1">
            <a:alpha val="50000"/>
          </a:schemeClr>
        </a:solidFill>
      </dgm:spPr>
      <dgm:t>
        <a:bodyPr/>
        <a:lstStyle/>
        <a:p>
          <a:r>
            <a:rPr lang="en-US" sz="2000" dirty="0" smtClean="0"/>
            <a:t>Wonks</a:t>
          </a:r>
          <a:endParaRPr lang="en-US" sz="2000" dirty="0"/>
        </a:p>
      </dgm:t>
    </dgm:pt>
    <dgm:pt modelId="{72FB4E72-2DA9-0E43-8BA3-D2C5B86E5A02}" type="parTrans" cxnId="{05849830-6AFF-A548-BC09-76BCF3E1CEE7}">
      <dgm:prSet/>
      <dgm:spPr/>
      <dgm:t>
        <a:bodyPr/>
        <a:lstStyle/>
        <a:p>
          <a:endParaRPr lang="en-US" sz="900"/>
        </a:p>
      </dgm:t>
    </dgm:pt>
    <dgm:pt modelId="{F840E758-A85D-2345-86DC-3B249AE6FD68}" type="sibTrans" cxnId="{05849830-6AFF-A548-BC09-76BCF3E1CEE7}">
      <dgm:prSet/>
      <dgm:spPr/>
      <dgm:t>
        <a:bodyPr/>
        <a:lstStyle/>
        <a:p>
          <a:endParaRPr lang="en-US" sz="900"/>
        </a:p>
      </dgm:t>
    </dgm:pt>
    <dgm:pt modelId="{47B2AE2E-DBD6-B84E-908F-754FF1022E56}">
      <dgm:prSet phldrT="[Text]" custT="1"/>
      <dgm:spPr/>
      <dgm:t>
        <a:bodyPr/>
        <a:lstStyle/>
        <a:p>
          <a:r>
            <a:rPr lang="en-US" sz="2000" dirty="0" smtClean="0"/>
            <a:t>Suits</a:t>
          </a:r>
          <a:endParaRPr lang="en-US" sz="2000" dirty="0"/>
        </a:p>
      </dgm:t>
    </dgm:pt>
    <dgm:pt modelId="{632BE48E-593E-A84A-A1F7-741564B288B0}" type="parTrans" cxnId="{D665064A-8C09-4241-9E27-1755BC37BBA3}">
      <dgm:prSet/>
      <dgm:spPr/>
      <dgm:t>
        <a:bodyPr/>
        <a:lstStyle/>
        <a:p>
          <a:endParaRPr lang="en-US" sz="900"/>
        </a:p>
      </dgm:t>
    </dgm:pt>
    <dgm:pt modelId="{36127557-FD23-5142-AC9C-1B570E200C78}" type="sibTrans" cxnId="{D665064A-8C09-4241-9E27-1755BC37BBA3}">
      <dgm:prSet/>
      <dgm:spPr/>
      <dgm:t>
        <a:bodyPr/>
        <a:lstStyle/>
        <a:p>
          <a:endParaRPr lang="en-US" sz="900"/>
        </a:p>
      </dgm:t>
    </dgm:pt>
    <dgm:pt modelId="{B68B87DB-DAEE-4F4F-8FF1-5B40777A0FCD}" type="pres">
      <dgm:prSet presAssocID="{04F97723-DDE1-D24B-B7D8-EAFB4F1B923B}" presName="compositeShape" presStyleCnt="0">
        <dgm:presLayoutVars>
          <dgm:chMax val="7"/>
          <dgm:dir/>
          <dgm:resizeHandles val="exact"/>
        </dgm:presLayoutVars>
      </dgm:prSet>
      <dgm:spPr/>
    </dgm:pt>
    <dgm:pt modelId="{F61F7B3F-9B15-424C-86B7-20B58625DDF2}" type="pres">
      <dgm:prSet presAssocID="{5D330C0E-30CB-AD46-B9F7-94F8B2C0F48F}" presName="circ1" presStyleLbl="vennNode1" presStyleIdx="0" presStyleCnt="3" custLinFactNeighborY="4515"/>
      <dgm:spPr/>
      <dgm:t>
        <a:bodyPr/>
        <a:lstStyle/>
        <a:p>
          <a:endParaRPr lang="en-US"/>
        </a:p>
      </dgm:t>
    </dgm:pt>
    <dgm:pt modelId="{0CB37DB8-807E-D745-9BD3-BA321EA0C2EC}" type="pres">
      <dgm:prSet presAssocID="{5D330C0E-30CB-AD46-B9F7-94F8B2C0F48F}" presName="circ1Tx" presStyleLbl="revTx" presStyleIdx="0" presStyleCnt="0">
        <dgm:presLayoutVars>
          <dgm:chMax val="0"/>
          <dgm:chPref val="0"/>
          <dgm:bulletEnabled val="1"/>
        </dgm:presLayoutVars>
      </dgm:prSet>
      <dgm:spPr/>
      <dgm:t>
        <a:bodyPr/>
        <a:lstStyle/>
        <a:p>
          <a:endParaRPr lang="en-US"/>
        </a:p>
      </dgm:t>
    </dgm:pt>
    <dgm:pt modelId="{0A6E38EA-3190-B848-9973-8A67598589DA}" type="pres">
      <dgm:prSet presAssocID="{1AF7F73D-22A6-F64B-98D3-D7D183CED531}" presName="circ2" presStyleLbl="vennNode1" presStyleIdx="1" presStyleCnt="3" custLinFactNeighborX="-4515"/>
      <dgm:spPr/>
      <dgm:t>
        <a:bodyPr/>
        <a:lstStyle/>
        <a:p>
          <a:endParaRPr lang="en-US"/>
        </a:p>
      </dgm:t>
    </dgm:pt>
    <dgm:pt modelId="{513F0A8D-8E7A-704C-AF40-004C7171932C}" type="pres">
      <dgm:prSet presAssocID="{1AF7F73D-22A6-F64B-98D3-D7D183CED531}" presName="circ2Tx" presStyleLbl="revTx" presStyleIdx="0" presStyleCnt="0">
        <dgm:presLayoutVars>
          <dgm:chMax val="0"/>
          <dgm:chPref val="0"/>
          <dgm:bulletEnabled val="1"/>
        </dgm:presLayoutVars>
      </dgm:prSet>
      <dgm:spPr/>
      <dgm:t>
        <a:bodyPr/>
        <a:lstStyle/>
        <a:p>
          <a:endParaRPr lang="en-US"/>
        </a:p>
      </dgm:t>
    </dgm:pt>
    <dgm:pt modelId="{200FAC37-0B5E-E047-BF5E-563880731BBB}" type="pres">
      <dgm:prSet presAssocID="{47B2AE2E-DBD6-B84E-908F-754FF1022E56}" presName="circ3" presStyleLbl="vennNode1" presStyleIdx="2" presStyleCnt="3" custLinFactNeighborX="4515"/>
      <dgm:spPr/>
      <dgm:t>
        <a:bodyPr/>
        <a:lstStyle/>
        <a:p>
          <a:endParaRPr lang="en-US"/>
        </a:p>
      </dgm:t>
    </dgm:pt>
    <dgm:pt modelId="{20F0060E-BC57-7444-9122-CC3760B3EE8A}" type="pres">
      <dgm:prSet presAssocID="{47B2AE2E-DBD6-B84E-908F-754FF1022E56}" presName="circ3Tx" presStyleLbl="revTx" presStyleIdx="0" presStyleCnt="0">
        <dgm:presLayoutVars>
          <dgm:chMax val="0"/>
          <dgm:chPref val="0"/>
          <dgm:bulletEnabled val="1"/>
        </dgm:presLayoutVars>
      </dgm:prSet>
      <dgm:spPr/>
      <dgm:t>
        <a:bodyPr/>
        <a:lstStyle/>
        <a:p>
          <a:endParaRPr lang="en-US"/>
        </a:p>
      </dgm:t>
    </dgm:pt>
  </dgm:ptLst>
  <dgm:cxnLst>
    <dgm:cxn modelId="{AB19BD62-4F85-934D-9E1F-5D7C3977B3DB}" srcId="{04F97723-DDE1-D24B-B7D8-EAFB4F1B923B}" destId="{5D330C0E-30CB-AD46-B9F7-94F8B2C0F48F}" srcOrd="0" destOrd="0" parTransId="{7C265747-5F81-4848-B1B4-A095466292EC}" sibTransId="{1096BC05-2AB5-0B42-BA63-64884582666C}"/>
    <dgm:cxn modelId="{D665064A-8C09-4241-9E27-1755BC37BBA3}" srcId="{04F97723-DDE1-D24B-B7D8-EAFB4F1B923B}" destId="{47B2AE2E-DBD6-B84E-908F-754FF1022E56}" srcOrd="2" destOrd="0" parTransId="{632BE48E-593E-A84A-A1F7-741564B288B0}" sibTransId="{36127557-FD23-5142-AC9C-1B570E200C78}"/>
    <dgm:cxn modelId="{EC6BBE51-4EBA-6244-8FDB-23A5BD5D0DAD}" type="presOf" srcId="{47B2AE2E-DBD6-B84E-908F-754FF1022E56}" destId="{200FAC37-0B5E-E047-BF5E-563880731BBB}" srcOrd="0" destOrd="0" presId="urn:microsoft.com/office/officeart/2005/8/layout/venn1"/>
    <dgm:cxn modelId="{EF6E74FA-2304-E04E-8575-F40544DBF1B3}" type="presOf" srcId="{5D330C0E-30CB-AD46-B9F7-94F8B2C0F48F}" destId="{0CB37DB8-807E-D745-9BD3-BA321EA0C2EC}" srcOrd="1" destOrd="0" presId="urn:microsoft.com/office/officeart/2005/8/layout/venn1"/>
    <dgm:cxn modelId="{2D18D2B1-9399-CC46-88F9-96578A98921F}" type="presOf" srcId="{1AF7F73D-22A6-F64B-98D3-D7D183CED531}" destId="{513F0A8D-8E7A-704C-AF40-004C7171932C}" srcOrd="1" destOrd="0" presId="urn:microsoft.com/office/officeart/2005/8/layout/venn1"/>
    <dgm:cxn modelId="{05849830-6AFF-A548-BC09-76BCF3E1CEE7}" srcId="{04F97723-DDE1-D24B-B7D8-EAFB4F1B923B}" destId="{1AF7F73D-22A6-F64B-98D3-D7D183CED531}" srcOrd="1" destOrd="0" parTransId="{72FB4E72-2DA9-0E43-8BA3-D2C5B86E5A02}" sibTransId="{F840E758-A85D-2345-86DC-3B249AE6FD68}"/>
    <dgm:cxn modelId="{B8D3517F-5D2C-044F-B8AD-9C0673BC8EFA}" type="presOf" srcId="{1AF7F73D-22A6-F64B-98D3-D7D183CED531}" destId="{0A6E38EA-3190-B848-9973-8A67598589DA}" srcOrd="0" destOrd="0" presId="urn:microsoft.com/office/officeart/2005/8/layout/venn1"/>
    <dgm:cxn modelId="{F458EE53-66DC-0044-B7E4-560D51747B83}" type="presOf" srcId="{04F97723-DDE1-D24B-B7D8-EAFB4F1B923B}" destId="{B68B87DB-DAEE-4F4F-8FF1-5B40777A0FCD}" srcOrd="0" destOrd="0" presId="urn:microsoft.com/office/officeart/2005/8/layout/venn1"/>
    <dgm:cxn modelId="{2014E38F-B07E-5D48-9C5A-E5ADB50358FE}" type="presOf" srcId="{5D330C0E-30CB-AD46-B9F7-94F8B2C0F48F}" destId="{F61F7B3F-9B15-424C-86B7-20B58625DDF2}" srcOrd="0" destOrd="0" presId="urn:microsoft.com/office/officeart/2005/8/layout/venn1"/>
    <dgm:cxn modelId="{B383FFA3-44AE-554E-AAC4-6E109390F86C}" type="presOf" srcId="{47B2AE2E-DBD6-B84E-908F-754FF1022E56}" destId="{20F0060E-BC57-7444-9122-CC3760B3EE8A}" srcOrd="1" destOrd="0" presId="urn:microsoft.com/office/officeart/2005/8/layout/venn1"/>
    <dgm:cxn modelId="{7E5865E5-2462-D04D-A372-2A94863792B5}" type="presParOf" srcId="{B68B87DB-DAEE-4F4F-8FF1-5B40777A0FCD}" destId="{F61F7B3F-9B15-424C-86B7-20B58625DDF2}" srcOrd="0" destOrd="0" presId="urn:microsoft.com/office/officeart/2005/8/layout/venn1"/>
    <dgm:cxn modelId="{3690A130-A344-154B-B8CE-AE355A780DAE}" type="presParOf" srcId="{B68B87DB-DAEE-4F4F-8FF1-5B40777A0FCD}" destId="{0CB37DB8-807E-D745-9BD3-BA321EA0C2EC}" srcOrd="1" destOrd="0" presId="urn:microsoft.com/office/officeart/2005/8/layout/venn1"/>
    <dgm:cxn modelId="{4DBF7137-2170-C242-8A04-03CCF3610221}" type="presParOf" srcId="{B68B87DB-DAEE-4F4F-8FF1-5B40777A0FCD}" destId="{0A6E38EA-3190-B848-9973-8A67598589DA}" srcOrd="2" destOrd="0" presId="urn:microsoft.com/office/officeart/2005/8/layout/venn1"/>
    <dgm:cxn modelId="{BD9AF9B7-8605-BC41-9D2C-533F88B71A30}" type="presParOf" srcId="{B68B87DB-DAEE-4F4F-8FF1-5B40777A0FCD}" destId="{513F0A8D-8E7A-704C-AF40-004C7171932C}" srcOrd="3" destOrd="0" presId="urn:microsoft.com/office/officeart/2005/8/layout/venn1"/>
    <dgm:cxn modelId="{90F24419-9F53-CC47-A7BE-96E10478D8CE}" type="presParOf" srcId="{B68B87DB-DAEE-4F4F-8FF1-5B40777A0FCD}" destId="{200FAC37-0B5E-E047-BF5E-563880731BBB}" srcOrd="4" destOrd="0" presId="urn:microsoft.com/office/officeart/2005/8/layout/venn1"/>
    <dgm:cxn modelId="{B8AEBAC6-7DE8-AE41-87C3-431D853F2448}" type="presParOf" srcId="{B68B87DB-DAEE-4F4F-8FF1-5B40777A0FCD}" destId="{20F0060E-BC57-7444-9122-CC3760B3EE8A}"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25662-F647-6B47-BB5D-9DCC38870FC2}">
      <dsp:nvSpPr>
        <dsp:cNvPr id="0" name=""/>
        <dsp:cNvSpPr/>
      </dsp:nvSpPr>
      <dsp:spPr>
        <a:xfrm>
          <a:off x="3476165" y="95543"/>
          <a:ext cx="1528845" cy="1528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Current Paradigm</a:t>
          </a:r>
          <a:endParaRPr lang="en-US" sz="2400" kern="1200" dirty="0"/>
        </a:p>
      </dsp:txBody>
      <dsp:txXfrm>
        <a:off x="3476165" y="95543"/>
        <a:ext cx="1528845" cy="1528845"/>
      </dsp:txXfrm>
    </dsp:sp>
    <dsp:sp modelId="{25146618-1B5F-C347-AF37-3223F5C59E7F}">
      <dsp:nvSpPr>
        <dsp:cNvPr id="0" name=""/>
        <dsp:cNvSpPr/>
      </dsp:nvSpPr>
      <dsp:spPr>
        <a:xfrm>
          <a:off x="774207" y="-35151"/>
          <a:ext cx="4316807" cy="4316807"/>
        </a:xfrm>
        <a:prstGeom prst="circularArrow">
          <a:avLst>
            <a:gd name="adj1" fmla="val 6906"/>
            <a:gd name="adj2" fmla="val 465676"/>
            <a:gd name="adj3" fmla="val 561155"/>
            <a:gd name="adj4" fmla="val 20653732"/>
            <a:gd name="adj5" fmla="val 8057"/>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5EA022-7C99-B648-A76B-4346DB3BF11E}">
      <dsp:nvSpPr>
        <dsp:cNvPr id="0" name=""/>
        <dsp:cNvSpPr/>
      </dsp:nvSpPr>
      <dsp:spPr>
        <a:xfrm>
          <a:off x="3443960" y="2663367"/>
          <a:ext cx="1593255" cy="1528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Anomalies</a:t>
          </a:r>
          <a:endParaRPr lang="en-US" sz="2400" kern="1200" dirty="0"/>
        </a:p>
      </dsp:txBody>
      <dsp:txXfrm>
        <a:off x="3443960" y="2663367"/>
        <a:ext cx="1593255" cy="1528845"/>
      </dsp:txXfrm>
    </dsp:sp>
    <dsp:sp modelId="{2403B01F-4DDC-BE44-BCA0-DD78C8DB4988}">
      <dsp:nvSpPr>
        <dsp:cNvPr id="0" name=""/>
        <dsp:cNvSpPr/>
      </dsp:nvSpPr>
      <dsp:spPr>
        <a:xfrm>
          <a:off x="749640" y="-10754"/>
          <a:ext cx="4316807" cy="4316807"/>
        </a:xfrm>
        <a:prstGeom prst="circularArrow">
          <a:avLst>
            <a:gd name="adj1" fmla="val 6906"/>
            <a:gd name="adj2" fmla="val 465676"/>
            <a:gd name="adj3" fmla="val 5880333"/>
            <a:gd name="adj4" fmla="val 4381396"/>
            <a:gd name="adj5" fmla="val 8057"/>
          </a:avLst>
        </a:prstGeom>
        <a:gradFill rotWithShape="0">
          <a:gsLst>
            <a:gs pos="0">
              <a:schemeClr val="accent2">
                <a:hueOff val="3986350"/>
                <a:satOff val="-32262"/>
                <a:lumOff val="-9608"/>
                <a:alphaOff val="0"/>
                <a:shade val="51000"/>
                <a:satMod val="130000"/>
              </a:schemeClr>
            </a:gs>
            <a:gs pos="80000">
              <a:schemeClr val="accent2">
                <a:hueOff val="3986350"/>
                <a:satOff val="-32262"/>
                <a:lumOff val="-9608"/>
                <a:alphaOff val="0"/>
                <a:shade val="93000"/>
                <a:satMod val="130000"/>
              </a:schemeClr>
            </a:gs>
            <a:gs pos="100000">
              <a:schemeClr val="accent2">
                <a:hueOff val="3986350"/>
                <a:satOff val="-32262"/>
                <a:lumOff val="-960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BF33F06-9D28-0D4B-8D06-1C08C8B1643E}">
      <dsp:nvSpPr>
        <dsp:cNvPr id="0" name=""/>
        <dsp:cNvSpPr/>
      </dsp:nvSpPr>
      <dsp:spPr>
        <a:xfrm>
          <a:off x="880468" y="2691240"/>
          <a:ext cx="1528845" cy="1528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Crisis</a:t>
          </a:r>
          <a:endParaRPr lang="en-US" sz="2400" kern="1200" dirty="0"/>
        </a:p>
      </dsp:txBody>
      <dsp:txXfrm>
        <a:off x="880468" y="2691240"/>
        <a:ext cx="1528845" cy="1528845"/>
      </dsp:txXfrm>
    </dsp:sp>
    <dsp:sp modelId="{FA8577DB-3DA0-824E-A052-7C070D1EB190}">
      <dsp:nvSpPr>
        <dsp:cNvPr id="0" name=""/>
        <dsp:cNvSpPr/>
      </dsp:nvSpPr>
      <dsp:spPr>
        <a:xfrm>
          <a:off x="784336" y="-588"/>
          <a:ext cx="4316807" cy="4316807"/>
        </a:xfrm>
        <a:prstGeom prst="circularArrow">
          <a:avLst>
            <a:gd name="adj1" fmla="val 6906"/>
            <a:gd name="adj2" fmla="val 465676"/>
            <a:gd name="adj3" fmla="val 11348052"/>
            <a:gd name="adj4" fmla="val 9786272"/>
            <a:gd name="adj5" fmla="val 8057"/>
          </a:avLst>
        </a:prstGeom>
        <a:gradFill rotWithShape="0">
          <a:gsLst>
            <a:gs pos="0">
              <a:schemeClr val="accent2">
                <a:hueOff val="7972700"/>
                <a:satOff val="-64523"/>
                <a:lumOff val="-19216"/>
                <a:alphaOff val="0"/>
                <a:shade val="51000"/>
                <a:satMod val="130000"/>
              </a:schemeClr>
            </a:gs>
            <a:gs pos="80000">
              <a:schemeClr val="accent2">
                <a:hueOff val="7972700"/>
                <a:satOff val="-64523"/>
                <a:lumOff val="-19216"/>
                <a:alphaOff val="0"/>
                <a:shade val="93000"/>
                <a:satMod val="130000"/>
              </a:schemeClr>
            </a:gs>
            <a:gs pos="100000">
              <a:schemeClr val="accent2">
                <a:hueOff val="7972700"/>
                <a:satOff val="-64523"/>
                <a:lumOff val="-192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3F070B3-60FC-6044-BCCE-2DEF0742ABA6}">
      <dsp:nvSpPr>
        <dsp:cNvPr id="0" name=""/>
        <dsp:cNvSpPr/>
      </dsp:nvSpPr>
      <dsp:spPr>
        <a:xfrm>
          <a:off x="880468" y="95543"/>
          <a:ext cx="1528845" cy="15288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t>New Paradigm</a:t>
          </a:r>
          <a:endParaRPr lang="en-US" sz="2400" kern="1200" dirty="0"/>
        </a:p>
      </dsp:txBody>
      <dsp:txXfrm>
        <a:off x="880468" y="95543"/>
        <a:ext cx="1528845" cy="1528845"/>
      </dsp:txXfrm>
    </dsp:sp>
    <dsp:sp modelId="{564B6D59-B371-6744-B545-2AEA2A04F61A}">
      <dsp:nvSpPr>
        <dsp:cNvPr id="0" name=""/>
        <dsp:cNvSpPr/>
      </dsp:nvSpPr>
      <dsp:spPr>
        <a:xfrm>
          <a:off x="784336" y="-588"/>
          <a:ext cx="4316807" cy="4316807"/>
        </a:xfrm>
        <a:prstGeom prst="circularArrow">
          <a:avLst>
            <a:gd name="adj1" fmla="val 6906"/>
            <a:gd name="adj2" fmla="val 465676"/>
            <a:gd name="adj3" fmla="val 16748052"/>
            <a:gd name="adj4" fmla="val 15186272"/>
            <a:gd name="adj5" fmla="val 8057"/>
          </a:avLst>
        </a:prstGeom>
        <a:gradFill rotWithShape="0">
          <a:gsLst>
            <a:gs pos="0">
              <a:schemeClr val="accent2">
                <a:hueOff val="11959048"/>
                <a:satOff val="-96785"/>
                <a:lumOff val="-28824"/>
                <a:alphaOff val="0"/>
                <a:shade val="51000"/>
                <a:satMod val="130000"/>
              </a:schemeClr>
            </a:gs>
            <a:gs pos="80000">
              <a:schemeClr val="accent2">
                <a:hueOff val="11959048"/>
                <a:satOff val="-96785"/>
                <a:lumOff val="-28824"/>
                <a:alphaOff val="0"/>
                <a:shade val="93000"/>
                <a:satMod val="130000"/>
              </a:schemeClr>
            </a:gs>
            <a:gs pos="100000">
              <a:schemeClr val="accent2">
                <a:hueOff val="11959048"/>
                <a:satOff val="-96785"/>
                <a:lumOff val="-2882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25662-F647-6B47-BB5D-9DCC38870FC2}">
      <dsp:nvSpPr>
        <dsp:cNvPr id="0" name=""/>
        <dsp:cNvSpPr/>
      </dsp:nvSpPr>
      <dsp:spPr>
        <a:xfrm>
          <a:off x="5000990" y="134023"/>
          <a:ext cx="2108204" cy="2108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u="sng" kern="1200" dirty="0" smtClean="0"/>
            <a:t>Paradigm</a:t>
          </a:r>
          <a:r>
            <a:rPr lang="en-US" sz="2800" kern="1200" dirty="0" smtClean="0"/>
            <a:t> Newtown Mechanics</a:t>
          </a:r>
          <a:endParaRPr lang="en-US" sz="2800" kern="1200" dirty="0"/>
        </a:p>
      </dsp:txBody>
      <dsp:txXfrm>
        <a:off x="5000990" y="134023"/>
        <a:ext cx="2108204" cy="2108204"/>
      </dsp:txXfrm>
    </dsp:sp>
    <dsp:sp modelId="{25146618-1B5F-C347-AF37-3223F5C59E7F}">
      <dsp:nvSpPr>
        <dsp:cNvPr id="0" name=""/>
        <dsp:cNvSpPr/>
      </dsp:nvSpPr>
      <dsp:spPr>
        <a:xfrm>
          <a:off x="1272690" y="-46601"/>
          <a:ext cx="5955505" cy="5955505"/>
        </a:xfrm>
        <a:prstGeom prst="circularArrow">
          <a:avLst>
            <a:gd name="adj1" fmla="val 6903"/>
            <a:gd name="adj2" fmla="val 465415"/>
            <a:gd name="adj3" fmla="val 562199"/>
            <a:gd name="adj4" fmla="val 20652843"/>
            <a:gd name="adj5" fmla="val 8053"/>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5EA022-7C99-B648-A76B-4346DB3BF11E}">
      <dsp:nvSpPr>
        <dsp:cNvPr id="0" name=""/>
        <dsp:cNvSpPr/>
      </dsp:nvSpPr>
      <dsp:spPr>
        <a:xfrm>
          <a:off x="4956580" y="3676913"/>
          <a:ext cx="2197022" cy="2108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u="sng" kern="1200" dirty="0" smtClean="0"/>
            <a:t>Anomaly</a:t>
          </a:r>
          <a:r>
            <a:rPr lang="en-US" sz="2800" kern="1200" dirty="0" smtClean="0"/>
            <a:t> Unknown how gravity works</a:t>
          </a:r>
          <a:endParaRPr lang="en-US" sz="2800" kern="1200" dirty="0"/>
        </a:p>
      </dsp:txBody>
      <dsp:txXfrm>
        <a:off x="4956580" y="3676913"/>
        <a:ext cx="2197022" cy="2108204"/>
      </dsp:txXfrm>
    </dsp:sp>
    <dsp:sp modelId="{2403B01F-4DDC-BE44-BCA0-DD78C8DB4988}">
      <dsp:nvSpPr>
        <dsp:cNvPr id="0" name=""/>
        <dsp:cNvSpPr/>
      </dsp:nvSpPr>
      <dsp:spPr>
        <a:xfrm>
          <a:off x="1233156" y="-11238"/>
          <a:ext cx="5955505" cy="5955505"/>
        </a:xfrm>
        <a:prstGeom prst="circularArrow">
          <a:avLst>
            <a:gd name="adj1" fmla="val 6903"/>
            <a:gd name="adj2" fmla="val 465415"/>
            <a:gd name="adj3" fmla="val 5673119"/>
            <a:gd name="adj4" fmla="val 4372514"/>
            <a:gd name="adj5" fmla="val 8053"/>
          </a:avLst>
        </a:prstGeom>
        <a:gradFill rotWithShape="0">
          <a:gsLst>
            <a:gs pos="0">
              <a:schemeClr val="accent2">
                <a:hueOff val="3986350"/>
                <a:satOff val="-32262"/>
                <a:lumOff val="-9608"/>
                <a:alphaOff val="0"/>
                <a:shade val="51000"/>
                <a:satMod val="130000"/>
              </a:schemeClr>
            </a:gs>
            <a:gs pos="80000">
              <a:schemeClr val="accent2">
                <a:hueOff val="3986350"/>
                <a:satOff val="-32262"/>
                <a:lumOff val="-9608"/>
                <a:alphaOff val="0"/>
                <a:shade val="93000"/>
                <a:satMod val="130000"/>
              </a:schemeClr>
            </a:gs>
            <a:gs pos="100000">
              <a:schemeClr val="accent2">
                <a:hueOff val="3986350"/>
                <a:satOff val="-32262"/>
                <a:lumOff val="-9608"/>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BF33F06-9D28-0D4B-8D06-1C08C8B1643E}">
      <dsp:nvSpPr>
        <dsp:cNvPr id="0" name=""/>
        <dsp:cNvSpPr/>
      </dsp:nvSpPr>
      <dsp:spPr>
        <a:xfrm>
          <a:off x="1276444" y="3715370"/>
          <a:ext cx="2394603" cy="2108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u="sng" kern="1200" dirty="0" smtClean="0"/>
            <a:t>Crisis</a:t>
          </a:r>
          <a:r>
            <a:rPr lang="en-US" sz="2800" kern="1200" dirty="0" smtClean="0"/>
            <a:t> </a:t>
          </a:r>
          <a:r>
            <a:rPr lang="en-US" sz="2800" kern="1200" dirty="0" smtClean="0">
              <a:sym typeface="Wingdings"/>
            </a:rPr>
            <a:t>G</a:t>
          </a:r>
          <a:r>
            <a:rPr lang="en-US" sz="2800" kern="1200" dirty="0" smtClean="0"/>
            <a:t>ravity can’t go faster than light </a:t>
          </a:r>
          <a:r>
            <a:rPr lang="en-US" sz="2800" kern="1200" dirty="0" smtClean="0">
              <a:sym typeface="Wingdings"/>
            </a:rPr>
            <a:t> Newton wrong</a:t>
          </a:r>
          <a:endParaRPr lang="en-US" sz="2800" kern="1200" dirty="0"/>
        </a:p>
      </dsp:txBody>
      <dsp:txXfrm>
        <a:off x="1276444" y="3715370"/>
        <a:ext cx="2394603" cy="2108204"/>
      </dsp:txXfrm>
    </dsp:sp>
    <dsp:sp modelId="{FA8577DB-3DA0-824E-A052-7C070D1EB190}">
      <dsp:nvSpPr>
        <dsp:cNvPr id="0" name=""/>
        <dsp:cNvSpPr/>
      </dsp:nvSpPr>
      <dsp:spPr>
        <a:xfrm>
          <a:off x="1286666" y="1046"/>
          <a:ext cx="5955505" cy="5955505"/>
        </a:xfrm>
        <a:prstGeom prst="circularArrow">
          <a:avLst>
            <a:gd name="adj1" fmla="val 6903"/>
            <a:gd name="adj2" fmla="val 465415"/>
            <a:gd name="adj3" fmla="val 11349151"/>
            <a:gd name="adj4" fmla="val 9785434"/>
            <a:gd name="adj5" fmla="val 8053"/>
          </a:avLst>
        </a:prstGeom>
        <a:gradFill rotWithShape="0">
          <a:gsLst>
            <a:gs pos="0">
              <a:schemeClr val="accent2">
                <a:hueOff val="7972700"/>
                <a:satOff val="-64523"/>
                <a:lumOff val="-19216"/>
                <a:alphaOff val="0"/>
                <a:shade val="51000"/>
                <a:satMod val="130000"/>
              </a:schemeClr>
            </a:gs>
            <a:gs pos="80000">
              <a:schemeClr val="accent2">
                <a:hueOff val="7972700"/>
                <a:satOff val="-64523"/>
                <a:lumOff val="-19216"/>
                <a:alphaOff val="0"/>
                <a:shade val="93000"/>
                <a:satMod val="130000"/>
              </a:schemeClr>
            </a:gs>
            <a:gs pos="100000">
              <a:schemeClr val="accent2">
                <a:hueOff val="7972700"/>
                <a:satOff val="-64523"/>
                <a:lumOff val="-19216"/>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63F070B3-60FC-6044-BCCE-2DEF0742ABA6}">
      <dsp:nvSpPr>
        <dsp:cNvPr id="0" name=""/>
        <dsp:cNvSpPr/>
      </dsp:nvSpPr>
      <dsp:spPr>
        <a:xfrm>
          <a:off x="1419643" y="134023"/>
          <a:ext cx="2108204" cy="21082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b="1" u="sng" kern="1200" dirty="0" smtClean="0"/>
            <a:t>New Paradigm</a:t>
          </a:r>
          <a:r>
            <a:rPr lang="en-US" sz="2800" kern="1200" dirty="0" smtClean="0"/>
            <a:t> General Relativity</a:t>
          </a:r>
          <a:endParaRPr lang="en-US" sz="2800" kern="1200" dirty="0"/>
        </a:p>
      </dsp:txBody>
      <dsp:txXfrm>
        <a:off x="1419643" y="134023"/>
        <a:ext cx="2108204" cy="2108204"/>
      </dsp:txXfrm>
    </dsp:sp>
    <dsp:sp modelId="{564B6D59-B371-6744-B545-2AEA2A04F61A}">
      <dsp:nvSpPr>
        <dsp:cNvPr id="0" name=""/>
        <dsp:cNvSpPr/>
      </dsp:nvSpPr>
      <dsp:spPr>
        <a:xfrm>
          <a:off x="1286666" y="1046"/>
          <a:ext cx="5955505" cy="5955505"/>
        </a:xfrm>
        <a:prstGeom prst="circularArrow">
          <a:avLst>
            <a:gd name="adj1" fmla="val 6903"/>
            <a:gd name="adj2" fmla="val 465415"/>
            <a:gd name="adj3" fmla="val 16749151"/>
            <a:gd name="adj4" fmla="val 15185434"/>
            <a:gd name="adj5" fmla="val 8053"/>
          </a:avLst>
        </a:prstGeom>
        <a:gradFill rotWithShape="0">
          <a:gsLst>
            <a:gs pos="0">
              <a:schemeClr val="accent2">
                <a:hueOff val="11959048"/>
                <a:satOff val="-96785"/>
                <a:lumOff val="-28824"/>
                <a:alphaOff val="0"/>
                <a:shade val="51000"/>
                <a:satMod val="130000"/>
              </a:schemeClr>
            </a:gs>
            <a:gs pos="80000">
              <a:schemeClr val="accent2">
                <a:hueOff val="11959048"/>
                <a:satOff val="-96785"/>
                <a:lumOff val="-28824"/>
                <a:alphaOff val="0"/>
                <a:shade val="93000"/>
                <a:satMod val="130000"/>
              </a:schemeClr>
            </a:gs>
            <a:gs pos="100000">
              <a:schemeClr val="accent2">
                <a:hueOff val="11959048"/>
                <a:satOff val="-96785"/>
                <a:lumOff val="-28824"/>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F7B3F-9B15-424C-86B7-20B58625DDF2}">
      <dsp:nvSpPr>
        <dsp:cNvPr id="0" name=""/>
        <dsp:cNvSpPr/>
      </dsp:nvSpPr>
      <dsp:spPr>
        <a:xfrm>
          <a:off x="2921912" y="235987"/>
          <a:ext cx="3576474" cy="3576474"/>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r>
            <a:rPr lang="en-US" sz="4800" kern="1200" dirty="0" smtClean="0"/>
            <a:t>Geeks</a:t>
          </a:r>
          <a:endParaRPr lang="en-US" sz="4800" kern="1200" dirty="0"/>
        </a:p>
      </dsp:txBody>
      <dsp:txXfrm>
        <a:off x="3398775" y="861870"/>
        <a:ext cx="2622747" cy="1609413"/>
      </dsp:txXfrm>
    </dsp:sp>
    <dsp:sp modelId="{0A6E38EA-3190-B848-9973-8A67598589DA}">
      <dsp:nvSpPr>
        <dsp:cNvPr id="0" name=""/>
        <dsp:cNvSpPr/>
      </dsp:nvSpPr>
      <dsp:spPr>
        <a:xfrm>
          <a:off x="4050945" y="2309806"/>
          <a:ext cx="3576474" cy="3576474"/>
        </a:xfrm>
        <a:prstGeom prst="ellipse">
          <a:avLst/>
        </a:prstGeom>
        <a:solidFill>
          <a:schemeClr val="accent1">
            <a:alpha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r>
            <a:rPr lang="en-US" sz="4800" kern="1200" dirty="0" smtClean="0"/>
            <a:t>Wonks</a:t>
          </a:r>
          <a:endParaRPr lang="en-US" sz="4800" kern="1200" dirty="0"/>
        </a:p>
      </dsp:txBody>
      <dsp:txXfrm>
        <a:off x="5144750" y="3233728"/>
        <a:ext cx="2145884" cy="1967060"/>
      </dsp:txXfrm>
    </dsp:sp>
    <dsp:sp modelId="{200FAC37-0B5E-E047-BF5E-563880731BBB}">
      <dsp:nvSpPr>
        <dsp:cNvPr id="0" name=""/>
        <dsp:cNvSpPr/>
      </dsp:nvSpPr>
      <dsp:spPr>
        <a:xfrm>
          <a:off x="1792878" y="2309806"/>
          <a:ext cx="3576474" cy="3576474"/>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133600">
            <a:lnSpc>
              <a:spcPct val="90000"/>
            </a:lnSpc>
            <a:spcBef>
              <a:spcPct val="0"/>
            </a:spcBef>
            <a:spcAft>
              <a:spcPct val="35000"/>
            </a:spcAft>
          </a:pPr>
          <a:r>
            <a:rPr lang="en-US" sz="4800" kern="1200" dirty="0" smtClean="0"/>
            <a:t>Suits</a:t>
          </a:r>
          <a:endParaRPr lang="en-US" sz="4800" kern="1200" dirty="0"/>
        </a:p>
      </dsp:txBody>
      <dsp:txXfrm>
        <a:off x="2129663" y="3233728"/>
        <a:ext cx="2145884" cy="19670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B0CF29-EB0B-624A-AC6E-A81EA879AAC1}">
      <dsp:nvSpPr>
        <dsp:cNvPr id="0" name=""/>
        <dsp:cNvSpPr/>
      </dsp:nvSpPr>
      <dsp:spPr>
        <a:xfrm>
          <a:off x="525266" y="7273"/>
          <a:ext cx="2659630" cy="265963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dsp:txBody>
      <dsp:txXfrm>
        <a:off x="896656" y="320901"/>
        <a:ext cx="1533480" cy="2032375"/>
      </dsp:txXfrm>
    </dsp:sp>
    <dsp:sp modelId="{EC1AB195-7C96-2946-B60E-8CEB5A210DCD}">
      <dsp:nvSpPr>
        <dsp:cNvPr id="0" name=""/>
        <dsp:cNvSpPr/>
      </dsp:nvSpPr>
      <dsp:spPr>
        <a:xfrm>
          <a:off x="2442117" y="7273"/>
          <a:ext cx="2659630" cy="2659630"/>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2889250">
            <a:lnSpc>
              <a:spcPct val="90000"/>
            </a:lnSpc>
            <a:spcBef>
              <a:spcPct val="0"/>
            </a:spcBef>
            <a:spcAft>
              <a:spcPct val="35000"/>
            </a:spcAft>
          </a:pPr>
          <a:endParaRPr lang="en-US" sz="6500" kern="1200" dirty="0"/>
        </a:p>
      </dsp:txBody>
      <dsp:txXfrm>
        <a:off x="3196877" y="320901"/>
        <a:ext cx="1533480" cy="20323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E25662-F647-6B47-BB5D-9DCC38870FC2}">
      <dsp:nvSpPr>
        <dsp:cNvPr id="0" name=""/>
        <dsp:cNvSpPr/>
      </dsp:nvSpPr>
      <dsp:spPr>
        <a:xfrm>
          <a:off x="4732919" y="122282"/>
          <a:ext cx="1951548" cy="1951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Invent</a:t>
          </a:r>
          <a:endParaRPr lang="en-US" sz="3200" kern="1200" dirty="0"/>
        </a:p>
      </dsp:txBody>
      <dsp:txXfrm>
        <a:off x="4732919" y="122282"/>
        <a:ext cx="1951548" cy="1951548"/>
      </dsp:txXfrm>
    </dsp:sp>
    <dsp:sp modelId="{25146618-1B5F-C347-AF37-3223F5C59E7F}">
      <dsp:nvSpPr>
        <dsp:cNvPr id="0" name=""/>
        <dsp:cNvSpPr/>
      </dsp:nvSpPr>
      <dsp:spPr>
        <a:xfrm>
          <a:off x="1294040" y="-909"/>
          <a:ext cx="5513618" cy="5513618"/>
        </a:xfrm>
        <a:prstGeom prst="circularArrow">
          <a:avLst>
            <a:gd name="adj1" fmla="val 6902"/>
            <a:gd name="adj2" fmla="val 465350"/>
            <a:gd name="adj3" fmla="val 549424"/>
            <a:gd name="adj4" fmla="val 20585226"/>
            <a:gd name="adj5" fmla="val 8052"/>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525EA022-7C99-B648-A76B-4346DB3BF11E}">
      <dsp:nvSpPr>
        <dsp:cNvPr id="0" name=""/>
        <dsp:cNvSpPr/>
      </dsp:nvSpPr>
      <dsp:spPr>
        <a:xfrm>
          <a:off x="4590348" y="3437969"/>
          <a:ext cx="2236688" cy="1951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Criticize, Scrutinize</a:t>
          </a:r>
          <a:endParaRPr lang="en-US" sz="3200" kern="1200" dirty="0"/>
        </a:p>
      </dsp:txBody>
      <dsp:txXfrm>
        <a:off x="4590348" y="3437969"/>
        <a:ext cx="2236688" cy="1951548"/>
      </dsp:txXfrm>
    </dsp:sp>
    <dsp:sp modelId="{2403B01F-4DDC-BE44-BCA0-DD78C8DB4988}">
      <dsp:nvSpPr>
        <dsp:cNvPr id="0" name=""/>
        <dsp:cNvSpPr/>
      </dsp:nvSpPr>
      <dsp:spPr>
        <a:xfrm>
          <a:off x="1294040" y="-909"/>
          <a:ext cx="5513618" cy="5513618"/>
        </a:xfrm>
        <a:prstGeom prst="circularArrow">
          <a:avLst>
            <a:gd name="adj1" fmla="val 6902"/>
            <a:gd name="adj2" fmla="val 465350"/>
            <a:gd name="adj3" fmla="val 5949424"/>
            <a:gd name="adj4" fmla="val 4601793"/>
            <a:gd name="adj5" fmla="val 8052"/>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BBF33F06-9D28-0D4B-8D06-1C08C8B1643E}">
      <dsp:nvSpPr>
        <dsp:cNvPr id="0" name=""/>
        <dsp:cNvSpPr/>
      </dsp:nvSpPr>
      <dsp:spPr>
        <a:xfrm>
          <a:off x="1417232" y="3437969"/>
          <a:ext cx="1951548" cy="1951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Listen, Learn</a:t>
          </a:r>
          <a:endParaRPr lang="en-US" sz="3200" kern="1200" dirty="0"/>
        </a:p>
      </dsp:txBody>
      <dsp:txXfrm>
        <a:off x="1417232" y="3437969"/>
        <a:ext cx="1951548" cy="1951548"/>
      </dsp:txXfrm>
    </dsp:sp>
    <dsp:sp modelId="{FA8577DB-3DA0-824E-A052-7C070D1EB190}">
      <dsp:nvSpPr>
        <dsp:cNvPr id="0" name=""/>
        <dsp:cNvSpPr/>
      </dsp:nvSpPr>
      <dsp:spPr>
        <a:xfrm>
          <a:off x="1294040" y="-909"/>
          <a:ext cx="5513618" cy="5513618"/>
        </a:xfrm>
        <a:prstGeom prst="circularArrow">
          <a:avLst>
            <a:gd name="adj1" fmla="val 6902"/>
            <a:gd name="adj2" fmla="val 465350"/>
            <a:gd name="adj3" fmla="val 11349424"/>
            <a:gd name="adj4" fmla="val 9785226"/>
            <a:gd name="adj5" fmla="val 8052"/>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FCF17705-E761-AC45-B774-9503068E7C52}">
      <dsp:nvSpPr>
        <dsp:cNvPr id="0" name=""/>
        <dsp:cNvSpPr/>
      </dsp:nvSpPr>
      <dsp:spPr>
        <a:xfrm>
          <a:off x="1417232" y="122282"/>
          <a:ext cx="1951548" cy="19515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n-US" sz="3200" kern="1200" dirty="0" smtClean="0"/>
            <a:t>Reinvent</a:t>
          </a:r>
          <a:endParaRPr lang="en-US" sz="3200" kern="1200" dirty="0"/>
        </a:p>
      </dsp:txBody>
      <dsp:txXfrm>
        <a:off x="1417232" y="122282"/>
        <a:ext cx="1951548" cy="1951548"/>
      </dsp:txXfrm>
    </dsp:sp>
    <dsp:sp modelId="{20641992-F052-6847-A579-3CE7B54AAF60}">
      <dsp:nvSpPr>
        <dsp:cNvPr id="0" name=""/>
        <dsp:cNvSpPr/>
      </dsp:nvSpPr>
      <dsp:spPr>
        <a:xfrm>
          <a:off x="1294040" y="-909"/>
          <a:ext cx="5513618" cy="5513618"/>
        </a:xfrm>
        <a:prstGeom prst="circularArrow">
          <a:avLst>
            <a:gd name="adj1" fmla="val 6902"/>
            <a:gd name="adj2" fmla="val 465350"/>
            <a:gd name="adj3" fmla="val 16749424"/>
            <a:gd name="adj4" fmla="val 15185226"/>
            <a:gd name="adj5" fmla="val 8052"/>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F7B3F-9B15-424C-86B7-20B58625DDF2}">
      <dsp:nvSpPr>
        <dsp:cNvPr id="0" name=""/>
        <dsp:cNvSpPr/>
      </dsp:nvSpPr>
      <dsp:spPr>
        <a:xfrm>
          <a:off x="1305567" y="120325"/>
          <a:ext cx="1823568" cy="1823568"/>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Geeks</a:t>
          </a:r>
          <a:endParaRPr lang="en-US" sz="2000" kern="1200" dirty="0"/>
        </a:p>
      </dsp:txBody>
      <dsp:txXfrm>
        <a:off x="1548709" y="439449"/>
        <a:ext cx="1337283" cy="820605"/>
      </dsp:txXfrm>
    </dsp:sp>
    <dsp:sp modelId="{0A6E38EA-3190-B848-9973-8A67598589DA}">
      <dsp:nvSpPr>
        <dsp:cNvPr id="0" name=""/>
        <dsp:cNvSpPr/>
      </dsp:nvSpPr>
      <dsp:spPr>
        <a:xfrm>
          <a:off x="1881237" y="1177721"/>
          <a:ext cx="1823568" cy="1823568"/>
        </a:xfrm>
        <a:prstGeom prst="ellipse">
          <a:avLst/>
        </a:prstGeom>
        <a:solidFill>
          <a:schemeClr val="accent1">
            <a:alpha val="50000"/>
          </a:schemeClr>
        </a:soli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Wonks</a:t>
          </a:r>
          <a:endParaRPr lang="en-US" sz="2000" kern="1200" dirty="0"/>
        </a:p>
      </dsp:txBody>
      <dsp:txXfrm>
        <a:off x="2438945" y="1648809"/>
        <a:ext cx="1094140" cy="1002962"/>
      </dsp:txXfrm>
    </dsp:sp>
    <dsp:sp modelId="{200FAC37-0B5E-E047-BF5E-563880731BBB}">
      <dsp:nvSpPr>
        <dsp:cNvPr id="0" name=""/>
        <dsp:cNvSpPr/>
      </dsp:nvSpPr>
      <dsp:spPr>
        <a:xfrm>
          <a:off x="729897" y="1177721"/>
          <a:ext cx="1823568" cy="1823568"/>
        </a:xfrm>
        <a:prstGeom prst="ellipse">
          <a:avLst/>
        </a:prstGeom>
        <a:gradFill rotWithShape="0">
          <a:gsLst>
            <a:gs pos="0">
              <a:schemeClr val="accent4">
                <a:alpha val="50000"/>
                <a:hueOff val="0"/>
                <a:satOff val="0"/>
                <a:lumOff val="0"/>
                <a:alphaOff val="0"/>
                <a:shade val="51000"/>
                <a:satMod val="130000"/>
              </a:schemeClr>
            </a:gs>
            <a:gs pos="80000">
              <a:schemeClr val="accent4">
                <a:alpha val="50000"/>
                <a:hueOff val="0"/>
                <a:satOff val="0"/>
                <a:lumOff val="0"/>
                <a:alphaOff val="0"/>
                <a:shade val="93000"/>
                <a:satMod val="130000"/>
              </a:schemeClr>
            </a:gs>
            <a:gs pos="100000">
              <a:schemeClr val="accent4">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r>
            <a:rPr lang="en-US" sz="2000" kern="1200" dirty="0" smtClean="0"/>
            <a:t>Suits</a:t>
          </a:r>
          <a:endParaRPr lang="en-US" sz="2000" kern="1200" dirty="0"/>
        </a:p>
      </dsp:txBody>
      <dsp:txXfrm>
        <a:off x="901616" y="1648809"/>
        <a:ext cx="1094140" cy="1002962"/>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6.emf"/><Relationship Id="rId2"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8.emf"/><Relationship Id="rId2" Type="http://schemas.openxmlformats.org/officeDocument/2006/relationships/image" Target="../media/image4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3.emf"/><Relationship Id="rId2" Type="http://schemas.openxmlformats.org/officeDocument/2006/relationships/image" Target="../media/image5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3.emf"/><Relationship Id="rId2" Type="http://schemas.openxmlformats.org/officeDocument/2006/relationships/image" Target="../media/image5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3.emf"/><Relationship Id="rId2" Type="http://schemas.openxmlformats.org/officeDocument/2006/relationships/image" Target="../media/image5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359BD0-7D1D-4E4C-AFE8-1BEACD5AB51E}" type="datetimeFigureOut">
              <a:rPr lang="en-US" smtClean="0"/>
              <a:t>10/16/2014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DEC8EA-6FF6-4D7B-B44C-473E7C81E07E}" type="slidenum">
              <a:rPr lang="en-US" smtClean="0"/>
              <a:t>‹#›</a:t>
            </a:fld>
            <a:endParaRPr lang="en-US"/>
          </a:p>
        </p:txBody>
      </p:sp>
    </p:spTree>
    <p:extLst>
      <p:ext uri="{BB962C8B-B14F-4D97-AF65-F5344CB8AC3E}">
        <p14:creationId xmlns:p14="http://schemas.microsoft.com/office/powerpoint/2010/main" val="4225575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FF71A4-36F1-4D2D-89BC-BEA6F6FAE2F2}" type="datetimeFigureOut">
              <a:rPr lang="en-US" smtClean="0"/>
              <a:t>10/16/2014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DFD013-4532-4779-B1C2-4E92351E9EE2}" type="slidenum">
              <a:rPr lang="en-US" smtClean="0"/>
              <a:t>‹#›</a:t>
            </a:fld>
            <a:endParaRPr lang="en-US"/>
          </a:p>
        </p:txBody>
      </p:sp>
    </p:spTree>
    <p:extLst>
      <p:ext uri="{BB962C8B-B14F-4D97-AF65-F5344CB8AC3E}">
        <p14:creationId xmlns:p14="http://schemas.microsoft.com/office/powerpoint/2010/main" val="1476844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1" indent="-342900">
              <a:buFont typeface="Arial"/>
              <a:buChar char="•"/>
            </a:pPr>
            <a:endParaRPr lang="en-US" sz="1200" dirty="0" smtClean="0">
              <a:latin typeface="+mn-lt"/>
              <a:cs typeface="Calibri"/>
            </a:endParaRPr>
          </a:p>
        </p:txBody>
      </p:sp>
      <p:sp>
        <p:nvSpPr>
          <p:cNvPr id="4" name="Slide Number Placeholder 3"/>
          <p:cNvSpPr>
            <a:spLocks noGrp="1"/>
          </p:cNvSpPr>
          <p:nvPr>
            <p:ph type="sldNum" sz="quarter" idx="10"/>
          </p:nvPr>
        </p:nvSpPr>
        <p:spPr/>
        <p:txBody>
          <a:bodyPr/>
          <a:lstStyle/>
          <a:p>
            <a:fld id="{ABDFD013-4532-4779-B1C2-4E92351E9EE2}" type="slidenum">
              <a:rPr lang="en-US" smtClean="0"/>
              <a:t>1</a:t>
            </a:fld>
            <a:endParaRPr lang="en-US" dirty="0"/>
          </a:p>
        </p:txBody>
      </p:sp>
    </p:spTree>
    <p:extLst>
      <p:ext uri="{BB962C8B-B14F-4D97-AF65-F5344CB8AC3E}">
        <p14:creationId xmlns:p14="http://schemas.microsoft.com/office/powerpoint/2010/main" val="1687619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8646707-6BBD-41A9-B4DF-0C76A73A2D2A}" type="slidenum">
              <a:rPr lang="en-US" smtClean="0"/>
              <a:t>10</a:t>
            </a:fld>
            <a:endParaRPr lang="en-US"/>
          </a:p>
        </p:txBody>
      </p:sp>
    </p:spTree>
    <p:extLst>
      <p:ext uri="{BB962C8B-B14F-4D97-AF65-F5344CB8AC3E}">
        <p14:creationId xmlns:p14="http://schemas.microsoft.com/office/powerpoint/2010/main" val="3621808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BDFD013-4532-4779-B1C2-4E92351E9EE2}" type="slidenum">
              <a:rPr lang="en-US" smtClean="0"/>
              <a:t>11</a:t>
            </a:fld>
            <a:endParaRPr lang="en-US"/>
          </a:p>
        </p:txBody>
      </p:sp>
    </p:spTree>
    <p:extLst>
      <p:ext uri="{BB962C8B-B14F-4D97-AF65-F5344CB8AC3E}">
        <p14:creationId xmlns:p14="http://schemas.microsoft.com/office/powerpoint/2010/main" val="1392862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BDFD013-4532-4779-B1C2-4E92351E9EE2}" type="slidenum">
              <a:rPr lang="en-US" smtClean="0"/>
              <a:t>12</a:t>
            </a:fld>
            <a:endParaRPr lang="en-US"/>
          </a:p>
        </p:txBody>
      </p:sp>
    </p:spTree>
    <p:extLst>
      <p:ext uri="{BB962C8B-B14F-4D97-AF65-F5344CB8AC3E}">
        <p14:creationId xmlns:p14="http://schemas.microsoft.com/office/powerpoint/2010/main" val="34562729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ABDFD013-4532-4779-B1C2-4E92351E9EE2}" type="slidenum">
              <a:rPr lang="en-US" smtClean="0"/>
              <a:t>13</a:t>
            </a:fld>
            <a:endParaRPr lang="en-US"/>
          </a:p>
        </p:txBody>
      </p:sp>
    </p:spTree>
    <p:extLst>
      <p:ext uri="{BB962C8B-B14F-4D97-AF65-F5344CB8AC3E}">
        <p14:creationId xmlns:p14="http://schemas.microsoft.com/office/powerpoint/2010/main" val="2917761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BDFD013-4532-4779-B1C2-4E92351E9EE2}" type="slidenum">
              <a:rPr lang="en-US" smtClean="0"/>
              <a:t>14</a:t>
            </a:fld>
            <a:endParaRPr lang="en-US"/>
          </a:p>
        </p:txBody>
      </p:sp>
    </p:spTree>
    <p:extLst>
      <p:ext uri="{BB962C8B-B14F-4D97-AF65-F5344CB8AC3E}">
        <p14:creationId xmlns:p14="http://schemas.microsoft.com/office/powerpoint/2010/main" val="3766836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BDFD013-4532-4779-B1C2-4E92351E9EE2}" type="slidenum">
              <a:rPr lang="en-US" smtClean="0"/>
              <a:t>15</a:t>
            </a:fld>
            <a:endParaRPr lang="en-US"/>
          </a:p>
        </p:txBody>
      </p:sp>
    </p:spTree>
    <p:extLst>
      <p:ext uri="{BB962C8B-B14F-4D97-AF65-F5344CB8AC3E}">
        <p14:creationId xmlns:p14="http://schemas.microsoft.com/office/powerpoint/2010/main" val="11684482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BDFD013-4532-4779-B1C2-4E92351E9EE2}" type="slidenum">
              <a:rPr lang="en-US" smtClean="0"/>
              <a:t>16</a:t>
            </a:fld>
            <a:endParaRPr lang="en-US"/>
          </a:p>
        </p:txBody>
      </p:sp>
    </p:spTree>
    <p:extLst>
      <p:ext uri="{BB962C8B-B14F-4D97-AF65-F5344CB8AC3E}">
        <p14:creationId xmlns:p14="http://schemas.microsoft.com/office/powerpoint/2010/main" val="463280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FD013-4532-4779-B1C2-4E92351E9EE2}" type="slidenum">
              <a:rPr lang="en-US" smtClean="0"/>
              <a:t>17</a:t>
            </a:fld>
            <a:endParaRPr lang="en-US"/>
          </a:p>
        </p:txBody>
      </p:sp>
    </p:spTree>
    <p:extLst>
      <p:ext uri="{BB962C8B-B14F-4D97-AF65-F5344CB8AC3E}">
        <p14:creationId xmlns:p14="http://schemas.microsoft.com/office/powerpoint/2010/main" val="23789754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BDFD013-4532-4779-B1C2-4E92351E9EE2}" type="slidenum">
              <a:rPr lang="en-US" smtClean="0"/>
              <a:t>18</a:t>
            </a:fld>
            <a:endParaRPr lang="en-US"/>
          </a:p>
        </p:txBody>
      </p:sp>
    </p:spTree>
    <p:extLst>
      <p:ext uri="{BB962C8B-B14F-4D97-AF65-F5344CB8AC3E}">
        <p14:creationId xmlns:p14="http://schemas.microsoft.com/office/powerpoint/2010/main" val="32729703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dirty="0" smtClean="0"/>
          </a:p>
        </p:txBody>
      </p:sp>
      <p:sp>
        <p:nvSpPr>
          <p:cNvPr id="4" name="Slide Number Placeholder 3"/>
          <p:cNvSpPr>
            <a:spLocks noGrp="1"/>
          </p:cNvSpPr>
          <p:nvPr>
            <p:ph type="sldNum" sz="quarter" idx="10"/>
          </p:nvPr>
        </p:nvSpPr>
        <p:spPr/>
        <p:txBody>
          <a:bodyPr/>
          <a:lstStyle/>
          <a:p>
            <a:fld id="{F8646707-6BBD-41A9-B4DF-0C76A73A2D2A}" type="slidenum">
              <a:rPr lang="en-US" smtClean="0"/>
              <a:t>19</a:t>
            </a:fld>
            <a:endParaRPr lang="en-US"/>
          </a:p>
        </p:txBody>
      </p:sp>
    </p:spTree>
    <p:extLst>
      <p:ext uri="{BB962C8B-B14F-4D97-AF65-F5344CB8AC3E}">
        <p14:creationId xmlns:p14="http://schemas.microsoft.com/office/powerpoint/2010/main" val="114700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smtClean="0"/>
          </a:p>
        </p:txBody>
      </p:sp>
      <p:sp>
        <p:nvSpPr>
          <p:cNvPr id="4" name="Slide Number Placeholder 3"/>
          <p:cNvSpPr>
            <a:spLocks noGrp="1"/>
          </p:cNvSpPr>
          <p:nvPr>
            <p:ph type="sldNum" sz="quarter" idx="10"/>
          </p:nvPr>
        </p:nvSpPr>
        <p:spPr/>
        <p:txBody>
          <a:bodyPr/>
          <a:lstStyle/>
          <a:p>
            <a:fld id="{ABDFD013-4532-4779-B1C2-4E92351E9EE2}" type="slidenum">
              <a:rPr lang="en-US" smtClean="0"/>
              <a:t>2</a:t>
            </a:fld>
            <a:endParaRPr lang="en-US"/>
          </a:p>
        </p:txBody>
      </p:sp>
    </p:spTree>
    <p:extLst>
      <p:ext uri="{BB962C8B-B14F-4D97-AF65-F5344CB8AC3E}">
        <p14:creationId xmlns:p14="http://schemas.microsoft.com/office/powerpoint/2010/main" val="2778508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BDFD013-4532-4779-B1C2-4E92351E9EE2}" type="slidenum">
              <a:rPr lang="en-US" smtClean="0"/>
              <a:t>20</a:t>
            </a:fld>
            <a:endParaRPr lang="en-US"/>
          </a:p>
        </p:txBody>
      </p:sp>
    </p:spTree>
    <p:extLst>
      <p:ext uri="{BB962C8B-B14F-4D97-AF65-F5344CB8AC3E}">
        <p14:creationId xmlns:p14="http://schemas.microsoft.com/office/powerpoint/2010/main" val="36838157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FD013-4532-4779-B1C2-4E92351E9EE2}" type="slidenum">
              <a:rPr lang="en-US" smtClean="0"/>
              <a:t>21</a:t>
            </a:fld>
            <a:endParaRPr lang="en-US"/>
          </a:p>
        </p:txBody>
      </p:sp>
    </p:spTree>
    <p:extLst>
      <p:ext uri="{BB962C8B-B14F-4D97-AF65-F5344CB8AC3E}">
        <p14:creationId xmlns:p14="http://schemas.microsoft.com/office/powerpoint/2010/main" val="2768501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 typeface="Arial"/>
              <a:buNone/>
            </a:pPr>
            <a:endParaRPr lang="en-US" dirty="0" smtClean="0"/>
          </a:p>
        </p:txBody>
      </p:sp>
      <p:sp>
        <p:nvSpPr>
          <p:cNvPr id="4" name="Slide Number Placeholder 3"/>
          <p:cNvSpPr>
            <a:spLocks noGrp="1"/>
          </p:cNvSpPr>
          <p:nvPr>
            <p:ph type="sldNum" sz="quarter" idx="10"/>
          </p:nvPr>
        </p:nvSpPr>
        <p:spPr/>
        <p:txBody>
          <a:bodyPr/>
          <a:lstStyle/>
          <a:p>
            <a:fld id="{9198DA17-19D6-B644-BDFD-4E40D820D77D}" type="slidenum">
              <a:rPr lang="en-US" smtClean="0"/>
              <a:pPr/>
              <a:t>22</a:t>
            </a:fld>
            <a:endParaRPr lang="en-US"/>
          </a:p>
        </p:txBody>
      </p:sp>
    </p:spTree>
    <p:extLst>
      <p:ext uri="{BB962C8B-B14F-4D97-AF65-F5344CB8AC3E}">
        <p14:creationId xmlns:p14="http://schemas.microsoft.com/office/powerpoint/2010/main" val="22119380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BDFD013-4532-4779-B1C2-4E92351E9EE2}" type="slidenum">
              <a:rPr lang="en-US" smtClean="0"/>
              <a:t>23</a:t>
            </a:fld>
            <a:endParaRPr lang="en-US"/>
          </a:p>
        </p:txBody>
      </p:sp>
    </p:spTree>
    <p:extLst>
      <p:ext uri="{BB962C8B-B14F-4D97-AF65-F5344CB8AC3E}">
        <p14:creationId xmlns:p14="http://schemas.microsoft.com/office/powerpoint/2010/main" val="25499191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8646707-6BBD-41A9-B4DF-0C76A73A2D2A}" type="slidenum">
              <a:rPr lang="en-US" smtClean="0"/>
              <a:t>24</a:t>
            </a:fld>
            <a:endParaRPr lang="en-US"/>
          </a:p>
        </p:txBody>
      </p:sp>
    </p:spTree>
    <p:extLst>
      <p:ext uri="{BB962C8B-B14F-4D97-AF65-F5344CB8AC3E}">
        <p14:creationId xmlns:p14="http://schemas.microsoft.com/office/powerpoint/2010/main" val="362180885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sz="1200" baseline="0" dirty="0" smtClean="0"/>
          </a:p>
        </p:txBody>
      </p:sp>
      <p:sp>
        <p:nvSpPr>
          <p:cNvPr id="4" name="Slide Number Placeholder 3"/>
          <p:cNvSpPr>
            <a:spLocks noGrp="1"/>
          </p:cNvSpPr>
          <p:nvPr>
            <p:ph type="sldNum" sz="quarter" idx="10"/>
          </p:nvPr>
        </p:nvSpPr>
        <p:spPr/>
        <p:txBody>
          <a:bodyPr/>
          <a:lstStyle/>
          <a:p>
            <a:fld id="{F8646707-6BBD-41A9-B4DF-0C76A73A2D2A}" type="slidenum">
              <a:rPr lang="en-US" smtClean="0"/>
              <a:t>25</a:t>
            </a:fld>
            <a:endParaRPr lang="en-US"/>
          </a:p>
        </p:txBody>
      </p:sp>
    </p:spTree>
    <p:extLst>
      <p:ext uri="{BB962C8B-B14F-4D97-AF65-F5344CB8AC3E}">
        <p14:creationId xmlns:p14="http://schemas.microsoft.com/office/powerpoint/2010/main" val="14195247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dirty="0" smtClean="0"/>
          </a:p>
        </p:txBody>
      </p:sp>
      <p:sp>
        <p:nvSpPr>
          <p:cNvPr id="4" name="Slide Number Placeholder 3"/>
          <p:cNvSpPr>
            <a:spLocks noGrp="1"/>
          </p:cNvSpPr>
          <p:nvPr>
            <p:ph type="sldNum" sz="quarter" idx="10"/>
          </p:nvPr>
        </p:nvSpPr>
        <p:spPr/>
        <p:txBody>
          <a:bodyPr/>
          <a:lstStyle/>
          <a:p>
            <a:fld id="{F8646707-6BBD-41A9-B4DF-0C76A73A2D2A}" type="slidenum">
              <a:rPr lang="en-US" smtClean="0"/>
              <a:t>26</a:t>
            </a:fld>
            <a:endParaRPr lang="en-US"/>
          </a:p>
        </p:txBody>
      </p:sp>
    </p:spTree>
    <p:extLst>
      <p:ext uri="{BB962C8B-B14F-4D97-AF65-F5344CB8AC3E}">
        <p14:creationId xmlns:p14="http://schemas.microsoft.com/office/powerpoint/2010/main" val="1699564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D7B72DD3-5958-4775-8016-A4D3F9678DE6}" type="slidenum">
              <a:rPr lang="en-US" smtClean="0"/>
              <a:pPr/>
              <a:t>27</a:t>
            </a:fld>
            <a:endParaRPr lang="en-US" dirty="0"/>
          </a:p>
        </p:txBody>
      </p:sp>
    </p:spTree>
    <p:extLst>
      <p:ext uri="{BB962C8B-B14F-4D97-AF65-F5344CB8AC3E}">
        <p14:creationId xmlns:p14="http://schemas.microsoft.com/office/powerpoint/2010/main" val="1240045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28</a:t>
            </a:fld>
            <a:endParaRPr lang="en-US"/>
          </a:p>
        </p:txBody>
      </p:sp>
    </p:spTree>
    <p:extLst>
      <p:ext uri="{BB962C8B-B14F-4D97-AF65-F5344CB8AC3E}">
        <p14:creationId xmlns:p14="http://schemas.microsoft.com/office/powerpoint/2010/main" val="2687514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BDFD013-4532-4779-B1C2-4E92351E9EE2}" type="slidenum">
              <a:rPr lang="en-US" smtClean="0"/>
              <a:t>29</a:t>
            </a:fld>
            <a:endParaRPr lang="en-US"/>
          </a:p>
        </p:txBody>
      </p:sp>
    </p:spTree>
    <p:extLst>
      <p:ext uri="{BB962C8B-B14F-4D97-AF65-F5344CB8AC3E}">
        <p14:creationId xmlns:p14="http://schemas.microsoft.com/office/powerpoint/2010/main" val="2395089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10"/>
          </p:nvPr>
        </p:nvSpPr>
        <p:spPr/>
        <p:txBody>
          <a:bodyPr/>
          <a:lstStyle/>
          <a:p>
            <a:fld id="{ABDFD013-4532-4779-B1C2-4E92351E9EE2}" type="slidenum">
              <a:rPr lang="en-US" smtClean="0"/>
              <a:t>3</a:t>
            </a:fld>
            <a:endParaRPr lang="en-US"/>
          </a:p>
        </p:txBody>
      </p:sp>
    </p:spTree>
    <p:extLst>
      <p:ext uri="{BB962C8B-B14F-4D97-AF65-F5344CB8AC3E}">
        <p14:creationId xmlns:p14="http://schemas.microsoft.com/office/powerpoint/2010/main" val="966066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BDFD013-4532-4779-B1C2-4E92351E9EE2}" type="slidenum">
              <a:rPr lang="en-US" smtClean="0"/>
              <a:t>30</a:t>
            </a:fld>
            <a:endParaRPr lang="en-US"/>
          </a:p>
        </p:txBody>
      </p:sp>
    </p:spTree>
    <p:extLst>
      <p:ext uri="{BB962C8B-B14F-4D97-AF65-F5344CB8AC3E}">
        <p14:creationId xmlns:p14="http://schemas.microsoft.com/office/powerpoint/2010/main" val="2237232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a:buChar char="•"/>
              <a:tabLst/>
              <a:defRPr/>
            </a:pPr>
            <a:endParaRPr lang="en-US" dirty="0" smtClean="0">
              <a:solidFill>
                <a:schemeClr val="tx1"/>
              </a:solidFill>
              <a:latin typeface="+mn-lt"/>
              <a:cs typeface="Helvetica Light"/>
            </a:endParaRPr>
          </a:p>
        </p:txBody>
      </p:sp>
      <p:sp>
        <p:nvSpPr>
          <p:cNvPr id="4" name="Slide Number Placeholder 3"/>
          <p:cNvSpPr>
            <a:spLocks noGrp="1"/>
          </p:cNvSpPr>
          <p:nvPr>
            <p:ph type="sldNum" sz="quarter" idx="10"/>
          </p:nvPr>
        </p:nvSpPr>
        <p:spPr/>
        <p:txBody>
          <a:bodyPr/>
          <a:lstStyle/>
          <a:p>
            <a:fld id="{D7B72DD3-5958-4775-8016-A4D3F9678DE6}" type="slidenum">
              <a:rPr lang="en-US" smtClean="0"/>
              <a:pPr/>
              <a:t>31</a:t>
            </a:fld>
            <a:endParaRPr lang="en-US" dirty="0"/>
          </a:p>
        </p:txBody>
      </p:sp>
    </p:spTree>
    <p:extLst>
      <p:ext uri="{BB962C8B-B14F-4D97-AF65-F5344CB8AC3E}">
        <p14:creationId xmlns:p14="http://schemas.microsoft.com/office/powerpoint/2010/main" val="216355488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BDFD013-4532-4779-B1C2-4E92351E9EE2}" type="slidenum">
              <a:rPr lang="en-US" smtClean="0"/>
              <a:t>32</a:t>
            </a:fld>
            <a:endParaRPr lang="en-US"/>
          </a:p>
        </p:txBody>
      </p:sp>
    </p:spTree>
    <p:extLst>
      <p:ext uri="{BB962C8B-B14F-4D97-AF65-F5344CB8AC3E}">
        <p14:creationId xmlns:p14="http://schemas.microsoft.com/office/powerpoint/2010/main" val="20682174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BDFD013-4532-4779-B1C2-4E92351E9EE2}" type="slidenum">
              <a:rPr lang="en-US" smtClean="0"/>
              <a:t>33</a:t>
            </a:fld>
            <a:endParaRPr lang="en-US"/>
          </a:p>
        </p:txBody>
      </p:sp>
    </p:spTree>
    <p:extLst>
      <p:ext uri="{BB962C8B-B14F-4D97-AF65-F5344CB8AC3E}">
        <p14:creationId xmlns:p14="http://schemas.microsoft.com/office/powerpoint/2010/main" val="21704204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BDFD013-4532-4779-B1C2-4E92351E9EE2}" type="slidenum">
              <a:rPr lang="en-US" smtClean="0"/>
              <a:t>34</a:t>
            </a:fld>
            <a:endParaRPr lang="en-US"/>
          </a:p>
        </p:txBody>
      </p:sp>
    </p:spTree>
    <p:extLst>
      <p:ext uri="{BB962C8B-B14F-4D97-AF65-F5344CB8AC3E}">
        <p14:creationId xmlns:p14="http://schemas.microsoft.com/office/powerpoint/2010/main" val="3728520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BDFD013-4532-4779-B1C2-4E92351E9EE2}" type="slidenum">
              <a:rPr lang="en-US" smtClean="0"/>
              <a:t>35</a:t>
            </a:fld>
            <a:endParaRPr lang="en-US"/>
          </a:p>
        </p:txBody>
      </p:sp>
    </p:spTree>
    <p:extLst>
      <p:ext uri="{BB962C8B-B14F-4D97-AF65-F5344CB8AC3E}">
        <p14:creationId xmlns:p14="http://schemas.microsoft.com/office/powerpoint/2010/main" val="21704204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BDFD013-4532-4779-B1C2-4E92351E9EE2}" type="slidenum">
              <a:rPr lang="en-US" smtClean="0"/>
              <a:t>36</a:t>
            </a:fld>
            <a:endParaRPr lang="en-US"/>
          </a:p>
        </p:txBody>
      </p:sp>
    </p:spTree>
    <p:extLst>
      <p:ext uri="{BB962C8B-B14F-4D97-AF65-F5344CB8AC3E}">
        <p14:creationId xmlns:p14="http://schemas.microsoft.com/office/powerpoint/2010/main" val="17475661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smtClean="0"/>
          </a:p>
        </p:txBody>
      </p:sp>
      <p:sp>
        <p:nvSpPr>
          <p:cNvPr id="4" name="Slide Number Placeholder 3"/>
          <p:cNvSpPr>
            <a:spLocks noGrp="1"/>
          </p:cNvSpPr>
          <p:nvPr>
            <p:ph type="sldNum" sz="quarter" idx="10"/>
          </p:nvPr>
        </p:nvSpPr>
        <p:spPr/>
        <p:txBody>
          <a:bodyPr/>
          <a:lstStyle/>
          <a:p>
            <a:fld id="{ABDFD013-4532-4779-B1C2-4E92351E9EE2}" type="slidenum">
              <a:rPr lang="en-US" smtClean="0"/>
              <a:t>37</a:t>
            </a:fld>
            <a:endParaRPr lang="en-US"/>
          </a:p>
        </p:txBody>
      </p:sp>
    </p:spTree>
    <p:extLst>
      <p:ext uri="{BB962C8B-B14F-4D97-AF65-F5344CB8AC3E}">
        <p14:creationId xmlns:p14="http://schemas.microsoft.com/office/powerpoint/2010/main" val="553410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38</a:t>
            </a:fld>
            <a:endParaRPr lang="en-US"/>
          </a:p>
        </p:txBody>
      </p:sp>
    </p:spTree>
    <p:extLst>
      <p:ext uri="{BB962C8B-B14F-4D97-AF65-F5344CB8AC3E}">
        <p14:creationId xmlns:p14="http://schemas.microsoft.com/office/powerpoint/2010/main" val="333230457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lvl="0" indent="-171450">
              <a:buFont typeface="Arial"/>
              <a:buChar char="•"/>
            </a:pP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D7B72DD3-5958-4775-8016-A4D3F9678DE6}" type="slidenum">
              <a:rPr lang="en-US" smtClean="0"/>
              <a:pPr/>
              <a:t>39</a:t>
            </a:fld>
            <a:endParaRPr lang="en-US" dirty="0"/>
          </a:p>
        </p:txBody>
      </p:sp>
    </p:spTree>
    <p:extLst>
      <p:ext uri="{BB962C8B-B14F-4D97-AF65-F5344CB8AC3E}">
        <p14:creationId xmlns:p14="http://schemas.microsoft.com/office/powerpoint/2010/main" val="272588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BDFD013-4532-4779-B1C2-4E92351E9EE2}" type="slidenum">
              <a:rPr lang="en-US" smtClean="0"/>
              <a:t>4</a:t>
            </a:fld>
            <a:endParaRPr lang="en-US"/>
          </a:p>
        </p:txBody>
      </p:sp>
    </p:spTree>
    <p:extLst>
      <p:ext uri="{BB962C8B-B14F-4D97-AF65-F5344CB8AC3E}">
        <p14:creationId xmlns:p14="http://schemas.microsoft.com/office/powerpoint/2010/main" val="40943639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DFD013-4532-4779-B1C2-4E92351E9EE2}" type="slidenum">
              <a:rPr lang="en-US" smtClean="0"/>
              <a:t>40</a:t>
            </a:fld>
            <a:endParaRPr lang="en-US" dirty="0"/>
          </a:p>
        </p:txBody>
      </p:sp>
    </p:spTree>
    <p:extLst>
      <p:ext uri="{BB962C8B-B14F-4D97-AF65-F5344CB8AC3E}">
        <p14:creationId xmlns:p14="http://schemas.microsoft.com/office/powerpoint/2010/main" val="1687619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ABDFD013-4532-4779-B1C2-4E92351E9EE2}" type="slidenum">
              <a:rPr lang="en-US" smtClean="0"/>
              <a:t>5</a:t>
            </a:fld>
            <a:endParaRPr lang="en-US"/>
          </a:p>
        </p:txBody>
      </p:sp>
    </p:spTree>
    <p:extLst>
      <p:ext uri="{BB962C8B-B14F-4D97-AF65-F5344CB8AC3E}">
        <p14:creationId xmlns:p14="http://schemas.microsoft.com/office/powerpoint/2010/main" val="3623190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ABDFD013-4532-4779-B1C2-4E92351E9EE2}" type="slidenum">
              <a:rPr lang="en-US" smtClean="0"/>
              <a:t>6</a:t>
            </a:fld>
            <a:endParaRPr lang="en-US"/>
          </a:p>
        </p:txBody>
      </p:sp>
    </p:spTree>
    <p:extLst>
      <p:ext uri="{BB962C8B-B14F-4D97-AF65-F5344CB8AC3E}">
        <p14:creationId xmlns:p14="http://schemas.microsoft.com/office/powerpoint/2010/main" val="621565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dirty="0"/>
          </a:p>
        </p:txBody>
      </p:sp>
      <p:sp>
        <p:nvSpPr>
          <p:cNvPr id="4" name="Slide Number Placeholder 3"/>
          <p:cNvSpPr>
            <a:spLocks noGrp="1"/>
          </p:cNvSpPr>
          <p:nvPr>
            <p:ph type="sldNum" sz="quarter" idx="10"/>
          </p:nvPr>
        </p:nvSpPr>
        <p:spPr/>
        <p:txBody>
          <a:bodyPr/>
          <a:lstStyle/>
          <a:p>
            <a:fld id="{F8646707-6BBD-41A9-B4DF-0C76A73A2D2A}" type="slidenum">
              <a:rPr lang="en-US" smtClean="0"/>
              <a:t>7</a:t>
            </a:fld>
            <a:endParaRPr lang="en-US"/>
          </a:p>
        </p:txBody>
      </p:sp>
    </p:spTree>
    <p:extLst>
      <p:ext uri="{BB962C8B-B14F-4D97-AF65-F5344CB8AC3E}">
        <p14:creationId xmlns:p14="http://schemas.microsoft.com/office/powerpoint/2010/main" val="28330582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baseline="0" dirty="0" smtClean="0"/>
          </a:p>
        </p:txBody>
      </p:sp>
      <p:sp>
        <p:nvSpPr>
          <p:cNvPr id="4" name="Slide Number Placeholder 3"/>
          <p:cNvSpPr>
            <a:spLocks noGrp="1"/>
          </p:cNvSpPr>
          <p:nvPr>
            <p:ph type="sldNum" sz="quarter" idx="10"/>
          </p:nvPr>
        </p:nvSpPr>
        <p:spPr/>
        <p:txBody>
          <a:bodyPr/>
          <a:lstStyle/>
          <a:p>
            <a:fld id="{ABDFD013-4532-4779-B1C2-4E92351E9EE2}" type="slidenum">
              <a:rPr lang="en-US" smtClean="0"/>
              <a:t>8</a:t>
            </a:fld>
            <a:endParaRPr lang="en-US"/>
          </a:p>
        </p:txBody>
      </p:sp>
    </p:spTree>
    <p:extLst>
      <p:ext uri="{BB962C8B-B14F-4D97-AF65-F5344CB8AC3E}">
        <p14:creationId xmlns:p14="http://schemas.microsoft.com/office/powerpoint/2010/main" val="3755929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a:buNone/>
            </a:pPr>
            <a:endParaRPr lang="en-US" dirty="0"/>
          </a:p>
        </p:txBody>
      </p:sp>
      <p:sp>
        <p:nvSpPr>
          <p:cNvPr id="4" name="Slide Number Placeholder 3"/>
          <p:cNvSpPr>
            <a:spLocks noGrp="1"/>
          </p:cNvSpPr>
          <p:nvPr>
            <p:ph type="sldNum" sz="quarter" idx="10"/>
          </p:nvPr>
        </p:nvSpPr>
        <p:spPr/>
        <p:txBody>
          <a:bodyPr/>
          <a:lstStyle/>
          <a:p>
            <a:fld id="{ABDFD013-4532-4779-B1C2-4E92351E9EE2}" type="slidenum">
              <a:rPr lang="en-US" smtClean="0"/>
              <a:t>9</a:t>
            </a:fld>
            <a:endParaRPr lang="en-US"/>
          </a:p>
        </p:txBody>
      </p:sp>
    </p:spTree>
    <p:extLst>
      <p:ext uri="{BB962C8B-B14F-4D97-AF65-F5344CB8AC3E}">
        <p14:creationId xmlns:p14="http://schemas.microsoft.com/office/powerpoint/2010/main" val="4456752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1.png"/><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emf"/><Relationship Id="rId3"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Rectangle 15"/>
          <p:cNvSpPr/>
          <p:nvPr userDrawn="1"/>
        </p:nvSpPr>
        <p:spPr>
          <a:xfrm>
            <a:off x="1" y="152400"/>
            <a:ext cx="9144000" cy="1783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ocean.jpg"/>
          <p:cNvPicPr>
            <a:picLocks noChangeAspect="1"/>
          </p:cNvPicPr>
          <p:nvPr userDrawn="1"/>
        </p:nvPicPr>
        <p:blipFill rotWithShape="1">
          <a:blip r:embed="rId2" cstate="email">
            <a:extLst>
              <a:ext uri="{28A0092B-C50C-407E-A947-70E740481C1C}">
                <a14:useLocalDpi xmlns:a14="http://schemas.microsoft.com/office/drawing/2010/main" val="0"/>
              </a:ext>
            </a:extLst>
          </a:blip>
          <a:srcRect t="34086" r="18446"/>
          <a:stretch/>
        </p:blipFill>
        <p:spPr>
          <a:xfrm>
            <a:off x="0" y="1930400"/>
            <a:ext cx="9144001" cy="4927600"/>
          </a:xfrm>
          <a:prstGeom prst="rect">
            <a:avLst/>
          </a:prstGeom>
        </p:spPr>
      </p:pic>
      <p:sp>
        <p:nvSpPr>
          <p:cNvPr id="3" name="Subtitle 2"/>
          <p:cNvSpPr>
            <a:spLocks noGrp="1"/>
          </p:cNvSpPr>
          <p:nvPr>
            <p:ph type="subTitle" idx="1"/>
          </p:nvPr>
        </p:nvSpPr>
        <p:spPr>
          <a:xfrm>
            <a:off x="1138766" y="3325283"/>
            <a:ext cx="7772400" cy="822960"/>
          </a:xfrm>
        </p:spPr>
        <p:txBody>
          <a:bodyPr>
            <a:normAutofit/>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Metanautix_Logo.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222287" y="769419"/>
            <a:ext cx="3256591" cy="1294151"/>
          </a:xfrm>
          <a:prstGeom prst="rect">
            <a:avLst/>
          </a:prstGeom>
        </p:spPr>
      </p:pic>
      <p:sp>
        <p:nvSpPr>
          <p:cNvPr id="11" name="Text Placeholder 8"/>
          <p:cNvSpPr>
            <a:spLocks noGrp="1"/>
          </p:cNvSpPr>
          <p:nvPr>
            <p:ph type="body" sz="quarter" idx="13" hasCustomPrompt="1"/>
          </p:nvPr>
        </p:nvSpPr>
        <p:spPr>
          <a:xfrm>
            <a:off x="1125989" y="5151438"/>
            <a:ext cx="5142636" cy="910534"/>
          </a:xfrm>
          <a:prstGeom prst="rect">
            <a:avLst/>
          </a:prstGeom>
        </p:spPr>
        <p:txBody>
          <a:bodyPr vert="horz"/>
          <a:lstStyle>
            <a:lvl1pPr marL="0" indent="0">
              <a:buNone/>
              <a:defRPr sz="1600" b="1" baseline="0">
                <a:solidFill>
                  <a:schemeClr val="bg1"/>
                </a:solidFill>
              </a:defRPr>
            </a:lvl1pPr>
          </a:lstStyle>
          <a:p>
            <a:pPr lvl="0"/>
            <a:r>
              <a:rPr lang="en-US" dirty="0" smtClean="0"/>
              <a:t>Presenter Name, </a:t>
            </a:r>
            <a:r>
              <a:rPr lang="en-US" dirty="0" err="1" smtClean="0"/>
              <a:t>Roboto</a:t>
            </a:r>
            <a:r>
              <a:rPr lang="en-US" dirty="0" smtClean="0"/>
              <a:t>, Bold 16pt. White</a:t>
            </a:r>
            <a:endParaRPr lang="en-US" dirty="0"/>
          </a:p>
        </p:txBody>
      </p:sp>
      <p:sp>
        <p:nvSpPr>
          <p:cNvPr id="14" name="Title 1"/>
          <p:cNvSpPr>
            <a:spLocks noGrp="1"/>
          </p:cNvSpPr>
          <p:nvPr>
            <p:ph type="ctrTitle"/>
          </p:nvPr>
        </p:nvSpPr>
        <p:spPr>
          <a:xfrm>
            <a:off x="1138767" y="2194778"/>
            <a:ext cx="7772400" cy="1066301"/>
          </a:xfrm>
        </p:spPr>
        <p:txBody>
          <a:bodyPr anchor="b" anchorCtr="0">
            <a:normAutofit/>
          </a:bodyPr>
          <a:lstStyle>
            <a:lvl1pPr algn="l">
              <a:defRPr sz="3600" b="1">
                <a:solidFill>
                  <a:schemeClr val="bg1"/>
                </a:solidFill>
              </a:defRPr>
            </a:lvl1pPr>
          </a:lstStyle>
          <a:p>
            <a:r>
              <a:rPr lang="en-US" dirty="0" smtClean="0"/>
              <a:t>Click to edit Master title style</a:t>
            </a:r>
            <a:endParaRPr lang="en-US" dirty="0"/>
          </a:p>
        </p:txBody>
      </p:sp>
      <p:sp>
        <p:nvSpPr>
          <p:cNvPr id="9" name="Slide Number Placeholder 5"/>
          <p:cNvSpPr txBox="1">
            <a:spLocks/>
          </p:cNvSpPr>
          <p:nvPr userDrawn="1"/>
        </p:nvSpPr>
        <p:spPr>
          <a:xfrm>
            <a:off x="452004" y="6484938"/>
            <a:ext cx="314325" cy="279400"/>
          </a:xfrm>
          <a:prstGeom prst="rect">
            <a:avLst/>
          </a:prstGeom>
        </p:spPr>
        <p:txBody>
          <a:bodyPr/>
          <a:lstStyle>
            <a:defPPr>
              <a:defRPr lang="en-US"/>
            </a:defPPr>
            <a:lvl1pPr marL="0" algn="r"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591567-9223-5447-B861-AC87F0196A40}" type="slidenum">
              <a:rPr lang="en-US" smtClean="0"/>
              <a:pPr/>
              <a:t>‹#›</a:t>
            </a:fld>
            <a:endParaRPr lang="en-US" dirty="0"/>
          </a:p>
        </p:txBody>
      </p:sp>
      <p:pic>
        <p:nvPicPr>
          <p:cNvPr id="10" name="Picture 9" descr="DotCurve-02.png"/>
          <p:cNvPicPr>
            <a:picLocks noChangeAspect="1"/>
          </p:cNvPicPr>
          <p:nvPr userDrawn="1"/>
        </p:nvPicPr>
        <p:blipFill rotWithShape="1">
          <a:blip r:embed="rId4" cstate="email">
            <a:extLst>
              <a:ext uri="{28A0092B-C50C-407E-A947-70E740481C1C}">
                <a14:useLocalDpi xmlns:a14="http://schemas.microsoft.com/office/drawing/2010/main" val="0"/>
              </a:ext>
            </a:extLst>
          </a:blip>
          <a:srcRect r="7447" b="6878"/>
          <a:stretch/>
        </p:blipFill>
        <p:spPr>
          <a:xfrm rot="10800000" flipH="1">
            <a:off x="5597249" y="1"/>
            <a:ext cx="3546751" cy="2345594"/>
          </a:xfrm>
          <a:prstGeom prst="rect">
            <a:avLst/>
          </a:prstGeom>
        </p:spPr>
      </p:pic>
    </p:spTree>
    <p:extLst>
      <p:ext uri="{BB962C8B-B14F-4D97-AF65-F5344CB8AC3E}">
        <p14:creationId xmlns:p14="http://schemas.microsoft.com/office/powerpoint/2010/main" val="2391377573"/>
      </p:ext>
    </p:extLst>
  </p:cSld>
  <p:clrMapOvr>
    <a:masterClrMapping/>
  </p:clrMapOvr>
  <p:timing>
    <p:tnLst>
      <p:par>
        <p:cTn xmlns:p14="http://schemas.microsoft.com/office/powerpoint/2010/main" id="1" dur="indefinite" restart="never" nodeType="tmRoot"/>
      </p:par>
    </p:tnLst>
  </p:timing>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343025"/>
            <a:ext cx="2057400" cy="4525963"/>
          </a:xfrm>
        </p:spPr>
        <p:txBody>
          <a:bodyPr vert="eaVert">
            <a:normAutofit/>
          </a:bodyPr>
          <a:lstStyle>
            <a:lvl1pPr>
              <a:defRPr sz="2400"/>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1343025"/>
            <a:ext cx="6019800" cy="4525963"/>
          </a:xfrm>
        </p:spPr>
        <p:txBody>
          <a:bodyPr vert="eaVert">
            <a:normAutofit/>
          </a:bodyPr>
          <a:lstStyle>
            <a:lvl1pPr>
              <a:defRPr sz="2000"/>
            </a:lvl1pPr>
            <a:lvl2pPr>
              <a:defRPr sz="1800"/>
            </a:lvl2pPr>
            <a:lvl3pPr>
              <a:defRPr sz="1800"/>
            </a:lvl3pPr>
            <a:lvl4pPr>
              <a:defRPr sz="14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2132332452"/>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Slide_without sai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a:buClr>
                <a:srgbClr val="4C4C4E"/>
              </a:buClr>
              <a:defRPr/>
            </a:lvl2pPr>
            <a:lvl4pPr>
              <a:buClr>
                <a:srgbClr val="4C4C4E"/>
              </a:buClr>
              <a:defRPr sz="20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Title 1"/>
          <p:cNvSpPr>
            <a:spLocks noGrp="1"/>
          </p:cNvSpPr>
          <p:nvPr>
            <p:ph type="title"/>
          </p:nvPr>
        </p:nvSpPr>
        <p:spPr>
          <a:xfrm>
            <a:off x="630143" y="47172"/>
            <a:ext cx="8229600" cy="533400"/>
          </a:xfrm>
        </p:spPr>
        <p:txBody>
          <a:bodyPr>
            <a:normAutofit/>
          </a:bodyPr>
          <a:lstStyle>
            <a:lvl1pPr>
              <a:defRPr sz="2600"/>
            </a:lvl1pPr>
          </a:lstStyle>
          <a:p>
            <a:r>
              <a:rPr lang="en-US" dirty="0" smtClean="0"/>
              <a:t>Click to edit Master title style</a:t>
            </a:r>
            <a:endParaRPr lang="en-US" dirty="0"/>
          </a:p>
        </p:txBody>
      </p:sp>
      <p:sp>
        <p:nvSpPr>
          <p:cNvPr id="7" name="Text Placeholder 3"/>
          <p:cNvSpPr>
            <a:spLocks noGrp="1"/>
          </p:cNvSpPr>
          <p:nvPr>
            <p:ph type="body" sz="half" idx="2" hasCustomPrompt="1"/>
          </p:nvPr>
        </p:nvSpPr>
        <p:spPr>
          <a:xfrm>
            <a:off x="630142" y="580572"/>
            <a:ext cx="8229600" cy="502920"/>
          </a:xfrm>
        </p:spPr>
        <p:txBody>
          <a:bodyPr>
            <a:normAutofit/>
          </a:bodyPr>
          <a:lstStyle>
            <a:lvl1pPr marL="0" indent="0">
              <a:buNone/>
              <a:defRPr sz="1800" b="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subtitle text styles</a:t>
            </a:r>
          </a:p>
        </p:txBody>
      </p:sp>
    </p:spTree>
    <p:extLst>
      <p:ext uri="{BB962C8B-B14F-4D97-AF65-F5344CB8AC3E}">
        <p14:creationId xmlns:p14="http://schemas.microsoft.com/office/powerpoint/2010/main" val="280657564"/>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F922158D-428B-4987-8B28-745A2AFA1252}" type="datetimeFigureOut">
              <a:rPr lang="en-US" smtClean="0"/>
              <a:t>10/16/2014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515FC477-0A05-4F3E-8EE9-E015C9089D56}" type="slidenum">
              <a:rPr lang="en-US" smtClean="0"/>
              <a:t>‹#›</a:t>
            </a:fld>
            <a:endParaRPr lang="en-US"/>
          </a:p>
        </p:txBody>
      </p:sp>
    </p:spTree>
    <p:extLst>
      <p:ext uri="{BB962C8B-B14F-4D97-AF65-F5344CB8AC3E}">
        <p14:creationId xmlns:p14="http://schemas.microsoft.com/office/powerpoint/2010/main" val="1879513423"/>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38767" y="2624667"/>
            <a:ext cx="7772400" cy="672037"/>
          </a:xfrm>
          <a:prstGeom prst="rect">
            <a:avLst/>
          </a:prstGeom>
        </p:spPr>
        <p:txBody>
          <a:bodyPr/>
          <a:lstStyle>
            <a:lvl1pPr algn="l">
              <a:defRPr sz="3600" b="0" baseline="0">
                <a:solidFill>
                  <a:schemeClr val="bg1"/>
                </a:solidFill>
                <a:latin typeface="Calibri"/>
                <a:ea typeface="Roboto" panose="02000000000000000000" pitchFamily="2" charset="0"/>
                <a:cs typeface="Calibri"/>
              </a:defRPr>
            </a:lvl1pPr>
          </a:lstStyle>
          <a:p>
            <a:r>
              <a:rPr lang="en-US" dirty="0" smtClean="0"/>
              <a:t>Title Calibri Bold 40pt White</a:t>
            </a:r>
            <a:endParaRPr lang="en-US" dirty="0"/>
          </a:p>
        </p:txBody>
      </p:sp>
      <p:sp>
        <p:nvSpPr>
          <p:cNvPr id="3" name="Subtitle 2"/>
          <p:cNvSpPr>
            <a:spLocks noGrp="1"/>
          </p:cNvSpPr>
          <p:nvPr>
            <p:ph type="subTitle" idx="1" hasCustomPrompt="1"/>
          </p:nvPr>
        </p:nvSpPr>
        <p:spPr>
          <a:xfrm>
            <a:off x="1138766" y="3325283"/>
            <a:ext cx="6400800" cy="737049"/>
          </a:xfrm>
          <a:prstGeom prst="rect">
            <a:avLst/>
          </a:prstGeom>
        </p:spPr>
        <p:txBody>
          <a:bodyPr/>
          <a:lstStyle>
            <a:lvl1pPr marL="0" indent="0" algn="l">
              <a:buNone/>
              <a:defRPr sz="2000" baseline="0">
                <a:solidFill>
                  <a:schemeClr val="bg1"/>
                </a:solidFill>
                <a:latin typeface="Roboto" panose="02000000000000000000" pitchFamily="2" charset="0"/>
                <a:ea typeface="Roboto"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a:t>
            </a:r>
            <a:r>
              <a:rPr lang="en-US" dirty="0" err="1" smtClean="0"/>
              <a:t>Roboto</a:t>
            </a:r>
            <a:r>
              <a:rPr lang="en-US" dirty="0" smtClean="0"/>
              <a:t> 20pt White</a:t>
            </a:r>
            <a:endParaRPr lang="en-US" dirty="0"/>
          </a:p>
        </p:txBody>
      </p:sp>
      <p:sp>
        <p:nvSpPr>
          <p:cNvPr id="9" name="Text Placeholder 8"/>
          <p:cNvSpPr>
            <a:spLocks noGrp="1"/>
          </p:cNvSpPr>
          <p:nvPr>
            <p:ph type="body" sz="quarter" idx="10" hasCustomPrompt="1"/>
          </p:nvPr>
        </p:nvSpPr>
        <p:spPr>
          <a:xfrm>
            <a:off x="1125989" y="5151438"/>
            <a:ext cx="5142636" cy="910534"/>
          </a:xfrm>
          <a:prstGeom prst="rect">
            <a:avLst/>
          </a:prstGeom>
        </p:spPr>
        <p:txBody>
          <a:bodyPr vert="horz"/>
          <a:lstStyle>
            <a:lvl1pPr marL="0" indent="0">
              <a:buNone/>
              <a:defRPr sz="1600" b="1" baseline="0">
                <a:solidFill>
                  <a:schemeClr val="bg1"/>
                </a:solidFill>
                <a:latin typeface="Roboto" panose="02000000000000000000" pitchFamily="2" charset="0"/>
                <a:ea typeface="Roboto" panose="02000000000000000000" pitchFamily="2" charset="0"/>
              </a:defRPr>
            </a:lvl1pPr>
          </a:lstStyle>
          <a:p>
            <a:pPr lvl="0"/>
            <a:r>
              <a:rPr lang="en-US" dirty="0" smtClean="0"/>
              <a:t>Presenter Name, </a:t>
            </a:r>
            <a:r>
              <a:rPr lang="en-US" dirty="0" err="1" smtClean="0"/>
              <a:t>Roboto</a:t>
            </a:r>
            <a:r>
              <a:rPr lang="en-US" dirty="0" smtClean="0"/>
              <a:t>, Bold 16pt. White</a:t>
            </a:r>
            <a:endParaRPr lang="en-US" dirty="0"/>
          </a:p>
        </p:txBody>
      </p:sp>
    </p:spTree>
    <p:extLst>
      <p:ext uri="{BB962C8B-B14F-4D97-AF65-F5344CB8AC3E}">
        <p14:creationId xmlns:p14="http://schemas.microsoft.com/office/powerpoint/2010/main" val="2024742483"/>
      </p:ext>
    </p:extLst>
  </p:cSld>
  <p:clrMapOvr>
    <a:masterClrMapping/>
  </p:clrMapOvr>
  <p:timing>
    <p:tnLst>
      <p:par>
        <p:cTn xmlns:p14="http://schemas.microsoft.com/office/powerpoint/2010/main" id="1" dur="indefinite" restart="never" nodeType="tmRoot"/>
      </p:par>
    </p:tnLst>
  </p:timing>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Slide_without sai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buClr>
                <a:srgbClr val="4C4C4E"/>
              </a:buClr>
              <a:defRPr/>
            </a:lvl2pPr>
            <a:lvl4pPr>
              <a:buClr>
                <a:srgbClr val="4C4C4E"/>
              </a:buClr>
              <a:defRPr sz="20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490716665"/>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38767" y="2624667"/>
            <a:ext cx="7772400" cy="672037"/>
          </a:xfrm>
          <a:prstGeom prst="rect">
            <a:avLst/>
          </a:prstGeom>
        </p:spPr>
        <p:txBody>
          <a:bodyPr/>
          <a:lstStyle>
            <a:lvl1pPr algn="l">
              <a:defRPr sz="3600" b="0" baseline="0">
                <a:solidFill>
                  <a:schemeClr val="bg1"/>
                </a:solidFill>
                <a:latin typeface="Calibri"/>
                <a:ea typeface="Roboto" panose="02000000000000000000" pitchFamily="2" charset="0"/>
                <a:cs typeface="Calibri"/>
              </a:defRPr>
            </a:lvl1pPr>
          </a:lstStyle>
          <a:p>
            <a:r>
              <a:rPr lang="en-US" dirty="0" smtClean="0"/>
              <a:t>Title Calibri Bold 40pt White</a:t>
            </a:r>
            <a:endParaRPr lang="en-US" dirty="0"/>
          </a:p>
        </p:txBody>
      </p:sp>
      <p:sp>
        <p:nvSpPr>
          <p:cNvPr id="3" name="Subtitle 2"/>
          <p:cNvSpPr>
            <a:spLocks noGrp="1"/>
          </p:cNvSpPr>
          <p:nvPr>
            <p:ph type="subTitle" idx="1" hasCustomPrompt="1"/>
          </p:nvPr>
        </p:nvSpPr>
        <p:spPr>
          <a:xfrm>
            <a:off x="1138766" y="3325283"/>
            <a:ext cx="6400800" cy="737049"/>
          </a:xfrm>
          <a:prstGeom prst="rect">
            <a:avLst/>
          </a:prstGeom>
        </p:spPr>
        <p:txBody>
          <a:bodyPr/>
          <a:lstStyle>
            <a:lvl1pPr marL="0" indent="0" algn="l">
              <a:buNone/>
              <a:defRPr sz="2000" baseline="0">
                <a:solidFill>
                  <a:schemeClr val="bg1"/>
                </a:solidFill>
                <a:latin typeface="Roboto" panose="02000000000000000000" pitchFamily="2" charset="0"/>
                <a:ea typeface="Roboto" panose="02000000000000000000"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 </a:t>
            </a:r>
            <a:r>
              <a:rPr lang="en-US" dirty="0" err="1" smtClean="0"/>
              <a:t>Roboto</a:t>
            </a:r>
            <a:r>
              <a:rPr lang="en-US" dirty="0" smtClean="0"/>
              <a:t> 20pt White</a:t>
            </a:r>
            <a:endParaRPr lang="en-US" dirty="0"/>
          </a:p>
        </p:txBody>
      </p:sp>
      <p:sp>
        <p:nvSpPr>
          <p:cNvPr id="9" name="Text Placeholder 8"/>
          <p:cNvSpPr>
            <a:spLocks noGrp="1"/>
          </p:cNvSpPr>
          <p:nvPr>
            <p:ph type="body" sz="quarter" idx="10" hasCustomPrompt="1"/>
          </p:nvPr>
        </p:nvSpPr>
        <p:spPr>
          <a:xfrm>
            <a:off x="1125989" y="5151438"/>
            <a:ext cx="5142636" cy="910534"/>
          </a:xfrm>
          <a:prstGeom prst="rect">
            <a:avLst/>
          </a:prstGeom>
        </p:spPr>
        <p:txBody>
          <a:bodyPr vert="horz"/>
          <a:lstStyle>
            <a:lvl1pPr marL="0" indent="0">
              <a:buNone/>
              <a:defRPr sz="1600" b="1" baseline="0">
                <a:solidFill>
                  <a:schemeClr val="bg1"/>
                </a:solidFill>
                <a:latin typeface="Roboto" panose="02000000000000000000" pitchFamily="2" charset="0"/>
                <a:ea typeface="Roboto" panose="02000000000000000000" pitchFamily="2" charset="0"/>
              </a:defRPr>
            </a:lvl1pPr>
          </a:lstStyle>
          <a:p>
            <a:pPr lvl="0"/>
            <a:r>
              <a:rPr lang="en-US" dirty="0" smtClean="0"/>
              <a:t>Presenter Name, </a:t>
            </a:r>
            <a:r>
              <a:rPr lang="en-US" dirty="0" err="1" smtClean="0"/>
              <a:t>Roboto</a:t>
            </a:r>
            <a:r>
              <a:rPr lang="en-US" dirty="0" smtClean="0"/>
              <a:t>, Bold 16pt. White</a:t>
            </a:r>
            <a:endParaRPr lang="en-US" dirty="0"/>
          </a:p>
        </p:txBody>
      </p:sp>
    </p:spTree>
    <p:extLst>
      <p:ext uri="{BB962C8B-B14F-4D97-AF65-F5344CB8AC3E}">
        <p14:creationId xmlns:p14="http://schemas.microsoft.com/office/powerpoint/2010/main" val="2837407581"/>
      </p:ext>
    </p:extLst>
  </p:cSld>
  <p:clrMapOvr>
    <a:masterClrMapping/>
  </p:clrMapOvr>
  <p:timing>
    <p:tnLst>
      <p:par>
        <p:cTn xmlns:p14="http://schemas.microsoft.com/office/powerpoint/2010/main" id="1" dur="indefinite" restart="never" nodeType="tmRoot"/>
      </p:par>
    </p:tnLst>
  </p:timing>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38767" y="3165110"/>
            <a:ext cx="7772400" cy="1039283"/>
          </a:xfrm>
          <a:prstGeom prst="rect">
            <a:avLst/>
          </a:prstGeom>
        </p:spPr>
        <p:txBody>
          <a:bodyPr/>
          <a:lstStyle>
            <a:lvl1pPr algn="l">
              <a:defRPr sz="3600" b="1" baseline="0">
                <a:solidFill>
                  <a:schemeClr val="bg1"/>
                </a:solidFill>
                <a:latin typeface="Roboto" panose="02000000000000000000" pitchFamily="2" charset="0"/>
                <a:ea typeface="Roboto" panose="02000000000000000000" pitchFamily="2" charset="0"/>
              </a:defRPr>
            </a:lvl1pPr>
          </a:lstStyle>
          <a:p>
            <a:r>
              <a:rPr lang="en-US" dirty="0" smtClean="0"/>
              <a:t>Title Calibri Bold 36pt White</a:t>
            </a:r>
            <a:endParaRPr lang="en-US" dirty="0"/>
          </a:p>
        </p:txBody>
      </p:sp>
    </p:spTree>
    <p:extLst>
      <p:ext uri="{BB962C8B-B14F-4D97-AF65-F5344CB8AC3E}">
        <p14:creationId xmlns:p14="http://schemas.microsoft.com/office/powerpoint/2010/main" val="3408123007"/>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pecial Feature Slide">
    <p:bg>
      <p:bgPr>
        <a:solidFill>
          <a:schemeClr val="accent2"/>
        </a:solidFill>
        <a:effectLst/>
      </p:bgPr>
    </p:bg>
    <p:spTree>
      <p:nvGrpSpPr>
        <p:cNvPr id="1" name=""/>
        <p:cNvGrpSpPr/>
        <p:nvPr/>
      </p:nvGrpSpPr>
      <p:grpSpPr>
        <a:xfrm>
          <a:off x="0" y="0"/>
          <a:ext cx="0" cy="0"/>
          <a:chOff x="0" y="0"/>
          <a:chExt cx="0" cy="0"/>
        </a:xfrm>
      </p:grpSpPr>
      <p:sp>
        <p:nvSpPr>
          <p:cNvPr id="8" name="Slide Number Placeholder 5"/>
          <p:cNvSpPr>
            <a:spLocks noGrp="1"/>
          </p:cNvSpPr>
          <p:nvPr>
            <p:ph type="sldNum" sz="quarter" idx="4"/>
          </p:nvPr>
        </p:nvSpPr>
        <p:spPr>
          <a:xfrm>
            <a:off x="625475" y="6495254"/>
            <a:ext cx="314325" cy="279400"/>
          </a:xfrm>
          <a:prstGeom prst="rect">
            <a:avLst/>
          </a:prstGeom>
        </p:spPr>
        <p:txBody>
          <a:bodyPr/>
          <a:lstStyle>
            <a:lvl1pPr>
              <a:defRPr sz="800">
                <a:solidFill>
                  <a:schemeClr val="tx1">
                    <a:lumMod val="50000"/>
                    <a:lumOff val="50000"/>
                  </a:schemeClr>
                </a:solidFill>
              </a:defRPr>
            </a:lvl1pPr>
          </a:lstStyle>
          <a:p>
            <a:fld id="{1296094B-32C7-4FA6-A816-4438B958133F}" type="slidenum">
              <a:rPr lang="en-US" smtClean="0"/>
              <a:pPr/>
              <a:t>‹#›</a:t>
            </a:fld>
            <a:endParaRPr lang="en-US" dirty="0"/>
          </a:p>
        </p:txBody>
      </p:sp>
      <p:pic>
        <p:nvPicPr>
          <p:cNvPr id="5" name="Picture 4" descr="Metanautix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5218" y="6292275"/>
            <a:ext cx="1557254" cy="618844"/>
          </a:xfrm>
          <a:prstGeom prst="rect">
            <a:avLst/>
          </a:prstGeom>
        </p:spPr>
      </p:pic>
      <p:sp>
        <p:nvSpPr>
          <p:cNvPr id="4" name="TextBox 3"/>
          <p:cNvSpPr txBox="1"/>
          <p:nvPr userDrawn="1"/>
        </p:nvSpPr>
        <p:spPr>
          <a:xfrm>
            <a:off x="957390" y="6499671"/>
            <a:ext cx="3946768" cy="507831"/>
          </a:xfrm>
          <a:prstGeom prst="rect">
            <a:avLst/>
          </a:prstGeom>
          <a:noFill/>
        </p:spPr>
        <p:txBody>
          <a:bodyPr wrap="square" rtlCol="0">
            <a:spAutoFit/>
          </a:bodyPr>
          <a:lstStyle/>
          <a:p>
            <a:pPr>
              <a:defRPr/>
            </a:pPr>
            <a:r>
              <a:rPr lang="en-US" sz="800" dirty="0" smtClean="0">
                <a:solidFill>
                  <a:srgbClr val="E0E1DD">
                    <a:lumMod val="75000"/>
                  </a:srgbClr>
                </a:solidFill>
              </a:rPr>
              <a:t>CONFIDENTIAL. ©2014 METANAUTIX.</a:t>
            </a:r>
          </a:p>
          <a:p>
            <a:endParaRPr lang="en-US" dirty="0">
              <a:solidFill>
                <a:prstClr val="black"/>
              </a:solidFill>
            </a:endParaRPr>
          </a:p>
        </p:txBody>
      </p:sp>
    </p:spTree>
    <p:extLst>
      <p:ext uri="{BB962C8B-B14F-4D97-AF65-F5344CB8AC3E}">
        <p14:creationId xmlns:p14="http://schemas.microsoft.com/office/powerpoint/2010/main" val="3419026040"/>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mage Slide">
    <p:bg>
      <p:bgRef idx="1001">
        <a:schemeClr val="bg1"/>
      </p:bgRef>
    </p:bg>
    <p:spTree>
      <p:nvGrpSpPr>
        <p:cNvPr id="1" name=""/>
        <p:cNvGrpSpPr/>
        <p:nvPr/>
      </p:nvGrpSpPr>
      <p:grpSpPr>
        <a:xfrm>
          <a:off x="0" y="0"/>
          <a:ext cx="0" cy="0"/>
          <a:chOff x="0" y="0"/>
          <a:chExt cx="0" cy="0"/>
        </a:xfrm>
      </p:grpSpPr>
      <p:pic>
        <p:nvPicPr>
          <p:cNvPr id="5" name="Picture 4" descr="Metanautix_Logo.eps"/>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95218" y="6292275"/>
            <a:ext cx="1557254" cy="618844"/>
          </a:xfrm>
          <a:prstGeom prst="rect">
            <a:avLst/>
          </a:prstGeom>
        </p:spPr>
      </p:pic>
      <p:sp>
        <p:nvSpPr>
          <p:cNvPr id="4" name="TextBox 3"/>
          <p:cNvSpPr txBox="1"/>
          <p:nvPr userDrawn="1"/>
        </p:nvSpPr>
        <p:spPr>
          <a:xfrm>
            <a:off x="839008" y="6531957"/>
            <a:ext cx="3946768" cy="507831"/>
          </a:xfrm>
          <a:prstGeom prst="rect">
            <a:avLst/>
          </a:prstGeom>
          <a:noFill/>
        </p:spPr>
        <p:txBody>
          <a:bodyPr wrap="square" rtlCol="0">
            <a:spAutoFit/>
          </a:bodyPr>
          <a:lstStyle/>
          <a:p>
            <a:pPr>
              <a:defRPr/>
            </a:pPr>
            <a:r>
              <a:rPr lang="en-US" sz="800" dirty="0" smtClean="0">
                <a:solidFill>
                  <a:srgbClr val="E0E1DD">
                    <a:lumMod val="75000"/>
                  </a:srgbClr>
                </a:solidFill>
              </a:rPr>
              <a:t>CONFIDENTIAL. ©2014 METANAUTIX.</a:t>
            </a:r>
          </a:p>
          <a:p>
            <a:endParaRPr lang="en-US" dirty="0">
              <a:solidFill>
                <a:prstClr val="black"/>
              </a:solidFill>
            </a:endParaRPr>
          </a:p>
        </p:txBody>
      </p:sp>
      <p:sp>
        <p:nvSpPr>
          <p:cNvPr id="7" name="Slide Number Placeholder 5"/>
          <p:cNvSpPr>
            <a:spLocks noGrp="1"/>
          </p:cNvSpPr>
          <p:nvPr>
            <p:ph type="sldNum" sz="quarter" idx="4"/>
          </p:nvPr>
        </p:nvSpPr>
        <p:spPr>
          <a:xfrm>
            <a:off x="507093" y="6527540"/>
            <a:ext cx="314325" cy="279400"/>
          </a:xfrm>
          <a:prstGeom prst="rect">
            <a:avLst/>
          </a:prstGeom>
        </p:spPr>
        <p:txBody>
          <a:bodyPr/>
          <a:lstStyle>
            <a:lvl1pPr>
              <a:defRPr sz="800">
                <a:solidFill>
                  <a:schemeClr val="tx1">
                    <a:lumMod val="50000"/>
                    <a:lumOff val="50000"/>
                  </a:schemeClr>
                </a:solidFill>
              </a:defRPr>
            </a:lvl1pPr>
          </a:lstStyle>
          <a:p>
            <a:fld id="{6B591567-9223-5447-B861-AC87F0196A40}" type="slidenum">
              <a:rPr lang="en-US" smtClean="0"/>
              <a:pPr/>
              <a:t>‹#›</a:t>
            </a:fld>
            <a:endParaRPr lang="en-US" dirty="0"/>
          </a:p>
        </p:txBody>
      </p:sp>
      <p:pic>
        <p:nvPicPr>
          <p:cNvPr id="6" name="Picture 5" descr="DotCurve-02.png"/>
          <p:cNvPicPr>
            <a:picLocks noChangeAspect="1"/>
          </p:cNvPicPr>
          <p:nvPr userDrawn="1"/>
        </p:nvPicPr>
        <p:blipFill rotWithShape="1">
          <a:blip r:embed="rId3" cstate="email">
            <a:extLst>
              <a:ext uri="{28A0092B-C50C-407E-A947-70E740481C1C}">
                <a14:useLocalDpi xmlns:a14="http://schemas.microsoft.com/office/drawing/2010/main" val="0"/>
              </a:ext>
            </a:extLst>
          </a:blip>
          <a:srcRect r="7447" b="6878"/>
          <a:stretch/>
        </p:blipFill>
        <p:spPr>
          <a:xfrm rot="10800000" flipH="1">
            <a:off x="4215113" y="0"/>
            <a:ext cx="4928888" cy="3259651"/>
          </a:xfrm>
          <a:prstGeom prst="rect">
            <a:avLst/>
          </a:prstGeom>
        </p:spPr>
      </p:pic>
    </p:spTree>
    <p:extLst>
      <p:ext uri="{BB962C8B-B14F-4D97-AF65-F5344CB8AC3E}">
        <p14:creationId xmlns:p14="http://schemas.microsoft.com/office/powerpoint/2010/main" val="2117913951"/>
      </p:ext>
    </p:extLst>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90237" y="76200"/>
            <a:ext cx="8229600" cy="79213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500999" y="1339796"/>
            <a:ext cx="8229600" cy="4525963"/>
          </a:xfrm>
          <a:prstGeom prst="rect">
            <a:avLst/>
          </a:prstGeom>
        </p:spPr>
        <p:txBody>
          <a:bodyPr/>
          <a:lstStyle>
            <a:lvl2pPr>
              <a:buClr>
                <a:srgbClr val="4C4C4E"/>
              </a:buClr>
              <a:defRPr/>
            </a:lvl2pPr>
            <a:lvl4pPr>
              <a:buClr>
                <a:srgbClr val="4C4C4E"/>
              </a:buClr>
              <a:defRPr sz="20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90987641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2pPr>
              <a:buClr>
                <a:srgbClr val="4C4C4E"/>
              </a:buClr>
              <a:defRPr/>
            </a:lvl2pPr>
            <a:lvl4pPr>
              <a:buClr>
                <a:srgbClr val="4C4C4E"/>
              </a:buClr>
              <a:defRPr sz="20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Tree>
    <p:extLst>
      <p:ext uri="{BB962C8B-B14F-4D97-AF65-F5344CB8AC3E}">
        <p14:creationId xmlns:p14="http://schemas.microsoft.com/office/powerpoint/2010/main" val="346765251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79475" y="141638"/>
            <a:ext cx="8229600" cy="533400"/>
          </a:xfrm>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xfrm>
            <a:off x="479475" y="1339796"/>
            <a:ext cx="8229600" cy="4526280"/>
          </a:xfrm>
        </p:spPr>
        <p:txBody>
          <a:bodyPr/>
          <a:lstStyle>
            <a:lvl2pPr>
              <a:buClr>
                <a:srgbClr val="4C4C4E"/>
              </a:buClr>
              <a:defRPr/>
            </a:lvl2pPr>
            <a:lvl4pPr>
              <a:buClr>
                <a:srgbClr val="4C4C4E"/>
              </a:buClr>
              <a:defRPr sz="20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4" name="Text Placeholder 3"/>
          <p:cNvSpPr>
            <a:spLocks noGrp="1"/>
          </p:cNvSpPr>
          <p:nvPr>
            <p:ph type="body" sz="half" idx="2" hasCustomPrompt="1"/>
          </p:nvPr>
        </p:nvSpPr>
        <p:spPr>
          <a:xfrm>
            <a:off x="479474" y="566552"/>
            <a:ext cx="8229600" cy="473892"/>
          </a:xfrm>
        </p:spPr>
        <p:txBody>
          <a:bodyPr>
            <a:normAutofit/>
          </a:bodyPr>
          <a:lstStyle>
            <a:lvl1pPr marL="0" indent="0">
              <a:buNone/>
              <a:defRPr sz="1800" b="1">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subtitle text styles</a:t>
            </a:r>
          </a:p>
        </p:txBody>
      </p:sp>
    </p:spTree>
    <p:extLst>
      <p:ext uri="{BB962C8B-B14F-4D97-AF65-F5344CB8AC3E}">
        <p14:creationId xmlns:p14="http://schemas.microsoft.com/office/powerpoint/2010/main" val="1641487421"/>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Content slide with head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0" indent="0">
              <a:spcBef>
                <a:spcPts val="1400"/>
              </a:spcBef>
              <a:buNone/>
              <a:defRPr sz="2000" b="1"/>
            </a:lvl1pPr>
            <a:lvl2pPr marL="640080" indent="-182880">
              <a:buClr>
                <a:schemeClr val="accent2"/>
              </a:buClr>
              <a:buFont typeface="Arial" panose="020B0604020202020204" pitchFamily="34" charset="0"/>
              <a:buChar char="•"/>
              <a:defRPr sz="1400"/>
            </a:lvl2pPr>
            <a:lvl3pPr marL="820738" indent="-182880">
              <a:buClr>
                <a:srgbClr val="4C4C4E"/>
              </a:buClr>
              <a:buFont typeface="Calibri" panose="020F0502020204030204" pitchFamily="34" charset="0"/>
              <a:buChar char="–"/>
              <a:tabLst/>
              <a:defRPr sz="1200"/>
            </a:lvl3pPr>
            <a:lvl4pPr marL="1009650" indent="-182563">
              <a:buClr>
                <a:schemeClr val="accent2"/>
              </a:buClr>
              <a:buFont typeface="Arial" panose="020B0604020202020204" pitchFamily="34" charset="0"/>
              <a:buChar char="•"/>
              <a:defRPr sz="1000"/>
            </a:lvl4pPr>
          </a:lstStyle>
          <a:p>
            <a:pPr lvl="0"/>
            <a:r>
              <a:rPr lang="en-US" dirty="0" smtClean="0"/>
              <a:t>Click to edit Master text styles</a:t>
            </a:r>
          </a:p>
          <a:p>
            <a:pPr lvl="1"/>
            <a:r>
              <a:rPr lang="en-US" dirty="0" smtClean="0"/>
              <a:t>First level</a:t>
            </a:r>
          </a:p>
          <a:p>
            <a:pPr lvl="2"/>
            <a:r>
              <a:rPr lang="en-US" dirty="0" smtClean="0"/>
              <a:t>Second level</a:t>
            </a:r>
          </a:p>
          <a:p>
            <a:pPr lvl="3"/>
            <a:r>
              <a:rPr lang="en-US" sz="1000" dirty="0" smtClean="0"/>
              <a:t>Third level</a:t>
            </a:r>
            <a:endParaRPr lang="en-US" dirty="0" smtClean="0"/>
          </a:p>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spTree>
    <p:extLst>
      <p:ext uri="{BB962C8B-B14F-4D97-AF65-F5344CB8AC3E}">
        <p14:creationId xmlns:p14="http://schemas.microsoft.com/office/powerpoint/2010/main" val="51583685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3638813165"/>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89486" y="1343719"/>
            <a:ext cx="4040188"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500248" y="2004747"/>
            <a:ext cx="4040188" cy="385876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
        <p:nvSpPr>
          <p:cNvPr id="5" name="Text Placeholder 4"/>
          <p:cNvSpPr>
            <a:spLocks noGrp="1"/>
          </p:cNvSpPr>
          <p:nvPr>
            <p:ph type="body" sz="quarter" idx="3"/>
          </p:nvPr>
        </p:nvSpPr>
        <p:spPr>
          <a:xfrm>
            <a:off x="4645025" y="1343719"/>
            <a:ext cx="4041775" cy="639762"/>
          </a:xfrm>
        </p:spPr>
        <p:txBody>
          <a:bodyPr anchor="b">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04747"/>
            <a:ext cx="4041775" cy="385876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endParaRPr lang="en-US" dirty="0"/>
          </a:p>
        </p:txBody>
      </p:sp>
    </p:spTree>
    <p:extLst>
      <p:ext uri="{BB962C8B-B14F-4D97-AF65-F5344CB8AC3E}">
        <p14:creationId xmlns:p14="http://schemas.microsoft.com/office/powerpoint/2010/main" val="204712127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34944397"/>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pecial Feature">
    <p:spTree>
      <p:nvGrpSpPr>
        <p:cNvPr id="1" name=""/>
        <p:cNvGrpSpPr/>
        <p:nvPr/>
      </p:nvGrpSpPr>
      <p:grpSpPr>
        <a:xfrm>
          <a:off x="0" y="0"/>
          <a:ext cx="0" cy="0"/>
          <a:chOff x="0" y="0"/>
          <a:chExt cx="0" cy="0"/>
        </a:xfrm>
      </p:grpSpPr>
      <p:sp>
        <p:nvSpPr>
          <p:cNvPr id="3" name="Rectangle 2"/>
          <p:cNvSpPr/>
          <p:nvPr userDrawn="1"/>
        </p:nvSpPr>
        <p:spPr>
          <a:xfrm>
            <a:off x="0" y="0"/>
            <a:ext cx="9144000" cy="636422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2"/>
          <p:cNvSpPr>
            <a:spLocks noGrp="1"/>
          </p:cNvSpPr>
          <p:nvPr>
            <p:ph idx="1"/>
          </p:nvPr>
        </p:nvSpPr>
        <p:spPr>
          <a:xfrm>
            <a:off x="511691" y="1885950"/>
            <a:ext cx="8138160" cy="3990975"/>
          </a:xfrm>
        </p:spPr>
        <p:txBody>
          <a:bodyPr/>
          <a:lstStyle>
            <a:lvl1pPr marL="0" indent="0">
              <a:buNone/>
              <a:defRPr sz="2400" b="1"/>
            </a:lvl1pPr>
            <a:lvl2pPr marL="342900" indent="-342900">
              <a:buClr>
                <a:schemeClr val="bg1"/>
              </a:buClr>
              <a:buFont typeface="Arial" panose="020B0604020202020204" pitchFamily="34" charset="0"/>
              <a:buChar char="•"/>
              <a:defRPr sz="1600"/>
            </a:lvl2pPr>
            <a:lvl3pPr marL="685800" indent="-346075">
              <a:buClr>
                <a:srgbClr val="4C4C4E"/>
              </a:buClr>
              <a:buFont typeface="Calibri" panose="020F0502020204030204" pitchFamily="34" charset="0"/>
              <a:buChar char="–"/>
              <a:defRPr sz="1400"/>
            </a:lvl3pPr>
            <a:lvl4pPr marL="1028700" indent="-346075">
              <a:buClr>
                <a:schemeClr val="bg1"/>
              </a:buClr>
              <a:buFont typeface="Arial" panose="020B0604020202020204" pitchFamily="34" charset="0"/>
              <a:buChar char="•"/>
              <a:defRPr sz="1200"/>
            </a:lvl4pPr>
          </a:lstStyle>
          <a:p>
            <a:pPr lvl="0"/>
            <a:r>
              <a:rPr lang="en-US" dirty="0" smtClean="0"/>
              <a:t>Click to edit Master text styles</a:t>
            </a:r>
          </a:p>
          <a:p>
            <a:pPr lvl="1"/>
            <a:r>
              <a:rPr lang="en-US" dirty="0" smtClean="0"/>
              <a:t>First level</a:t>
            </a:r>
          </a:p>
          <a:p>
            <a:pPr lvl="2"/>
            <a:r>
              <a:rPr lang="en-US" dirty="0" smtClean="0"/>
              <a:t>Second level</a:t>
            </a:r>
          </a:p>
          <a:p>
            <a:pPr lvl="3"/>
            <a:r>
              <a:rPr lang="en-US" dirty="0" smtClean="0"/>
              <a:t>Third level</a:t>
            </a:r>
          </a:p>
        </p:txBody>
      </p:sp>
      <p:sp>
        <p:nvSpPr>
          <p:cNvPr id="5" name="Rectangle 4"/>
          <p:cNvSpPr/>
          <p:nvPr userDrawn="1"/>
        </p:nvSpPr>
        <p:spPr>
          <a:xfrm>
            <a:off x="0" y="6729984"/>
            <a:ext cx="9144000" cy="128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itle 1"/>
          <p:cNvSpPr>
            <a:spLocks noGrp="1"/>
          </p:cNvSpPr>
          <p:nvPr>
            <p:ph type="title" hasCustomPrompt="1"/>
          </p:nvPr>
        </p:nvSpPr>
        <p:spPr>
          <a:xfrm>
            <a:off x="516547" y="114300"/>
            <a:ext cx="8138160" cy="1144555"/>
          </a:xfrm>
        </p:spPr>
        <p:txBody>
          <a:bodyPr bIns="0">
            <a:normAutofit/>
          </a:bodyPr>
          <a:lstStyle>
            <a:lvl1pPr>
              <a:defRPr kumimoji="0" lang="en-US" sz="3400" b="1" i="0" u="none" strike="noStrike" kern="1200" cap="all" spc="0" normalizeH="0" baseline="0" dirty="0">
                <a:ln>
                  <a:noFill/>
                </a:ln>
                <a:solidFill>
                  <a:prstClr val="white"/>
                </a:solidFill>
                <a:effectLst/>
                <a:uLnTx/>
                <a:uFillTx/>
                <a:latin typeface="+mj-lt"/>
                <a:ea typeface="+mj-ea"/>
                <a:cs typeface="+mj-cs"/>
              </a:defRPr>
            </a:lvl1pPr>
          </a:lstStyle>
          <a:p>
            <a:r>
              <a:rPr lang="en-US" dirty="0" smtClean="0"/>
              <a:t>CLICK TO EDIT MASTER TITLE STYLE</a:t>
            </a:r>
            <a:endParaRPr lang="en-US" dirty="0"/>
          </a:p>
        </p:txBody>
      </p:sp>
      <p:sp>
        <p:nvSpPr>
          <p:cNvPr id="13" name="Text Placeholder 3"/>
          <p:cNvSpPr>
            <a:spLocks noGrp="1"/>
          </p:cNvSpPr>
          <p:nvPr>
            <p:ph type="body" sz="half" idx="2" hasCustomPrompt="1"/>
          </p:nvPr>
        </p:nvSpPr>
        <p:spPr>
          <a:xfrm>
            <a:off x="516548" y="1223963"/>
            <a:ext cx="8138160" cy="548640"/>
          </a:xfrm>
        </p:spPr>
        <p:txBody>
          <a:bodyPr>
            <a:normAutofit/>
          </a:bodyPr>
          <a:lstStyle>
            <a:lvl1pPr marL="0" indent="0">
              <a:buNone/>
              <a:defRPr sz="1800" b="1">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subhead text styles</a:t>
            </a:r>
          </a:p>
        </p:txBody>
      </p:sp>
    </p:spTree>
    <p:extLst>
      <p:ext uri="{BB962C8B-B14F-4D97-AF65-F5344CB8AC3E}">
        <p14:creationId xmlns:p14="http://schemas.microsoft.com/office/powerpoint/2010/main" val="889558257"/>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758068"/>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1339700"/>
            <a:ext cx="5486400" cy="33559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24806"/>
            <a:ext cx="5486400" cy="54864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388253089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theme" Target="../theme/theme2.xml"/><Relationship Id="rId3"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4" Type="http://schemas.openxmlformats.org/officeDocument/2006/relationships/image" Target="../media/image2.emf"/><Relationship Id="rId5" Type="http://schemas.openxmlformats.org/officeDocument/2006/relationships/image" Target="../media/image1.png"/><Relationship Id="rId1" Type="http://schemas.openxmlformats.org/officeDocument/2006/relationships/slideLayout" Target="../slideLayouts/slideLayout15.xml"/><Relationship Id="rId2"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4" Type="http://schemas.openxmlformats.org/officeDocument/2006/relationships/theme" Target="../theme/theme4.xml"/><Relationship Id="rId1" Type="http://schemas.openxmlformats.org/officeDocument/2006/relationships/slideLayout" Target="../slideLayouts/slideLayout17.xml"/><Relationship Id="rId2"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0"/>
            <a:ext cx="9144000" cy="1075540"/>
          </a:xfrm>
          <a:prstGeom prst="rect">
            <a:avLst/>
          </a:prstGeom>
          <a:solidFill>
            <a:schemeClr val="bg1"/>
          </a:solidFill>
          <a:ln>
            <a:noFill/>
          </a:ln>
          <a:effectLst>
            <a:outerShdw blurRad="152400" dist="23000" dir="5400000" rotWithShape="0">
              <a:schemeClr val="accent4">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6" name="Picture 15" descr="DotCurve-02.png"/>
          <p:cNvPicPr>
            <a:picLocks noChangeAspect="1"/>
          </p:cNvPicPr>
          <p:nvPr userDrawn="1"/>
        </p:nvPicPr>
        <p:blipFill rotWithShape="1">
          <a:blip r:embed="rId15" cstate="email">
            <a:extLst>
              <a:ext uri="{28A0092B-C50C-407E-A947-70E740481C1C}">
                <a14:useLocalDpi xmlns:a14="http://schemas.microsoft.com/office/drawing/2010/main" val="0"/>
              </a:ext>
            </a:extLst>
          </a:blip>
          <a:srcRect r="7447" b="6878"/>
          <a:stretch/>
        </p:blipFill>
        <p:spPr>
          <a:xfrm rot="10800000" flipH="1">
            <a:off x="6077380" y="1075539"/>
            <a:ext cx="3066620" cy="2028066"/>
          </a:xfrm>
          <a:prstGeom prst="rect">
            <a:avLst/>
          </a:prstGeom>
        </p:spPr>
      </p:pic>
      <p:sp>
        <p:nvSpPr>
          <p:cNvPr id="2" name="Title Placeholder 1"/>
          <p:cNvSpPr>
            <a:spLocks noGrp="1"/>
          </p:cNvSpPr>
          <p:nvPr>
            <p:ph type="title"/>
          </p:nvPr>
        </p:nvSpPr>
        <p:spPr>
          <a:xfrm>
            <a:off x="490237" y="76200"/>
            <a:ext cx="8229600" cy="79213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00999" y="1339796"/>
            <a:ext cx="8229600" cy="4525963"/>
          </a:xfrm>
          <a:prstGeom prst="rect">
            <a:avLst/>
          </a:prstGeom>
        </p:spPr>
        <p:txBody>
          <a:bodyPr vert="horz" lIns="91440" tIns="45720" rIns="91440" bIns="45720" rtlCol="0">
            <a:normAutofit/>
          </a:bodyPr>
          <a:lstStyle/>
          <a:p>
            <a:pPr lvl="0"/>
            <a:endParaRPr lang="en-US" dirty="0" smtClean="0"/>
          </a:p>
        </p:txBody>
      </p:sp>
      <p:pic>
        <p:nvPicPr>
          <p:cNvPr id="8" name="Picture 7" descr="Metanautix_Logo.eps"/>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506659" y="6292955"/>
            <a:ext cx="1557254" cy="618844"/>
          </a:xfrm>
          <a:prstGeom prst="rect">
            <a:avLst/>
          </a:prstGeom>
        </p:spPr>
      </p:pic>
      <p:sp>
        <p:nvSpPr>
          <p:cNvPr id="9" name="Rectangle 8"/>
          <p:cNvSpPr/>
          <p:nvPr userDrawn="1"/>
        </p:nvSpPr>
        <p:spPr>
          <a:xfrm>
            <a:off x="0" y="6778075"/>
            <a:ext cx="9144000" cy="799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5"/>
          <p:cNvSpPr txBox="1">
            <a:spLocks/>
          </p:cNvSpPr>
          <p:nvPr userDrawn="1"/>
        </p:nvSpPr>
        <p:spPr>
          <a:xfrm>
            <a:off x="507093" y="6521845"/>
            <a:ext cx="314325" cy="279400"/>
          </a:xfrm>
          <a:prstGeom prst="rect">
            <a:avLst/>
          </a:prstGeom>
        </p:spPr>
        <p:txBody>
          <a:bodyPr/>
          <a:lstStyle>
            <a:defPPr>
              <a:defRPr lang="en-US"/>
            </a:defPPr>
            <a:lvl1pPr marL="0" algn="l" defTabSz="914400" rtl="0" eaLnBrk="1" latinLnBrk="0" hangingPunct="1">
              <a:defRPr sz="800" kern="1200">
                <a:solidFill>
                  <a:schemeClr val="accent4">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591567-9223-5447-B861-AC87F0196A40}" type="slidenum">
              <a:rPr lang="en-US" sz="750" smtClean="0">
                <a:solidFill>
                  <a:schemeClr val="tx1">
                    <a:lumMod val="50000"/>
                    <a:lumOff val="50000"/>
                  </a:schemeClr>
                </a:solidFill>
              </a:rPr>
              <a:pPr/>
              <a:t>‹#›</a:t>
            </a:fld>
            <a:endParaRPr lang="en-US" sz="750" dirty="0">
              <a:solidFill>
                <a:schemeClr val="tx1">
                  <a:lumMod val="50000"/>
                  <a:lumOff val="50000"/>
                </a:schemeClr>
              </a:solidFill>
            </a:endParaRPr>
          </a:p>
        </p:txBody>
      </p:sp>
      <p:sp>
        <p:nvSpPr>
          <p:cNvPr id="13" name="TextBox 12"/>
          <p:cNvSpPr txBox="1"/>
          <p:nvPr userDrawn="1"/>
        </p:nvSpPr>
        <p:spPr>
          <a:xfrm>
            <a:off x="839008" y="6526262"/>
            <a:ext cx="3946768" cy="200055"/>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00" dirty="0" smtClean="0">
                <a:solidFill>
                  <a:schemeClr val="bg1">
                    <a:lumMod val="65000"/>
                  </a:schemeClr>
                </a:solidFill>
              </a:rPr>
              <a:t>©2014 METANAUTIX.</a:t>
            </a:r>
            <a:endParaRPr lang="en-US" sz="700" dirty="0">
              <a:solidFill>
                <a:schemeClr val="bg1">
                  <a:lumMod val="65000"/>
                </a:schemeClr>
              </a:solidFill>
            </a:endParaRPr>
          </a:p>
        </p:txBody>
      </p:sp>
    </p:spTree>
    <p:extLst>
      <p:ext uri="{BB962C8B-B14F-4D97-AF65-F5344CB8AC3E}">
        <p14:creationId xmlns:p14="http://schemas.microsoft.com/office/powerpoint/2010/main" val="1028765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94" r:id="rId3"/>
    <p:sldLayoutId id="2147483662" r:id="rId4"/>
    <p:sldLayoutId id="2147483651" r:id="rId5"/>
    <p:sldLayoutId id="2147483653" r:id="rId6"/>
    <p:sldLayoutId id="2147483654" r:id="rId7"/>
    <p:sldLayoutId id="2147483663" r:id="rId8"/>
    <p:sldLayoutId id="2147483657" r:id="rId9"/>
    <p:sldLayoutId id="2147483659" r:id="rId10"/>
    <p:sldLayoutId id="2147483718" r:id="rId11"/>
    <p:sldLayoutId id="2147483721" r:id="rId12"/>
    <p:sldLayoutId id="2147483722" r:id="rId13"/>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3000" b="1" kern="1200">
          <a:solidFill>
            <a:schemeClr val="accent1"/>
          </a:solidFill>
          <a:latin typeface="Calibri"/>
          <a:ea typeface="+mj-ea"/>
          <a:cs typeface="Calibri"/>
        </a:defRPr>
      </a:lvl1pPr>
    </p:titleStyle>
    <p:bodyStyle>
      <a:lvl1pPr marL="342900" indent="-342900" algn="l" defTabSz="914400" rtl="0" eaLnBrk="1" latinLnBrk="0" hangingPunct="1">
        <a:spcBef>
          <a:spcPct val="20000"/>
        </a:spcBef>
        <a:buClr>
          <a:schemeClr val="accent2"/>
        </a:buClr>
        <a:buFont typeface="Arial" panose="020B0604020202020204" pitchFamily="34" charset="0"/>
        <a:buChar char="•"/>
        <a:defRPr sz="2600" kern="1200" baseline="0">
          <a:solidFill>
            <a:srgbClr val="4C4C4E"/>
          </a:solidFill>
          <a:latin typeface="Calibri"/>
          <a:ea typeface="+mn-ea"/>
          <a:cs typeface="Calibri"/>
        </a:defRPr>
      </a:lvl1pPr>
      <a:lvl2pPr marL="742950" indent="-285750" algn="l" defTabSz="914400" rtl="0" eaLnBrk="1" latinLnBrk="0" hangingPunct="1">
        <a:spcBef>
          <a:spcPct val="20000"/>
        </a:spcBef>
        <a:buFont typeface="Arial" panose="020B0604020202020204" pitchFamily="34" charset="0"/>
        <a:buChar char="–"/>
        <a:defRPr sz="2400" kern="1200">
          <a:solidFill>
            <a:srgbClr val="4C4C4E"/>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200" kern="1200">
          <a:solidFill>
            <a:srgbClr val="4C4C4E"/>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4C4C4E"/>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0"/>
            <a:ext cx="9144000" cy="1075540"/>
          </a:xfrm>
          <a:prstGeom prst="rect">
            <a:avLst/>
          </a:prstGeom>
          <a:solidFill>
            <a:schemeClr val="bg1"/>
          </a:solidFill>
          <a:ln>
            <a:noFill/>
          </a:ln>
          <a:effectLst>
            <a:outerShdw blurRad="152400" dist="23000" dir="5400000" rotWithShape="0">
              <a:schemeClr val="accent4">
                <a:lumMod val="50000"/>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500999" y="76200"/>
            <a:ext cx="8229600" cy="792130"/>
          </a:xfrm>
          <a:prstGeom prst="rect">
            <a:avLst/>
          </a:prstGeom>
        </p:spPr>
        <p:txBody>
          <a:bodyPr vert="horz" lIns="91440" tIns="45720" rIns="91440" bIns="4572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1691" y="1339796"/>
            <a:ext cx="8229600" cy="4525963"/>
          </a:xfrm>
          <a:prstGeom prst="rect">
            <a:avLst/>
          </a:prstGeom>
        </p:spPr>
        <p:txBody>
          <a:bodyPr vert="horz" lIns="91440" tIns="45720" rIns="91440" bIns="45720" rtlCol="0">
            <a:normAutofit/>
          </a:bodyPr>
          <a:lstStyle/>
          <a:p>
            <a:pPr lvl="0"/>
            <a:endParaRPr lang="en-US" dirty="0" smtClean="0"/>
          </a:p>
        </p:txBody>
      </p:sp>
      <p:pic>
        <p:nvPicPr>
          <p:cNvPr id="8" name="Picture 7" descr="Metanautix_Logo.eps"/>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06659" y="6282193"/>
            <a:ext cx="1557254" cy="618844"/>
          </a:xfrm>
          <a:prstGeom prst="rect">
            <a:avLst/>
          </a:prstGeom>
        </p:spPr>
      </p:pic>
      <p:sp>
        <p:nvSpPr>
          <p:cNvPr id="9" name="Rectangle 8"/>
          <p:cNvSpPr/>
          <p:nvPr userDrawn="1"/>
        </p:nvSpPr>
        <p:spPr>
          <a:xfrm>
            <a:off x="0" y="6778075"/>
            <a:ext cx="9144000" cy="799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Slide Number Placeholder 5"/>
          <p:cNvSpPr txBox="1">
            <a:spLocks/>
          </p:cNvSpPr>
          <p:nvPr userDrawn="1"/>
        </p:nvSpPr>
        <p:spPr>
          <a:xfrm>
            <a:off x="507093" y="6516778"/>
            <a:ext cx="314325" cy="279400"/>
          </a:xfrm>
          <a:prstGeom prst="rect">
            <a:avLst/>
          </a:prstGeom>
        </p:spPr>
        <p:txBody>
          <a:bodyPr/>
          <a:lstStyle>
            <a:defPPr>
              <a:defRPr lang="en-US"/>
            </a:defPPr>
            <a:lvl1pPr marL="0" algn="l" defTabSz="914400" rtl="0" eaLnBrk="1" latinLnBrk="0" hangingPunct="1">
              <a:defRPr sz="800" kern="1200">
                <a:solidFill>
                  <a:schemeClr val="accent4">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591567-9223-5447-B861-AC87F0196A40}" type="slidenum">
              <a:rPr lang="en-US" sz="750" smtClean="0">
                <a:solidFill>
                  <a:schemeClr val="tx1">
                    <a:lumMod val="50000"/>
                    <a:lumOff val="50000"/>
                  </a:schemeClr>
                </a:solidFill>
              </a:rPr>
              <a:pPr/>
              <a:t>‹#›</a:t>
            </a:fld>
            <a:endParaRPr lang="en-US" sz="750" dirty="0">
              <a:solidFill>
                <a:schemeClr val="tx1">
                  <a:lumMod val="50000"/>
                  <a:lumOff val="50000"/>
                </a:schemeClr>
              </a:solidFill>
            </a:endParaRPr>
          </a:p>
        </p:txBody>
      </p:sp>
      <p:sp>
        <p:nvSpPr>
          <p:cNvPr id="13" name="TextBox 12"/>
          <p:cNvSpPr txBox="1"/>
          <p:nvPr userDrawn="1"/>
        </p:nvSpPr>
        <p:spPr>
          <a:xfrm>
            <a:off x="806722" y="6521195"/>
            <a:ext cx="3946768" cy="215444"/>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750" dirty="0" smtClean="0">
                <a:solidFill>
                  <a:schemeClr val="bg1">
                    <a:lumMod val="50000"/>
                  </a:schemeClr>
                </a:solidFill>
              </a:rPr>
              <a:t>CONFIDENTIAL. ©2014 METANAUTIX.</a:t>
            </a:r>
            <a:endParaRPr lang="en-US" sz="750" dirty="0">
              <a:solidFill>
                <a:schemeClr val="bg1">
                  <a:lumMod val="50000"/>
                </a:schemeClr>
              </a:solidFill>
            </a:endParaRPr>
          </a:p>
        </p:txBody>
      </p:sp>
    </p:spTree>
    <p:extLst>
      <p:ext uri="{BB962C8B-B14F-4D97-AF65-F5344CB8AC3E}">
        <p14:creationId xmlns:p14="http://schemas.microsoft.com/office/powerpoint/2010/main" val="3294413760"/>
      </p:ext>
    </p:extLst>
  </p:cSld>
  <p:clrMap bg1="lt1" tx1="dk1" bg2="lt2" tx2="dk2" accent1="accent1" accent2="accent2" accent3="accent3" accent4="accent4" accent5="accent5" accent6="accent6" hlink="hlink" folHlink="folHlink"/>
  <p:sldLayoutIdLst>
    <p:sldLayoutId id="2147483673" r:id="rId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3000" b="1" kern="1200">
          <a:solidFill>
            <a:schemeClr val="accent1"/>
          </a:solidFill>
          <a:latin typeface="Calibri"/>
          <a:ea typeface="+mj-ea"/>
          <a:cs typeface="Calibri"/>
        </a:defRPr>
      </a:lvl1pPr>
    </p:titleStyle>
    <p:bodyStyle>
      <a:lvl1pPr marL="342900" indent="-342900" algn="l" defTabSz="914400" rtl="0" eaLnBrk="1" latinLnBrk="0" hangingPunct="1">
        <a:spcBef>
          <a:spcPct val="20000"/>
        </a:spcBef>
        <a:buClr>
          <a:schemeClr val="accent2"/>
        </a:buClr>
        <a:buFont typeface="Arial" panose="020B0604020202020204" pitchFamily="34" charset="0"/>
        <a:buChar char="•"/>
        <a:defRPr sz="2600" kern="1200" baseline="0">
          <a:solidFill>
            <a:srgbClr val="4C4C4E"/>
          </a:solidFill>
          <a:latin typeface="Calibri"/>
          <a:ea typeface="+mn-ea"/>
          <a:cs typeface="Calibri"/>
        </a:defRPr>
      </a:lvl1pPr>
      <a:lvl2pPr marL="742950" indent="-285750" algn="l" defTabSz="914400" rtl="0" eaLnBrk="1" latinLnBrk="0" hangingPunct="1">
        <a:spcBef>
          <a:spcPct val="20000"/>
        </a:spcBef>
        <a:buFont typeface="Arial" panose="020B0604020202020204" pitchFamily="34" charset="0"/>
        <a:buChar char="–"/>
        <a:defRPr sz="2400" kern="1200">
          <a:solidFill>
            <a:srgbClr val="4C4C4E"/>
          </a:solidFill>
          <a:latin typeface="+mn-lt"/>
          <a:ea typeface="+mn-ea"/>
          <a:cs typeface="+mn-cs"/>
        </a:defRPr>
      </a:lvl2pPr>
      <a:lvl3pPr marL="1143000" indent="-228600" algn="l" defTabSz="914400" rtl="0" eaLnBrk="1" latinLnBrk="0" hangingPunct="1">
        <a:spcBef>
          <a:spcPct val="20000"/>
        </a:spcBef>
        <a:buClr>
          <a:schemeClr val="accent2"/>
        </a:buClr>
        <a:buFont typeface="Arial" panose="020B0604020202020204" pitchFamily="34" charset="0"/>
        <a:buChar char="•"/>
        <a:defRPr sz="2200" kern="1200">
          <a:solidFill>
            <a:srgbClr val="4C4C4E"/>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4C4C4E"/>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A8633C-B5AF-834B-8406-95FA61C19F2D}" type="slidenum">
              <a:rPr lang="en-US" smtClean="0">
                <a:solidFill>
                  <a:prstClr val="black">
                    <a:tint val="75000"/>
                  </a:prstClr>
                </a:solidFill>
              </a:rPr>
              <a:pPr/>
              <a:t>‹#›</a:t>
            </a:fld>
            <a:endParaRPr lang="en-US">
              <a:solidFill>
                <a:prstClr val="black">
                  <a:tint val="75000"/>
                </a:prstClr>
              </a:solidFill>
            </a:endParaRPr>
          </a:p>
        </p:txBody>
      </p:sp>
      <p:pic>
        <p:nvPicPr>
          <p:cNvPr id="7" name="Picture 6" descr="Metanautix_Logo.eps"/>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05241" y="780181"/>
            <a:ext cx="3256591" cy="1294151"/>
          </a:xfrm>
          <a:prstGeom prst="rect">
            <a:avLst/>
          </a:prstGeom>
        </p:spPr>
      </p:pic>
      <p:sp>
        <p:nvSpPr>
          <p:cNvPr id="9" name="Rectangle 8"/>
          <p:cNvSpPr/>
          <p:nvPr/>
        </p:nvSpPr>
        <p:spPr>
          <a:xfrm>
            <a:off x="1" y="2032000"/>
            <a:ext cx="9144000" cy="4826000"/>
          </a:xfrm>
          <a:prstGeom prst="rect">
            <a:avLst/>
          </a:prstGeom>
          <a:solidFill>
            <a:srgbClr val="0F92C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10" name="Slide Number Placeholder 5"/>
          <p:cNvSpPr txBox="1">
            <a:spLocks/>
          </p:cNvSpPr>
          <p:nvPr userDrawn="1"/>
        </p:nvSpPr>
        <p:spPr>
          <a:xfrm>
            <a:off x="484290" y="6484938"/>
            <a:ext cx="314325" cy="279400"/>
          </a:xfrm>
          <a:prstGeom prst="rect">
            <a:avLst/>
          </a:prstGeom>
        </p:spPr>
        <p:txBody>
          <a:bodyPr/>
          <a:lstStyle>
            <a:defPPr>
              <a:defRPr lang="en-US"/>
            </a:defPPr>
            <a:lvl1pPr marL="0" algn="r" defTabSz="914400" rtl="0" eaLnBrk="1" latinLnBrk="0" hangingPunct="1">
              <a:defRPr sz="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B591567-9223-5447-B861-AC87F0196A40}" type="slidenum">
              <a:rPr lang="en-US" smtClean="0">
                <a:latin typeface="Roboto" panose="02000000000000000000" pitchFamily="2" charset="0"/>
                <a:ea typeface="Roboto" panose="02000000000000000000" pitchFamily="2" charset="0"/>
              </a:rPr>
              <a:pPr/>
              <a:t>‹#›</a:t>
            </a:fld>
            <a:endParaRPr lang="en-US" dirty="0">
              <a:latin typeface="Roboto" panose="02000000000000000000" pitchFamily="2" charset="0"/>
              <a:ea typeface="Roboto" panose="02000000000000000000" pitchFamily="2" charset="0"/>
            </a:endParaRPr>
          </a:p>
        </p:txBody>
      </p:sp>
      <p:pic>
        <p:nvPicPr>
          <p:cNvPr id="12" name="Picture 11" descr="DotCurve-02.png"/>
          <p:cNvPicPr>
            <a:picLocks noChangeAspect="1"/>
          </p:cNvPicPr>
          <p:nvPr userDrawn="1"/>
        </p:nvPicPr>
        <p:blipFill rotWithShape="1">
          <a:blip r:embed="rId5" cstate="email">
            <a:extLst>
              <a:ext uri="{28A0092B-C50C-407E-A947-70E740481C1C}">
                <a14:useLocalDpi xmlns:a14="http://schemas.microsoft.com/office/drawing/2010/main" val="0"/>
              </a:ext>
            </a:extLst>
          </a:blip>
          <a:srcRect r="7447" b="6878"/>
          <a:stretch/>
        </p:blipFill>
        <p:spPr>
          <a:xfrm rot="10800000" flipH="1">
            <a:off x="5597249" y="1"/>
            <a:ext cx="3546751" cy="2345594"/>
          </a:xfrm>
          <a:prstGeom prst="rect">
            <a:avLst/>
          </a:prstGeom>
        </p:spPr>
      </p:pic>
    </p:spTree>
    <p:extLst>
      <p:ext uri="{BB962C8B-B14F-4D97-AF65-F5344CB8AC3E}">
        <p14:creationId xmlns:p14="http://schemas.microsoft.com/office/powerpoint/2010/main" val="1864839335"/>
      </p:ext>
    </p:extLst>
  </p:cSld>
  <p:clrMap bg1="lt1" tx1="dk1" bg2="lt2" tx2="dk2" accent1="accent1" accent2="accent2" accent3="accent3" accent4="accent4" accent5="accent5" accent6="accent6" hlink="hlink" folHlink="folHlink"/>
  <p:sldLayoutIdLst>
    <p:sldLayoutId id="2147483669" r:id="rId1"/>
    <p:sldLayoutId id="2147483670" r:id="rId2"/>
  </p:sldLayoutIdLst>
  <p:timing>
    <p:tnLst>
      <p:par>
        <p:cTn xmlns:p14="http://schemas.microsoft.com/office/powerpoint/2010/mai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userDrawn="1"/>
        </p:nvSpPr>
        <p:spPr>
          <a:xfrm>
            <a:off x="0" y="6361707"/>
            <a:ext cx="9144000" cy="496293"/>
          </a:xfrm>
          <a:prstGeom prst="rect">
            <a:avLst/>
          </a:prstGeom>
          <a:solidFill>
            <a:schemeClr val="bg1"/>
          </a:solidFill>
          <a:ln>
            <a:noFill/>
          </a:ln>
          <a:effectLst>
            <a:outerShdw blurRad="40000" dist="23000" dir="5400000" rotWithShape="0">
              <a:schemeClr val="bg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3398433915"/>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720" r:id="rId3"/>
  </p:sldLayoutIdLst>
  <p:timing>
    <p:tnLst>
      <p:par>
        <p:cTn xmlns:p14="http://schemas.microsoft.com/office/powerpoint/2010/mai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4" Type="http://schemas.microsoft.com/office/2007/relationships/hdphoto" Target="../media/hdphoto1.wdp"/><Relationship Id="rId5" Type="http://schemas.openxmlformats.org/officeDocument/2006/relationships/image" Target="../media/image33.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1" Type="http://schemas.openxmlformats.org/officeDocument/2006/relationships/slideLayout" Target="../slideLayouts/slideLayout1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6.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hyperlink" Target="http://jimadler.me/post/14171086020/creepy-is-as-creepy-does" TargetMode="External"/><Relationship Id="rId1" Type="http://schemas.openxmlformats.org/officeDocument/2006/relationships/slideLayout" Target="../slideLayouts/slideLayout1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chart" Target="../charts/chart2.xml"/><Relationship Id="rId1" Type="http://schemas.openxmlformats.org/officeDocument/2006/relationships/tags" Target="../tags/tag1.xml"/><Relationship Id="rId2"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0.jpeg"/><Relationship Id="rId4" Type="http://schemas.openxmlformats.org/officeDocument/2006/relationships/image" Target="../media/image41.jpeg"/><Relationship Id="rId5" Type="http://schemas.openxmlformats.org/officeDocument/2006/relationships/image" Target="../media/image42.jpeg"/><Relationship Id="rId6" Type="http://schemas.openxmlformats.org/officeDocument/2006/relationships/image" Target="../media/image43.jpeg"/><Relationship Id="rId7" Type="http://schemas.openxmlformats.org/officeDocument/2006/relationships/image" Target="../media/image44.jpeg"/><Relationship Id="rId8" Type="http://schemas.openxmlformats.org/officeDocument/2006/relationships/image" Target="../media/image45.jpe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1.bin"/><Relationship Id="rId5" Type="http://schemas.openxmlformats.org/officeDocument/2006/relationships/image" Target="../media/image46.emf"/><Relationship Id="rId6" Type="http://schemas.openxmlformats.org/officeDocument/2006/relationships/oleObject" Target="../embeddings/oleObject2.bin"/><Relationship Id="rId7" Type="http://schemas.openxmlformats.org/officeDocument/2006/relationships/image" Target="../media/image47.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4" Type="http://schemas.openxmlformats.org/officeDocument/2006/relationships/oleObject" Target="../embeddings/oleObject3.bin"/><Relationship Id="rId5" Type="http://schemas.openxmlformats.org/officeDocument/2006/relationships/image" Target="../media/image48.emf"/><Relationship Id="rId6" Type="http://schemas.openxmlformats.org/officeDocument/2006/relationships/oleObject" Target="../embeddings/oleObject4.bin"/><Relationship Id="rId7" Type="http://schemas.openxmlformats.org/officeDocument/2006/relationships/image" Target="../media/image49.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chart" Target="../charts/chart3.xml"/><Relationship Id="rId5" Type="http://schemas.openxmlformats.org/officeDocument/2006/relationships/hyperlink" Target="http://bloom.bg/1eMtnug" TargetMode="External"/><Relationship Id="rId6" Type="http://schemas.openxmlformats.org/officeDocument/2006/relationships/hyperlink" Target="http://goo.gl/691pzM" TargetMode="External"/><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50.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51.png"/><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4.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21.png"/><Relationship Id="rId18" Type="http://schemas.openxmlformats.org/officeDocument/2006/relationships/image" Target="../media/image22.png"/><Relationship Id="rId19" Type="http://schemas.openxmlformats.org/officeDocument/2006/relationships/image" Target="../media/image23.png"/><Relationship Id="rId1" Type="http://schemas.openxmlformats.org/officeDocument/2006/relationships/slideLayout" Target="../slideLayouts/slideLayout18.xml"/><Relationship Id="rId2" Type="http://schemas.openxmlformats.org/officeDocument/2006/relationships/notesSlide" Target="../notesSlides/notesSlide3.xml"/><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5.png"/></Relationships>
</file>

<file path=ppt/slides/_rels/slide31.xml.rels><?xml version="1.0" encoding="UTF-8" standalone="yes"?>
<Relationships xmlns="http://schemas.openxmlformats.org/package/2006/relationships"><Relationship Id="rId11" Type="http://schemas.openxmlformats.org/officeDocument/2006/relationships/image" Target="../media/image52.emf"/><Relationship Id="rId12" Type="http://schemas.openxmlformats.org/officeDocument/2006/relationships/hyperlink" Target="http://infolab.stanford.edu/~ullman/mmds/ch3.pdf" TargetMode="External"/><Relationship Id="rId1" Type="http://schemas.openxmlformats.org/officeDocument/2006/relationships/vmlDrawing" Target="../drawings/vmlDrawing3.vml"/><Relationship Id="rId2" Type="http://schemas.openxmlformats.org/officeDocument/2006/relationships/slideLayout" Target="../slideLayouts/slideLayout3.xml"/><Relationship Id="rId3" Type="http://schemas.openxmlformats.org/officeDocument/2006/relationships/notesSlide" Target="../notesSlides/notesSlide31.xml"/><Relationship Id="rId4" Type="http://schemas.openxmlformats.org/officeDocument/2006/relationships/image" Target="../media/image36.png"/><Relationship Id="rId5" Type="http://schemas.openxmlformats.org/officeDocument/2006/relationships/diagramData" Target="../diagrams/data4.xml"/><Relationship Id="rId6" Type="http://schemas.openxmlformats.org/officeDocument/2006/relationships/diagramLayout" Target="../diagrams/layout4.xml"/><Relationship Id="rId7" Type="http://schemas.openxmlformats.org/officeDocument/2006/relationships/diagramQuickStyle" Target="../diagrams/quickStyle4.xml"/><Relationship Id="rId8" Type="http://schemas.openxmlformats.org/officeDocument/2006/relationships/diagramColors" Target="../diagrams/colors4.xml"/><Relationship Id="rId9" Type="http://schemas.microsoft.com/office/2007/relationships/diagramDrawing" Target="../diagrams/drawing4.xml"/><Relationship Id="rId10" Type="http://schemas.openxmlformats.org/officeDocument/2006/relationships/oleObject" Target="../embeddings/oleObject5.bin"/></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1" Type="http://schemas.openxmlformats.org/officeDocument/2006/relationships/slideLayout" Target="../slideLayouts/slideLayout1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6.bin"/><Relationship Id="rId5" Type="http://schemas.openxmlformats.org/officeDocument/2006/relationships/image" Target="../media/image53.emf"/><Relationship Id="rId6" Type="http://schemas.openxmlformats.org/officeDocument/2006/relationships/oleObject" Target="../embeddings/oleObject7.bin"/><Relationship Id="rId7" Type="http://schemas.openxmlformats.org/officeDocument/2006/relationships/image" Target="../media/image54.emf"/><Relationship Id="rId1" Type="http://schemas.openxmlformats.org/officeDocument/2006/relationships/vmlDrawing" Target="../drawings/vmlDrawing4.vml"/><Relationship Id="rId2"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8.bin"/><Relationship Id="rId5" Type="http://schemas.openxmlformats.org/officeDocument/2006/relationships/image" Target="../media/image53.emf"/><Relationship Id="rId6" Type="http://schemas.openxmlformats.org/officeDocument/2006/relationships/oleObject" Target="../embeddings/oleObject9.bin"/><Relationship Id="rId7" Type="http://schemas.openxmlformats.org/officeDocument/2006/relationships/image" Target="../media/image55.emf"/><Relationship Id="rId1" Type="http://schemas.openxmlformats.org/officeDocument/2006/relationships/vmlDrawing" Target="../drawings/vmlDrawing5.vml"/><Relationship Id="rId2"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4" Type="http://schemas.openxmlformats.org/officeDocument/2006/relationships/oleObject" Target="../embeddings/oleObject10.bin"/><Relationship Id="rId5" Type="http://schemas.openxmlformats.org/officeDocument/2006/relationships/image" Target="../media/image53.emf"/><Relationship Id="rId6" Type="http://schemas.openxmlformats.org/officeDocument/2006/relationships/oleObject" Target="../embeddings/oleObject11.bin"/><Relationship Id="rId7" Type="http://schemas.openxmlformats.org/officeDocument/2006/relationships/image" Target="../media/image56.emf"/><Relationship Id="rId1" Type="http://schemas.openxmlformats.org/officeDocument/2006/relationships/vmlDrawing" Target="../drawings/vmlDrawing6.vml"/><Relationship Id="rId2"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7.png"/><Relationship Id="rId4" Type="http://schemas.openxmlformats.org/officeDocument/2006/relationships/image" Target="../media/image58.png"/><Relationship Id="rId5" Type="http://schemas.openxmlformats.org/officeDocument/2006/relationships/image" Target="../media/image59.png"/><Relationship Id="rId6" Type="http://schemas.openxmlformats.org/officeDocument/2006/relationships/image" Target="../media/image60.png"/><Relationship Id="rId7" Type="http://schemas.openxmlformats.org/officeDocument/2006/relationships/image" Target="../media/image61.png"/><Relationship Id="rId8" Type="http://schemas.openxmlformats.org/officeDocument/2006/relationships/image" Target="../media/image62.png"/><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63.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4" Type="http://schemas.openxmlformats.org/officeDocument/2006/relationships/image" Target="../media/image65.png"/><Relationship Id="rId1" Type="http://schemas.openxmlformats.org/officeDocument/2006/relationships/slideLayout" Target="../slideLayouts/slideLayout18.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1" Type="http://schemas.openxmlformats.org/officeDocument/2006/relationships/diagramColors" Target="../diagrams/colors6.xml"/><Relationship Id="rId12" Type="http://schemas.microsoft.com/office/2007/relationships/diagramDrawing" Target="../diagrams/drawing6.xml"/><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8" Type="http://schemas.openxmlformats.org/officeDocument/2006/relationships/diagramData" Target="../diagrams/data6.xml"/><Relationship Id="rId9" Type="http://schemas.openxmlformats.org/officeDocument/2006/relationships/diagramLayout" Target="../diagrams/layout6.xml"/><Relationship Id="rId10"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xml"/><Relationship Id="rId3"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6.xml"/><Relationship Id="rId3" Type="http://schemas.openxmlformats.org/officeDocument/2006/relationships/image" Target="../media/image2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mtClean="0"/>
              <a:t>Wonk, Meet Geek</a:t>
            </a:r>
            <a:endParaRPr lang="en-US" dirty="0"/>
          </a:p>
        </p:txBody>
      </p:sp>
      <p:sp>
        <p:nvSpPr>
          <p:cNvPr id="3" name="Subtitle 2"/>
          <p:cNvSpPr>
            <a:spLocks noGrp="1"/>
          </p:cNvSpPr>
          <p:nvPr>
            <p:ph type="subTitle" idx="1"/>
          </p:nvPr>
        </p:nvSpPr>
        <p:spPr/>
        <p:txBody>
          <a:bodyPr/>
          <a:lstStyle/>
          <a:p>
            <a:r>
              <a:rPr lang="en-US" dirty="0" smtClean="0"/>
              <a:t>Big Data Tools for Big Data </a:t>
            </a:r>
            <a:br>
              <a:rPr lang="en-US" dirty="0" smtClean="0"/>
            </a:br>
            <a:r>
              <a:rPr lang="en-US" dirty="0" smtClean="0">
                <a:solidFill>
                  <a:srgbClr val="DC4226"/>
                </a:solidFill>
              </a:rPr>
              <a:t>[Governance, Risk, and] </a:t>
            </a:r>
            <a:r>
              <a:rPr lang="en-US" dirty="0" smtClean="0"/>
              <a:t>Compliance</a:t>
            </a:r>
            <a:endParaRPr lang="en-US" dirty="0" smtClean="0">
              <a:solidFill>
                <a:srgbClr val="DC4226"/>
              </a:solidFill>
            </a:endParaRPr>
          </a:p>
          <a:p>
            <a:endParaRPr lang="en-US" dirty="0"/>
          </a:p>
        </p:txBody>
      </p:sp>
      <p:sp>
        <p:nvSpPr>
          <p:cNvPr id="8" name="Text Placeholder 7"/>
          <p:cNvSpPr>
            <a:spLocks noGrp="1"/>
          </p:cNvSpPr>
          <p:nvPr>
            <p:ph type="body" sz="quarter" idx="10"/>
          </p:nvPr>
        </p:nvSpPr>
        <p:spPr/>
        <p:txBody>
          <a:bodyPr/>
          <a:lstStyle/>
          <a:p>
            <a:pPr lvl="0"/>
            <a:r>
              <a:rPr lang="en-US" dirty="0" smtClean="0"/>
              <a:t>Jim Adler</a:t>
            </a:r>
            <a:br>
              <a:rPr lang="en-US" dirty="0" smtClean="0"/>
            </a:br>
            <a:r>
              <a:rPr lang="en-US" dirty="0" smtClean="0"/>
              <a:t>VP Products &amp; Chief Privacy Officer</a:t>
            </a:r>
            <a:br>
              <a:rPr lang="en-US" dirty="0" smtClean="0"/>
            </a:br>
            <a:r>
              <a:rPr lang="en-US" dirty="0" smtClean="0"/>
              <a:t>Metanautix</a:t>
            </a:r>
            <a:br>
              <a:rPr lang="en-US" dirty="0" smtClean="0"/>
            </a:br>
            <a:r>
              <a:rPr lang="en-US" dirty="0" smtClean="0"/>
              <a:t>@</a:t>
            </a:r>
            <a:r>
              <a:rPr lang="en-US" dirty="0" err="1" smtClean="0"/>
              <a:t>jim_adler</a:t>
            </a:r>
            <a:endParaRPr lang="en-US" dirty="0" smtClean="0"/>
          </a:p>
          <a:p>
            <a:pPr lvl="0"/>
            <a:endParaRPr lang="en-US" dirty="0" smtClean="0"/>
          </a:p>
        </p:txBody>
      </p:sp>
      <p:sp>
        <p:nvSpPr>
          <p:cNvPr id="9" name="Slide Number Placeholder 8"/>
          <p:cNvSpPr>
            <a:spLocks noGrp="1"/>
          </p:cNvSpPr>
          <p:nvPr>
            <p:ph type="sldNum" sz="quarter" idx="4294967295"/>
          </p:nvPr>
        </p:nvSpPr>
        <p:spPr>
          <a:xfrm>
            <a:off x="7010400" y="6356350"/>
            <a:ext cx="2133600" cy="365125"/>
          </a:xfrm>
        </p:spPr>
        <p:txBody>
          <a:bodyPr/>
          <a:lstStyle/>
          <a:p>
            <a:fld id="{6B591567-9223-5447-B861-AC87F0196A40}" type="slidenum">
              <a:rPr lang="en-US" smtClean="0"/>
              <a:pPr/>
              <a:t>1</a:t>
            </a:fld>
            <a:endParaRPr lang="en-US" dirty="0"/>
          </a:p>
        </p:txBody>
      </p:sp>
      <p:sp>
        <p:nvSpPr>
          <p:cNvPr id="5" name="Title 5"/>
          <p:cNvSpPr txBox="1">
            <a:spLocks/>
          </p:cNvSpPr>
          <p:nvPr/>
        </p:nvSpPr>
        <p:spPr>
          <a:xfrm>
            <a:off x="1138767" y="3984379"/>
            <a:ext cx="7772400" cy="445557"/>
          </a:xfrm>
          <a:prstGeom prst="rect">
            <a:avLst/>
          </a:prstGeom>
        </p:spPr>
        <p:txBody>
          <a:bodyPr/>
          <a:lstStyle>
            <a:lvl1pPr algn="l" defTabSz="457200" rtl="0" eaLnBrk="1" latinLnBrk="0" hangingPunct="1">
              <a:spcBef>
                <a:spcPct val="0"/>
              </a:spcBef>
              <a:buNone/>
              <a:defRPr sz="3600" b="1" kern="1200" baseline="0">
                <a:solidFill>
                  <a:schemeClr val="bg1"/>
                </a:solidFill>
                <a:latin typeface="Roboto" panose="02000000000000000000" pitchFamily="2" charset="0"/>
                <a:ea typeface="Roboto" panose="02000000000000000000" pitchFamily="2" charset="0"/>
                <a:cs typeface="+mj-cs"/>
              </a:defRPr>
            </a:lvl1pPr>
          </a:lstStyle>
          <a:p>
            <a:pPr>
              <a:spcBef>
                <a:spcPts val="2000"/>
              </a:spcBef>
              <a:spcAft>
                <a:spcPts val="800"/>
              </a:spcAft>
            </a:pPr>
            <a:endParaRPr lang="en-US" sz="2400" dirty="0">
              <a:latin typeface="Calibri"/>
              <a:cs typeface="Calibri"/>
            </a:endParaRPr>
          </a:p>
        </p:txBody>
      </p:sp>
    </p:spTree>
    <p:extLst>
      <p:ext uri="{BB962C8B-B14F-4D97-AF65-F5344CB8AC3E}">
        <p14:creationId xmlns:p14="http://schemas.microsoft.com/office/powerpoint/2010/main" val="314906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Today’s Business Communities and Their Paradigms </a:t>
            </a:r>
            <a:endParaRPr lang="en-US" dirty="0"/>
          </a:p>
        </p:txBody>
      </p:sp>
      <p:grpSp>
        <p:nvGrpSpPr>
          <p:cNvPr id="10" name="Group 9"/>
          <p:cNvGrpSpPr/>
          <p:nvPr/>
        </p:nvGrpSpPr>
        <p:grpSpPr>
          <a:xfrm>
            <a:off x="1887158" y="3000376"/>
            <a:ext cx="4822437" cy="1869469"/>
            <a:chOff x="1927264" y="1232691"/>
            <a:chExt cx="4308035" cy="1670055"/>
          </a:xfrm>
        </p:grpSpPr>
        <p:sp>
          <p:nvSpPr>
            <p:cNvPr id="25" name="Oval 24"/>
            <p:cNvSpPr/>
            <p:nvPr/>
          </p:nvSpPr>
          <p:spPr>
            <a:xfrm>
              <a:off x="1927264" y="1232691"/>
              <a:ext cx="1670055" cy="1670055"/>
            </a:xfrm>
            <a:prstGeom prst="ellipse">
              <a:avLst/>
            </a:prstGeom>
          </p:spPr>
          <p:style>
            <a:lnRef idx="0">
              <a:schemeClr val="lt1">
                <a:hueOff val="0"/>
                <a:satOff val="0"/>
                <a:lumOff val="0"/>
                <a:alphaOff val="0"/>
              </a:schemeClr>
            </a:lnRef>
            <a:fillRef idx="3">
              <a:schemeClr val="accent2">
                <a:alpha val="50000"/>
                <a:hueOff val="11959048"/>
                <a:satOff val="-96785"/>
                <a:lumOff val="-28824"/>
                <a:alphaOff val="0"/>
              </a:schemeClr>
            </a:fillRef>
            <a:effectRef idx="0">
              <a:schemeClr val="accent2">
                <a:alpha val="50000"/>
                <a:hueOff val="11959048"/>
                <a:satOff val="-96785"/>
                <a:lumOff val="-28824"/>
                <a:alphaOff val="0"/>
              </a:schemeClr>
            </a:effectRef>
            <a:fontRef idx="minor">
              <a:schemeClr val="tx1"/>
            </a:fontRef>
          </p:style>
          <p:txBody>
            <a:bodyPr lIns="91440" tIns="45720" rIns="91440" bIns="45720" anchor="ctr" anchorCtr="0"/>
            <a:lstStyle/>
            <a:p>
              <a:pPr algn="ctr"/>
              <a:r>
                <a:rPr lang="en-US" sz="2400" dirty="0" smtClean="0"/>
                <a:t>Suits</a:t>
              </a:r>
              <a:endParaRPr lang="en-US" sz="2400" dirty="0"/>
            </a:p>
          </p:txBody>
        </p:sp>
        <p:sp>
          <p:nvSpPr>
            <p:cNvPr id="8" name="TextBox 7"/>
            <p:cNvSpPr txBox="1"/>
            <p:nvPr/>
          </p:nvSpPr>
          <p:spPr>
            <a:xfrm>
              <a:off x="3701432" y="1775330"/>
              <a:ext cx="2533867" cy="584776"/>
            </a:xfrm>
            <a:prstGeom prst="rect">
              <a:avLst/>
            </a:prstGeom>
            <a:noFill/>
          </p:spPr>
          <p:txBody>
            <a:bodyPr wrap="none" rtlCol="0">
              <a:spAutoFit/>
            </a:bodyPr>
            <a:lstStyle/>
            <a:p>
              <a:r>
                <a:rPr lang="en-US" sz="3200" dirty="0" smtClean="0"/>
                <a:t>Make money</a:t>
              </a:r>
              <a:endParaRPr lang="en-US" sz="3200" dirty="0"/>
            </a:p>
          </p:txBody>
        </p:sp>
      </p:grpSp>
      <p:grpSp>
        <p:nvGrpSpPr>
          <p:cNvPr id="11" name="Group 10"/>
          <p:cNvGrpSpPr/>
          <p:nvPr/>
        </p:nvGrpSpPr>
        <p:grpSpPr>
          <a:xfrm>
            <a:off x="1887158" y="1093899"/>
            <a:ext cx="4776679" cy="1869469"/>
            <a:chOff x="1927264" y="3046583"/>
            <a:chExt cx="4267158" cy="1670055"/>
          </a:xfrm>
        </p:grpSpPr>
        <p:sp>
          <p:nvSpPr>
            <p:cNvPr id="29" name="Oval 28"/>
            <p:cNvSpPr/>
            <p:nvPr/>
          </p:nvSpPr>
          <p:spPr>
            <a:xfrm>
              <a:off x="1927264" y="3046583"/>
              <a:ext cx="1670055" cy="1670055"/>
            </a:xfrm>
            <a:prstGeom prst="ellipse">
              <a:avLst/>
            </a:prstGeom>
          </p:spPr>
          <p:style>
            <a:lnRef idx="0">
              <a:schemeClr val="lt1">
                <a:hueOff val="0"/>
                <a:satOff val="0"/>
                <a:lumOff val="0"/>
                <a:alphaOff val="0"/>
              </a:schemeClr>
            </a:lnRef>
            <a:fillRef idx="3">
              <a:schemeClr val="accent2">
                <a:alpha val="50000"/>
                <a:hueOff val="0"/>
                <a:satOff val="0"/>
                <a:lumOff val="0"/>
                <a:alphaOff val="0"/>
              </a:schemeClr>
            </a:fillRef>
            <a:effectRef idx="0">
              <a:schemeClr val="accent2">
                <a:alpha val="50000"/>
                <a:hueOff val="0"/>
                <a:satOff val="0"/>
                <a:lumOff val="0"/>
                <a:alphaOff val="0"/>
              </a:schemeClr>
            </a:effectRef>
            <a:fontRef idx="minor">
              <a:schemeClr val="tx1"/>
            </a:fontRef>
          </p:style>
          <p:txBody>
            <a:bodyPr lIns="91440" tIns="45720" rIns="91440" bIns="45720" anchor="ctr" anchorCtr="0"/>
            <a:lstStyle/>
            <a:p>
              <a:pPr algn="ctr"/>
              <a:r>
                <a:rPr lang="en-US" sz="2400" dirty="0" smtClean="0"/>
                <a:t>Geeks</a:t>
              </a:r>
              <a:endParaRPr lang="en-US" sz="2400" dirty="0"/>
            </a:p>
          </p:txBody>
        </p:sp>
        <p:sp>
          <p:nvSpPr>
            <p:cNvPr id="31" name="TextBox 30"/>
            <p:cNvSpPr txBox="1"/>
            <p:nvPr/>
          </p:nvSpPr>
          <p:spPr>
            <a:xfrm>
              <a:off x="3701432" y="3589222"/>
              <a:ext cx="2492990" cy="584776"/>
            </a:xfrm>
            <a:prstGeom prst="rect">
              <a:avLst/>
            </a:prstGeom>
            <a:noFill/>
          </p:spPr>
          <p:txBody>
            <a:bodyPr wrap="none" rtlCol="0">
              <a:spAutoFit/>
            </a:bodyPr>
            <a:lstStyle/>
            <a:p>
              <a:r>
                <a:rPr lang="en-US" sz="3200" dirty="0" smtClean="0"/>
                <a:t>Make it work</a:t>
              </a:r>
              <a:endParaRPr lang="en-US" sz="3200" dirty="0"/>
            </a:p>
          </p:txBody>
        </p:sp>
      </p:grpSp>
      <p:grpSp>
        <p:nvGrpSpPr>
          <p:cNvPr id="12" name="Group 11"/>
          <p:cNvGrpSpPr/>
          <p:nvPr/>
        </p:nvGrpSpPr>
        <p:grpSpPr>
          <a:xfrm>
            <a:off x="1887158" y="4906852"/>
            <a:ext cx="5921063" cy="1869468"/>
            <a:chOff x="1927264" y="4860474"/>
            <a:chExt cx="5289473" cy="1670055"/>
          </a:xfrm>
        </p:grpSpPr>
        <p:sp>
          <p:nvSpPr>
            <p:cNvPr id="27" name="Oval 26"/>
            <p:cNvSpPr/>
            <p:nvPr/>
          </p:nvSpPr>
          <p:spPr>
            <a:xfrm>
              <a:off x="1927264" y="4860474"/>
              <a:ext cx="1670055" cy="1670055"/>
            </a:xfrm>
            <a:prstGeom prst="ellipse">
              <a:avLst/>
            </a:prstGeom>
            <a:solidFill>
              <a:schemeClr val="accent1">
                <a:alpha val="50000"/>
              </a:schemeClr>
            </a:solidFill>
          </p:spPr>
          <p:style>
            <a:lnRef idx="0">
              <a:schemeClr val="lt1">
                <a:hueOff val="0"/>
                <a:satOff val="0"/>
                <a:lumOff val="0"/>
                <a:alphaOff val="0"/>
              </a:schemeClr>
            </a:lnRef>
            <a:fillRef idx="3">
              <a:scrgbClr r="0" g="0" b="0"/>
            </a:fillRef>
            <a:effectRef idx="0">
              <a:schemeClr val="accent2">
                <a:alpha val="50000"/>
                <a:hueOff val="5979524"/>
                <a:satOff val="-48392"/>
                <a:lumOff val="-14412"/>
                <a:alphaOff val="0"/>
              </a:schemeClr>
            </a:effectRef>
            <a:fontRef idx="minor">
              <a:schemeClr val="tx1"/>
            </a:fontRef>
          </p:style>
          <p:txBody>
            <a:bodyPr lIns="91440" tIns="45720" rIns="91440" bIns="45720" anchor="ctr" anchorCtr="0"/>
            <a:lstStyle/>
            <a:p>
              <a:pPr algn="ctr"/>
              <a:r>
                <a:rPr lang="en-US" sz="2400" dirty="0" smtClean="0"/>
                <a:t>Wonks</a:t>
              </a:r>
              <a:endParaRPr lang="en-US" sz="2400" dirty="0"/>
            </a:p>
          </p:txBody>
        </p:sp>
        <p:sp>
          <p:nvSpPr>
            <p:cNvPr id="32" name="TextBox 31"/>
            <p:cNvSpPr txBox="1"/>
            <p:nvPr/>
          </p:nvSpPr>
          <p:spPr>
            <a:xfrm>
              <a:off x="3701432" y="5403113"/>
              <a:ext cx="3515305" cy="584776"/>
            </a:xfrm>
            <a:prstGeom prst="rect">
              <a:avLst/>
            </a:prstGeom>
            <a:noFill/>
          </p:spPr>
          <p:txBody>
            <a:bodyPr wrap="none" rtlCol="0">
              <a:spAutoFit/>
            </a:bodyPr>
            <a:lstStyle/>
            <a:p>
              <a:r>
                <a:rPr lang="en-US" sz="3200" dirty="0" smtClean="0"/>
                <a:t>Stay out of trouble</a:t>
              </a:r>
              <a:endParaRPr lang="en-US" sz="3200" dirty="0"/>
            </a:p>
          </p:txBody>
        </p:sp>
      </p:grpSp>
    </p:spTree>
    <p:extLst>
      <p:ext uri="{BB962C8B-B14F-4D97-AF65-F5344CB8AC3E}">
        <p14:creationId xmlns:p14="http://schemas.microsoft.com/office/powerpoint/2010/main" val="4218173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Felton’s 3rd Law:</a:t>
            </a:r>
            <a:endParaRPr lang="en-US" dirty="0"/>
          </a:p>
        </p:txBody>
      </p:sp>
      <p:sp>
        <p:nvSpPr>
          <p:cNvPr id="6" name="Text Placeholder 5"/>
          <p:cNvSpPr>
            <a:spLocks noGrp="1"/>
          </p:cNvSpPr>
          <p:nvPr>
            <p:ph type="body" sz="half" idx="2"/>
          </p:nvPr>
        </p:nvSpPr>
        <p:spPr/>
        <p:txBody>
          <a:bodyPr/>
          <a:lstStyle/>
          <a:p>
            <a:r>
              <a:rPr lang="en-US" dirty="0"/>
              <a:t>Lawyers look to technology, and techies look to </a:t>
            </a:r>
            <a:r>
              <a:rPr lang="en-US" dirty="0" smtClean="0"/>
              <a:t>law.</a:t>
            </a:r>
            <a:endParaRPr lang="en-US" dirty="0"/>
          </a:p>
        </p:txBody>
      </p:sp>
      <p:pic>
        <p:nvPicPr>
          <p:cNvPr id="3" name="Picture 2"/>
          <p:cNvPicPr>
            <a:picLocks noChangeAspect="1"/>
          </p:cNvPicPr>
          <p:nvPr/>
        </p:nvPicPr>
        <p:blipFill>
          <a:blip r:embed="rId3"/>
          <a:stretch>
            <a:fillRect/>
          </a:stretch>
        </p:blipFill>
        <p:spPr>
          <a:xfrm>
            <a:off x="1246445" y="1448915"/>
            <a:ext cx="6629400" cy="4598489"/>
          </a:xfrm>
          <a:prstGeom prst="rect">
            <a:avLst/>
          </a:prstGeom>
          <a:effectLst>
            <a:softEdge rad="127000"/>
          </a:effectLst>
        </p:spPr>
      </p:pic>
    </p:spTree>
    <p:extLst>
      <p:ext uri="{BB962C8B-B14F-4D97-AF65-F5344CB8AC3E}">
        <p14:creationId xmlns:p14="http://schemas.microsoft.com/office/powerpoint/2010/main" val="199586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Current GRC Paradigm</a:t>
            </a:r>
            <a:endParaRPr lang="en-US" dirty="0"/>
          </a:p>
        </p:txBody>
      </p:sp>
      <p:sp>
        <p:nvSpPr>
          <p:cNvPr id="4" name="Text Placeholder 3"/>
          <p:cNvSpPr>
            <a:spLocks noGrp="1"/>
          </p:cNvSpPr>
          <p:nvPr>
            <p:ph type="body" idx="1"/>
          </p:nvPr>
        </p:nvSpPr>
        <p:spPr/>
        <p:txBody>
          <a:bodyPr>
            <a:normAutofit fontScale="92500"/>
          </a:bodyPr>
          <a:lstStyle/>
          <a:p>
            <a:r>
              <a:rPr lang="en-US" dirty="0" smtClean="0"/>
              <a:t>Fair Information Practice Principles</a:t>
            </a:r>
            <a:endParaRPr lang="en-US" dirty="0"/>
          </a:p>
        </p:txBody>
      </p:sp>
      <p:sp>
        <p:nvSpPr>
          <p:cNvPr id="3" name="Content Placeholder 2"/>
          <p:cNvSpPr>
            <a:spLocks noGrp="1"/>
          </p:cNvSpPr>
          <p:nvPr>
            <p:ph sz="half" idx="2"/>
          </p:nvPr>
        </p:nvSpPr>
        <p:spPr/>
        <p:txBody>
          <a:bodyPr/>
          <a:lstStyle/>
          <a:p>
            <a:pPr lvl="0"/>
            <a:r>
              <a:rPr lang="en-US" dirty="0" smtClean="0"/>
              <a:t>Access</a:t>
            </a:r>
          </a:p>
          <a:p>
            <a:pPr lvl="0"/>
            <a:r>
              <a:rPr lang="en-US" dirty="0" smtClean="0"/>
              <a:t>Accuracy</a:t>
            </a:r>
          </a:p>
          <a:p>
            <a:pPr lvl="0"/>
            <a:r>
              <a:rPr lang="en-US" dirty="0" smtClean="0"/>
              <a:t>Security</a:t>
            </a:r>
          </a:p>
          <a:p>
            <a:pPr lvl="0"/>
            <a:r>
              <a:rPr lang="en-US" dirty="0" smtClean="0"/>
              <a:t>Audit</a:t>
            </a:r>
          </a:p>
          <a:p>
            <a:pPr lvl="0"/>
            <a:r>
              <a:rPr lang="en-US" dirty="0"/>
              <a:t>User Consent</a:t>
            </a:r>
          </a:p>
          <a:p>
            <a:pPr lvl="0"/>
            <a:r>
              <a:rPr lang="en-US" dirty="0"/>
              <a:t>Data Minimization</a:t>
            </a:r>
          </a:p>
          <a:p>
            <a:pPr lvl="0"/>
            <a:r>
              <a:rPr lang="en-US" dirty="0"/>
              <a:t>Specific Purpose</a:t>
            </a:r>
          </a:p>
          <a:p>
            <a:pPr lvl="0"/>
            <a:r>
              <a:rPr lang="en-US" dirty="0"/>
              <a:t>Use Limitation</a:t>
            </a:r>
          </a:p>
          <a:p>
            <a:pPr marL="0" indent="0">
              <a:buNone/>
            </a:pPr>
            <a:endParaRPr lang="en-US" dirty="0"/>
          </a:p>
        </p:txBody>
      </p:sp>
      <p:sp>
        <p:nvSpPr>
          <p:cNvPr id="5" name="Text Placeholder 4"/>
          <p:cNvSpPr>
            <a:spLocks noGrp="1"/>
          </p:cNvSpPr>
          <p:nvPr>
            <p:ph type="body" sz="quarter" idx="3"/>
          </p:nvPr>
        </p:nvSpPr>
        <p:spPr/>
        <p:txBody>
          <a:bodyPr/>
          <a:lstStyle/>
          <a:p>
            <a:r>
              <a:rPr lang="en-US" dirty="0" smtClean="0"/>
              <a:t>Belmont &amp; Menlo Reports</a:t>
            </a:r>
            <a:endParaRPr lang="en-US" dirty="0"/>
          </a:p>
        </p:txBody>
      </p:sp>
      <p:sp>
        <p:nvSpPr>
          <p:cNvPr id="6" name="Content Placeholder 5"/>
          <p:cNvSpPr>
            <a:spLocks noGrp="1"/>
          </p:cNvSpPr>
          <p:nvPr>
            <p:ph sz="quarter" idx="4"/>
          </p:nvPr>
        </p:nvSpPr>
        <p:spPr/>
        <p:txBody>
          <a:bodyPr>
            <a:normAutofit/>
          </a:bodyPr>
          <a:lstStyle/>
          <a:p>
            <a:r>
              <a:rPr lang="en-US" dirty="0"/>
              <a:t>Respect for </a:t>
            </a:r>
            <a:r>
              <a:rPr lang="en-US" dirty="0" smtClean="0"/>
              <a:t>Persons</a:t>
            </a:r>
            <a:endParaRPr lang="en-US" dirty="0"/>
          </a:p>
          <a:p>
            <a:r>
              <a:rPr lang="en-US" dirty="0" smtClean="0"/>
              <a:t>Beneficence</a:t>
            </a:r>
            <a:endParaRPr lang="en-US" dirty="0"/>
          </a:p>
          <a:p>
            <a:r>
              <a:rPr lang="en-US" dirty="0" smtClean="0"/>
              <a:t>Justice</a:t>
            </a:r>
            <a:endParaRPr lang="en-US" dirty="0"/>
          </a:p>
          <a:p>
            <a:r>
              <a:rPr lang="en-US" dirty="0" smtClean="0"/>
              <a:t>Respect </a:t>
            </a:r>
            <a:r>
              <a:rPr lang="en-US" dirty="0"/>
              <a:t>for Law and Public Interest</a:t>
            </a:r>
          </a:p>
          <a:p>
            <a:endParaRPr lang="en-US" dirty="0"/>
          </a:p>
        </p:txBody>
      </p:sp>
    </p:spTree>
    <p:extLst>
      <p:ext uri="{BB962C8B-B14F-4D97-AF65-F5344CB8AC3E}">
        <p14:creationId xmlns:p14="http://schemas.microsoft.com/office/powerpoint/2010/main" val="23204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Houston, we have a problem</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9119" y="1338484"/>
            <a:ext cx="5473745" cy="4915448"/>
          </a:xfrm>
          <a:prstGeom prst="rect">
            <a:avLst/>
          </a:prstGeom>
        </p:spPr>
      </p:pic>
    </p:spTree>
    <p:extLst>
      <p:ext uri="{BB962C8B-B14F-4D97-AF65-F5344CB8AC3E}">
        <p14:creationId xmlns:p14="http://schemas.microsoft.com/office/powerpoint/2010/main" val="224778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 of Anomalies</a:t>
            </a:r>
            <a:endParaRPr lang="en-US" dirty="0"/>
          </a:p>
        </p:txBody>
      </p:sp>
      <p:sp>
        <p:nvSpPr>
          <p:cNvPr id="3" name="Content Placeholder 2"/>
          <p:cNvSpPr>
            <a:spLocks noGrp="1"/>
          </p:cNvSpPr>
          <p:nvPr>
            <p:ph idx="1"/>
          </p:nvPr>
        </p:nvSpPr>
        <p:spPr/>
        <p:txBody>
          <a:bodyPr/>
          <a:lstStyle/>
          <a:p>
            <a:r>
              <a:rPr lang="en-US" dirty="0"/>
              <a:t>Everything is digital </a:t>
            </a:r>
          </a:p>
          <a:p>
            <a:endParaRPr lang="en-US" dirty="0" smtClean="0"/>
          </a:p>
          <a:p>
            <a:r>
              <a:rPr lang="en-US" dirty="0" smtClean="0"/>
              <a:t>Large scale</a:t>
            </a:r>
          </a:p>
          <a:p>
            <a:pPr marL="0" indent="0">
              <a:buNone/>
            </a:pPr>
            <a:endParaRPr lang="en-US" dirty="0" smtClean="0"/>
          </a:p>
          <a:p>
            <a:r>
              <a:rPr lang="en-US" dirty="0" smtClean="0"/>
              <a:t>Diverse technologies</a:t>
            </a:r>
          </a:p>
          <a:p>
            <a:endParaRPr lang="en-US" dirty="0"/>
          </a:p>
          <a:p>
            <a:r>
              <a:rPr lang="en-US" dirty="0" smtClean="0"/>
              <a:t>Diverse teams</a:t>
            </a:r>
            <a:endParaRPr lang="en-US" dirty="0"/>
          </a:p>
          <a:p>
            <a:endParaRPr lang="en-US" dirty="0" smtClean="0"/>
          </a:p>
          <a:p>
            <a:r>
              <a:rPr lang="en-US" dirty="0" smtClean="0"/>
              <a:t>Legally uncertain environment both in US and abroad</a:t>
            </a:r>
            <a:endParaRPr lang="en-US" dirty="0"/>
          </a:p>
          <a:p>
            <a:endParaRPr lang="en-US" dirty="0"/>
          </a:p>
        </p:txBody>
      </p:sp>
    </p:spTree>
    <p:extLst>
      <p:ext uri="{BB962C8B-B14F-4D97-AF65-F5344CB8AC3E}">
        <p14:creationId xmlns:p14="http://schemas.microsoft.com/office/powerpoint/2010/main" val="317903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Contracts are too early</a:t>
            </a:r>
            <a:endParaRPr lang="en-US" dirty="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4890253" y="2400479"/>
            <a:ext cx="2819661" cy="4237195"/>
          </a:xfrm>
          <a:prstGeom prst="rect">
            <a:avLst/>
          </a:prstGeom>
        </p:spPr>
      </p:pic>
      <p:pic>
        <p:nvPicPr>
          <p:cNvPr id="6" name="Picture 5"/>
          <p:cNvPicPr>
            <a:picLocks noChangeAspect="1"/>
          </p:cNvPicPr>
          <p:nvPr/>
        </p:nvPicPr>
        <p:blipFill>
          <a:blip r:embed="rId5"/>
          <a:stretch>
            <a:fillRect/>
          </a:stretch>
        </p:blipFill>
        <p:spPr>
          <a:xfrm>
            <a:off x="954807" y="1699058"/>
            <a:ext cx="3175000" cy="3175000"/>
          </a:xfrm>
          <a:prstGeom prst="rect">
            <a:avLst/>
          </a:prstGeom>
          <a:effectLst>
            <a:softEdge rad="127000"/>
          </a:effectLst>
        </p:spPr>
      </p:pic>
    </p:spTree>
    <p:extLst>
      <p:ext uri="{BB962C8B-B14F-4D97-AF65-F5344CB8AC3E}">
        <p14:creationId xmlns:p14="http://schemas.microsoft.com/office/powerpoint/2010/main" val="2590442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Audits are too late</a:t>
            </a:r>
            <a:endParaRPr lang="en-US" dirty="0"/>
          </a:p>
        </p:txBody>
      </p:sp>
      <p:grpSp>
        <p:nvGrpSpPr>
          <p:cNvPr id="11" name="Group 10"/>
          <p:cNvGrpSpPr/>
          <p:nvPr/>
        </p:nvGrpSpPr>
        <p:grpSpPr>
          <a:xfrm>
            <a:off x="0" y="914400"/>
            <a:ext cx="9144000" cy="5017674"/>
            <a:chOff x="0" y="914400"/>
            <a:chExt cx="9144000" cy="5017674"/>
          </a:xfrm>
        </p:grpSpPr>
        <p:pic>
          <p:nvPicPr>
            <p:cNvPr id="13" name="Picture 12"/>
            <p:cNvPicPr>
              <a:picLocks noChangeAspect="1"/>
            </p:cNvPicPr>
            <p:nvPr/>
          </p:nvPicPr>
          <p:blipFill>
            <a:blip r:embed="rId3"/>
            <a:stretch>
              <a:fillRect/>
            </a:stretch>
          </p:blipFill>
          <p:spPr>
            <a:xfrm>
              <a:off x="0" y="914400"/>
              <a:ext cx="9144000" cy="5017674"/>
            </a:xfrm>
            <a:prstGeom prst="rect">
              <a:avLst/>
            </a:prstGeom>
          </p:spPr>
        </p:pic>
        <p:sp>
          <p:nvSpPr>
            <p:cNvPr id="14" name="TextBox 13"/>
            <p:cNvSpPr txBox="1"/>
            <p:nvPr/>
          </p:nvSpPr>
          <p:spPr>
            <a:xfrm>
              <a:off x="7655856" y="5673948"/>
              <a:ext cx="1293305" cy="246221"/>
            </a:xfrm>
            <a:prstGeom prst="rect">
              <a:avLst/>
            </a:prstGeom>
            <a:noFill/>
          </p:spPr>
          <p:txBody>
            <a:bodyPr wrap="none" rtlCol="0">
              <a:spAutoFit/>
            </a:bodyPr>
            <a:lstStyle/>
            <a:p>
              <a:r>
                <a:rPr lang="en-US" sz="1000" dirty="0" smtClean="0">
                  <a:solidFill>
                    <a:schemeClr val="tx1">
                      <a:lumMod val="65000"/>
                      <a:lumOff val="35000"/>
                    </a:schemeClr>
                  </a:solidFill>
                </a:rPr>
                <a:t>Austin </a:t>
              </a:r>
              <a:r>
                <a:rPr lang="en-US" sz="1000" dirty="0" err="1" smtClean="0">
                  <a:solidFill>
                    <a:schemeClr val="tx1">
                      <a:lumMod val="65000"/>
                      <a:lumOff val="35000"/>
                    </a:schemeClr>
                  </a:solidFill>
                </a:rPr>
                <a:t>Alleman</a:t>
              </a:r>
              <a:r>
                <a:rPr lang="en-US" sz="1000" dirty="0" smtClean="0">
                  <a:solidFill>
                    <a:schemeClr val="tx1">
                      <a:lumMod val="65000"/>
                      <a:lumOff val="35000"/>
                    </a:schemeClr>
                  </a:solidFill>
                </a:rPr>
                <a:t>, 2014</a:t>
              </a:r>
              <a:endParaRPr lang="en-US" sz="1000" dirty="0">
                <a:solidFill>
                  <a:schemeClr val="tx1">
                    <a:lumMod val="65000"/>
                    <a:lumOff val="35000"/>
                  </a:schemeClr>
                </a:solidFill>
              </a:endParaRPr>
            </a:p>
          </p:txBody>
        </p:sp>
      </p:grpSp>
    </p:spTree>
    <p:extLst>
      <p:ext uri="{BB962C8B-B14F-4D97-AF65-F5344CB8AC3E}">
        <p14:creationId xmlns:p14="http://schemas.microsoft.com/office/powerpoint/2010/main" val="29343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125421" y="62084"/>
            <a:ext cx="3462518" cy="2359545"/>
            <a:chOff x="5389681" y="1495929"/>
            <a:chExt cx="3462518" cy="2579688"/>
          </a:xfrm>
        </p:grpSpPr>
        <p:pic>
          <p:nvPicPr>
            <p:cNvPr id="1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89681" y="1495929"/>
              <a:ext cx="3462518" cy="25796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8" name="TextBox 7"/>
            <p:cNvSpPr txBox="1">
              <a:spLocks noChangeArrowheads="1"/>
            </p:cNvSpPr>
            <p:nvPr/>
          </p:nvSpPr>
          <p:spPr bwMode="auto">
            <a:xfrm>
              <a:off x="5537344" y="1841065"/>
              <a:ext cx="3128569"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GB" b="1" dirty="0">
                  <a:latin typeface="Times New Roman" charset="0"/>
                  <a:cs typeface="Times New Roman" charset="0"/>
                </a:rPr>
                <a:t>If You Have Something You Don't Want Anyone To Know, Maybe You Shouldn't Be Doing </a:t>
              </a:r>
              <a:r>
                <a:rPr lang="en-GB" b="1" dirty="0" smtClean="0">
                  <a:latin typeface="Times New Roman" charset="0"/>
                  <a:cs typeface="Times New Roman" charset="0"/>
                </a:rPr>
                <a:t>It?</a:t>
              </a:r>
              <a:endParaRPr lang="en-GB" b="1" dirty="0">
                <a:latin typeface="Times New Roman" charset="0"/>
                <a:cs typeface="Times New Roman" charset="0"/>
              </a:endParaRPr>
            </a:p>
          </p:txBody>
        </p:sp>
        <p:sp>
          <p:nvSpPr>
            <p:cNvPr id="19" name="Rectangle 18"/>
            <p:cNvSpPr/>
            <p:nvPr/>
          </p:nvSpPr>
          <p:spPr>
            <a:xfrm>
              <a:off x="6172293" y="2942523"/>
              <a:ext cx="2493620" cy="523220"/>
            </a:xfrm>
            <a:prstGeom prst="rect">
              <a:avLst/>
            </a:prstGeom>
          </p:spPr>
          <p:txBody>
            <a:bodyPr wrap="square">
              <a:spAutoFit/>
            </a:bodyPr>
            <a:lstStyle/>
            <a:p>
              <a:pPr algn="r"/>
              <a:r>
                <a:rPr lang="en-US" sz="1400" i="1" dirty="0" smtClean="0">
                  <a:latin typeface="Times New Roman"/>
                  <a:cs typeface="Times New Roman"/>
                </a:rPr>
                <a:t>CNBC, Mar 2010 </a:t>
              </a:r>
              <a:r>
                <a:rPr lang="en-US" sz="1400" i="1" dirty="0">
                  <a:latin typeface="Times New Roman"/>
                  <a:cs typeface="Times New Roman"/>
                </a:rPr>
                <a:t/>
              </a:r>
              <a:br>
                <a:rPr lang="en-US" sz="1400" i="1" dirty="0">
                  <a:latin typeface="Times New Roman"/>
                  <a:cs typeface="Times New Roman"/>
                </a:rPr>
              </a:br>
              <a:r>
                <a:rPr lang="en-US" sz="1400" dirty="0">
                  <a:latin typeface="Times New Roman"/>
                  <a:cs typeface="Times New Roman"/>
                </a:rPr>
                <a:t>Eric Schmidt</a:t>
              </a:r>
              <a:r>
                <a:rPr lang="en-US" sz="1400" dirty="0" smtClean="0">
                  <a:latin typeface="Times New Roman"/>
                  <a:cs typeface="Times New Roman"/>
                </a:rPr>
                <a:t>, CEO, Google</a:t>
              </a:r>
              <a:endParaRPr lang="en-US" sz="1400" dirty="0">
                <a:latin typeface="Times New Roman"/>
                <a:cs typeface="Times New Roman"/>
              </a:endParaRPr>
            </a:p>
          </p:txBody>
        </p:sp>
      </p:grpSp>
      <p:grpSp>
        <p:nvGrpSpPr>
          <p:cNvPr id="27" name="Group 26"/>
          <p:cNvGrpSpPr/>
          <p:nvPr/>
        </p:nvGrpSpPr>
        <p:grpSpPr>
          <a:xfrm>
            <a:off x="0" y="2173226"/>
            <a:ext cx="5537344" cy="2758914"/>
            <a:chOff x="5832669" y="3783417"/>
            <a:chExt cx="5537344" cy="2758914"/>
          </a:xfrm>
        </p:grpSpPr>
        <p:pic>
          <p:nvPicPr>
            <p:cNvPr id="24"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32669" y="3783417"/>
              <a:ext cx="5537344" cy="2758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6228590" y="4364732"/>
              <a:ext cx="4801798" cy="923330"/>
            </a:xfrm>
            <a:prstGeom prst="rect">
              <a:avLst/>
            </a:prstGeom>
          </p:spPr>
          <p:txBody>
            <a:bodyPr wrap="square">
              <a:spAutoFit/>
            </a:bodyPr>
            <a:lstStyle/>
            <a:p>
              <a:r>
                <a:rPr lang="en-US" b="1" dirty="0" smtClean="0">
                  <a:latin typeface="Times New Roman"/>
                  <a:cs typeface="Times New Roman"/>
                </a:rPr>
                <a:t>…shifting </a:t>
              </a:r>
              <a:r>
                <a:rPr lang="en-US" b="1" dirty="0">
                  <a:latin typeface="Times New Roman"/>
                  <a:cs typeface="Times New Roman"/>
                </a:rPr>
                <a:t>policymakers’ and regulators’ focus toward controlling the use of data, rather than just its collection, would empower citizens. </a:t>
              </a:r>
            </a:p>
          </p:txBody>
        </p:sp>
        <p:sp>
          <p:nvSpPr>
            <p:cNvPr id="26" name="Rectangle 25"/>
            <p:cNvSpPr/>
            <p:nvPr/>
          </p:nvSpPr>
          <p:spPr>
            <a:xfrm>
              <a:off x="6228590" y="5234479"/>
              <a:ext cx="4801798" cy="738664"/>
            </a:xfrm>
            <a:prstGeom prst="rect">
              <a:avLst/>
            </a:prstGeom>
          </p:spPr>
          <p:txBody>
            <a:bodyPr wrap="square">
              <a:spAutoFit/>
            </a:bodyPr>
            <a:lstStyle/>
            <a:p>
              <a:pPr algn="r"/>
              <a:r>
                <a:rPr lang="en-US" sz="1400" dirty="0" smtClean="0">
                  <a:latin typeface="Times New Roman"/>
                  <a:cs typeface="Times New Roman"/>
                </a:rPr>
                <a:t>Craig Mundie</a:t>
              </a:r>
              <a:r>
                <a:rPr lang="en-US" sz="1400" dirty="0">
                  <a:latin typeface="Times New Roman"/>
                  <a:cs typeface="Times New Roman"/>
                </a:rPr>
                <a:t/>
              </a:r>
              <a:br>
                <a:rPr lang="en-US" sz="1400" dirty="0">
                  <a:latin typeface="Times New Roman"/>
                  <a:cs typeface="Times New Roman"/>
                </a:rPr>
              </a:br>
              <a:r>
                <a:rPr lang="en-US" sz="1400" dirty="0" smtClean="0">
                  <a:latin typeface="Times New Roman"/>
                  <a:cs typeface="Times New Roman"/>
                </a:rPr>
                <a:t>Foreign Affairs, Apr 2014</a:t>
              </a:r>
            </a:p>
            <a:p>
              <a:pPr algn="r"/>
              <a:r>
                <a:rPr lang="en-US" sz="1400" dirty="0">
                  <a:latin typeface="Times New Roman"/>
                  <a:cs typeface="Times New Roman"/>
                </a:rPr>
                <a:t>F</a:t>
              </a:r>
              <a:r>
                <a:rPr lang="en-US" sz="1400" dirty="0" smtClean="0">
                  <a:latin typeface="Times New Roman"/>
                  <a:cs typeface="Times New Roman"/>
                </a:rPr>
                <a:t>ormer </a:t>
              </a:r>
              <a:r>
                <a:rPr lang="en-US" sz="1400" dirty="0">
                  <a:latin typeface="Times New Roman"/>
                  <a:cs typeface="Times New Roman"/>
                </a:rPr>
                <a:t>Chief Research and Strategy Officer.</a:t>
              </a:r>
            </a:p>
          </p:txBody>
        </p:sp>
      </p:grpSp>
      <p:grpSp>
        <p:nvGrpSpPr>
          <p:cNvPr id="41" name="Group 40"/>
          <p:cNvGrpSpPr/>
          <p:nvPr/>
        </p:nvGrpSpPr>
        <p:grpSpPr>
          <a:xfrm>
            <a:off x="4416125" y="-143292"/>
            <a:ext cx="4727875" cy="2814961"/>
            <a:chOff x="6839352" y="2906309"/>
            <a:chExt cx="4727875" cy="3274687"/>
          </a:xfrm>
        </p:grpSpPr>
        <p:pic>
          <p:nvPicPr>
            <p:cNvPr id="42" name="Picture 2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39352" y="2906309"/>
              <a:ext cx="4727875" cy="3274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Rectangle 42"/>
            <p:cNvSpPr/>
            <p:nvPr/>
          </p:nvSpPr>
          <p:spPr>
            <a:xfrm>
              <a:off x="7222344" y="3547912"/>
              <a:ext cx="4054172" cy="1200329"/>
            </a:xfrm>
            <a:prstGeom prst="rect">
              <a:avLst/>
            </a:prstGeom>
          </p:spPr>
          <p:txBody>
            <a:bodyPr wrap="square">
              <a:spAutoFit/>
            </a:bodyPr>
            <a:lstStyle/>
            <a:p>
              <a:r>
                <a:rPr lang="en-US" b="1" dirty="0" smtClean="0">
                  <a:latin typeface="Times New Roman"/>
                  <a:cs typeface="Times New Roman"/>
                </a:rPr>
                <a:t>[FIPPs </a:t>
              </a:r>
              <a:r>
                <a:rPr lang="en-US" b="1" dirty="0" err="1" smtClean="0">
                  <a:latin typeface="Times New Roman"/>
                  <a:cs typeface="Times New Roman"/>
                </a:rPr>
                <a:t>flexibilty</a:t>
              </a:r>
              <a:r>
                <a:rPr lang="en-US" b="1" dirty="0" smtClean="0">
                  <a:latin typeface="Times New Roman"/>
                  <a:cs typeface="Times New Roman"/>
                </a:rPr>
                <a:t>] means </a:t>
              </a:r>
              <a:r>
                <a:rPr lang="en-US" b="1" dirty="0">
                  <a:latin typeface="Times New Roman"/>
                  <a:cs typeface="Times New Roman"/>
                </a:rPr>
                <a:t>relaxing data minimization and consent requirements while emphasizing transparency, access, and accuracy.</a:t>
              </a:r>
            </a:p>
          </p:txBody>
        </p:sp>
        <p:sp>
          <p:nvSpPr>
            <p:cNvPr id="44" name="Rectangle 43"/>
            <p:cNvSpPr/>
            <p:nvPr/>
          </p:nvSpPr>
          <p:spPr>
            <a:xfrm>
              <a:off x="7277786" y="4777865"/>
              <a:ext cx="3998730" cy="738664"/>
            </a:xfrm>
            <a:prstGeom prst="rect">
              <a:avLst/>
            </a:prstGeom>
          </p:spPr>
          <p:txBody>
            <a:bodyPr wrap="square">
              <a:spAutoFit/>
            </a:bodyPr>
            <a:lstStyle/>
            <a:p>
              <a:pPr algn="r"/>
              <a:r>
                <a:rPr lang="en-US" sz="1400" i="1" dirty="0" smtClean="0">
                  <a:latin typeface="Times New Roman"/>
                  <a:cs typeface="Times New Roman"/>
                </a:rPr>
                <a:t>Northwestern Journal of Technology, Apr 2013</a:t>
              </a:r>
              <a:br>
                <a:rPr lang="en-US" sz="1400" i="1" dirty="0" smtClean="0">
                  <a:latin typeface="Times New Roman"/>
                  <a:cs typeface="Times New Roman"/>
                </a:rPr>
              </a:br>
              <a:r>
                <a:rPr lang="en-US" sz="1400" i="1" dirty="0" smtClean="0">
                  <a:latin typeface="Times New Roman"/>
                  <a:cs typeface="Times New Roman"/>
                </a:rPr>
                <a:t> </a:t>
              </a:r>
              <a:r>
                <a:rPr lang="en-US" sz="1400" dirty="0" smtClean="0">
                  <a:latin typeface="Times New Roman"/>
                  <a:cs typeface="Times New Roman"/>
                </a:rPr>
                <a:t>Omer </a:t>
              </a:r>
              <a:r>
                <a:rPr lang="en-US" sz="1400" dirty="0" err="1" smtClean="0">
                  <a:latin typeface="Times New Roman"/>
                  <a:cs typeface="Times New Roman"/>
                </a:rPr>
                <a:t>Tene</a:t>
              </a:r>
              <a:r>
                <a:rPr lang="en-US" sz="1400" dirty="0" smtClean="0">
                  <a:latin typeface="Times New Roman"/>
                  <a:cs typeface="Times New Roman"/>
                </a:rPr>
                <a:t>, </a:t>
              </a:r>
              <a:r>
                <a:rPr lang="en-US" sz="1400" dirty="0" err="1" smtClean="0">
                  <a:latin typeface="Times New Roman"/>
                  <a:cs typeface="Times New Roman"/>
                </a:rPr>
                <a:t>Haim</a:t>
              </a:r>
              <a:r>
                <a:rPr lang="en-US" sz="1400" dirty="0" smtClean="0">
                  <a:latin typeface="Times New Roman"/>
                  <a:cs typeface="Times New Roman"/>
                </a:rPr>
                <a:t> </a:t>
              </a:r>
              <a:r>
                <a:rPr lang="en-US" sz="1400" dirty="0" err="1" smtClean="0">
                  <a:latin typeface="Times New Roman"/>
                  <a:cs typeface="Times New Roman"/>
                </a:rPr>
                <a:t>Striks</a:t>
              </a:r>
              <a:r>
                <a:rPr lang="en-US" sz="1400" dirty="0" smtClean="0">
                  <a:latin typeface="Times New Roman"/>
                  <a:cs typeface="Times New Roman"/>
                </a:rPr>
                <a:t> Law</a:t>
              </a:r>
              <a:br>
                <a:rPr lang="en-US" sz="1400" dirty="0" smtClean="0">
                  <a:latin typeface="Times New Roman"/>
                  <a:cs typeface="Times New Roman"/>
                </a:rPr>
              </a:br>
              <a:r>
                <a:rPr lang="en-US" sz="1400" dirty="0" smtClean="0">
                  <a:latin typeface="Times New Roman"/>
                  <a:cs typeface="Times New Roman"/>
                </a:rPr>
                <a:t>Jules </a:t>
              </a:r>
              <a:r>
                <a:rPr lang="en-US" sz="1400" dirty="0" err="1" smtClean="0">
                  <a:latin typeface="Times New Roman"/>
                  <a:cs typeface="Times New Roman"/>
                </a:rPr>
                <a:t>Polonetsky</a:t>
              </a:r>
              <a:r>
                <a:rPr lang="en-US" sz="1400" dirty="0" smtClean="0">
                  <a:latin typeface="Times New Roman"/>
                  <a:cs typeface="Times New Roman"/>
                </a:rPr>
                <a:t>, Future of Privacy Forum</a:t>
              </a:r>
              <a:endParaRPr lang="en-US" sz="1400" dirty="0">
                <a:latin typeface="Times New Roman"/>
                <a:cs typeface="Times New Roman"/>
              </a:endParaRPr>
            </a:p>
          </p:txBody>
        </p:sp>
      </p:grpSp>
      <p:grpSp>
        <p:nvGrpSpPr>
          <p:cNvPr id="45" name="Group 44"/>
          <p:cNvGrpSpPr/>
          <p:nvPr/>
        </p:nvGrpSpPr>
        <p:grpSpPr>
          <a:xfrm>
            <a:off x="197535" y="4685471"/>
            <a:ext cx="8946465" cy="2172529"/>
            <a:chOff x="-408750" y="3897355"/>
            <a:chExt cx="5060122" cy="3568800"/>
          </a:xfrm>
        </p:grpSpPr>
        <p:pic>
          <p:nvPicPr>
            <p:cNvPr id="4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8750" y="3897355"/>
              <a:ext cx="5060122" cy="356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Rectangle 46"/>
            <p:cNvSpPr/>
            <p:nvPr/>
          </p:nvSpPr>
          <p:spPr>
            <a:xfrm>
              <a:off x="-285625" y="4358786"/>
              <a:ext cx="4646286" cy="1477328"/>
            </a:xfrm>
            <a:prstGeom prst="rect">
              <a:avLst/>
            </a:prstGeom>
          </p:spPr>
          <p:txBody>
            <a:bodyPr wrap="square">
              <a:spAutoFit/>
            </a:bodyPr>
            <a:lstStyle/>
            <a:p>
              <a:r>
                <a:rPr lang="en-US" b="1" dirty="0" smtClean="0">
                  <a:latin typeface="Times New Roman"/>
                  <a:cs typeface="Times New Roman"/>
                </a:rPr>
                <a:t>“The </a:t>
              </a:r>
              <a:r>
                <a:rPr lang="en-US" b="1" dirty="0">
                  <a:latin typeface="Times New Roman"/>
                  <a:cs typeface="Times New Roman"/>
                </a:rPr>
                <a:t>OECD Privacy Principles </a:t>
              </a:r>
              <a:r>
                <a:rPr lang="en-US" b="1" dirty="0" smtClean="0">
                  <a:latin typeface="Times New Roman"/>
                  <a:cs typeface="Times New Roman"/>
                </a:rPr>
                <a:t>… need </a:t>
              </a:r>
              <a:r>
                <a:rPr lang="en-US" b="1" dirty="0">
                  <a:latin typeface="Times New Roman"/>
                  <a:cs typeface="Times New Roman"/>
                </a:rPr>
                <a:t>updating, so that we can ensure effective privacy protection in the future – while enabling the many benefits </a:t>
              </a:r>
              <a:r>
                <a:rPr lang="en-US" b="1" dirty="0" smtClean="0">
                  <a:latin typeface="Times New Roman"/>
                  <a:cs typeface="Times New Roman"/>
                </a:rPr>
                <a:t>… that </a:t>
              </a:r>
              <a:r>
                <a:rPr lang="en-US" b="1" dirty="0">
                  <a:latin typeface="Times New Roman"/>
                  <a:cs typeface="Times New Roman"/>
                </a:rPr>
                <a:t>Big Data promises to bring.</a:t>
              </a:r>
            </a:p>
          </p:txBody>
        </p:sp>
        <p:sp>
          <p:nvSpPr>
            <p:cNvPr id="48" name="Rectangle 47"/>
            <p:cNvSpPr/>
            <p:nvPr/>
          </p:nvSpPr>
          <p:spPr>
            <a:xfrm>
              <a:off x="-351913" y="5408149"/>
              <a:ext cx="4712574" cy="954108"/>
            </a:xfrm>
            <a:prstGeom prst="rect">
              <a:avLst/>
            </a:prstGeom>
          </p:spPr>
          <p:txBody>
            <a:bodyPr wrap="square">
              <a:spAutoFit/>
            </a:bodyPr>
            <a:lstStyle/>
            <a:p>
              <a:pPr algn="r"/>
              <a:r>
                <a:rPr lang="en-US" sz="1400" i="1" dirty="0" smtClean="0">
                  <a:latin typeface="Times New Roman"/>
                  <a:cs typeface="Times New Roman"/>
                </a:rPr>
                <a:t>Reinventing Privacy Principles for the Big Data Age, Dec 2013</a:t>
              </a:r>
              <a:br>
                <a:rPr lang="en-US" sz="1400" i="1" dirty="0" smtClean="0">
                  <a:latin typeface="Times New Roman"/>
                  <a:cs typeface="Times New Roman"/>
                </a:rPr>
              </a:br>
              <a:r>
                <a:rPr lang="en-US" sz="1400" i="1" dirty="0" smtClean="0">
                  <a:latin typeface="Times New Roman"/>
                  <a:cs typeface="Times New Roman"/>
                </a:rPr>
                <a:t> </a:t>
              </a:r>
              <a:r>
                <a:rPr lang="en-US" sz="1400" dirty="0" smtClean="0">
                  <a:latin typeface="Times New Roman"/>
                  <a:cs typeface="Times New Roman"/>
                </a:rPr>
                <a:t>Viktor </a:t>
              </a:r>
              <a:r>
                <a:rPr lang="en-US" sz="1400" dirty="0">
                  <a:latin typeface="Times New Roman"/>
                  <a:cs typeface="Times New Roman"/>
                </a:rPr>
                <a:t>Mayer-</a:t>
              </a:r>
              <a:r>
                <a:rPr lang="en-US" sz="1400" dirty="0" err="1" smtClean="0">
                  <a:latin typeface="Times New Roman"/>
                  <a:cs typeface="Times New Roman"/>
                </a:rPr>
                <a:t>Schönberger</a:t>
              </a:r>
              <a:r>
                <a:rPr lang="en-US" sz="1400" dirty="0" smtClean="0">
                  <a:latin typeface="Times New Roman"/>
                  <a:cs typeface="Times New Roman"/>
                </a:rPr>
                <a:t>, Oxford</a:t>
              </a:r>
              <a:br>
                <a:rPr lang="en-US" sz="1400" dirty="0" smtClean="0">
                  <a:latin typeface="Times New Roman"/>
                  <a:cs typeface="Times New Roman"/>
                </a:rPr>
              </a:br>
              <a:r>
                <a:rPr lang="en-US" sz="1400" dirty="0" smtClean="0">
                  <a:latin typeface="Times New Roman"/>
                  <a:cs typeface="Times New Roman"/>
                </a:rPr>
                <a:t>Professor </a:t>
              </a:r>
              <a:r>
                <a:rPr lang="en-US" sz="1400" dirty="0">
                  <a:latin typeface="Times New Roman"/>
                  <a:cs typeface="Times New Roman"/>
                </a:rPr>
                <a:t>Fred </a:t>
              </a:r>
              <a:r>
                <a:rPr lang="en-US" sz="1400" dirty="0" smtClean="0">
                  <a:latin typeface="Times New Roman"/>
                  <a:cs typeface="Times New Roman"/>
                </a:rPr>
                <a:t>Cate, Indiana University</a:t>
              </a:r>
              <a:r>
                <a:rPr lang="en-US" sz="1400" dirty="0">
                  <a:latin typeface="Times New Roman"/>
                  <a:cs typeface="Times New Roman"/>
                </a:rPr>
                <a:t/>
              </a:r>
              <a:br>
                <a:rPr lang="en-US" sz="1400" dirty="0">
                  <a:latin typeface="Times New Roman"/>
                  <a:cs typeface="Times New Roman"/>
                </a:rPr>
              </a:br>
              <a:r>
                <a:rPr lang="en-US" sz="1400" dirty="0" smtClean="0">
                  <a:latin typeface="Times New Roman"/>
                  <a:cs typeface="Times New Roman"/>
                </a:rPr>
                <a:t>Peter Cullen, Microsoft</a:t>
              </a:r>
              <a:endParaRPr lang="en-US" sz="1400" dirty="0">
                <a:latin typeface="Times New Roman"/>
                <a:cs typeface="Times New Roman"/>
              </a:endParaRPr>
            </a:p>
          </p:txBody>
        </p:sp>
      </p:grpSp>
      <p:grpSp>
        <p:nvGrpSpPr>
          <p:cNvPr id="10" name="Group 9"/>
          <p:cNvGrpSpPr/>
          <p:nvPr/>
        </p:nvGrpSpPr>
        <p:grpSpPr>
          <a:xfrm>
            <a:off x="5299177" y="2344028"/>
            <a:ext cx="3903216" cy="2605121"/>
            <a:chOff x="5137580" y="1668661"/>
            <a:chExt cx="4796969" cy="2259689"/>
          </a:xfrm>
        </p:grpSpPr>
        <p:pic>
          <p:nvPicPr>
            <p:cNvPr id="8" name="Picture 1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51411" y="1668661"/>
              <a:ext cx="4783138" cy="225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4"/>
            <p:cNvSpPr txBox="1">
              <a:spLocks noChangeArrowheads="1"/>
            </p:cNvSpPr>
            <p:nvPr/>
          </p:nvSpPr>
          <p:spPr bwMode="auto">
            <a:xfrm>
              <a:off x="5301402" y="2210554"/>
              <a:ext cx="4142011" cy="560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b="1" dirty="0" smtClean="0">
                  <a:latin typeface="Times New Roman"/>
                  <a:cs typeface="Times New Roman"/>
                </a:rPr>
                <a:t>A </a:t>
              </a:r>
              <a:r>
                <a:rPr lang="en-US" b="1" dirty="0">
                  <a:latin typeface="Times New Roman"/>
                  <a:cs typeface="Times New Roman"/>
                </a:rPr>
                <a:t>revolution is </a:t>
              </a:r>
              <a:r>
                <a:rPr lang="en-US" b="1" dirty="0" smtClean="0">
                  <a:latin typeface="Times New Roman"/>
                  <a:cs typeface="Times New Roman"/>
                </a:rPr>
                <a:t>afoot </a:t>
              </a:r>
              <a:r>
                <a:rPr lang="en-US" b="1" dirty="0">
                  <a:latin typeface="Times New Roman"/>
                  <a:cs typeface="Times New Roman"/>
                </a:rPr>
                <a:t>in privacy regulation</a:t>
              </a:r>
              <a:r>
                <a:rPr lang="en-US" b="1" dirty="0" smtClean="0">
                  <a:latin typeface="Times New Roman"/>
                  <a:cs typeface="Times New Roman"/>
                </a:rPr>
                <a:t>.</a:t>
              </a:r>
              <a:endParaRPr lang="en-US" b="1" dirty="0">
                <a:latin typeface="Times New Roman"/>
                <a:cs typeface="Times New Roman"/>
              </a:endParaRPr>
            </a:p>
          </p:txBody>
        </p:sp>
        <p:sp>
          <p:nvSpPr>
            <p:cNvPr id="5" name="Rectangle 4"/>
            <p:cNvSpPr/>
            <p:nvPr/>
          </p:nvSpPr>
          <p:spPr>
            <a:xfrm>
              <a:off x="5137580" y="2769037"/>
              <a:ext cx="4572000" cy="738664"/>
            </a:xfrm>
            <a:prstGeom prst="rect">
              <a:avLst/>
            </a:prstGeom>
          </p:spPr>
          <p:txBody>
            <a:bodyPr>
              <a:spAutoFit/>
            </a:bodyPr>
            <a:lstStyle/>
            <a:p>
              <a:pPr algn="r"/>
              <a:r>
                <a:rPr lang="en-US" sz="1400" i="1" dirty="0">
                  <a:latin typeface="Times New Roman"/>
                  <a:cs typeface="Times New Roman"/>
                </a:rPr>
                <a:t>The </a:t>
              </a:r>
              <a:r>
                <a:rPr lang="en-US" sz="1400" i="1" dirty="0" err="1">
                  <a:latin typeface="Times New Roman"/>
                  <a:cs typeface="Times New Roman"/>
                </a:rPr>
                <a:t>Potemkinism</a:t>
              </a:r>
              <a:r>
                <a:rPr lang="en-US" sz="1400" i="1" dirty="0">
                  <a:latin typeface="Times New Roman"/>
                  <a:cs typeface="Times New Roman"/>
                </a:rPr>
                <a:t> of Privacy </a:t>
              </a:r>
              <a:r>
                <a:rPr lang="en-US" sz="1400" i="1" dirty="0" smtClean="0">
                  <a:latin typeface="Times New Roman"/>
                  <a:cs typeface="Times New Roman"/>
                </a:rPr>
                <a:t>Pragmatism</a:t>
              </a:r>
            </a:p>
            <a:p>
              <a:pPr algn="r"/>
              <a:r>
                <a:rPr lang="en-US" sz="1400" i="1" dirty="0" smtClean="0">
                  <a:latin typeface="Times New Roman"/>
                  <a:cs typeface="Times New Roman"/>
                </a:rPr>
                <a:t>Slate Magazine, Sep 2014</a:t>
              </a:r>
              <a:r>
                <a:rPr lang="en-US" sz="1400" i="1" dirty="0">
                  <a:latin typeface="Times New Roman"/>
                  <a:cs typeface="Times New Roman"/>
                </a:rPr>
                <a:t/>
              </a:r>
              <a:br>
                <a:rPr lang="en-US" sz="1400" i="1" dirty="0">
                  <a:latin typeface="Times New Roman"/>
                  <a:cs typeface="Times New Roman"/>
                </a:rPr>
              </a:br>
              <a:r>
                <a:rPr lang="en-US" sz="1400" dirty="0">
                  <a:latin typeface="Times New Roman"/>
                  <a:cs typeface="Times New Roman"/>
                </a:rPr>
                <a:t>Chris </a:t>
              </a:r>
              <a:r>
                <a:rPr lang="en-US" sz="1400" dirty="0" err="1">
                  <a:latin typeface="Times New Roman"/>
                  <a:cs typeface="Times New Roman"/>
                </a:rPr>
                <a:t>Hoofnagle</a:t>
              </a:r>
              <a:r>
                <a:rPr lang="en-US" sz="1400" dirty="0">
                  <a:latin typeface="Times New Roman"/>
                  <a:cs typeface="Times New Roman"/>
                </a:rPr>
                <a:t>, </a:t>
              </a:r>
              <a:r>
                <a:rPr lang="en-US" sz="1400" dirty="0" smtClean="0">
                  <a:latin typeface="Times New Roman"/>
                  <a:cs typeface="Times New Roman"/>
                </a:rPr>
                <a:t>Berkeley </a:t>
              </a:r>
              <a:r>
                <a:rPr lang="en-US" sz="1400" dirty="0">
                  <a:latin typeface="Times New Roman"/>
                  <a:cs typeface="Times New Roman"/>
                </a:rPr>
                <a:t>Law</a:t>
              </a:r>
            </a:p>
          </p:txBody>
        </p:sp>
      </p:grpSp>
    </p:spTree>
    <p:extLst>
      <p:ext uri="{BB962C8B-B14F-4D97-AF65-F5344CB8AC3E}">
        <p14:creationId xmlns:p14="http://schemas.microsoft.com/office/powerpoint/2010/main" val="28397231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par>
                                <p:cTn id="13" presetID="10" presetClass="entr" presetSubtype="0" fill="hold"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fade">
                                      <p:cBhvr>
                                        <p:cTn id="15" dur="500"/>
                                        <p:tgtEl>
                                          <p:spTgt spid="4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Fracturing FIPPs</a:t>
            </a:r>
            <a:endParaRPr lang="en-US" dirty="0"/>
          </a:p>
        </p:txBody>
      </p:sp>
      <p:sp>
        <p:nvSpPr>
          <p:cNvPr id="36" name="Freeform 35"/>
          <p:cNvSpPr/>
          <p:nvPr/>
        </p:nvSpPr>
        <p:spPr>
          <a:xfrm>
            <a:off x="2798890" y="3461358"/>
            <a:ext cx="3597829" cy="2270789"/>
          </a:xfrm>
          <a:custGeom>
            <a:avLst/>
            <a:gdLst/>
            <a:ahLst/>
            <a:cxnLst/>
            <a:rect l="l" t="t" r="r" b="b"/>
            <a:pathLst>
              <a:path w="3597829" h="1864549">
                <a:moveTo>
                  <a:pt x="1113045" y="0"/>
                </a:moveTo>
                <a:lnTo>
                  <a:pt x="1259820" y="84373"/>
                </a:lnTo>
                <a:lnTo>
                  <a:pt x="1479982" y="12981"/>
                </a:lnTo>
                <a:lnTo>
                  <a:pt x="1638988" y="84373"/>
                </a:lnTo>
                <a:lnTo>
                  <a:pt x="1957002" y="12981"/>
                </a:lnTo>
                <a:lnTo>
                  <a:pt x="2128239" y="103844"/>
                </a:lnTo>
                <a:lnTo>
                  <a:pt x="2287245" y="38942"/>
                </a:lnTo>
                <a:lnTo>
                  <a:pt x="2519640" y="97354"/>
                </a:lnTo>
                <a:lnTo>
                  <a:pt x="2605258" y="0"/>
                </a:lnTo>
                <a:lnTo>
                  <a:pt x="2752033" y="123315"/>
                </a:lnTo>
                <a:lnTo>
                  <a:pt x="2837652" y="38942"/>
                </a:lnTo>
                <a:lnTo>
                  <a:pt x="3033352" y="90864"/>
                </a:lnTo>
                <a:lnTo>
                  <a:pt x="3155665" y="19471"/>
                </a:lnTo>
                <a:lnTo>
                  <a:pt x="3290209" y="103844"/>
                </a:lnTo>
                <a:lnTo>
                  <a:pt x="3461447" y="38942"/>
                </a:lnTo>
                <a:lnTo>
                  <a:pt x="3595990" y="77883"/>
                </a:lnTo>
                <a:lnTo>
                  <a:pt x="3595990" y="181937"/>
                </a:lnTo>
                <a:lnTo>
                  <a:pt x="3597829" y="181937"/>
                </a:lnTo>
                <a:lnTo>
                  <a:pt x="3597829" y="1864549"/>
                </a:lnTo>
                <a:lnTo>
                  <a:pt x="4817" y="1864549"/>
                </a:lnTo>
                <a:lnTo>
                  <a:pt x="4817" y="201198"/>
                </a:lnTo>
                <a:lnTo>
                  <a:pt x="0" y="201198"/>
                </a:lnTo>
                <a:lnTo>
                  <a:pt x="12231" y="84373"/>
                </a:lnTo>
                <a:lnTo>
                  <a:pt x="256856" y="12981"/>
                </a:lnTo>
                <a:lnTo>
                  <a:pt x="464788" y="97354"/>
                </a:lnTo>
                <a:lnTo>
                  <a:pt x="599332" y="6490"/>
                </a:lnTo>
                <a:lnTo>
                  <a:pt x="782801" y="38942"/>
                </a:lnTo>
                <a:lnTo>
                  <a:pt x="929576" y="90864"/>
                </a:lnTo>
                <a:close/>
              </a:path>
            </a:pathLst>
          </a:custGeom>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t>Consent</a:t>
            </a:r>
            <a:endParaRPr lang="en-US" sz="2400" dirty="0"/>
          </a:p>
          <a:p>
            <a:pPr algn="ctr"/>
            <a:r>
              <a:rPr lang="en-US" sz="2400" dirty="0" smtClean="0"/>
              <a:t>Data Minimization</a:t>
            </a:r>
            <a:endParaRPr lang="en-US" sz="2400" dirty="0"/>
          </a:p>
          <a:p>
            <a:pPr algn="ctr"/>
            <a:r>
              <a:rPr lang="en-US" sz="2400" dirty="0"/>
              <a:t>Specific Purpose</a:t>
            </a:r>
          </a:p>
          <a:p>
            <a:pPr algn="ctr"/>
            <a:r>
              <a:rPr lang="en-US" sz="2400" dirty="0"/>
              <a:t>Use Limitation</a:t>
            </a:r>
          </a:p>
          <a:p>
            <a:pPr algn="ctr"/>
            <a:endParaRPr lang="en-US" sz="2400" dirty="0"/>
          </a:p>
        </p:txBody>
      </p:sp>
      <p:grpSp>
        <p:nvGrpSpPr>
          <p:cNvPr id="46" name="Group 45"/>
          <p:cNvGrpSpPr/>
          <p:nvPr/>
        </p:nvGrpSpPr>
        <p:grpSpPr>
          <a:xfrm>
            <a:off x="2786409" y="1182221"/>
            <a:ext cx="3593592" cy="2272285"/>
            <a:chOff x="4132802" y="1400458"/>
            <a:chExt cx="3593592" cy="1865777"/>
          </a:xfrm>
        </p:grpSpPr>
        <p:sp>
          <p:nvSpPr>
            <p:cNvPr id="43" name="Freeform 42"/>
            <p:cNvSpPr/>
            <p:nvPr/>
          </p:nvSpPr>
          <p:spPr>
            <a:xfrm flipV="1">
              <a:off x="4132802" y="3065037"/>
              <a:ext cx="3593592" cy="201198"/>
            </a:xfrm>
            <a:custGeom>
              <a:avLst/>
              <a:gdLst>
                <a:gd name="connsiteX0" fmla="*/ 12573 w 3696577"/>
                <a:gd name="connsiteY0" fmla="*/ 163473 h 389820"/>
                <a:gd name="connsiteX1" fmla="*/ 264041 w 3696577"/>
                <a:gd name="connsiteY1" fmla="*/ 25150 h 389820"/>
                <a:gd name="connsiteX2" fmla="*/ 477789 w 3696577"/>
                <a:gd name="connsiteY2" fmla="*/ 188623 h 389820"/>
                <a:gd name="connsiteX3" fmla="*/ 616096 w 3696577"/>
                <a:gd name="connsiteY3" fmla="*/ 12575 h 389820"/>
                <a:gd name="connsiteX4" fmla="*/ 804697 w 3696577"/>
                <a:gd name="connsiteY4" fmla="*/ 75449 h 389820"/>
                <a:gd name="connsiteX5" fmla="*/ 955578 w 3696577"/>
                <a:gd name="connsiteY5" fmla="*/ 176048 h 389820"/>
                <a:gd name="connsiteX6" fmla="*/ 1144179 w 3696577"/>
                <a:gd name="connsiteY6" fmla="*/ 0 h 389820"/>
                <a:gd name="connsiteX7" fmla="*/ 1295059 w 3696577"/>
                <a:gd name="connsiteY7" fmla="*/ 163473 h 389820"/>
                <a:gd name="connsiteX8" fmla="*/ 1521380 w 3696577"/>
                <a:gd name="connsiteY8" fmla="*/ 25150 h 389820"/>
                <a:gd name="connsiteX9" fmla="*/ 1684834 w 3696577"/>
                <a:gd name="connsiteY9" fmla="*/ 163473 h 389820"/>
                <a:gd name="connsiteX10" fmla="*/ 2011743 w 3696577"/>
                <a:gd name="connsiteY10" fmla="*/ 25150 h 389820"/>
                <a:gd name="connsiteX11" fmla="*/ 2187770 w 3696577"/>
                <a:gd name="connsiteY11" fmla="*/ 201198 h 389820"/>
                <a:gd name="connsiteX12" fmla="*/ 2351224 w 3696577"/>
                <a:gd name="connsiteY12" fmla="*/ 75449 h 389820"/>
                <a:gd name="connsiteX13" fmla="*/ 2590119 w 3696577"/>
                <a:gd name="connsiteY13" fmla="*/ 188623 h 389820"/>
                <a:gd name="connsiteX14" fmla="*/ 2678132 w 3696577"/>
                <a:gd name="connsiteY14" fmla="*/ 0 h 389820"/>
                <a:gd name="connsiteX15" fmla="*/ 2829013 w 3696577"/>
                <a:gd name="connsiteY15" fmla="*/ 238922 h 389820"/>
                <a:gd name="connsiteX16" fmla="*/ 2917027 w 3696577"/>
                <a:gd name="connsiteY16" fmla="*/ 75449 h 389820"/>
                <a:gd name="connsiteX17" fmla="*/ 3118201 w 3696577"/>
                <a:gd name="connsiteY17" fmla="*/ 176048 h 389820"/>
                <a:gd name="connsiteX18" fmla="*/ 3243935 w 3696577"/>
                <a:gd name="connsiteY18" fmla="*/ 37725 h 389820"/>
                <a:gd name="connsiteX19" fmla="*/ 3382242 w 3696577"/>
                <a:gd name="connsiteY19" fmla="*/ 201198 h 389820"/>
                <a:gd name="connsiteX20" fmla="*/ 3558270 w 3696577"/>
                <a:gd name="connsiteY20" fmla="*/ 75449 h 389820"/>
                <a:gd name="connsiteX21" fmla="*/ 3696577 w 3696577"/>
                <a:gd name="connsiteY21" fmla="*/ 150898 h 389820"/>
                <a:gd name="connsiteX22" fmla="*/ 3696577 w 3696577"/>
                <a:gd name="connsiteY22" fmla="*/ 389820 h 389820"/>
                <a:gd name="connsiteX23" fmla="*/ 0 w 3696577"/>
                <a:gd name="connsiteY23" fmla="*/ 389820 h 389820"/>
                <a:gd name="connsiteX24" fmla="*/ 12573 w 3696577"/>
                <a:gd name="connsiteY24" fmla="*/ 163473 h 38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696577" h="389820">
                  <a:moveTo>
                    <a:pt x="12573" y="163473"/>
                  </a:moveTo>
                  <a:lnTo>
                    <a:pt x="264041" y="25150"/>
                  </a:lnTo>
                  <a:lnTo>
                    <a:pt x="477789" y="188623"/>
                  </a:lnTo>
                  <a:lnTo>
                    <a:pt x="616096" y="12575"/>
                  </a:lnTo>
                  <a:lnTo>
                    <a:pt x="804697" y="75449"/>
                  </a:lnTo>
                  <a:lnTo>
                    <a:pt x="955578" y="176048"/>
                  </a:lnTo>
                  <a:lnTo>
                    <a:pt x="1144179" y="0"/>
                  </a:lnTo>
                  <a:lnTo>
                    <a:pt x="1295059" y="163473"/>
                  </a:lnTo>
                  <a:lnTo>
                    <a:pt x="1521380" y="25150"/>
                  </a:lnTo>
                  <a:lnTo>
                    <a:pt x="1684834" y="163473"/>
                  </a:lnTo>
                  <a:lnTo>
                    <a:pt x="2011743" y="25150"/>
                  </a:lnTo>
                  <a:lnTo>
                    <a:pt x="2187770" y="201198"/>
                  </a:lnTo>
                  <a:lnTo>
                    <a:pt x="2351224" y="75449"/>
                  </a:lnTo>
                  <a:lnTo>
                    <a:pt x="2590119" y="188623"/>
                  </a:lnTo>
                  <a:lnTo>
                    <a:pt x="2678132" y="0"/>
                  </a:lnTo>
                  <a:lnTo>
                    <a:pt x="2829013" y="238922"/>
                  </a:lnTo>
                  <a:lnTo>
                    <a:pt x="2917027" y="75449"/>
                  </a:lnTo>
                  <a:lnTo>
                    <a:pt x="3118201" y="176048"/>
                  </a:lnTo>
                  <a:lnTo>
                    <a:pt x="3243935" y="37725"/>
                  </a:lnTo>
                  <a:lnTo>
                    <a:pt x="3382242" y="201198"/>
                  </a:lnTo>
                  <a:lnTo>
                    <a:pt x="3558270" y="75449"/>
                  </a:lnTo>
                  <a:lnTo>
                    <a:pt x="3696577" y="150898"/>
                  </a:lnTo>
                  <a:lnTo>
                    <a:pt x="3696577" y="389820"/>
                  </a:lnTo>
                  <a:lnTo>
                    <a:pt x="0" y="389820"/>
                  </a:lnTo>
                  <a:lnTo>
                    <a:pt x="12573" y="163473"/>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320040" rtlCol="0" anchor="ctr"/>
            <a:lstStyle/>
            <a:p>
              <a:pPr algn="ctr"/>
              <a:endParaRPr lang="en-US" sz="2400" dirty="0"/>
            </a:p>
          </p:txBody>
        </p:sp>
        <p:sp>
          <p:nvSpPr>
            <p:cNvPr id="44" name="Rectangle 43"/>
            <p:cNvSpPr/>
            <p:nvPr/>
          </p:nvSpPr>
          <p:spPr>
            <a:xfrm>
              <a:off x="4132802" y="1400458"/>
              <a:ext cx="3593592" cy="168261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320040" rtlCol="0" anchor="ctr"/>
            <a:lstStyle/>
            <a:p>
              <a:pPr algn="ctr"/>
              <a:r>
                <a:rPr lang="en-US" sz="2400" dirty="0"/>
                <a:t>Access</a:t>
              </a:r>
            </a:p>
            <a:p>
              <a:pPr algn="ctr"/>
              <a:r>
                <a:rPr lang="en-US" sz="2400" dirty="0"/>
                <a:t>Accuracy</a:t>
              </a:r>
            </a:p>
            <a:p>
              <a:pPr algn="ctr"/>
              <a:r>
                <a:rPr lang="en-US" sz="2400" dirty="0"/>
                <a:t>Security</a:t>
              </a:r>
            </a:p>
            <a:p>
              <a:pPr algn="ctr"/>
              <a:r>
                <a:rPr lang="en-US" sz="2400" dirty="0"/>
                <a:t>Audit</a:t>
              </a:r>
            </a:p>
          </p:txBody>
        </p:sp>
      </p:grpSp>
      <p:sp>
        <p:nvSpPr>
          <p:cNvPr id="47" name="Rectangle 46"/>
          <p:cNvSpPr/>
          <p:nvPr/>
        </p:nvSpPr>
        <p:spPr>
          <a:xfrm>
            <a:off x="2755480" y="1196043"/>
            <a:ext cx="3636835" cy="45767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0" rtlCol="0" anchor="ctr"/>
          <a:lstStyle/>
          <a:p>
            <a:pPr algn="ctr"/>
            <a:r>
              <a:rPr lang="en-US" sz="2400" dirty="0"/>
              <a:t>Access</a:t>
            </a:r>
          </a:p>
          <a:p>
            <a:pPr algn="ctr"/>
            <a:r>
              <a:rPr lang="en-US" sz="2400" dirty="0"/>
              <a:t>Accuracy</a:t>
            </a:r>
          </a:p>
          <a:p>
            <a:pPr algn="ctr"/>
            <a:r>
              <a:rPr lang="en-US" sz="2400" dirty="0"/>
              <a:t>Security</a:t>
            </a:r>
          </a:p>
          <a:p>
            <a:pPr algn="ctr"/>
            <a:r>
              <a:rPr lang="en-US" sz="2400" dirty="0"/>
              <a:t>Audit</a:t>
            </a:r>
          </a:p>
          <a:p>
            <a:pPr algn="ctr"/>
            <a:r>
              <a:rPr lang="en-US" sz="2400" dirty="0" smtClean="0"/>
              <a:t>Consent</a:t>
            </a:r>
          </a:p>
          <a:p>
            <a:pPr algn="ctr"/>
            <a:r>
              <a:rPr lang="en-US" sz="2400" dirty="0" smtClean="0"/>
              <a:t>Data Minimization</a:t>
            </a:r>
          </a:p>
          <a:p>
            <a:pPr algn="ctr"/>
            <a:r>
              <a:rPr lang="en-US" sz="2400" dirty="0" smtClean="0"/>
              <a:t>Specific Purpose</a:t>
            </a:r>
          </a:p>
          <a:p>
            <a:pPr algn="ctr"/>
            <a:r>
              <a:rPr lang="en-US" sz="2400" dirty="0" smtClean="0"/>
              <a:t>Use Limitation</a:t>
            </a:r>
          </a:p>
          <a:p>
            <a:pPr algn="ctr"/>
            <a:endParaRPr lang="en-US" sz="2400" dirty="0" smtClean="0"/>
          </a:p>
          <a:p>
            <a:pPr algn="ctr"/>
            <a:endParaRPr lang="en-US" sz="2400" dirty="0"/>
          </a:p>
        </p:txBody>
      </p:sp>
    </p:spTree>
    <p:extLst>
      <p:ext uri="{BB962C8B-B14F-4D97-AF65-F5344CB8AC3E}">
        <p14:creationId xmlns:p14="http://schemas.microsoft.com/office/powerpoint/2010/main" val="339813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47"/>
                                        </p:tgtEl>
                                        <p:attrNameLst>
                                          <p:attrName>style.visibility</p:attrName>
                                        </p:attrNameLst>
                                      </p:cBhvr>
                                      <p:to>
                                        <p:strVal val="hidden"/>
                                      </p:to>
                                    </p:set>
                                  </p:childTnLst>
                                </p:cTn>
                              </p:par>
                              <p:par>
                                <p:cTn id="7" presetID="0" presetClass="path" presetSubtype="0" accel="50000" decel="50000" fill="hold" grpId="1" nodeType="withEffect">
                                  <p:stCondLst>
                                    <p:cond delay="0"/>
                                  </p:stCondLst>
                                  <p:childTnLst>
                                    <p:animMotion origin="layout" path="M -2.41403E-6 -4.58652E-6 L -2.41403E-6 0.12949 " pathEditMode="relative" rAng="0" ptsTypes="AA">
                                      <p:cBhvr>
                                        <p:cTn id="8" dur="2000" fill="hold"/>
                                        <p:tgtEl>
                                          <p:spTgt spid="36"/>
                                        </p:tgtEl>
                                        <p:attrNameLst>
                                          <p:attrName>ppt_x</p:attrName>
                                          <p:attrName>ppt_y</p:attrName>
                                        </p:attrNameLst>
                                      </p:cBhvr>
                                      <p:rCtr x="0" y="646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1" animBg="1"/>
      <p:bldP spid="47"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beatings will continue until morale improves.”</a:t>
            </a:r>
            <a:endParaRPr lang="en-US" dirty="0"/>
          </a:p>
        </p:txBody>
      </p:sp>
      <p:pic>
        <p:nvPicPr>
          <p:cNvPr id="3" name="Picture 2"/>
          <p:cNvPicPr>
            <a:picLocks noChangeAspect="1"/>
          </p:cNvPicPr>
          <p:nvPr/>
        </p:nvPicPr>
        <p:blipFill>
          <a:blip r:embed="rId3"/>
          <a:stretch>
            <a:fillRect/>
          </a:stretch>
        </p:blipFill>
        <p:spPr>
          <a:xfrm>
            <a:off x="6534257" y="1676400"/>
            <a:ext cx="2152543" cy="1524000"/>
          </a:xfrm>
          <a:prstGeom prst="rect">
            <a:avLst/>
          </a:prstGeom>
        </p:spPr>
      </p:pic>
      <p:pic>
        <p:nvPicPr>
          <p:cNvPr id="5" name="Picture 4"/>
          <p:cNvPicPr>
            <a:picLocks noChangeAspect="1"/>
          </p:cNvPicPr>
          <p:nvPr/>
        </p:nvPicPr>
        <p:blipFill>
          <a:blip r:embed="rId3"/>
          <a:stretch>
            <a:fillRect/>
          </a:stretch>
        </p:blipFill>
        <p:spPr>
          <a:xfrm flipH="1">
            <a:off x="298459" y="1676400"/>
            <a:ext cx="2152543" cy="1524000"/>
          </a:xfrm>
          <a:prstGeom prst="rect">
            <a:avLst/>
          </a:prstGeom>
        </p:spPr>
      </p:pic>
      <p:grpSp>
        <p:nvGrpSpPr>
          <p:cNvPr id="52" name="Group 51"/>
          <p:cNvGrpSpPr/>
          <p:nvPr/>
        </p:nvGrpSpPr>
        <p:grpSpPr>
          <a:xfrm>
            <a:off x="298459" y="3212068"/>
            <a:ext cx="8388341" cy="1283732"/>
            <a:chOff x="298459" y="4800600"/>
            <a:chExt cx="8388341" cy="1283732"/>
          </a:xfrm>
        </p:grpSpPr>
        <p:cxnSp>
          <p:nvCxnSpPr>
            <p:cNvPr id="11" name="Straight Connector 10"/>
            <p:cNvCxnSpPr/>
            <p:nvPr/>
          </p:nvCxnSpPr>
          <p:spPr>
            <a:xfrm>
              <a:off x="457200" y="4800600"/>
              <a:ext cx="8229600" cy="0"/>
            </a:xfrm>
            <a:prstGeom prst="line">
              <a:avLst/>
            </a:prstGeom>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298459" y="5257800"/>
              <a:ext cx="1484688" cy="369332"/>
            </a:xfrm>
            <a:prstGeom prst="rect">
              <a:avLst/>
            </a:prstGeom>
            <a:noFill/>
          </p:spPr>
          <p:txBody>
            <a:bodyPr wrap="none" rtlCol="0">
              <a:spAutoFit/>
            </a:bodyPr>
            <a:lstStyle/>
            <a:p>
              <a:r>
                <a:rPr lang="en-US" dirty="0" smtClean="0">
                  <a:latin typeface="Avenir Heavy"/>
                  <a:cs typeface="Avenir Heavy"/>
                </a:rPr>
                <a:t>Unthinkable</a:t>
              </a:r>
            </a:p>
          </p:txBody>
        </p:sp>
        <p:sp>
          <p:nvSpPr>
            <p:cNvPr id="13" name="TextBox 12"/>
            <p:cNvSpPr txBox="1"/>
            <p:nvPr/>
          </p:nvSpPr>
          <p:spPr>
            <a:xfrm>
              <a:off x="1969523" y="5715000"/>
              <a:ext cx="954939" cy="369332"/>
            </a:xfrm>
            <a:prstGeom prst="rect">
              <a:avLst/>
            </a:prstGeom>
            <a:noFill/>
          </p:spPr>
          <p:txBody>
            <a:bodyPr wrap="none" rtlCol="0">
              <a:spAutoFit/>
            </a:bodyPr>
            <a:lstStyle/>
            <a:p>
              <a:r>
                <a:rPr lang="en-US" dirty="0" smtClean="0">
                  <a:latin typeface="Avenir Heavy"/>
                  <a:cs typeface="Avenir Heavy"/>
                </a:rPr>
                <a:t>Radical</a:t>
              </a:r>
            </a:p>
          </p:txBody>
        </p:sp>
        <p:sp>
          <p:nvSpPr>
            <p:cNvPr id="14" name="TextBox 13"/>
            <p:cNvSpPr txBox="1"/>
            <p:nvPr/>
          </p:nvSpPr>
          <p:spPr>
            <a:xfrm>
              <a:off x="3171538" y="5257800"/>
              <a:ext cx="1403439" cy="369332"/>
            </a:xfrm>
            <a:prstGeom prst="rect">
              <a:avLst/>
            </a:prstGeom>
            <a:noFill/>
          </p:spPr>
          <p:txBody>
            <a:bodyPr wrap="none" rtlCol="0">
              <a:spAutoFit/>
            </a:bodyPr>
            <a:lstStyle/>
            <a:p>
              <a:r>
                <a:rPr lang="en-US" dirty="0" smtClean="0">
                  <a:latin typeface="Avenir Heavy"/>
                  <a:cs typeface="Avenir Heavy"/>
                </a:rPr>
                <a:t>Acceptable</a:t>
              </a:r>
            </a:p>
          </p:txBody>
        </p:sp>
        <p:sp>
          <p:nvSpPr>
            <p:cNvPr id="15" name="TextBox 14"/>
            <p:cNvSpPr txBox="1"/>
            <p:nvPr/>
          </p:nvSpPr>
          <p:spPr>
            <a:xfrm>
              <a:off x="4733410" y="5715000"/>
              <a:ext cx="1082586" cy="369332"/>
            </a:xfrm>
            <a:prstGeom prst="rect">
              <a:avLst/>
            </a:prstGeom>
            <a:noFill/>
          </p:spPr>
          <p:txBody>
            <a:bodyPr wrap="none" rtlCol="0">
              <a:spAutoFit/>
            </a:bodyPr>
            <a:lstStyle/>
            <a:p>
              <a:r>
                <a:rPr lang="en-US" dirty="0" smtClean="0">
                  <a:latin typeface="Avenir Heavy"/>
                  <a:cs typeface="Avenir Heavy"/>
                </a:rPr>
                <a:t>Sensible</a:t>
              </a:r>
            </a:p>
          </p:txBody>
        </p:sp>
        <p:sp>
          <p:nvSpPr>
            <p:cNvPr id="16" name="TextBox 15"/>
            <p:cNvSpPr txBox="1"/>
            <p:nvPr/>
          </p:nvSpPr>
          <p:spPr>
            <a:xfrm>
              <a:off x="6176245" y="5257800"/>
              <a:ext cx="1018227" cy="369332"/>
            </a:xfrm>
            <a:prstGeom prst="rect">
              <a:avLst/>
            </a:prstGeom>
            <a:noFill/>
          </p:spPr>
          <p:txBody>
            <a:bodyPr wrap="none" rtlCol="0">
              <a:spAutoFit/>
            </a:bodyPr>
            <a:lstStyle/>
            <a:p>
              <a:r>
                <a:rPr lang="en-US" dirty="0" smtClean="0">
                  <a:latin typeface="Avenir Heavy"/>
                  <a:cs typeface="Avenir Heavy"/>
                </a:rPr>
                <a:t>Popular</a:t>
              </a:r>
            </a:p>
          </p:txBody>
        </p:sp>
        <p:sp>
          <p:nvSpPr>
            <p:cNvPr id="17" name="TextBox 16"/>
            <p:cNvSpPr txBox="1"/>
            <p:nvPr/>
          </p:nvSpPr>
          <p:spPr>
            <a:xfrm>
              <a:off x="7692353" y="5715000"/>
              <a:ext cx="825867" cy="369332"/>
            </a:xfrm>
            <a:prstGeom prst="rect">
              <a:avLst/>
            </a:prstGeom>
            <a:noFill/>
          </p:spPr>
          <p:txBody>
            <a:bodyPr wrap="none" rtlCol="0">
              <a:spAutoFit/>
            </a:bodyPr>
            <a:lstStyle/>
            <a:p>
              <a:r>
                <a:rPr lang="en-US" dirty="0" smtClean="0">
                  <a:latin typeface="Avenir Heavy"/>
                  <a:cs typeface="Avenir Heavy"/>
                </a:rPr>
                <a:t>Policy</a:t>
              </a:r>
            </a:p>
          </p:txBody>
        </p:sp>
        <p:cxnSp>
          <p:nvCxnSpPr>
            <p:cNvPr id="35" name="Straight Connector 34"/>
            <p:cNvCxnSpPr/>
            <p:nvPr/>
          </p:nvCxnSpPr>
          <p:spPr>
            <a:xfrm>
              <a:off x="1034839" y="4800600"/>
              <a:ext cx="0" cy="45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3864567" y="4800600"/>
              <a:ext cx="0" cy="45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6694295" y="4800600"/>
              <a:ext cx="0" cy="457200"/>
            </a:xfrm>
            <a:prstGeom prst="line">
              <a:avLst/>
            </a:prstGeom>
          </p:spPr>
          <p:style>
            <a:lnRef idx="2">
              <a:schemeClr val="accent1"/>
            </a:lnRef>
            <a:fillRef idx="0">
              <a:schemeClr val="accent1"/>
            </a:fillRef>
            <a:effectRef idx="1">
              <a:schemeClr val="accent1"/>
            </a:effectRef>
            <a:fontRef idx="minor">
              <a:schemeClr val="tx1"/>
            </a:fontRef>
          </p:style>
        </p:cxnSp>
        <p:grpSp>
          <p:nvGrpSpPr>
            <p:cNvPr id="51" name="Group 50"/>
            <p:cNvGrpSpPr/>
            <p:nvPr/>
          </p:nvGrpSpPr>
          <p:grpSpPr>
            <a:xfrm>
              <a:off x="2449703" y="4800600"/>
              <a:ext cx="5659458" cy="914400"/>
              <a:chOff x="2449703" y="4800600"/>
              <a:chExt cx="5659458" cy="457200"/>
            </a:xfrm>
          </p:grpSpPr>
          <p:cxnSp>
            <p:nvCxnSpPr>
              <p:cNvPr id="38" name="Straight Connector 37"/>
              <p:cNvCxnSpPr/>
              <p:nvPr/>
            </p:nvCxnSpPr>
            <p:spPr>
              <a:xfrm>
                <a:off x="2449703" y="4800600"/>
                <a:ext cx="0" cy="45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5279431" y="4800600"/>
                <a:ext cx="0" cy="457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8109161" y="4800600"/>
                <a:ext cx="0" cy="457200"/>
              </a:xfrm>
              <a:prstGeom prst="line">
                <a:avLst/>
              </a:prstGeom>
            </p:spPr>
            <p:style>
              <a:lnRef idx="2">
                <a:schemeClr val="accent1"/>
              </a:lnRef>
              <a:fillRef idx="0">
                <a:schemeClr val="accent1"/>
              </a:fillRef>
              <a:effectRef idx="1">
                <a:schemeClr val="accent1"/>
              </a:effectRef>
              <a:fontRef idx="minor">
                <a:schemeClr val="tx1"/>
              </a:fontRef>
            </p:style>
          </p:cxnSp>
        </p:grpSp>
      </p:grpSp>
      <p:sp>
        <p:nvSpPr>
          <p:cNvPr id="58" name="Right Arrow 57"/>
          <p:cNvSpPr/>
          <p:nvPr/>
        </p:nvSpPr>
        <p:spPr>
          <a:xfrm>
            <a:off x="457200" y="4495800"/>
            <a:ext cx="6705600" cy="381000"/>
          </a:xfrm>
          <a:prstGeom prst="rightArrow">
            <a:avLst>
              <a:gd name="adj1" fmla="val 71643"/>
              <a:gd name="adj2" fmla="val 101404"/>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latin typeface="Avenir Heavy"/>
                <a:cs typeface="Avenir Heavy"/>
              </a:rPr>
              <a:t>Facebook Newsfeed</a:t>
            </a:r>
          </a:p>
        </p:txBody>
      </p:sp>
      <p:sp>
        <p:nvSpPr>
          <p:cNvPr id="63" name="Right Arrow 62"/>
          <p:cNvSpPr/>
          <p:nvPr/>
        </p:nvSpPr>
        <p:spPr>
          <a:xfrm>
            <a:off x="457200" y="4928640"/>
            <a:ext cx="3733800" cy="381000"/>
          </a:xfrm>
          <a:prstGeom prst="rightArrow">
            <a:avLst>
              <a:gd name="adj1" fmla="val 71643"/>
              <a:gd name="adj2" fmla="val 101404"/>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latin typeface="Avenir Heavy"/>
                <a:cs typeface="Avenir Heavy"/>
              </a:rPr>
              <a:t>Ad Targeting</a:t>
            </a:r>
          </a:p>
        </p:txBody>
      </p:sp>
      <p:sp>
        <p:nvSpPr>
          <p:cNvPr id="64" name="Right Arrow 63"/>
          <p:cNvSpPr/>
          <p:nvPr/>
        </p:nvSpPr>
        <p:spPr>
          <a:xfrm>
            <a:off x="457200" y="5794320"/>
            <a:ext cx="2141660" cy="381000"/>
          </a:xfrm>
          <a:prstGeom prst="rightArrow">
            <a:avLst>
              <a:gd name="adj1" fmla="val 71643"/>
              <a:gd name="adj2" fmla="val 101404"/>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latin typeface="Avenir Heavy"/>
                <a:cs typeface="Avenir Heavy"/>
              </a:rPr>
              <a:t>Facebook Beacon</a:t>
            </a:r>
          </a:p>
        </p:txBody>
      </p:sp>
      <p:sp>
        <p:nvSpPr>
          <p:cNvPr id="65" name="Right Arrow 64"/>
          <p:cNvSpPr/>
          <p:nvPr/>
        </p:nvSpPr>
        <p:spPr>
          <a:xfrm>
            <a:off x="457200" y="5361480"/>
            <a:ext cx="2667000" cy="381000"/>
          </a:xfrm>
          <a:prstGeom prst="rightArrow">
            <a:avLst>
              <a:gd name="adj1" fmla="val 71643"/>
              <a:gd name="adj2" fmla="val 101404"/>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latin typeface="Avenir Heavy"/>
                <a:cs typeface="Avenir Heavy"/>
              </a:rPr>
              <a:t>Pre-crime</a:t>
            </a:r>
          </a:p>
        </p:txBody>
      </p:sp>
      <p:sp>
        <p:nvSpPr>
          <p:cNvPr id="68" name="Double Bracket 67"/>
          <p:cNvSpPr/>
          <p:nvPr/>
        </p:nvSpPr>
        <p:spPr>
          <a:xfrm>
            <a:off x="2778129" y="1866900"/>
            <a:ext cx="3429000" cy="1143000"/>
          </a:xfrm>
          <a:prstGeom prst="bracketPair">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r>
              <a:rPr lang="en-US" sz="3200" dirty="0" smtClean="0"/>
              <a:t>Overton Window</a:t>
            </a:r>
            <a:endParaRPr lang="en-US" sz="3200" dirty="0"/>
          </a:p>
        </p:txBody>
      </p:sp>
      <p:sp>
        <p:nvSpPr>
          <p:cNvPr id="25" name="Right Arrow 24"/>
          <p:cNvSpPr/>
          <p:nvPr/>
        </p:nvSpPr>
        <p:spPr>
          <a:xfrm>
            <a:off x="457200" y="6227160"/>
            <a:ext cx="1890634" cy="381000"/>
          </a:xfrm>
          <a:prstGeom prst="rightArrow">
            <a:avLst>
              <a:gd name="adj1" fmla="val 71643"/>
              <a:gd name="adj2" fmla="val 101404"/>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400" dirty="0" smtClean="0">
                <a:latin typeface="Avenir Heavy"/>
                <a:cs typeface="Avenir Heavy"/>
              </a:rPr>
              <a:t>Girls Around Me</a:t>
            </a:r>
          </a:p>
        </p:txBody>
      </p:sp>
    </p:spTree>
    <p:extLst>
      <p:ext uri="{BB962C8B-B14F-4D97-AF65-F5344CB8AC3E}">
        <p14:creationId xmlns:p14="http://schemas.microsoft.com/office/powerpoint/2010/main" val="239341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left)">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left)">
                                      <p:cBhvr>
                                        <p:cTn id="17" dur="500"/>
                                        <p:tgtEl>
                                          <p:spTgt spid="6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3" grpId="0" animBg="1"/>
      <p:bldP spid="64" grpId="0" animBg="1"/>
      <p:bldP spid="65"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Study Linking Autism to </a:t>
            </a:r>
            <a:r>
              <a:rPr lang="en-US" dirty="0" smtClean="0"/>
              <a:t>MMR Vaccine </a:t>
            </a:r>
            <a:r>
              <a:rPr lang="en-US" dirty="0"/>
              <a:t>Retracted</a:t>
            </a:r>
          </a:p>
        </p:txBody>
      </p:sp>
      <p:sp>
        <p:nvSpPr>
          <p:cNvPr id="6" name="Content Placeholder 5"/>
          <p:cNvSpPr>
            <a:spLocks noGrp="1"/>
          </p:cNvSpPr>
          <p:nvPr>
            <p:ph idx="1"/>
          </p:nvPr>
        </p:nvSpPr>
        <p:spPr>
          <a:xfrm>
            <a:off x="5461001" y="1339796"/>
            <a:ext cx="3556000" cy="4525963"/>
          </a:xfrm>
        </p:spPr>
        <p:txBody>
          <a:bodyPr>
            <a:normAutofit/>
          </a:bodyPr>
          <a:lstStyle/>
          <a:p>
            <a:r>
              <a:rPr lang="en-US" dirty="0" smtClean="0"/>
              <a:t>Results </a:t>
            </a:r>
            <a:r>
              <a:rPr lang="en-US" dirty="0"/>
              <a:t>couldn’t be </a:t>
            </a:r>
            <a:r>
              <a:rPr lang="en-US" dirty="0" smtClean="0"/>
              <a:t>reproduced</a:t>
            </a:r>
            <a:endParaRPr lang="en-US" dirty="0"/>
          </a:p>
          <a:p>
            <a:r>
              <a:rPr lang="en-US" dirty="0" smtClean="0"/>
              <a:t>4 counts, falsifying data</a:t>
            </a:r>
          </a:p>
          <a:p>
            <a:r>
              <a:rPr lang="en-US" dirty="0" smtClean="0"/>
              <a:t>No informed consent</a:t>
            </a:r>
          </a:p>
          <a:p>
            <a:r>
              <a:rPr lang="en-US" dirty="0" smtClean="0"/>
              <a:t>12 counts, child abuse</a:t>
            </a:r>
          </a:p>
          <a:p>
            <a:r>
              <a:rPr lang="en-US" dirty="0" smtClean="0"/>
              <a:t>No review board</a:t>
            </a:r>
            <a:endParaRPr lang="en-US" dirty="0"/>
          </a:p>
          <a:p>
            <a:r>
              <a:rPr lang="en-US" dirty="0" smtClean="0"/>
              <a:t>Received $670K from anti-vaccine groups </a:t>
            </a:r>
            <a:endParaRPr lang="en-US" dirty="0"/>
          </a:p>
          <a:p>
            <a:endParaRPr lang="en-US" dirty="0"/>
          </a:p>
        </p:txBody>
      </p:sp>
      <p:pic>
        <p:nvPicPr>
          <p:cNvPr id="3" name="Picture 2"/>
          <p:cNvPicPr>
            <a:picLocks noChangeAspect="1"/>
          </p:cNvPicPr>
          <p:nvPr/>
        </p:nvPicPr>
        <p:blipFill>
          <a:blip r:embed="rId3"/>
          <a:stretch>
            <a:fillRect/>
          </a:stretch>
        </p:blipFill>
        <p:spPr>
          <a:xfrm>
            <a:off x="0" y="1178005"/>
            <a:ext cx="5177571" cy="3434455"/>
          </a:xfrm>
          <a:prstGeom prst="rect">
            <a:avLst/>
          </a:prstGeom>
        </p:spPr>
      </p:pic>
      <p:pic>
        <p:nvPicPr>
          <p:cNvPr id="2" name="Picture 1"/>
          <p:cNvPicPr>
            <a:picLocks noChangeAspect="1"/>
          </p:cNvPicPr>
          <p:nvPr/>
        </p:nvPicPr>
        <p:blipFill>
          <a:blip r:embed="rId4"/>
          <a:stretch>
            <a:fillRect/>
          </a:stretch>
        </p:blipFill>
        <p:spPr>
          <a:xfrm>
            <a:off x="603637" y="3543849"/>
            <a:ext cx="4797072" cy="2698353"/>
          </a:xfrm>
          <a:prstGeom prst="rect">
            <a:avLst/>
          </a:prstGeom>
          <a:effectLst>
            <a:softEdge rad="63500"/>
          </a:effectLst>
        </p:spPr>
      </p:pic>
    </p:spTree>
    <p:extLst>
      <p:ext uri="{BB962C8B-B14F-4D97-AF65-F5344CB8AC3E}">
        <p14:creationId xmlns:p14="http://schemas.microsoft.com/office/powerpoint/2010/main" val="41909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5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500"/>
                                        <p:tgtEl>
                                          <p:spTgt spid="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animEffect transition="in" filter="fade">
                                      <p:cBhvr>
                                        <p:cTn id="27" dur="500"/>
                                        <p:tgtEl>
                                          <p:spTgt spid="6">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4" end="4"/>
                                            </p:txEl>
                                          </p:spTgt>
                                        </p:tgtEl>
                                        <p:attrNameLst>
                                          <p:attrName>style.visibility</p:attrName>
                                        </p:attrNameLst>
                                      </p:cBhvr>
                                      <p:to>
                                        <p:strVal val="visible"/>
                                      </p:to>
                                    </p:set>
                                    <p:animEffect transition="in" filter="fade">
                                      <p:cBhvr>
                                        <p:cTn id="32" dur="500"/>
                                        <p:tgtEl>
                                          <p:spTgt spid="6">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Effect transition="in" filter="fade">
                                      <p:cBhvr>
                                        <p:cTn id="37"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Paradigm Change is Uncertain</a:t>
            </a:r>
            <a:endParaRPr lang="en-US" dirty="0"/>
          </a:p>
        </p:txBody>
      </p:sp>
      <p:grpSp>
        <p:nvGrpSpPr>
          <p:cNvPr id="17" name="Group 16"/>
          <p:cNvGrpSpPr/>
          <p:nvPr/>
        </p:nvGrpSpPr>
        <p:grpSpPr>
          <a:xfrm rot="900000">
            <a:off x="328757" y="1246090"/>
            <a:ext cx="3843337" cy="3046424"/>
            <a:chOff x="635958" y="3390808"/>
            <a:chExt cx="3843337" cy="3046424"/>
          </a:xfrm>
        </p:grpSpPr>
        <p:pic>
          <p:nvPicPr>
            <p:cNvPr id="11" name="Picture 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635958" y="3390808"/>
              <a:ext cx="3843337" cy="3046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980949" y="4027481"/>
              <a:ext cx="326009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GB" sz="2000" b="1" dirty="0">
                  <a:latin typeface="Times New Roman" charset="0"/>
                  <a:cs typeface="Times New Roman" charset="0"/>
                </a:rPr>
                <a:t>Progress is not a line toward truth but progress away from what’s wrong.</a:t>
              </a:r>
            </a:p>
            <a:p>
              <a:pPr eaLnBrk="1" hangingPunct="1"/>
              <a:endParaRPr lang="en-GB" sz="2000" b="1" dirty="0">
                <a:latin typeface="Times New Roman" charset="0"/>
                <a:cs typeface="Times New Roman" charset="0"/>
              </a:endParaRPr>
            </a:p>
          </p:txBody>
        </p:sp>
        <p:sp>
          <p:nvSpPr>
            <p:cNvPr id="16" name="Rectangle 15"/>
            <p:cNvSpPr/>
            <p:nvPr/>
          </p:nvSpPr>
          <p:spPr>
            <a:xfrm>
              <a:off x="816528" y="5154883"/>
              <a:ext cx="3424515" cy="523220"/>
            </a:xfrm>
            <a:prstGeom prst="rect">
              <a:avLst/>
            </a:prstGeom>
          </p:spPr>
          <p:txBody>
            <a:bodyPr wrap="square">
              <a:spAutoFit/>
            </a:bodyPr>
            <a:lstStyle/>
            <a:p>
              <a:pPr algn="r"/>
              <a:r>
                <a:rPr lang="en-US" sz="1400" i="1" dirty="0" smtClean="0">
                  <a:latin typeface="Times New Roman"/>
                  <a:cs typeface="Times New Roman"/>
                </a:rPr>
                <a:t>Structure of Scientific Revolution</a:t>
              </a:r>
              <a:r>
                <a:rPr lang="en-US" sz="1400" dirty="0" smtClean="0">
                  <a:latin typeface="Times New Roman"/>
                  <a:cs typeface="Times New Roman"/>
                </a:rPr>
                <a:t/>
              </a:r>
              <a:br>
                <a:rPr lang="en-US" sz="1400" dirty="0" smtClean="0">
                  <a:latin typeface="Times New Roman"/>
                  <a:cs typeface="Times New Roman"/>
                </a:rPr>
              </a:br>
              <a:r>
                <a:rPr lang="en-US" sz="1400" dirty="0" smtClean="0">
                  <a:latin typeface="Times New Roman"/>
                  <a:cs typeface="Times New Roman"/>
                </a:rPr>
                <a:t>Thomas S. Kuhn</a:t>
              </a:r>
              <a:endParaRPr lang="en-US" sz="1400" dirty="0">
                <a:latin typeface="Times New Roman"/>
                <a:cs typeface="Times New Roman"/>
              </a:endParaRPr>
            </a:p>
          </p:txBody>
        </p:sp>
      </p:grpSp>
      <p:grpSp>
        <p:nvGrpSpPr>
          <p:cNvPr id="18" name="Group 17"/>
          <p:cNvGrpSpPr/>
          <p:nvPr/>
        </p:nvGrpSpPr>
        <p:grpSpPr>
          <a:xfrm rot="20700000">
            <a:off x="3777681" y="3455962"/>
            <a:ext cx="5295715" cy="2763810"/>
            <a:chOff x="3114779" y="899916"/>
            <a:chExt cx="5295715" cy="2763810"/>
          </a:xfrm>
        </p:grpSpPr>
        <p:pic>
          <p:nvPicPr>
            <p:cNvPr id="14"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21562982">
              <a:off x="3114779" y="899916"/>
              <a:ext cx="5295715" cy="2763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619540" y="2626756"/>
              <a:ext cx="3424515" cy="307777"/>
            </a:xfrm>
            <a:prstGeom prst="rect">
              <a:avLst/>
            </a:prstGeom>
          </p:spPr>
          <p:txBody>
            <a:bodyPr wrap="square">
              <a:spAutoFit/>
            </a:bodyPr>
            <a:lstStyle/>
            <a:p>
              <a:pPr algn="r"/>
              <a:r>
                <a:rPr lang="en-US" sz="1400" dirty="0" smtClean="0">
                  <a:latin typeface="Times New Roman"/>
                  <a:cs typeface="Times New Roman"/>
                </a:rPr>
                <a:t>H.L. Mencken</a:t>
              </a:r>
              <a:endParaRPr lang="en-US" sz="1400" dirty="0">
                <a:latin typeface="Times New Roman"/>
                <a:cs typeface="Times New Roman"/>
              </a:endParaRPr>
            </a:p>
          </p:txBody>
        </p:sp>
        <p:sp>
          <p:nvSpPr>
            <p:cNvPr id="3" name="Rectangle 2"/>
            <p:cNvSpPr/>
            <p:nvPr/>
          </p:nvSpPr>
          <p:spPr>
            <a:xfrm>
              <a:off x="3472055" y="1458665"/>
              <a:ext cx="4572000" cy="1323439"/>
            </a:xfrm>
            <a:prstGeom prst="rect">
              <a:avLst/>
            </a:prstGeom>
          </p:spPr>
          <p:txBody>
            <a:bodyPr>
              <a:spAutoFit/>
            </a:bodyPr>
            <a:lstStyle/>
            <a:p>
              <a:r>
                <a:rPr lang="en-US" sz="2000" b="1" dirty="0" smtClean="0">
                  <a:latin typeface="Times New Roman"/>
                  <a:cs typeface="Times New Roman"/>
                </a:rPr>
                <a:t>What </a:t>
              </a:r>
              <a:r>
                <a:rPr lang="en-US" sz="2000" b="1" dirty="0">
                  <a:latin typeface="Times New Roman"/>
                  <a:cs typeface="Times New Roman"/>
                </a:rPr>
                <a:t>the world turns to, when it is cured on one error, is usually simply another error, and maybe one worse than the first one.</a:t>
              </a:r>
            </a:p>
          </p:txBody>
        </p:sp>
      </p:grpSp>
    </p:spTree>
    <p:extLst>
      <p:ext uri="{BB962C8B-B14F-4D97-AF65-F5344CB8AC3E}">
        <p14:creationId xmlns:p14="http://schemas.microsoft.com/office/powerpoint/2010/main" val="38403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6B591567-9223-5447-B861-AC87F0196A40}" type="slidenum">
              <a:rPr lang="en-US" smtClean="0"/>
              <a:pPr/>
              <a:t>21</a:t>
            </a:fld>
            <a:endParaRPr lang="en-US" dirty="0"/>
          </a:p>
        </p:txBody>
      </p:sp>
      <p:pic>
        <p:nvPicPr>
          <p:cNvPr id="9" name="Picture 8"/>
          <p:cNvPicPr>
            <a:picLocks noChangeAspect="1"/>
          </p:cNvPicPr>
          <p:nvPr/>
        </p:nvPicPr>
        <p:blipFill>
          <a:blip r:embed="rId3"/>
          <a:stretch>
            <a:fillRect/>
          </a:stretch>
        </p:blipFill>
        <p:spPr>
          <a:xfrm>
            <a:off x="0" y="8713"/>
            <a:ext cx="9118600" cy="4152900"/>
          </a:xfrm>
          <a:prstGeom prst="rect">
            <a:avLst/>
          </a:prstGeom>
        </p:spPr>
      </p:pic>
      <p:grpSp>
        <p:nvGrpSpPr>
          <p:cNvPr id="10" name="Group 9"/>
          <p:cNvGrpSpPr/>
          <p:nvPr/>
        </p:nvGrpSpPr>
        <p:grpSpPr>
          <a:xfrm>
            <a:off x="3459801" y="2934450"/>
            <a:ext cx="4437879" cy="3970893"/>
            <a:chOff x="3912339" y="2773858"/>
            <a:chExt cx="4592681" cy="4131486"/>
          </a:xfrm>
        </p:grpSpPr>
        <p:sp>
          <p:nvSpPr>
            <p:cNvPr id="3" name="Rectangle 2"/>
            <p:cNvSpPr/>
            <p:nvPr/>
          </p:nvSpPr>
          <p:spPr>
            <a:xfrm>
              <a:off x="3912339" y="2773858"/>
              <a:ext cx="4569263" cy="408414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 name="Group 3"/>
            <p:cNvGrpSpPr/>
            <p:nvPr/>
          </p:nvGrpSpPr>
          <p:grpSpPr>
            <a:xfrm>
              <a:off x="3951228" y="2789876"/>
              <a:ext cx="4553792" cy="4115468"/>
              <a:chOff x="1714500" y="1104900"/>
              <a:chExt cx="5715000" cy="5577252"/>
            </a:xfrm>
          </p:grpSpPr>
          <p:sp>
            <p:nvSpPr>
              <p:cNvPr id="5" name="Isosceles Triangle 4"/>
              <p:cNvSpPr/>
              <p:nvPr/>
            </p:nvSpPr>
            <p:spPr>
              <a:xfrm>
                <a:off x="1714500" y="1104900"/>
                <a:ext cx="5715000" cy="4648200"/>
              </a:xfrm>
              <a:prstGeom prst="triangle">
                <a:avLst/>
              </a:prstGeom>
              <a:solidFill>
                <a:schemeClr val="accent1"/>
              </a:solidFill>
              <a:ln>
                <a:noFill/>
              </a:ln>
            </p:spPr>
            <p:style>
              <a:lnRef idx="1">
                <a:schemeClr val="accent3"/>
              </a:lnRef>
              <a:fillRef idx="3">
                <a:schemeClr val="accent3"/>
              </a:fillRef>
              <a:effectRef idx="2">
                <a:schemeClr val="accent3"/>
              </a:effectRef>
              <a:fontRef idx="minor">
                <a:schemeClr val="lt1"/>
              </a:fontRef>
            </p:style>
            <p:txBody>
              <a:bodyPr tIns="0" bIns="914400" rtlCol="0" anchor="ctr"/>
              <a:lstStyle/>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PRIVACY</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Rectangle 5"/>
              <p:cNvSpPr/>
              <p:nvPr/>
            </p:nvSpPr>
            <p:spPr>
              <a:xfrm>
                <a:off x="3535553" y="5739825"/>
                <a:ext cx="2072907" cy="942327"/>
              </a:xfrm>
              <a:prstGeom prst="rect">
                <a:avLst/>
              </a:prstGeom>
              <a:ln>
                <a:noFill/>
              </a:ln>
            </p:spPr>
            <p:txBody>
              <a:bodyPr wrap="none">
                <a:spAutoFit/>
              </a:bodyPr>
              <a:lstStyle/>
              <a:p>
                <a:pPr algn="ctr"/>
                <a:r>
                  <a:rPr lang="en-US" sz="3600" dirty="0" smtClean="0"/>
                  <a:t>PERILS</a:t>
                </a:r>
                <a:endParaRPr lang="en-US" sz="3600" dirty="0"/>
              </a:p>
            </p:txBody>
          </p:sp>
          <p:sp>
            <p:nvSpPr>
              <p:cNvPr id="7" name="Rectangle 6"/>
              <p:cNvSpPr/>
              <p:nvPr/>
            </p:nvSpPr>
            <p:spPr>
              <a:xfrm rot="18000000">
                <a:off x="1425278" y="2957838"/>
                <a:ext cx="2286205" cy="942327"/>
              </a:xfrm>
              <a:prstGeom prst="rect">
                <a:avLst/>
              </a:prstGeom>
              <a:ln>
                <a:noFill/>
              </a:ln>
            </p:spPr>
            <p:txBody>
              <a:bodyPr wrap="none">
                <a:spAutoFit/>
              </a:bodyPr>
              <a:lstStyle/>
              <a:p>
                <a:pPr algn="ctr"/>
                <a:r>
                  <a:rPr lang="en-US" sz="3600" dirty="0" smtClean="0"/>
                  <a:t>PLACES</a:t>
                </a:r>
                <a:endParaRPr lang="en-US" sz="3600" dirty="0"/>
              </a:p>
            </p:txBody>
          </p:sp>
          <p:sp>
            <p:nvSpPr>
              <p:cNvPr id="8" name="Rectangle 7"/>
              <p:cNvSpPr/>
              <p:nvPr/>
            </p:nvSpPr>
            <p:spPr>
              <a:xfrm rot="3600000">
                <a:off x="5272008" y="2957838"/>
                <a:ext cx="2620779" cy="942327"/>
              </a:xfrm>
              <a:prstGeom prst="rect">
                <a:avLst/>
              </a:prstGeom>
              <a:ln>
                <a:noFill/>
              </a:ln>
            </p:spPr>
            <p:txBody>
              <a:bodyPr wrap="none">
                <a:spAutoFit/>
              </a:bodyPr>
              <a:lstStyle/>
              <a:p>
                <a:pPr algn="ctr"/>
                <a:r>
                  <a:rPr lang="en-US" sz="3600" dirty="0" smtClean="0"/>
                  <a:t>PLAYERS</a:t>
                </a:r>
                <a:endParaRPr lang="en-US" sz="3600" dirty="0"/>
              </a:p>
            </p:txBody>
          </p:sp>
        </p:grpSp>
      </p:grpSp>
      <p:sp>
        <p:nvSpPr>
          <p:cNvPr id="11" name="Rectangle 10"/>
          <p:cNvSpPr/>
          <p:nvPr/>
        </p:nvSpPr>
        <p:spPr>
          <a:xfrm>
            <a:off x="329173" y="6270665"/>
            <a:ext cx="4572000" cy="276999"/>
          </a:xfrm>
          <a:prstGeom prst="rect">
            <a:avLst/>
          </a:prstGeom>
        </p:spPr>
        <p:txBody>
          <a:bodyPr>
            <a:spAutoFit/>
          </a:bodyPr>
          <a:lstStyle/>
          <a:p>
            <a:r>
              <a:rPr lang="en-US" sz="1200" dirty="0">
                <a:hlinkClick r:id="rId4"/>
              </a:rPr>
              <a:t>http://jimadler.me/post/14171086020/creepy-is-as-creepy-</a:t>
            </a:r>
            <a:r>
              <a:rPr lang="en-US" sz="1200" dirty="0" smtClean="0">
                <a:hlinkClick r:id="rId4"/>
              </a:rPr>
              <a:t>does</a:t>
            </a:r>
            <a:r>
              <a:rPr lang="en-US" sz="1200" dirty="0" smtClean="0"/>
              <a:t> </a:t>
            </a:r>
            <a:endParaRPr lang="en-US" sz="1200" dirty="0"/>
          </a:p>
        </p:txBody>
      </p:sp>
    </p:spTree>
    <p:extLst>
      <p:ext uri="{BB962C8B-B14F-4D97-AF65-F5344CB8AC3E}">
        <p14:creationId xmlns:p14="http://schemas.microsoft.com/office/powerpoint/2010/main" val="4213082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p:cNvSpPr/>
          <p:nvPr/>
        </p:nvSpPr>
        <p:spPr>
          <a:xfrm>
            <a:off x="934557" y="5769337"/>
            <a:ext cx="7293429" cy="990192"/>
          </a:xfrm>
          <a:prstGeom prst="rightArrow">
            <a:avLst/>
          </a:prstGeom>
        </p:spPr>
        <p:style>
          <a:lnRef idx="1">
            <a:schemeClr val="accent5"/>
          </a:lnRef>
          <a:fillRef idx="3">
            <a:schemeClr val="accent5"/>
          </a:fillRef>
          <a:effectRef idx="2">
            <a:schemeClr val="accent5"/>
          </a:effectRef>
          <a:fontRef idx="minor">
            <a:schemeClr val="lt1"/>
          </a:fontRef>
        </p:style>
        <p:txBody>
          <a:bodyPr lIns="63496" tIns="31748" rIns="63496" bIns="31748" rtlCol="0" anchor="ctr"/>
          <a:lstStyle/>
          <a:p>
            <a:pPr algn="ctr"/>
            <a:r>
              <a:rPr lang="en-US" sz="1700" b="1" spc="347" dirty="0">
                <a:solidFill>
                  <a:srgbClr val="000000"/>
                </a:solidFill>
              </a:rPr>
              <a:t>MORE PRIVATE PLACES</a:t>
            </a:r>
          </a:p>
        </p:txBody>
      </p:sp>
      <p:sp>
        <p:nvSpPr>
          <p:cNvPr id="14" name="Right Arrow 13"/>
          <p:cNvSpPr/>
          <p:nvPr/>
        </p:nvSpPr>
        <p:spPr>
          <a:xfrm rot="16200000">
            <a:off x="-1923947" y="2885003"/>
            <a:ext cx="5078552" cy="1112530"/>
          </a:xfrm>
          <a:prstGeom prst="rightArrow">
            <a:avLst/>
          </a:prstGeom>
        </p:spPr>
        <p:style>
          <a:lnRef idx="1">
            <a:schemeClr val="accent5"/>
          </a:lnRef>
          <a:fillRef idx="3">
            <a:schemeClr val="accent5"/>
          </a:fillRef>
          <a:effectRef idx="2">
            <a:schemeClr val="accent5"/>
          </a:effectRef>
          <a:fontRef idx="minor">
            <a:schemeClr val="lt1"/>
          </a:fontRef>
        </p:style>
        <p:txBody>
          <a:bodyPr lIns="63496" tIns="31748" rIns="63496" bIns="31748" rtlCol="0" anchor="ctr"/>
          <a:lstStyle/>
          <a:p>
            <a:pPr algn="ctr"/>
            <a:r>
              <a:rPr lang="en-US" sz="1700" b="1" spc="347" dirty="0">
                <a:solidFill>
                  <a:srgbClr val="000000"/>
                </a:solidFill>
              </a:rPr>
              <a:t>MORE PLAYER POWER GAP</a:t>
            </a:r>
          </a:p>
        </p:txBody>
      </p:sp>
      <p:graphicFrame>
        <p:nvGraphicFramePr>
          <p:cNvPr id="7" name="Chart 6"/>
          <p:cNvGraphicFramePr>
            <a:graphicFrameLocks/>
          </p:cNvGraphicFramePr>
          <p:nvPr>
            <p:extLst>
              <p:ext uri="{D42A27DB-BD31-4B8C-83A1-F6EECF244321}">
                <p14:modId xmlns:p14="http://schemas.microsoft.com/office/powerpoint/2010/main" val="719338607"/>
              </p:ext>
            </p:extLst>
          </p:nvPr>
        </p:nvGraphicFramePr>
        <p:xfrm>
          <a:off x="376260" y="597192"/>
          <a:ext cx="7924800" cy="5226050"/>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p:txBody>
          <a:bodyPr/>
          <a:lstStyle/>
          <a:p>
            <a:r>
              <a:rPr lang="en-US" smtClean="0"/>
              <a:t>Places-Players-Perils Cases</a:t>
            </a:r>
            <a:endParaRPr lang="en-US" dirty="0"/>
          </a:p>
        </p:txBody>
      </p:sp>
    </p:spTree>
    <p:custDataLst>
      <p:tags r:id="rId1"/>
    </p:custDataLst>
    <p:extLst>
      <p:ext uri="{BB962C8B-B14F-4D97-AF65-F5344CB8AC3E}">
        <p14:creationId xmlns:p14="http://schemas.microsoft.com/office/powerpoint/2010/main" val="94339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Motive-Planning-Execution</a:t>
            </a:r>
            <a:endParaRPr lang="en-US" dirty="0"/>
          </a:p>
        </p:txBody>
      </p:sp>
      <p:grpSp>
        <p:nvGrpSpPr>
          <p:cNvPr id="27" name="Group 26"/>
          <p:cNvGrpSpPr/>
          <p:nvPr/>
        </p:nvGrpSpPr>
        <p:grpSpPr>
          <a:xfrm>
            <a:off x="154577" y="1897381"/>
            <a:ext cx="3177108" cy="4171530"/>
            <a:chOff x="154577" y="1897381"/>
            <a:chExt cx="3177108" cy="4171530"/>
          </a:xfrm>
        </p:grpSpPr>
        <p:grpSp>
          <p:nvGrpSpPr>
            <p:cNvPr id="16" name="Group 15"/>
            <p:cNvGrpSpPr/>
            <p:nvPr/>
          </p:nvGrpSpPr>
          <p:grpSpPr>
            <a:xfrm>
              <a:off x="205117" y="1897381"/>
              <a:ext cx="2703253" cy="2723209"/>
              <a:chOff x="498203" y="1995082"/>
              <a:chExt cx="2703253" cy="2723209"/>
            </a:xfrm>
          </p:grpSpPr>
          <p:pic>
            <p:nvPicPr>
              <p:cNvPr id="9" name="Picture 2" descr="C:\Users\David\Dropbox\Hat Trick\Metanautix\Images\iStock_000039292082XLarge.jpg"/>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610257" y="2492994"/>
                <a:ext cx="496178" cy="427533"/>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pic>
            <p:nvPicPr>
              <p:cNvPr id="11" name="Picture 2" descr="C:\Users\David\Dropbox\Hat Trick\Metanautix\Images\iStock_000039292082XLarge.jpg"/>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2705278" y="2568936"/>
                <a:ext cx="496178" cy="427533"/>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pic>
            <p:nvPicPr>
              <p:cNvPr id="8" name="Picture 2" descr="C:\Users\David\Dropbox\Hat Trick\Metanautix\Images\iStock_000039292082XLarge.jpg"/>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98203" y="3699404"/>
                <a:ext cx="524895" cy="427533"/>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pic>
            <p:nvPicPr>
              <p:cNvPr id="10" name="Picture 2" descr="C:\Users\David\Dropbox\Hat Trick\Metanautix\Images\iStock_000039292082XLarge.jpg"/>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616099" y="1995082"/>
                <a:ext cx="496178" cy="427533"/>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pic>
            <p:nvPicPr>
              <p:cNvPr id="12" name="Picture 2" descr="C:\Users\David\Dropbox\Hat Trick\Metanautix\Images\iStock_000039292082XLarge.jpg"/>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1598064" y="4318172"/>
                <a:ext cx="496178" cy="400119"/>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pic>
            <p:nvPicPr>
              <p:cNvPr id="13" name="Picture 2" descr="C:\Users\David\Dropbox\Hat Trick\Metanautix\Images\iStock_000039292082XLarge.jpg"/>
              <p:cNvPicPr>
                <a:picLocks noChangeAspect="1" noChangeArrowheads="1"/>
              </p:cNvPicPr>
              <p:nvPr/>
            </p:nvPicPr>
            <p:blipFill rotWithShape="1">
              <a:blip r:embed="rId8" cstate="print">
                <a:extLst>
                  <a:ext uri="{28A0092B-C50C-407E-A947-70E740481C1C}">
                    <a14:useLocalDpi xmlns:a14="http://schemas.microsoft.com/office/drawing/2010/main"/>
                  </a:ext>
                </a:extLst>
              </a:blip>
              <a:srcRect/>
              <a:stretch/>
            </p:blipFill>
            <p:spPr bwMode="auto">
              <a:xfrm>
                <a:off x="2694422" y="3730482"/>
                <a:ext cx="496178" cy="427533"/>
              </a:xfrm>
              <a:prstGeom prst="rect">
                <a:avLst/>
              </a:prstGeom>
              <a:ln>
                <a:noFill/>
              </a:ln>
              <a:effectLst>
                <a:softEdge rad="38100"/>
              </a:effectLst>
              <a:extLst>
                <a:ext uri="{909E8E84-426E-40dd-AFC4-6F175D3DCCD1}">
                  <a14:hiddenFill xmlns:a14="http://schemas.microsoft.com/office/drawing/2010/main">
                    <a:solidFill>
                      <a:srgbClr val="FFFFFF"/>
                    </a:solidFill>
                  </a14:hiddenFill>
                </a:ext>
              </a:extLst>
            </p:spPr>
          </p:pic>
          <p:sp>
            <p:nvSpPr>
              <p:cNvPr id="15" name="Hexagon 14"/>
              <p:cNvSpPr/>
              <p:nvPr/>
            </p:nvSpPr>
            <p:spPr>
              <a:xfrm>
                <a:off x="868402" y="2475068"/>
                <a:ext cx="2065161" cy="1780311"/>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dirty="0" smtClean="0">
                    <a:ln w="18415" cmpd="sng">
                      <a:solidFill>
                        <a:srgbClr val="FFFFFF"/>
                      </a:solidFill>
                      <a:prstDash val="solid"/>
                    </a:ln>
                    <a:solidFill>
                      <a:srgbClr val="FFFFFF"/>
                    </a:solidFill>
                    <a:effectLst>
                      <a:outerShdw blurRad="50800" dist="38100" dir="2700000" algn="tl" rotWithShape="0">
                        <a:srgbClr val="000000">
                          <a:alpha val="43000"/>
                        </a:srgbClr>
                      </a:outerShdw>
                    </a:effectLst>
                  </a:rPr>
                  <a:t>Incentives</a:t>
                </a:r>
                <a:endParaRPr lang="en-US" dirty="0">
                  <a:ln w="18415" cmpd="sng">
                    <a:solidFill>
                      <a:srgbClr val="FFFFFF"/>
                    </a:solidFill>
                    <a:prstDash val="solid"/>
                  </a:ln>
                  <a:solidFill>
                    <a:srgbClr val="FFFFFF"/>
                  </a:solidFill>
                  <a:effectLst>
                    <a:outerShdw blurRad="50800" dist="38100" dir="2700000" algn="tl" rotWithShape="0">
                      <a:srgbClr val="000000">
                        <a:alpha val="43000"/>
                      </a:srgbClr>
                    </a:outerShdw>
                  </a:effectLst>
                </a:endParaRPr>
              </a:p>
            </p:txBody>
          </p:sp>
        </p:grpSp>
        <p:sp>
          <p:nvSpPr>
            <p:cNvPr id="23" name="Freeform 22"/>
            <p:cNvSpPr/>
            <p:nvPr/>
          </p:nvSpPr>
          <p:spPr>
            <a:xfrm>
              <a:off x="154577" y="5384357"/>
              <a:ext cx="3177108" cy="684554"/>
            </a:xfrm>
            <a:custGeom>
              <a:avLst/>
              <a:gdLst>
                <a:gd name="connsiteX0" fmla="*/ 0 w 3177108"/>
                <a:gd name="connsiteY0" fmla="*/ 0 h 684554"/>
                <a:gd name="connsiteX1" fmla="*/ 2834831 w 3177108"/>
                <a:gd name="connsiteY1" fmla="*/ 0 h 684554"/>
                <a:gd name="connsiteX2" fmla="*/ 3177108 w 3177108"/>
                <a:gd name="connsiteY2" fmla="*/ 342277 h 684554"/>
                <a:gd name="connsiteX3" fmla="*/ 2834831 w 3177108"/>
                <a:gd name="connsiteY3" fmla="*/ 684554 h 684554"/>
                <a:gd name="connsiteX4" fmla="*/ 0 w 3177108"/>
                <a:gd name="connsiteY4" fmla="*/ 684554 h 684554"/>
                <a:gd name="connsiteX5" fmla="*/ 342277 w 3177108"/>
                <a:gd name="connsiteY5" fmla="*/ 342277 h 684554"/>
                <a:gd name="connsiteX6" fmla="*/ 0 w 3177108"/>
                <a:gd name="connsiteY6" fmla="*/ 0 h 68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7108" h="684554">
                  <a:moveTo>
                    <a:pt x="0" y="0"/>
                  </a:moveTo>
                  <a:lnTo>
                    <a:pt x="2834831" y="0"/>
                  </a:lnTo>
                  <a:lnTo>
                    <a:pt x="3177108" y="342277"/>
                  </a:lnTo>
                  <a:lnTo>
                    <a:pt x="2834831" y="684554"/>
                  </a:lnTo>
                  <a:lnTo>
                    <a:pt x="0" y="684554"/>
                  </a:lnTo>
                  <a:lnTo>
                    <a:pt x="342277" y="342277"/>
                  </a:lnTo>
                  <a:lnTo>
                    <a:pt x="0" y="0"/>
                  </a:lnTo>
                  <a:close/>
                </a:path>
              </a:pathLst>
            </a:custGeom>
          </p:spPr>
          <p:style>
            <a:lnRef idx="1">
              <a:schemeClr val="accent3"/>
            </a:lnRef>
            <a:fillRef idx="3">
              <a:schemeClr val="accent3"/>
            </a:fillRef>
            <a:effectRef idx="2">
              <a:schemeClr val="accent3"/>
            </a:effectRef>
            <a:fontRef idx="minor">
              <a:schemeClr val="lt1"/>
            </a:fontRef>
          </p:style>
          <p:txBody>
            <a:bodyPr spcFirstLastPara="0" vert="horz" wrap="square" lIns="486295" tIns="48006" rIns="390283" bIns="48006" numCol="1" spcCol="1270" anchor="ctr" anchorCtr="0">
              <a:noAutofit/>
            </a:bodyPr>
            <a:lstStyle/>
            <a:p>
              <a:pPr lvl="0" algn="ctr" defTabSz="1600200">
                <a:lnSpc>
                  <a:spcPct val="90000"/>
                </a:lnSpc>
                <a:spcBef>
                  <a:spcPct val="0"/>
                </a:spcBef>
                <a:spcAft>
                  <a:spcPct val="35000"/>
                </a:spcAft>
              </a:pPr>
              <a:r>
                <a:rPr lang="en-US" sz="3600" kern="1200" dirty="0" smtClean="0">
                  <a:effectLst>
                    <a:outerShdw blurRad="50800" dist="38100" dir="2700000" algn="tl" rotWithShape="0">
                      <a:srgbClr val="000000">
                        <a:alpha val="43000"/>
                      </a:srgbClr>
                    </a:outerShdw>
                  </a:effectLst>
                </a:rPr>
                <a:t>Motives</a:t>
              </a:r>
              <a:endParaRPr lang="en-US" sz="3600" kern="1200" dirty="0">
                <a:effectLst>
                  <a:outerShdw blurRad="50800" dist="38100" dir="2700000" algn="tl" rotWithShape="0">
                    <a:srgbClr val="000000">
                      <a:alpha val="43000"/>
                    </a:srgbClr>
                  </a:outerShdw>
                </a:effectLst>
              </a:endParaRPr>
            </a:p>
          </p:txBody>
        </p:sp>
      </p:grpSp>
      <p:grpSp>
        <p:nvGrpSpPr>
          <p:cNvPr id="26" name="Group 25"/>
          <p:cNvGrpSpPr/>
          <p:nvPr/>
        </p:nvGrpSpPr>
        <p:grpSpPr>
          <a:xfrm>
            <a:off x="3013975" y="2216852"/>
            <a:ext cx="3177108" cy="3852059"/>
            <a:chOff x="3013975" y="2216852"/>
            <a:chExt cx="3177108" cy="3852059"/>
          </a:xfrm>
        </p:grpSpPr>
        <p:grpSp>
          <p:nvGrpSpPr>
            <p:cNvPr id="3" name="Group 2"/>
            <p:cNvGrpSpPr/>
            <p:nvPr/>
          </p:nvGrpSpPr>
          <p:grpSpPr>
            <a:xfrm>
              <a:off x="3527289" y="2216852"/>
              <a:ext cx="2182453" cy="2167804"/>
              <a:chOff x="1714500" y="1104900"/>
              <a:chExt cx="5715000" cy="5586745"/>
            </a:xfrm>
          </p:grpSpPr>
          <p:sp>
            <p:nvSpPr>
              <p:cNvPr id="4" name="Isosceles Triangle 3"/>
              <p:cNvSpPr/>
              <p:nvPr/>
            </p:nvSpPr>
            <p:spPr>
              <a:xfrm>
                <a:off x="1714500" y="1104900"/>
                <a:ext cx="5715000" cy="4648200"/>
              </a:xfrm>
              <a:prstGeom prst="triangle">
                <a:avLst/>
              </a:prstGeom>
              <a:ln/>
            </p:spPr>
            <p:style>
              <a:lnRef idx="1">
                <a:schemeClr val="accent1"/>
              </a:lnRef>
              <a:fillRef idx="3">
                <a:schemeClr val="accent1"/>
              </a:fillRef>
              <a:effectRef idx="2">
                <a:schemeClr val="accent1"/>
              </a:effectRef>
              <a:fontRef idx="minor">
                <a:schemeClr val="lt1"/>
              </a:fontRef>
            </p:style>
            <p:txBody>
              <a:bodyPr tIns="457200" bIns="914400" rtlCol="0" anchor="ctr"/>
              <a:lstStyle/>
              <a:p>
                <a:pPr algn="ctr"/>
                <a:r>
                  <a:rPr lang="en-US" dirty="0" smtClean="0">
                    <a:ln w="18415" cmpd="sng">
                      <a:solidFill>
                        <a:srgbClr val="FFFFFF"/>
                      </a:solidFill>
                      <a:prstDash val="solid"/>
                    </a:ln>
                    <a:solidFill>
                      <a:srgbClr val="FFFFFF"/>
                    </a:solidFill>
                    <a:effectLst>
                      <a:outerShdw blurRad="50800" dist="38100" dir="2700000" algn="tl" rotWithShape="0">
                        <a:srgbClr val="000000">
                          <a:alpha val="43000"/>
                        </a:srgbClr>
                      </a:outerShdw>
                    </a:effectLst>
                  </a:rPr>
                  <a:t>Privacy</a:t>
                </a:r>
                <a:endParaRPr lang="en-US" dirty="0">
                  <a:ln w="18415" cmpd="sng">
                    <a:solidFill>
                      <a:srgbClr val="FFFFFF"/>
                    </a:solidFill>
                    <a:prstDash val="solid"/>
                  </a:ln>
                  <a:solidFill>
                    <a:srgbClr val="FFFFFF"/>
                  </a:solidFill>
                  <a:effectLst>
                    <a:outerShdw blurRad="50800" dist="38100" dir="2700000" algn="tl" rotWithShape="0">
                      <a:srgbClr val="000000">
                        <a:alpha val="43000"/>
                      </a:srgbClr>
                    </a:outerShdw>
                  </a:effectLst>
                </a:endParaRPr>
              </a:p>
            </p:txBody>
          </p:sp>
          <p:sp>
            <p:nvSpPr>
              <p:cNvPr id="5" name="Rectangle 4"/>
              <p:cNvSpPr/>
              <p:nvPr/>
            </p:nvSpPr>
            <p:spPr>
              <a:xfrm>
                <a:off x="3255151" y="5739823"/>
                <a:ext cx="2633715" cy="951822"/>
              </a:xfrm>
              <a:prstGeom prst="rect">
                <a:avLst/>
              </a:prstGeom>
            </p:spPr>
            <p:txBody>
              <a:bodyPr wrap="none">
                <a:spAutoFit/>
              </a:bodyPr>
              <a:lstStyle/>
              <a:p>
                <a:pPr algn="ctr"/>
                <a:r>
                  <a:rPr lang="en-US" dirty="0" smtClean="0">
                    <a:effectLst>
                      <a:outerShdw blurRad="50800" dist="38100" dir="2700000" algn="tl" rotWithShape="0">
                        <a:srgbClr val="000000">
                          <a:alpha val="43000"/>
                        </a:srgbClr>
                      </a:outerShdw>
                    </a:effectLst>
                  </a:rPr>
                  <a:t>PERILS</a:t>
                </a:r>
                <a:endParaRPr lang="en-US" dirty="0">
                  <a:effectLst>
                    <a:outerShdw blurRad="50800" dist="38100" dir="2700000" algn="tl" rotWithShape="0">
                      <a:srgbClr val="000000">
                        <a:alpha val="43000"/>
                      </a:srgbClr>
                    </a:outerShdw>
                  </a:effectLst>
                </a:endParaRPr>
              </a:p>
            </p:txBody>
          </p:sp>
          <p:sp>
            <p:nvSpPr>
              <p:cNvPr id="6" name="Rectangle 5"/>
              <p:cNvSpPr/>
              <p:nvPr/>
            </p:nvSpPr>
            <p:spPr>
              <a:xfrm rot="18000000">
                <a:off x="1156623" y="2945437"/>
                <a:ext cx="2823512" cy="967138"/>
              </a:xfrm>
              <a:prstGeom prst="rect">
                <a:avLst/>
              </a:prstGeom>
            </p:spPr>
            <p:txBody>
              <a:bodyPr wrap="none">
                <a:spAutoFit/>
              </a:bodyPr>
              <a:lstStyle/>
              <a:p>
                <a:pPr algn="ctr"/>
                <a:r>
                  <a:rPr lang="en-US" dirty="0" smtClean="0">
                    <a:effectLst>
                      <a:outerShdw blurRad="50800" dist="38100" dir="2700000" algn="tl" rotWithShape="0">
                        <a:srgbClr val="000000">
                          <a:alpha val="43000"/>
                        </a:srgbClr>
                      </a:outerShdw>
                    </a:effectLst>
                  </a:rPr>
                  <a:t>PLACES</a:t>
                </a:r>
                <a:endParaRPr lang="en-US" dirty="0">
                  <a:effectLst>
                    <a:outerShdw blurRad="50800" dist="38100" dir="2700000" algn="tl" rotWithShape="0">
                      <a:srgbClr val="000000">
                        <a:alpha val="43000"/>
                      </a:srgbClr>
                    </a:outerShdw>
                  </a:effectLst>
                </a:endParaRPr>
              </a:p>
            </p:txBody>
          </p:sp>
          <p:sp>
            <p:nvSpPr>
              <p:cNvPr id="7" name="Rectangle 6"/>
              <p:cNvSpPr/>
              <p:nvPr/>
            </p:nvSpPr>
            <p:spPr>
              <a:xfrm rot="3600000">
                <a:off x="4994324" y="2945437"/>
                <a:ext cx="3176148" cy="967138"/>
              </a:xfrm>
              <a:prstGeom prst="rect">
                <a:avLst/>
              </a:prstGeom>
            </p:spPr>
            <p:txBody>
              <a:bodyPr wrap="none">
                <a:spAutoFit/>
              </a:bodyPr>
              <a:lstStyle/>
              <a:p>
                <a:pPr algn="ctr"/>
                <a:r>
                  <a:rPr lang="en-US" dirty="0" smtClean="0">
                    <a:effectLst>
                      <a:outerShdw blurRad="50800" dist="38100" dir="2700000" algn="tl" rotWithShape="0">
                        <a:srgbClr val="000000">
                          <a:alpha val="43000"/>
                        </a:srgbClr>
                      </a:outerShdw>
                    </a:effectLst>
                  </a:rPr>
                  <a:t>PLAYERS</a:t>
                </a:r>
                <a:endParaRPr lang="en-US" dirty="0">
                  <a:effectLst>
                    <a:outerShdw blurRad="50800" dist="38100" dir="2700000" algn="tl" rotWithShape="0">
                      <a:srgbClr val="000000">
                        <a:alpha val="43000"/>
                      </a:srgbClr>
                    </a:outerShdw>
                  </a:effectLst>
                </a:endParaRPr>
              </a:p>
            </p:txBody>
          </p:sp>
        </p:grpSp>
        <p:sp>
          <p:nvSpPr>
            <p:cNvPr id="24" name="Freeform 23"/>
            <p:cNvSpPr/>
            <p:nvPr/>
          </p:nvSpPr>
          <p:spPr>
            <a:xfrm>
              <a:off x="3013975" y="5384357"/>
              <a:ext cx="3177108" cy="684554"/>
            </a:xfrm>
            <a:custGeom>
              <a:avLst/>
              <a:gdLst>
                <a:gd name="connsiteX0" fmla="*/ 0 w 3177108"/>
                <a:gd name="connsiteY0" fmla="*/ 0 h 684554"/>
                <a:gd name="connsiteX1" fmla="*/ 2834831 w 3177108"/>
                <a:gd name="connsiteY1" fmla="*/ 0 h 684554"/>
                <a:gd name="connsiteX2" fmla="*/ 3177108 w 3177108"/>
                <a:gd name="connsiteY2" fmla="*/ 342277 h 684554"/>
                <a:gd name="connsiteX3" fmla="*/ 2834831 w 3177108"/>
                <a:gd name="connsiteY3" fmla="*/ 684554 h 684554"/>
                <a:gd name="connsiteX4" fmla="*/ 0 w 3177108"/>
                <a:gd name="connsiteY4" fmla="*/ 684554 h 684554"/>
                <a:gd name="connsiteX5" fmla="*/ 342277 w 3177108"/>
                <a:gd name="connsiteY5" fmla="*/ 342277 h 684554"/>
                <a:gd name="connsiteX6" fmla="*/ 0 w 3177108"/>
                <a:gd name="connsiteY6" fmla="*/ 0 h 68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7108" h="684554">
                  <a:moveTo>
                    <a:pt x="0" y="0"/>
                  </a:moveTo>
                  <a:lnTo>
                    <a:pt x="2834831" y="0"/>
                  </a:lnTo>
                  <a:lnTo>
                    <a:pt x="3177108" y="342277"/>
                  </a:lnTo>
                  <a:lnTo>
                    <a:pt x="2834831" y="684554"/>
                  </a:lnTo>
                  <a:lnTo>
                    <a:pt x="0" y="684554"/>
                  </a:lnTo>
                  <a:lnTo>
                    <a:pt x="342277" y="342277"/>
                  </a:lnTo>
                  <a:lnTo>
                    <a:pt x="0" y="0"/>
                  </a:lnTo>
                  <a:close/>
                </a:path>
              </a:pathLst>
            </a:custGeom>
          </p:spPr>
          <p:style>
            <a:lnRef idx="1">
              <a:schemeClr val="accent1"/>
            </a:lnRef>
            <a:fillRef idx="3">
              <a:schemeClr val="accent1"/>
            </a:fillRef>
            <a:effectRef idx="2">
              <a:schemeClr val="accent1"/>
            </a:effectRef>
            <a:fontRef idx="minor">
              <a:schemeClr val="lt1"/>
            </a:fontRef>
          </p:style>
          <p:txBody>
            <a:bodyPr spcFirstLastPara="0" vert="horz" wrap="square" lIns="486295" tIns="48006" rIns="390283" bIns="48006" numCol="1" spcCol="1270" anchor="ctr" anchorCtr="0">
              <a:noAutofit/>
            </a:bodyPr>
            <a:lstStyle/>
            <a:p>
              <a:pPr lvl="0" algn="ctr" defTabSz="1600200">
                <a:lnSpc>
                  <a:spcPct val="90000"/>
                </a:lnSpc>
                <a:spcBef>
                  <a:spcPct val="0"/>
                </a:spcBef>
                <a:spcAft>
                  <a:spcPct val="35000"/>
                </a:spcAft>
              </a:pPr>
              <a:r>
                <a:rPr lang="en-US" sz="3600" kern="1200" dirty="0" smtClean="0">
                  <a:effectLst>
                    <a:outerShdw blurRad="50800" dist="38100" dir="2700000" algn="tl" rotWithShape="0">
                      <a:srgbClr val="000000">
                        <a:alpha val="43000"/>
                      </a:srgbClr>
                    </a:outerShdw>
                  </a:effectLst>
                </a:rPr>
                <a:t>Planning</a:t>
              </a:r>
              <a:endParaRPr lang="en-US" sz="3600" kern="1200" dirty="0">
                <a:effectLst>
                  <a:outerShdw blurRad="50800" dist="38100" dir="2700000" algn="tl" rotWithShape="0">
                    <a:srgbClr val="000000">
                      <a:alpha val="43000"/>
                    </a:srgbClr>
                  </a:outerShdw>
                </a:effectLst>
              </a:endParaRPr>
            </a:p>
          </p:txBody>
        </p:sp>
      </p:grpSp>
      <p:grpSp>
        <p:nvGrpSpPr>
          <p:cNvPr id="28" name="Group 27"/>
          <p:cNvGrpSpPr/>
          <p:nvPr/>
        </p:nvGrpSpPr>
        <p:grpSpPr>
          <a:xfrm>
            <a:off x="5873372" y="2157185"/>
            <a:ext cx="3177108" cy="3911726"/>
            <a:chOff x="5873372" y="2157185"/>
            <a:chExt cx="3177108" cy="3911726"/>
          </a:xfrm>
        </p:grpSpPr>
        <p:sp>
          <p:nvSpPr>
            <p:cNvPr id="18" name="10-Point Star 17"/>
            <p:cNvSpPr/>
            <p:nvPr/>
          </p:nvSpPr>
          <p:spPr>
            <a:xfrm>
              <a:off x="6427185" y="2157185"/>
              <a:ext cx="2203600" cy="2203600"/>
            </a:xfrm>
            <a:prstGeom prst="star10">
              <a:avLst/>
            </a:prstGeom>
            <a:ln/>
          </p:spPr>
          <p:style>
            <a:lnRef idx="1">
              <a:schemeClr val="accent2"/>
            </a:lnRef>
            <a:fillRef idx="3">
              <a:schemeClr val="accent2"/>
            </a:fillRef>
            <a:effectRef idx="2">
              <a:schemeClr val="accent2"/>
            </a:effectRef>
            <a:fontRef idx="minor">
              <a:schemeClr val="lt1"/>
            </a:fontRef>
          </p:style>
          <p:txBody>
            <a:bodyPr anchor="ctr"/>
            <a:lstStyle/>
            <a:p>
              <a:pPr algn="ctr"/>
              <a:r>
                <a:rPr lang="en-US" dirty="0" smtClean="0">
                  <a:ln w="18415" cmpd="sng">
                    <a:solidFill>
                      <a:srgbClr val="FFFFFF"/>
                    </a:solidFill>
                    <a:prstDash val="solid"/>
                  </a:ln>
                  <a:solidFill>
                    <a:srgbClr val="FFFFFF"/>
                  </a:solidFill>
                  <a:effectLst>
                    <a:outerShdw blurRad="50800" dist="38100" dir="2700000" algn="tl" rotWithShape="0">
                      <a:srgbClr val="000000">
                        <a:alpha val="43000"/>
                      </a:srgbClr>
                    </a:outerShdw>
                  </a:effectLst>
                </a:rPr>
                <a:t>Transparency</a:t>
              </a:r>
              <a:endParaRPr lang="en-US" dirty="0">
                <a:effectLst>
                  <a:outerShdw blurRad="50800" dist="38100" dir="2700000" algn="tl" rotWithShape="0">
                    <a:srgbClr val="000000">
                      <a:alpha val="43000"/>
                    </a:srgbClr>
                  </a:outerShdw>
                </a:effectLst>
              </a:endParaRPr>
            </a:p>
          </p:txBody>
        </p:sp>
        <p:sp>
          <p:nvSpPr>
            <p:cNvPr id="25" name="Freeform 24"/>
            <p:cNvSpPr/>
            <p:nvPr/>
          </p:nvSpPr>
          <p:spPr>
            <a:xfrm>
              <a:off x="5873372" y="5384357"/>
              <a:ext cx="3177108" cy="684554"/>
            </a:xfrm>
            <a:custGeom>
              <a:avLst/>
              <a:gdLst>
                <a:gd name="connsiteX0" fmla="*/ 0 w 3177108"/>
                <a:gd name="connsiteY0" fmla="*/ 0 h 684554"/>
                <a:gd name="connsiteX1" fmla="*/ 2834831 w 3177108"/>
                <a:gd name="connsiteY1" fmla="*/ 0 h 684554"/>
                <a:gd name="connsiteX2" fmla="*/ 3177108 w 3177108"/>
                <a:gd name="connsiteY2" fmla="*/ 342277 h 684554"/>
                <a:gd name="connsiteX3" fmla="*/ 2834831 w 3177108"/>
                <a:gd name="connsiteY3" fmla="*/ 684554 h 684554"/>
                <a:gd name="connsiteX4" fmla="*/ 0 w 3177108"/>
                <a:gd name="connsiteY4" fmla="*/ 684554 h 684554"/>
                <a:gd name="connsiteX5" fmla="*/ 342277 w 3177108"/>
                <a:gd name="connsiteY5" fmla="*/ 342277 h 684554"/>
                <a:gd name="connsiteX6" fmla="*/ 0 w 3177108"/>
                <a:gd name="connsiteY6" fmla="*/ 0 h 684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7108" h="684554">
                  <a:moveTo>
                    <a:pt x="0" y="0"/>
                  </a:moveTo>
                  <a:lnTo>
                    <a:pt x="2834831" y="0"/>
                  </a:lnTo>
                  <a:lnTo>
                    <a:pt x="3177108" y="342277"/>
                  </a:lnTo>
                  <a:lnTo>
                    <a:pt x="2834831" y="684554"/>
                  </a:lnTo>
                  <a:lnTo>
                    <a:pt x="0" y="684554"/>
                  </a:lnTo>
                  <a:lnTo>
                    <a:pt x="342277" y="342277"/>
                  </a:lnTo>
                  <a:lnTo>
                    <a:pt x="0" y="0"/>
                  </a:lnTo>
                  <a:close/>
                </a:path>
              </a:pathLst>
            </a:custGeom>
          </p:spPr>
          <p:style>
            <a:lnRef idx="1">
              <a:schemeClr val="accent2"/>
            </a:lnRef>
            <a:fillRef idx="3">
              <a:schemeClr val="accent2"/>
            </a:fillRef>
            <a:effectRef idx="2">
              <a:schemeClr val="accent2"/>
            </a:effectRef>
            <a:fontRef idx="minor">
              <a:schemeClr val="lt1"/>
            </a:fontRef>
          </p:style>
          <p:txBody>
            <a:bodyPr spcFirstLastPara="0" vert="horz" wrap="square" lIns="486295" tIns="48006" rIns="390283" bIns="48006" numCol="1" spcCol="1270" anchor="ctr" anchorCtr="0">
              <a:noAutofit/>
            </a:bodyPr>
            <a:lstStyle/>
            <a:p>
              <a:pPr lvl="0" algn="ctr" defTabSz="1600200">
                <a:lnSpc>
                  <a:spcPct val="90000"/>
                </a:lnSpc>
                <a:spcBef>
                  <a:spcPct val="0"/>
                </a:spcBef>
                <a:spcAft>
                  <a:spcPct val="35000"/>
                </a:spcAft>
              </a:pPr>
              <a:r>
                <a:rPr lang="en-US" sz="3600" kern="1200" dirty="0" smtClean="0">
                  <a:effectLst>
                    <a:outerShdw blurRad="50800" dist="38100" dir="2700000" algn="tl" rotWithShape="0">
                      <a:srgbClr val="000000">
                        <a:alpha val="43000"/>
                      </a:srgbClr>
                    </a:outerShdw>
                  </a:effectLst>
                </a:rPr>
                <a:t>Execution</a:t>
              </a:r>
              <a:endParaRPr lang="en-US" sz="3600" kern="1200" dirty="0">
                <a:effectLst>
                  <a:outerShdw blurRad="50800" dist="38100" dir="2700000" algn="tl" rotWithShape="0">
                    <a:srgbClr val="000000">
                      <a:alpha val="43000"/>
                    </a:srgbClr>
                  </a:outerShdw>
                </a:effectLst>
              </a:endParaRPr>
            </a:p>
          </p:txBody>
        </p:sp>
      </p:grpSp>
    </p:spTree>
    <p:extLst>
      <p:ext uri="{BB962C8B-B14F-4D97-AF65-F5344CB8AC3E}">
        <p14:creationId xmlns:p14="http://schemas.microsoft.com/office/powerpoint/2010/main" val="4832484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“Can’t we all just get along?”</a:t>
            </a:r>
            <a:endParaRPr lang="en-US" dirty="0"/>
          </a:p>
        </p:txBody>
      </p:sp>
      <p:sp>
        <p:nvSpPr>
          <p:cNvPr id="6" name="Text Placeholder 5"/>
          <p:cNvSpPr>
            <a:spLocks noGrp="1"/>
          </p:cNvSpPr>
          <p:nvPr>
            <p:ph type="body" sz="half" idx="2"/>
          </p:nvPr>
        </p:nvSpPr>
        <p:spPr/>
        <p:txBody>
          <a:bodyPr/>
          <a:lstStyle/>
          <a:p>
            <a:pPr algn="r"/>
            <a:r>
              <a:rPr lang="en-US" dirty="0" smtClean="0"/>
              <a:t>− Rodney King</a:t>
            </a:r>
            <a:endParaRPr lang="en-US" dirty="0"/>
          </a:p>
        </p:txBody>
      </p:sp>
      <p:grpSp>
        <p:nvGrpSpPr>
          <p:cNvPr id="13" name="Group 12"/>
          <p:cNvGrpSpPr/>
          <p:nvPr/>
        </p:nvGrpSpPr>
        <p:grpSpPr>
          <a:xfrm>
            <a:off x="-138149" y="897210"/>
            <a:ext cx="9420298" cy="5960790"/>
            <a:chOff x="-54287" y="897210"/>
            <a:chExt cx="9420298" cy="5960790"/>
          </a:xfrm>
        </p:grpSpPr>
        <p:graphicFrame>
          <p:nvGraphicFramePr>
            <p:cNvPr id="14" name="Diagram 13"/>
            <p:cNvGraphicFramePr/>
            <p:nvPr>
              <p:extLst>
                <p:ext uri="{D42A27DB-BD31-4B8C-83A1-F6EECF244321}">
                  <p14:modId xmlns:p14="http://schemas.microsoft.com/office/powerpoint/2010/main" val="1181346130"/>
                </p:ext>
              </p:extLst>
            </p:nvPr>
          </p:nvGraphicFramePr>
          <p:xfrm>
            <a:off x="-54287" y="897210"/>
            <a:ext cx="9420298" cy="59607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TextBox 14"/>
            <p:cNvSpPr txBox="1"/>
            <p:nvPr/>
          </p:nvSpPr>
          <p:spPr>
            <a:xfrm>
              <a:off x="4969982" y="3522550"/>
              <a:ext cx="1150976"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rtlCol="0">
              <a:spAutoFit/>
            </a:bodyPr>
            <a:lstStyle/>
            <a:p>
              <a:pPr algn="ctr"/>
              <a:r>
                <a:rPr lang="en-US" sz="1200" b="1" dirty="0" smtClean="0">
                  <a:solidFill>
                    <a:srgbClr val="000000"/>
                  </a:solidFill>
                  <a:cs typeface="Helvetica Light"/>
                </a:rPr>
                <a:t>Social</a:t>
              </a:r>
              <a:br>
                <a:rPr lang="en-US" sz="1200" b="1" dirty="0" smtClean="0">
                  <a:solidFill>
                    <a:srgbClr val="000000"/>
                  </a:solidFill>
                  <a:cs typeface="Helvetica Light"/>
                </a:rPr>
              </a:br>
              <a:r>
                <a:rPr lang="en-US" sz="1200" b="1" dirty="0" smtClean="0">
                  <a:solidFill>
                    <a:srgbClr val="000000"/>
                  </a:solidFill>
                  <a:cs typeface="Helvetica Light"/>
                </a:rPr>
                <a:t>Entrepreneur</a:t>
              </a:r>
              <a:endParaRPr lang="en-US" sz="1200" b="1" dirty="0">
                <a:solidFill>
                  <a:srgbClr val="000000"/>
                </a:solidFill>
                <a:cs typeface="Helvetica Light"/>
              </a:endParaRPr>
            </a:p>
          </p:txBody>
        </p:sp>
        <p:sp>
          <p:nvSpPr>
            <p:cNvPr id="16" name="TextBox 15"/>
            <p:cNvSpPr txBox="1"/>
            <p:nvPr/>
          </p:nvSpPr>
          <p:spPr>
            <a:xfrm>
              <a:off x="3287219" y="3522550"/>
              <a:ext cx="954558"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rtlCol="0">
              <a:spAutoFit/>
            </a:bodyPr>
            <a:lstStyle/>
            <a:p>
              <a:pPr algn="ctr"/>
              <a:r>
                <a:rPr lang="en-US" sz="1200" b="1" dirty="0" smtClean="0">
                  <a:solidFill>
                    <a:srgbClr val="000000"/>
                  </a:solidFill>
                  <a:cs typeface="Helvetica Light"/>
                </a:rPr>
                <a:t>High-Tech</a:t>
              </a:r>
              <a:br>
                <a:rPr lang="en-US" sz="1200" b="1" dirty="0" smtClean="0">
                  <a:solidFill>
                    <a:srgbClr val="000000"/>
                  </a:solidFill>
                  <a:cs typeface="Helvetica Light"/>
                </a:rPr>
              </a:br>
              <a:r>
                <a:rPr lang="en-US" sz="1200" b="1" dirty="0" smtClean="0">
                  <a:solidFill>
                    <a:srgbClr val="000000"/>
                  </a:solidFill>
                  <a:cs typeface="Helvetica Light"/>
                </a:rPr>
                <a:t>Mercenary</a:t>
              </a:r>
              <a:endParaRPr lang="en-US" sz="1200" b="1" dirty="0">
                <a:solidFill>
                  <a:srgbClr val="000000"/>
                </a:solidFill>
                <a:cs typeface="Helvetica Light"/>
              </a:endParaRPr>
            </a:p>
          </p:txBody>
        </p:sp>
        <p:sp>
          <p:nvSpPr>
            <p:cNvPr id="22" name="TextBox 21"/>
            <p:cNvSpPr txBox="1"/>
            <p:nvPr/>
          </p:nvSpPr>
          <p:spPr>
            <a:xfrm>
              <a:off x="4119463" y="4151675"/>
              <a:ext cx="1099655"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rtlCol="0">
              <a:spAutoFit/>
            </a:bodyPr>
            <a:lstStyle/>
            <a:p>
              <a:pPr algn="ctr"/>
              <a:r>
                <a:rPr lang="en-US" sz="1200" b="1" dirty="0" smtClean="0">
                  <a:solidFill>
                    <a:srgbClr val="000000"/>
                  </a:solidFill>
                  <a:cs typeface="Helvetica Light"/>
                </a:rPr>
                <a:t>Responsible</a:t>
              </a:r>
            </a:p>
            <a:p>
              <a:pPr algn="ctr"/>
              <a:r>
                <a:rPr lang="en-US" sz="1200" b="1" dirty="0" smtClean="0">
                  <a:solidFill>
                    <a:srgbClr val="000000"/>
                  </a:solidFill>
                  <a:cs typeface="Helvetica Light"/>
                </a:rPr>
                <a:t>Innovator</a:t>
              </a:r>
              <a:endParaRPr lang="en-US" sz="1200" b="1" dirty="0">
                <a:solidFill>
                  <a:srgbClr val="000000"/>
                </a:solidFill>
                <a:cs typeface="Helvetica Light"/>
              </a:endParaRPr>
            </a:p>
          </p:txBody>
        </p:sp>
        <p:sp>
          <p:nvSpPr>
            <p:cNvPr id="24" name="TextBox 23"/>
            <p:cNvSpPr txBox="1"/>
            <p:nvPr/>
          </p:nvSpPr>
          <p:spPr>
            <a:xfrm>
              <a:off x="4151279" y="4963180"/>
              <a:ext cx="962749"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rtlCol="0">
              <a:spAutoFit/>
            </a:bodyPr>
            <a:lstStyle/>
            <a:p>
              <a:pPr algn="ctr"/>
              <a:r>
                <a:rPr lang="en-US" sz="1200" b="1" dirty="0" smtClean="0">
                  <a:solidFill>
                    <a:srgbClr val="000000"/>
                  </a:solidFill>
                  <a:cs typeface="Helvetica Light"/>
                </a:rPr>
                <a:t>Traditional</a:t>
              </a:r>
              <a:br>
                <a:rPr lang="en-US" sz="1200" b="1" dirty="0" smtClean="0">
                  <a:solidFill>
                    <a:srgbClr val="000000"/>
                  </a:solidFill>
                  <a:cs typeface="Helvetica Light"/>
                </a:rPr>
              </a:br>
              <a:r>
                <a:rPr lang="en-US" sz="1200" b="1" dirty="0" smtClean="0">
                  <a:solidFill>
                    <a:srgbClr val="000000"/>
                  </a:solidFill>
                  <a:cs typeface="Helvetica Light"/>
                </a:rPr>
                <a:t>Capitalist</a:t>
              </a:r>
              <a:endParaRPr lang="en-US" sz="1200" b="1" dirty="0">
                <a:solidFill>
                  <a:srgbClr val="000000"/>
                </a:solidFill>
                <a:cs typeface="Helvetica Light"/>
              </a:endParaRPr>
            </a:p>
          </p:txBody>
        </p:sp>
      </p:grpSp>
    </p:spTree>
    <p:extLst>
      <p:ext uri="{BB962C8B-B14F-4D97-AF65-F5344CB8AC3E}">
        <p14:creationId xmlns:p14="http://schemas.microsoft.com/office/powerpoint/2010/main" val="655735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Oval 51"/>
          <p:cNvSpPr>
            <a:spLocks noChangeAspect="1"/>
          </p:cNvSpPr>
          <p:nvPr/>
        </p:nvSpPr>
        <p:spPr>
          <a:xfrm>
            <a:off x="699212" y="1447594"/>
            <a:ext cx="3021178" cy="3021178"/>
          </a:xfrm>
          <a:prstGeom prst="ellipse">
            <a:avLst/>
          </a:prstGeom>
          <a:solidFill>
            <a:schemeClr val="accent3">
              <a:lumMod val="40000"/>
              <a:lumOff val="60000"/>
              <a:alpha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tIns="685800" rtlCol="0" anchor="ctr"/>
          <a:lstStyle/>
          <a:p>
            <a:pPr algn="ctr"/>
            <a:r>
              <a:rPr lang="en-US" dirty="0" smtClean="0">
                <a:latin typeface="Avenir Heavy"/>
                <a:cs typeface="Avenir Heavy"/>
              </a:rPr>
              <a:t>Criminals</a:t>
            </a:r>
          </a:p>
        </p:txBody>
      </p:sp>
      <p:sp>
        <p:nvSpPr>
          <p:cNvPr id="2" name="Title 1"/>
          <p:cNvSpPr>
            <a:spLocks noGrp="1"/>
          </p:cNvSpPr>
          <p:nvPr>
            <p:ph type="title"/>
          </p:nvPr>
        </p:nvSpPr>
        <p:spPr/>
        <p:txBody>
          <a:bodyPr/>
          <a:lstStyle/>
          <a:p>
            <a:r>
              <a:rPr lang="en-US" dirty="0" smtClean="0"/>
              <a:t>Lies, Damn Lies, and NYC’s Stop &amp; Frisk</a:t>
            </a:r>
            <a:endParaRPr lang="en-US" dirty="0"/>
          </a:p>
        </p:txBody>
      </p:sp>
      <p:grpSp>
        <p:nvGrpSpPr>
          <p:cNvPr id="39" name="Group 38"/>
          <p:cNvGrpSpPr/>
          <p:nvPr/>
        </p:nvGrpSpPr>
        <p:grpSpPr>
          <a:xfrm>
            <a:off x="76200" y="1278036"/>
            <a:ext cx="4267200" cy="4267200"/>
            <a:chOff x="0" y="1295400"/>
            <a:chExt cx="4267200" cy="4267200"/>
          </a:xfrm>
        </p:grpSpPr>
        <p:sp>
          <p:nvSpPr>
            <p:cNvPr id="40" name="Oval 39"/>
            <p:cNvSpPr>
              <a:spLocks noChangeAspect="1"/>
            </p:cNvSpPr>
            <p:nvPr/>
          </p:nvSpPr>
          <p:spPr>
            <a:xfrm>
              <a:off x="0" y="1295400"/>
              <a:ext cx="4267200" cy="4267200"/>
            </a:xfrm>
            <a:prstGeom prst="ellipse">
              <a:avLst/>
            </a:prstGeom>
            <a:noFill/>
          </p:spPr>
          <p:style>
            <a:lnRef idx="2">
              <a:schemeClr val="dk1"/>
            </a:lnRef>
            <a:fillRef idx="1">
              <a:schemeClr val="lt1"/>
            </a:fillRef>
            <a:effectRef idx="0">
              <a:schemeClr val="dk1"/>
            </a:effectRef>
            <a:fontRef idx="minor">
              <a:schemeClr val="dk1"/>
            </a:fontRef>
          </p:style>
          <p:txBody>
            <a:bodyPr lIns="0" tIns="0" rIns="0" bIns="0" rtlCol="0" anchor="b" anchorCtr="0"/>
            <a:lstStyle/>
            <a:p>
              <a:pPr algn="ctr"/>
              <a:endParaRPr lang="en-US" dirty="0" smtClean="0">
                <a:latin typeface="Avenir Heavy"/>
                <a:cs typeface="Avenir Heavy"/>
              </a:endParaRPr>
            </a:p>
          </p:txBody>
        </p:sp>
        <p:sp>
          <p:nvSpPr>
            <p:cNvPr id="41" name="Rectangle 40"/>
            <p:cNvSpPr/>
            <p:nvPr/>
          </p:nvSpPr>
          <p:spPr>
            <a:xfrm>
              <a:off x="1066800" y="4876800"/>
              <a:ext cx="2138623" cy="369332"/>
            </a:xfrm>
            <a:prstGeom prst="rect">
              <a:avLst/>
            </a:prstGeom>
          </p:spPr>
          <p:txBody>
            <a:bodyPr wrap="none">
              <a:spAutoFit/>
            </a:bodyPr>
            <a:lstStyle/>
            <a:p>
              <a:pPr algn="ctr"/>
              <a:r>
                <a:rPr lang="en-US" dirty="0">
                  <a:latin typeface="Avenir Heavy"/>
                  <a:cs typeface="Avenir Heavy"/>
                </a:rPr>
                <a:t>All NYC Residents</a:t>
              </a:r>
            </a:p>
          </p:txBody>
        </p:sp>
      </p:grpSp>
      <p:sp>
        <p:nvSpPr>
          <p:cNvPr id="42" name="Oval 41"/>
          <p:cNvSpPr>
            <a:spLocks noChangeAspect="1"/>
          </p:cNvSpPr>
          <p:nvPr/>
        </p:nvSpPr>
        <p:spPr>
          <a:xfrm>
            <a:off x="699211" y="1289376"/>
            <a:ext cx="3021178" cy="3021178"/>
          </a:xfrm>
          <a:prstGeom prst="ellipse">
            <a:avLst/>
          </a:prstGeom>
          <a:solidFill>
            <a:schemeClr val="accent6">
              <a:alpha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latin typeface="Avenir Heavy"/>
                <a:cs typeface="Avenir Heavy"/>
              </a:rPr>
              <a:t>Minorities</a:t>
            </a:r>
          </a:p>
          <a:p>
            <a:pPr algn="ctr"/>
            <a:r>
              <a:rPr lang="en-US" dirty="0" smtClean="0">
                <a:latin typeface="Avenir Heavy"/>
                <a:cs typeface="Avenir Heavy"/>
              </a:rPr>
              <a:t>50%</a:t>
            </a:r>
          </a:p>
        </p:txBody>
      </p:sp>
      <p:grpSp>
        <p:nvGrpSpPr>
          <p:cNvPr id="3" name="Group 2"/>
          <p:cNvGrpSpPr/>
          <p:nvPr/>
        </p:nvGrpSpPr>
        <p:grpSpPr>
          <a:xfrm>
            <a:off x="4464687" y="1947371"/>
            <a:ext cx="4526913" cy="3124200"/>
            <a:chOff x="4464687" y="1947371"/>
            <a:chExt cx="4526913" cy="3124200"/>
          </a:xfrm>
        </p:grpSpPr>
        <p:graphicFrame>
          <p:nvGraphicFramePr>
            <p:cNvPr id="11" name="Object 10"/>
            <p:cNvGraphicFramePr>
              <a:graphicFrameLocks noChangeAspect="1"/>
            </p:cNvGraphicFramePr>
            <p:nvPr>
              <p:extLst>
                <p:ext uri="{D42A27DB-BD31-4B8C-83A1-F6EECF244321}">
                  <p14:modId xmlns:p14="http://schemas.microsoft.com/office/powerpoint/2010/main" val="1981890945"/>
                </p:ext>
              </p:extLst>
            </p:nvPr>
          </p:nvGraphicFramePr>
          <p:xfrm>
            <a:off x="4752975" y="2556971"/>
            <a:ext cx="4238625" cy="1550988"/>
          </p:xfrm>
          <a:graphic>
            <a:graphicData uri="http://schemas.openxmlformats.org/presentationml/2006/ole">
              <mc:AlternateContent xmlns:mc="http://schemas.openxmlformats.org/markup-compatibility/2006">
                <mc:Choice xmlns:v="urn:schemas-microsoft-com:vml" Requires="v">
                  <p:oleObj spid="_x0000_s4518" name="Equation" r:id="rId4" imgW="2362200" imgH="863600" progId="Equation.3">
                    <p:embed/>
                  </p:oleObj>
                </mc:Choice>
                <mc:Fallback>
                  <p:oleObj name="Equation" r:id="rId4" imgW="2362200" imgH="863600" progId="Equation.3">
                    <p:embed/>
                    <p:pic>
                      <p:nvPicPr>
                        <p:cNvPr id="0" name=""/>
                        <p:cNvPicPr/>
                        <p:nvPr/>
                      </p:nvPicPr>
                      <p:blipFill>
                        <a:blip r:embed="rId5"/>
                        <a:stretch>
                          <a:fillRect/>
                        </a:stretch>
                      </p:blipFill>
                      <p:spPr>
                        <a:xfrm>
                          <a:off x="4752975" y="2556971"/>
                          <a:ext cx="4238625" cy="1550988"/>
                        </a:xfrm>
                        <a:prstGeom prst="rect">
                          <a:avLst/>
                        </a:prstGeom>
                        <a:solidFill>
                          <a:srgbClr val="FFFFFF"/>
                        </a:solidFill>
                      </p:spPr>
                    </p:pic>
                  </p:oleObj>
                </mc:Fallback>
              </mc:AlternateContent>
            </a:graphicData>
          </a:graphic>
        </p:graphicFrame>
        <p:sp>
          <p:nvSpPr>
            <p:cNvPr id="12" name="TextBox 11"/>
            <p:cNvSpPr txBox="1"/>
            <p:nvPr/>
          </p:nvSpPr>
          <p:spPr>
            <a:xfrm>
              <a:off x="4495800" y="1947371"/>
              <a:ext cx="1611288" cy="461665"/>
            </a:xfrm>
            <a:prstGeom prst="rect">
              <a:avLst/>
            </a:prstGeom>
            <a:noFill/>
          </p:spPr>
          <p:txBody>
            <a:bodyPr wrap="none" rtlCol="0">
              <a:spAutoFit/>
            </a:bodyPr>
            <a:lstStyle/>
            <a:p>
              <a:r>
                <a:rPr lang="en-US" sz="2400" u="sng" dirty="0" smtClean="0">
                  <a:cs typeface="Times"/>
                </a:rPr>
                <a:t>Bayes’ Rule</a:t>
              </a:r>
            </a:p>
          </p:txBody>
        </p:sp>
        <p:graphicFrame>
          <p:nvGraphicFramePr>
            <p:cNvPr id="13" name="Object 12"/>
            <p:cNvGraphicFramePr>
              <a:graphicFrameLocks noChangeAspect="1"/>
            </p:cNvGraphicFramePr>
            <p:nvPr>
              <p:extLst>
                <p:ext uri="{D42A27DB-BD31-4B8C-83A1-F6EECF244321}">
                  <p14:modId xmlns:p14="http://schemas.microsoft.com/office/powerpoint/2010/main" val="3643446262"/>
                </p:ext>
              </p:extLst>
            </p:nvPr>
          </p:nvGraphicFramePr>
          <p:xfrm>
            <a:off x="4464687" y="4341321"/>
            <a:ext cx="4318000" cy="730250"/>
          </p:xfrm>
          <a:graphic>
            <a:graphicData uri="http://schemas.openxmlformats.org/presentationml/2006/ole">
              <mc:AlternateContent xmlns:mc="http://schemas.openxmlformats.org/markup-compatibility/2006">
                <mc:Choice xmlns:v="urn:schemas-microsoft-com:vml" Requires="v">
                  <p:oleObj spid="_x0000_s4519" name="Equation" r:id="rId6" imgW="2476500" imgH="419100" progId="Equation.3">
                    <p:embed/>
                  </p:oleObj>
                </mc:Choice>
                <mc:Fallback>
                  <p:oleObj name="Equation" r:id="rId6" imgW="2476500" imgH="419100" progId="Equation.3">
                    <p:embed/>
                    <p:pic>
                      <p:nvPicPr>
                        <p:cNvPr id="0" name=""/>
                        <p:cNvPicPr/>
                        <p:nvPr/>
                      </p:nvPicPr>
                      <p:blipFill>
                        <a:blip r:embed="rId7"/>
                        <a:stretch>
                          <a:fillRect/>
                        </a:stretch>
                      </p:blipFill>
                      <p:spPr>
                        <a:xfrm>
                          <a:off x="4464687" y="4341321"/>
                          <a:ext cx="4318000" cy="730250"/>
                        </a:xfrm>
                        <a:prstGeom prst="rect">
                          <a:avLst/>
                        </a:prstGeom>
                        <a:solidFill>
                          <a:srgbClr val="FFFFFF"/>
                        </a:solidFill>
                      </p:spPr>
                    </p:pic>
                  </p:oleObj>
                </mc:Fallback>
              </mc:AlternateContent>
            </a:graphicData>
          </a:graphic>
        </p:graphicFrame>
      </p:grpSp>
      <p:sp>
        <p:nvSpPr>
          <p:cNvPr id="15" name="Hexagon 14"/>
          <p:cNvSpPr/>
          <p:nvPr/>
        </p:nvSpPr>
        <p:spPr>
          <a:xfrm>
            <a:off x="7787621" y="135843"/>
            <a:ext cx="1226927" cy="1057696"/>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900" dirty="0" smtClean="0">
                <a:ln w="18415" cmpd="sng">
                  <a:solidFill>
                    <a:srgbClr val="FFFFFF"/>
                  </a:solidFill>
                  <a:prstDash val="solid"/>
                </a:ln>
                <a:solidFill>
                  <a:srgbClr val="FFFFFF"/>
                </a:solidFill>
                <a:effectLst>
                  <a:outerShdw blurRad="50800" dist="38100" dir="2700000" algn="tl" rotWithShape="0">
                    <a:srgbClr val="000000">
                      <a:alpha val="43000"/>
                    </a:srgbClr>
                  </a:outerShdw>
                </a:effectLst>
              </a:rPr>
              <a:t>Incentives</a:t>
            </a:r>
            <a:endParaRPr lang="en-US" sz="900" dirty="0">
              <a:ln w="18415" cmpd="sng">
                <a:solidFill>
                  <a:srgbClr val="FFFFFF"/>
                </a:solidFill>
                <a:prstDash val="solid"/>
              </a:ln>
              <a:solidFill>
                <a:srgbClr val="FFFFFF"/>
              </a:solidFill>
              <a:effectLst>
                <a:outerShdw blurRad="50800" dist="38100" dir="2700000" algn="tl" rotWithShape="0">
                  <a:srgbClr val="000000">
                    <a:alpha val="43000"/>
                  </a:srgbClr>
                </a:outerShdw>
              </a:effectLst>
            </a:endParaRPr>
          </a:p>
        </p:txBody>
      </p:sp>
      <p:sp>
        <p:nvSpPr>
          <p:cNvPr id="14" name="Oval 13"/>
          <p:cNvSpPr>
            <a:spLocks noChangeAspect="1"/>
          </p:cNvSpPr>
          <p:nvPr/>
        </p:nvSpPr>
        <p:spPr>
          <a:xfrm>
            <a:off x="778764" y="1448136"/>
            <a:ext cx="2862072" cy="2862072"/>
          </a:xfrm>
          <a:prstGeom prst="ellipse">
            <a:avLst/>
          </a:prstGeom>
          <a:solidFill>
            <a:schemeClr val="accent1">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0" rtlCol="0" anchor="t" anchorCtr="0"/>
          <a:lstStyle/>
          <a:p>
            <a:pPr algn="ctr"/>
            <a:r>
              <a:rPr lang="en-US" dirty="0" smtClean="0">
                <a:latin typeface="Avenir Heavy"/>
                <a:cs typeface="Avenir Heavy"/>
              </a:rPr>
              <a:t>90% of Criminals are Minorities</a:t>
            </a:r>
            <a:br>
              <a:rPr lang="en-US" dirty="0" smtClean="0">
                <a:latin typeface="Avenir Heavy"/>
                <a:cs typeface="Avenir Heavy"/>
              </a:rPr>
            </a:br>
            <a:endParaRPr lang="en-US" dirty="0" smtClean="0">
              <a:latin typeface="Avenir Heavy"/>
              <a:cs typeface="Avenir Heavy"/>
            </a:endParaRPr>
          </a:p>
        </p:txBody>
      </p:sp>
    </p:spTree>
    <p:extLst>
      <p:ext uri="{BB962C8B-B14F-4D97-AF65-F5344CB8AC3E}">
        <p14:creationId xmlns:p14="http://schemas.microsoft.com/office/powerpoint/2010/main" val="263892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490237" y="152400"/>
            <a:ext cx="8229600" cy="792130"/>
          </a:xfrm>
        </p:spPr>
        <p:txBody>
          <a:bodyPr>
            <a:normAutofit fontScale="90000"/>
          </a:bodyPr>
          <a:lstStyle/>
          <a:p>
            <a:r>
              <a:rPr lang="en-US" dirty="0" smtClean="0"/>
              <a:t>“Half the money I spend is wasted; </a:t>
            </a:r>
            <a:br>
              <a:rPr lang="en-US" dirty="0" smtClean="0"/>
            </a:br>
            <a:r>
              <a:rPr lang="en-US" dirty="0" smtClean="0"/>
              <a:t>the trouble is I don't know which half.”</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334363258"/>
              </p:ext>
            </p:extLst>
          </p:nvPr>
        </p:nvGraphicFramePr>
        <p:xfrm>
          <a:off x="4752975" y="2410981"/>
          <a:ext cx="4238625" cy="1550988"/>
        </p:xfrm>
        <a:graphic>
          <a:graphicData uri="http://schemas.openxmlformats.org/presentationml/2006/ole">
            <mc:AlternateContent xmlns:mc="http://schemas.openxmlformats.org/markup-compatibility/2006">
              <mc:Choice xmlns:v="urn:schemas-microsoft-com:vml" Requires="v">
                <p:oleObj spid="_x0000_s1457" name="Equation" r:id="rId4" imgW="2362200" imgH="863600" progId="Equation.3">
                  <p:embed/>
                </p:oleObj>
              </mc:Choice>
              <mc:Fallback>
                <p:oleObj name="Equation" r:id="rId4" imgW="2362200" imgH="863600" progId="Equation.3">
                  <p:embed/>
                  <p:pic>
                    <p:nvPicPr>
                      <p:cNvPr id="0" name=""/>
                      <p:cNvPicPr/>
                      <p:nvPr/>
                    </p:nvPicPr>
                    <p:blipFill>
                      <a:blip r:embed="rId5"/>
                      <a:stretch>
                        <a:fillRect/>
                      </a:stretch>
                    </p:blipFill>
                    <p:spPr>
                      <a:xfrm>
                        <a:off x="4752975" y="2410981"/>
                        <a:ext cx="4238625" cy="1550988"/>
                      </a:xfrm>
                      <a:prstGeom prst="rect">
                        <a:avLst/>
                      </a:prstGeom>
                      <a:solidFill>
                        <a:srgbClr val="FFFFFF"/>
                      </a:solidFill>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470827514"/>
              </p:ext>
            </p:extLst>
          </p:nvPr>
        </p:nvGraphicFramePr>
        <p:xfrm>
          <a:off x="4464687" y="4195331"/>
          <a:ext cx="4318000" cy="730250"/>
        </p:xfrm>
        <a:graphic>
          <a:graphicData uri="http://schemas.openxmlformats.org/presentationml/2006/ole">
            <mc:AlternateContent xmlns:mc="http://schemas.openxmlformats.org/markup-compatibility/2006">
              <mc:Choice xmlns:v="urn:schemas-microsoft-com:vml" Requires="v">
                <p:oleObj spid="_x0000_s1458" name="Equation" r:id="rId6" imgW="2476500" imgH="419100" progId="Equation.3">
                  <p:embed/>
                </p:oleObj>
              </mc:Choice>
              <mc:Fallback>
                <p:oleObj name="Equation" r:id="rId6" imgW="2476500" imgH="419100" progId="Equation.3">
                  <p:embed/>
                  <p:pic>
                    <p:nvPicPr>
                      <p:cNvPr id="0" name=""/>
                      <p:cNvPicPr/>
                      <p:nvPr/>
                    </p:nvPicPr>
                    <p:blipFill>
                      <a:blip r:embed="rId7"/>
                      <a:stretch>
                        <a:fillRect/>
                      </a:stretch>
                    </p:blipFill>
                    <p:spPr>
                      <a:xfrm>
                        <a:off x="4464687" y="4195331"/>
                        <a:ext cx="4318000" cy="730250"/>
                      </a:xfrm>
                      <a:prstGeom prst="rect">
                        <a:avLst/>
                      </a:prstGeom>
                      <a:solidFill>
                        <a:srgbClr val="FFFFFF"/>
                      </a:solidFill>
                    </p:spPr>
                  </p:pic>
                </p:oleObj>
              </mc:Fallback>
            </mc:AlternateContent>
          </a:graphicData>
        </a:graphic>
      </p:graphicFrame>
      <p:sp>
        <p:nvSpPr>
          <p:cNvPr id="17" name="TextBox 16"/>
          <p:cNvSpPr txBox="1"/>
          <p:nvPr/>
        </p:nvSpPr>
        <p:spPr>
          <a:xfrm>
            <a:off x="1248915" y="5845314"/>
            <a:ext cx="6646170" cy="646331"/>
          </a:xfrm>
          <a:prstGeom prst="rect">
            <a:avLst/>
          </a:prstGeom>
        </p:spPr>
        <p:style>
          <a:lnRef idx="1">
            <a:schemeClr val="accent5"/>
          </a:lnRef>
          <a:fillRef idx="3">
            <a:schemeClr val="accent5"/>
          </a:fillRef>
          <a:effectRef idx="2">
            <a:schemeClr val="accent5"/>
          </a:effectRef>
          <a:fontRef idx="minor">
            <a:schemeClr val="lt1"/>
          </a:fontRef>
        </p:style>
        <p:txBody>
          <a:bodyPr wrap="none" rtlCol="0">
            <a:spAutoFit/>
          </a:bodyPr>
          <a:lstStyle/>
          <a:p>
            <a:pPr algn="ctr"/>
            <a:r>
              <a:rPr lang="en-US" dirty="0" smtClean="0">
                <a:solidFill>
                  <a:schemeClr val="tx1"/>
                </a:solidFill>
                <a:cs typeface="Avenir Heavy"/>
              </a:rPr>
              <a:t>If it’s </a:t>
            </a:r>
            <a:r>
              <a:rPr lang="en-US" b="1" u="sng" dirty="0" smtClean="0">
                <a:solidFill>
                  <a:schemeClr val="tx1"/>
                </a:solidFill>
                <a:cs typeface="Avenir Heavy"/>
              </a:rPr>
              <a:t>not ok</a:t>
            </a:r>
            <a:r>
              <a:rPr lang="en-US" dirty="0" smtClean="0">
                <a:solidFill>
                  <a:schemeClr val="tx1"/>
                </a:solidFill>
                <a:cs typeface="Avenir Heavy"/>
              </a:rPr>
              <a:t> to stop </a:t>
            </a:r>
            <a:r>
              <a:rPr lang="en-US" b="1" dirty="0" smtClean="0">
                <a:solidFill>
                  <a:schemeClr val="tx1"/>
                </a:solidFill>
                <a:cs typeface="Avenir Heavy"/>
              </a:rPr>
              <a:t>99%</a:t>
            </a:r>
            <a:r>
              <a:rPr lang="en-US" dirty="0" smtClean="0">
                <a:solidFill>
                  <a:schemeClr val="tx1"/>
                </a:solidFill>
                <a:cs typeface="Avenir Heavy"/>
              </a:rPr>
              <a:t> of the general population </a:t>
            </a:r>
            <a:r>
              <a:rPr lang="en-US" b="1" dirty="0" smtClean="0">
                <a:solidFill>
                  <a:schemeClr val="tx1"/>
                </a:solidFill>
                <a:cs typeface="Avenir Heavy"/>
              </a:rPr>
              <a:t>for</a:t>
            </a:r>
            <a:r>
              <a:rPr lang="en-US" dirty="0" smtClean="0">
                <a:solidFill>
                  <a:schemeClr val="tx1"/>
                </a:solidFill>
                <a:cs typeface="Avenir Heavy"/>
              </a:rPr>
              <a:t> </a:t>
            </a:r>
            <a:r>
              <a:rPr lang="en-US" b="1" dirty="0" smtClean="0">
                <a:solidFill>
                  <a:schemeClr val="tx1"/>
                </a:solidFill>
                <a:cs typeface="Avenir Heavy"/>
              </a:rPr>
              <a:t>nothing</a:t>
            </a:r>
            <a:r>
              <a:rPr lang="en-US" dirty="0" smtClean="0">
                <a:solidFill>
                  <a:schemeClr val="tx1"/>
                </a:solidFill>
                <a:cs typeface="Avenir Heavy"/>
              </a:rPr>
              <a:t>,</a:t>
            </a:r>
            <a:br>
              <a:rPr lang="en-US" dirty="0" smtClean="0">
                <a:solidFill>
                  <a:schemeClr val="tx1"/>
                </a:solidFill>
                <a:cs typeface="Avenir Heavy"/>
              </a:rPr>
            </a:br>
            <a:r>
              <a:rPr lang="en-US" dirty="0" smtClean="0">
                <a:solidFill>
                  <a:schemeClr val="tx1"/>
                </a:solidFill>
                <a:cs typeface="Avenir Heavy"/>
              </a:rPr>
              <a:t>why is it </a:t>
            </a:r>
            <a:r>
              <a:rPr lang="en-US" b="1" u="sng" dirty="0" smtClean="0">
                <a:solidFill>
                  <a:schemeClr val="tx1"/>
                </a:solidFill>
                <a:cs typeface="Avenir Heavy"/>
              </a:rPr>
              <a:t>ok</a:t>
            </a:r>
            <a:r>
              <a:rPr lang="en-US" dirty="0" smtClean="0">
                <a:solidFill>
                  <a:schemeClr val="tx1"/>
                </a:solidFill>
                <a:cs typeface="Avenir Heavy"/>
              </a:rPr>
              <a:t> to stop </a:t>
            </a:r>
            <a:r>
              <a:rPr lang="en-US" b="1" dirty="0" smtClean="0">
                <a:solidFill>
                  <a:schemeClr val="tx1"/>
                </a:solidFill>
                <a:cs typeface="Avenir Heavy"/>
              </a:rPr>
              <a:t>91%</a:t>
            </a:r>
            <a:r>
              <a:rPr lang="en-US" dirty="0" smtClean="0">
                <a:solidFill>
                  <a:schemeClr val="tx1"/>
                </a:solidFill>
                <a:cs typeface="Avenir Heavy"/>
              </a:rPr>
              <a:t> of minorities </a:t>
            </a:r>
            <a:r>
              <a:rPr lang="en-US" b="1" dirty="0" smtClean="0">
                <a:solidFill>
                  <a:schemeClr val="tx1"/>
                </a:solidFill>
                <a:cs typeface="Avenir Heavy"/>
              </a:rPr>
              <a:t>for</a:t>
            </a:r>
            <a:r>
              <a:rPr lang="en-US" dirty="0" smtClean="0">
                <a:solidFill>
                  <a:schemeClr val="tx1"/>
                </a:solidFill>
                <a:cs typeface="Avenir Heavy"/>
              </a:rPr>
              <a:t> </a:t>
            </a:r>
            <a:r>
              <a:rPr lang="en-US" b="1" dirty="0" smtClean="0">
                <a:solidFill>
                  <a:schemeClr val="tx1"/>
                </a:solidFill>
                <a:cs typeface="Avenir Heavy"/>
              </a:rPr>
              <a:t>nothing</a:t>
            </a:r>
            <a:r>
              <a:rPr lang="en-US" dirty="0" smtClean="0">
                <a:solidFill>
                  <a:schemeClr val="tx1"/>
                </a:solidFill>
                <a:cs typeface="Avenir Heavy"/>
              </a:rPr>
              <a:t>?</a:t>
            </a:r>
          </a:p>
        </p:txBody>
      </p:sp>
      <p:grpSp>
        <p:nvGrpSpPr>
          <p:cNvPr id="22" name="Group 21"/>
          <p:cNvGrpSpPr/>
          <p:nvPr/>
        </p:nvGrpSpPr>
        <p:grpSpPr>
          <a:xfrm>
            <a:off x="65465" y="1295400"/>
            <a:ext cx="4267200" cy="4267200"/>
            <a:chOff x="0" y="1295400"/>
            <a:chExt cx="4267200" cy="4267200"/>
          </a:xfrm>
        </p:grpSpPr>
        <p:sp>
          <p:nvSpPr>
            <p:cNvPr id="2" name="Oval 1"/>
            <p:cNvSpPr>
              <a:spLocks noChangeAspect="1"/>
            </p:cNvSpPr>
            <p:nvPr/>
          </p:nvSpPr>
          <p:spPr>
            <a:xfrm>
              <a:off x="0" y="1295400"/>
              <a:ext cx="4267200" cy="4267200"/>
            </a:xfrm>
            <a:prstGeom prst="ellipse">
              <a:avLst/>
            </a:prstGeom>
            <a:noFill/>
          </p:spPr>
          <p:style>
            <a:lnRef idx="2">
              <a:schemeClr val="dk1"/>
            </a:lnRef>
            <a:fillRef idx="1">
              <a:schemeClr val="lt1"/>
            </a:fillRef>
            <a:effectRef idx="0">
              <a:schemeClr val="dk1"/>
            </a:effectRef>
            <a:fontRef idx="minor">
              <a:schemeClr val="dk1"/>
            </a:fontRef>
          </p:style>
          <p:txBody>
            <a:bodyPr lIns="0" tIns="0" rIns="0" bIns="0" rtlCol="0" anchor="b" anchorCtr="0"/>
            <a:lstStyle/>
            <a:p>
              <a:pPr algn="ctr"/>
              <a:endParaRPr lang="en-US" dirty="0" smtClean="0">
                <a:latin typeface="Avenir Heavy"/>
                <a:cs typeface="Avenir Heavy"/>
              </a:endParaRPr>
            </a:p>
          </p:txBody>
        </p:sp>
        <p:sp>
          <p:nvSpPr>
            <p:cNvPr id="20" name="Rectangle 19"/>
            <p:cNvSpPr/>
            <p:nvPr/>
          </p:nvSpPr>
          <p:spPr>
            <a:xfrm>
              <a:off x="1066800" y="4876800"/>
              <a:ext cx="2138623" cy="369332"/>
            </a:xfrm>
            <a:prstGeom prst="rect">
              <a:avLst/>
            </a:prstGeom>
          </p:spPr>
          <p:txBody>
            <a:bodyPr wrap="none">
              <a:spAutoFit/>
            </a:bodyPr>
            <a:lstStyle/>
            <a:p>
              <a:pPr algn="ctr"/>
              <a:r>
                <a:rPr lang="en-US" dirty="0">
                  <a:latin typeface="Avenir Heavy"/>
                  <a:cs typeface="Avenir Heavy"/>
                </a:rPr>
                <a:t>All NYC Residents</a:t>
              </a:r>
            </a:p>
          </p:txBody>
        </p:sp>
      </p:grpSp>
      <p:sp>
        <p:nvSpPr>
          <p:cNvPr id="24" name="Oval 23"/>
          <p:cNvSpPr>
            <a:spLocks noChangeAspect="1"/>
          </p:cNvSpPr>
          <p:nvPr/>
        </p:nvSpPr>
        <p:spPr>
          <a:xfrm>
            <a:off x="688476" y="1295400"/>
            <a:ext cx="3021178" cy="3021178"/>
          </a:xfrm>
          <a:prstGeom prst="ellipse">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latin typeface="Avenir Heavy"/>
                <a:cs typeface="Avenir Heavy"/>
              </a:rPr>
              <a:t>Minorities</a:t>
            </a:r>
          </a:p>
          <a:p>
            <a:pPr algn="ctr"/>
            <a:r>
              <a:rPr lang="en-US" dirty="0" smtClean="0">
                <a:latin typeface="Avenir Heavy"/>
                <a:cs typeface="Avenir Heavy"/>
              </a:rPr>
              <a:t>50%</a:t>
            </a:r>
          </a:p>
        </p:txBody>
      </p:sp>
      <p:sp>
        <p:nvSpPr>
          <p:cNvPr id="3" name="Oval 2"/>
          <p:cNvSpPr>
            <a:spLocks noChangeAspect="1"/>
          </p:cNvSpPr>
          <p:nvPr/>
        </p:nvSpPr>
        <p:spPr>
          <a:xfrm>
            <a:off x="1721139" y="3470126"/>
            <a:ext cx="950976" cy="950976"/>
          </a:xfrm>
          <a:prstGeom prst="ellipse">
            <a:avLst/>
          </a:prstGeom>
          <a:solidFill>
            <a:schemeClr val="accent3">
              <a:lumMod val="40000"/>
              <a:lumOff val="60000"/>
              <a:alpha val="5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900" dirty="0" smtClean="0">
                <a:latin typeface="Avenir Heavy"/>
                <a:cs typeface="Avenir Heavy"/>
              </a:rPr>
              <a:t>Criminals</a:t>
            </a:r>
          </a:p>
          <a:p>
            <a:pPr algn="ctr"/>
            <a:r>
              <a:rPr lang="en-US" sz="900" dirty="0" smtClean="0">
                <a:latin typeface="Avenir Heavy"/>
                <a:cs typeface="Avenir Heavy"/>
              </a:rPr>
              <a:t>5%</a:t>
            </a:r>
          </a:p>
        </p:txBody>
      </p:sp>
      <p:sp>
        <p:nvSpPr>
          <p:cNvPr id="26" name="TextBox 25"/>
          <p:cNvSpPr txBox="1"/>
          <p:nvPr/>
        </p:nvSpPr>
        <p:spPr>
          <a:xfrm>
            <a:off x="4495800" y="1801381"/>
            <a:ext cx="1611288" cy="461665"/>
          </a:xfrm>
          <a:prstGeom prst="rect">
            <a:avLst/>
          </a:prstGeom>
          <a:noFill/>
        </p:spPr>
        <p:txBody>
          <a:bodyPr wrap="none" rtlCol="0">
            <a:spAutoFit/>
          </a:bodyPr>
          <a:lstStyle/>
          <a:p>
            <a:r>
              <a:rPr lang="en-US" sz="2400" u="sng" dirty="0" smtClean="0">
                <a:cs typeface="Times"/>
              </a:rPr>
              <a:t>Bayes’ Rule</a:t>
            </a:r>
          </a:p>
        </p:txBody>
      </p:sp>
      <p:sp>
        <p:nvSpPr>
          <p:cNvPr id="16" name="Hexagon 15"/>
          <p:cNvSpPr/>
          <p:nvPr/>
        </p:nvSpPr>
        <p:spPr>
          <a:xfrm>
            <a:off x="7787621" y="106643"/>
            <a:ext cx="1226927" cy="1057696"/>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900" dirty="0" smtClean="0">
                <a:ln w="18415" cmpd="sng">
                  <a:solidFill>
                    <a:srgbClr val="FFFFFF"/>
                  </a:solidFill>
                  <a:prstDash val="solid"/>
                </a:ln>
                <a:solidFill>
                  <a:srgbClr val="FFFFFF"/>
                </a:solidFill>
                <a:effectLst>
                  <a:outerShdw blurRad="50800" dist="38100" dir="2700000" algn="tl" rotWithShape="0">
                    <a:srgbClr val="000000">
                      <a:alpha val="43000"/>
                    </a:srgbClr>
                  </a:outerShdw>
                </a:effectLst>
              </a:rPr>
              <a:t>Incentives</a:t>
            </a:r>
            <a:endParaRPr lang="en-US" sz="900" dirty="0">
              <a:ln w="18415" cmpd="sng">
                <a:solidFill>
                  <a:srgbClr val="FFFFFF"/>
                </a:solidFill>
                <a:prstDash val="solid"/>
              </a:ln>
              <a:solidFill>
                <a:srgbClr val="FFFFFF"/>
              </a:solidFill>
              <a:effectLst>
                <a:outerShdw blurRad="50800" dist="38100" dir="2700000" algn="tl" rotWithShape="0">
                  <a:srgbClr val="000000">
                    <a:alpha val="43000"/>
                  </a:srgbClr>
                </a:outerShdw>
              </a:effectLst>
            </a:endParaRPr>
          </a:p>
        </p:txBody>
      </p:sp>
      <p:grpSp>
        <p:nvGrpSpPr>
          <p:cNvPr id="21" name="Group 20"/>
          <p:cNvGrpSpPr/>
          <p:nvPr/>
        </p:nvGrpSpPr>
        <p:grpSpPr>
          <a:xfrm>
            <a:off x="526899" y="3204636"/>
            <a:ext cx="3505200" cy="1713318"/>
            <a:chOff x="446465" y="3200400"/>
            <a:chExt cx="3505200" cy="1713318"/>
          </a:xfrm>
        </p:grpSpPr>
        <p:sp>
          <p:nvSpPr>
            <p:cNvPr id="23" name="Oval Callout 22"/>
            <p:cNvSpPr/>
            <p:nvPr/>
          </p:nvSpPr>
          <p:spPr>
            <a:xfrm>
              <a:off x="2717225" y="3200400"/>
              <a:ext cx="1234440" cy="807720"/>
            </a:xfrm>
            <a:prstGeom prst="wedgeEllipseCallout">
              <a:avLst>
                <a:gd name="adj1" fmla="val -58768"/>
                <a:gd name="adj2" fmla="val 44295"/>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latin typeface="Avenir Heavy"/>
                  <a:cs typeface="Avenir Heavy"/>
                </a:rPr>
                <a:t>90% of Criminals are Minorities</a:t>
              </a:r>
            </a:p>
          </p:txBody>
        </p:sp>
        <p:sp>
          <p:nvSpPr>
            <p:cNvPr id="27" name="Oval Callout 26"/>
            <p:cNvSpPr/>
            <p:nvPr/>
          </p:nvSpPr>
          <p:spPr>
            <a:xfrm>
              <a:off x="446465" y="4075518"/>
              <a:ext cx="1219200" cy="838200"/>
            </a:xfrm>
            <a:prstGeom prst="wedgeEllipseCallout">
              <a:avLst>
                <a:gd name="adj1" fmla="val 70106"/>
                <a:gd name="adj2" fmla="val -1255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1100" dirty="0" smtClean="0">
                  <a:latin typeface="Avenir Heavy"/>
                  <a:cs typeface="Avenir Heavy"/>
                </a:rPr>
                <a:t>10% of Criminals are Not Minorities</a:t>
              </a:r>
            </a:p>
          </p:txBody>
        </p:sp>
      </p:grpSp>
    </p:spTree>
    <p:extLst>
      <p:ext uri="{BB962C8B-B14F-4D97-AF65-F5344CB8AC3E}">
        <p14:creationId xmlns:p14="http://schemas.microsoft.com/office/powerpoint/2010/main" val="584238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Felon Classifier</a:t>
            </a:r>
            <a:endParaRPr lang="en-US" dirty="0"/>
          </a:p>
        </p:txBody>
      </p:sp>
      <p:sp>
        <p:nvSpPr>
          <p:cNvPr id="4" name="Right Arrow 3"/>
          <p:cNvSpPr/>
          <p:nvPr/>
        </p:nvSpPr>
        <p:spPr>
          <a:xfrm rot="16200000">
            <a:off x="-1853151" y="3255918"/>
            <a:ext cx="4876802" cy="803366"/>
          </a:xfrm>
          <a:prstGeom prst="right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700" b="1" spc="694" dirty="0">
                <a:solidFill>
                  <a:schemeClr val="tx1"/>
                </a:solidFill>
              </a:rPr>
              <a:t>ANARCHY</a:t>
            </a:r>
          </a:p>
        </p:txBody>
      </p:sp>
      <p:sp>
        <p:nvSpPr>
          <p:cNvPr id="5" name="Right Arrow 4"/>
          <p:cNvSpPr/>
          <p:nvPr/>
        </p:nvSpPr>
        <p:spPr>
          <a:xfrm>
            <a:off x="767765" y="5867400"/>
            <a:ext cx="7010401" cy="906240"/>
          </a:xfrm>
          <a:prstGeom prst="right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700" b="1" spc="694" dirty="0">
                <a:solidFill>
                  <a:schemeClr val="tx1"/>
                </a:solidFill>
              </a:rPr>
              <a:t>TYRANNY</a:t>
            </a:r>
          </a:p>
        </p:txBody>
      </p:sp>
      <p:graphicFrame>
        <p:nvGraphicFramePr>
          <p:cNvPr id="18" name="Chart 17"/>
          <p:cNvGraphicFramePr>
            <a:graphicFrameLocks/>
          </p:cNvGraphicFramePr>
          <p:nvPr>
            <p:extLst>
              <p:ext uri="{D42A27DB-BD31-4B8C-83A1-F6EECF244321}">
                <p14:modId xmlns:p14="http://schemas.microsoft.com/office/powerpoint/2010/main" val="1994611266"/>
              </p:ext>
            </p:extLst>
          </p:nvPr>
        </p:nvGraphicFramePr>
        <p:xfrm>
          <a:off x="691566" y="1367117"/>
          <a:ext cx="7184571" cy="4805083"/>
        </p:xfrm>
        <a:graphic>
          <a:graphicData uri="http://schemas.openxmlformats.org/drawingml/2006/chart">
            <c:chart xmlns:c="http://schemas.openxmlformats.org/drawingml/2006/chart" xmlns:r="http://schemas.openxmlformats.org/officeDocument/2006/relationships" r:id="rId4"/>
          </a:graphicData>
        </a:graphic>
      </p:graphicFrame>
      <p:grpSp>
        <p:nvGrpSpPr>
          <p:cNvPr id="19" name="Group 18"/>
          <p:cNvGrpSpPr/>
          <p:nvPr/>
        </p:nvGrpSpPr>
        <p:grpSpPr>
          <a:xfrm>
            <a:off x="3201323" y="3429043"/>
            <a:ext cx="1806116" cy="1344705"/>
            <a:chOff x="4191000" y="3048000"/>
            <a:chExt cx="2528563" cy="1524000"/>
          </a:xfrm>
        </p:grpSpPr>
        <p:cxnSp>
          <p:nvCxnSpPr>
            <p:cNvPr id="13" name="Straight Connector 12"/>
            <p:cNvCxnSpPr/>
            <p:nvPr/>
          </p:nvCxnSpPr>
          <p:spPr>
            <a:xfrm>
              <a:off x="4343400" y="3048000"/>
              <a:ext cx="0" cy="1524000"/>
            </a:xfrm>
            <a:prstGeom prst="line">
              <a:avLst/>
            </a:prstGeom>
          </p:spPr>
          <p:style>
            <a:lnRef idx="1">
              <a:schemeClr val="accent3"/>
            </a:lnRef>
            <a:fillRef idx="3">
              <a:schemeClr val="accent3"/>
            </a:fillRef>
            <a:effectRef idx="2">
              <a:schemeClr val="accent3"/>
            </a:effectRef>
            <a:fontRef idx="minor">
              <a:schemeClr val="lt1"/>
            </a:fontRef>
          </p:style>
        </p:cxnSp>
        <p:sp>
          <p:nvSpPr>
            <p:cNvPr id="15" name="TextBox 14"/>
            <p:cNvSpPr txBox="1"/>
            <p:nvPr/>
          </p:nvSpPr>
          <p:spPr>
            <a:xfrm>
              <a:off x="4343400" y="3048000"/>
              <a:ext cx="2376163" cy="1076338"/>
            </a:xfrm>
            <a:prstGeom prst="rect">
              <a:avLst/>
            </a:prstGeom>
          </p:spPr>
          <p:style>
            <a:lnRef idx="1">
              <a:schemeClr val="accent3"/>
            </a:lnRef>
            <a:fillRef idx="3">
              <a:schemeClr val="accent3"/>
            </a:fillRef>
            <a:effectRef idx="2">
              <a:schemeClr val="accent3"/>
            </a:effectRef>
            <a:fontRef idx="minor">
              <a:schemeClr val="lt1"/>
            </a:fontRef>
          </p:style>
          <p:txBody>
            <a:bodyPr wrap="none" lIns="117564" tIns="58782" rIns="117564" bIns="58782" rtlCol="0">
              <a:spAutoFit/>
            </a:bodyPr>
            <a:lstStyle/>
            <a:p>
              <a:r>
                <a:rPr lang="en-US" dirty="0" smtClean="0">
                  <a:solidFill>
                    <a:srgbClr val="FFFFFF"/>
                  </a:solidFill>
                  <a:cs typeface="Helvetica Light"/>
                </a:rPr>
                <a:t>Threshold: 0.66</a:t>
              </a:r>
            </a:p>
            <a:p>
              <a:r>
                <a:rPr lang="en-US" dirty="0" smtClean="0">
                  <a:solidFill>
                    <a:srgbClr val="FFFFFF"/>
                  </a:solidFill>
                  <a:cs typeface="Helvetica Light"/>
                </a:rPr>
                <a:t>FP Rate:  5% </a:t>
              </a:r>
            </a:p>
            <a:p>
              <a:r>
                <a:rPr lang="en-US" dirty="0" smtClean="0">
                  <a:solidFill>
                    <a:srgbClr val="FFFFFF"/>
                  </a:solidFill>
                  <a:cs typeface="Helvetica Light"/>
                </a:rPr>
                <a:t>FN Rate: 22% </a:t>
              </a:r>
            </a:p>
          </p:txBody>
        </p:sp>
        <p:cxnSp>
          <p:nvCxnSpPr>
            <p:cNvPr id="16" name="Straight Connector 15"/>
            <p:cNvCxnSpPr/>
            <p:nvPr/>
          </p:nvCxnSpPr>
          <p:spPr>
            <a:xfrm flipH="1">
              <a:off x="4191000" y="4253243"/>
              <a:ext cx="304800" cy="0"/>
            </a:xfrm>
            <a:prstGeom prst="line">
              <a:avLst/>
            </a:prstGeom>
          </p:spPr>
          <p:style>
            <a:lnRef idx="1">
              <a:schemeClr val="accent3"/>
            </a:lnRef>
            <a:fillRef idx="3">
              <a:schemeClr val="accent3"/>
            </a:fillRef>
            <a:effectRef idx="2">
              <a:schemeClr val="accent3"/>
            </a:effectRef>
            <a:fontRef idx="minor">
              <a:schemeClr val="lt1"/>
            </a:fontRef>
          </p:style>
        </p:cxnSp>
      </p:grpSp>
      <p:grpSp>
        <p:nvGrpSpPr>
          <p:cNvPr id="20" name="Group 19"/>
          <p:cNvGrpSpPr/>
          <p:nvPr/>
        </p:nvGrpSpPr>
        <p:grpSpPr>
          <a:xfrm>
            <a:off x="2165059" y="2205317"/>
            <a:ext cx="1689122" cy="1944163"/>
            <a:chOff x="4191000" y="2368615"/>
            <a:chExt cx="2364772" cy="2203385"/>
          </a:xfrm>
        </p:grpSpPr>
        <p:cxnSp>
          <p:nvCxnSpPr>
            <p:cNvPr id="21" name="Straight Connector 20"/>
            <p:cNvCxnSpPr/>
            <p:nvPr/>
          </p:nvCxnSpPr>
          <p:spPr>
            <a:xfrm flipH="1">
              <a:off x="4343400" y="2368615"/>
              <a:ext cx="10633" cy="2203385"/>
            </a:xfrm>
            <a:prstGeom prst="line">
              <a:avLst/>
            </a:prstGeom>
          </p:spPr>
          <p:style>
            <a:lnRef idx="1">
              <a:schemeClr val="accent3"/>
            </a:lnRef>
            <a:fillRef idx="3">
              <a:schemeClr val="accent3"/>
            </a:fillRef>
            <a:effectRef idx="2">
              <a:schemeClr val="accent3"/>
            </a:effectRef>
            <a:fontRef idx="minor">
              <a:schemeClr val="lt1"/>
            </a:fontRef>
          </p:style>
        </p:cxnSp>
        <p:sp>
          <p:nvSpPr>
            <p:cNvPr id="22" name="TextBox 21"/>
            <p:cNvSpPr txBox="1"/>
            <p:nvPr/>
          </p:nvSpPr>
          <p:spPr>
            <a:xfrm>
              <a:off x="4343400" y="2368615"/>
              <a:ext cx="2212372" cy="1076337"/>
            </a:xfrm>
            <a:prstGeom prst="rect">
              <a:avLst/>
            </a:prstGeom>
          </p:spPr>
          <p:style>
            <a:lnRef idx="1">
              <a:schemeClr val="accent3"/>
            </a:lnRef>
            <a:fillRef idx="3">
              <a:schemeClr val="accent3"/>
            </a:fillRef>
            <a:effectRef idx="2">
              <a:schemeClr val="accent3"/>
            </a:effectRef>
            <a:fontRef idx="minor">
              <a:schemeClr val="lt1"/>
            </a:fontRef>
          </p:style>
          <p:txBody>
            <a:bodyPr wrap="none" lIns="117564" tIns="58782" rIns="117564" bIns="58782" rtlCol="0">
              <a:spAutoFit/>
            </a:bodyPr>
            <a:lstStyle/>
            <a:p>
              <a:r>
                <a:rPr lang="en-US" dirty="0" smtClean="0">
                  <a:solidFill>
                    <a:srgbClr val="FFFFFF"/>
                  </a:solidFill>
                  <a:cs typeface="Helvetica Light"/>
                </a:rPr>
                <a:t>Threshold: 1.1</a:t>
              </a:r>
            </a:p>
            <a:p>
              <a:r>
                <a:rPr lang="en-US" dirty="0" smtClean="0">
                  <a:solidFill>
                    <a:srgbClr val="FFFFFF"/>
                  </a:solidFill>
                  <a:cs typeface="Helvetica Light"/>
                </a:rPr>
                <a:t>FP Rate:  1% </a:t>
              </a:r>
            </a:p>
            <a:p>
              <a:r>
                <a:rPr lang="en-US" dirty="0" smtClean="0">
                  <a:solidFill>
                    <a:srgbClr val="FFFFFF"/>
                  </a:solidFill>
                  <a:cs typeface="Helvetica Light"/>
                </a:rPr>
                <a:t>FN Rate: 40% </a:t>
              </a:r>
            </a:p>
          </p:txBody>
        </p:sp>
        <p:cxnSp>
          <p:nvCxnSpPr>
            <p:cNvPr id="23" name="Straight Connector 22"/>
            <p:cNvCxnSpPr/>
            <p:nvPr/>
          </p:nvCxnSpPr>
          <p:spPr>
            <a:xfrm flipH="1">
              <a:off x="4191000" y="4253243"/>
              <a:ext cx="304800" cy="0"/>
            </a:xfrm>
            <a:prstGeom prst="line">
              <a:avLst/>
            </a:prstGeom>
          </p:spPr>
          <p:style>
            <a:lnRef idx="1">
              <a:schemeClr val="accent3"/>
            </a:lnRef>
            <a:fillRef idx="3">
              <a:schemeClr val="accent3"/>
            </a:fillRef>
            <a:effectRef idx="2">
              <a:schemeClr val="accent3"/>
            </a:effectRef>
            <a:fontRef idx="minor">
              <a:schemeClr val="lt1"/>
            </a:fontRef>
          </p:style>
        </p:cxnSp>
      </p:grpSp>
      <p:grpSp>
        <p:nvGrpSpPr>
          <p:cNvPr id="24" name="Group 23"/>
          <p:cNvGrpSpPr/>
          <p:nvPr/>
        </p:nvGrpSpPr>
        <p:grpSpPr>
          <a:xfrm>
            <a:off x="7038614" y="4252923"/>
            <a:ext cx="1876786" cy="1344705"/>
            <a:chOff x="4191000" y="3048000"/>
            <a:chExt cx="2627502" cy="1524000"/>
          </a:xfrm>
        </p:grpSpPr>
        <p:cxnSp>
          <p:nvCxnSpPr>
            <p:cNvPr id="26" name="Straight Connector 25"/>
            <p:cNvCxnSpPr/>
            <p:nvPr/>
          </p:nvCxnSpPr>
          <p:spPr>
            <a:xfrm>
              <a:off x="4343400" y="3048000"/>
              <a:ext cx="0" cy="1524000"/>
            </a:xfrm>
            <a:prstGeom prst="line">
              <a:avLst/>
            </a:prstGeom>
          </p:spPr>
          <p:style>
            <a:lnRef idx="1">
              <a:schemeClr val="accent3"/>
            </a:lnRef>
            <a:fillRef idx="3">
              <a:schemeClr val="accent3"/>
            </a:fillRef>
            <a:effectRef idx="2">
              <a:schemeClr val="accent3"/>
            </a:effectRef>
            <a:fontRef idx="minor">
              <a:schemeClr val="lt1"/>
            </a:fontRef>
          </p:style>
        </p:cxnSp>
        <p:sp>
          <p:nvSpPr>
            <p:cNvPr id="27" name="TextBox 26"/>
            <p:cNvSpPr txBox="1"/>
            <p:nvPr/>
          </p:nvSpPr>
          <p:spPr>
            <a:xfrm>
              <a:off x="4343400" y="3048000"/>
              <a:ext cx="2475102" cy="1076338"/>
            </a:xfrm>
            <a:prstGeom prst="rect">
              <a:avLst/>
            </a:prstGeom>
          </p:spPr>
          <p:style>
            <a:lnRef idx="1">
              <a:schemeClr val="accent3"/>
            </a:lnRef>
            <a:fillRef idx="3">
              <a:schemeClr val="accent3"/>
            </a:fillRef>
            <a:effectRef idx="2">
              <a:schemeClr val="accent3"/>
            </a:effectRef>
            <a:fontRef idx="minor">
              <a:schemeClr val="lt1"/>
            </a:fontRef>
          </p:style>
          <p:txBody>
            <a:bodyPr wrap="none" lIns="117564" tIns="58782" rIns="117564" bIns="58782" rtlCol="0">
              <a:spAutoFit/>
            </a:bodyPr>
            <a:lstStyle/>
            <a:p>
              <a:r>
                <a:rPr lang="en-US" dirty="0" smtClean="0">
                  <a:solidFill>
                    <a:srgbClr val="FFFFFF"/>
                  </a:solidFill>
                  <a:cs typeface="Helvetica Light"/>
                </a:rPr>
                <a:t>Threshold: -1.82</a:t>
              </a:r>
            </a:p>
            <a:p>
              <a:r>
                <a:rPr lang="en-US" dirty="0" smtClean="0">
                  <a:solidFill>
                    <a:srgbClr val="FFFFFF"/>
                  </a:solidFill>
                  <a:cs typeface="Helvetica Light"/>
                </a:rPr>
                <a:t>FP Rate:  19% </a:t>
              </a:r>
            </a:p>
            <a:p>
              <a:r>
                <a:rPr lang="en-US" dirty="0" smtClean="0">
                  <a:solidFill>
                    <a:srgbClr val="FFFFFF"/>
                  </a:solidFill>
                  <a:cs typeface="Helvetica Light"/>
                </a:rPr>
                <a:t>FN Rate: </a:t>
              </a:r>
              <a:r>
                <a:rPr lang="en-US" dirty="0">
                  <a:solidFill>
                    <a:srgbClr val="FFFFFF"/>
                  </a:solidFill>
                  <a:cs typeface="Helvetica Light"/>
                </a:rPr>
                <a:t>0</a:t>
              </a:r>
              <a:r>
                <a:rPr lang="en-US" dirty="0" smtClean="0">
                  <a:solidFill>
                    <a:srgbClr val="FFFFFF"/>
                  </a:solidFill>
                  <a:cs typeface="Helvetica Light"/>
                </a:rPr>
                <a:t>% </a:t>
              </a:r>
            </a:p>
          </p:txBody>
        </p:sp>
        <p:cxnSp>
          <p:nvCxnSpPr>
            <p:cNvPr id="28" name="Straight Connector 27"/>
            <p:cNvCxnSpPr/>
            <p:nvPr/>
          </p:nvCxnSpPr>
          <p:spPr>
            <a:xfrm flipH="1">
              <a:off x="4191000" y="4253243"/>
              <a:ext cx="304800" cy="0"/>
            </a:xfrm>
            <a:prstGeom prst="line">
              <a:avLst/>
            </a:prstGeom>
          </p:spPr>
          <p:style>
            <a:lnRef idx="1">
              <a:schemeClr val="accent3"/>
            </a:lnRef>
            <a:fillRef idx="3">
              <a:schemeClr val="accent3"/>
            </a:fillRef>
            <a:effectRef idx="2">
              <a:schemeClr val="accent3"/>
            </a:effectRef>
            <a:fontRef idx="minor">
              <a:schemeClr val="lt1"/>
            </a:fontRef>
          </p:style>
        </p:cxnSp>
      </p:grpSp>
      <p:sp>
        <p:nvSpPr>
          <p:cNvPr id="6" name="5-Point Star 5"/>
          <p:cNvSpPr/>
          <p:nvPr/>
        </p:nvSpPr>
        <p:spPr>
          <a:xfrm>
            <a:off x="1694450" y="5060046"/>
            <a:ext cx="381000" cy="381000"/>
          </a:xfrm>
          <a:prstGeom prst="star5">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Rectangle 24"/>
          <p:cNvSpPr/>
          <p:nvPr/>
        </p:nvSpPr>
        <p:spPr>
          <a:xfrm>
            <a:off x="3422984" y="274493"/>
            <a:ext cx="3503784" cy="584776"/>
          </a:xfrm>
          <a:prstGeom prst="rect">
            <a:avLst/>
          </a:prstGeom>
        </p:spPr>
        <p:txBody>
          <a:bodyPr wrap="none">
            <a:spAutoFit/>
          </a:bodyPr>
          <a:lstStyle/>
          <a:p>
            <a:r>
              <a:rPr lang="en-US" sz="1600" dirty="0" smtClean="0"/>
              <a:t>Bloomberg: </a:t>
            </a:r>
            <a:r>
              <a:rPr lang="en-US" sz="1600" dirty="0" smtClean="0">
                <a:hlinkClick r:id="rId5"/>
              </a:rPr>
              <a:t>http</a:t>
            </a:r>
            <a:r>
              <a:rPr lang="en-US" sz="1600" dirty="0">
                <a:hlinkClick r:id="rId5"/>
              </a:rPr>
              <a:t>://bloom.bg/</a:t>
            </a:r>
            <a:r>
              <a:rPr lang="en-US" sz="1600" dirty="0" smtClean="0">
                <a:hlinkClick r:id="rId5"/>
              </a:rPr>
              <a:t>1eMtnug</a:t>
            </a:r>
            <a:r>
              <a:rPr lang="en-US" sz="1600" dirty="0" smtClean="0"/>
              <a:t> </a:t>
            </a:r>
            <a:br>
              <a:rPr lang="en-US" sz="1600" dirty="0" smtClean="0"/>
            </a:br>
            <a:r>
              <a:rPr lang="en-US" sz="1600" dirty="0"/>
              <a:t>Blog post</a:t>
            </a:r>
            <a:r>
              <a:rPr lang="en-US" sz="1600" dirty="0" smtClean="0"/>
              <a:t>: </a:t>
            </a:r>
            <a:r>
              <a:rPr lang="en-US" sz="1600" dirty="0" smtClean="0">
                <a:hlinkClick r:id="rId6"/>
              </a:rPr>
              <a:t>http</a:t>
            </a:r>
            <a:r>
              <a:rPr lang="en-US" sz="1600" dirty="0">
                <a:hlinkClick r:id="rId6"/>
              </a:rPr>
              <a:t>://goo.gl/</a:t>
            </a:r>
            <a:r>
              <a:rPr lang="en-US" sz="1600" dirty="0" smtClean="0">
                <a:hlinkClick r:id="rId6"/>
              </a:rPr>
              <a:t>691pzM</a:t>
            </a:r>
            <a:r>
              <a:rPr lang="en-US" sz="1600" dirty="0" smtClean="0"/>
              <a:t> </a:t>
            </a:r>
            <a:endParaRPr lang="en-US" sz="1600" dirty="0"/>
          </a:p>
        </p:txBody>
      </p:sp>
      <p:sp>
        <p:nvSpPr>
          <p:cNvPr id="30" name="Isosceles Triangle 29"/>
          <p:cNvSpPr/>
          <p:nvPr/>
        </p:nvSpPr>
        <p:spPr>
          <a:xfrm>
            <a:off x="7613662" y="116068"/>
            <a:ext cx="1427305" cy="1179555"/>
          </a:xfrm>
          <a:prstGeom prst="triangle">
            <a:avLst/>
          </a:prstGeom>
          <a:ln/>
        </p:spPr>
        <p:style>
          <a:lnRef idx="1">
            <a:schemeClr val="accent1"/>
          </a:lnRef>
          <a:fillRef idx="3">
            <a:schemeClr val="accent1"/>
          </a:fillRef>
          <a:effectRef idx="2">
            <a:schemeClr val="accent1"/>
          </a:effectRef>
          <a:fontRef idx="minor">
            <a:schemeClr val="lt1"/>
          </a:fontRef>
        </p:style>
        <p:txBody>
          <a:bodyPr tIns="640080" bIns="914400" rtlCol="0" anchor="ctr"/>
          <a:lstStyle/>
          <a:p>
            <a:pPr algn="ctr"/>
            <a:r>
              <a:rPr lang="en-US" sz="900" dirty="0" smtClean="0">
                <a:ln w="18415" cmpd="sng">
                  <a:solidFill>
                    <a:srgbClr val="FFFFFF"/>
                  </a:solidFill>
                  <a:prstDash val="solid"/>
                </a:ln>
                <a:solidFill>
                  <a:srgbClr val="FFFFFF"/>
                </a:solidFill>
                <a:effectLst>
                  <a:outerShdw blurRad="50800" dist="38100" dir="2700000" algn="tl" rotWithShape="0">
                    <a:srgbClr val="000000">
                      <a:alpha val="43000"/>
                    </a:srgbClr>
                  </a:outerShdw>
                </a:effectLst>
              </a:rPr>
              <a:t>Privacy</a:t>
            </a:r>
            <a:endParaRPr lang="en-US" sz="900" dirty="0">
              <a:ln w="18415" cmpd="sng">
                <a:solidFill>
                  <a:srgbClr val="FFFFFF"/>
                </a:solidFill>
                <a:prstDash val="solid"/>
              </a:ln>
              <a:solidFill>
                <a:srgbClr val="FFFFFF"/>
              </a:solidFill>
              <a:effectLst>
                <a:outerShdw blurRad="50800" dist="38100" dir="2700000" algn="tl" rotWithShape="0">
                  <a:srgbClr val="000000">
                    <a:alpha val="43000"/>
                  </a:srgbClr>
                </a:outerShdw>
              </a:effectLst>
            </a:endParaRPr>
          </a:p>
        </p:txBody>
      </p:sp>
      <p:sp>
        <p:nvSpPr>
          <p:cNvPr id="31" name="10-Point Star 30"/>
          <p:cNvSpPr/>
          <p:nvPr/>
        </p:nvSpPr>
        <p:spPr>
          <a:xfrm>
            <a:off x="7708718" y="1404485"/>
            <a:ext cx="1237192" cy="1237192"/>
          </a:xfrm>
          <a:prstGeom prst="star10">
            <a:avLst/>
          </a:prstGeom>
          <a:ln/>
        </p:spPr>
        <p:style>
          <a:lnRef idx="1">
            <a:schemeClr val="accent2"/>
          </a:lnRef>
          <a:fillRef idx="3">
            <a:schemeClr val="accent2"/>
          </a:fillRef>
          <a:effectRef idx="2">
            <a:schemeClr val="accent2"/>
          </a:effectRef>
          <a:fontRef idx="minor">
            <a:schemeClr val="lt1"/>
          </a:fontRef>
        </p:style>
        <p:txBody>
          <a:bodyPr anchor="ctr"/>
          <a:lstStyle/>
          <a:p>
            <a:pPr algn="ctr"/>
            <a:r>
              <a:rPr lang="en-US" sz="900" dirty="0" smtClean="0">
                <a:ln w="18415" cmpd="sng">
                  <a:solidFill>
                    <a:srgbClr val="FFFFFF"/>
                  </a:solidFill>
                  <a:prstDash val="solid"/>
                </a:ln>
                <a:solidFill>
                  <a:srgbClr val="FFFFFF"/>
                </a:solidFill>
                <a:effectLst>
                  <a:outerShdw blurRad="50800" dist="38100" dir="2700000" algn="tl" rotWithShape="0">
                    <a:srgbClr val="000000">
                      <a:alpha val="43000"/>
                    </a:srgbClr>
                  </a:outerShdw>
                </a:effectLst>
              </a:rPr>
              <a:t>Transparency</a:t>
            </a:r>
            <a:endParaRPr lang="en-US" sz="900" dirty="0">
              <a:effectLst>
                <a:outerShdw blurRad="50800" dist="38100" dir="2700000" algn="tl" rotWithShape="0">
                  <a:srgbClr val="000000">
                    <a:alpha val="43000"/>
                  </a:srgbClr>
                </a:outerShdw>
              </a:effectLst>
            </a:endParaRPr>
          </a:p>
        </p:txBody>
      </p:sp>
    </p:spTree>
    <p:custDataLst>
      <p:tags r:id="rId1"/>
    </p:custDataLst>
    <p:extLst>
      <p:ext uri="{BB962C8B-B14F-4D97-AF65-F5344CB8AC3E}">
        <p14:creationId xmlns:p14="http://schemas.microsoft.com/office/powerpoint/2010/main" val="238920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Foreman’s Excellent </a:t>
            </a:r>
            <a:r>
              <a:rPr lang="en-US" dirty="0"/>
              <a:t>Disney </a:t>
            </a:r>
            <a:r>
              <a:rPr lang="en-US" dirty="0" smtClean="0"/>
              <a:t>Adventure</a:t>
            </a:r>
            <a:endParaRPr lang="en-US" dirty="0"/>
          </a:p>
        </p:txBody>
      </p:sp>
      <p:pic>
        <p:nvPicPr>
          <p:cNvPr id="3" name="Picture 2"/>
          <p:cNvPicPr>
            <a:picLocks noChangeAspect="1"/>
          </p:cNvPicPr>
          <p:nvPr/>
        </p:nvPicPr>
        <p:blipFill rotWithShape="1">
          <a:blip r:embed="rId3"/>
          <a:srcRect l="22194" t="22949" r="20135" b="21892"/>
          <a:stretch/>
        </p:blipFill>
        <p:spPr>
          <a:xfrm>
            <a:off x="1577428" y="1752600"/>
            <a:ext cx="5989144" cy="4296148"/>
          </a:xfrm>
          <a:prstGeom prst="rect">
            <a:avLst/>
          </a:prstGeom>
          <a:effectLst>
            <a:softEdge rad="127000"/>
          </a:effectLst>
        </p:spPr>
      </p:pic>
      <p:sp>
        <p:nvSpPr>
          <p:cNvPr id="6" name="10-Point Star 5"/>
          <p:cNvSpPr/>
          <p:nvPr/>
        </p:nvSpPr>
        <p:spPr>
          <a:xfrm>
            <a:off x="7796308" y="105151"/>
            <a:ext cx="1237192" cy="1237192"/>
          </a:xfrm>
          <a:prstGeom prst="star10">
            <a:avLst/>
          </a:prstGeom>
          <a:ln/>
        </p:spPr>
        <p:style>
          <a:lnRef idx="1">
            <a:schemeClr val="accent2"/>
          </a:lnRef>
          <a:fillRef idx="3">
            <a:schemeClr val="accent2"/>
          </a:fillRef>
          <a:effectRef idx="2">
            <a:schemeClr val="accent2"/>
          </a:effectRef>
          <a:fontRef idx="minor">
            <a:schemeClr val="lt1"/>
          </a:fontRef>
        </p:style>
        <p:txBody>
          <a:bodyPr anchor="ctr"/>
          <a:lstStyle/>
          <a:p>
            <a:pPr algn="ctr"/>
            <a:r>
              <a:rPr lang="en-US" sz="900" dirty="0" smtClean="0">
                <a:ln w="18415" cmpd="sng">
                  <a:solidFill>
                    <a:srgbClr val="FFFFFF"/>
                  </a:solidFill>
                  <a:prstDash val="solid"/>
                </a:ln>
                <a:solidFill>
                  <a:srgbClr val="FFFFFF"/>
                </a:solidFill>
                <a:effectLst>
                  <a:outerShdw blurRad="50800" dist="38100" dir="2700000" algn="tl" rotWithShape="0">
                    <a:srgbClr val="000000">
                      <a:alpha val="43000"/>
                    </a:srgbClr>
                  </a:outerShdw>
                </a:effectLst>
              </a:rPr>
              <a:t>Transparency</a:t>
            </a:r>
            <a:endParaRPr lang="en-US" sz="900"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1434064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OKCupid</a:t>
            </a:r>
            <a:r>
              <a:rPr lang="en-US" dirty="0" smtClean="0"/>
              <a:t>: “We Experiment on Human Beings”</a:t>
            </a:r>
            <a:endParaRPr lang="en-US" dirty="0"/>
          </a:p>
        </p:txBody>
      </p:sp>
      <p:sp>
        <p:nvSpPr>
          <p:cNvPr id="4" name="Text Placeholder 3"/>
          <p:cNvSpPr>
            <a:spLocks noGrp="1"/>
          </p:cNvSpPr>
          <p:nvPr>
            <p:ph type="body" sz="half" idx="2"/>
          </p:nvPr>
        </p:nvSpPr>
        <p:spPr/>
        <p:txBody>
          <a:bodyPr>
            <a:normAutofit/>
          </a:bodyPr>
          <a:lstStyle/>
          <a:p>
            <a:r>
              <a:rPr lang="en-US" dirty="0"/>
              <a:t>http://</a:t>
            </a:r>
            <a:r>
              <a:rPr lang="en-US" dirty="0" err="1"/>
              <a:t>blog.okcupid.com</a:t>
            </a:r>
            <a:r>
              <a:rPr lang="en-US" dirty="0"/>
              <a:t>/</a:t>
            </a:r>
            <a:r>
              <a:rPr lang="en-US" dirty="0" err="1"/>
              <a:t>index.php</a:t>
            </a:r>
            <a:r>
              <a:rPr lang="en-US" dirty="0"/>
              <a:t>/we-experiment-on-human-beings/</a:t>
            </a:r>
          </a:p>
        </p:txBody>
      </p:sp>
      <p:grpSp>
        <p:nvGrpSpPr>
          <p:cNvPr id="8" name="Group 7"/>
          <p:cNvGrpSpPr/>
          <p:nvPr/>
        </p:nvGrpSpPr>
        <p:grpSpPr>
          <a:xfrm>
            <a:off x="154909" y="1075821"/>
            <a:ext cx="6166869" cy="2931735"/>
            <a:chOff x="-3796202" y="581932"/>
            <a:chExt cx="6166869" cy="2931735"/>
          </a:xfrm>
        </p:grpSpPr>
        <p:pic>
          <p:nvPicPr>
            <p:cNvPr id="6" name="Picture 3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96202" y="581932"/>
              <a:ext cx="6166869" cy="2931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316110" y="1333060"/>
              <a:ext cx="4572000" cy="923330"/>
            </a:xfrm>
            <a:prstGeom prst="rect">
              <a:avLst/>
            </a:prstGeom>
          </p:spPr>
          <p:txBody>
            <a:bodyPr>
              <a:spAutoFit/>
            </a:bodyPr>
            <a:lstStyle/>
            <a:p>
              <a:r>
                <a:rPr lang="en-US" b="1" dirty="0" smtClean="0">
                  <a:latin typeface="Times New Roman"/>
                  <a:cs typeface="Times New Roman"/>
                </a:rPr>
                <a:t>I </a:t>
              </a:r>
              <a:r>
                <a:rPr lang="en-US" b="1" dirty="0">
                  <a:latin typeface="Times New Roman"/>
                  <a:cs typeface="Times New Roman"/>
                </a:rPr>
                <a:t>would love it if transparency truly allayed anxiety in an informed, </a:t>
              </a:r>
              <a:r>
                <a:rPr lang="en-US" b="1" dirty="0" err="1">
                  <a:latin typeface="Times New Roman"/>
                  <a:cs typeface="Times New Roman"/>
                </a:rPr>
                <a:t>nonexplosive</a:t>
              </a:r>
              <a:r>
                <a:rPr lang="en-US" b="1" dirty="0">
                  <a:latin typeface="Times New Roman"/>
                  <a:cs typeface="Times New Roman"/>
                </a:rPr>
                <a:t> </a:t>
              </a:r>
              <a:r>
                <a:rPr lang="en-US" b="1" dirty="0" smtClean="0">
                  <a:latin typeface="Times New Roman"/>
                  <a:cs typeface="Times New Roman"/>
                </a:rPr>
                <a:t>way.</a:t>
              </a:r>
              <a:r>
                <a:rPr lang="en-US" b="1" dirty="0">
                  <a:latin typeface="Times New Roman"/>
                  <a:cs typeface="Times New Roman"/>
                </a:rPr>
                <a:t> </a:t>
              </a:r>
              <a:r>
                <a:rPr lang="en-US" b="1" dirty="0" smtClean="0">
                  <a:latin typeface="Times New Roman"/>
                  <a:cs typeface="Times New Roman"/>
                </a:rPr>
                <a:t>But </a:t>
              </a:r>
              <a:r>
                <a:rPr lang="en-US" b="1" dirty="0">
                  <a:latin typeface="Times New Roman"/>
                  <a:cs typeface="Times New Roman"/>
                </a:rPr>
                <a:t>in </a:t>
              </a:r>
              <a:r>
                <a:rPr lang="en-US" b="1" dirty="0" smtClean="0">
                  <a:latin typeface="Times New Roman"/>
                  <a:cs typeface="Times New Roman"/>
                </a:rPr>
                <a:t>practice, it </a:t>
              </a:r>
              <a:r>
                <a:rPr lang="en-US" b="1" dirty="0">
                  <a:latin typeface="Times New Roman"/>
                  <a:cs typeface="Times New Roman"/>
                </a:rPr>
                <a:t>might increase anxiety</a:t>
              </a:r>
              <a:r>
                <a:rPr lang="en-US" b="1" dirty="0" smtClean="0">
                  <a:latin typeface="Times New Roman"/>
                  <a:cs typeface="Times New Roman"/>
                </a:rPr>
                <a:t>.</a:t>
              </a:r>
              <a:endParaRPr lang="en-US" b="1" dirty="0">
                <a:latin typeface="Times New Roman"/>
                <a:cs typeface="Times New Roman"/>
              </a:endParaRPr>
            </a:p>
          </p:txBody>
        </p:sp>
        <p:sp>
          <p:nvSpPr>
            <p:cNvPr id="7" name="Rectangle 6"/>
            <p:cNvSpPr/>
            <p:nvPr/>
          </p:nvSpPr>
          <p:spPr>
            <a:xfrm>
              <a:off x="-1284111" y="2330676"/>
              <a:ext cx="3302875" cy="523220"/>
            </a:xfrm>
            <a:prstGeom prst="rect">
              <a:avLst/>
            </a:prstGeom>
          </p:spPr>
          <p:txBody>
            <a:bodyPr wrap="square">
              <a:spAutoFit/>
            </a:bodyPr>
            <a:lstStyle/>
            <a:p>
              <a:pPr algn="r"/>
              <a:r>
                <a:rPr lang="en-US" sz="1400" i="1" dirty="0" smtClean="0">
                  <a:latin typeface="Times New Roman"/>
                  <a:cs typeface="Times New Roman"/>
                </a:rPr>
                <a:t>New York Times, Sep 2014 </a:t>
              </a:r>
              <a:r>
                <a:rPr lang="en-US" sz="1400" i="1" dirty="0">
                  <a:latin typeface="Times New Roman"/>
                  <a:cs typeface="Times New Roman"/>
                </a:rPr>
                <a:t/>
              </a:r>
              <a:br>
                <a:rPr lang="en-US" sz="1400" i="1" dirty="0">
                  <a:latin typeface="Times New Roman"/>
                  <a:cs typeface="Times New Roman"/>
                </a:rPr>
              </a:br>
              <a:r>
                <a:rPr lang="en-US" sz="1400" dirty="0" err="1" smtClean="0">
                  <a:latin typeface="Times New Roman"/>
                  <a:cs typeface="Times New Roman"/>
                </a:rPr>
                <a:t>Christain</a:t>
              </a:r>
              <a:r>
                <a:rPr lang="en-US" sz="1400" dirty="0" smtClean="0">
                  <a:latin typeface="Times New Roman"/>
                  <a:cs typeface="Times New Roman"/>
                </a:rPr>
                <a:t> Rudder, President, </a:t>
              </a:r>
              <a:r>
                <a:rPr lang="en-US" sz="1400" dirty="0" err="1" smtClean="0">
                  <a:latin typeface="Times New Roman"/>
                  <a:cs typeface="Times New Roman"/>
                </a:rPr>
                <a:t>OKCupid</a:t>
              </a:r>
              <a:endParaRPr lang="en-US" sz="1400" dirty="0">
                <a:latin typeface="Times New Roman"/>
                <a:cs typeface="Times New Roman"/>
              </a:endParaRPr>
            </a:p>
          </p:txBody>
        </p:sp>
      </p:grpSp>
      <p:grpSp>
        <p:nvGrpSpPr>
          <p:cNvPr id="12" name="Group 11"/>
          <p:cNvGrpSpPr/>
          <p:nvPr/>
        </p:nvGrpSpPr>
        <p:grpSpPr>
          <a:xfrm>
            <a:off x="3019779" y="3434157"/>
            <a:ext cx="5602110" cy="2845709"/>
            <a:chOff x="4416778" y="2926156"/>
            <a:chExt cx="5602110" cy="2845709"/>
          </a:xfrm>
        </p:grpSpPr>
        <p:pic>
          <p:nvPicPr>
            <p:cNvPr id="9"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16778" y="2926156"/>
              <a:ext cx="5602110" cy="2845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5700887" y="3802499"/>
              <a:ext cx="3654780" cy="923330"/>
            </a:xfrm>
            <a:prstGeom prst="rect">
              <a:avLst/>
            </a:prstGeom>
          </p:spPr>
          <p:txBody>
            <a:bodyPr wrap="square">
              <a:spAutoFit/>
            </a:bodyPr>
            <a:lstStyle/>
            <a:p>
              <a:r>
                <a:rPr lang="en-US" b="1" dirty="0" smtClean="0">
                  <a:latin typeface="Times New Roman"/>
                  <a:cs typeface="Times New Roman"/>
                </a:rPr>
                <a:t>Sunlight </a:t>
              </a:r>
              <a:r>
                <a:rPr lang="en-US" b="1" dirty="0">
                  <a:latin typeface="Times New Roman"/>
                  <a:cs typeface="Times New Roman"/>
                </a:rPr>
                <a:t>is said to be the best of disinfectants; electric light the most efficient policeman.</a:t>
              </a:r>
            </a:p>
          </p:txBody>
        </p:sp>
        <p:sp>
          <p:nvSpPr>
            <p:cNvPr id="11" name="Rectangle 10"/>
            <p:cNvSpPr/>
            <p:nvPr/>
          </p:nvSpPr>
          <p:spPr>
            <a:xfrm>
              <a:off x="5362223" y="4613854"/>
              <a:ext cx="4217276" cy="523220"/>
            </a:xfrm>
            <a:prstGeom prst="rect">
              <a:avLst/>
            </a:prstGeom>
          </p:spPr>
          <p:txBody>
            <a:bodyPr wrap="square">
              <a:spAutoFit/>
            </a:bodyPr>
            <a:lstStyle/>
            <a:p>
              <a:pPr algn="r"/>
              <a:r>
                <a:rPr lang="en-US" sz="1400" dirty="0" smtClean="0">
                  <a:latin typeface="Times New Roman"/>
                  <a:cs typeface="Times New Roman"/>
                </a:rPr>
                <a:t>Louis Brandeis</a:t>
              </a:r>
              <a:br>
                <a:rPr lang="en-US" sz="1400" dirty="0" smtClean="0">
                  <a:latin typeface="Times New Roman"/>
                  <a:cs typeface="Times New Roman"/>
                </a:rPr>
              </a:br>
              <a:r>
                <a:rPr lang="en-US" sz="1400" dirty="0" smtClean="0">
                  <a:latin typeface="Times New Roman"/>
                  <a:cs typeface="Times New Roman"/>
                </a:rPr>
                <a:t>Associate Justice, US Supreme Court, 1916-1939</a:t>
              </a:r>
              <a:endParaRPr lang="en-US" sz="1400" dirty="0">
                <a:latin typeface="Times New Roman"/>
                <a:cs typeface="Times New Roman"/>
              </a:endParaRPr>
            </a:p>
          </p:txBody>
        </p:sp>
      </p:grpSp>
      <p:sp>
        <p:nvSpPr>
          <p:cNvPr id="14" name="10-Point Star 13"/>
          <p:cNvSpPr/>
          <p:nvPr/>
        </p:nvSpPr>
        <p:spPr>
          <a:xfrm>
            <a:off x="7796308" y="1197551"/>
            <a:ext cx="1237192" cy="1237192"/>
          </a:xfrm>
          <a:prstGeom prst="star10">
            <a:avLst/>
          </a:prstGeom>
          <a:ln/>
        </p:spPr>
        <p:style>
          <a:lnRef idx="1">
            <a:schemeClr val="accent2"/>
          </a:lnRef>
          <a:fillRef idx="3">
            <a:schemeClr val="accent2"/>
          </a:fillRef>
          <a:effectRef idx="2">
            <a:schemeClr val="accent2"/>
          </a:effectRef>
          <a:fontRef idx="minor">
            <a:schemeClr val="lt1"/>
          </a:fontRef>
        </p:style>
        <p:txBody>
          <a:bodyPr anchor="ctr"/>
          <a:lstStyle/>
          <a:p>
            <a:pPr algn="ctr"/>
            <a:r>
              <a:rPr lang="en-US" sz="900" dirty="0" smtClean="0">
                <a:ln w="18415" cmpd="sng">
                  <a:solidFill>
                    <a:srgbClr val="FFFFFF"/>
                  </a:solidFill>
                  <a:prstDash val="solid"/>
                </a:ln>
                <a:solidFill>
                  <a:srgbClr val="FFFFFF"/>
                </a:solidFill>
                <a:effectLst>
                  <a:outerShdw blurRad="50800" dist="38100" dir="2700000" algn="tl" rotWithShape="0">
                    <a:srgbClr val="000000">
                      <a:alpha val="43000"/>
                    </a:srgbClr>
                  </a:outerShdw>
                </a:effectLst>
              </a:rPr>
              <a:t>Transparency</a:t>
            </a:r>
            <a:endParaRPr lang="en-US" sz="900" dirty="0">
              <a:effectLst>
                <a:outerShdw blurRad="50800" dist="38100" dir="2700000" algn="tl" rotWithShape="0">
                  <a:srgbClr val="000000">
                    <a:alpha val="43000"/>
                  </a:srgbClr>
                </a:outerShdw>
              </a:effectLst>
            </a:endParaRPr>
          </a:p>
        </p:txBody>
      </p:sp>
      <p:sp>
        <p:nvSpPr>
          <p:cNvPr id="15" name="Hexagon 14"/>
          <p:cNvSpPr/>
          <p:nvPr/>
        </p:nvSpPr>
        <p:spPr>
          <a:xfrm>
            <a:off x="7787621" y="106643"/>
            <a:ext cx="1226927" cy="1057696"/>
          </a:xfrm>
          <a:prstGeom prst="hexagon">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900" dirty="0" smtClean="0">
                <a:ln w="18415" cmpd="sng">
                  <a:solidFill>
                    <a:srgbClr val="FFFFFF"/>
                  </a:solidFill>
                  <a:prstDash val="solid"/>
                </a:ln>
                <a:solidFill>
                  <a:srgbClr val="FFFFFF"/>
                </a:solidFill>
                <a:effectLst>
                  <a:outerShdw blurRad="50800" dist="38100" dir="2700000" algn="tl" rotWithShape="0">
                    <a:srgbClr val="000000">
                      <a:alpha val="43000"/>
                    </a:srgbClr>
                  </a:outerShdw>
                </a:effectLst>
              </a:rPr>
              <a:t>Incentives</a:t>
            </a:r>
            <a:endParaRPr lang="en-US" sz="900" dirty="0">
              <a:ln w="18415" cmpd="sng">
                <a:solidFill>
                  <a:srgbClr val="FFFFFF"/>
                </a:solidFill>
                <a:prstDash val="solid"/>
              </a:ln>
              <a:solidFill>
                <a:srgbClr val="FFFFFF"/>
              </a:solidFill>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23877330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Group 30"/>
          <p:cNvGrpSpPr/>
          <p:nvPr/>
        </p:nvGrpSpPr>
        <p:grpSpPr>
          <a:xfrm>
            <a:off x="5382022" y="99522"/>
            <a:ext cx="3394904" cy="1988346"/>
            <a:chOff x="5519727" y="726802"/>
            <a:chExt cx="3394904" cy="1988346"/>
          </a:xfrm>
        </p:grpSpPr>
        <p:pic>
          <p:nvPicPr>
            <p:cNvPr id="12" name="Picture 11"/>
            <p:cNvPicPr>
              <a:picLocks noChangeAspect="1"/>
            </p:cNvPicPr>
            <p:nvPr/>
          </p:nvPicPr>
          <p:blipFill>
            <a:blip r:embed="rId3"/>
            <a:stretch>
              <a:fillRect/>
            </a:stretch>
          </p:blipFill>
          <p:spPr>
            <a:xfrm>
              <a:off x="5519727" y="1575849"/>
              <a:ext cx="1503232" cy="565180"/>
            </a:xfrm>
            <a:prstGeom prst="rect">
              <a:avLst/>
            </a:prstGeom>
          </p:spPr>
        </p:pic>
        <p:pic>
          <p:nvPicPr>
            <p:cNvPr id="14" name="Picture 13"/>
            <p:cNvPicPr>
              <a:picLocks noChangeAspect="1"/>
            </p:cNvPicPr>
            <p:nvPr/>
          </p:nvPicPr>
          <p:blipFill>
            <a:blip r:embed="rId4"/>
            <a:stretch>
              <a:fillRect/>
            </a:stretch>
          </p:blipFill>
          <p:spPr>
            <a:xfrm>
              <a:off x="5737712" y="2188655"/>
              <a:ext cx="2830604" cy="526493"/>
            </a:xfrm>
            <a:prstGeom prst="rect">
              <a:avLst/>
            </a:prstGeom>
          </p:spPr>
        </p:pic>
        <p:pic>
          <p:nvPicPr>
            <p:cNvPr id="16" name="Picture 15"/>
            <p:cNvPicPr>
              <a:picLocks noChangeAspect="1"/>
            </p:cNvPicPr>
            <p:nvPr/>
          </p:nvPicPr>
          <p:blipFill>
            <a:blip r:embed="rId5"/>
            <a:stretch>
              <a:fillRect/>
            </a:stretch>
          </p:blipFill>
          <p:spPr>
            <a:xfrm>
              <a:off x="7135915" y="1790042"/>
              <a:ext cx="1640872" cy="397787"/>
            </a:xfrm>
            <a:prstGeom prst="rect">
              <a:avLst/>
            </a:prstGeom>
          </p:spPr>
        </p:pic>
        <p:pic>
          <p:nvPicPr>
            <p:cNvPr id="17" name="Picture 16"/>
            <p:cNvPicPr>
              <a:picLocks noChangeAspect="1"/>
            </p:cNvPicPr>
            <p:nvPr/>
          </p:nvPicPr>
          <p:blipFill>
            <a:blip r:embed="rId6"/>
            <a:stretch>
              <a:fillRect/>
            </a:stretch>
          </p:blipFill>
          <p:spPr>
            <a:xfrm>
              <a:off x="6854653" y="726802"/>
              <a:ext cx="2059978" cy="1250443"/>
            </a:xfrm>
            <a:prstGeom prst="rect">
              <a:avLst/>
            </a:prstGeom>
          </p:spPr>
        </p:pic>
      </p:grpSp>
      <p:grpSp>
        <p:nvGrpSpPr>
          <p:cNvPr id="32" name="Group 31"/>
          <p:cNvGrpSpPr/>
          <p:nvPr/>
        </p:nvGrpSpPr>
        <p:grpSpPr>
          <a:xfrm>
            <a:off x="321312" y="457218"/>
            <a:ext cx="3110837" cy="1347061"/>
            <a:chOff x="673225" y="1451685"/>
            <a:chExt cx="3110837" cy="1347061"/>
          </a:xfrm>
        </p:grpSpPr>
        <p:pic>
          <p:nvPicPr>
            <p:cNvPr id="9" name="Picture 8"/>
            <p:cNvPicPr>
              <a:picLocks noChangeAspect="1"/>
            </p:cNvPicPr>
            <p:nvPr/>
          </p:nvPicPr>
          <p:blipFill>
            <a:blip r:embed="rId7"/>
            <a:stretch>
              <a:fillRect/>
            </a:stretch>
          </p:blipFill>
          <p:spPr>
            <a:xfrm>
              <a:off x="673225" y="1451685"/>
              <a:ext cx="1943172" cy="656580"/>
            </a:xfrm>
            <a:prstGeom prst="rect">
              <a:avLst/>
            </a:prstGeom>
          </p:spPr>
        </p:pic>
        <p:pic>
          <p:nvPicPr>
            <p:cNvPr id="11" name="Picture 10"/>
            <p:cNvPicPr>
              <a:picLocks noChangeAspect="1"/>
            </p:cNvPicPr>
            <p:nvPr/>
          </p:nvPicPr>
          <p:blipFill>
            <a:blip r:embed="rId8"/>
            <a:stretch>
              <a:fillRect/>
            </a:stretch>
          </p:blipFill>
          <p:spPr>
            <a:xfrm>
              <a:off x="739130" y="2072320"/>
              <a:ext cx="1816065" cy="726426"/>
            </a:xfrm>
            <a:prstGeom prst="rect">
              <a:avLst/>
            </a:prstGeom>
          </p:spPr>
        </p:pic>
        <p:pic>
          <p:nvPicPr>
            <p:cNvPr id="18" name="Picture 17"/>
            <p:cNvPicPr>
              <a:picLocks noChangeAspect="1"/>
            </p:cNvPicPr>
            <p:nvPr/>
          </p:nvPicPr>
          <p:blipFill>
            <a:blip r:embed="rId9"/>
            <a:stretch>
              <a:fillRect/>
            </a:stretch>
          </p:blipFill>
          <p:spPr>
            <a:xfrm>
              <a:off x="2341093" y="1606447"/>
              <a:ext cx="1442969" cy="1082227"/>
            </a:xfrm>
            <a:prstGeom prst="rect">
              <a:avLst/>
            </a:prstGeom>
          </p:spPr>
        </p:pic>
      </p:grpSp>
      <p:grpSp>
        <p:nvGrpSpPr>
          <p:cNvPr id="29" name="Group 28"/>
          <p:cNvGrpSpPr/>
          <p:nvPr/>
        </p:nvGrpSpPr>
        <p:grpSpPr>
          <a:xfrm>
            <a:off x="313439" y="4441620"/>
            <a:ext cx="3649406" cy="1789091"/>
            <a:chOff x="328740" y="4548725"/>
            <a:chExt cx="3649406" cy="1789091"/>
          </a:xfrm>
        </p:grpSpPr>
        <p:pic>
          <p:nvPicPr>
            <p:cNvPr id="7" name="Picture 6"/>
            <p:cNvPicPr>
              <a:picLocks noChangeAspect="1"/>
            </p:cNvPicPr>
            <p:nvPr/>
          </p:nvPicPr>
          <p:blipFill>
            <a:blip r:embed="rId10"/>
            <a:stretch>
              <a:fillRect/>
            </a:stretch>
          </p:blipFill>
          <p:spPr>
            <a:xfrm>
              <a:off x="1377054" y="4548725"/>
              <a:ext cx="2050275" cy="578642"/>
            </a:xfrm>
            <a:prstGeom prst="rect">
              <a:avLst/>
            </a:prstGeom>
          </p:spPr>
        </p:pic>
        <p:pic>
          <p:nvPicPr>
            <p:cNvPr id="8" name="Picture 7"/>
            <p:cNvPicPr>
              <a:picLocks noChangeAspect="1"/>
            </p:cNvPicPr>
            <p:nvPr/>
          </p:nvPicPr>
          <p:blipFill>
            <a:blip r:embed="rId11"/>
            <a:stretch>
              <a:fillRect/>
            </a:stretch>
          </p:blipFill>
          <p:spPr>
            <a:xfrm>
              <a:off x="1677323" y="5294456"/>
              <a:ext cx="2300823" cy="635872"/>
            </a:xfrm>
            <a:prstGeom prst="rect">
              <a:avLst/>
            </a:prstGeom>
          </p:spPr>
        </p:pic>
        <p:pic>
          <p:nvPicPr>
            <p:cNvPr id="19" name="Picture 18"/>
            <p:cNvPicPr>
              <a:picLocks noChangeAspect="1"/>
            </p:cNvPicPr>
            <p:nvPr/>
          </p:nvPicPr>
          <p:blipFill>
            <a:blip r:embed="rId12"/>
            <a:stretch>
              <a:fillRect/>
            </a:stretch>
          </p:blipFill>
          <p:spPr>
            <a:xfrm>
              <a:off x="328740" y="4773442"/>
              <a:ext cx="1177369" cy="1564374"/>
            </a:xfrm>
            <a:prstGeom prst="rect">
              <a:avLst/>
            </a:prstGeom>
          </p:spPr>
        </p:pic>
      </p:grpSp>
      <p:grpSp>
        <p:nvGrpSpPr>
          <p:cNvPr id="30" name="Group 29"/>
          <p:cNvGrpSpPr/>
          <p:nvPr/>
        </p:nvGrpSpPr>
        <p:grpSpPr>
          <a:xfrm>
            <a:off x="5140991" y="4237950"/>
            <a:ext cx="3742900" cy="1973638"/>
            <a:chOff x="5401100" y="4436853"/>
            <a:chExt cx="3742900" cy="1973638"/>
          </a:xfrm>
        </p:grpSpPr>
        <p:pic>
          <p:nvPicPr>
            <p:cNvPr id="20" name="Picture 19"/>
            <p:cNvPicPr>
              <a:picLocks noChangeAspect="1"/>
            </p:cNvPicPr>
            <p:nvPr/>
          </p:nvPicPr>
          <p:blipFill>
            <a:blip r:embed="rId13"/>
            <a:stretch>
              <a:fillRect/>
            </a:stretch>
          </p:blipFill>
          <p:spPr>
            <a:xfrm>
              <a:off x="5503437" y="4436853"/>
              <a:ext cx="2162146" cy="797291"/>
            </a:xfrm>
            <a:prstGeom prst="rect">
              <a:avLst/>
            </a:prstGeom>
          </p:spPr>
        </p:pic>
        <p:pic>
          <p:nvPicPr>
            <p:cNvPr id="22" name="Picture 21"/>
            <p:cNvPicPr>
              <a:picLocks noChangeAspect="1"/>
            </p:cNvPicPr>
            <p:nvPr/>
          </p:nvPicPr>
          <p:blipFill>
            <a:blip r:embed="rId14"/>
            <a:stretch>
              <a:fillRect/>
            </a:stretch>
          </p:blipFill>
          <p:spPr>
            <a:xfrm>
              <a:off x="5401100" y="5435795"/>
              <a:ext cx="1933275" cy="576908"/>
            </a:xfrm>
            <a:prstGeom prst="rect">
              <a:avLst/>
            </a:prstGeom>
          </p:spPr>
        </p:pic>
        <p:pic>
          <p:nvPicPr>
            <p:cNvPr id="23" name="Picture 22"/>
            <p:cNvPicPr>
              <a:picLocks noChangeAspect="1"/>
            </p:cNvPicPr>
            <p:nvPr/>
          </p:nvPicPr>
          <p:blipFill>
            <a:blip r:embed="rId15"/>
            <a:stretch>
              <a:fillRect/>
            </a:stretch>
          </p:blipFill>
          <p:spPr>
            <a:xfrm>
              <a:off x="7268425" y="5628387"/>
              <a:ext cx="1621203" cy="782104"/>
            </a:xfrm>
            <a:prstGeom prst="rect">
              <a:avLst/>
            </a:prstGeom>
          </p:spPr>
        </p:pic>
        <p:pic>
          <p:nvPicPr>
            <p:cNvPr id="24" name="Picture 23"/>
            <p:cNvPicPr>
              <a:picLocks noChangeAspect="1"/>
            </p:cNvPicPr>
            <p:nvPr/>
          </p:nvPicPr>
          <p:blipFill>
            <a:blip r:embed="rId16"/>
            <a:stretch>
              <a:fillRect/>
            </a:stretch>
          </p:blipFill>
          <p:spPr>
            <a:xfrm>
              <a:off x="7093396" y="4482752"/>
              <a:ext cx="2050604" cy="1110744"/>
            </a:xfrm>
            <a:prstGeom prst="rect">
              <a:avLst/>
            </a:prstGeom>
          </p:spPr>
        </p:pic>
      </p:grpSp>
      <p:grpSp>
        <p:nvGrpSpPr>
          <p:cNvPr id="33" name="Group 32"/>
          <p:cNvGrpSpPr/>
          <p:nvPr/>
        </p:nvGrpSpPr>
        <p:grpSpPr>
          <a:xfrm>
            <a:off x="1897268" y="2295065"/>
            <a:ext cx="4710431" cy="1481670"/>
            <a:chOff x="1377051" y="2723310"/>
            <a:chExt cx="4710431" cy="1481670"/>
          </a:xfrm>
        </p:grpSpPr>
        <p:pic>
          <p:nvPicPr>
            <p:cNvPr id="25" name="Picture 24"/>
            <p:cNvPicPr>
              <a:picLocks noChangeAspect="1"/>
            </p:cNvPicPr>
            <p:nvPr/>
          </p:nvPicPr>
          <p:blipFill rotWithShape="1">
            <a:blip r:embed="rId17"/>
            <a:srcRect b="52249"/>
            <a:stretch/>
          </p:blipFill>
          <p:spPr>
            <a:xfrm>
              <a:off x="1377051" y="3296687"/>
              <a:ext cx="2235528" cy="421091"/>
            </a:xfrm>
            <a:prstGeom prst="rect">
              <a:avLst/>
            </a:prstGeom>
          </p:spPr>
        </p:pic>
        <p:pic>
          <p:nvPicPr>
            <p:cNvPr id="26" name="Picture 25"/>
            <p:cNvPicPr>
              <a:picLocks noChangeAspect="1"/>
            </p:cNvPicPr>
            <p:nvPr/>
          </p:nvPicPr>
          <p:blipFill>
            <a:blip r:embed="rId18"/>
            <a:stretch>
              <a:fillRect/>
            </a:stretch>
          </p:blipFill>
          <p:spPr>
            <a:xfrm>
              <a:off x="5100663" y="2845706"/>
              <a:ext cx="986819" cy="872072"/>
            </a:xfrm>
            <a:prstGeom prst="rect">
              <a:avLst/>
            </a:prstGeom>
          </p:spPr>
        </p:pic>
        <p:pic>
          <p:nvPicPr>
            <p:cNvPr id="27" name="Picture 26"/>
            <p:cNvPicPr>
              <a:picLocks noChangeAspect="1"/>
            </p:cNvPicPr>
            <p:nvPr/>
          </p:nvPicPr>
          <p:blipFill>
            <a:blip r:embed="rId19"/>
            <a:stretch>
              <a:fillRect/>
            </a:stretch>
          </p:blipFill>
          <p:spPr>
            <a:xfrm>
              <a:off x="2004374" y="3725745"/>
              <a:ext cx="3773502" cy="479235"/>
            </a:xfrm>
            <a:prstGeom prst="rect">
              <a:avLst/>
            </a:prstGeom>
          </p:spPr>
        </p:pic>
        <p:pic>
          <p:nvPicPr>
            <p:cNvPr id="28" name="Picture 27"/>
            <p:cNvPicPr>
              <a:picLocks noChangeAspect="1"/>
            </p:cNvPicPr>
            <p:nvPr/>
          </p:nvPicPr>
          <p:blipFill>
            <a:blip r:embed="rId20"/>
            <a:stretch>
              <a:fillRect/>
            </a:stretch>
          </p:blipFill>
          <p:spPr>
            <a:xfrm>
              <a:off x="3879609" y="2723310"/>
              <a:ext cx="1000311" cy="1000311"/>
            </a:xfrm>
            <a:prstGeom prst="rect">
              <a:avLst/>
            </a:prstGeom>
          </p:spPr>
        </p:pic>
      </p:grpSp>
    </p:spTree>
    <p:extLst>
      <p:ext uri="{BB962C8B-B14F-4D97-AF65-F5344CB8AC3E}">
        <p14:creationId xmlns:p14="http://schemas.microsoft.com/office/powerpoint/2010/main" val="3166479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Mapping Across the Enterprise</a:t>
            </a:r>
            <a:endParaRPr lang="en-US" dirty="0"/>
          </a:p>
        </p:txBody>
      </p:sp>
      <p:sp>
        <p:nvSpPr>
          <p:cNvPr id="3" name="Content Placeholder 2"/>
          <p:cNvSpPr>
            <a:spLocks noGrp="1"/>
          </p:cNvSpPr>
          <p:nvPr>
            <p:ph idx="1"/>
          </p:nvPr>
        </p:nvSpPr>
        <p:spPr>
          <a:xfrm>
            <a:off x="5918917" y="1508923"/>
            <a:ext cx="2985361" cy="4756410"/>
          </a:xfrm>
        </p:spPr>
        <p:txBody>
          <a:bodyPr>
            <a:normAutofit fontScale="92500" lnSpcReduction="20000"/>
          </a:bodyPr>
          <a:lstStyle/>
          <a:p>
            <a:r>
              <a:rPr lang="en-US" dirty="0" smtClean="0"/>
              <a:t>Who saw what and when?</a:t>
            </a:r>
          </a:p>
          <a:p>
            <a:endParaRPr lang="en-US" dirty="0" smtClean="0"/>
          </a:p>
          <a:p>
            <a:r>
              <a:rPr lang="en-US" dirty="0" smtClean="0"/>
              <a:t>Database logs</a:t>
            </a:r>
          </a:p>
          <a:p>
            <a:endParaRPr lang="en-US" dirty="0" smtClean="0"/>
          </a:p>
          <a:p>
            <a:r>
              <a:rPr lang="en-US" dirty="0" smtClean="0"/>
              <a:t>Unauthorized copying</a:t>
            </a:r>
          </a:p>
          <a:p>
            <a:endParaRPr lang="en-US" dirty="0" smtClean="0"/>
          </a:p>
          <a:p>
            <a:r>
              <a:rPr lang="en-US" dirty="0" smtClean="0"/>
              <a:t>Retention and deletion </a:t>
            </a:r>
          </a:p>
          <a:p>
            <a:endParaRPr lang="en-US" dirty="0" smtClean="0"/>
          </a:p>
          <a:p>
            <a:r>
              <a:rPr lang="en-US" dirty="0" smtClean="0"/>
              <a:t>What </a:t>
            </a:r>
            <a:r>
              <a:rPr lang="en-US" dirty="0"/>
              <a:t>records are </a:t>
            </a:r>
            <a:r>
              <a:rPr lang="en-US" dirty="0" smtClean="0"/>
              <a:t>moving overseas</a:t>
            </a:r>
            <a:endParaRPr lang="en-US" dirty="0"/>
          </a:p>
          <a:p>
            <a:endParaRPr lang="en-US" dirty="0"/>
          </a:p>
        </p:txBody>
      </p:sp>
      <p:pic>
        <p:nvPicPr>
          <p:cNvPr id="7" name="Picture 6" descr="Illustrations-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93" y="947484"/>
            <a:ext cx="5683509" cy="5349186"/>
          </a:xfrm>
          <a:prstGeom prst="rect">
            <a:avLst/>
          </a:prstGeom>
        </p:spPr>
      </p:pic>
      <p:sp>
        <p:nvSpPr>
          <p:cNvPr id="5" name="10-Point Star 4"/>
          <p:cNvSpPr/>
          <p:nvPr/>
        </p:nvSpPr>
        <p:spPr>
          <a:xfrm>
            <a:off x="7781706" y="134350"/>
            <a:ext cx="1237192" cy="1237192"/>
          </a:xfrm>
          <a:prstGeom prst="star10">
            <a:avLst/>
          </a:prstGeom>
          <a:ln/>
        </p:spPr>
        <p:style>
          <a:lnRef idx="1">
            <a:schemeClr val="accent2"/>
          </a:lnRef>
          <a:fillRef idx="3">
            <a:schemeClr val="accent2"/>
          </a:fillRef>
          <a:effectRef idx="2">
            <a:schemeClr val="accent2"/>
          </a:effectRef>
          <a:fontRef idx="minor">
            <a:schemeClr val="lt1"/>
          </a:fontRef>
        </p:style>
        <p:txBody>
          <a:bodyPr anchor="ctr"/>
          <a:lstStyle/>
          <a:p>
            <a:pPr algn="ctr"/>
            <a:r>
              <a:rPr lang="en-US" sz="900" dirty="0" smtClean="0">
                <a:ln w="18415" cmpd="sng">
                  <a:solidFill>
                    <a:srgbClr val="FFFFFF"/>
                  </a:solidFill>
                  <a:prstDash val="solid"/>
                </a:ln>
                <a:solidFill>
                  <a:srgbClr val="FFFFFF"/>
                </a:solidFill>
                <a:effectLst>
                  <a:outerShdw blurRad="50800" dist="38100" dir="2700000" algn="tl" rotWithShape="0">
                    <a:srgbClr val="000000">
                      <a:alpha val="43000"/>
                    </a:srgbClr>
                  </a:outerShdw>
                </a:effectLst>
              </a:rPr>
              <a:t>Transparency</a:t>
            </a:r>
            <a:endParaRPr lang="en-US" sz="900"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843099508"/>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Document Similarity</a:t>
            </a:r>
            <a:endParaRPr lang="en-US" dirty="0"/>
          </a:p>
        </p:txBody>
      </p:sp>
      <p:sp>
        <p:nvSpPr>
          <p:cNvPr id="63" name="Text Placeholder 62"/>
          <p:cNvSpPr>
            <a:spLocks noGrp="1"/>
          </p:cNvSpPr>
          <p:nvPr>
            <p:ph type="body" sz="half" idx="2"/>
          </p:nvPr>
        </p:nvSpPr>
        <p:spPr/>
        <p:txBody>
          <a:bodyPr/>
          <a:lstStyle/>
          <a:p>
            <a:r>
              <a:rPr lang="en-US" dirty="0" err="1" smtClean="0"/>
              <a:t>MinHash</a:t>
            </a:r>
            <a:r>
              <a:rPr lang="en-US" dirty="0" smtClean="0"/>
              <a:t> and </a:t>
            </a:r>
            <a:r>
              <a:rPr lang="en-US" dirty="0" err="1" smtClean="0"/>
              <a:t>Jaccard</a:t>
            </a:r>
            <a:r>
              <a:rPr lang="en-US" dirty="0" smtClean="0"/>
              <a:t> Similarity</a:t>
            </a:r>
            <a:endParaRPr lang="en-US" dirty="0"/>
          </a:p>
        </p:txBody>
      </p:sp>
      <p:sp>
        <p:nvSpPr>
          <p:cNvPr id="65" name="10-Point Star 64"/>
          <p:cNvSpPr/>
          <p:nvPr/>
        </p:nvSpPr>
        <p:spPr>
          <a:xfrm>
            <a:off x="7781706" y="134350"/>
            <a:ext cx="1237192" cy="1237192"/>
          </a:xfrm>
          <a:prstGeom prst="star10">
            <a:avLst/>
          </a:prstGeom>
          <a:ln/>
        </p:spPr>
        <p:style>
          <a:lnRef idx="1">
            <a:schemeClr val="accent2"/>
          </a:lnRef>
          <a:fillRef idx="3">
            <a:schemeClr val="accent2"/>
          </a:fillRef>
          <a:effectRef idx="2">
            <a:schemeClr val="accent2"/>
          </a:effectRef>
          <a:fontRef idx="minor">
            <a:schemeClr val="lt1"/>
          </a:fontRef>
        </p:style>
        <p:txBody>
          <a:bodyPr anchor="ctr"/>
          <a:lstStyle/>
          <a:p>
            <a:pPr algn="ctr"/>
            <a:r>
              <a:rPr lang="en-US" sz="900" dirty="0" smtClean="0">
                <a:ln w="18415" cmpd="sng">
                  <a:solidFill>
                    <a:srgbClr val="FFFFFF"/>
                  </a:solidFill>
                  <a:prstDash val="solid"/>
                </a:ln>
                <a:solidFill>
                  <a:srgbClr val="FFFFFF"/>
                </a:solidFill>
                <a:effectLst>
                  <a:outerShdw blurRad="50800" dist="38100" dir="2700000" algn="tl" rotWithShape="0">
                    <a:srgbClr val="000000">
                      <a:alpha val="43000"/>
                    </a:srgbClr>
                  </a:outerShdw>
                </a:effectLst>
              </a:rPr>
              <a:t>Transparency</a:t>
            </a:r>
            <a:endParaRPr lang="en-US" sz="900" dirty="0">
              <a:effectLst>
                <a:outerShdw blurRad="50800" dist="38100" dir="2700000" algn="tl" rotWithShape="0">
                  <a:srgbClr val="000000">
                    <a:alpha val="43000"/>
                  </a:srgbClr>
                </a:outerShdw>
              </a:effectLst>
            </a:endParaRPr>
          </a:p>
        </p:txBody>
      </p:sp>
      <p:grpSp>
        <p:nvGrpSpPr>
          <p:cNvPr id="32" name="Group 31"/>
          <p:cNvGrpSpPr/>
          <p:nvPr/>
        </p:nvGrpSpPr>
        <p:grpSpPr>
          <a:xfrm>
            <a:off x="639335" y="987083"/>
            <a:ext cx="7865330" cy="1303440"/>
            <a:chOff x="425671" y="987083"/>
            <a:chExt cx="7865330" cy="1303440"/>
          </a:xfrm>
        </p:grpSpPr>
        <p:grpSp>
          <p:nvGrpSpPr>
            <p:cNvPr id="13" name="Group 12"/>
            <p:cNvGrpSpPr/>
            <p:nvPr/>
          </p:nvGrpSpPr>
          <p:grpSpPr>
            <a:xfrm>
              <a:off x="425671" y="987083"/>
              <a:ext cx="3891962" cy="1270451"/>
              <a:chOff x="425671" y="987083"/>
              <a:chExt cx="3891962" cy="1270451"/>
            </a:xfrm>
          </p:grpSpPr>
          <p:pic>
            <p:nvPicPr>
              <p:cNvPr id="62"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5671" y="987083"/>
                <a:ext cx="3891962" cy="127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TextBox 24"/>
              <p:cNvSpPr txBox="1">
                <a:spLocks noChangeArrowheads="1"/>
              </p:cNvSpPr>
              <p:nvPr/>
            </p:nvSpPr>
            <p:spPr bwMode="auto">
              <a:xfrm>
                <a:off x="547716" y="1296990"/>
                <a:ext cx="3370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b="1" dirty="0" smtClean="0">
                    <a:latin typeface="Times New Roman"/>
                    <a:cs typeface="Times New Roman"/>
                  </a:rPr>
                  <a:t>A </a:t>
                </a:r>
                <a:r>
                  <a:rPr lang="en-US" b="1" dirty="0">
                    <a:latin typeface="Times New Roman"/>
                    <a:cs typeface="Times New Roman"/>
                  </a:rPr>
                  <a:t>revolution is </a:t>
                </a:r>
                <a:r>
                  <a:rPr lang="en-US" b="1" dirty="0" smtClean="0">
                    <a:latin typeface="Times New Roman"/>
                    <a:cs typeface="Times New Roman"/>
                  </a:rPr>
                  <a:t>afoot </a:t>
                </a:r>
                <a:r>
                  <a:rPr lang="en-US" b="1" dirty="0">
                    <a:latin typeface="Times New Roman"/>
                    <a:cs typeface="Times New Roman"/>
                  </a:rPr>
                  <a:t>in privacy regulation</a:t>
                </a:r>
                <a:r>
                  <a:rPr lang="en-US" b="1" dirty="0" smtClean="0">
                    <a:latin typeface="Times New Roman"/>
                    <a:cs typeface="Times New Roman"/>
                  </a:rPr>
                  <a:t>.</a:t>
                </a:r>
                <a:endParaRPr lang="en-US" b="1" dirty="0">
                  <a:latin typeface="Times New Roman"/>
                  <a:cs typeface="Times New Roman"/>
                </a:endParaRPr>
              </a:p>
            </p:txBody>
          </p:sp>
        </p:grpSp>
        <p:grpSp>
          <p:nvGrpSpPr>
            <p:cNvPr id="14" name="Group 13"/>
            <p:cNvGrpSpPr/>
            <p:nvPr/>
          </p:nvGrpSpPr>
          <p:grpSpPr>
            <a:xfrm>
              <a:off x="4399039" y="1020072"/>
              <a:ext cx="3891962" cy="1270451"/>
              <a:chOff x="4399039" y="1020072"/>
              <a:chExt cx="3891962" cy="1270451"/>
            </a:xfrm>
          </p:grpSpPr>
          <p:pic>
            <p:nvPicPr>
              <p:cNvPr id="68"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399039" y="1020072"/>
                <a:ext cx="3891962" cy="1270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TextBox 24"/>
              <p:cNvSpPr txBox="1">
                <a:spLocks noChangeArrowheads="1"/>
              </p:cNvSpPr>
              <p:nvPr/>
            </p:nvSpPr>
            <p:spPr bwMode="auto">
              <a:xfrm>
                <a:off x="4521084" y="1329979"/>
                <a:ext cx="33702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b="1" dirty="0" smtClean="0">
                    <a:latin typeface="Times New Roman"/>
                    <a:cs typeface="Times New Roman"/>
                  </a:rPr>
                  <a:t>A </a:t>
                </a:r>
                <a:r>
                  <a:rPr lang="en-US" b="1" dirty="0">
                    <a:latin typeface="Times New Roman"/>
                    <a:cs typeface="Times New Roman"/>
                  </a:rPr>
                  <a:t>revolution is </a:t>
                </a:r>
                <a:r>
                  <a:rPr lang="en-US" b="1" dirty="0" smtClean="0">
                    <a:latin typeface="Times New Roman"/>
                    <a:cs typeface="Times New Roman"/>
                  </a:rPr>
                  <a:t>a foot </a:t>
                </a:r>
                <a:r>
                  <a:rPr lang="en-US" b="1" dirty="0">
                    <a:latin typeface="Times New Roman"/>
                    <a:cs typeface="Times New Roman"/>
                  </a:rPr>
                  <a:t>in privacy regulation</a:t>
                </a:r>
                <a:r>
                  <a:rPr lang="en-US" b="1" dirty="0" smtClean="0">
                    <a:latin typeface="Times New Roman"/>
                    <a:cs typeface="Times New Roman"/>
                  </a:rPr>
                  <a:t>.</a:t>
                </a:r>
                <a:endParaRPr lang="en-US" b="1" dirty="0">
                  <a:latin typeface="Times New Roman"/>
                  <a:cs typeface="Times New Roman"/>
                </a:endParaRPr>
              </a:p>
            </p:txBody>
          </p:sp>
        </p:grpSp>
      </p:grpSp>
      <p:grpSp>
        <p:nvGrpSpPr>
          <p:cNvPr id="30" name="Group 29"/>
          <p:cNvGrpSpPr/>
          <p:nvPr/>
        </p:nvGrpSpPr>
        <p:grpSpPr>
          <a:xfrm>
            <a:off x="1758493" y="2531666"/>
            <a:ext cx="5627015" cy="2674178"/>
            <a:chOff x="1580720" y="2612481"/>
            <a:chExt cx="5627015" cy="2674178"/>
          </a:xfrm>
        </p:grpSpPr>
        <p:graphicFrame>
          <p:nvGraphicFramePr>
            <p:cNvPr id="5" name="Diagram 4"/>
            <p:cNvGraphicFramePr/>
            <p:nvPr>
              <p:extLst>
                <p:ext uri="{D42A27DB-BD31-4B8C-83A1-F6EECF244321}">
                  <p14:modId xmlns:p14="http://schemas.microsoft.com/office/powerpoint/2010/main" val="2295713148"/>
                </p:ext>
              </p:extLst>
            </p:nvPr>
          </p:nvGraphicFramePr>
          <p:xfrm>
            <a:off x="1580720" y="2612481"/>
            <a:ext cx="5627015" cy="26741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8" name="Rectangle 17"/>
            <p:cNvSpPr/>
            <p:nvPr/>
          </p:nvSpPr>
          <p:spPr>
            <a:xfrm>
              <a:off x="3990240" y="3510108"/>
              <a:ext cx="861956" cy="276999"/>
            </a:xfrm>
            <a:prstGeom prst="rect">
              <a:avLst/>
            </a:prstGeom>
          </p:spPr>
          <p:txBody>
            <a:bodyPr wrap="square">
              <a:spAutoFit/>
            </a:bodyPr>
            <a:lstStyle/>
            <a:p>
              <a:r>
                <a:rPr lang="en-US" sz="1200" dirty="0"/>
                <a:t>r</a:t>
              </a:r>
              <a:r>
                <a:rPr lang="en-US" sz="1200" dirty="0" smtClean="0"/>
                <a:t>egulation</a:t>
              </a:r>
            </a:p>
          </p:txBody>
        </p:sp>
        <p:sp>
          <p:nvSpPr>
            <p:cNvPr id="20" name="Rectangle 19"/>
            <p:cNvSpPr/>
            <p:nvPr/>
          </p:nvSpPr>
          <p:spPr>
            <a:xfrm>
              <a:off x="4081523" y="4036784"/>
              <a:ext cx="672104" cy="276999"/>
            </a:xfrm>
            <a:prstGeom prst="rect">
              <a:avLst/>
            </a:prstGeom>
          </p:spPr>
          <p:txBody>
            <a:bodyPr wrap="none">
              <a:spAutoFit/>
            </a:bodyPr>
            <a:lstStyle/>
            <a:p>
              <a:r>
                <a:rPr lang="en-US" sz="1200" dirty="0"/>
                <a:t>privacy</a:t>
              </a:r>
            </a:p>
          </p:txBody>
        </p:sp>
        <p:sp>
          <p:nvSpPr>
            <p:cNvPr id="21" name="Rectangle 20"/>
            <p:cNvSpPr/>
            <p:nvPr/>
          </p:nvSpPr>
          <p:spPr>
            <a:xfrm>
              <a:off x="3994649" y="3778997"/>
              <a:ext cx="851916" cy="276999"/>
            </a:xfrm>
            <a:prstGeom prst="rect">
              <a:avLst/>
            </a:prstGeom>
          </p:spPr>
          <p:txBody>
            <a:bodyPr wrap="none">
              <a:spAutoFit/>
            </a:bodyPr>
            <a:lstStyle/>
            <a:p>
              <a:r>
                <a:rPr lang="en-US" sz="1200" dirty="0" smtClean="0"/>
                <a:t>revolution </a:t>
              </a:r>
              <a:endParaRPr lang="en-US" sz="1200" dirty="0"/>
            </a:p>
          </p:txBody>
        </p:sp>
        <p:sp>
          <p:nvSpPr>
            <p:cNvPr id="22" name="Rectangle 21"/>
            <p:cNvSpPr/>
            <p:nvPr/>
          </p:nvSpPr>
          <p:spPr>
            <a:xfrm>
              <a:off x="5274963" y="3711118"/>
              <a:ext cx="569687" cy="369332"/>
            </a:xfrm>
            <a:prstGeom prst="rect">
              <a:avLst/>
            </a:prstGeom>
          </p:spPr>
          <p:txBody>
            <a:bodyPr wrap="none">
              <a:spAutoFit/>
            </a:bodyPr>
            <a:lstStyle/>
            <a:p>
              <a:r>
                <a:rPr lang="en-US" dirty="0" smtClean="0"/>
                <a:t>foot</a:t>
              </a:r>
              <a:endParaRPr lang="en-US" dirty="0"/>
            </a:p>
          </p:txBody>
        </p:sp>
        <p:sp>
          <p:nvSpPr>
            <p:cNvPr id="23" name="Rectangle 22"/>
            <p:cNvSpPr/>
            <p:nvPr/>
          </p:nvSpPr>
          <p:spPr>
            <a:xfrm>
              <a:off x="2931219" y="3711118"/>
              <a:ext cx="698065" cy="369332"/>
            </a:xfrm>
            <a:prstGeom prst="rect">
              <a:avLst/>
            </a:prstGeom>
          </p:spPr>
          <p:txBody>
            <a:bodyPr wrap="none">
              <a:spAutoFit/>
            </a:bodyPr>
            <a:lstStyle/>
            <a:p>
              <a:r>
                <a:rPr lang="en-US" dirty="0"/>
                <a:t>afoot</a:t>
              </a:r>
            </a:p>
          </p:txBody>
        </p:sp>
      </p:grpSp>
      <p:graphicFrame>
        <p:nvGraphicFramePr>
          <p:cNvPr id="31" name="Object 30"/>
          <p:cNvGraphicFramePr>
            <a:graphicFrameLocks noChangeAspect="1"/>
          </p:cNvGraphicFramePr>
          <p:nvPr>
            <p:extLst>
              <p:ext uri="{D42A27DB-BD31-4B8C-83A1-F6EECF244321}">
                <p14:modId xmlns:p14="http://schemas.microsoft.com/office/powerpoint/2010/main" val="2154415246"/>
              </p:ext>
            </p:extLst>
          </p:nvPr>
        </p:nvGraphicFramePr>
        <p:xfrm>
          <a:off x="2161381" y="5258385"/>
          <a:ext cx="4821238" cy="1036638"/>
        </p:xfrm>
        <a:graphic>
          <a:graphicData uri="http://schemas.openxmlformats.org/presentationml/2006/ole">
            <mc:AlternateContent xmlns:mc="http://schemas.openxmlformats.org/markup-compatibility/2006">
              <mc:Choice xmlns:v="urn:schemas-microsoft-com:vml" Requires="v">
                <p:oleObj spid="_x0000_s8338" name="Equation" r:id="rId10" imgW="2184400" imgH="469900" progId="Equation.3">
                  <p:embed/>
                </p:oleObj>
              </mc:Choice>
              <mc:Fallback>
                <p:oleObj name="Equation" r:id="rId10" imgW="2184400" imgH="469900" progId="Equation.3">
                  <p:embed/>
                  <p:pic>
                    <p:nvPicPr>
                      <p:cNvPr id="0" name=""/>
                      <p:cNvPicPr/>
                      <p:nvPr/>
                    </p:nvPicPr>
                    <p:blipFill>
                      <a:blip r:embed="rId11"/>
                      <a:stretch>
                        <a:fillRect/>
                      </a:stretch>
                    </p:blipFill>
                    <p:spPr>
                      <a:xfrm>
                        <a:off x="2161381" y="5258385"/>
                        <a:ext cx="4821238" cy="1036638"/>
                      </a:xfrm>
                      <a:prstGeom prst="rect">
                        <a:avLst/>
                      </a:prstGeom>
                    </p:spPr>
                  </p:pic>
                </p:oleObj>
              </mc:Fallback>
            </mc:AlternateContent>
          </a:graphicData>
        </a:graphic>
      </p:graphicFrame>
      <p:sp>
        <p:nvSpPr>
          <p:cNvPr id="71" name="TextBox 70"/>
          <p:cNvSpPr txBox="1"/>
          <p:nvPr/>
        </p:nvSpPr>
        <p:spPr>
          <a:xfrm>
            <a:off x="5535320" y="6183304"/>
            <a:ext cx="3608680" cy="276999"/>
          </a:xfrm>
          <a:prstGeom prst="rect">
            <a:avLst/>
          </a:prstGeom>
          <a:noFill/>
        </p:spPr>
        <p:txBody>
          <a:bodyPr wrap="none" rtlCol="0">
            <a:spAutoFit/>
          </a:bodyPr>
          <a:lstStyle/>
          <a:p>
            <a:r>
              <a:rPr lang="en-US" sz="1200" dirty="0" smtClean="0">
                <a:hlinkClick r:id="rId12"/>
              </a:rPr>
              <a:t>http</a:t>
            </a:r>
            <a:r>
              <a:rPr lang="en-US" sz="1200" dirty="0">
                <a:hlinkClick r:id="rId12"/>
              </a:rPr>
              <a:t>://infolab.stanford.edu/~ullman/mmds/ch3.</a:t>
            </a:r>
            <a:r>
              <a:rPr lang="en-US" sz="1200" dirty="0" smtClean="0">
                <a:hlinkClick r:id="rId12"/>
              </a:rPr>
              <a:t>pdf</a:t>
            </a:r>
            <a:r>
              <a:rPr lang="en-US" sz="1200" dirty="0" smtClean="0"/>
              <a:t> </a:t>
            </a:r>
            <a:endParaRPr lang="en-US" sz="1200" dirty="0"/>
          </a:p>
        </p:txBody>
      </p:sp>
      <p:grpSp>
        <p:nvGrpSpPr>
          <p:cNvPr id="36" name="Group 35"/>
          <p:cNvGrpSpPr/>
          <p:nvPr/>
        </p:nvGrpSpPr>
        <p:grpSpPr>
          <a:xfrm>
            <a:off x="115454" y="2170545"/>
            <a:ext cx="8253381" cy="369332"/>
            <a:chOff x="115454" y="2170545"/>
            <a:chExt cx="8253381" cy="369332"/>
          </a:xfrm>
        </p:grpSpPr>
        <p:grpSp>
          <p:nvGrpSpPr>
            <p:cNvPr id="25" name="Group 24"/>
            <p:cNvGrpSpPr/>
            <p:nvPr/>
          </p:nvGrpSpPr>
          <p:grpSpPr>
            <a:xfrm>
              <a:off x="775166" y="2203513"/>
              <a:ext cx="7593669" cy="307777"/>
              <a:chOff x="567513" y="2203513"/>
              <a:chExt cx="7593669" cy="307777"/>
            </a:xfrm>
          </p:grpSpPr>
          <p:sp>
            <p:nvSpPr>
              <p:cNvPr id="15" name="Rectangle 14"/>
              <p:cNvSpPr/>
              <p:nvPr/>
            </p:nvSpPr>
            <p:spPr>
              <a:xfrm>
                <a:off x="567513" y="2203513"/>
                <a:ext cx="3608278" cy="307777"/>
              </a:xfrm>
              <a:prstGeom prst="rect">
                <a:avLst/>
              </a:prstGeom>
            </p:spPr>
            <p:txBody>
              <a:bodyPr wrap="square">
                <a:spAutoFit/>
              </a:bodyPr>
              <a:lstStyle/>
              <a:p>
                <a:r>
                  <a:rPr lang="de-DE" sz="1400" dirty="0" smtClean="0">
                    <a:latin typeface="Courier New"/>
                    <a:cs typeface="Courier New"/>
                  </a:rPr>
                  <a:t>8ccd811c0e7d419d101cf43cafe39179</a:t>
                </a:r>
                <a:endParaRPr lang="en-US" sz="1400" dirty="0">
                  <a:latin typeface="Courier New"/>
                  <a:cs typeface="Courier New"/>
                </a:endParaRPr>
              </a:p>
            </p:txBody>
          </p:sp>
          <p:sp>
            <p:nvSpPr>
              <p:cNvPr id="16" name="Rectangle 15"/>
              <p:cNvSpPr/>
              <p:nvPr/>
            </p:nvSpPr>
            <p:spPr>
              <a:xfrm>
                <a:off x="4528858" y="2203513"/>
                <a:ext cx="3632324" cy="307777"/>
              </a:xfrm>
              <a:prstGeom prst="rect">
                <a:avLst/>
              </a:prstGeom>
            </p:spPr>
            <p:txBody>
              <a:bodyPr wrap="none">
                <a:spAutoFit/>
              </a:bodyPr>
              <a:lstStyle/>
              <a:p>
                <a:r>
                  <a:rPr lang="sv-SE" sz="1400" dirty="0">
                    <a:latin typeface="Courier New"/>
                    <a:cs typeface="Courier New"/>
                  </a:rPr>
                  <a:t>7f6bca28df0f32552962c945eca0683d</a:t>
                </a:r>
                <a:endParaRPr lang="en-US" sz="1400" dirty="0">
                  <a:latin typeface="Courier New"/>
                  <a:cs typeface="Courier New"/>
                </a:endParaRPr>
              </a:p>
            </p:txBody>
          </p:sp>
        </p:grpSp>
        <p:sp>
          <p:nvSpPr>
            <p:cNvPr id="35" name="TextBox 34"/>
            <p:cNvSpPr txBox="1"/>
            <p:nvPr/>
          </p:nvSpPr>
          <p:spPr>
            <a:xfrm>
              <a:off x="115454" y="2170545"/>
              <a:ext cx="736162" cy="369332"/>
            </a:xfrm>
            <a:prstGeom prst="rect">
              <a:avLst/>
            </a:prstGeom>
            <a:noFill/>
          </p:spPr>
          <p:txBody>
            <a:bodyPr wrap="none" rtlCol="0">
              <a:spAutoFit/>
            </a:bodyPr>
            <a:lstStyle/>
            <a:p>
              <a:r>
                <a:rPr lang="en-US" dirty="0" smtClean="0"/>
                <a:t>MD5:</a:t>
              </a:r>
              <a:endParaRPr lang="en-US" dirty="0"/>
            </a:p>
          </p:txBody>
        </p:sp>
      </p:grpSp>
    </p:spTree>
    <p:extLst>
      <p:ext uri="{BB962C8B-B14F-4D97-AF65-F5344CB8AC3E}">
        <p14:creationId xmlns:p14="http://schemas.microsoft.com/office/powerpoint/2010/main" val="96994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0" y="-219938"/>
            <a:ext cx="5537344" cy="3153438"/>
            <a:chOff x="5832669" y="3783418"/>
            <a:chExt cx="5537344" cy="2231930"/>
          </a:xfrm>
        </p:grpSpPr>
        <p:pic>
          <p:nvPicPr>
            <p:cNvPr id="6"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32669" y="3783418"/>
              <a:ext cx="5537344" cy="2231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6228590" y="4364732"/>
              <a:ext cx="4801798" cy="1045618"/>
            </a:xfrm>
            <a:prstGeom prst="rect">
              <a:avLst/>
            </a:prstGeom>
          </p:spPr>
          <p:txBody>
            <a:bodyPr wrap="square">
              <a:spAutoFit/>
            </a:bodyPr>
            <a:lstStyle/>
            <a:p>
              <a:r>
                <a:rPr lang="en-US" b="1" dirty="0">
                  <a:latin typeface="Times New Roman"/>
                  <a:cs typeface="Times New Roman"/>
                </a:rPr>
                <a:t>Watch your thoughts; they become </a:t>
              </a:r>
              <a:r>
                <a:rPr lang="en-US" b="1" dirty="0" smtClean="0">
                  <a:latin typeface="Times New Roman"/>
                  <a:cs typeface="Times New Roman"/>
                </a:rPr>
                <a:t>words. Watch </a:t>
              </a:r>
              <a:r>
                <a:rPr lang="en-US" b="1" dirty="0">
                  <a:latin typeface="Times New Roman"/>
                  <a:cs typeface="Times New Roman"/>
                </a:rPr>
                <a:t>your words; they become </a:t>
              </a:r>
              <a:r>
                <a:rPr lang="en-US" b="1" dirty="0" smtClean="0">
                  <a:latin typeface="Times New Roman"/>
                  <a:cs typeface="Times New Roman"/>
                </a:rPr>
                <a:t>actions. Watch </a:t>
              </a:r>
              <a:r>
                <a:rPr lang="en-US" b="1" dirty="0">
                  <a:latin typeface="Times New Roman"/>
                  <a:cs typeface="Times New Roman"/>
                </a:rPr>
                <a:t>your actions; they become habit. Watch your habits; they become character. Watch your character; it becomes your destiny.</a:t>
              </a:r>
            </a:p>
          </p:txBody>
        </p:sp>
        <p:sp>
          <p:nvSpPr>
            <p:cNvPr id="8" name="Rectangle 7"/>
            <p:cNvSpPr/>
            <p:nvPr/>
          </p:nvSpPr>
          <p:spPr>
            <a:xfrm>
              <a:off x="6228590" y="5317143"/>
              <a:ext cx="4801798" cy="370323"/>
            </a:xfrm>
            <a:prstGeom prst="rect">
              <a:avLst/>
            </a:prstGeom>
          </p:spPr>
          <p:txBody>
            <a:bodyPr wrap="square">
              <a:spAutoFit/>
            </a:bodyPr>
            <a:lstStyle/>
            <a:p>
              <a:pPr algn="r"/>
              <a:r>
                <a:rPr lang="en-US" sz="1400" dirty="0" smtClean="0">
                  <a:latin typeface="Times New Roman"/>
                  <a:cs typeface="Times New Roman"/>
                </a:rPr>
                <a:t>Lao Tzu</a:t>
              </a:r>
              <a:br>
                <a:rPr lang="en-US" sz="1400" dirty="0" smtClean="0">
                  <a:latin typeface="Times New Roman"/>
                  <a:cs typeface="Times New Roman"/>
                </a:rPr>
              </a:br>
              <a:r>
                <a:rPr lang="en-US" sz="1400" dirty="0" smtClean="0">
                  <a:latin typeface="Times New Roman"/>
                  <a:cs typeface="Times New Roman"/>
                </a:rPr>
                <a:t>600 BC</a:t>
              </a:r>
              <a:endParaRPr lang="en-US" sz="1400" dirty="0">
                <a:latin typeface="Times New Roman"/>
                <a:cs typeface="Times New Roman"/>
              </a:endParaRPr>
            </a:p>
          </p:txBody>
        </p:sp>
      </p:grpSp>
      <p:grpSp>
        <p:nvGrpSpPr>
          <p:cNvPr id="15" name="Group 14"/>
          <p:cNvGrpSpPr/>
          <p:nvPr/>
        </p:nvGrpSpPr>
        <p:grpSpPr>
          <a:xfrm>
            <a:off x="168306" y="3886183"/>
            <a:ext cx="6207614" cy="3343229"/>
            <a:chOff x="3093102" y="1275742"/>
            <a:chExt cx="6207614" cy="3343229"/>
          </a:xfrm>
        </p:grpSpPr>
        <p:pic>
          <p:nvPicPr>
            <p:cNvPr id="16"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3102" y="1275742"/>
              <a:ext cx="6207614" cy="334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24"/>
            <p:cNvSpPr txBox="1">
              <a:spLocks noChangeArrowheads="1"/>
            </p:cNvSpPr>
            <p:nvPr/>
          </p:nvSpPr>
          <p:spPr bwMode="auto">
            <a:xfrm>
              <a:off x="3270663" y="2063872"/>
              <a:ext cx="5677194"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b="1" dirty="0">
                  <a:latin typeface="Times New Roman"/>
                  <a:cs typeface="Times New Roman"/>
                </a:rPr>
                <a:t>Watch your thoughts for they become </a:t>
              </a:r>
              <a:r>
                <a:rPr lang="en-US" b="1" dirty="0" smtClean="0">
                  <a:latin typeface="Times New Roman"/>
                  <a:cs typeface="Times New Roman"/>
                </a:rPr>
                <a:t>words. Watch </a:t>
              </a:r>
              <a:r>
                <a:rPr lang="en-US" b="1" dirty="0">
                  <a:latin typeface="Times New Roman"/>
                  <a:cs typeface="Times New Roman"/>
                </a:rPr>
                <a:t>your words for they become </a:t>
              </a:r>
              <a:r>
                <a:rPr lang="en-US" b="1" dirty="0" smtClean="0">
                  <a:latin typeface="Times New Roman"/>
                  <a:cs typeface="Times New Roman"/>
                </a:rPr>
                <a:t>actions. Watch </a:t>
              </a:r>
              <a:r>
                <a:rPr lang="en-US" b="1" dirty="0">
                  <a:latin typeface="Times New Roman"/>
                  <a:cs typeface="Times New Roman"/>
                </a:rPr>
                <a:t>your actions for they become </a:t>
              </a:r>
              <a:r>
                <a:rPr lang="en-US" b="1" dirty="0" smtClean="0">
                  <a:latin typeface="Times New Roman"/>
                  <a:cs typeface="Times New Roman"/>
                </a:rPr>
                <a:t>habits. Watch </a:t>
              </a:r>
              <a:r>
                <a:rPr lang="en-US" b="1" dirty="0">
                  <a:latin typeface="Times New Roman"/>
                  <a:cs typeface="Times New Roman"/>
                </a:rPr>
                <a:t>your habits for they become your </a:t>
              </a:r>
              <a:r>
                <a:rPr lang="en-US" b="1" dirty="0" smtClean="0">
                  <a:latin typeface="Times New Roman"/>
                  <a:cs typeface="Times New Roman"/>
                </a:rPr>
                <a:t>character. And </a:t>
              </a:r>
              <a:r>
                <a:rPr lang="en-US" b="1" dirty="0">
                  <a:latin typeface="Times New Roman"/>
                  <a:cs typeface="Times New Roman"/>
                </a:rPr>
                <a:t>watch your character for it becomes your </a:t>
              </a:r>
              <a:r>
                <a:rPr lang="en-US" b="1" dirty="0" smtClean="0">
                  <a:latin typeface="Times New Roman"/>
                  <a:cs typeface="Times New Roman"/>
                </a:rPr>
                <a:t>destiny. What </a:t>
              </a:r>
              <a:r>
                <a:rPr lang="en-US" b="1" dirty="0">
                  <a:latin typeface="Times New Roman"/>
                  <a:cs typeface="Times New Roman"/>
                </a:rPr>
                <a:t>we think, we become.</a:t>
              </a:r>
            </a:p>
          </p:txBody>
        </p:sp>
        <p:sp>
          <p:nvSpPr>
            <p:cNvPr id="18" name="Rectangle 17"/>
            <p:cNvSpPr/>
            <p:nvPr/>
          </p:nvSpPr>
          <p:spPr>
            <a:xfrm>
              <a:off x="3445197" y="3522415"/>
              <a:ext cx="5266471" cy="523220"/>
            </a:xfrm>
            <a:prstGeom prst="rect">
              <a:avLst/>
            </a:prstGeom>
          </p:spPr>
          <p:txBody>
            <a:bodyPr wrap="square">
              <a:spAutoFit/>
            </a:bodyPr>
            <a:lstStyle/>
            <a:p>
              <a:pPr algn="r"/>
              <a:r>
                <a:rPr lang="en-US" sz="1400" dirty="0" smtClean="0">
                  <a:latin typeface="Times New Roman"/>
                  <a:cs typeface="Times New Roman"/>
                </a:rPr>
                <a:t>Margaret Thatcher</a:t>
              </a:r>
              <a:br>
                <a:rPr lang="en-US" sz="1400" dirty="0" smtClean="0">
                  <a:latin typeface="Times New Roman"/>
                  <a:cs typeface="Times New Roman"/>
                </a:rPr>
              </a:br>
              <a:r>
                <a:rPr lang="en-US" sz="1400" dirty="0" smtClean="0">
                  <a:latin typeface="Times New Roman"/>
                  <a:cs typeface="Times New Roman"/>
                </a:rPr>
                <a:t>~1980</a:t>
              </a:r>
              <a:endParaRPr lang="en-US" sz="1400" dirty="0">
                <a:latin typeface="Times New Roman"/>
                <a:cs typeface="Times New Roman"/>
              </a:endParaRPr>
            </a:p>
          </p:txBody>
        </p:sp>
      </p:grpSp>
      <p:sp>
        <p:nvSpPr>
          <p:cNvPr id="20" name="10-Point Star 19"/>
          <p:cNvSpPr/>
          <p:nvPr/>
        </p:nvSpPr>
        <p:spPr>
          <a:xfrm>
            <a:off x="7781706" y="134350"/>
            <a:ext cx="1237192" cy="1237192"/>
          </a:xfrm>
          <a:prstGeom prst="star10">
            <a:avLst/>
          </a:prstGeom>
          <a:ln/>
        </p:spPr>
        <p:style>
          <a:lnRef idx="1">
            <a:schemeClr val="accent2"/>
          </a:lnRef>
          <a:fillRef idx="3">
            <a:schemeClr val="accent2"/>
          </a:fillRef>
          <a:effectRef idx="2">
            <a:schemeClr val="accent2"/>
          </a:effectRef>
          <a:fontRef idx="minor">
            <a:schemeClr val="lt1"/>
          </a:fontRef>
        </p:style>
        <p:txBody>
          <a:bodyPr anchor="ctr"/>
          <a:lstStyle/>
          <a:p>
            <a:pPr algn="ctr"/>
            <a:r>
              <a:rPr lang="en-US" sz="900" dirty="0" smtClean="0">
                <a:ln w="18415" cmpd="sng">
                  <a:solidFill>
                    <a:srgbClr val="FFFFFF"/>
                  </a:solidFill>
                  <a:prstDash val="solid"/>
                </a:ln>
                <a:solidFill>
                  <a:srgbClr val="FFFFFF"/>
                </a:solidFill>
                <a:effectLst>
                  <a:outerShdw blurRad="50800" dist="38100" dir="2700000" algn="tl" rotWithShape="0">
                    <a:srgbClr val="000000">
                      <a:alpha val="43000"/>
                    </a:srgbClr>
                  </a:outerShdw>
                </a:effectLst>
              </a:rPr>
              <a:t>Transparency</a:t>
            </a:r>
            <a:endParaRPr lang="en-US" sz="900" dirty="0">
              <a:effectLst>
                <a:outerShdw blurRad="50800" dist="38100" dir="2700000" algn="tl" rotWithShape="0">
                  <a:srgbClr val="000000">
                    <a:alpha val="43000"/>
                  </a:srgbClr>
                </a:outerShdw>
              </a:effectLst>
            </a:endParaRPr>
          </a:p>
        </p:txBody>
      </p:sp>
      <p:grpSp>
        <p:nvGrpSpPr>
          <p:cNvPr id="13" name="Group 12"/>
          <p:cNvGrpSpPr/>
          <p:nvPr/>
        </p:nvGrpSpPr>
        <p:grpSpPr>
          <a:xfrm>
            <a:off x="3069406" y="1980302"/>
            <a:ext cx="6207614" cy="3343229"/>
            <a:chOff x="2814125" y="1474525"/>
            <a:chExt cx="6207614" cy="3343229"/>
          </a:xfrm>
        </p:grpSpPr>
        <p:pic>
          <p:nvPicPr>
            <p:cNvPr id="10" name="Picture 1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14125" y="1474525"/>
              <a:ext cx="6207614" cy="3343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24"/>
            <p:cNvSpPr txBox="1">
              <a:spLocks noChangeArrowheads="1"/>
            </p:cNvSpPr>
            <p:nvPr/>
          </p:nvSpPr>
          <p:spPr bwMode="auto">
            <a:xfrm>
              <a:off x="3151258" y="2248424"/>
              <a:ext cx="5677194" cy="1491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charset="0"/>
                  <a:ea typeface="ＭＳ Ｐゴシック" charset="0"/>
                  <a:cs typeface="Arial" charset="0"/>
                </a:defRPr>
              </a:lvl1pPr>
              <a:lvl2pPr marL="742950" indent="-285750" eaLnBrk="0" hangingPunct="0">
                <a:defRPr>
                  <a:solidFill>
                    <a:schemeClr val="tx1"/>
                  </a:solidFill>
                  <a:latin typeface="Calibri" charset="0"/>
                  <a:ea typeface="Arial" charset="0"/>
                  <a:cs typeface="Arial" charset="0"/>
                </a:defRPr>
              </a:lvl2pPr>
              <a:lvl3pPr marL="1143000" indent="-228600" eaLnBrk="0" hangingPunct="0">
                <a:defRPr>
                  <a:solidFill>
                    <a:schemeClr val="tx1"/>
                  </a:solidFill>
                  <a:latin typeface="Calibri" charset="0"/>
                  <a:ea typeface="Arial" charset="0"/>
                  <a:cs typeface="Arial" charset="0"/>
                </a:defRPr>
              </a:lvl3pPr>
              <a:lvl4pPr marL="1600200" indent="-228600" eaLnBrk="0" hangingPunct="0">
                <a:defRPr>
                  <a:solidFill>
                    <a:schemeClr val="tx1"/>
                  </a:solidFill>
                  <a:latin typeface="Calibri" charset="0"/>
                  <a:ea typeface="Arial" charset="0"/>
                  <a:cs typeface="Arial" charset="0"/>
                </a:defRPr>
              </a:lvl4pPr>
              <a:lvl5pPr marL="2057400" indent="-228600" eaLnBrk="0" hangingPunct="0">
                <a:defRPr>
                  <a:solidFill>
                    <a:schemeClr val="tx1"/>
                  </a:solidFill>
                  <a:latin typeface="Calibri" charset="0"/>
                  <a:ea typeface="Arial" charset="0"/>
                  <a:cs typeface="Arial" charset="0"/>
                </a:defRPr>
              </a:lvl5pPr>
              <a:lvl6pPr marL="2514600" indent="-228600" eaLnBrk="0" fontAlgn="base" hangingPunct="0">
                <a:spcBef>
                  <a:spcPct val="0"/>
                </a:spcBef>
                <a:spcAft>
                  <a:spcPct val="0"/>
                </a:spcAft>
                <a:defRPr>
                  <a:solidFill>
                    <a:schemeClr val="tx1"/>
                  </a:solidFill>
                  <a:latin typeface="Calibri" charset="0"/>
                  <a:ea typeface="Arial" charset="0"/>
                  <a:cs typeface="Arial" charset="0"/>
                </a:defRPr>
              </a:lvl6pPr>
              <a:lvl7pPr marL="2971800" indent="-228600" eaLnBrk="0" fontAlgn="base" hangingPunct="0">
                <a:spcBef>
                  <a:spcPct val="0"/>
                </a:spcBef>
                <a:spcAft>
                  <a:spcPct val="0"/>
                </a:spcAft>
                <a:defRPr>
                  <a:solidFill>
                    <a:schemeClr val="tx1"/>
                  </a:solidFill>
                  <a:latin typeface="Calibri" charset="0"/>
                  <a:ea typeface="Arial" charset="0"/>
                  <a:cs typeface="Arial" charset="0"/>
                </a:defRPr>
              </a:lvl7pPr>
              <a:lvl8pPr marL="3429000" indent="-228600" eaLnBrk="0" fontAlgn="base" hangingPunct="0">
                <a:spcBef>
                  <a:spcPct val="0"/>
                </a:spcBef>
                <a:spcAft>
                  <a:spcPct val="0"/>
                </a:spcAft>
                <a:defRPr>
                  <a:solidFill>
                    <a:schemeClr val="tx1"/>
                  </a:solidFill>
                  <a:latin typeface="Calibri" charset="0"/>
                  <a:ea typeface="Arial" charset="0"/>
                  <a:cs typeface="Arial" charset="0"/>
                </a:defRPr>
              </a:lvl8pPr>
              <a:lvl9pPr marL="3886200" indent="-228600" eaLnBrk="0" fontAlgn="base" hangingPunct="0">
                <a:spcBef>
                  <a:spcPct val="0"/>
                </a:spcBef>
                <a:spcAft>
                  <a:spcPct val="0"/>
                </a:spcAft>
                <a:defRPr>
                  <a:solidFill>
                    <a:schemeClr val="tx1"/>
                  </a:solidFill>
                  <a:latin typeface="Calibri" charset="0"/>
                  <a:ea typeface="Arial" charset="0"/>
                  <a:cs typeface="Arial" charset="0"/>
                </a:defRPr>
              </a:lvl9pPr>
            </a:lstStyle>
            <a:p>
              <a:pPr eaLnBrk="1" hangingPunct="1"/>
              <a:r>
                <a:rPr lang="en-US" b="1" dirty="0">
                  <a:latin typeface="Times New Roman"/>
                  <a:cs typeface="Times New Roman"/>
                </a:rPr>
                <a:t>Watch your thoughts, for they become words. Chose your words, for they become actions. Understand your actions, for they become habits. Study your habits, for they will become your character. Develop your character, for it becomes your destiny.</a:t>
              </a:r>
            </a:p>
          </p:txBody>
        </p:sp>
        <p:sp>
          <p:nvSpPr>
            <p:cNvPr id="12" name="Rectangle 11"/>
            <p:cNvSpPr/>
            <p:nvPr/>
          </p:nvSpPr>
          <p:spPr>
            <a:xfrm>
              <a:off x="3445197" y="3706967"/>
              <a:ext cx="5266471" cy="523220"/>
            </a:xfrm>
            <a:prstGeom prst="rect">
              <a:avLst/>
            </a:prstGeom>
          </p:spPr>
          <p:txBody>
            <a:bodyPr wrap="square">
              <a:spAutoFit/>
            </a:bodyPr>
            <a:lstStyle/>
            <a:p>
              <a:pPr algn="r"/>
              <a:r>
                <a:rPr lang="en-US" sz="1400" dirty="0" smtClean="0">
                  <a:latin typeface="Times New Roman"/>
                  <a:cs typeface="Times New Roman"/>
                </a:rPr>
                <a:t>Ralph Waldo Emerson</a:t>
              </a:r>
              <a:br>
                <a:rPr lang="en-US" sz="1400" dirty="0" smtClean="0">
                  <a:latin typeface="Times New Roman"/>
                  <a:cs typeface="Times New Roman"/>
                </a:rPr>
              </a:br>
              <a:r>
                <a:rPr lang="en-US" sz="1400" dirty="0" smtClean="0">
                  <a:latin typeface="Times New Roman"/>
                  <a:cs typeface="Times New Roman"/>
                </a:rPr>
                <a:t>~1850</a:t>
              </a:r>
              <a:endParaRPr lang="en-US" sz="1400" dirty="0">
                <a:latin typeface="Times New Roman"/>
                <a:cs typeface="Times New Roman"/>
              </a:endParaRPr>
            </a:p>
          </p:txBody>
        </p:sp>
      </p:grpSp>
    </p:spTree>
    <p:extLst>
      <p:ext uri="{BB962C8B-B14F-4D97-AF65-F5344CB8AC3E}">
        <p14:creationId xmlns:p14="http://schemas.microsoft.com/office/powerpoint/2010/main" val="266122424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Document Similarity</a:t>
            </a:r>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2509526537"/>
              </p:ext>
            </p:extLst>
          </p:nvPr>
        </p:nvGraphicFramePr>
        <p:xfrm>
          <a:off x="479425" y="1224400"/>
          <a:ext cx="8229600" cy="408940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Lao Tzu</a:t>
                      </a:r>
                      <a:endParaRPr lang="en-US" dirty="0"/>
                    </a:p>
                  </a:txBody>
                  <a:tcPr/>
                </a:tc>
                <a:tc>
                  <a:txBody>
                    <a:bodyPr/>
                    <a:lstStyle/>
                    <a:p>
                      <a:r>
                        <a:rPr lang="en-US" dirty="0" smtClean="0"/>
                        <a:t>LT       MT</a:t>
                      </a:r>
                      <a:endParaRPr lang="en-US" dirty="0"/>
                    </a:p>
                  </a:txBody>
                  <a:tcPr/>
                </a:tc>
                <a:tc>
                  <a:txBody>
                    <a:bodyPr/>
                    <a:lstStyle/>
                    <a:p>
                      <a:r>
                        <a:rPr lang="en-US" dirty="0" smtClean="0"/>
                        <a:t>Margaret</a:t>
                      </a:r>
                      <a:r>
                        <a:rPr lang="en-US" baseline="0" dirty="0" smtClean="0"/>
                        <a:t> Thatcher</a:t>
                      </a:r>
                      <a:endParaRPr lang="en-US" dirty="0"/>
                    </a:p>
                  </a:txBody>
                  <a:tcPr/>
                </a:tc>
              </a:tr>
              <a:tr h="370840">
                <a:tc>
                  <a:txBody>
                    <a:bodyPr/>
                    <a:lstStyle/>
                    <a:p>
                      <a:pPr marL="0" indent="0">
                        <a:buFont typeface="Arial"/>
                        <a:buNone/>
                      </a:pPr>
                      <a:r>
                        <a:rPr lang="en-US" sz="1400" dirty="0" smtClean="0"/>
                        <a:t>character watch character</a:t>
                      </a:r>
                    </a:p>
                    <a:p>
                      <a:pPr marL="0" indent="0">
                        <a:buFont typeface="Arial"/>
                        <a:buNone/>
                      </a:pPr>
                      <a:r>
                        <a:rPr lang="en-US" sz="1400" dirty="0" smtClean="0"/>
                        <a:t>become character watch</a:t>
                      </a:r>
                      <a:endParaRPr lang="en-US" sz="1400" dirty="0"/>
                    </a:p>
                  </a:txBody>
                  <a:tcPr/>
                </a:tc>
                <a:tc>
                  <a:txBody>
                    <a:bodyPr/>
                    <a:lstStyle/>
                    <a:p>
                      <a:pPr marL="0" indent="0">
                        <a:buFont typeface="Arial"/>
                        <a:buNone/>
                      </a:pPr>
                      <a:r>
                        <a:rPr lang="en-US" sz="1400" dirty="0" smtClean="0"/>
                        <a:t>habit watch habit</a:t>
                      </a:r>
                    </a:p>
                    <a:p>
                      <a:pPr marL="0" indent="0">
                        <a:buFont typeface="Arial"/>
                        <a:buNone/>
                      </a:pPr>
                      <a:r>
                        <a:rPr lang="en-US" sz="1400" dirty="0" smtClean="0"/>
                        <a:t>thought become word</a:t>
                      </a:r>
                    </a:p>
                    <a:p>
                      <a:pPr marL="0" indent="0">
                        <a:buFont typeface="Arial"/>
                        <a:buNone/>
                      </a:pPr>
                      <a:r>
                        <a:rPr lang="en-US" sz="1400" dirty="0" smtClean="0"/>
                        <a:t>word watch word</a:t>
                      </a:r>
                    </a:p>
                    <a:p>
                      <a:pPr marL="0" indent="0">
                        <a:buFont typeface="Arial"/>
                        <a:buNone/>
                      </a:pPr>
                      <a:r>
                        <a:rPr lang="en-US" sz="1400" dirty="0" smtClean="0"/>
                        <a:t>become word watch</a:t>
                      </a:r>
                    </a:p>
                    <a:p>
                      <a:pPr marL="0" indent="0">
                        <a:buFont typeface="Arial"/>
                        <a:buNone/>
                      </a:pPr>
                      <a:r>
                        <a:rPr lang="en-US" sz="1400" dirty="0" smtClean="0"/>
                        <a:t>watch character it</a:t>
                      </a:r>
                    </a:p>
                    <a:p>
                      <a:pPr marL="0" indent="0">
                        <a:buFont typeface="Arial"/>
                        <a:buNone/>
                      </a:pPr>
                      <a:r>
                        <a:rPr lang="en-US" sz="1400" dirty="0" smtClean="0"/>
                        <a:t>become action watch</a:t>
                      </a:r>
                    </a:p>
                    <a:p>
                      <a:pPr marL="0" indent="0">
                        <a:buFont typeface="Arial"/>
                        <a:buNone/>
                      </a:pPr>
                      <a:r>
                        <a:rPr lang="en-US" sz="1400" dirty="0" smtClean="0"/>
                        <a:t>it become destiny</a:t>
                      </a:r>
                    </a:p>
                    <a:p>
                      <a:pPr marL="0" indent="0">
                        <a:buFont typeface="Arial"/>
                        <a:buNone/>
                      </a:pPr>
                      <a:r>
                        <a:rPr lang="en-US" sz="1400" dirty="0" smtClean="0"/>
                        <a:t>word become action</a:t>
                      </a:r>
                    </a:p>
                    <a:p>
                      <a:pPr marL="0" indent="0">
                        <a:buFont typeface="Arial"/>
                        <a:buNone/>
                      </a:pPr>
                      <a:r>
                        <a:rPr lang="en-US" sz="1400" dirty="0" smtClean="0"/>
                        <a:t>become habit watch</a:t>
                      </a:r>
                    </a:p>
                    <a:p>
                      <a:pPr marL="0" indent="0">
                        <a:buFont typeface="Arial"/>
                        <a:buNone/>
                      </a:pPr>
                      <a:r>
                        <a:rPr lang="en-US" sz="1400" dirty="0" smtClean="0"/>
                        <a:t>character it become</a:t>
                      </a:r>
                    </a:p>
                    <a:p>
                      <a:pPr marL="0" indent="0">
                        <a:buFont typeface="Arial"/>
                        <a:buNone/>
                      </a:pPr>
                      <a:r>
                        <a:rPr lang="en-US" sz="1400" dirty="0" smtClean="0"/>
                        <a:t>watch action become</a:t>
                      </a:r>
                    </a:p>
                    <a:p>
                      <a:pPr marL="0" indent="0">
                        <a:buFont typeface="Arial"/>
                        <a:buNone/>
                      </a:pPr>
                      <a:r>
                        <a:rPr lang="en-US" sz="1400" dirty="0" smtClean="0"/>
                        <a:t>habit become character</a:t>
                      </a:r>
                    </a:p>
                    <a:p>
                      <a:pPr marL="0" indent="0">
                        <a:buFont typeface="Arial"/>
                        <a:buNone/>
                      </a:pPr>
                      <a:r>
                        <a:rPr lang="en-US" sz="1400" dirty="0" smtClean="0"/>
                        <a:t>watch habit become</a:t>
                      </a:r>
                    </a:p>
                    <a:p>
                      <a:pPr marL="0" indent="0">
                        <a:buFont typeface="Arial"/>
                        <a:buNone/>
                      </a:pPr>
                      <a:r>
                        <a:rPr lang="en-US" sz="1400" dirty="0" smtClean="0"/>
                        <a:t>watch word become</a:t>
                      </a:r>
                    </a:p>
                    <a:p>
                      <a:pPr marL="0" indent="0">
                        <a:buFont typeface="Arial"/>
                        <a:buNone/>
                      </a:pPr>
                      <a:r>
                        <a:rPr lang="en-US" sz="1400" dirty="0" smtClean="0"/>
                        <a:t>action watch action</a:t>
                      </a:r>
                    </a:p>
                    <a:p>
                      <a:pPr marL="0" indent="0">
                        <a:buFont typeface="Arial"/>
                        <a:buNone/>
                      </a:pPr>
                      <a:r>
                        <a:rPr lang="en-US" sz="1400" dirty="0" smtClean="0"/>
                        <a:t>watch thought become</a:t>
                      </a:r>
                    </a:p>
                    <a:p>
                      <a:pPr marL="0" indent="0">
                        <a:buFont typeface="Arial"/>
                        <a:buNone/>
                      </a:pPr>
                      <a:r>
                        <a:rPr lang="en-US" sz="1400" dirty="0" smtClean="0"/>
                        <a:t>action become habit</a:t>
                      </a:r>
                      <a:endParaRPr lang="en-US" sz="1400" dirty="0"/>
                    </a:p>
                  </a:txBody>
                  <a:tcPr/>
                </a:tc>
                <a:tc>
                  <a:txBody>
                    <a:bodyPr/>
                    <a:lstStyle/>
                    <a:p>
                      <a:pPr marL="0" indent="0">
                        <a:buFont typeface="Arial"/>
                        <a:buNone/>
                      </a:pPr>
                      <a:r>
                        <a:rPr lang="en-US" sz="1400" dirty="0" smtClean="0"/>
                        <a:t>we think we</a:t>
                      </a:r>
                    </a:p>
                    <a:p>
                      <a:pPr marL="0" indent="0">
                        <a:buFont typeface="Arial"/>
                        <a:buNone/>
                      </a:pPr>
                      <a:r>
                        <a:rPr lang="en-US" sz="1400" dirty="0" smtClean="0"/>
                        <a:t>become destiny what</a:t>
                      </a:r>
                    </a:p>
                    <a:p>
                      <a:pPr marL="0" indent="0">
                        <a:buFont typeface="Arial"/>
                        <a:buNone/>
                      </a:pPr>
                      <a:r>
                        <a:rPr lang="en-US" sz="1400" dirty="0" smtClean="0"/>
                        <a:t>become character and</a:t>
                      </a:r>
                    </a:p>
                    <a:p>
                      <a:pPr marL="0" indent="0">
                        <a:buFont typeface="Arial"/>
                        <a:buNone/>
                      </a:pPr>
                      <a:r>
                        <a:rPr lang="en-US" sz="1400" dirty="0" smtClean="0"/>
                        <a:t>and watch character</a:t>
                      </a:r>
                    </a:p>
                    <a:p>
                      <a:pPr marL="0" indent="0">
                        <a:buFont typeface="Arial"/>
                        <a:buNone/>
                      </a:pPr>
                      <a:r>
                        <a:rPr lang="en-US" sz="1400" dirty="0" smtClean="0"/>
                        <a:t>think we become</a:t>
                      </a:r>
                    </a:p>
                    <a:p>
                      <a:pPr marL="0" indent="0">
                        <a:buFont typeface="Arial"/>
                        <a:buNone/>
                      </a:pPr>
                      <a:r>
                        <a:rPr lang="en-US" sz="1400" dirty="0" smtClean="0"/>
                        <a:t>what we think</a:t>
                      </a:r>
                    </a:p>
                    <a:p>
                      <a:pPr marL="0" indent="0">
                        <a:buFont typeface="Arial"/>
                        <a:buNone/>
                      </a:pPr>
                      <a:r>
                        <a:rPr lang="en-US" sz="1400" dirty="0" smtClean="0"/>
                        <a:t>destiny what we</a:t>
                      </a:r>
                    </a:p>
                    <a:p>
                      <a:pPr marL="0" indent="0">
                        <a:buFont typeface="Arial"/>
                        <a:buNone/>
                      </a:pPr>
                      <a:r>
                        <a:rPr lang="en-US" sz="1400" dirty="0" smtClean="0"/>
                        <a:t>character and watch</a:t>
                      </a:r>
                      <a:endParaRPr lang="en-US" sz="1400" dirty="0"/>
                    </a:p>
                  </a:txBody>
                  <a:tcPr/>
                </a:tc>
              </a:tr>
            </a:tbl>
          </a:graphicData>
        </a:graphic>
      </p:graphicFrame>
      <p:sp>
        <p:nvSpPr>
          <p:cNvPr id="3" name="Text Placeholder 2"/>
          <p:cNvSpPr>
            <a:spLocks noGrp="1"/>
          </p:cNvSpPr>
          <p:nvPr>
            <p:ph type="body" sz="half" idx="2"/>
          </p:nvPr>
        </p:nvSpPr>
        <p:spPr/>
        <p:txBody>
          <a:bodyPr/>
          <a:lstStyle/>
          <a:p>
            <a:r>
              <a:rPr lang="en-US" dirty="0" err="1"/>
              <a:t>MinHash</a:t>
            </a:r>
            <a:r>
              <a:rPr lang="en-US" dirty="0"/>
              <a:t> and </a:t>
            </a:r>
            <a:r>
              <a:rPr lang="en-US" dirty="0" err="1"/>
              <a:t>Jaccard</a:t>
            </a:r>
            <a:r>
              <a:rPr lang="en-US" dirty="0"/>
              <a:t> Similarity</a:t>
            </a:r>
          </a:p>
        </p:txBody>
      </p:sp>
      <p:sp>
        <p:nvSpPr>
          <p:cNvPr id="8" name="10-Point Star 7"/>
          <p:cNvSpPr/>
          <p:nvPr/>
        </p:nvSpPr>
        <p:spPr>
          <a:xfrm>
            <a:off x="7781706" y="134350"/>
            <a:ext cx="1237192" cy="1237192"/>
          </a:xfrm>
          <a:prstGeom prst="star10">
            <a:avLst/>
          </a:prstGeom>
          <a:ln/>
        </p:spPr>
        <p:style>
          <a:lnRef idx="1">
            <a:schemeClr val="accent2"/>
          </a:lnRef>
          <a:fillRef idx="3">
            <a:schemeClr val="accent2"/>
          </a:fillRef>
          <a:effectRef idx="2">
            <a:schemeClr val="accent2"/>
          </a:effectRef>
          <a:fontRef idx="minor">
            <a:schemeClr val="lt1"/>
          </a:fontRef>
        </p:style>
        <p:txBody>
          <a:bodyPr anchor="ctr"/>
          <a:lstStyle/>
          <a:p>
            <a:pPr algn="ctr"/>
            <a:r>
              <a:rPr lang="en-US" sz="900" dirty="0" smtClean="0">
                <a:ln w="18415" cmpd="sng">
                  <a:solidFill>
                    <a:srgbClr val="FFFFFF"/>
                  </a:solidFill>
                  <a:prstDash val="solid"/>
                </a:ln>
                <a:solidFill>
                  <a:srgbClr val="FFFFFF"/>
                </a:solidFill>
                <a:effectLst>
                  <a:outerShdw blurRad="50800" dist="38100" dir="2700000" algn="tl" rotWithShape="0">
                    <a:srgbClr val="000000">
                      <a:alpha val="43000"/>
                    </a:srgbClr>
                  </a:outerShdw>
                </a:effectLst>
              </a:rPr>
              <a:t>Transparency</a:t>
            </a:r>
            <a:endParaRPr lang="en-US" sz="900" dirty="0">
              <a:effectLst>
                <a:outerShdw blurRad="50800" dist="38100" dir="2700000" algn="tl" rotWithShape="0">
                  <a:srgbClr val="000000">
                    <a:alpha val="43000"/>
                  </a:srgbClr>
                </a:outerShdw>
              </a:effectLst>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3747662878"/>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11544" name="Equation" r:id="rId4" imgW="114300" imgH="165100" progId="Equation.3">
                  <p:embed/>
                </p:oleObj>
              </mc:Choice>
              <mc:Fallback>
                <p:oleObj name="Equation" r:id="rId4" imgW="114300" imgH="165100" progId="Equation.3">
                  <p:embed/>
                  <p:pic>
                    <p:nvPicPr>
                      <p:cNvPr id="0" name=""/>
                      <p:cNvPicPr/>
                      <p:nvPr/>
                    </p:nvPicPr>
                    <p:blipFill>
                      <a:blip r:embed="rId5"/>
                      <a:stretch>
                        <a:fillRect/>
                      </a:stretch>
                    </p:blipFill>
                    <p:spPr>
                      <a:xfrm>
                        <a:off x="4514850" y="3346450"/>
                        <a:ext cx="114300" cy="165100"/>
                      </a:xfrm>
                      <a:prstGeom prst="rect">
                        <a:avLst/>
                      </a:prstGeom>
                    </p:spPr>
                  </p:pic>
                </p:oleObj>
              </mc:Fallback>
            </mc:AlternateContent>
          </a:graphicData>
        </a:graphic>
      </p:graphicFrame>
      <p:sp>
        <p:nvSpPr>
          <p:cNvPr id="16" name="Rectangle 15"/>
          <p:cNvSpPr/>
          <p:nvPr/>
        </p:nvSpPr>
        <p:spPr>
          <a:xfrm rot="10800000">
            <a:off x="3634317" y="1246769"/>
            <a:ext cx="351366" cy="369332"/>
          </a:xfrm>
          <a:prstGeom prst="rect">
            <a:avLst/>
          </a:prstGeom>
        </p:spPr>
        <p:txBody>
          <a:bodyPr wrap="none">
            <a:spAutoFit/>
          </a:bodyPr>
          <a:lstStyle/>
          <a:p>
            <a:r>
              <a:rPr lang="en-US" b="1" dirty="0">
                <a:solidFill>
                  <a:schemeClr val="bg1"/>
                </a:solidFill>
              </a:rPr>
              <a:t>U</a:t>
            </a:r>
          </a:p>
        </p:txBody>
      </p:sp>
      <p:graphicFrame>
        <p:nvGraphicFramePr>
          <p:cNvPr id="17" name="Object 16"/>
          <p:cNvGraphicFramePr>
            <a:graphicFrameLocks noChangeAspect="1"/>
          </p:cNvGraphicFramePr>
          <p:nvPr>
            <p:extLst>
              <p:ext uri="{D42A27DB-BD31-4B8C-83A1-F6EECF244321}">
                <p14:modId xmlns:p14="http://schemas.microsoft.com/office/powerpoint/2010/main" val="3301125272"/>
              </p:ext>
            </p:extLst>
          </p:nvPr>
        </p:nvGraphicFramePr>
        <p:xfrm>
          <a:off x="1908175" y="5721210"/>
          <a:ext cx="5327650" cy="1036638"/>
        </p:xfrm>
        <a:graphic>
          <a:graphicData uri="http://schemas.openxmlformats.org/presentationml/2006/ole">
            <mc:AlternateContent xmlns:mc="http://schemas.openxmlformats.org/markup-compatibility/2006">
              <mc:Choice xmlns:v="urn:schemas-microsoft-com:vml" Requires="v">
                <p:oleObj spid="_x0000_s11545" name="Equation" r:id="rId6" imgW="2413000" imgH="469900" progId="Equation.3">
                  <p:embed/>
                </p:oleObj>
              </mc:Choice>
              <mc:Fallback>
                <p:oleObj name="Equation" r:id="rId6" imgW="2413000" imgH="469900" progId="Equation.3">
                  <p:embed/>
                  <p:pic>
                    <p:nvPicPr>
                      <p:cNvPr id="0" name=""/>
                      <p:cNvPicPr/>
                      <p:nvPr/>
                    </p:nvPicPr>
                    <p:blipFill>
                      <a:blip r:embed="rId7"/>
                      <a:stretch>
                        <a:fillRect/>
                      </a:stretch>
                    </p:blipFill>
                    <p:spPr>
                      <a:xfrm>
                        <a:off x="1908175" y="5721210"/>
                        <a:ext cx="5327650" cy="1036638"/>
                      </a:xfrm>
                      <a:prstGeom prst="rect">
                        <a:avLst/>
                      </a:prstGeom>
                    </p:spPr>
                  </p:pic>
                </p:oleObj>
              </mc:Fallback>
            </mc:AlternateContent>
          </a:graphicData>
        </a:graphic>
      </p:graphicFrame>
    </p:spTree>
    <p:extLst>
      <p:ext uri="{BB962C8B-B14F-4D97-AF65-F5344CB8AC3E}">
        <p14:creationId xmlns:p14="http://schemas.microsoft.com/office/powerpoint/2010/main" val="19549741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Document Similarity</a:t>
            </a:r>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1007685534"/>
              </p:ext>
            </p:extLst>
          </p:nvPr>
        </p:nvGraphicFramePr>
        <p:xfrm>
          <a:off x="479425" y="1235945"/>
          <a:ext cx="8229600" cy="34493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Lao Tzu</a:t>
                      </a:r>
                      <a:endParaRPr lang="en-US" dirty="0"/>
                    </a:p>
                  </a:txBody>
                  <a:tcPr/>
                </a:tc>
                <a:tc>
                  <a:txBody>
                    <a:bodyPr/>
                    <a:lstStyle/>
                    <a:p>
                      <a:r>
                        <a:rPr lang="en-US" dirty="0" smtClean="0"/>
                        <a:t>LT       RWE</a:t>
                      </a:r>
                      <a:endParaRPr lang="en-US" dirty="0"/>
                    </a:p>
                  </a:txBody>
                  <a:tcPr/>
                </a:tc>
                <a:tc>
                  <a:txBody>
                    <a:bodyPr/>
                    <a:lstStyle/>
                    <a:p>
                      <a:r>
                        <a:rPr lang="en-US" dirty="0" smtClean="0"/>
                        <a:t>Ralph Waldo Emerson</a:t>
                      </a:r>
                      <a:endParaRPr lang="en-US" dirty="0"/>
                    </a:p>
                  </a:txBody>
                  <a:tcPr/>
                </a:tc>
              </a:tr>
              <a:tr h="370840">
                <a:tc>
                  <a:txBody>
                    <a:bodyPr/>
                    <a:lstStyle/>
                    <a:p>
                      <a:pPr marL="0" indent="0">
                        <a:buFont typeface="Arial"/>
                        <a:buNone/>
                      </a:pPr>
                      <a:r>
                        <a:rPr lang="en-US" sz="1400" dirty="0" smtClean="0"/>
                        <a:t>habit watch habit</a:t>
                      </a:r>
                    </a:p>
                    <a:p>
                      <a:pPr marL="0" indent="0">
                        <a:buFont typeface="Arial"/>
                        <a:buNone/>
                      </a:pPr>
                      <a:r>
                        <a:rPr lang="en-US" sz="1400" dirty="0" smtClean="0"/>
                        <a:t>watch habit become</a:t>
                      </a:r>
                    </a:p>
                    <a:p>
                      <a:pPr marL="0" indent="0">
                        <a:buFont typeface="Arial"/>
                        <a:buNone/>
                      </a:pPr>
                      <a:r>
                        <a:rPr lang="en-US" sz="1400" dirty="0" smtClean="0"/>
                        <a:t>become word watch</a:t>
                      </a:r>
                    </a:p>
                    <a:p>
                      <a:pPr marL="0" indent="0">
                        <a:buFont typeface="Arial"/>
                        <a:buNone/>
                      </a:pPr>
                      <a:r>
                        <a:rPr lang="en-US" sz="1400" dirty="0" smtClean="0"/>
                        <a:t>watch character it</a:t>
                      </a:r>
                    </a:p>
                    <a:p>
                      <a:pPr marL="0" indent="0">
                        <a:buFont typeface="Arial"/>
                        <a:buNone/>
                      </a:pPr>
                      <a:r>
                        <a:rPr lang="en-US" sz="1400" dirty="0" smtClean="0"/>
                        <a:t>character watch character</a:t>
                      </a:r>
                    </a:p>
                    <a:p>
                      <a:pPr marL="0" indent="0">
                        <a:buFont typeface="Arial"/>
                        <a:buNone/>
                      </a:pPr>
                      <a:r>
                        <a:rPr lang="en-US" sz="1400" dirty="0" smtClean="0"/>
                        <a:t>become character watch</a:t>
                      </a:r>
                    </a:p>
                    <a:p>
                      <a:pPr marL="0" indent="0">
                        <a:buFont typeface="Arial"/>
                        <a:buNone/>
                      </a:pPr>
                      <a:r>
                        <a:rPr lang="en-US" sz="1400" dirty="0" smtClean="0"/>
                        <a:t>become habit watch</a:t>
                      </a:r>
                    </a:p>
                    <a:p>
                      <a:pPr marL="0" indent="0">
                        <a:buFont typeface="Arial"/>
                        <a:buNone/>
                      </a:pPr>
                      <a:r>
                        <a:rPr lang="en-US" sz="1400" dirty="0" smtClean="0"/>
                        <a:t>become action watch</a:t>
                      </a:r>
                    </a:p>
                    <a:p>
                      <a:pPr marL="0" indent="0">
                        <a:buFont typeface="Arial"/>
                        <a:buNone/>
                      </a:pPr>
                      <a:r>
                        <a:rPr lang="en-US" sz="1400" dirty="0" smtClean="0"/>
                        <a:t>watch action become</a:t>
                      </a:r>
                    </a:p>
                    <a:p>
                      <a:pPr marL="0" indent="0">
                        <a:buFont typeface="Arial"/>
                        <a:buNone/>
                      </a:pPr>
                      <a:r>
                        <a:rPr lang="en-US" sz="1400" dirty="0" smtClean="0"/>
                        <a:t>habit become character</a:t>
                      </a:r>
                    </a:p>
                    <a:p>
                      <a:pPr marL="0" indent="0">
                        <a:buFont typeface="Arial"/>
                        <a:buNone/>
                      </a:pPr>
                      <a:r>
                        <a:rPr lang="en-US" sz="1400" dirty="0" smtClean="0"/>
                        <a:t>word watch word</a:t>
                      </a:r>
                    </a:p>
                    <a:p>
                      <a:pPr marL="0" indent="0">
                        <a:buFont typeface="Arial"/>
                        <a:buNone/>
                      </a:pPr>
                      <a:r>
                        <a:rPr lang="en-US" sz="1400" dirty="0" smtClean="0"/>
                        <a:t>action watch action</a:t>
                      </a:r>
                    </a:p>
                    <a:p>
                      <a:pPr marL="0" indent="0">
                        <a:buFont typeface="Arial"/>
                        <a:buNone/>
                      </a:pPr>
                      <a:r>
                        <a:rPr lang="en-US" sz="1400" dirty="0" smtClean="0"/>
                        <a:t>watch word become</a:t>
                      </a:r>
                      <a:endParaRPr lang="en-US" sz="1400" dirty="0"/>
                    </a:p>
                  </a:txBody>
                  <a:tcPr/>
                </a:tc>
                <a:tc>
                  <a:txBody>
                    <a:bodyPr/>
                    <a:lstStyle/>
                    <a:p>
                      <a:pPr marL="0" indent="0">
                        <a:buFont typeface="Arial"/>
                        <a:buNone/>
                      </a:pPr>
                      <a:r>
                        <a:rPr lang="en-US" sz="1400" dirty="0" smtClean="0"/>
                        <a:t>thought become word</a:t>
                      </a:r>
                    </a:p>
                    <a:p>
                      <a:pPr marL="0" indent="0">
                        <a:buFont typeface="Arial"/>
                        <a:buNone/>
                      </a:pPr>
                      <a:r>
                        <a:rPr lang="en-US" sz="1400" dirty="0" smtClean="0"/>
                        <a:t>it become destiny</a:t>
                      </a:r>
                    </a:p>
                    <a:p>
                      <a:pPr marL="0" indent="0">
                        <a:buFont typeface="Arial"/>
                        <a:buNone/>
                      </a:pPr>
                      <a:r>
                        <a:rPr lang="en-US" sz="1400" dirty="0" smtClean="0"/>
                        <a:t>watch thought become</a:t>
                      </a:r>
                    </a:p>
                    <a:p>
                      <a:pPr marL="0" indent="0">
                        <a:buFont typeface="Arial"/>
                        <a:buNone/>
                      </a:pPr>
                      <a:r>
                        <a:rPr lang="en-US" sz="1400" dirty="0" smtClean="0"/>
                        <a:t>character it become</a:t>
                      </a:r>
                    </a:p>
                    <a:p>
                      <a:pPr marL="0" indent="0">
                        <a:buFont typeface="Arial"/>
                        <a:buNone/>
                      </a:pPr>
                      <a:r>
                        <a:rPr lang="en-US" sz="1400" dirty="0" smtClean="0"/>
                        <a:t>action become habit</a:t>
                      </a:r>
                    </a:p>
                    <a:p>
                      <a:pPr marL="0" indent="0">
                        <a:buFont typeface="Arial"/>
                        <a:buNone/>
                      </a:pPr>
                      <a:r>
                        <a:rPr lang="en-US" sz="1400" dirty="0" smtClean="0"/>
                        <a:t>word become action</a:t>
                      </a:r>
                      <a:endParaRPr lang="en-US" sz="1400" dirty="0"/>
                    </a:p>
                  </a:txBody>
                  <a:tcPr/>
                </a:tc>
                <a:tc>
                  <a:txBody>
                    <a:bodyPr/>
                    <a:lstStyle/>
                    <a:p>
                      <a:pPr marL="0" indent="0">
                        <a:buFont typeface="Arial"/>
                        <a:buNone/>
                      </a:pPr>
                      <a:r>
                        <a:rPr lang="en-US" sz="1400" dirty="0" smtClean="0"/>
                        <a:t>become word chose</a:t>
                      </a:r>
                    </a:p>
                    <a:p>
                      <a:pPr marL="0" indent="0">
                        <a:buFont typeface="Arial"/>
                        <a:buNone/>
                      </a:pPr>
                      <a:r>
                        <a:rPr lang="en-US" sz="1400" dirty="0" smtClean="0"/>
                        <a:t>become habit study</a:t>
                      </a:r>
                    </a:p>
                    <a:p>
                      <a:pPr marL="0" indent="0">
                        <a:buFont typeface="Arial"/>
                        <a:buNone/>
                      </a:pPr>
                      <a:r>
                        <a:rPr lang="en-US" sz="1400" dirty="0" smtClean="0"/>
                        <a:t>become character develop</a:t>
                      </a:r>
                    </a:p>
                    <a:p>
                      <a:pPr marL="0" indent="0">
                        <a:buFont typeface="Arial"/>
                        <a:buNone/>
                      </a:pPr>
                      <a:r>
                        <a:rPr lang="en-US" sz="1400" dirty="0" smtClean="0"/>
                        <a:t>become action understand</a:t>
                      </a:r>
                    </a:p>
                    <a:p>
                      <a:pPr marL="0" indent="0">
                        <a:buFont typeface="Arial"/>
                        <a:buNone/>
                      </a:pPr>
                      <a:r>
                        <a:rPr lang="en-US" sz="1400" dirty="0" smtClean="0"/>
                        <a:t>chose word become</a:t>
                      </a:r>
                    </a:p>
                    <a:p>
                      <a:pPr marL="0" indent="0">
                        <a:buFont typeface="Arial"/>
                        <a:buNone/>
                      </a:pPr>
                      <a:r>
                        <a:rPr lang="en-US" sz="1400" dirty="0" smtClean="0"/>
                        <a:t>word chose word</a:t>
                      </a:r>
                    </a:p>
                    <a:p>
                      <a:pPr marL="0" indent="0">
                        <a:buFont typeface="Arial"/>
                        <a:buNone/>
                      </a:pPr>
                      <a:r>
                        <a:rPr lang="en-US" sz="1400" dirty="0" smtClean="0"/>
                        <a:t>character develop character</a:t>
                      </a:r>
                    </a:p>
                    <a:p>
                      <a:pPr marL="0" indent="0">
                        <a:buFont typeface="Arial"/>
                        <a:buNone/>
                      </a:pPr>
                      <a:r>
                        <a:rPr lang="en-US" sz="1400" dirty="0" smtClean="0"/>
                        <a:t>will become character</a:t>
                      </a:r>
                    </a:p>
                    <a:p>
                      <a:pPr marL="0" indent="0">
                        <a:buFont typeface="Arial"/>
                        <a:buNone/>
                      </a:pPr>
                      <a:r>
                        <a:rPr lang="en-US" sz="1400" dirty="0" smtClean="0"/>
                        <a:t>develop character it</a:t>
                      </a:r>
                    </a:p>
                    <a:p>
                      <a:pPr marL="0" indent="0">
                        <a:buFont typeface="Arial"/>
                        <a:buNone/>
                      </a:pPr>
                      <a:r>
                        <a:rPr lang="en-US" sz="1400" dirty="0" smtClean="0"/>
                        <a:t>habit study habit</a:t>
                      </a:r>
                    </a:p>
                    <a:p>
                      <a:pPr marL="0" indent="0">
                        <a:buFont typeface="Arial"/>
                        <a:buNone/>
                      </a:pPr>
                      <a:r>
                        <a:rPr lang="en-US" sz="1400" dirty="0" smtClean="0"/>
                        <a:t>study habit will</a:t>
                      </a:r>
                    </a:p>
                    <a:p>
                      <a:pPr marL="0" indent="0">
                        <a:buFont typeface="Arial"/>
                        <a:buNone/>
                      </a:pPr>
                      <a:r>
                        <a:rPr lang="en-US" sz="1400" dirty="0" smtClean="0"/>
                        <a:t>understand action become</a:t>
                      </a:r>
                    </a:p>
                    <a:p>
                      <a:pPr marL="0" indent="0">
                        <a:buFont typeface="Arial"/>
                        <a:buNone/>
                      </a:pPr>
                      <a:r>
                        <a:rPr lang="en-US" sz="1400" dirty="0" smtClean="0"/>
                        <a:t>habit will become</a:t>
                      </a:r>
                    </a:p>
                    <a:p>
                      <a:pPr marL="0" indent="0">
                        <a:buFont typeface="Arial"/>
                        <a:buNone/>
                      </a:pPr>
                      <a:r>
                        <a:rPr lang="en-US" sz="1400" dirty="0" smtClean="0"/>
                        <a:t>action understand action</a:t>
                      </a:r>
                      <a:endParaRPr lang="en-US" sz="1400" dirty="0"/>
                    </a:p>
                  </a:txBody>
                  <a:tcPr/>
                </a:tc>
              </a:tr>
            </a:tbl>
          </a:graphicData>
        </a:graphic>
      </p:graphicFrame>
      <p:sp>
        <p:nvSpPr>
          <p:cNvPr id="3" name="Text Placeholder 2"/>
          <p:cNvSpPr>
            <a:spLocks noGrp="1"/>
          </p:cNvSpPr>
          <p:nvPr>
            <p:ph type="body" sz="half" idx="2"/>
          </p:nvPr>
        </p:nvSpPr>
        <p:spPr/>
        <p:txBody>
          <a:bodyPr/>
          <a:lstStyle/>
          <a:p>
            <a:r>
              <a:rPr lang="en-US" dirty="0" err="1"/>
              <a:t>MinHash</a:t>
            </a:r>
            <a:r>
              <a:rPr lang="en-US" dirty="0"/>
              <a:t> and </a:t>
            </a:r>
            <a:r>
              <a:rPr lang="en-US" dirty="0" err="1"/>
              <a:t>Jaccard</a:t>
            </a:r>
            <a:r>
              <a:rPr lang="en-US" dirty="0"/>
              <a:t> Similarity</a:t>
            </a:r>
          </a:p>
        </p:txBody>
      </p:sp>
      <p:sp>
        <p:nvSpPr>
          <p:cNvPr id="8" name="10-Point Star 7"/>
          <p:cNvSpPr/>
          <p:nvPr/>
        </p:nvSpPr>
        <p:spPr>
          <a:xfrm>
            <a:off x="7781706" y="134350"/>
            <a:ext cx="1237192" cy="1237192"/>
          </a:xfrm>
          <a:prstGeom prst="star10">
            <a:avLst/>
          </a:prstGeom>
          <a:ln/>
        </p:spPr>
        <p:style>
          <a:lnRef idx="1">
            <a:schemeClr val="accent2"/>
          </a:lnRef>
          <a:fillRef idx="3">
            <a:schemeClr val="accent2"/>
          </a:fillRef>
          <a:effectRef idx="2">
            <a:schemeClr val="accent2"/>
          </a:effectRef>
          <a:fontRef idx="minor">
            <a:schemeClr val="lt1"/>
          </a:fontRef>
        </p:style>
        <p:txBody>
          <a:bodyPr anchor="ctr"/>
          <a:lstStyle/>
          <a:p>
            <a:pPr algn="ctr"/>
            <a:r>
              <a:rPr lang="en-US" sz="900" dirty="0" smtClean="0">
                <a:ln w="18415" cmpd="sng">
                  <a:solidFill>
                    <a:srgbClr val="FFFFFF"/>
                  </a:solidFill>
                  <a:prstDash val="solid"/>
                </a:ln>
                <a:solidFill>
                  <a:srgbClr val="FFFFFF"/>
                </a:solidFill>
                <a:effectLst>
                  <a:outerShdw blurRad="50800" dist="38100" dir="2700000" algn="tl" rotWithShape="0">
                    <a:srgbClr val="000000">
                      <a:alpha val="43000"/>
                    </a:srgbClr>
                  </a:outerShdw>
                </a:effectLst>
              </a:rPr>
              <a:t>Transparency</a:t>
            </a:r>
            <a:endParaRPr lang="en-US" sz="900" dirty="0">
              <a:effectLst>
                <a:outerShdw blurRad="50800" dist="38100" dir="2700000" algn="tl" rotWithShape="0">
                  <a:srgbClr val="000000">
                    <a:alpha val="43000"/>
                  </a:srgbClr>
                </a:outerShdw>
              </a:effectLst>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1832287704"/>
              </p:ext>
            </p:extLst>
          </p:nvPr>
        </p:nvGraphicFramePr>
        <p:xfrm>
          <a:off x="4514850" y="3242545"/>
          <a:ext cx="114300" cy="165100"/>
        </p:xfrm>
        <a:graphic>
          <a:graphicData uri="http://schemas.openxmlformats.org/presentationml/2006/ole">
            <mc:AlternateContent xmlns:mc="http://schemas.openxmlformats.org/markup-compatibility/2006">
              <mc:Choice xmlns:v="urn:schemas-microsoft-com:vml" Requires="v">
                <p:oleObj spid="_x0000_s10523" name="Equation" r:id="rId4" imgW="114300" imgH="165100" progId="Equation.3">
                  <p:embed/>
                </p:oleObj>
              </mc:Choice>
              <mc:Fallback>
                <p:oleObj name="Equation" r:id="rId4" imgW="114300" imgH="165100" progId="Equation.3">
                  <p:embed/>
                  <p:pic>
                    <p:nvPicPr>
                      <p:cNvPr id="0" name=""/>
                      <p:cNvPicPr/>
                      <p:nvPr/>
                    </p:nvPicPr>
                    <p:blipFill>
                      <a:blip r:embed="rId5"/>
                      <a:stretch>
                        <a:fillRect/>
                      </a:stretch>
                    </p:blipFill>
                    <p:spPr>
                      <a:xfrm>
                        <a:off x="4514850" y="3242545"/>
                        <a:ext cx="114300" cy="165100"/>
                      </a:xfrm>
                      <a:prstGeom prst="rect">
                        <a:avLst/>
                      </a:prstGeom>
                    </p:spPr>
                  </p:pic>
                </p:oleObj>
              </mc:Fallback>
            </mc:AlternateContent>
          </a:graphicData>
        </a:graphic>
      </p:graphicFrame>
      <p:sp>
        <p:nvSpPr>
          <p:cNvPr id="16" name="Rectangle 15"/>
          <p:cNvSpPr/>
          <p:nvPr/>
        </p:nvSpPr>
        <p:spPr>
          <a:xfrm rot="10800000">
            <a:off x="3634317" y="1258109"/>
            <a:ext cx="351366" cy="369332"/>
          </a:xfrm>
          <a:prstGeom prst="rect">
            <a:avLst/>
          </a:prstGeom>
        </p:spPr>
        <p:txBody>
          <a:bodyPr wrap="none">
            <a:spAutoFit/>
          </a:bodyPr>
          <a:lstStyle/>
          <a:p>
            <a:r>
              <a:rPr lang="en-US" b="1" dirty="0">
                <a:solidFill>
                  <a:schemeClr val="bg1"/>
                </a:solidFill>
              </a:rPr>
              <a:t>U</a:t>
            </a:r>
          </a:p>
        </p:txBody>
      </p:sp>
      <p:graphicFrame>
        <p:nvGraphicFramePr>
          <p:cNvPr id="17" name="Object 16"/>
          <p:cNvGraphicFramePr>
            <a:graphicFrameLocks noChangeAspect="1"/>
          </p:cNvGraphicFramePr>
          <p:nvPr>
            <p:extLst>
              <p:ext uri="{D42A27DB-BD31-4B8C-83A1-F6EECF244321}">
                <p14:modId xmlns:p14="http://schemas.microsoft.com/office/powerpoint/2010/main" val="3788030983"/>
              </p:ext>
            </p:extLst>
          </p:nvPr>
        </p:nvGraphicFramePr>
        <p:xfrm>
          <a:off x="1992313" y="5709665"/>
          <a:ext cx="5159375" cy="1036638"/>
        </p:xfrm>
        <a:graphic>
          <a:graphicData uri="http://schemas.openxmlformats.org/presentationml/2006/ole">
            <mc:AlternateContent xmlns:mc="http://schemas.openxmlformats.org/markup-compatibility/2006">
              <mc:Choice xmlns:v="urn:schemas-microsoft-com:vml" Requires="v">
                <p:oleObj spid="_x0000_s10524" name="Equation" r:id="rId6" imgW="2336800" imgH="469900" progId="Equation.3">
                  <p:embed/>
                </p:oleObj>
              </mc:Choice>
              <mc:Fallback>
                <p:oleObj name="Equation" r:id="rId6" imgW="2336800" imgH="469900" progId="Equation.3">
                  <p:embed/>
                  <p:pic>
                    <p:nvPicPr>
                      <p:cNvPr id="0" name=""/>
                      <p:cNvPicPr/>
                      <p:nvPr/>
                    </p:nvPicPr>
                    <p:blipFill>
                      <a:blip r:embed="rId7"/>
                      <a:stretch>
                        <a:fillRect/>
                      </a:stretch>
                    </p:blipFill>
                    <p:spPr>
                      <a:xfrm>
                        <a:off x="1992313" y="5709665"/>
                        <a:ext cx="5159375" cy="1036638"/>
                      </a:xfrm>
                      <a:prstGeom prst="rect">
                        <a:avLst/>
                      </a:prstGeom>
                    </p:spPr>
                  </p:pic>
                </p:oleObj>
              </mc:Fallback>
            </mc:AlternateContent>
          </a:graphicData>
        </a:graphic>
      </p:graphicFrame>
    </p:spTree>
    <p:extLst>
      <p:ext uri="{BB962C8B-B14F-4D97-AF65-F5344CB8AC3E}">
        <p14:creationId xmlns:p14="http://schemas.microsoft.com/office/powerpoint/2010/main" val="1355623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dirty="0" smtClean="0"/>
              <a:t>Document Similarity</a:t>
            </a:r>
            <a:endParaRPr lang="en-US" dirty="0"/>
          </a:p>
        </p:txBody>
      </p:sp>
      <p:graphicFrame>
        <p:nvGraphicFramePr>
          <p:cNvPr id="13" name="Content Placeholder 12"/>
          <p:cNvGraphicFramePr>
            <a:graphicFrameLocks noGrp="1"/>
          </p:cNvGraphicFramePr>
          <p:nvPr>
            <p:ph idx="1"/>
            <p:extLst>
              <p:ext uri="{D42A27DB-BD31-4B8C-83A1-F6EECF244321}">
                <p14:modId xmlns:p14="http://schemas.microsoft.com/office/powerpoint/2010/main" val="4196963172"/>
              </p:ext>
            </p:extLst>
          </p:nvPr>
        </p:nvGraphicFramePr>
        <p:xfrm>
          <a:off x="479425" y="1224400"/>
          <a:ext cx="8229600" cy="451612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en-US" dirty="0" smtClean="0"/>
                        <a:t>Ralph Waldo Emerson</a:t>
                      </a:r>
                      <a:endParaRPr lang="en-US" dirty="0"/>
                    </a:p>
                  </a:txBody>
                  <a:tcPr/>
                </a:tc>
                <a:tc>
                  <a:txBody>
                    <a:bodyPr/>
                    <a:lstStyle/>
                    <a:p>
                      <a:r>
                        <a:rPr lang="en-US" dirty="0" smtClean="0"/>
                        <a:t>RWE       MT</a:t>
                      </a:r>
                      <a:endParaRPr lang="en-US" dirty="0"/>
                    </a:p>
                  </a:txBody>
                  <a:tcPr/>
                </a:tc>
                <a:tc>
                  <a:txBody>
                    <a:bodyPr/>
                    <a:lstStyle/>
                    <a:p>
                      <a:r>
                        <a:rPr lang="en-US" dirty="0" smtClean="0"/>
                        <a:t>Margaret</a:t>
                      </a:r>
                      <a:r>
                        <a:rPr lang="en-US" baseline="0" dirty="0" smtClean="0"/>
                        <a:t> Thatcher</a:t>
                      </a:r>
                      <a:endParaRPr lang="en-US" dirty="0"/>
                    </a:p>
                  </a:txBody>
                  <a:tcPr/>
                </a:tc>
              </a:tr>
              <a:tr h="370840">
                <a:tc>
                  <a:txBody>
                    <a:bodyPr/>
                    <a:lstStyle/>
                    <a:p>
                      <a:pPr marL="0" indent="0">
                        <a:buFont typeface="Arial"/>
                        <a:buNone/>
                      </a:pPr>
                      <a:r>
                        <a:rPr lang="en-US" sz="1400" dirty="0" smtClean="0"/>
                        <a:t>become word chose</a:t>
                      </a:r>
                    </a:p>
                    <a:p>
                      <a:pPr marL="0" indent="0">
                        <a:buFont typeface="Arial"/>
                        <a:buNone/>
                      </a:pPr>
                      <a:r>
                        <a:rPr lang="en-US" sz="1400" dirty="0" smtClean="0"/>
                        <a:t>become habit study</a:t>
                      </a:r>
                    </a:p>
                    <a:p>
                      <a:pPr marL="0" indent="0">
                        <a:buFont typeface="Arial"/>
                        <a:buNone/>
                      </a:pPr>
                      <a:r>
                        <a:rPr lang="en-US" sz="1400" dirty="0" smtClean="0"/>
                        <a:t>become character develop</a:t>
                      </a:r>
                    </a:p>
                    <a:p>
                      <a:pPr marL="0" indent="0">
                        <a:buFont typeface="Arial"/>
                        <a:buNone/>
                      </a:pPr>
                      <a:r>
                        <a:rPr lang="en-US" sz="1400" dirty="0" smtClean="0"/>
                        <a:t>become action understand</a:t>
                      </a:r>
                    </a:p>
                    <a:p>
                      <a:pPr marL="0" indent="0">
                        <a:buFont typeface="Arial"/>
                        <a:buNone/>
                      </a:pPr>
                      <a:r>
                        <a:rPr lang="en-US" sz="1400" dirty="0" smtClean="0"/>
                        <a:t>chose word become</a:t>
                      </a:r>
                    </a:p>
                    <a:p>
                      <a:pPr marL="0" indent="0">
                        <a:buFont typeface="Arial"/>
                        <a:buNone/>
                      </a:pPr>
                      <a:r>
                        <a:rPr lang="en-US" sz="1400" dirty="0" smtClean="0"/>
                        <a:t>word chose word</a:t>
                      </a:r>
                    </a:p>
                    <a:p>
                      <a:pPr marL="0" indent="0">
                        <a:buFont typeface="Arial"/>
                        <a:buNone/>
                      </a:pPr>
                      <a:r>
                        <a:rPr lang="en-US" sz="1400" dirty="0" smtClean="0"/>
                        <a:t>character develop character</a:t>
                      </a:r>
                    </a:p>
                    <a:p>
                      <a:pPr marL="0" indent="0">
                        <a:buFont typeface="Arial"/>
                        <a:buNone/>
                      </a:pPr>
                      <a:r>
                        <a:rPr lang="en-US" sz="1400" dirty="0" smtClean="0"/>
                        <a:t>will become character</a:t>
                      </a:r>
                    </a:p>
                    <a:p>
                      <a:pPr marL="0" indent="0">
                        <a:buFont typeface="Arial"/>
                        <a:buNone/>
                      </a:pPr>
                      <a:r>
                        <a:rPr lang="en-US" sz="1400" dirty="0" smtClean="0"/>
                        <a:t>develop character it</a:t>
                      </a:r>
                    </a:p>
                    <a:p>
                      <a:pPr marL="0" indent="0">
                        <a:buFont typeface="Arial"/>
                        <a:buNone/>
                      </a:pPr>
                      <a:r>
                        <a:rPr lang="en-US" sz="1400" dirty="0" smtClean="0"/>
                        <a:t>habit study habit</a:t>
                      </a:r>
                    </a:p>
                    <a:p>
                      <a:pPr marL="0" indent="0">
                        <a:buFont typeface="Arial"/>
                        <a:buNone/>
                      </a:pPr>
                      <a:r>
                        <a:rPr lang="en-US" sz="1400" dirty="0" smtClean="0"/>
                        <a:t>study habit will</a:t>
                      </a:r>
                    </a:p>
                    <a:p>
                      <a:pPr marL="0" indent="0">
                        <a:buFont typeface="Arial"/>
                        <a:buNone/>
                      </a:pPr>
                      <a:r>
                        <a:rPr lang="en-US" sz="1400" dirty="0" smtClean="0"/>
                        <a:t>understand action become</a:t>
                      </a:r>
                    </a:p>
                    <a:p>
                      <a:pPr marL="0" indent="0">
                        <a:buFont typeface="Arial"/>
                        <a:buNone/>
                      </a:pPr>
                      <a:r>
                        <a:rPr lang="en-US" sz="1400" dirty="0" smtClean="0"/>
                        <a:t>habit will become</a:t>
                      </a:r>
                    </a:p>
                    <a:p>
                      <a:pPr marL="0" indent="0">
                        <a:buFont typeface="Arial"/>
                        <a:buNone/>
                      </a:pPr>
                      <a:r>
                        <a:rPr lang="en-US" sz="1400" dirty="0" smtClean="0"/>
                        <a:t>action understand action</a:t>
                      </a:r>
                      <a:endParaRPr lang="en-US" sz="1400" dirty="0"/>
                    </a:p>
                  </a:txBody>
                  <a:tcPr/>
                </a:tc>
                <a:tc>
                  <a:txBody>
                    <a:bodyPr/>
                    <a:lstStyle/>
                    <a:p>
                      <a:pPr marL="0" indent="0">
                        <a:buFont typeface="Arial"/>
                        <a:buNone/>
                      </a:pPr>
                      <a:r>
                        <a:rPr lang="en-US" sz="1400" dirty="0" smtClean="0"/>
                        <a:t>thought become word</a:t>
                      </a:r>
                    </a:p>
                    <a:p>
                      <a:pPr marL="0" indent="0">
                        <a:buFont typeface="Arial"/>
                        <a:buNone/>
                      </a:pPr>
                      <a:r>
                        <a:rPr lang="en-US" sz="1400" dirty="0" smtClean="0"/>
                        <a:t>it become destiny</a:t>
                      </a:r>
                    </a:p>
                    <a:p>
                      <a:pPr marL="0" indent="0">
                        <a:buFont typeface="Arial"/>
                        <a:buNone/>
                      </a:pPr>
                      <a:r>
                        <a:rPr lang="en-US" sz="1400" dirty="0" smtClean="0"/>
                        <a:t>watch thought become</a:t>
                      </a:r>
                    </a:p>
                    <a:p>
                      <a:pPr marL="0" indent="0">
                        <a:buFont typeface="Arial"/>
                        <a:buNone/>
                      </a:pPr>
                      <a:r>
                        <a:rPr lang="en-US" sz="1400" dirty="0" smtClean="0"/>
                        <a:t>character it become</a:t>
                      </a:r>
                    </a:p>
                    <a:p>
                      <a:pPr marL="0" indent="0">
                        <a:buFont typeface="Arial"/>
                        <a:buNone/>
                      </a:pPr>
                      <a:r>
                        <a:rPr lang="en-US" sz="1400" dirty="0" smtClean="0"/>
                        <a:t>action become habit</a:t>
                      </a:r>
                    </a:p>
                    <a:p>
                      <a:pPr marL="0" indent="0">
                        <a:buFont typeface="Arial"/>
                        <a:buNone/>
                      </a:pPr>
                      <a:r>
                        <a:rPr lang="en-US" sz="1400" dirty="0" smtClean="0"/>
                        <a:t>word become action</a:t>
                      </a:r>
                      <a:endParaRPr lang="en-US" sz="1400" dirty="0"/>
                    </a:p>
                  </a:txBody>
                  <a:tcPr/>
                </a:tc>
                <a:tc>
                  <a:txBody>
                    <a:bodyPr/>
                    <a:lstStyle/>
                    <a:p>
                      <a:pPr marL="0" indent="0">
                        <a:buFont typeface="Arial"/>
                        <a:buNone/>
                      </a:pPr>
                      <a:r>
                        <a:rPr lang="en-US" sz="1400" dirty="0" smtClean="0"/>
                        <a:t>habit watch habit</a:t>
                      </a:r>
                    </a:p>
                    <a:p>
                      <a:pPr marL="0" indent="0">
                        <a:buFont typeface="Arial"/>
                        <a:buNone/>
                      </a:pPr>
                      <a:r>
                        <a:rPr lang="en-US" sz="1400" dirty="0" smtClean="0"/>
                        <a:t>word watch word</a:t>
                      </a:r>
                    </a:p>
                    <a:p>
                      <a:pPr marL="0" indent="0">
                        <a:buFont typeface="Arial"/>
                        <a:buNone/>
                      </a:pPr>
                      <a:r>
                        <a:rPr lang="en-US" sz="1400" dirty="0" smtClean="0"/>
                        <a:t>we think we</a:t>
                      </a:r>
                    </a:p>
                    <a:p>
                      <a:pPr marL="0" indent="0">
                        <a:buFont typeface="Arial"/>
                        <a:buNone/>
                      </a:pPr>
                      <a:r>
                        <a:rPr lang="en-US" sz="1400" dirty="0" smtClean="0"/>
                        <a:t>watch habit become</a:t>
                      </a:r>
                    </a:p>
                    <a:p>
                      <a:pPr marL="0" indent="0">
                        <a:buFont typeface="Arial"/>
                        <a:buNone/>
                      </a:pPr>
                      <a:r>
                        <a:rPr lang="en-US" sz="1400" dirty="0" smtClean="0"/>
                        <a:t>become word watch</a:t>
                      </a:r>
                    </a:p>
                    <a:p>
                      <a:pPr marL="0" indent="0">
                        <a:buFont typeface="Arial"/>
                        <a:buNone/>
                      </a:pPr>
                      <a:r>
                        <a:rPr lang="en-US" sz="1400" dirty="0" smtClean="0"/>
                        <a:t>watch character it</a:t>
                      </a:r>
                    </a:p>
                    <a:p>
                      <a:pPr marL="0" indent="0">
                        <a:buFont typeface="Arial"/>
                        <a:buNone/>
                      </a:pPr>
                      <a:r>
                        <a:rPr lang="en-US" sz="1400" dirty="0" smtClean="0"/>
                        <a:t>become destiny what</a:t>
                      </a:r>
                    </a:p>
                    <a:p>
                      <a:pPr marL="0" indent="0">
                        <a:buFont typeface="Arial"/>
                        <a:buNone/>
                      </a:pPr>
                      <a:r>
                        <a:rPr lang="en-US" sz="1400" dirty="0" smtClean="0"/>
                        <a:t>watch action become</a:t>
                      </a:r>
                    </a:p>
                    <a:p>
                      <a:pPr marL="0" indent="0">
                        <a:buFont typeface="Arial"/>
                        <a:buNone/>
                      </a:pPr>
                      <a:r>
                        <a:rPr lang="en-US" sz="1400" dirty="0" smtClean="0"/>
                        <a:t>become character and</a:t>
                      </a:r>
                    </a:p>
                    <a:p>
                      <a:pPr marL="0" indent="0">
                        <a:buFont typeface="Arial"/>
                        <a:buNone/>
                      </a:pPr>
                      <a:r>
                        <a:rPr lang="en-US" sz="1400" dirty="0" smtClean="0"/>
                        <a:t>and watch character</a:t>
                      </a:r>
                    </a:p>
                    <a:p>
                      <a:pPr marL="0" indent="0">
                        <a:buFont typeface="Arial"/>
                        <a:buNone/>
                      </a:pPr>
                      <a:r>
                        <a:rPr lang="en-US" sz="1400" dirty="0" smtClean="0"/>
                        <a:t>think we become</a:t>
                      </a:r>
                    </a:p>
                    <a:p>
                      <a:pPr marL="0" indent="0">
                        <a:buFont typeface="Arial"/>
                        <a:buNone/>
                      </a:pPr>
                      <a:r>
                        <a:rPr lang="en-US" sz="1400" dirty="0" smtClean="0"/>
                        <a:t>become habit watch</a:t>
                      </a:r>
                    </a:p>
                    <a:p>
                      <a:pPr marL="0" indent="0">
                        <a:buFont typeface="Arial"/>
                        <a:buNone/>
                      </a:pPr>
                      <a:r>
                        <a:rPr lang="en-US" sz="1400" dirty="0" smtClean="0"/>
                        <a:t>what we think</a:t>
                      </a:r>
                    </a:p>
                    <a:p>
                      <a:pPr marL="0" indent="0">
                        <a:buFont typeface="Arial"/>
                        <a:buNone/>
                      </a:pPr>
                      <a:r>
                        <a:rPr lang="en-US" sz="1400" dirty="0" smtClean="0"/>
                        <a:t>destiny what we</a:t>
                      </a:r>
                    </a:p>
                    <a:p>
                      <a:pPr marL="0" indent="0">
                        <a:buFont typeface="Arial"/>
                        <a:buNone/>
                      </a:pPr>
                      <a:r>
                        <a:rPr lang="en-US" sz="1400" dirty="0" smtClean="0"/>
                        <a:t>character and watch</a:t>
                      </a:r>
                    </a:p>
                    <a:p>
                      <a:pPr marL="0" indent="0">
                        <a:buFont typeface="Arial"/>
                        <a:buNone/>
                      </a:pPr>
                      <a:r>
                        <a:rPr lang="en-US" sz="1400" dirty="0" smtClean="0"/>
                        <a:t>become action watch</a:t>
                      </a:r>
                    </a:p>
                    <a:p>
                      <a:pPr marL="0" indent="0">
                        <a:buFont typeface="Arial"/>
                        <a:buNone/>
                      </a:pPr>
                      <a:r>
                        <a:rPr lang="en-US" sz="1400" dirty="0" smtClean="0"/>
                        <a:t>habit become character</a:t>
                      </a:r>
                    </a:p>
                    <a:p>
                      <a:pPr marL="0" indent="0">
                        <a:buFont typeface="Arial"/>
                        <a:buNone/>
                      </a:pPr>
                      <a:r>
                        <a:rPr lang="en-US" sz="1400" dirty="0" smtClean="0"/>
                        <a:t>action watch action</a:t>
                      </a:r>
                    </a:p>
                    <a:p>
                      <a:pPr marL="0" indent="0">
                        <a:buFont typeface="Arial"/>
                        <a:buNone/>
                      </a:pPr>
                      <a:r>
                        <a:rPr lang="en-US" sz="1400" dirty="0" smtClean="0"/>
                        <a:t>watch word become</a:t>
                      </a:r>
                      <a:endParaRPr lang="en-US" sz="1400" dirty="0"/>
                    </a:p>
                  </a:txBody>
                  <a:tcPr/>
                </a:tc>
              </a:tr>
            </a:tbl>
          </a:graphicData>
        </a:graphic>
      </p:graphicFrame>
      <p:sp>
        <p:nvSpPr>
          <p:cNvPr id="3" name="Text Placeholder 2"/>
          <p:cNvSpPr>
            <a:spLocks noGrp="1"/>
          </p:cNvSpPr>
          <p:nvPr>
            <p:ph type="body" sz="half" idx="2"/>
          </p:nvPr>
        </p:nvSpPr>
        <p:spPr/>
        <p:txBody>
          <a:bodyPr/>
          <a:lstStyle/>
          <a:p>
            <a:r>
              <a:rPr lang="en-US" dirty="0" err="1"/>
              <a:t>MinHash</a:t>
            </a:r>
            <a:r>
              <a:rPr lang="en-US" dirty="0"/>
              <a:t> and </a:t>
            </a:r>
            <a:r>
              <a:rPr lang="en-US" dirty="0" err="1"/>
              <a:t>Jaccard</a:t>
            </a:r>
            <a:r>
              <a:rPr lang="en-US" dirty="0"/>
              <a:t> Similarity</a:t>
            </a:r>
          </a:p>
        </p:txBody>
      </p:sp>
      <p:sp>
        <p:nvSpPr>
          <p:cNvPr id="8" name="10-Point Star 7"/>
          <p:cNvSpPr/>
          <p:nvPr/>
        </p:nvSpPr>
        <p:spPr>
          <a:xfrm>
            <a:off x="7781706" y="134350"/>
            <a:ext cx="1237192" cy="1237192"/>
          </a:xfrm>
          <a:prstGeom prst="star10">
            <a:avLst/>
          </a:prstGeom>
          <a:ln/>
        </p:spPr>
        <p:style>
          <a:lnRef idx="1">
            <a:schemeClr val="accent2"/>
          </a:lnRef>
          <a:fillRef idx="3">
            <a:schemeClr val="accent2"/>
          </a:fillRef>
          <a:effectRef idx="2">
            <a:schemeClr val="accent2"/>
          </a:effectRef>
          <a:fontRef idx="minor">
            <a:schemeClr val="lt1"/>
          </a:fontRef>
        </p:style>
        <p:txBody>
          <a:bodyPr anchor="ctr"/>
          <a:lstStyle/>
          <a:p>
            <a:pPr algn="ctr"/>
            <a:r>
              <a:rPr lang="en-US" sz="900" dirty="0" smtClean="0">
                <a:ln w="18415" cmpd="sng">
                  <a:solidFill>
                    <a:srgbClr val="FFFFFF"/>
                  </a:solidFill>
                  <a:prstDash val="solid"/>
                </a:ln>
                <a:solidFill>
                  <a:srgbClr val="FFFFFF"/>
                </a:solidFill>
                <a:effectLst>
                  <a:outerShdw blurRad="50800" dist="38100" dir="2700000" algn="tl" rotWithShape="0">
                    <a:srgbClr val="000000">
                      <a:alpha val="43000"/>
                    </a:srgbClr>
                  </a:outerShdw>
                </a:effectLst>
              </a:rPr>
              <a:t>Transparency</a:t>
            </a:r>
            <a:endParaRPr lang="en-US" sz="900" dirty="0">
              <a:effectLst>
                <a:outerShdw blurRad="50800" dist="38100" dir="2700000" algn="tl" rotWithShape="0">
                  <a:srgbClr val="000000">
                    <a:alpha val="43000"/>
                  </a:srgbClr>
                </a:outerShdw>
              </a:effectLst>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811196372"/>
              </p:ext>
            </p:extLst>
          </p:nvPr>
        </p:nvGraphicFramePr>
        <p:xfrm>
          <a:off x="4514850" y="3346450"/>
          <a:ext cx="114300" cy="165100"/>
        </p:xfrm>
        <a:graphic>
          <a:graphicData uri="http://schemas.openxmlformats.org/presentationml/2006/ole">
            <mc:AlternateContent xmlns:mc="http://schemas.openxmlformats.org/markup-compatibility/2006">
              <mc:Choice xmlns:v="urn:schemas-microsoft-com:vml" Requires="v">
                <p:oleObj spid="_x0000_s14438" name="Equation" r:id="rId4" imgW="114300" imgH="165100" progId="Equation.3">
                  <p:embed/>
                </p:oleObj>
              </mc:Choice>
              <mc:Fallback>
                <p:oleObj name="Equation" r:id="rId4" imgW="114300" imgH="165100" progId="Equation.3">
                  <p:embed/>
                  <p:pic>
                    <p:nvPicPr>
                      <p:cNvPr id="0" name=""/>
                      <p:cNvPicPr/>
                      <p:nvPr/>
                    </p:nvPicPr>
                    <p:blipFill>
                      <a:blip r:embed="rId5"/>
                      <a:stretch>
                        <a:fillRect/>
                      </a:stretch>
                    </p:blipFill>
                    <p:spPr>
                      <a:xfrm>
                        <a:off x="4514850" y="3346450"/>
                        <a:ext cx="114300" cy="165100"/>
                      </a:xfrm>
                      <a:prstGeom prst="rect">
                        <a:avLst/>
                      </a:prstGeom>
                    </p:spPr>
                  </p:pic>
                </p:oleObj>
              </mc:Fallback>
            </mc:AlternateContent>
          </a:graphicData>
        </a:graphic>
      </p:graphicFrame>
      <p:sp>
        <p:nvSpPr>
          <p:cNvPr id="16" name="Rectangle 15"/>
          <p:cNvSpPr/>
          <p:nvPr/>
        </p:nvSpPr>
        <p:spPr>
          <a:xfrm rot="10800000">
            <a:off x="3872457" y="1235429"/>
            <a:ext cx="351366" cy="369332"/>
          </a:xfrm>
          <a:prstGeom prst="rect">
            <a:avLst/>
          </a:prstGeom>
        </p:spPr>
        <p:txBody>
          <a:bodyPr wrap="none">
            <a:spAutoFit/>
          </a:bodyPr>
          <a:lstStyle/>
          <a:p>
            <a:r>
              <a:rPr lang="en-US" b="1" dirty="0">
                <a:solidFill>
                  <a:schemeClr val="bg1"/>
                </a:solidFill>
              </a:rPr>
              <a:t>U</a:t>
            </a:r>
          </a:p>
        </p:txBody>
      </p:sp>
      <p:graphicFrame>
        <p:nvGraphicFramePr>
          <p:cNvPr id="17" name="Object 16"/>
          <p:cNvGraphicFramePr>
            <a:graphicFrameLocks noChangeAspect="1"/>
          </p:cNvGraphicFramePr>
          <p:nvPr>
            <p:extLst>
              <p:ext uri="{D42A27DB-BD31-4B8C-83A1-F6EECF244321}">
                <p14:modId xmlns:p14="http://schemas.microsoft.com/office/powerpoint/2010/main" val="1678661810"/>
              </p:ext>
            </p:extLst>
          </p:nvPr>
        </p:nvGraphicFramePr>
        <p:xfrm>
          <a:off x="1978025" y="5721800"/>
          <a:ext cx="5187950" cy="1036638"/>
        </p:xfrm>
        <a:graphic>
          <a:graphicData uri="http://schemas.openxmlformats.org/presentationml/2006/ole">
            <mc:AlternateContent xmlns:mc="http://schemas.openxmlformats.org/markup-compatibility/2006">
              <mc:Choice xmlns:v="urn:schemas-microsoft-com:vml" Requires="v">
                <p:oleObj spid="_x0000_s14439" name="Equation" r:id="rId6" imgW="2349500" imgH="469900" progId="Equation.3">
                  <p:embed/>
                </p:oleObj>
              </mc:Choice>
              <mc:Fallback>
                <p:oleObj name="Equation" r:id="rId6" imgW="2349500" imgH="469900" progId="Equation.3">
                  <p:embed/>
                  <p:pic>
                    <p:nvPicPr>
                      <p:cNvPr id="0" name=""/>
                      <p:cNvPicPr/>
                      <p:nvPr/>
                    </p:nvPicPr>
                    <p:blipFill>
                      <a:blip r:embed="rId7"/>
                      <a:stretch>
                        <a:fillRect/>
                      </a:stretch>
                    </p:blipFill>
                    <p:spPr>
                      <a:xfrm>
                        <a:off x="1978025" y="5721800"/>
                        <a:ext cx="5187950" cy="1036638"/>
                      </a:xfrm>
                      <a:prstGeom prst="rect">
                        <a:avLst/>
                      </a:prstGeom>
                    </p:spPr>
                  </p:pic>
                </p:oleObj>
              </mc:Fallback>
            </mc:AlternateContent>
          </a:graphicData>
        </a:graphic>
      </p:graphicFrame>
    </p:spTree>
    <p:extLst>
      <p:ext uri="{BB962C8B-B14F-4D97-AF65-F5344CB8AC3E}">
        <p14:creationId xmlns:p14="http://schemas.microsoft.com/office/powerpoint/2010/main" val="34827196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Trebuchet MS" charset="0"/>
              </a:rPr>
              <a:t>Data Flow </a:t>
            </a:r>
            <a:r>
              <a:rPr lang="en-US" dirty="0" smtClean="0">
                <a:sym typeface="Trebuchet MS" charset="0"/>
              </a:rPr>
              <a:t>Analytics</a:t>
            </a:r>
            <a:endParaRPr lang="en-US" dirty="0"/>
          </a:p>
        </p:txBody>
      </p:sp>
      <p:sp>
        <p:nvSpPr>
          <p:cNvPr id="4" name="Text Placeholder 3"/>
          <p:cNvSpPr>
            <a:spLocks noGrp="1"/>
          </p:cNvSpPr>
          <p:nvPr>
            <p:ph type="body" sz="half" idx="2"/>
          </p:nvPr>
        </p:nvSpPr>
        <p:spPr/>
        <p:txBody>
          <a:bodyPr/>
          <a:lstStyle/>
          <a:p>
            <a:r>
              <a:rPr lang="en-US" dirty="0">
                <a:sym typeface="Trebuchet MS" charset="0"/>
              </a:rPr>
              <a:t>Retail POS Attack</a:t>
            </a:r>
            <a:endParaRPr lang="en-US" dirty="0"/>
          </a:p>
        </p:txBody>
      </p:sp>
      <p:cxnSp>
        <p:nvCxnSpPr>
          <p:cNvPr id="7" name="Straight Arrow Connector 6"/>
          <p:cNvCxnSpPr>
            <a:stCxn id="20" idx="3"/>
            <a:endCxn id="34" idx="1"/>
          </p:cNvCxnSpPr>
          <p:nvPr/>
        </p:nvCxnSpPr>
        <p:spPr>
          <a:xfrm flipV="1">
            <a:off x="4906636" y="2517744"/>
            <a:ext cx="883705" cy="6445"/>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8" name="Straight Arrow Connector 7"/>
          <p:cNvCxnSpPr>
            <a:stCxn id="34" idx="3"/>
            <a:endCxn id="40" idx="1"/>
          </p:cNvCxnSpPr>
          <p:nvPr/>
        </p:nvCxnSpPr>
        <p:spPr>
          <a:xfrm>
            <a:off x="6552342" y="2517744"/>
            <a:ext cx="1447799" cy="1096085"/>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a:stCxn id="37" idx="3"/>
            <a:endCxn id="40" idx="1"/>
          </p:cNvCxnSpPr>
          <p:nvPr/>
        </p:nvCxnSpPr>
        <p:spPr>
          <a:xfrm flipV="1">
            <a:off x="6552342" y="3613829"/>
            <a:ext cx="1447799" cy="1631329"/>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a:off x="608741" y="1381189"/>
            <a:ext cx="4297895" cy="2286000"/>
            <a:chOff x="304800" y="925256"/>
            <a:chExt cx="4297895" cy="2286000"/>
          </a:xfrm>
        </p:grpSpPr>
        <p:cxnSp>
          <p:nvCxnSpPr>
            <p:cNvPr id="11" name="Straight Arrow Connector 10"/>
            <p:cNvCxnSpPr>
              <a:stCxn id="26" idx="3"/>
              <a:endCxn id="24" idx="1"/>
            </p:cNvCxnSpPr>
            <p:nvPr/>
          </p:nvCxnSpPr>
          <p:spPr>
            <a:xfrm>
              <a:off x="1600200" y="1277610"/>
              <a:ext cx="799456" cy="755575"/>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grpSp>
          <p:nvGrpSpPr>
            <p:cNvPr id="12" name="Group 11"/>
            <p:cNvGrpSpPr/>
            <p:nvPr/>
          </p:nvGrpSpPr>
          <p:grpSpPr>
            <a:xfrm>
              <a:off x="491932" y="2513557"/>
              <a:ext cx="1108268" cy="551357"/>
              <a:chOff x="187132" y="2743200"/>
              <a:chExt cx="1108268" cy="551357"/>
            </a:xfrm>
          </p:grpSpPr>
          <p:pic>
            <p:nvPicPr>
              <p:cNvPr id="30" name="Picture 29"/>
              <p:cNvPicPr>
                <a:picLocks noChangeAspect="1"/>
              </p:cNvPicPr>
              <p:nvPr/>
            </p:nvPicPr>
            <p:blipFill rotWithShape="1">
              <a:blip r:embed="rId3"/>
              <a:srcRect l="15243" t="20752" r="15565" b="16667"/>
              <a:stretch/>
            </p:blipFill>
            <p:spPr>
              <a:xfrm>
                <a:off x="685800" y="2743200"/>
                <a:ext cx="609600" cy="551357"/>
              </a:xfrm>
              <a:prstGeom prst="rect">
                <a:avLst/>
              </a:prstGeom>
            </p:spPr>
          </p:pic>
          <p:pic>
            <p:nvPicPr>
              <p:cNvPr id="31" name="Picture 30"/>
              <p:cNvPicPr>
                <a:picLocks noChangeAspect="1"/>
              </p:cNvPicPr>
              <p:nvPr/>
            </p:nvPicPr>
            <p:blipFill>
              <a:blip r:embed="rId4"/>
              <a:stretch>
                <a:fillRect/>
              </a:stretch>
            </p:blipFill>
            <p:spPr>
              <a:xfrm>
                <a:off x="187132" y="2746501"/>
                <a:ext cx="520983" cy="520983"/>
              </a:xfrm>
              <a:prstGeom prst="rect">
                <a:avLst/>
              </a:prstGeom>
            </p:spPr>
          </p:pic>
        </p:grpSp>
        <p:grpSp>
          <p:nvGrpSpPr>
            <p:cNvPr id="13" name="Group 12"/>
            <p:cNvGrpSpPr/>
            <p:nvPr/>
          </p:nvGrpSpPr>
          <p:grpSpPr>
            <a:xfrm>
              <a:off x="457200" y="1757506"/>
              <a:ext cx="1143000" cy="555715"/>
              <a:chOff x="152400" y="2056925"/>
              <a:chExt cx="1143000" cy="555715"/>
            </a:xfrm>
          </p:grpSpPr>
          <p:pic>
            <p:nvPicPr>
              <p:cNvPr id="28" name="Picture 27"/>
              <p:cNvPicPr>
                <a:picLocks noChangeAspect="1"/>
              </p:cNvPicPr>
              <p:nvPr/>
            </p:nvPicPr>
            <p:blipFill rotWithShape="1">
              <a:blip r:embed="rId3"/>
              <a:srcRect l="15243" t="20752" r="15565" b="16667"/>
              <a:stretch/>
            </p:blipFill>
            <p:spPr>
              <a:xfrm>
                <a:off x="685800" y="2057400"/>
                <a:ext cx="609600" cy="551357"/>
              </a:xfrm>
              <a:prstGeom prst="rect">
                <a:avLst/>
              </a:prstGeom>
            </p:spPr>
          </p:pic>
          <p:pic>
            <p:nvPicPr>
              <p:cNvPr id="29" name="Picture 28"/>
              <p:cNvPicPr>
                <a:picLocks noChangeAspect="1"/>
              </p:cNvPicPr>
              <p:nvPr/>
            </p:nvPicPr>
            <p:blipFill>
              <a:blip r:embed="rId5"/>
              <a:stretch>
                <a:fillRect/>
              </a:stretch>
            </p:blipFill>
            <p:spPr>
              <a:xfrm>
                <a:off x="152400" y="2056925"/>
                <a:ext cx="555715" cy="555715"/>
              </a:xfrm>
              <a:prstGeom prst="rect">
                <a:avLst/>
              </a:prstGeom>
            </p:spPr>
          </p:pic>
        </p:grpSp>
        <p:grpSp>
          <p:nvGrpSpPr>
            <p:cNvPr id="14" name="Group 13"/>
            <p:cNvGrpSpPr/>
            <p:nvPr/>
          </p:nvGrpSpPr>
          <p:grpSpPr>
            <a:xfrm>
              <a:off x="457200" y="1001456"/>
              <a:ext cx="1143000" cy="555715"/>
              <a:chOff x="152400" y="1231099"/>
              <a:chExt cx="1143000" cy="555715"/>
            </a:xfrm>
          </p:grpSpPr>
          <p:pic>
            <p:nvPicPr>
              <p:cNvPr id="26" name="Picture 25"/>
              <p:cNvPicPr>
                <a:picLocks noChangeAspect="1"/>
              </p:cNvPicPr>
              <p:nvPr/>
            </p:nvPicPr>
            <p:blipFill rotWithShape="1">
              <a:blip r:embed="rId3"/>
              <a:srcRect l="15243" t="20752" r="15565" b="16667"/>
              <a:stretch/>
            </p:blipFill>
            <p:spPr>
              <a:xfrm>
                <a:off x="685800" y="1231574"/>
                <a:ext cx="609600" cy="551357"/>
              </a:xfrm>
              <a:prstGeom prst="rect">
                <a:avLst/>
              </a:prstGeom>
            </p:spPr>
          </p:pic>
          <p:pic>
            <p:nvPicPr>
              <p:cNvPr id="27" name="Picture 26"/>
              <p:cNvPicPr>
                <a:picLocks noChangeAspect="1"/>
              </p:cNvPicPr>
              <p:nvPr/>
            </p:nvPicPr>
            <p:blipFill>
              <a:blip r:embed="rId6"/>
              <a:stretch>
                <a:fillRect/>
              </a:stretch>
            </p:blipFill>
            <p:spPr>
              <a:xfrm>
                <a:off x="152400" y="1231099"/>
                <a:ext cx="555715" cy="555715"/>
              </a:xfrm>
              <a:prstGeom prst="rect">
                <a:avLst/>
              </a:prstGeom>
            </p:spPr>
          </p:pic>
        </p:grpSp>
        <p:cxnSp>
          <p:nvCxnSpPr>
            <p:cNvPr id="15" name="Straight Arrow Connector 14"/>
            <p:cNvCxnSpPr>
              <a:stCxn id="28" idx="3"/>
              <a:endCxn id="24" idx="1"/>
            </p:cNvCxnSpPr>
            <p:nvPr/>
          </p:nvCxnSpPr>
          <p:spPr>
            <a:xfrm flipV="1">
              <a:off x="1600200" y="2033185"/>
              <a:ext cx="799456" cy="475"/>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30" idx="3"/>
              <a:endCxn id="24" idx="1"/>
            </p:cNvCxnSpPr>
            <p:nvPr/>
          </p:nvCxnSpPr>
          <p:spPr>
            <a:xfrm flipV="1">
              <a:off x="1600200" y="2033185"/>
              <a:ext cx="799456" cy="756051"/>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a:stCxn id="24" idx="3"/>
              <a:endCxn id="23" idx="1"/>
            </p:cNvCxnSpPr>
            <p:nvPr/>
          </p:nvCxnSpPr>
          <p:spPr>
            <a:xfrm>
              <a:off x="3237856" y="2033185"/>
              <a:ext cx="498553" cy="140"/>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1905000" y="990600"/>
              <a:ext cx="1185654" cy="369332"/>
            </a:xfrm>
            <a:prstGeom prst="rect">
              <a:avLst/>
            </a:prstGeom>
            <a:noFill/>
          </p:spPr>
          <p:txBody>
            <a:bodyPr wrap="none" rtlCol="0">
              <a:spAutoFit/>
            </a:bodyPr>
            <a:lstStyle/>
            <a:p>
              <a:r>
                <a:rPr lang="en-US" dirty="0" smtClean="0">
                  <a:cs typeface="Avenir Heavy"/>
                </a:rPr>
                <a:t>Store 343</a:t>
              </a:r>
            </a:p>
          </p:txBody>
        </p:sp>
        <p:grpSp>
          <p:nvGrpSpPr>
            <p:cNvPr id="19" name="Group 18"/>
            <p:cNvGrpSpPr/>
            <p:nvPr/>
          </p:nvGrpSpPr>
          <p:grpSpPr>
            <a:xfrm>
              <a:off x="2399656" y="1614085"/>
              <a:ext cx="838200" cy="1363736"/>
              <a:chOff x="2399656" y="1614085"/>
              <a:chExt cx="838200" cy="1363736"/>
            </a:xfrm>
          </p:grpSpPr>
          <p:pic>
            <p:nvPicPr>
              <p:cNvPr id="24" name="Picture 23"/>
              <p:cNvPicPr>
                <a:picLocks noChangeAspect="1"/>
              </p:cNvPicPr>
              <p:nvPr/>
            </p:nvPicPr>
            <p:blipFill>
              <a:blip r:embed="rId7"/>
              <a:stretch>
                <a:fillRect/>
              </a:stretch>
            </p:blipFill>
            <p:spPr>
              <a:xfrm>
                <a:off x="2399656" y="1614085"/>
                <a:ext cx="838200" cy="838200"/>
              </a:xfrm>
              <a:prstGeom prst="rect">
                <a:avLst/>
              </a:prstGeom>
            </p:spPr>
          </p:pic>
          <p:sp>
            <p:nvSpPr>
              <p:cNvPr id="25" name="TextBox 24"/>
              <p:cNvSpPr txBox="1"/>
              <p:nvPr/>
            </p:nvSpPr>
            <p:spPr>
              <a:xfrm>
                <a:off x="2424493" y="2377657"/>
                <a:ext cx="788528" cy="600164"/>
              </a:xfrm>
              <a:prstGeom prst="rect">
                <a:avLst/>
              </a:prstGeom>
              <a:noFill/>
            </p:spPr>
            <p:txBody>
              <a:bodyPr wrap="none" rtlCol="0">
                <a:spAutoFit/>
              </a:bodyPr>
              <a:lstStyle/>
              <a:p>
                <a:pPr algn="ctr"/>
                <a:r>
                  <a:rPr lang="en-US" sz="1100" dirty="0" smtClean="0">
                    <a:cs typeface="Avenir Heavy"/>
                  </a:rPr>
                  <a:t>In-Store</a:t>
                </a:r>
                <a:br>
                  <a:rPr lang="en-US" sz="1100" dirty="0" smtClean="0">
                    <a:cs typeface="Avenir Heavy"/>
                  </a:rPr>
                </a:br>
                <a:r>
                  <a:rPr lang="en-US" sz="1100" dirty="0" smtClean="0">
                    <a:cs typeface="Avenir Heavy"/>
                  </a:rPr>
                  <a:t>Database</a:t>
                </a:r>
              </a:p>
              <a:p>
                <a:pPr algn="ctr"/>
                <a:r>
                  <a:rPr lang="en-US" sz="1100" dirty="0" smtClean="0">
                    <a:cs typeface="Avenir Heavy"/>
                  </a:rPr>
                  <a:t>Servers</a:t>
                </a:r>
              </a:p>
            </p:txBody>
          </p:sp>
        </p:grpSp>
        <p:sp>
          <p:nvSpPr>
            <p:cNvPr id="20" name="Rectangle 19"/>
            <p:cNvSpPr/>
            <p:nvPr/>
          </p:nvSpPr>
          <p:spPr>
            <a:xfrm>
              <a:off x="304800" y="925256"/>
              <a:ext cx="4297895" cy="2286000"/>
            </a:xfrm>
            <a:prstGeom prst="rect">
              <a:avLst/>
            </a:prstGeom>
            <a:noFill/>
            <a:ln w="3175"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smtClean="0">
                <a:cs typeface="Avenir Heavy"/>
              </a:endParaRPr>
            </a:p>
          </p:txBody>
        </p:sp>
        <p:grpSp>
          <p:nvGrpSpPr>
            <p:cNvPr id="21" name="Group 20"/>
            <p:cNvGrpSpPr/>
            <p:nvPr/>
          </p:nvGrpSpPr>
          <p:grpSpPr>
            <a:xfrm>
              <a:off x="3736409" y="1473200"/>
              <a:ext cx="762001" cy="1673314"/>
              <a:chOff x="3736409" y="1473200"/>
              <a:chExt cx="762001" cy="1673314"/>
            </a:xfrm>
          </p:grpSpPr>
          <p:sp>
            <p:nvSpPr>
              <p:cNvPr id="22" name="TextBox 21"/>
              <p:cNvSpPr txBox="1"/>
              <p:nvPr/>
            </p:nvSpPr>
            <p:spPr>
              <a:xfrm>
                <a:off x="3766401" y="2546350"/>
                <a:ext cx="702016" cy="600164"/>
              </a:xfrm>
              <a:prstGeom prst="rect">
                <a:avLst/>
              </a:prstGeom>
              <a:noFill/>
            </p:spPr>
            <p:txBody>
              <a:bodyPr wrap="none" rtlCol="0">
                <a:spAutoFit/>
              </a:bodyPr>
              <a:lstStyle/>
              <a:p>
                <a:pPr algn="ctr"/>
                <a:r>
                  <a:rPr lang="en-US" sz="1100" dirty="0" smtClean="0">
                    <a:cs typeface="Avenir Heavy"/>
                  </a:rPr>
                  <a:t>In-Store</a:t>
                </a:r>
                <a:br>
                  <a:rPr lang="en-US" sz="1100" dirty="0" smtClean="0">
                    <a:cs typeface="Avenir Heavy"/>
                  </a:rPr>
                </a:br>
                <a:r>
                  <a:rPr lang="en-US" sz="1100" dirty="0" smtClean="0">
                    <a:cs typeface="Avenir Heavy"/>
                  </a:rPr>
                  <a:t>Network</a:t>
                </a:r>
              </a:p>
              <a:p>
                <a:pPr algn="ctr"/>
                <a:r>
                  <a:rPr lang="en-US" sz="1100" dirty="0" smtClean="0">
                    <a:cs typeface="Avenir Heavy"/>
                  </a:rPr>
                  <a:t>Servers</a:t>
                </a:r>
              </a:p>
            </p:txBody>
          </p:sp>
          <p:pic>
            <p:nvPicPr>
              <p:cNvPr id="23" name="Picture 22"/>
              <p:cNvPicPr>
                <a:picLocks noChangeAspect="1"/>
              </p:cNvPicPr>
              <p:nvPr/>
            </p:nvPicPr>
            <p:blipFill rotWithShape="1">
              <a:blip r:embed="rId8"/>
              <a:srcRect l="14750" t="6875" r="15750" b="10000"/>
              <a:stretch/>
            </p:blipFill>
            <p:spPr>
              <a:xfrm>
                <a:off x="3736409" y="1473200"/>
                <a:ext cx="762001" cy="1120250"/>
              </a:xfrm>
              <a:prstGeom prst="rect">
                <a:avLst/>
              </a:prstGeom>
            </p:spPr>
          </p:pic>
        </p:grpSp>
      </p:grpSp>
      <p:grpSp>
        <p:nvGrpSpPr>
          <p:cNvPr id="32" name="Group 31"/>
          <p:cNvGrpSpPr/>
          <p:nvPr/>
        </p:nvGrpSpPr>
        <p:grpSpPr>
          <a:xfrm>
            <a:off x="5790341" y="1957619"/>
            <a:ext cx="762001" cy="1673314"/>
            <a:chOff x="5410200" y="1501686"/>
            <a:chExt cx="762001" cy="1673314"/>
          </a:xfrm>
        </p:grpSpPr>
        <p:sp>
          <p:nvSpPr>
            <p:cNvPr id="33" name="TextBox 32"/>
            <p:cNvSpPr txBox="1"/>
            <p:nvPr/>
          </p:nvSpPr>
          <p:spPr>
            <a:xfrm>
              <a:off x="5420460" y="2574836"/>
              <a:ext cx="741484" cy="600164"/>
            </a:xfrm>
            <a:prstGeom prst="rect">
              <a:avLst/>
            </a:prstGeom>
            <a:noFill/>
          </p:spPr>
          <p:txBody>
            <a:bodyPr wrap="none" rtlCol="0">
              <a:spAutoFit/>
            </a:bodyPr>
            <a:lstStyle/>
            <a:p>
              <a:pPr algn="ctr"/>
              <a:r>
                <a:rPr lang="en-US" sz="1100" dirty="0" smtClean="0">
                  <a:cs typeface="Avenir Heavy"/>
                </a:rPr>
                <a:t>Regional</a:t>
              </a:r>
            </a:p>
            <a:p>
              <a:pPr algn="ctr"/>
              <a:r>
                <a:rPr lang="en-US" sz="1100" dirty="0" smtClean="0">
                  <a:cs typeface="Avenir Heavy"/>
                </a:rPr>
                <a:t>Network</a:t>
              </a:r>
            </a:p>
            <a:p>
              <a:pPr algn="ctr"/>
              <a:r>
                <a:rPr lang="en-US" sz="1100" dirty="0" smtClean="0">
                  <a:cs typeface="Avenir Heavy"/>
                </a:rPr>
                <a:t>Servers</a:t>
              </a:r>
            </a:p>
          </p:txBody>
        </p:sp>
        <p:pic>
          <p:nvPicPr>
            <p:cNvPr id="34" name="Picture 33"/>
            <p:cNvPicPr>
              <a:picLocks noChangeAspect="1"/>
            </p:cNvPicPr>
            <p:nvPr/>
          </p:nvPicPr>
          <p:blipFill rotWithShape="1">
            <a:blip r:embed="rId8"/>
            <a:srcRect l="14750" t="6875" r="15750" b="10000"/>
            <a:stretch/>
          </p:blipFill>
          <p:spPr>
            <a:xfrm>
              <a:off x="5410200" y="1501686"/>
              <a:ext cx="762001" cy="1120250"/>
            </a:xfrm>
            <a:prstGeom prst="rect">
              <a:avLst/>
            </a:prstGeom>
          </p:spPr>
        </p:pic>
      </p:grpSp>
      <p:grpSp>
        <p:nvGrpSpPr>
          <p:cNvPr id="35" name="Group 34"/>
          <p:cNvGrpSpPr/>
          <p:nvPr/>
        </p:nvGrpSpPr>
        <p:grpSpPr>
          <a:xfrm>
            <a:off x="5790341" y="4685033"/>
            <a:ext cx="762001" cy="1673314"/>
            <a:chOff x="3736409" y="1473200"/>
            <a:chExt cx="762001" cy="1673314"/>
          </a:xfrm>
        </p:grpSpPr>
        <p:sp>
          <p:nvSpPr>
            <p:cNvPr id="36" name="TextBox 35"/>
            <p:cNvSpPr txBox="1"/>
            <p:nvPr/>
          </p:nvSpPr>
          <p:spPr>
            <a:xfrm>
              <a:off x="3746669" y="2546350"/>
              <a:ext cx="741484" cy="600164"/>
            </a:xfrm>
            <a:prstGeom prst="rect">
              <a:avLst/>
            </a:prstGeom>
            <a:noFill/>
          </p:spPr>
          <p:txBody>
            <a:bodyPr wrap="none" rtlCol="0">
              <a:spAutoFit/>
            </a:bodyPr>
            <a:lstStyle/>
            <a:p>
              <a:pPr algn="ctr"/>
              <a:r>
                <a:rPr lang="en-US" sz="1100" dirty="0" smtClean="0">
                  <a:cs typeface="Avenir Heavy"/>
                </a:rPr>
                <a:t>Regional</a:t>
              </a:r>
            </a:p>
            <a:p>
              <a:pPr algn="ctr"/>
              <a:r>
                <a:rPr lang="en-US" sz="1100" dirty="0" smtClean="0">
                  <a:cs typeface="Avenir Heavy"/>
                </a:rPr>
                <a:t>Network</a:t>
              </a:r>
            </a:p>
            <a:p>
              <a:pPr algn="ctr"/>
              <a:r>
                <a:rPr lang="en-US" sz="1100" dirty="0" smtClean="0">
                  <a:cs typeface="Avenir Heavy"/>
                </a:rPr>
                <a:t>Servers</a:t>
              </a:r>
            </a:p>
          </p:txBody>
        </p:sp>
        <p:pic>
          <p:nvPicPr>
            <p:cNvPr id="37" name="Picture 36"/>
            <p:cNvPicPr>
              <a:picLocks noChangeAspect="1"/>
            </p:cNvPicPr>
            <p:nvPr/>
          </p:nvPicPr>
          <p:blipFill rotWithShape="1">
            <a:blip r:embed="rId8"/>
            <a:srcRect l="14750" t="6875" r="15750" b="10000"/>
            <a:stretch/>
          </p:blipFill>
          <p:spPr>
            <a:xfrm>
              <a:off x="3736409" y="1473200"/>
              <a:ext cx="762001" cy="1120250"/>
            </a:xfrm>
            <a:prstGeom prst="rect">
              <a:avLst/>
            </a:prstGeom>
          </p:spPr>
        </p:pic>
      </p:grpSp>
      <p:grpSp>
        <p:nvGrpSpPr>
          <p:cNvPr id="38" name="Group 37"/>
          <p:cNvGrpSpPr/>
          <p:nvPr/>
        </p:nvGrpSpPr>
        <p:grpSpPr>
          <a:xfrm>
            <a:off x="8000141" y="3053704"/>
            <a:ext cx="762001" cy="1673314"/>
            <a:chOff x="3736409" y="1473200"/>
            <a:chExt cx="762001" cy="1673314"/>
          </a:xfrm>
        </p:grpSpPr>
        <p:sp>
          <p:nvSpPr>
            <p:cNvPr id="39" name="TextBox 38"/>
            <p:cNvSpPr txBox="1"/>
            <p:nvPr/>
          </p:nvSpPr>
          <p:spPr>
            <a:xfrm>
              <a:off x="3766299" y="2546350"/>
              <a:ext cx="702223" cy="600164"/>
            </a:xfrm>
            <a:prstGeom prst="rect">
              <a:avLst/>
            </a:prstGeom>
            <a:noFill/>
          </p:spPr>
          <p:txBody>
            <a:bodyPr wrap="none" rtlCol="0">
              <a:spAutoFit/>
            </a:bodyPr>
            <a:lstStyle/>
            <a:p>
              <a:pPr algn="ctr"/>
              <a:r>
                <a:rPr lang="en-US" sz="1100" dirty="0" smtClean="0">
                  <a:cs typeface="Avenir Heavy"/>
                </a:rPr>
                <a:t>National</a:t>
              </a:r>
            </a:p>
            <a:p>
              <a:pPr algn="ctr"/>
              <a:r>
                <a:rPr lang="en-US" sz="1100" dirty="0" smtClean="0">
                  <a:cs typeface="Avenir Heavy"/>
                </a:rPr>
                <a:t>Network</a:t>
              </a:r>
            </a:p>
            <a:p>
              <a:pPr algn="ctr"/>
              <a:r>
                <a:rPr lang="en-US" sz="1100" dirty="0" smtClean="0">
                  <a:cs typeface="Avenir Heavy"/>
                </a:rPr>
                <a:t>Servers</a:t>
              </a:r>
            </a:p>
          </p:txBody>
        </p:sp>
        <p:pic>
          <p:nvPicPr>
            <p:cNvPr id="40" name="Picture 39"/>
            <p:cNvPicPr>
              <a:picLocks noChangeAspect="1"/>
            </p:cNvPicPr>
            <p:nvPr/>
          </p:nvPicPr>
          <p:blipFill rotWithShape="1">
            <a:blip r:embed="rId8"/>
            <a:srcRect l="14750" t="6875" r="15750" b="10000"/>
            <a:stretch/>
          </p:blipFill>
          <p:spPr>
            <a:xfrm>
              <a:off x="3736409" y="1473200"/>
              <a:ext cx="762001" cy="1120250"/>
            </a:xfrm>
            <a:prstGeom prst="rect">
              <a:avLst/>
            </a:prstGeom>
          </p:spPr>
        </p:pic>
      </p:grpSp>
      <p:cxnSp>
        <p:nvCxnSpPr>
          <p:cNvPr id="41" name="Straight Arrow Connector 40"/>
          <p:cNvCxnSpPr>
            <a:stCxn id="52" idx="3"/>
            <a:endCxn id="37" idx="1"/>
          </p:cNvCxnSpPr>
          <p:nvPr/>
        </p:nvCxnSpPr>
        <p:spPr>
          <a:xfrm flipV="1">
            <a:off x="4906636" y="5245158"/>
            <a:ext cx="883705" cy="11375"/>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grpSp>
        <p:nvGrpSpPr>
          <p:cNvPr id="42" name="Group 41"/>
          <p:cNvGrpSpPr/>
          <p:nvPr/>
        </p:nvGrpSpPr>
        <p:grpSpPr>
          <a:xfrm>
            <a:off x="608741" y="4113533"/>
            <a:ext cx="4297895" cy="2286000"/>
            <a:chOff x="304800" y="925256"/>
            <a:chExt cx="4297895" cy="2286000"/>
          </a:xfrm>
        </p:grpSpPr>
        <p:cxnSp>
          <p:nvCxnSpPr>
            <p:cNvPr id="43" name="Straight Arrow Connector 42"/>
            <p:cNvCxnSpPr>
              <a:stCxn id="58" idx="3"/>
              <a:endCxn id="56" idx="1"/>
            </p:cNvCxnSpPr>
            <p:nvPr/>
          </p:nvCxnSpPr>
          <p:spPr>
            <a:xfrm>
              <a:off x="1600200" y="1277610"/>
              <a:ext cx="799456" cy="755575"/>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grpSp>
          <p:nvGrpSpPr>
            <p:cNvPr id="44" name="Group 43"/>
            <p:cNvGrpSpPr/>
            <p:nvPr/>
          </p:nvGrpSpPr>
          <p:grpSpPr>
            <a:xfrm>
              <a:off x="491932" y="2513557"/>
              <a:ext cx="1108268" cy="551357"/>
              <a:chOff x="187132" y="2743200"/>
              <a:chExt cx="1108268" cy="551357"/>
            </a:xfrm>
          </p:grpSpPr>
          <p:pic>
            <p:nvPicPr>
              <p:cNvPr id="62" name="Picture 61"/>
              <p:cNvPicPr>
                <a:picLocks noChangeAspect="1"/>
              </p:cNvPicPr>
              <p:nvPr/>
            </p:nvPicPr>
            <p:blipFill rotWithShape="1">
              <a:blip r:embed="rId3"/>
              <a:srcRect l="15243" t="20752" r="15565" b="16667"/>
              <a:stretch/>
            </p:blipFill>
            <p:spPr>
              <a:xfrm>
                <a:off x="685800" y="2743200"/>
                <a:ext cx="609600" cy="551357"/>
              </a:xfrm>
              <a:prstGeom prst="rect">
                <a:avLst/>
              </a:prstGeom>
            </p:spPr>
          </p:pic>
          <p:pic>
            <p:nvPicPr>
              <p:cNvPr id="63" name="Picture 62"/>
              <p:cNvPicPr>
                <a:picLocks noChangeAspect="1"/>
              </p:cNvPicPr>
              <p:nvPr/>
            </p:nvPicPr>
            <p:blipFill>
              <a:blip r:embed="rId4"/>
              <a:stretch>
                <a:fillRect/>
              </a:stretch>
            </p:blipFill>
            <p:spPr>
              <a:xfrm>
                <a:off x="187132" y="2746501"/>
                <a:ext cx="520983" cy="520983"/>
              </a:xfrm>
              <a:prstGeom prst="rect">
                <a:avLst/>
              </a:prstGeom>
            </p:spPr>
          </p:pic>
        </p:grpSp>
        <p:grpSp>
          <p:nvGrpSpPr>
            <p:cNvPr id="45" name="Group 44"/>
            <p:cNvGrpSpPr/>
            <p:nvPr/>
          </p:nvGrpSpPr>
          <p:grpSpPr>
            <a:xfrm>
              <a:off x="457200" y="1757506"/>
              <a:ext cx="1143000" cy="555715"/>
              <a:chOff x="152400" y="2056925"/>
              <a:chExt cx="1143000" cy="555715"/>
            </a:xfrm>
          </p:grpSpPr>
          <p:pic>
            <p:nvPicPr>
              <p:cNvPr id="60" name="Picture 59"/>
              <p:cNvPicPr>
                <a:picLocks noChangeAspect="1"/>
              </p:cNvPicPr>
              <p:nvPr/>
            </p:nvPicPr>
            <p:blipFill rotWithShape="1">
              <a:blip r:embed="rId3"/>
              <a:srcRect l="15243" t="20752" r="15565" b="16667"/>
              <a:stretch/>
            </p:blipFill>
            <p:spPr>
              <a:xfrm>
                <a:off x="685800" y="2057400"/>
                <a:ext cx="609600" cy="551357"/>
              </a:xfrm>
              <a:prstGeom prst="rect">
                <a:avLst/>
              </a:prstGeom>
            </p:spPr>
          </p:pic>
          <p:pic>
            <p:nvPicPr>
              <p:cNvPr id="61" name="Picture 60"/>
              <p:cNvPicPr>
                <a:picLocks noChangeAspect="1"/>
              </p:cNvPicPr>
              <p:nvPr/>
            </p:nvPicPr>
            <p:blipFill>
              <a:blip r:embed="rId5"/>
              <a:stretch>
                <a:fillRect/>
              </a:stretch>
            </p:blipFill>
            <p:spPr>
              <a:xfrm>
                <a:off x="152400" y="2056925"/>
                <a:ext cx="555715" cy="555715"/>
              </a:xfrm>
              <a:prstGeom prst="rect">
                <a:avLst/>
              </a:prstGeom>
            </p:spPr>
          </p:pic>
        </p:grpSp>
        <p:grpSp>
          <p:nvGrpSpPr>
            <p:cNvPr id="46" name="Group 45"/>
            <p:cNvGrpSpPr/>
            <p:nvPr/>
          </p:nvGrpSpPr>
          <p:grpSpPr>
            <a:xfrm>
              <a:off x="457200" y="1001456"/>
              <a:ext cx="1143000" cy="555715"/>
              <a:chOff x="152400" y="1231099"/>
              <a:chExt cx="1143000" cy="555715"/>
            </a:xfrm>
          </p:grpSpPr>
          <p:pic>
            <p:nvPicPr>
              <p:cNvPr id="58" name="Picture 57"/>
              <p:cNvPicPr>
                <a:picLocks noChangeAspect="1"/>
              </p:cNvPicPr>
              <p:nvPr/>
            </p:nvPicPr>
            <p:blipFill rotWithShape="1">
              <a:blip r:embed="rId3"/>
              <a:srcRect l="15243" t="20752" r="15565" b="16667"/>
              <a:stretch/>
            </p:blipFill>
            <p:spPr>
              <a:xfrm>
                <a:off x="685800" y="1231574"/>
                <a:ext cx="609600" cy="551357"/>
              </a:xfrm>
              <a:prstGeom prst="rect">
                <a:avLst/>
              </a:prstGeom>
            </p:spPr>
          </p:pic>
          <p:pic>
            <p:nvPicPr>
              <p:cNvPr id="59" name="Picture 58"/>
              <p:cNvPicPr>
                <a:picLocks noChangeAspect="1"/>
              </p:cNvPicPr>
              <p:nvPr/>
            </p:nvPicPr>
            <p:blipFill>
              <a:blip r:embed="rId6"/>
              <a:stretch>
                <a:fillRect/>
              </a:stretch>
            </p:blipFill>
            <p:spPr>
              <a:xfrm>
                <a:off x="152400" y="1231099"/>
                <a:ext cx="555715" cy="555715"/>
              </a:xfrm>
              <a:prstGeom prst="rect">
                <a:avLst/>
              </a:prstGeom>
            </p:spPr>
          </p:pic>
        </p:grpSp>
        <p:cxnSp>
          <p:nvCxnSpPr>
            <p:cNvPr id="47" name="Straight Arrow Connector 46"/>
            <p:cNvCxnSpPr>
              <a:stCxn id="60" idx="3"/>
              <a:endCxn id="56" idx="1"/>
            </p:cNvCxnSpPr>
            <p:nvPr/>
          </p:nvCxnSpPr>
          <p:spPr>
            <a:xfrm flipV="1">
              <a:off x="1600200" y="2033185"/>
              <a:ext cx="799456" cy="475"/>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stCxn id="62" idx="3"/>
              <a:endCxn id="56" idx="1"/>
            </p:cNvCxnSpPr>
            <p:nvPr/>
          </p:nvCxnSpPr>
          <p:spPr>
            <a:xfrm flipV="1">
              <a:off x="1600200" y="2033185"/>
              <a:ext cx="799456" cy="756051"/>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9" name="Straight Arrow Connector 48"/>
            <p:cNvCxnSpPr>
              <a:stCxn id="56" idx="3"/>
              <a:endCxn id="55" idx="1"/>
            </p:cNvCxnSpPr>
            <p:nvPr/>
          </p:nvCxnSpPr>
          <p:spPr>
            <a:xfrm>
              <a:off x="3237856" y="2033185"/>
              <a:ext cx="498553" cy="140"/>
            </a:xfrm>
            <a:prstGeom prst="straightConnector1">
              <a:avLst/>
            </a:prstGeom>
            <a:ln>
              <a:headEnd type="none"/>
              <a:tailEnd type="triangle"/>
            </a:ln>
          </p:spPr>
          <p:style>
            <a:lnRef idx="2">
              <a:schemeClr val="accent1"/>
            </a:lnRef>
            <a:fillRef idx="0">
              <a:schemeClr val="accent1"/>
            </a:fillRef>
            <a:effectRef idx="1">
              <a:schemeClr val="accent1"/>
            </a:effectRef>
            <a:fontRef idx="minor">
              <a:schemeClr val="tx1"/>
            </a:fontRef>
          </p:style>
        </p:cxnSp>
        <p:sp>
          <p:nvSpPr>
            <p:cNvPr id="50" name="TextBox 49"/>
            <p:cNvSpPr txBox="1"/>
            <p:nvPr/>
          </p:nvSpPr>
          <p:spPr>
            <a:xfrm>
              <a:off x="1905000" y="990600"/>
              <a:ext cx="1185654" cy="369332"/>
            </a:xfrm>
            <a:prstGeom prst="rect">
              <a:avLst/>
            </a:prstGeom>
            <a:noFill/>
          </p:spPr>
          <p:txBody>
            <a:bodyPr wrap="none" rtlCol="0">
              <a:spAutoFit/>
            </a:bodyPr>
            <a:lstStyle/>
            <a:p>
              <a:r>
                <a:rPr lang="en-US" dirty="0" smtClean="0">
                  <a:cs typeface="Avenir Heavy"/>
                </a:rPr>
                <a:t>Store 729</a:t>
              </a:r>
            </a:p>
          </p:txBody>
        </p:sp>
        <p:grpSp>
          <p:nvGrpSpPr>
            <p:cNvPr id="51" name="Group 50"/>
            <p:cNvGrpSpPr/>
            <p:nvPr/>
          </p:nvGrpSpPr>
          <p:grpSpPr>
            <a:xfrm>
              <a:off x="2399656" y="1614085"/>
              <a:ext cx="838200" cy="1363736"/>
              <a:chOff x="2399656" y="1614085"/>
              <a:chExt cx="838200" cy="1363736"/>
            </a:xfrm>
          </p:grpSpPr>
          <p:pic>
            <p:nvPicPr>
              <p:cNvPr id="56" name="Picture 55"/>
              <p:cNvPicPr>
                <a:picLocks noChangeAspect="1"/>
              </p:cNvPicPr>
              <p:nvPr/>
            </p:nvPicPr>
            <p:blipFill>
              <a:blip r:embed="rId7"/>
              <a:stretch>
                <a:fillRect/>
              </a:stretch>
            </p:blipFill>
            <p:spPr>
              <a:xfrm>
                <a:off x="2399656" y="1614085"/>
                <a:ext cx="838200" cy="838200"/>
              </a:xfrm>
              <a:prstGeom prst="rect">
                <a:avLst/>
              </a:prstGeom>
            </p:spPr>
          </p:pic>
          <p:sp>
            <p:nvSpPr>
              <p:cNvPr id="57" name="TextBox 56"/>
              <p:cNvSpPr txBox="1"/>
              <p:nvPr/>
            </p:nvSpPr>
            <p:spPr>
              <a:xfrm>
                <a:off x="2424493" y="2377657"/>
                <a:ext cx="788528" cy="600164"/>
              </a:xfrm>
              <a:prstGeom prst="rect">
                <a:avLst/>
              </a:prstGeom>
              <a:noFill/>
            </p:spPr>
            <p:txBody>
              <a:bodyPr wrap="none" rtlCol="0">
                <a:spAutoFit/>
              </a:bodyPr>
              <a:lstStyle/>
              <a:p>
                <a:pPr algn="ctr"/>
                <a:r>
                  <a:rPr lang="en-US" sz="1100" dirty="0" smtClean="0">
                    <a:cs typeface="Avenir Heavy"/>
                  </a:rPr>
                  <a:t>In-Store</a:t>
                </a:r>
                <a:br>
                  <a:rPr lang="en-US" sz="1100" dirty="0" smtClean="0">
                    <a:cs typeface="Avenir Heavy"/>
                  </a:rPr>
                </a:br>
                <a:r>
                  <a:rPr lang="en-US" sz="1100" dirty="0" smtClean="0">
                    <a:cs typeface="Avenir Heavy"/>
                  </a:rPr>
                  <a:t>Database</a:t>
                </a:r>
              </a:p>
              <a:p>
                <a:pPr algn="ctr"/>
                <a:r>
                  <a:rPr lang="en-US" sz="1100" dirty="0" smtClean="0">
                    <a:cs typeface="Avenir Heavy"/>
                  </a:rPr>
                  <a:t>Servers</a:t>
                </a:r>
              </a:p>
            </p:txBody>
          </p:sp>
        </p:grpSp>
        <p:sp>
          <p:nvSpPr>
            <p:cNvPr id="52" name="Rectangle 51"/>
            <p:cNvSpPr/>
            <p:nvPr/>
          </p:nvSpPr>
          <p:spPr>
            <a:xfrm>
              <a:off x="304800" y="925256"/>
              <a:ext cx="4297895" cy="2286000"/>
            </a:xfrm>
            <a:prstGeom prst="rect">
              <a:avLst/>
            </a:prstGeom>
            <a:noFill/>
            <a:ln w="3175" cmpd="sng"/>
          </p:spPr>
          <p:style>
            <a:lnRef idx="2">
              <a:schemeClr val="dk1"/>
            </a:lnRef>
            <a:fillRef idx="1">
              <a:schemeClr val="lt1"/>
            </a:fillRef>
            <a:effectRef idx="0">
              <a:schemeClr val="dk1"/>
            </a:effectRef>
            <a:fontRef idx="minor">
              <a:schemeClr val="dk1"/>
            </a:fontRef>
          </p:style>
          <p:txBody>
            <a:bodyPr rtlCol="0" anchor="ctr"/>
            <a:lstStyle/>
            <a:p>
              <a:pPr algn="ctr"/>
              <a:endParaRPr lang="en-US" dirty="0" smtClean="0">
                <a:cs typeface="Avenir Heavy"/>
              </a:endParaRPr>
            </a:p>
          </p:txBody>
        </p:sp>
        <p:grpSp>
          <p:nvGrpSpPr>
            <p:cNvPr id="53" name="Group 52"/>
            <p:cNvGrpSpPr/>
            <p:nvPr/>
          </p:nvGrpSpPr>
          <p:grpSpPr>
            <a:xfrm>
              <a:off x="3736409" y="1473200"/>
              <a:ext cx="762001" cy="1673314"/>
              <a:chOff x="3736409" y="1473200"/>
              <a:chExt cx="762001" cy="1673314"/>
            </a:xfrm>
          </p:grpSpPr>
          <p:sp>
            <p:nvSpPr>
              <p:cNvPr id="54" name="TextBox 53"/>
              <p:cNvSpPr txBox="1"/>
              <p:nvPr/>
            </p:nvSpPr>
            <p:spPr>
              <a:xfrm>
                <a:off x="3766401" y="2546350"/>
                <a:ext cx="702016" cy="600164"/>
              </a:xfrm>
              <a:prstGeom prst="rect">
                <a:avLst/>
              </a:prstGeom>
              <a:noFill/>
            </p:spPr>
            <p:txBody>
              <a:bodyPr wrap="none" rtlCol="0">
                <a:spAutoFit/>
              </a:bodyPr>
              <a:lstStyle/>
              <a:p>
                <a:pPr algn="ctr"/>
                <a:r>
                  <a:rPr lang="en-US" sz="1100" dirty="0" smtClean="0">
                    <a:cs typeface="Avenir Heavy"/>
                  </a:rPr>
                  <a:t>In-Store</a:t>
                </a:r>
                <a:br>
                  <a:rPr lang="en-US" sz="1100" dirty="0" smtClean="0">
                    <a:cs typeface="Avenir Heavy"/>
                  </a:rPr>
                </a:br>
                <a:r>
                  <a:rPr lang="en-US" sz="1100" dirty="0" smtClean="0">
                    <a:cs typeface="Avenir Heavy"/>
                  </a:rPr>
                  <a:t>Network</a:t>
                </a:r>
              </a:p>
              <a:p>
                <a:pPr algn="ctr"/>
                <a:r>
                  <a:rPr lang="en-US" sz="1100" dirty="0" smtClean="0">
                    <a:cs typeface="Avenir Heavy"/>
                  </a:rPr>
                  <a:t>Servers</a:t>
                </a:r>
              </a:p>
            </p:txBody>
          </p:sp>
          <p:pic>
            <p:nvPicPr>
              <p:cNvPr id="55" name="Picture 54"/>
              <p:cNvPicPr>
                <a:picLocks noChangeAspect="1"/>
              </p:cNvPicPr>
              <p:nvPr/>
            </p:nvPicPr>
            <p:blipFill rotWithShape="1">
              <a:blip r:embed="rId8"/>
              <a:srcRect l="14750" t="6875" r="15750" b="10000"/>
              <a:stretch/>
            </p:blipFill>
            <p:spPr>
              <a:xfrm>
                <a:off x="3736409" y="1473200"/>
                <a:ext cx="762001" cy="1120250"/>
              </a:xfrm>
              <a:prstGeom prst="rect">
                <a:avLst/>
              </a:prstGeom>
            </p:spPr>
          </p:pic>
        </p:grpSp>
      </p:grpSp>
      <p:grpSp>
        <p:nvGrpSpPr>
          <p:cNvPr id="64" name="Group 63"/>
          <p:cNvGrpSpPr/>
          <p:nvPr/>
        </p:nvGrpSpPr>
        <p:grpSpPr>
          <a:xfrm>
            <a:off x="2708471" y="1852933"/>
            <a:ext cx="838200" cy="419103"/>
            <a:chOff x="4419600" y="76200"/>
            <a:chExt cx="838200" cy="419103"/>
          </a:xfrm>
        </p:grpSpPr>
        <p:pic>
          <p:nvPicPr>
            <p:cNvPr id="65" name="Picture 64"/>
            <p:cNvPicPr>
              <a:picLocks noChangeAspect="1"/>
            </p:cNvPicPr>
            <p:nvPr/>
          </p:nvPicPr>
          <p:blipFill rotWithShape="1">
            <a:blip r:embed="rId7"/>
            <a:srcRect b="70707"/>
            <a:stretch/>
          </p:blipFill>
          <p:spPr>
            <a:xfrm>
              <a:off x="4419600" y="76200"/>
              <a:ext cx="838200" cy="245533"/>
            </a:xfrm>
            <a:prstGeom prst="rect">
              <a:avLst/>
            </a:prstGeom>
          </p:spPr>
        </p:pic>
        <p:pic>
          <p:nvPicPr>
            <p:cNvPr id="66" name="Picture 65"/>
            <p:cNvPicPr>
              <a:picLocks noChangeAspect="1"/>
            </p:cNvPicPr>
            <p:nvPr/>
          </p:nvPicPr>
          <p:blipFill rotWithShape="1">
            <a:blip r:embed="rId7"/>
            <a:srcRect t="79293"/>
            <a:stretch/>
          </p:blipFill>
          <p:spPr>
            <a:xfrm>
              <a:off x="4419600" y="321736"/>
              <a:ext cx="838200" cy="173567"/>
            </a:xfrm>
            <a:prstGeom prst="rect">
              <a:avLst/>
            </a:prstGeom>
          </p:spPr>
        </p:pic>
      </p:grpSp>
      <p:pic>
        <p:nvPicPr>
          <p:cNvPr id="67" name="Picture 66"/>
          <p:cNvPicPr>
            <a:picLocks noChangeAspect="1"/>
          </p:cNvPicPr>
          <p:nvPr/>
        </p:nvPicPr>
        <p:blipFill rotWithShape="1">
          <a:blip r:embed="rId8"/>
          <a:srcRect l="14750" t="6875" r="15750" b="66110"/>
          <a:stretch/>
        </p:blipFill>
        <p:spPr>
          <a:xfrm>
            <a:off x="5790341" y="1598933"/>
            <a:ext cx="762001" cy="364067"/>
          </a:xfrm>
          <a:prstGeom prst="rect">
            <a:avLst/>
          </a:prstGeom>
        </p:spPr>
      </p:pic>
      <p:pic>
        <p:nvPicPr>
          <p:cNvPr id="71" name="Picture 70"/>
          <p:cNvPicPr>
            <a:picLocks noChangeAspect="1"/>
          </p:cNvPicPr>
          <p:nvPr/>
        </p:nvPicPr>
        <p:blipFill rotWithShape="1">
          <a:blip r:embed="rId8"/>
          <a:srcRect l="14750" t="6875" r="15750" b="66110"/>
          <a:stretch/>
        </p:blipFill>
        <p:spPr>
          <a:xfrm>
            <a:off x="8000141" y="2665733"/>
            <a:ext cx="762001" cy="364067"/>
          </a:xfrm>
          <a:prstGeom prst="rect">
            <a:avLst/>
          </a:prstGeom>
        </p:spPr>
      </p:pic>
      <p:pic>
        <p:nvPicPr>
          <p:cNvPr id="73" name="Picture 72"/>
          <p:cNvPicPr>
            <a:picLocks noChangeAspect="1"/>
          </p:cNvPicPr>
          <p:nvPr/>
        </p:nvPicPr>
        <p:blipFill rotWithShape="1">
          <a:blip r:embed="rId8"/>
          <a:srcRect l="14750" t="6875" r="15750" b="66110"/>
          <a:stretch/>
        </p:blipFill>
        <p:spPr>
          <a:xfrm>
            <a:off x="5790341" y="4342133"/>
            <a:ext cx="762001" cy="364067"/>
          </a:xfrm>
          <a:prstGeom prst="rect">
            <a:avLst/>
          </a:prstGeom>
        </p:spPr>
      </p:pic>
      <p:grpSp>
        <p:nvGrpSpPr>
          <p:cNvPr id="74" name="Group 73"/>
          <p:cNvGrpSpPr/>
          <p:nvPr/>
        </p:nvGrpSpPr>
        <p:grpSpPr>
          <a:xfrm>
            <a:off x="2704241" y="4558033"/>
            <a:ext cx="838200" cy="419103"/>
            <a:chOff x="4419600" y="76200"/>
            <a:chExt cx="838200" cy="419103"/>
          </a:xfrm>
        </p:grpSpPr>
        <p:pic>
          <p:nvPicPr>
            <p:cNvPr id="75" name="Picture 74"/>
            <p:cNvPicPr>
              <a:picLocks noChangeAspect="1"/>
            </p:cNvPicPr>
            <p:nvPr/>
          </p:nvPicPr>
          <p:blipFill rotWithShape="1">
            <a:blip r:embed="rId7"/>
            <a:srcRect b="70707"/>
            <a:stretch/>
          </p:blipFill>
          <p:spPr>
            <a:xfrm>
              <a:off x="4419600" y="76200"/>
              <a:ext cx="838200" cy="245533"/>
            </a:xfrm>
            <a:prstGeom prst="rect">
              <a:avLst/>
            </a:prstGeom>
          </p:spPr>
        </p:pic>
        <p:pic>
          <p:nvPicPr>
            <p:cNvPr id="76" name="Picture 75"/>
            <p:cNvPicPr>
              <a:picLocks noChangeAspect="1"/>
            </p:cNvPicPr>
            <p:nvPr/>
          </p:nvPicPr>
          <p:blipFill rotWithShape="1">
            <a:blip r:embed="rId7"/>
            <a:srcRect t="79293"/>
            <a:stretch/>
          </p:blipFill>
          <p:spPr>
            <a:xfrm>
              <a:off x="4419600" y="321736"/>
              <a:ext cx="838200" cy="173567"/>
            </a:xfrm>
            <a:prstGeom prst="rect">
              <a:avLst/>
            </a:prstGeom>
          </p:spPr>
        </p:pic>
      </p:grpSp>
      <p:sp>
        <p:nvSpPr>
          <p:cNvPr id="78" name="TextBox 77"/>
          <p:cNvSpPr txBox="1"/>
          <p:nvPr/>
        </p:nvSpPr>
        <p:spPr>
          <a:xfrm>
            <a:off x="4088293" y="1899478"/>
            <a:ext cx="683914" cy="307777"/>
          </a:xfrm>
          <a:prstGeom prst="rect">
            <a:avLst/>
          </a:prstGeom>
          <a:noFill/>
        </p:spPr>
        <p:txBody>
          <a:bodyPr wrap="none" rtlCol="0">
            <a:spAutoFit/>
          </a:bodyPr>
          <a:lstStyle/>
          <a:p>
            <a:r>
              <a:rPr lang="en-US" sz="1400" b="1" dirty="0" smtClean="0">
                <a:solidFill>
                  <a:schemeClr val="bg1"/>
                </a:solidFill>
              </a:rPr>
              <a:t>78828</a:t>
            </a:r>
            <a:endParaRPr lang="en-US" sz="1400" b="1" dirty="0">
              <a:solidFill>
                <a:schemeClr val="bg1"/>
              </a:solidFill>
            </a:endParaRPr>
          </a:p>
        </p:txBody>
      </p:sp>
      <p:sp>
        <p:nvSpPr>
          <p:cNvPr id="79" name="TextBox 78"/>
          <p:cNvSpPr txBox="1"/>
          <p:nvPr/>
        </p:nvSpPr>
        <p:spPr>
          <a:xfrm>
            <a:off x="4138218" y="2272748"/>
            <a:ext cx="584064" cy="307777"/>
          </a:xfrm>
          <a:prstGeom prst="rect">
            <a:avLst/>
          </a:prstGeom>
          <a:noFill/>
        </p:spPr>
        <p:txBody>
          <a:bodyPr wrap="none" rtlCol="0">
            <a:spAutoFit/>
          </a:bodyPr>
          <a:lstStyle/>
          <a:p>
            <a:r>
              <a:rPr lang="en-US" sz="1400" b="1" dirty="0" smtClean="0">
                <a:solidFill>
                  <a:schemeClr val="bg1"/>
                </a:solidFill>
              </a:rPr>
              <a:t>6548</a:t>
            </a:r>
            <a:endParaRPr lang="en-US" sz="1400" b="1" dirty="0">
              <a:solidFill>
                <a:schemeClr val="bg1"/>
              </a:solidFill>
            </a:endParaRPr>
          </a:p>
        </p:txBody>
      </p:sp>
      <p:sp>
        <p:nvSpPr>
          <p:cNvPr id="80" name="TextBox 79"/>
          <p:cNvSpPr txBox="1"/>
          <p:nvPr/>
        </p:nvSpPr>
        <p:spPr>
          <a:xfrm>
            <a:off x="4088293" y="4655930"/>
            <a:ext cx="683914" cy="307777"/>
          </a:xfrm>
          <a:prstGeom prst="rect">
            <a:avLst/>
          </a:prstGeom>
          <a:noFill/>
        </p:spPr>
        <p:txBody>
          <a:bodyPr wrap="none" rtlCol="0">
            <a:spAutoFit/>
          </a:bodyPr>
          <a:lstStyle/>
          <a:p>
            <a:r>
              <a:rPr lang="en-US" sz="1400" b="1" dirty="0" smtClean="0">
                <a:solidFill>
                  <a:schemeClr val="bg1"/>
                </a:solidFill>
              </a:rPr>
              <a:t>56613</a:t>
            </a:r>
            <a:endParaRPr lang="en-US" sz="1400" b="1" dirty="0">
              <a:solidFill>
                <a:schemeClr val="bg1"/>
              </a:solidFill>
            </a:endParaRPr>
          </a:p>
        </p:txBody>
      </p:sp>
      <p:sp>
        <p:nvSpPr>
          <p:cNvPr id="81" name="TextBox 80"/>
          <p:cNvSpPr txBox="1"/>
          <p:nvPr/>
        </p:nvSpPr>
        <p:spPr>
          <a:xfrm>
            <a:off x="4088293" y="2668105"/>
            <a:ext cx="683914" cy="307777"/>
          </a:xfrm>
          <a:prstGeom prst="rect">
            <a:avLst/>
          </a:prstGeom>
          <a:noFill/>
        </p:spPr>
        <p:txBody>
          <a:bodyPr wrap="none" rtlCol="0">
            <a:spAutoFit/>
          </a:bodyPr>
          <a:lstStyle/>
          <a:p>
            <a:r>
              <a:rPr lang="en-US" sz="1400" b="1" dirty="0" smtClean="0">
                <a:solidFill>
                  <a:schemeClr val="bg1"/>
                </a:solidFill>
              </a:rPr>
              <a:t>18264</a:t>
            </a:r>
            <a:endParaRPr lang="en-US" sz="1400" b="1" dirty="0">
              <a:solidFill>
                <a:schemeClr val="bg1"/>
              </a:solidFill>
            </a:endParaRPr>
          </a:p>
        </p:txBody>
      </p:sp>
      <p:sp>
        <p:nvSpPr>
          <p:cNvPr id="82" name="TextBox 81"/>
          <p:cNvSpPr txBox="1"/>
          <p:nvPr/>
        </p:nvSpPr>
        <p:spPr>
          <a:xfrm>
            <a:off x="4088293" y="5020365"/>
            <a:ext cx="683914" cy="307777"/>
          </a:xfrm>
          <a:prstGeom prst="rect">
            <a:avLst/>
          </a:prstGeom>
          <a:noFill/>
        </p:spPr>
        <p:txBody>
          <a:bodyPr wrap="none" rtlCol="0">
            <a:spAutoFit/>
          </a:bodyPr>
          <a:lstStyle/>
          <a:p>
            <a:r>
              <a:rPr lang="en-US" sz="1400" b="1" dirty="0" smtClean="0">
                <a:solidFill>
                  <a:schemeClr val="bg1"/>
                </a:solidFill>
              </a:rPr>
              <a:t>55032</a:t>
            </a:r>
            <a:endParaRPr lang="en-US" sz="1400" b="1" dirty="0">
              <a:solidFill>
                <a:schemeClr val="bg1"/>
              </a:solidFill>
            </a:endParaRPr>
          </a:p>
        </p:txBody>
      </p:sp>
      <p:sp>
        <p:nvSpPr>
          <p:cNvPr id="83" name="TextBox 82"/>
          <p:cNvSpPr txBox="1"/>
          <p:nvPr/>
        </p:nvSpPr>
        <p:spPr>
          <a:xfrm>
            <a:off x="4088293" y="5382591"/>
            <a:ext cx="683914" cy="307777"/>
          </a:xfrm>
          <a:prstGeom prst="rect">
            <a:avLst/>
          </a:prstGeom>
          <a:noFill/>
        </p:spPr>
        <p:txBody>
          <a:bodyPr wrap="none" rtlCol="0">
            <a:spAutoFit/>
          </a:bodyPr>
          <a:lstStyle/>
          <a:p>
            <a:r>
              <a:rPr lang="en-US" sz="1400" b="1" dirty="0" smtClean="0">
                <a:solidFill>
                  <a:schemeClr val="bg1"/>
                </a:solidFill>
              </a:rPr>
              <a:t>62244</a:t>
            </a:r>
            <a:endParaRPr lang="en-US" sz="1400" b="1" dirty="0">
              <a:solidFill>
                <a:schemeClr val="bg1"/>
              </a:solidFill>
            </a:endParaRPr>
          </a:p>
        </p:txBody>
      </p:sp>
      <p:sp>
        <p:nvSpPr>
          <p:cNvPr id="84" name="10-Point Star 83"/>
          <p:cNvSpPr/>
          <p:nvPr/>
        </p:nvSpPr>
        <p:spPr>
          <a:xfrm>
            <a:off x="7781706" y="134350"/>
            <a:ext cx="1237192" cy="1237192"/>
          </a:xfrm>
          <a:prstGeom prst="star10">
            <a:avLst/>
          </a:prstGeom>
          <a:ln/>
        </p:spPr>
        <p:style>
          <a:lnRef idx="1">
            <a:schemeClr val="accent2"/>
          </a:lnRef>
          <a:fillRef idx="3">
            <a:schemeClr val="accent2"/>
          </a:fillRef>
          <a:effectRef idx="2">
            <a:schemeClr val="accent2"/>
          </a:effectRef>
          <a:fontRef idx="minor">
            <a:schemeClr val="lt1"/>
          </a:fontRef>
        </p:style>
        <p:txBody>
          <a:bodyPr anchor="ctr"/>
          <a:lstStyle/>
          <a:p>
            <a:pPr algn="ctr"/>
            <a:r>
              <a:rPr lang="en-US" sz="900" dirty="0" smtClean="0">
                <a:ln w="18415" cmpd="sng">
                  <a:solidFill>
                    <a:srgbClr val="FFFFFF"/>
                  </a:solidFill>
                  <a:prstDash val="solid"/>
                </a:ln>
                <a:solidFill>
                  <a:srgbClr val="FFFFFF"/>
                </a:solidFill>
                <a:effectLst>
                  <a:outerShdw blurRad="50800" dist="38100" dir="2700000" algn="tl" rotWithShape="0">
                    <a:srgbClr val="000000">
                      <a:alpha val="43000"/>
                    </a:srgbClr>
                  </a:outerShdw>
                </a:effectLst>
              </a:rPr>
              <a:t>Transparency</a:t>
            </a:r>
            <a:endParaRPr lang="en-US" sz="900"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149420212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ym typeface="Trebuchet MS" charset="0"/>
              </a:rPr>
              <a:t>Data Flow </a:t>
            </a:r>
            <a:r>
              <a:rPr lang="en-US" dirty="0" smtClean="0">
                <a:sym typeface="Trebuchet MS" charset="0"/>
              </a:rPr>
              <a:t>Analytics</a:t>
            </a:r>
            <a:endParaRPr lang="en-US" dirty="0"/>
          </a:p>
        </p:txBody>
      </p:sp>
      <p:sp>
        <p:nvSpPr>
          <p:cNvPr id="10" name="Text Placeholder 9"/>
          <p:cNvSpPr>
            <a:spLocks noGrp="1"/>
          </p:cNvSpPr>
          <p:nvPr>
            <p:ph type="body" sz="half" idx="2"/>
          </p:nvPr>
        </p:nvSpPr>
        <p:spPr/>
        <p:txBody>
          <a:bodyPr/>
          <a:lstStyle/>
          <a:p>
            <a:r>
              <a:rPr lang="en-US" dirty="0">
                <a:sym typeface="Trebuchet MS" charset="0"/>
              </a:rPr>
              <a:t>Retail POS Attack</a:t>
            </a:r>
            <a:endParaRPr lang="en-US" dirty="0"/>
          </a:p>
        </p:txBody>
      </p:sp>
      <p:pic>
        <p:nvPicPr>
          <p:cNvPr id="3" name="Picture 2"/>
          <p:cNvPicPr>
            <a:picLocks noChangeAspect="1"/>
          </p:cNvPicPr>
          <p:nvPr/>
        </p:nvPicPr>
        <p:blipFill>
          <a:blip r:embed="rId3"/>
          <a:stretch>
            <a:fillRect/>
          </a:stretch>
        </p:blipFill>
        <p:spPr>
          <a:xfrm>
            <a:off x="0" y="1824280"/>
            <a:ext cx="9144000" cy="3836020"/>
          </a:xfrm>
          <a:prstGeom prst="rect">
            <a:avLst/>
          </a:prstGeom>
        </p:spPr>
      </p:pic>
      <p:sp>
        <p:nvSpPr>
          <p:cNvPr id="4" name="TextBox 3"/>
          <p:cNvSpPr txBox="1"/>
          <p:nvPr/>
        </p:nvSpPr>
        <p:spPr>
          <a:xfrm>
            <a:off x="54275" y="1477004"/>
            <a:ext cx="1496023" cy="338554"/>
          </a:xfrm>
          <a:prstGeom prst="rect">
            <a:avLst/>
          </a:prstGeom>
          <a:noFill/>
        </p:spPr>
        <p:txBody>
          <a:bodyPr wrap="none" rtlCol="0">
            <a:spAutoFit/>
          </a:bodyPr>
          <a:lstStyle/>
          <a:p>
            <a:r>
              <a:rPr lang="en-US" sz="1600" b="1" u="sng" dirty="0" smtClean="0"/>
              <a:t>Register POS</a:t>
            </a:r>
            <a:endParaRPr lang="en-US" sz="1600" b="1" u="sng" dirty="0"/>
          </a:p>
        </p:txBody>
      </p:sp>
      <p:sp>
        <p:nvSpPr>
          <p:cNvPr id="5" name="TextBox 4"/>
          <p:cNvSpPr txBox="1"/>
          <p:nvPr/>
        </p:nvSpPr>
        <p:spPr>
          <a:xfrm>
            <a:off x="3864818" y="1477004"/>
            <a:ext cx="1188046" cy="338554"/>
          </a:xfrm>
          <a:prstGeom prst="rect">
            <a:avLst/>
          </a:prstGeom>
          <a:noFill/>
        </p:spPr>
        <p:txBody>
          <a:bodyPr wrap="none" rtlCol="0">
            <a:spAutoFit/>
          </a:bodyPr>
          <a:lstStyle/>
          <a:p>
            <a:r>
              <a:rPr lang="en-US" sz="1600" b="1" u="sng" dirty="0" smtClean="0"/>
              <a:t>Card </a:t>
            </a:r>
            <a:r>
              <a:rPr lang="en-US" sz="1600" b="1" u="sng" dirty="0" err="1" smtClean="0"/>
              <a:t>Txns</a:t>
            </a:r>
            <a:endParaRPr lang="en-US" sz="1600" b="1" u="sng" dirty="0"/>
          </a:p>
        </p:txBody>
      </p:sp>
      <p:sp>
        <p:nvSpPr>
          <p:cNvPr id="6" name="TextBox 5"/>
          <p:cNvSpPr txBox="1"/>
          <p:nvPr/>
        </p:nvSpPr>
        <p:spPr>
          <a:xfrm>
            <a:off x="7252015" y="1477004"/>
            <a:ext cx="1769835" cy="338554"/>
          </a:xfrm>
          <a:prstGeom prst="rect">
            <a:avLst/>
          </a:prstGeom>
          <a:noFill/>
        </p:spPr>
        <p:txBody>
          <a:bodyPr wrap="none" rtlCol="0">
            <a:spAutoFit/>
          </a:bodyPr>
          <a:lstStyle/>
          <a:p>
            <a:r>
              <a:rPr lang="en-US" sz="1600" b="1" u="sng" dirty="0" smtClean="0"/>
              <a:t>In-Store Servers</a:t>
            </a:r>
            <a:endParaRPr lang="en-US" sz="1600" b="1" u="sng" dirty="0"/>
          </a:p>
        </p:txBody>
      </p:sp>
      <p:sp>
        <p:nvSpPr>
          <p:cNvPr id="8" name="10-Point Star 7"/>
          <p:cNvSpPr/>
          <p:nvPr/>
        </p:nvSpPr>
        <p:spPr>
          <a:xfrm>
            <a:off x="7781706" y="134350"/>
            <a:ext cx="1237192" cy="1237192"/>
          </a:xfrm>
          <a:prstGeom prst="star10">
            <a:avLst/>
          </a:prstGeom>
          <a:ln/>
        </p:spPr>
        <p:style>
          <a:lnRef idx="1">
            <a:schemeClr val="accent2"/>
          </a:lnRef>
          <a:fillRef idx="3">
            <a:schemeClr val="accent2"/>
          </a:fillRef>
          <a:effectRef idx="2">
            <a:schemeClr val="accent2"/>
          </a:effectRef>
          <a:fontRef idx="minor">
            <a:schemeClr val="lt1"/>
          </a:fontRef>
        </p:style>
        <p:txBody>
          <a:bodyPr anchor="ctr"/>
          <a:lstStyle/>
          <a:p>
            <a:pPr algn="ctr"/>
            <a:r>
              <a:rPr lang="en-US" sz="900" dirty="0" smtClean="0">
                <a:ln w="18415" cmpd="sng">
                  <a:solidFill>
                    <a:srgbClr val="FFFFFF"/>
                  </a:solidFill>
                  <a:prstDash val="solid"/>
                </a:ln>
                <a:solidFill>
                  <a:srgbClr val="FFFFFF"/>
                </a:solidFill>
                <a:effectLst>
                  <a:outerShdw blurRad="50800" dist="38100" dir="2700000" algn="tl" rotWithShape="0">
                    <a:srgbClr val="000000">
                      <a:alpha val="43000"/>
                    </a:srgbClr>
                  </a:outerShdw>
                </a:effectLst>
              </a:rPr>
              <a:t>Transparency</a:t>
            </a:r>
            <a:endParaRPr lang="en-US" sz="900" dirty="0">
              <a:effectLst>
                <a:outerShdw blurRad="50800" dist="38100" dir="2700000" algn="tl" rotWithShape="0">
                  <a:srgbClr val="000000">
                    <a:alpha val="43000"/>
                  </a:srgbClr>
                </a:outerShdw>
              </a:effectLst>
            </a:endParaRPr>
          </a:p>
        </p:txBody>
      </p:sp>
    </p:spTree>
    <p:extLst>
      <p:ext uri="{BB962C8B-B14F-4D97-AF65-F5344CB8AC3E}">
        <p14:creationId xmlns:p14="http://schemas.microsoft.com/office/powerpoint/2010/main" val="134982698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prin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680219">
            <a:off x="4621406" y="1322074"/>
            <a:ext cx="3746676" cy="3746676"/>
          </a:xfrm>
          <a:prstGeom prst="rect">
            <a:avLst/>
          </a:prstGeom>
        </p:spPr>
      </p:pic>
      <p:pic>
        <p:nvPicPr>
          <p:cNvPr id="8" name="Picture 7" descr="washer-u.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a:off x="1174199" y="3367042"/>
            <a:ext cx="2133600" cy="1076411"/>
          </a:xfrm>
          <a:prstGeom prst="rect">
            <a:avLst/>
          </a:prstGeom>
        </p:spPr>
      </p:pic>
      <p:grpSp>
        <p:nvGrpSpPr>
          <p:cNvPr id="23" name="Group 22"/>
          <p:cNvGrpSpPr/>
          <p:nvPr/>
        </p:nvGrpSpPr>
        <p:grpSpPr>
          <a:xfrm>
            <a:off x="1032288" y="1385842"/>
            <a:ext cx="2362199" cy="3061806"/>
            <a:chOff x="1122292" y="2057400"/>
            <a:chExt cx="2362199" cy="3061806"/>
          </a:xfrm>
        </p:grpSpPr>
        <p:pic>
          <p:nvPicPr>
            <p:cNvPr id="5" name="Picture 4" descr="washer-u.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36592" y="2971800"/>
              <a:ext cx="2133600" cy="1076411"/>
            </a:xfrm>
            <a:prstGeom prst="rect">
              <a:avLst/>
            </a:prstGeom>
          </p:spPr>
        </p:pic>
        <p:sp>
          <p:nvSpPr>
            <p:cNvPr id="17" name="Arc 16"/>
            <p:cNvSpPr/>
            <p:nvPr/>
          </p:nvSpPr>
          <p:spPr>
            <a:xfrm rot="16200000" flipV="1">
              <a:off x="1160392" y="2795106"/>
              <a:ext cx="2286000" cy="2362199"/>
            </a:xfrm>
            <a:prstGeom prst="arc">
              <a:avLst>
                <a:gd name="adj1" fmla="val 16200000"/>
                <a:gd name="adj2" fmla="val 5342992"/>
              </a:avLst>
            </a:prstGeom>
            <a:ln w="76200" cmpd="sng">
              <a:headEnd type="none"/>
              <a:tail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8" name="Rectangle 17"/>
            <p:cNvSpPr/>
            <p:nvPr/>
          </p:nvSpPr>
          <p:spPr>
            <a:xfrm>
              <a:off x="1198492" y="2057400"/>
              <a:ext cx="2209800" cy="646331"/>
            </a:xfrm>
            <a:prstGeom prst="rect">
              <a:avLst/>
            </a:prstGeom>
          </p:spPr>
          <p:txBody>
            <a:bodyPr wrap="square">
              <a:spAutoFit/>
            </a:bodyPr>
            <a:lstStyle/>
            <a:p>
              <a:r>
                <a:rPr lang="en-US" dirty="0" smtClean="0"/>
                <a:t>… but then we reshape our tools …</a:t>
              </a:r>
              <a:endParaRPr lang="en-US" dirty="0"/>
            </a:p>
          </p:txBody>
        </p:sp>
      </p:grpSp>
      <p:grpSp>
        <p:nvGrpSpPr>
          <p:cNvPr id="25" name="Group 24"/>
          <p:cNvGrpSpPr/>
          <p:nvPr/>
        </p:nvGrpSpPr>
        <p:grpSpPr>
          <a:xfrm>
            <a:off x="152401" y="2300243"/>
            <a:ext cx="3248988" cy="2475130"/>
            <a:chOff x="228600" y="2971801"/>
            <a:chExt cx="3248988" cy="2475130"/>
          </a:xfrm>
        </p:grpSpPr>
        <p:sp>
          <p:nvSpPr>
            <p:cNvPr id="12" name="Rectangle 11"/>
            <p:cNvSpPr/>
            <p:nvPr/>
          </p:nvSpPr>
          <p:spPr>
            <a:xfrm>
              <a:off x="228600" y="4800600"/>
              <a:ext cx="1235923" cy="646331"/>
            </a:xfrm>
            <a:prstGeom prst="rect">
              <a:avLst/>
            </a:prstGeom>
          </p:spPr>
          <p:txBody>
            <a:bodyPr wrap="none">
              <a:spAutoFit/>
            </a:bodyPr>
            <a:lstStyle/>
            <a:p>
              <a:r>
                <a:rPr lang="en-US" dirty="0" smtClean="0"/>
                <a:t>“We </a:t>
              </a:r>
              <a:r>
                <a:rPr lang="en-US" dirty="0"/>
                <a:t>shape </a:t>
              </a:r>
            </a:p>
            <a:p>
              <a:r>
                <a:rPr lang="en-US" dirty="0" smtClean="0"/>
                <a:t>our tools … </a:t>
              </a:r>
              <a:endParaRPr lang="en-US" dirty="0"/>
            </a:p>
          </p:txBody>
        </p:sp>
        <p:sp>
          <p:nvSpPr>
            <p:cNvPr id="19" name="Arc 18"/>
            <p:cNvSpPr/>
            <p:nvPr/>
          </p:nvSpPr>
          <p:spPr>
            <a:xfrm rot="5400000" flipV="1">
              <a:off x="1153489" y="2933701"/>
              <a:ext cx="2286000" cy="2362199"/>
            </a:xfrm>
            <a:prstGeom prst="arc">
              <a:avLst>
                <a:gd name="adj1" fmla="val 16200000"/>
                <a:gd name="adj2" fmla="val 21545257"/>
              </a:avLst>
            </a:prstGeom>
            <a:ln w="76200" cmpd="sng">
              <a:headEnd type="none"/>
              <a:tail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grpSp>
        <p:nvGrpSpPr>
          <p:cNvPr id="24" name="Group 23"/>
          <p:cNvGrpSpPr/>
          <p:nvPr/>
        </p:nvGrpSpPr>
        <p:grpSpPr>
          <a:xfrm>
            <a:off x="1115391" y="2224042"/>
            <a:ext cx="4294810" cy="2819400"/>
            <a:chOff x="1191590" y="2895600"/>
            <a:chExt cx="4294810" cy="2819400"/>
          </a:xfrm>
        </p:grpSpPr>
        <p:grpSp>
          <p:nvGrpSpPr>
            <p:cNvPr id="22" name="Group 21"/>
            <p:cNvGrpSpPr/>
            <p:nvPr/>
          </p:nvGrpSpPr>
          <p:grpSpPr>
            <a:xfrm>
              <a:off x="3276600" y="4800600"/>
              <a:ext cx="2209800" cy="914400"/>
              <a:chOff x="3429000" y="4800600"/>
              <a:chExt cx="2209800" cy="914400"/>
            </a:xfrm>
          </p:grpSpPr>
          <p:sp>
            <p:nvSpPr>
              <p:cNvPr id="14" name="Rectangle 13"/>
              <p:cNvSpPr/>
              <p:nvPr/>
            </p:nvSpPr>
            <p:spPr>
              <a:xfrm>
                <a:off x="3429000" y="4800600"/>
                <a:ext cx="2209800" cy="646331"/>
              </a:xfrm>
              <a:prstGeom prst="rect">
                <a:avLst/>
              </a:prstGeom>
            </p:spPr>
            <p:txBody>
              <a:bodyPr wrap="square">
                <a:spAutoFit/>
              </a:bodyPr>
              <a:lstStyle/>
              <a:p>
                <a:r>
                  <a:rPr lang="en-US" dirty="0" smtClean="0"/>
                  <a:t>… and thereafter</a:t>
                </a:r>
              </a:p>
              <a:p>
                <a:r>
                  <a:rPr lang="en-US" dirty="0"/>
                  <a:t>o</a:t>
                </a:r>
                <a:r>
                  <a:rPr lang="en-US" dirty="0" smtClean="0"/>
                  <a:t>ur tools shape us.”</a:t>
                </a:r>
                <a:endParaRPr lang="en-US" dirty="0"/>
              </a:p>
            </p:txBody>
          </p:sp>
          <p:sp>
            <p:nvSpPr>
              <p:cNvPr id="15" name="Rectangle 14"/>
              <p:cNvSpPr/>
              <p:nvPr/>
            </p:nvSpPr>
            <p:spPr>
              <a:xfrm>
                <a:off x="3974625" y="5407223"/>
                <a:ext cx="1664175" cy="307777"/>
              </a:xfrm>
              <a:prstGeom prst="rect">
                <a:avLst/>
              </a:prstGeom>
            </p:spPr>
            <p:txBody>
              <a:bodyPr wrap="none">
                <a:spAutoFit/>
              </a:bodyPr>
              <a:lstStyle/>
              <a:p>
                <a:r>
                  <a:rPr lang="en-US" sz="1400" dirty="0" smtClean="0"/>
                  <a:t>− Marshall McLuhan</a:t>
                </a:r>
                <a:endParaRPr lang="en-US" sz="1400" dirty="0"/>
              </a:p>
            </p:txBody>
          </p:sp>
        </p:grpSp>
        <p:sp>
          <p:nvSpPr>
            <p:cNvPr id="21" name="Arc 20"/>
            <p:cNvSpPr/>
            <p:nvPr/>
          </p:nvSpPr>
          <p:spPr>
            <a:xfrm flipV="1">
              <a:off x="1191590" y="2895600"/>
              <a:ext cx="2286000" cy="2362199"/>
            </a:xfrm>
            <a:prstGeom prst="arc">
              <a:avLst>
                <a:gd name="adj1" fmla="val 16200000"/>
                <a:gd name="adj2" fmla="val 21545257"/>
              </a:avLst>
            </a:prstGeom>
            <a:ln w="76200" cmpd="sng">
              <a:headEnd type="none"/>
              <a:tailEnd type="triangle"/>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729397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52400" y="958884"/>
            <a:ext cx="1464282" cy="7112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grpSp>
        <p:nvGrpSpPr>
          <p:cNvPr id="18" name="Group 17"/>
          <p:cNvGrpSpPr/>
          <p:nvPr/>
        </p:nvGrpSpPr>
        <p:grpSpPr>
          <a:xfrm>
            <a:off x="510241" y="1236960"/>
            <a:ext cx="8123518" cy="5511800"/>
            <a:chOff x="563282" y="1346200"/>
            <a:chExt cx="8123518" cy="5511800"/>
          </a:xfrm>
        </p:grpSpPr>
        <p:graphicFrame>
          <p:nvGraphicFramePr>
            <p:cNvPr id="4" name="Diagram 3"/>
            <p:cNvGraphicFramePr/>
            <p:nvPr>
              <p:extLst>
                <p:ext uri="{D42A27DB-BD31-4B8C-83A1-F6EECF244321}">
                  <p14:modId xmlns:p14="http://schemas.microsoft.com/office/powerpoint/2010/main" val="1633105239"/>
                </p:ext>
              </p:extLst>
            </p:nvPr>
          </p:nvGraphicFramePr>
          <p:xfrm>
            <a:off x="563282" y="1346200"/>
            <a:ext cx="8123518" cy="551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5" name="Diagram 14"/>
            <p:cNvGraphicFramePr/>
            <p:nvPr>
              <p:extLst>
                <p:ext uri="{D42A27DB-BD31-4B8C-83A1-F6EECF244321}">
                  <p14:modId xmlns:p14="http://schemas.microsoft.com/office/powerpoint/2010/main" val="781997890"/>
                </p:ext>
              </p:extLst>
            </p:nvPr>
          </p:nvGraphicFramePr>
          <p:xfrm>
            <a:off x="2407690" y="2391290"/>
            <a:ext cx="4434703" cy="30392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sp>
        <p:nvSpPr>
          <p:cNvPr id="3" name="Title 2"/>
          <p:cNvSpPr>
            <a:spLocks noGrp="1"/>
          </p:cNvSpPr>
          <p:nvPr>
            <p:ph type="title"/>
          </p:nvPr>
        </p:nvSpPr>
        <p:spPr/>
        <p:txBody>
          <a:bodyPr/>
          <a:lstStyle/>
          <a:p>
            <a:r>
              <a:rPr lang="en-US" dirty="0" smtClean="0"/>
              <a:t>Toward a Unified Theory of Technology and Policy</a:t>
            </a:r>
            <a:endParaRPr lang="en-US" dirty="0"/>
          </a:p>
        </p:txBody>
      </p:sp>
    </p:spTree>
    <p:extLst>
      <p:ext uri="{BB962C8B-B14F-4D97-AF65-F5344CB8AC3E}">
        <p14:creationId xmlns:p14="http://schemas.microsoft.com/office/powerpoint/2010/main" val="342902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Complexity </a:t>
            </a:r>
            <a:r>
              <a:rPr lang="en-US" dirty="0"/>
              <a:t>Conundrum is Everywhere</a:t>
            </a:r>
          </a:p>
        </p:txBody>
      </p:sp>
      <p:sp>
        <p:nvSpPr>
          <p:cNvPr id="17" name="Text Placeholder 16"/>
          <p:cNvSpPr>
            <a:spLocks noGrp="1"/>
          </p:cNvSpPr>
          <p:nvPr>
            <p:ph type="body" sz="half" idx="2"/>
          </p:nvPr>
        </p:nvSpPr>
        <p:spPr/>
        <p:txBody>
          <a:bodyPr/>
          <a:lstStyle/>
          <a:p>
            <a:r>
              <a:rPr lang="en-US" dirty="0" smtClean="0"/>
              <a:t>Siloed data, technology, and communities</a:t>
            </a:r>
            <a:endParaRPr lang="en-US" dirty="0"/>
          </a:p>
        </p:txBody>
      </p:sp>
      <p:pic>
        <p:nvPicPr>
          <p:cNvPr id="5" name="Picture 4" descr="Illustrations-0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3969" y="695124"/>
            <a:ext cx="5536062" cy="5210412"/>
          </a:xfrm>
          <a:prstGeom prst="rect">
            <a:avLst/>
          </a:prstGeom>
        </p:spPr>
      </p:pic>
      <p:grpSp>
        <p:nvGrpSpPr>
          <p:cNvPr id="14" name="Group 13"/>
          <p:cNvGrpSpPr/>
          <p:nvPr/>
        </p:nvGrpSpPr>
        <p:grpSpPr>
          <a:xfrm>
            <a:off x="542132" y="5707172"/>
            <a:ext cx="8059736" cy="730053"/>
            <a:chOff x="587119" y="5707172"/>
            <a:chExt cx="8059736" cy="730053"/>
          </a:xfrm>
        </p:grpSpPr>
        <p:sp>
          <p:nvSpPr>
            <p:cNvPr id="8" name="Rectangle 26"/>
            <p:cNvSpPr>
              <a:spLocks noChangeArrowheads="1"/>
            </p:cNvSpPr>
            <p:nvPr/>
          </p:nvSpPr>
          <p:spPr bwMode="gray">
            <a:xfrm>
              <a:off x="587119" y="5707172"/>
              <a:ext cx="8059736" cy="730053"/>
            </a:xfrm>
            <a:prstGeom prst="rect">
              <a:avLst/>
            </a:prstGeom>
            <a:solidFill>
              <a:schemeClr val="accent1"/>
            </a:solidFill>
            <a:ln w="19050" algn="ctr">
              <a:solidFill>
                <a:srgbClr val="1487CD"/>
              </a:solidFill>
              <a:miter lim="800000"/>
              <a:headEnd/>
              <a:tailEnd/>
            </a:ln>
            <a:effectLst/>
          </p:spPr>
          <p:txBody>
            <a:bodyPr wrap="none" tIns="91440" bIns="91440" anchor="ctr"/>
            <a:lstStyle/>
            <a:p>
              <a:pPr algn="ctr" fontAlgn="base">
                <a:spcBef>
                  <a:spcPct val="0"/>
                </a:spcBef>
                <a:spcAft>
                  <a:spcPct val="0"/>
                </a:spcAft>
                <a:defRPr/>
              </a:pPr>
              <a:endParaRPr lang="en-US" sz="2800" kern="0" dirty="0" smtClean="0">
                <a:solidFill>
                  <a:srgbClr val="FFFFFF"/>
                </a:solidFill>
                <a:effectLst>
                  <a:outerShdw blurRad="38100" dist="38100" dir="2700000" algn="tl">
                    <a:srgbClr val="000000">
                      <a:alpha val="43137"/>
                    </a:srgbClr>
                  </a:outerShdw>
                </a:effectLst>
                <a:latin typeface="Calibri" panose="020F0502020204030204" pitchFamily="34" charset="0"/>
              </a:endParaRPr>
            </a:p>
          </p:txBody>
        </p:sp>
        <p:sp>
          <p:nvSpPr>
            <p:cNvPr id="9" name="TextBox 8"/>
            <p:cNvSpPr txBox="1"/>
            <p:nvPr/>
          </p:nvSpPr>
          <p:spPr>
            <a:xfrm>
              <a:off x="958069" y="5776954"/>
              <a:ext cx="2016000" cy="595548"/>
            </a:xfrm>
            <a:prstGeom prst="rect">
              <a:avLst/>
            </a:prstGeom>
            <a:noFill/>
          </p:spPr>
          <p:txBody>
            <a:bodyPr wrap="square" rtlCol="0" anchor="ctr" anchorCtr="0">
              <a:spAutoFit/>
            </a:bodyPr>
            <a:lstStyle/>
            <a:p>
              <a:pPr algn="ctr">
                <a:lnSpc>
                  <a:spcPct val="90000"/>
                </a:lnSpc>
                <a:defRPr/>
              </a:pPr>
              <a:r>
                <a:rPr lang="en-US" b="1" kern="0" dirty="0" smtClean="0">
                  <a:solidFill>
                    <a:srgbClr val="FFFFFF"/>
                  </a:solidFill>
                  <a:latin typeface="Calibri"/>
                  <a:cs typeface="Calibri"/>
                </a:rPr>
                <a:t>DIFFERENT</a:t>
              </a:r>
            </a:p>
            <a:p>
              <a:pPr algn="ctr">
                <a:lnSpc>
                  <a:spcPct val="90000"/>
                </a:lnSpc>
                <a:defRPr/>
              </a:pPr>
              <a:r>
                <a:rPr lang="en-US" kern="0" dirty="0" smtClean="0">
                  <a:solidFill>
                    <a:srgbClr val="FFFFFF"/>
                  </a:solidFill>
                  <a:latin typeface="Calibri"/>
                  <a:cs typeface="Calibri"/>
                </a:rPr>
                <a:t>Formats</a:t>
              </a:r>
              <a:endParaRPr lang="en-US" kern="0" dirty="0">
                <a:solidFill>
                  <a:srgbClr val="FFFFFF"/>
                </a:solidFill>
                <a:latin typeface="Calibri"/>
                <a:cs typeface="Calibri"/>
              </a:endParaRPr>
            </a:p>
          </p:txBody>
        </p:sp>
        <p:sp>
          <p:nvSpPr>
            <p:cNvPr id="10" name="TextBox 9"/>
            <p:cNvSpPr txBox="1"/>
            <p:nvPr/>
          </p:nvSpPr>
          <p:spPr>
            <a:xfrm>
              <a:off x="3627027" y="5776955"/>
              <a:ext cx="2016000" cy="595548"/>
            </a:xfrm>
            <a:prstGeom prst="rect">
              <a:avLst/>
            </a:prstGeom>
            <a:noFill/>
          </p:spPr>
          <p:txBody>
            <a:bodyPr wrap="square" rtlCol="0" anchor="ctr" anchorCtr="0">
              <a:spAutoFit/>
            </a:bodyPr>
            <a:lstStyle/>
            <a:p>
              <a:pPr algn="ctr">
                <a:lnSpc>
                  <a:spcPct val="90000"/>
                </a:lnSpc>
                <a:defRPr/>
              </a:pPr>
              <a:r>
                <a:rPr lang="en-US" b="1" kern="0" dirty="0" smtClean="0">
                  <a:solidFill>
                    <a:srgbClr val="FFFFFF"/>
                  </a:solidFill>
                  <a:latin typeface="Calibri"/>
                  <a:cs typeface="Calibri"/>
                </a:rPr>
                <a:t>DISCONNECTED</a:t>
              </a:r>
            </a:p>
            <a:p>
              <a:pPr algn="ctr">
                <a:lnSpc>
                  <a:spcPct val="90000"/>
                </a:lnSpc>
                <a:defRPr/>
              </a:pPr>
              <a:r>
                <a:rPr lang="en-US" kern="0" dirty="0">
                  <a:solidFill>
                    <a:srgbClr val="FFFFFF"/>
                  </a:solidFill>
                  <a:latin typeface="Calibri"/>
                  <a:cs typeface="Calibri"/>
                </a:rPr>
                <a:t>S</a:t>
              </a:r>
              <a:r>
                <a:rPr lang="en-US" kern="0" dirty="0" smtClean="0">
                  <a:solidFill>
                    <a:srgbClr val="FFFFFF"/>
                  </a:solidFill>
                  <a:latin typeface="Calibri"/>
                  <a:cs typeface="Calibri"/>
                </a:rPr>
                <a:t>ilos</a:t>
              </a:r>
              <a:endParaRPr lang="en-US" kern="0" dirty="0">
                <a:solidFill>
                  <a:srgbClr val="FFFFFF"/>
                </a:solidFill>
                <a:latin typeface="Calibri"/>
                <a:cs typeface="Calibri"/>
              </a:endParaRPr>
            </a:p>
          </p:txBody>
        </p:sp>
        <p:sp>
          <p:nvSpPr>
            <p:cNvPr id="11" name="TextBox 10"/>
            <p:cNvSpPr txBox="1"/>
            <p:nvPr/>
          </p:nvSpPr>
          <p:spPr>
            <a:xfrm>
              <a:off x="6295984" y="5776955"/>
              <a:ext cx="2016000" cy="595548"/>
            </a:xfrm>
            <a:prstGeom prst="rect">
              <a:avLst/>
            </a:prstGeom>
            <a:noFill/>
          </p:spPr>
          <p:txBody>
            <a:bodyPr wrap="square" rtlCol="0" anchor="ctr" anchorCtr="0">
              <a:spAutoFit/>
            </a:bodyPr>
            <a:lstStyle/>
            <a:p>
              <a:pPr algn="ctr">
                <a:lnSpc>
                  <a:spcPct val="90000"/>
                </a:lnSpc>
                <a:defRPr/>
              </a:pPr>
              <a:r>
                <a:rPr lang="en-US" b="1" kern="0" dirty="0" smtClean="0">
                  <a:solidFill>
                    <a:srgbClr val="FFFFFF"/>
                  </a:solidFill>
                  <a:latin typeface="Calibri"/>
                  <a:cs typeface="Calibri"/>
                </a:rPr>
                <a:t>LARGE</a:t>
              </a:r>
            </a:p>
            <a:p>
              <a:pPr algn="ctr">
                <a:lnSpc>
                  <a:spcPct val="90000"/>
                </a:lnSpc>
                <a:defRPr/>
              </a:pPr>
              <a:r>
                <a:rPr lang="en-US" kern="0" dirty="0">
                  <a:solidFill>
                    <a:srgbClr val="FFFFFF"/>
                  </a:solidFill>
                  <a:latin typeface="Calibri"/>
                  <a:cs typeface="Calibri"/>
                </a:rPr>
                <a:t>V</a:t>
              </a:r>
              <a:r>
                <a:rPr lang="en-US" kern="0" dirty="0" smtClean="0">
                  <a:solidFill>
                    <a:srgbClr val="FFFFFF"/>
                  </a:solidFill>
                  <a:latin typeface="Calibri"/>
                  <a:cs typeface="Calibri"/>
                </a:rPr>
                <a:t>olumes</a:t>
              </a:r>
              <a:endParaRPr lang="en-US" kern="0" dirty="0">
                <a:solidFill>
                  <a:srgbClr val="FFFFFF"/>
                </a:solidFill>
                <a:latin typeface="Calibri"/>
                <a:cs typeface="Calibri"/>
              </a:endParaRPr>
            </a:p>
          </p:txBody>
        </p:sp>
        <p:cxnSp>
          <p:nvCxnSpPr>
            <p:cNvPr id="12" name="Straight Connector 11"/>
            <p:cNvCxnSpPr/>
            <p:nvPr/>
          </p:nvCxnSpPr>
          <p:spPr bwMode="auto">
            <a:xfrm>
              <a:off x="3140540" y="5827180"/>
              <a:ext cx="0" cy="510037"/>
            </a:xfrm>
            <a:prstGeom prst="line">
              <a:avLst/>
            </a:prstGeom>
            <a:noFill/>
            <a:ln w="12700" cap="rnd" cmpd="sng" algn="ctr">
              <a:solidFill>
                <a:srgbClr val="FFFFFF"/>
              </a:solidFill>
              <a:prstDash val="sysDash"/>
              <a:round/>
              <a:headEnd type="none" w="med" len="med"/>
              <a:tailEnd type="none" w="med" len="med"/>
            </a:ln>
            <a:effectLst/>
          </p:spPr>
        </p:cxnSp>
        <p:cxnSp>
          <p:nvCxnSpPr>
            <p:cNvPr id="13" name="Straight Connector 12"/>
            <p:cNvCxnSpPr/>
            <p:nvPr/>
          </p:nvCxnSpPr>
          <p:spPr bwMode="auto">
            <a:xfrm>
              <a:off x="6100621" y="5827180"/>
              <a:ext cx="0" cy="510037"/>
            </a:xfrm>
            <a:prstGeom prst="line">
              <a:avLst/>
            </a:prstGeom>
            <a:noFill/>
            <a:ln w="12700" cap="rnd" cmpd="sng" algn="ctr">
              <a:solidFill>
                <a:srgbClr val="FFFFFF"/>
              </a:solidFill>
              <a:prstDash val="sysDash"/>
              <a:round/>
              <a:headEnd type="none" w="med" len="med"/>
              <a:tailEnd type="none" w="med" len="med"/>
            </a:ln>
            <a:effectLst/>
          </p:spPr>
        </p:cxnSp>
      </p:grpSp>
      <p:pic>
        <p:nvPicPr>
          <p:cNvPr id="15" name="Picture 2" descr="C:\Users\Raju Mahto\Desktop\Metanautix\PNG\Untitled-5.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2032" y="1993712"/>
            <a:ext cx="6499936" cy="28648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3502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xit" presetSubtype="0" fill="hold" nodeType="withEffect">
                                  <p:stCondLst>
                                    <p:cond delay="0"/>
                                  </p:stCondLst>
                                  <p:childTnLst>
                                    <p:animEffect transition="out" filter="fade">
                                      <p:cBhvr>
                                        <p:cTn id="9" dur="500"/>
                                        <p:tgtEl>
                                          <p:spTgt spid="15"/>
                                        </p:tgtEl>
                                      </p:cBhvr>
                                    </p:animEffect>
                                    <p:set>
                                      <p:cBhvr>
                                        <p:cTn id="10"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mtClean="0"/>
              <a:t>Questions?</a:t>
            </a:r>
            <a:endParaRPr lang="en-US" dirty="0"/>
          </a:p>
        </p:txBody>
      </p:sp>
      <p:sp>
        <p:nvSpPr>
          <p:cNvPr id="7" name="Subtitle 6"/>
          <p:cNvSpPr>
            <a:spLocks noGrp="1"/>
          </p:cNvSpPr>
          <p:nvPr>
            <p:ph type="subTitle" idx="1"/>
          </p:nvPr>
        </p:nvSpPr>
        <p:spPr/>
        <p:txBody>
          <a:bodyPr/>
          <a:lstStyle/>
          <a:p>
            <a:endParaRPr lang="en-US"/>
          </a:p>
        </p:txBody>
      </p:sp>
      <p:sp>
        <p:nvSpPr>
          <p:cNvPr id="8" name="Text Placeholder 7"/>
          <p:cNvSpPr>
            <a:spLocks noGrp="1"/>
          </p:cNvSpPr>
          <p:nvPr>
            <p:ph type="body" sz="quarter" idx="10"/>
          </p:nvPr>
        </p:nvSpPr>
        <p:spPr/>
        <p:txBody>
          <a:bodyPr/>
          <a:lstStyle/>
          <a:p>
            <a:pPr lvl="0"/>
            <a:r>
              <a:rPr lang="en-US" smtClean="0"/>
              <a:t>Jim Adler</a:t>
            </a:r>
            <a:br>
              <a:rPr lang="en-US" smtClean="0"/>
            </a:br>
            <a:r>
              <a:rPr lang="en-US" smtClean="0"/>
              <a:t>VP Products &amp; Chief Privacy Officer</a:t>
            </a:r>
            <a:br>
              <a:rPr lang="en-US" smtClean="0"/>
            </a:br>
            <a:r>
              <a:rPr lang="en-US" smtClean="0"/>
              <a:t>Metanautix</a:t>
            </a:r>
            <a:br>
              <a:rPr lang="en-US" smtClean="0"/>
            </a:br>
            <a:r>
              <a:rPr lang="en-US" smtClean="0"/>
              <a:t>@jim_adler</a:t>
            </a:r>
          </a:p>
          <a:p>
            <a:pPr lvl="0"/>
            <a:endParaRPr lang="en-US" dirty="0" smtClean="0"/>
          </a:p>
        </p:txBody>
      </p:sp>
      <p:sp>
        <p:nvSpPr>
          <p:cNvPr id="9" name="Slide Number Placeholder 8"/>
          <p:cNvSpPr>
            <a:spLocks noGrp="1"/>
          </p:cNvSpPr>
          <p:nvPr>
            <p:ph type="sldNum" sz="quarter" idx="4294967295"/>
          </p:nvPr>
        </p:nvSpPr>
        <p:spPr>
          <a:xfrm>
            <a:off x="7010400" y="6356350"/>
            <a:ext cx="2133600" cy="365125"/>
          </a:xfrm>
          <a:prstGeom prst="rect">
            <a:avLst/>
          </a:prstGeom>
        </p:spPr>
        <p:txBody>
          <a:bodyPr/>
          <a:lstStyle/>
          <a:p>
            <a:fld id="{6B591567-9223-5447-B861-AC87F0196A40}" type="slidenum">
              <a:rPr lang="en-US" smtClean="0"/>
              <a:pPr/>
              <a:t>40</a:t>
            </a:fld>
            <a:endParaRPr lang="en-US" dirty="0"/>
          </a:p>
        </p:txBody>
      </p:sp>
      <p:sp>
        <p:nvSpPr>
          <p:cNvPr id="5" name="Title 5"/>
          <p:cNvSpPr txBox="1">
            <a:spLocks/>
          </p:cNvSpPr>
          <p:nvPr/>
        </p:nvSpPr>
        <p:spPr>
          <a:xfrm>
            <a:off x="1138767" y="3984379"/>
            <a:ext cx="7772400" cy="445557"/>
          </a:xfrm>
          <a:prstGeom prst="rect">
            <a:avLst/>
          </a:prstGeom>
        </p:spPr>
        <p:txBody>
          <a:bodyPr/>
          <a:lstStyle>
            <a:lvl1pPr algn="l" defTabSz="457200" rtl="0" eaLnBrk="1" latinLnBrk="0" hangingPunct="1">
              <a:spcBef>
                <a:spcPct val="0"/>
              </a:spcBef>
              <a:buNone/>
              <a:defRPr sz="3600" b="1" kern="1200" baseline="0">
                <a:solidFill>
                  <a:schemeClr val="bg1"/>
                </a:solidFill>
                <a:latin typeface="Roboto" panose="02000000000000000000" pitchFamily="2" charset="0"/>
                <a:ea typeface="Roboto" panose="02000000000000000000" pitchFamily="2" charset="0"/>
                <a:cs typeface="+mj-cs"/>
              </a:defRPr>
            </a:lvl1pPr>
          </a:lstStyle>
          <a:p>
            <a:pPr>
              <a:spcBef>
                <a:spcPts val="2000"/>
              </a:spcBef>
              <a:spcAft>
                <a:spcPts val="800"/>
              </a:spcAft>
            </a:pPr>
            <a:endParaRPr lang="en-US" sz="2400" dirty="0">
              <a:latin typeface="Calibri"/>
              <a:cs typeface="Calibri"/>
            </a:endParaRPr>
          </a:p>
        </p:txBody>
      </p:sp>
    </p:spTree>
    <p:extLst>
      <p:ext uri="{BB962C8B-B14F-4D97-AF65-F5344CB8AC3E}">
        <p14:creationId xmlns:p14="http://schemas.microsoft.com/office/powerpoint/2010/main" val="454500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prstGeom prst="rect">
            <a:avLst/>
          </a:prstGeom>
        </p:spPr>
        <p:txBody>
          <a:bodyPr/>
          <a:lstStyle/>
          <a:p>
            <a:fld id="{6B591567-9223-5447-B861-AC87F0196A40}" type="slidenum">
              <a:rPr lang="en-US" smtClean="0"/>
              <a:pPr/>
              <a:t>5</a:t>
            </a:fld>
            <a:endParaRPr lang="en-US" dirty="0"/>
          </a:p>
        </p:txBody>
      </p:sp>
      <p:grpSp>
        <p:nvGrpSpPr>
          <p:cNvPr id="14" name="Group 13"/>
          <p:cNvGrpSpPr/>
          <p:nvPr/>
        </p:nvGrpSpPr>
        <p:grpSpPr>
          <a:xfrm>
            <a:off x="0" y="914400"/>
            <a:ext cx="9144000" cy="5512711"/>
            <a:chOff x="0" y="914400"/>
            <a:chExt cx="9144000" cy="5512711"/>
          </a:xfrm>
        </p:grpSpPr>
        <p:grpSp>
          <p:nvGrpSpPr>
            <p:cNvPr id="13" name="Group 12"/>
            <p:cNvGrpSpPr/>
            <p:nvPr/>
          </p:nvGrpSpPr>
          <p:grpSpPr>
            <a:xfrm>
              <a:off x="0" y="914400"/>
              <a:ext cx="9144000" cy="5512711"/>
              <a:chOff x="0" y="914400"/>
              <a:chExt cx="9144000" cy="5512711"/>
            </a:xfrm>
          </p:grpSpPr>
          <p:grpSp>
            <p:nvGrpSpPr>
              <p:cNvPr id="12" name="Group 11"/>
              <p:cNvGrpSpPr/>
              <p:nvPr/>
            </p:nvGrpSpPr>
            <p:grpSpPr>
              <a:xfrm>
                <a:off x="0" y="914400"/>
                <a:ext cx="9144000" cy="5017674"/>
                <a:chOff x="0" y="914400"/>
                <a:chExt cx="9144000" cy="5017674"/>
              </a:xfrm>
            </p:grpSpPr>
            <p:pic>
              <p:nvPicPr>
                <p:cNvPr id="3" name="Picture 2"/>
                <p:cNvPicPr>
                  <a:picLocks noChangeAspect="1"/>
                </p:cNvPicPr>
                <p:nvPr/>
              </p:nvPicPr>
              <p:blipFill>
                <a:blip r:embed="rId3"/>
                <a:stretch>
                  <a:fillRect/>
                </a:stretch>
              </p:blipFill>
              <p:spPr>
                <a:xfrm>
                  <a:off x="0" y="914400"/>
                  <a:ext cx="9144000" cy="5017674"/>
                </a:xfrm>
                <a:prstGeom prst="rect">
                  <a:avLst/>
                </a:prstGeom>
              </p:spPr>
            </p:pic>
            <p:sp>
              <p:nvSpPr>
                <p:cNvPr id="7" name="TextBox 6"/>
                <p:cNvSpPr txBox="1"/>
                <p:nvPr/>
              </p:nvSpPr>
              <p:spPr>
                <a:xfrm>
                  <a:off x="7655856" y="5673948"/>
                  <a:ext cx="1293305" cy="246221"/>
                </a:xfrm>
                <a:prstGeom prst="rect">
                  <a:avLst/>
                </a:prstGeom>
                <a:noFill/>
              </p:spPr>
              <p:txBody>
                <a:bodyPr wrap="none" rtlCol="0">
                  <a:spAutoFit/>
                </a:bodyPr>
                <a:lstStyle/>
                <a:p>
                  <a:r>
                    <a:rPr lang="en-US" sz="1000" dirty="0" smtClean="0">
                      <a:solidFill>
                        <a:schemeClr val="tx1">
                          <a:lumMod val="65000"/>
                          <a:lumOff val="35000"/>
                        </a:schemeClr>
                      </a:solidFill>
                    </a:rPr>
                    <a:t>Austin </a:t>
                  </a:r>
                  <a:r>
                    <a:rPr lang="en-US" sz="1000" dirty="0" err="1" smtClean="0">
                      <a:solidFill>
                        <a:schemeClr val="tx1">
                          <a:lumMod val="65000"/>
                          <a:lumOff val="35000"/>
                        </a:schemeClr>
                      </a:solidFill>
                    </a:rPr>
                    <a:t>Alleman</a:t>
                  </a:r>
                  <a:r>
                    <a:rPr lang="en-US" sz="1000" dirty="0" smtClean="0">
                      <a:solidFill>
                        <a:schemeClr val="tx1">
                          <a:lumMod val="65000"/>
                          <a:lumOff val="35000"/>
                        </a:schemeClr>
                      </a:solidFill>
                    </a:rPr>
                    <a:t>, 2014</a:t>
                  </a:r>
                  <a:endParaRPr lang="en-US" sz="1000" dirty="0">
                    <a:solidFill>
                      <a:schemeClr val="tx1">
                        <a:lumMod val="65000"/>
                        <a:lumOff val="35000"/>
                      </a:schemeClr>
                    </a:solidFill>
                  </a:endParaRPr>
                </a:p>
              </p:txBody>
            </p:sp>
          </p:grpSp>
          <p:sp>
            <p:nvSpPr>
              <p:cNvPr id="6" name="TextBox 5"/>
              <p:cNvSpPr txBox="1"/>
              <p:nvPr/>
            </p:nvSpPr>
            <p:spPr>
              <a:xfrm>
                <a:off x="162477" y="5780780"/>
                <a:ext cx="3667891" cy="646331"/>
              </a:xfrm>
              <a:prstGeom prst="rect">
                <a:avLst/>
              </a:prstGeom>
              <a:noFill/>
            </p:spPr>
            <p:txBody>
              <a:bodyPr wrap="none" rtlCol="0">
                <a:spAutoFit/>
              </a:bodyPr>
              <a:lstStyle/>
              <a:p>
                <a:pPr algn="ctr"/>
                <a:r>
                  <a:rPr lang="en-US" b="1" dirty="0" smtClean="0"/>
                  <a:t>Governance, Risk, Compliance (GRC)</a:t>
                </a:r>
                <a:br>
                  <a:rPr lang="en-US" b="1" dirty="0" smtClean="0"/>
                </a:br>
                <a:r>
                  <a:rPr lang="en-US" b="1" dirty="0" smtClean="0"/>
                  <a:t>Professional</a:t>
                </a:r>
                <a:endParaRPr lang="en-US" b="1" dirty="0"/>
              </a:p>
            </p:txBody>
          </p:sp>
        </p:grpSp>
        <p:grpSp>
          <p:nvGrpSpPr>
            <p:cNvPr id="10" name="Group 9"/>
            <p:cNvGrpSpPr/>
            <p:nvPr/>
          </p:nvGrpSpPr>
          <p:grpSpPr>
            <a:xfrm>
              <a:off x="5932151" y="4107082"/>
              <a:ext cx="2925200" cy="581641"/>
              <a:chOff x="1172464" y="391715"/>
              <a:chExt cx="2925200" cy="581641"/>
            </a:xfrm>
          </p:grpSpPr>
          <p:sp>
            <p:nvSpPr>
              <p:cNvPr id="8" name="Rectangle 7"/>
              <p:cNvSpPr/>
              <p:nvPr/>
            </p:nvSpPr>
            <p:spPr>
              <a:xfrm>
                <a:off x="1192914" y="391715"/>
                <a:ext cx="2884300" cy="522289"/>
              </a:xfrm>
              <a:prstGeom prst="rect">
                <a:avLst/>
              </a:prstGeom>
              <a:solidFill>
                <a:schemeClr val="bg1"/>
              </a:solidFill>
              <a:ln>
                <a:noFill/>
              </a:ln>
              <a:effectLst>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172464" y="629121"/>
                <a:ext cx="2925200" cy="344235"/>
              </a:xfrm>
              <a:prstGeom prst="rect">
                <a:avLst/>
              </a:prstGeom>
              <a:noFill/>
              <a:effectLst/>
            </p:spPr>
            <p:txBody>
              <a:bodyPr wrap="none" rtlCol="0">
                <a:prstTxWarp prst="textArchUp">
                  <a:avLst>
                    <a:gd name="adj" fmla="val 12057347"/>
                  </a:avLst>
                </a:prstTxWarp>
                <a:spAutoFit/>
              </a:bodyPr>
              <a:lstStyle/>
              <a:p>
                <a:r>
                  <a:rPr lang="en-US" sz="2400" dirty="0" smtClean="0">
                    <a:latin typeface="Stencil"/>
                    <a:cs typeface="Stencil"/>
                  </a:rPr>
                  <a:t>BIG DATA EXPRESS</a:t>
                </a:r>
                <a:endParaRPr lang="en-US" sz="2400" dirty="0">
                  <a:latin typeface="Stencil"/>
                  <a:cs typeface="Stencil"/>
                </a:endParaRPr>
              </a:p>
            </p:txBody>
          </p:sp>
        </p:grpSp>
      </p:grpSp>
    </p:spTree>
    <p:extLst>
      <p:ext uri="{BB962C8B-B14F-4D97-AF65-F5344CB8AC3E}">
        <p14:creationId xmlns:p14="http://schemas.microsoft.com/office/powerpoint/2010/main" val="2162242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prstGeom prst="rect">
            <a:avLst/>
          </a:prstGeom>
        </p:spPr>
        <p:txBody>
          <a:bodyPr/>
          <a:lstStyle/>
          <a:p>
            <a:fld id="{6B591567-9223-5447-B861-AC87F0196A40}" type="slidenum">
              <a:rPr lang="en-US" smtClean="0"/>
              <a:pPr/>
              <a:t>6</a:t>
            </a:fld>
            <a:endParaRPr lang="en-US" dirty="0"/>
          </a:p>
        </p:txBody>
      </p:sp>
      <p:grpSp>
        <p:nvGrpSpPr>
          <p:cNvPr id="11" name="Group 10"/>
          <p:cNvGrpSpPr/>
          <p:nvPr/>
        </p:nvGrpSpPr>
        <p:grpSpPr>
          <a:xfrm>
            <a:off x="0" y="702604"/>
            <a:ext cx="9144000" cy="5099067"/>
            <a:chOff x="0" y="702604"/>
            <a:chExt cx="9144000" cy="5099067"/>
          </a:xfrm>
        </p:grpSpPr>
        <p:pic>
          <p:nvPicPr>
            <p:cNvPr id="3" name="Picture 2"/>
            <p:cNvPicPr>
              <a:picLocks noChangeAspect="1"/>
            </p:cNvPicPr>
            <p:nvPr/>
          </p:nvPicPr>
          <p:blipFill>
            <a:blip r:embed="rId3"/>
            <a:stretch>
              <a:fillRect/>
            </a:stretch>
          </p:blipFill>
          <p:spPr>
            <a:xfrm>
              <a:off x="0" y="702604"/>
              <a:ext cx="9144000" cy="5099067"/>
            </a:xfrm>
            <a:prstGeom prst="rect">
              <a:avLst/>
            </a:prstGeom>
          </p:spPr>
        </p:pic>
        <p:sp>
          <p:nvSpPr>
            <p:cNvPr id="7" name="TextBox 6"/>
            <p:cNvSpPr txBox="1"/>
            <p:nvPr/>
          </p:nvSpPr>
          <p:spPr>
            <a:xfrm>
              <a:off x="7762686" y="5357812"/>
              <a:ext cx="1293305" cy="246221"/>
            </a:xfrm>
            <a:prstGeom prst="rect">
              <a:avLst/>
            </a:prstGeom>
            <a:noFill/>
          </p:spPr>
          <p:txBody>
            <a:bodyPr wrap="none" rtlCol="0">
              <a:spAutoFit/>
            </a:bodyPr>
            <a:lstStyle/>
            <a:p>
              <a:r>
                <a:rPr lang="en-US" sz="1000" dirty="0" smtClean="0">
                  <a:solidFill>
                    <a:schemeClr val="tx1">
                      <a:lumMod val="65000"/>
                      <a:lumOff val="35000"/>
                    </a:schemeClr>
                  </a:solidFill>
                </a:rPr>
                <a:t>Austin </a:t>
              </a:r>
              <a:r>
                <a:rPr lang="en-US" sz="1000" dirty="0" err="1" smtClean="0">
                  <a:solidFill>
                    <a:schemeClr val="tx1">
                      <a:lumMod val="65000"/>
                      <a:lumOff val="35000"/>
                    </a:schemeClr>
                  </a:solidFill>
                </a:rPr>
                <a:t>Alleman</a:t>
              </a:r>
              <a:r>
                <a:rPr lang="en-US" sz="1000" dirty="0" smtClean="0">
                  <a:solidFill>
                    <a:schemeClr val="tx1">
                      <a:lumMod val="65000"/>
                      <a:lumOff val="35000"/>
                    </a:schemeClr>
                  </a:solidFill>
                </a:rPr>
                <a:t>, 2014</a:t>
              </a:r>
              <a:endParaRPr lang="en-US" sz="1000" dirty="0">
                <a:solidFill>
                  <a:schemeClr val="tx1">
                    <a:lumMod val="65000"/>
                    <a:lumOff val="35000"/>
                  </a:schemeClr>
                </a:solidFill>
              </a:endParaRPr>
            </a:p>
          </p:txBody>
        </p:sp>
        <p:sp>
          <p:nvSpPr>
            <p:cNvPr id="5" name="TextBox 4"/>
            <p:cNvSpPr txBox="1"/>
            <p:nvPr/>
          </p:nvSpPr>
          <p:spPr>
            <a:xfrm>
              <a:off x="182932" y="3581039"/>
              <a:ext cx="1813793" cy="369332"/>
            </a:xfrm>
            <a:prstGeom prst="rect">
              <a:avLst/>
            </a:prstGeom>
            <a:solidFill>
              <a:schemeClr val="bg1"/>
            </a:solidFill>
            <a:ln>
              <a:noFill/>
            </a:ln>
          </p:spPr>
          <p:txBody>
            <a:bodyPr wrap="none" rtlCol="0">
              <a:spAutoFit/>
            </a:bodyPr>
            <a:lstStyle/>
            <a:p>
              <a:pPr algn="ctr"/>
              <a:r>
                <a:rPr lang="en-US" b="1" dirty="0" smtClean="0"/>
                <a:t>GRC Professional</a:t>
              </a:r>
              <a:endParaRPr lang="en-US" b="1" dirty="0"/>
            </a:p>
          </p:txBody>
        </p:sp>
      </p:grpSp>
      <p:sp>
        <p:nvSpPr>
          <p:cNvPr id="6" name="TextBox 5"/>
          <p:cNvSpPr txBox="1"/>
          <p:nvPr/>
        </p:nvSpPr>
        <p:spPr>
          <a:xfrm>
            <a:off x="883417" y="5648296"/>
            <a:ext cx="7377166" cy="461665"/>
          </a:xfrm>
          <a:prstGeom prst="rect">
            <a:avLst/>
          </a:prstGeom>
          <a:noFill/>
        </p:spPr>
        <p:txBody>
          <a:bodyPr wrap="none" rtlCol="0">
            <a:spAutoFit/>
          </a:bodyPr>
          <a:lstStyle/>
          <a:p>
            <a:r>
              <a:rPr lang="en-US" sz="2400" spc="500" dirty="0" smtClean="0">
                <a:latin typeface="Thonburi"/>
                <a:cs typeface="Thonburi"/>
              </a:rPr>
              <a:t>BIG DATA INTERNATIONAL AIRPORT</a:t>
            </a:r>
            <a:endParaRPr lang="en-US" sz="2400" spc="500" dirty="0">
              <a:latin typeface="Thonburi"/>
              <a:cs typeface="Thonburi"/>
            </a:endParaRPr>
          </a:p>
        </p:txBody>
      </p:sp>
    </p:spTree>
    <p:extLst>
      <p:ext uri="{BB962C8B-B14F-4D97-AF65-F5344CB8AC3E}">
        <p14:creationId xmlns:p14="http://schemas.microsoft.com/office/powerpoint/2010/main" val="1992596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“Computers </a:t>
            </a:r>
            <a:r>
              <a:rPr lang="en-US" dirty="0"/>
              <a:t>are useless. They can only give you answers</a:t>
            </a:r>
            <a:r>
              <a:rPr lang="en-US" dirty="0" smtClean="0"/>
              <a:t>.”</a:t>
            </a:r>
            <a:endParaRPr lang="en-US" dirty="0"/>
          </a:p>
        </p:txBody>
      </p:sp>
      <p:sp>
        <p:nvSpPr>
          <p:cNvPr id="7" name="Text Placeholder 6"/>
          <p:cNvSpPr>
            <a:spLocks noGrp="1"/>
          </p:cNvSpPr>
          <p:nvPr>
            <p:ph type="body" sz="half" idx="2"/>
          </p:nvPr>
        </p:nvSpPr>
        <p:spPr/>
        <p:txBody>
          <a:bodyPr/>
          <a:lstStyle/>
          <a:p>
            <a:pPr algn="r"/>
            <a:r>
              <a:rPr lang="en-US" dirty="0" smtClean="0"/>
              <a:t>− Pablo Picasso</a:t>
            </a:r>
            <a:endParaRPr lang="en-US" dirty="0"/>
          </a:p>
        </p:txBody>
      </p:sp>
      <p:grpSp>
        <p:nvGrpSpPr>
          <p:cNvPr id="4" name="Group 3"/>
          <p:cNvGrpSpPr/>
          <p:nvPr/>
        </p:nvGrpSpPr>
        <p:grpSpPr>
          <a:xfrm>
            <a:off x="654000" y="1154268"/>
            <a:ext cx="7939550" cy="4991245"/>
            <a:chOff x="654000" y="1304473"/>
            <a:chExt cx="7939550" cy="4991245"/>
          </a:xfrm>
        </p:grpSpPr>
        <p:graphicFrame>
          <p:nvGraphicFramePr>
            <p:cNvPr id="5" name="Content Placeholder 3"/>
            <p:cNvGraphicFramePr>
              <a:graphicFrameLocks/>
            </p:cNvGraphicFramePr>
            <p:nvPr>
              <p:extLst>
                <p:ext uri="{D42A27DB-BD31-4B8C-83A1-F6EECF244321}">
                  <p14:modId xmlns:p14="http://schemas.microsoft.com/office/powerpoint/2010/main" val="1851013900"/>
                </p:ext>
              </p:extLst>
            </p:nvPr>
          </p:nvGraphicFramePr>
          <p:xfrm>
            <a:off x="654000" y="1304473"/>
            <a:ext cx="7939550" cy="462711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rot="17829615">
              <a:off x="6850015" y="2552629"/>
              <a:ext cx="633933" cy="369332"/>
            </a:xfrm>
            <a:prstGeom prst="rect">
              <a:avLst/>
            </a:prstGeom>
            <a:noFill/>
          </p:spPr>
          <p:txBody>
            <a:bodyPr wrap="none" rtlCol="0">
              <a:spAutoFit/>
            </a:bodyPr>
            <a:lstStyle/>
            <a:p>
              <a:r>
                <a:rPr lang="en-US" dirty="0" smtClean="0"/>
                <a:t>data</a:t>
              </a:r>
              <a:endParaRPr lang="en-US" dirty="0"/>
            </a:p>
          </p:txBody>
        </p:sp>
        <p:sp>
          <p:nvSpPr>
            <p:cNvPr id="9" name="TextBox 8"/>
            <p:cNvSpPr txBox="1"/>
            <p:nvPr/>
          </p:nvSpPr>
          <p:spPr>
            <a:xfrm rot="20796660">
              <a:off x="6948104" y="3785221"/>
              <a:ext cx="979931" cy="369332"/>
            </a:xfrm>
            <a:prstGeom prst="rect">
              <a:avLst/>
            </a:prstGeom>
            <a:noFill/>
          </p:spPr>
          <p:txBody>
            <a:bodyPr wrap="none" rtlCol="0">
              <a:spAutoFit/>
            </a:bodyPr>
            <a:lstStyle/>
            <a:p>
              <a:r>
                <a:rPr lang="en-US" dirty="0" smtClean="0"/>
                <a:t>wisdom</a:t>
              </a:r>
              <a:endParaRPr lang="en-US" dirty="0"/>
            </a:p>
          </p:txBody>
        </p:sp>
        <p:sp>
          <p:nvSpPr>
            <p:cNvPr id="10" name="Right Arrow 9"/>
            <p:cNvSpPr/>
            <p:nvPr/>
          </p:nvSpPr>
          <p:spPr>
            <a:xfrm>
              <a:off x="1204738" y="5775872"/>
              <a:ext cx="7010401" cy="519846"/>
            </a:xfrm>
            <a:prstGeom prst="rightArrow">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sz="1700" b="1" spc="694" dirty="0" smtClean="0">
                  <a:solidFill>
                    <a:schemeClr val="tx1"/>
                  </a:solidFill>
                </a:rPr>
                <a:t>TIME</a:t>
              </a:r>
              <a:endParaRPr lang="en-US" sz="1700" b="1" spc="694" dirty="0">
                <a:solidFill>
                  <a:schemeClr val="tx1"/>
                </a:solidFill>
              </a:endParaRPr>
            </a:p>
          </p:txBody>
        </p:sp>
      </p:grpSp>
    </p:spTree>
    <p:extLst>
      <p:ext uri="{BB962C8B-B14F-4D97-AF65-F5344CB8AC3E}">
        <p14:creationId xmlns:p14="http://schemas.microsoft.com/office/powerpoint/2010/main" val="2205814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paradigm?</a:t>
            </a:r>
            <a:endParaRPr lang="en-US" dirty="0"/>
          </a:p>
        </p:txBody>
      </p:sp>
      <p:graphicFrame>
        <p:nvGraphicFramePr>
          <p:cNvPr id="5" name="Diagram 4"/>
          <p:cNvGraphicFramePr/>
          <p:nvPr>
            <p:extLst>
              <p:ext uri="{D42A27DB-BD31-4B8C-83A1-F6EECF244321}">
                <p14:modId xmlns:p14="http://schemas.microsoft.com/office/powerpoint/2010/main" val="3813156312"/>
              </p:ext>
            </p:extLst>
          </p:nvPr>
        </p:nvGraphicFramePr>
        <p:xfrm>
          <a:off x="3154398" y="1555828"/>
          <a:ext cx="5885480" cy="43156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3"/>
          <p:cNvPicPr>
            <a:picLocks noChangeAspect="1"/>
          </p:cNvPicPr>
          <p:nvPr/>
        </p:nvPicPr>
        <p:blipFill>
          <a:blip r:embed="rId8"/>
          <a:stretch>
            <a:fillRect/>
          </a:stretch>
        </p:blipFill>
        <p:spPr>
          <a:xfrm>
            <a:off x="317991" y="1447383"/>
            <a:ext cx="2970701" cy="452850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721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Newton versus </a:t>
            </a:r>
            <a:r>
              <a:rPr lang="en-US" dirty="0" smtClean="0"/>
              <a:t>Einstein</a:t>
            </a:r>
            <a:endParaRPr lang="en-US" dirty="0"/>
          </a:p>
        </p:txBody>
      </p:sp>
      <p:graphicFrame>
        <p:nvGraphicFramePr>
          <p:cNvPr id="3" name="Diagram 2"/>
          <p:cNvGraphicFramePr/>
          <p:nvPr>
            <p:extLst>
              <p:ext uri="{D42A27DB-BD31-4B8C-83A1-F6EECF244321}">
                <p14:modId xmlns:p14="http://schemas.microsoft.com/office/powerpoint/2010/main" val="1964180681"/>
              </p:ext>
            </p:extLst>
          </p:nvPr>
        </p:nvGraphicFramePr>
        <p:xfrm>
          <a:off x="314010" y="900402"/>
          <a:ext cx="8515981" cy="59575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91741621"/>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9.4"/>
</p:tagLst>
</file>

<file path=ppt/tags/tag2.xml><?xml version="1.0" encoding="utf-8"?>
<p:tagLst xmlns:a="http://schemas.openxmlformats.org/drawingml/2006/main" xmlns:r="http://schemas.openxmlformats.org/officeDocument/2006/relationships" xmlns:p="http://schemas.openxmlformats.org/presentationml/2006/main">
  <p:tag name="TIMING" val="|1.8"/>
</p:tagLst>
</file>

<file path=ppt/theme/theme1.xml><?xml version="1.0" encoding="utf-8"?>
<a:theme xmlns:a="http://schemas.openxmlformats.org/drawingml/2006/main" name="Office Theme">
  <a:themeElements>
    <a:clrScheme name="Custom 26">
      <a:dk1>
        <a:sysClr val="windowText" lastClr="000000"/>
      </a:dk1>
      <a:lt1>
        <a:sysClr val="window" lastClr="FFFFFF"/>
      </a:lt1>
      <a:dk2>
        <a:srgbClr val="164F78"/>
      </a:dk2>
      <a:lt2>
        <a:srgbClr val="EEECE1"/>
      </a:lt2>
      <a:accent1>
        <a:srgbClr val="0F92CF"/>
      </a:accent1>
      <a:accent2>
        <a:srgbClr val="FDBB30"/>
      </a:accent2>
      <a:accent3>
        <a:srgbClr val="4C4C4E"/>
      </a:accent3>
      <a:accent4>
        <a:srgbClr val="E0E1DD"/>
      </a:accent4>
      <a:accent5>
        <a:srgbClr val="BDD63E"/>
      </a:accent5>
      <a:accent6>
        <a:srgbClr val="F2901F"/>
      </a:accent6>
      <a:hlink>
        <a:srgbClr val="08A6C4"/>
      </a:hlink>
      <a:folHlink>
        <a:srgbClr val="800080"/>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without sail">
  <a:themeElements>
    <a:clrScheme name="Custom 13">
      <a:dk1>
        <a:sysClr val="windowText" lastClr="000000"/>
      </a:dk1>
      <a:lt1>
        <a:sysClr val="window" lastClr="FFFFFF"/>
      </a:lt1>
      <a:dk2>
        <a:srgbClr val="F2901F"/>
      </a:dk2>
      <a:lt2>
        <a:srgbClr val="E0E1DD"/>
      </a:lt2>
      <a:accent1>
        <a:srgbClr val="0F92CF"/>
      </a:accent1>
      <a:accent2>
        <a:srgbClr val="FDBB30"/>
      </a:accent2>
      <a:accent3>
        <a:srgbClr val="4C4C4E"/>
      </a:accent3>
      <a:accent4>
        <a:srgbClr val="7895A3"/>
      </a:accent4>
      <a:accent5>
        <a:srgbClr val="BDD63E"/>
      </a:accent5>
      <a:accent6>
        <a:srgbClr val="164F78"/>
      </a:accent6>
      <a:hlink>
        <a:srgbClr val="DC4226"/>
      </a:hlink>
      <a:folHlink>
        <a:srgbClr val="51C5D3"/>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Metanautix-colors">
      <a:dk1>
        <a:sysClr val="windowText" lastClr="000000"/>
      </a:dk1>
      <a:lt1>
        <a:sysClr val="window" lastClr="FFFFFF"/>
      </a:lt1>
      <a:dk2>
        <a:srgbClr val="F2901F"/>
      </a:dk2>
      <a:lt2>
        <a:srgbClr val="E0E1DD"/>
      </a:lt2>
      <a:accent1>
        <a:srgbClr val="0F92CF"/>
      </a:accent1>
      <a:accent2>
        <a:srgbClr val="FDBB30"/>
      </a:accent2>
      <a:accent3>
        <a:srgbClr val="4C4C4E"/>
      </a:accent3>
      <a:accent4>
        <a:srgbClr val="7895A3"/>
      </a:accent4>
      <a:accent5>
        <a:srgbClr val="BDD63E"/>
      </a:accent5>
      <a:accent6>
        <a:srgbClr val="164F78"/>
      </a:accent6>
      <a:hlink>
        <a:srgbClr val="DC4226"/>
      </a:hlink>
      <a:folHlink>
        <a:srgbClr val="51C5D3"/>
      </a:folHlink>
    </a:clrScheme>
    <a:fontScheme name="Custom 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ustom Design">
  <a:themeElements>
    <a:clrScheme name="Metanautix">
      <a:dk1>
        <a:sysClr val="windowText" lastClr="000000"/>
      </a:dk1>
      <a:lt1>
        <a:sysClr val="window" lastClr="FFFFFF"/>
      </a:lt1>
      <a:dk2>
        <a:srgbClr val="164F78"/>
      </a:dk2>
      <a:lt2>
        <a:srgbClr val="EEECE1"/>
      </a:lt2>
      <a:accent1>
        <a:srgbClr val="0F92CF"/>
      </a:accent1>
      <a:accent2>
        <a:srgbClr val="FDBB30"/>
      </a:accent2>
      <a:accent3>
        <a:srgbClr val="4C4C4E"/>
      </a:accent3>
      <a:accent4>
        <a:srgbClr val="E0E1DD"/>
      </a:accent4>
      <a:accent5>
        <a:srgbClr val="BDD63E"/>
      </a:accent5>
      <a:accent6>
        <a:srgbClr val="F2901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16460</TotalTime>
  <Words>1493</Words>
  <Application>Microsoft Macintosh PowerPoint</Application>
  <PresentationFormat>On-screen Show (4:3)</PresentationFormat>
  <Paragraphs>443</Paragraphs>
  <Slides>40</Slides>
  <Notes>40</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40</vt:i4>
      </vt:variant>
    </vt:vector>
  </HeadingPairs>
  <TitlesOfParts>
    <vt:vector size="45" baseType="lpstr">
      <vt:lpstr>Office Theme</vt:lpstr>
      <vt:lpstr>Slide-without sail</vt:lpstr>
      <vt:lpstr>2_Custom Design</vt:lpstr>
      <vt:lpstr>Custom Design</vt:lpstr>
      <vt:lpstr>Equation</vt:lpstr>
      <vt:lpstr>Wonk, Meet Geek</vt:lpstr>
      <vt:lpstr>Study Linking Autism to MMR Vaccine Retracted</vt:lpstr>
      <vt:lpstr>PowerPoint Presentation</vt:lpstr>
      <vt:lpstr>Data Complexity Conundrum is Everywhere</vt:lpstr>
      <vt:lpstr>PowerPoint Presentation</vt:lpstr>
      <vt:lpstr>PowerPoint Presentation</vt:lpstr>
      <vt:lpstr>“Computers are useless. They can only give you answers.”</vt:lpstr>
      <vt:lpstr>What is a paradigm?</vt:lpstr>
      <vt:lpstr>Newton versus Einstein</vt:lpstr>
      <vt:lpstr>Today’s Business Communities and Their Paradigms </vt:lpstr>
      <vt:lpstr>Felton’s 3rd Law:</vt:lpstr>
      <vt:lpstr>The Current GRC Paradigm</vt:lpstr>
      <vt:lpstr>Houston, we have a problem</vt:lpstr>
      <vt:lpstr>Source of Anomalies</vt:lpstr>
      <vt:lpstr>Contracts are too early</vt:lpstr>
      <vt:lpstr>Audits are too late</vt:lpstr>
      <vt:lpstr>PowerPoint Presentation</vt:lpstr>
      <vt:lpstr>Fracturing FIPPs</vt:lpstr>
      <vt:lpstr>“The beatings will continue until morale improves.”</vt:lpstr>
      <vt:lpstr>Paradigm Change is Uncertain</vt:lpstr>
      <vt:lpstr>PowerPoint Presentation</vt:lpstr>
      <vt:lpstr>Places-Players-Perils Cases</vt:lpstr>
      <vt:lpstr>Motive-Planning-Execution</vt:lpstr>
      <vt:lpstr>“Can’t we all just get along?”</vt:lpstr>
      <vt:lpstr>Lies, Damn Lies, and NYC’s Stop &amp; Frisk</vt:lpstr>
      <vt:lpstr>“Half the money I spend is wasted;  the trouble is I don't know which half.”</vt:lpstr>
      <vt:lpstr>Felon Classifier</vt:lpstr>
      <vt:lpstr>John Foreman’s Excellent Disney Adventure</vt:lpstr>
      <vt:lpstr>OKCupid: “We Experiment on Human Beings”</vt:lpstr>
      <vt:lpstr>Data Mapping Across the Enterprise</vt:lpstr>
      <vt:lpstr>Document Similarity</vt:lpstr>
      <vt:lpstr>PowerPoint Presentation</vt:lpstr>
      <vt:lpstr>Document Similarity</vt:lpstr>
      <vt:lpstr>Document Similarity</vt:lpstr>
      <vt:lpstr>Document Similarity</vt:lpstr>
      <vt:lpstr>Data Flow Analytics</vt:lpstr>
      <vt:lpstr>Data Flow Analytics</vt:lpstr>
      <vt:lpstr>PowerPoint Presentation</vt:lpstr>
      <vt:lpstr>Toward a Unified Theory of Technology and Policy</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Raju Mahto</dc:creator>
  <cp:lastModifiedBy>Jim Adler</cp:lastModifiedBy>
  <cp:revision>808</cp:revision>
  <dcterms:created xsi:type="dcterms:W3CDTF">2014-08-25T08:35:39Z</dcterms:created>
  <dcterms:modified xsi:type="dcterms:W3CDTF">2014-10-16T19:48:37Z</dcterms:modified>
</cp:coreProperties>
</file>