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6" r:id="rId4"/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3.xml" Type="http://schemas.openxmlformats.org/officeDocument/2006/relationships/slide" Id="rId39"/><Relationship Target="slides/slide32.xml" Type="http://schemas.openxmlformats.org/officeDocument/2006/relationships/slide" Id="rId38"/><Relationship Target="slides/slide31.xml" Type="http://schemas.openxmlformats.org/officeDocument/2006/relationships/slide" Id="rId37"/><Relationship Target="slides/slide13.xml" Type="http://schemas.openxmlformats.org/officeDocument/2006/relationships/slide" Id="rId19"/><Relationship Target="slides/slide30.xml" Type="http://schemas.openxmlformats.org/officeDocument/2006/relationships/slide" Id="rId36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slides/slide34.xml" Type="http://schemas.openxmlformats.org/officeDocument/2006/relationships/slide" Id="rId40"/><Relationship Target="theme/theme3.xml" Type="http://schemas.openxmlformats.org/officeDocument/2006/relationships/theme" Id="rId1"/><Relationship Target="slides/slide16.xml" Type="http://schemas.openxmlformats.org/officeDocument/2006/relationships/slide" Id="rId22"/><Relationship Target="slides/slide35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slides/slide36.xml" Type="http://schemas.openxmlformats.org/officeDocument/2006/relationships/slide" Id="rId42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37.xml" Type="http://schemas.openxmlformats.org/officeDocument/2006/relationships/slide" Id="rId43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8" name="Shape 2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2" name="Shape 3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5" name="Shape 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1" name="Shape 3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8" name="Shape 3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2" name="Shape 3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8" name="Shape 3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5" name="Shape 3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2" name="Shape 3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8" name="Shape 3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9" name="Shape 3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380" name="Shape 380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6" name="Shape 3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7" name="Shape 3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388" name="Shape 388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3" name="Shape 3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4" name="Shape 3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0" name="Shape 4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1" name="Shape 4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y="685800" x="380998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media/image00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media/image17.jpg" Type="http://schemas.openxmlformats.org/officeDocument/2006/relationships/image" Id="rId2"/><Relationship Target="../slideMasters/slideMaster2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media/image19.png" Type="http://schemas.openxmlformats.org/officeDocument/2006/relationships/image" Id="rId2"/><Relationship Target="../slideMasters/slideMaster2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media/image03.png" Type="http://schemas.openxmlformats.org/officeDocument/2006/relationships/image" Id="rId2"/><Relationship Target="../slideMasters/slideMaster2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media/image21.png" Type="http://schemas.openxmlformats.org/officeDocument/2006/relationships/image" Id="rId2"/><Relationship Target="../slideMasters/slideMaster2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media/image09.png" Type="http://schemas.openxmlformats.org/officeDocument/2006/relationships/image" Id="rId2"/><Relationship Target="../slideMasters/slideMaster2.xml" Type="http://schemas.openxmlformats.org/officeDocument/2006/relationships/slideMaster" Id="rId1"/></Relationships>
</file>

<file path=ppt/slideLayouts/_rels/slideLayout18.xml.rels><?xml version="1.0" encoding="UTF-8" standalone="yes"?><Relationships xmlns="http://schemas.openxmlformats.org/package/2006/relationships"><Relationship Target="../media/image09.png" Type="http://schemas.openxmlformats.org/officeDocument/2006/relationships/image" Id="rId2"/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media/image00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bg>
      <p:bgPr>
        <a:gradFill>
          <a:gsLst>
            <a:gs pos="0">
              <a:srgbClr val="000000"/>
            </a:gs>
            <a:gs pos="100000">
              <a:srgbClr val="262626"/>
            </a:gs>
          </a:gsLst>
          <a:lin ang="16200000" scaled="0"/>
        </a:gradFill>
      </p:bgPr>
    </p:bg>
    <p:spTree>
      <p:nvGrpSpPr>
        <p:cNvPr id="11" name="Shape 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y="1111249" x="685800"/>
            <a:ext cy="1213798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Proxima Nova"/>
              <a:buNone/>
              <a:defRPr/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y="2464208" x="685800"/>
            <a:ext cy="758398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algn="ctr" rtl="0" marR="0" indent="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algn="ctr" rtl="0" marR="0" indent="0" marL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algn="ctr" rtl="0" marR="0" indent="0" marL="137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algn="ctr" rtl="0" marR="0" indent="0" marL="1828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algn="ctr" rtl="0" marR="0" indent="0" marL="228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6pPr>
            <a:lvl7pPr algn="ctr" rtl="0" marR="0" indent="0" marL="2743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7pPr>
            <a:lvl8pPr algn="ctr" rtl="0" marR="0" indent="0" marL="3200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8pPr>
            <a:lvl9pPr algn="ctr" rtl="0" marR="0" indent="0" marL="3657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cxnSp>
        <p:nvCxnSpPr>
          <p:cNvPr id="14" name="Shape 14"/>
          <p:cNvCxnSpPr/>
          <p:nvPr/>
        </p:nvCxnSpPr>
        <p:spPr>
          <a:xfrm>
            <a:off y="3299951" x="685800"/>
            <a:ext cy="6000" cx="7772400"/>
          </a:xfrm>
          <a:prstGeom prst="straightConnector1">
            <a:avLst/>
          </a:prstGeom>
          <a:noFill/>
          <a:ln w="12700" cap="flat">
            <a:solidFill>
              <a:srgbClr val="F2F2F2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idx="2" type="body"/>
          </p:nvPr>
        </p:nvSpPr>
        <p:spPr>
          <a:xfrm>
            <a:off y="3402323" x="685800"/>
            <a:ext cy="310198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Clr>
                <a:schemeClr val="lt1"/>
              </a:buClr>
              <a:buFont typeface="Proxima Nov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3" type="body"/>
          </p:nvPr>
        </p:nvSpPr>
        <p:spPr>
          <a:xfrm>
            <a:off y="3719364" x="685800"/>
            <a:ext cy="30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Clr>
                <a:schemeClr val="lt1"/>
              </a:buClr>
              <a:buFont typeface="Proxima Nov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4125280" x="6496050"/>
            <a:ext cy="706200" cx="20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y="205979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 rot="5400000">
            <a:off y="-1285921" x="2806348"/>
            <a:ext cy="8229600" cx="3531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y="4759201" x="457200"/>
            <a:ext cy="273900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1" indent="0" marL="457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2" indent="0" marL="914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3" indent="0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4" indent="0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5" indent="0" marL="22860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6" indent="0" marL="2743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7" indent="0" marL="3200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 indent="0" marL="3657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 rot="5400000">
            <a:off y="1371629" x="5463749"/>
            <a:ext cy="2057400" cx="4388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 rot="5400000">
            <a:off y="-609569" x="1272750"/>
            <a:ext cy="6019798" cx="4388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76200" marL="342900">
              <a:spcBef>
                <a:spcPts val="560"/>
              </a:spcBef>
              <a:buClr>
                <a:srgbClr val="262626"/>
              </a:buClr>
              <a:buFont typeface="Arial"/>
              <a:buChar char="•"/>
              <a:defRPr/>
            </a:lvl1pPr>
            <a:lvl2pPr algn="l" rtl="0" indent="-44450" marL="742950">
              <a:spcBef>
                <a:spcPts val="480"/>
              </a:spcBef>
              <a:buClr>
                <a:srgbClr val="262626"/>
              </a:buClr>
              <a:buFont typeface="Arial"/>
              <a:buChar char="–"/>
              <a:defRPr/>
            </a:lvl2pPr>
            <a:lvl3pPr algn="l" rtl="0" indent="12700" marL="1143000">
              <a:spcBef>
                <a:spcPts val="480"/>
              </a:spcBef>
              <a:buClr>
                <a:srgbClr val="262626"/>
              </a:buClr>
              <a:buFont typeface="Arial"/>
              <a:buChar char="•"/>
              <a:defRPr/>
            </a:lvl3pPr>
            <a:lvl4pPr algn="l" rtl="0" indent="-12700" marL="1600200">
              <a:spcBef>
                <a:spcPts val="400"/>
              </a:spcBef>
              <a:buClr>
                <a:srgbClr val="262626"/>
              </a:buClr>
              <a:buFont typeface="Arial"/>
              <a:buChar char="–"/>
              <a:defRPr/>
            </a:lvl4pPr>
            <a:lvl5pPr algn="l" rtl="0" indent="-12700" marL="2057400">
              <a:spcBef>
                <a:spcPts val="400"/>
              </a:spcBef>
              <a:buClr>
                <a:srgbClr val="262626"/>
              </a:buClr>
              <a:buFont typeface="Arial"/>
              <a:buChar char="»"/>
              <a:defRPr/>
            </a:lvl5pPr>
            <a:lvl6pPr algn="l" rtl="0" indent="-127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indent="-127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indent="-127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indent="-127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y="4759201" x="457200"/>
            <a:ext cy="273900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1" indent="0" marL="457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2" indent="0" marL="914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3" indent="0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4" indent="0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5" indent="0" marL="22860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6" indent="0" marL="2743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7" indent="0" marL="3200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 indent="0" marL="3657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 1"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y="1583341" x="685800"/>
            <a:ext cy="1159798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Proxima Nova"/>
              <a:buNone/>
              <a:defRPr/>
            </a:lvl1pPr>
            <a:lvl2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ctr" rtl="0" marR="0" indent="0" marL="0">
              <a:spcBef>
                <a:spcPts val="0"/>
              </a:spcBef>
              <a:defRPr/>
            </a:lvl3pPr>
            <a:lvl4pPr algn="ctr" rtl="0" marR="0" indent="0" marL="0">
              <a:spcBef>
                <a:spcPts val="0"/>
              </a:spcBef>
              <a:defRPr/>
            </a:lvl4pPr>
            <a:lvl5pPr algn="ctr" rtl="0" marR="0" indent="0" marL="0">
              <a:spcBef>
                <a:spcPts val="0"/>
              </a:spcBef>
              <a:defRPr/>
            </a:lvl5pPr>
            <a:lvl6pPr algn="ctr" rtl="0" marR="0" indent="0" marL="0">
              <a:spcBef>
                <a:spcPts val="0"/>
              </a:spcBef>
              <a:defRPr/>
            </a:lvl6pPr>
            <a:lvl7pPr algn="ctr" rtl="0" marR="0" indent="0" marL="0">
              <a:spcBef>
                <a:spcPts val="0"/>
              </a:spcBef>
              <a:defRPr/>
            </a:lvl7pPr>
            <a:lvl8pPr algn="ctr" rtl="0" marR="0" indent="0" marL="0">
              <a:spcBef>
                <a:spcPts val="0"/>
              </a:spcBef>
              <a:defRPr/>
            </a:lvl8pPr>
            <a:lvl9pPr algn="ctr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>
            <a:off y="2840052" x="685800"/>
            <a:ext cy="784798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-1651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algn="ctr" rtl="0" marR="0" indent="-13335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algn="ctr" rtl="0" marR="0" indent="-76200" marL="1143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3pPr>
            <a:lvl4pPr algn="ctr" rtl="0" marR="0" indent="-101600" marL="160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4pPr>
            <a:lvl5pPr algn="ctr" rtl="0" marR="0" indent="-101600" marL="2057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5pPr>
            <a:lvl6pPr algn="ctr" rtl="0" marR="0" indent="-101600" marL="2514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6pPr>
            <a:lvl7pPr algn="ctr" rtl="0" marR="0" indent="-101600" marL="297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7pPr>
            <a:lvl8pPr algn="ctr" rtl="0" marR="0" indent="-101600" marL="3429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8pPr>
            <a:lvl9pPr algn="ctr" rtl="0" marR="0" indent="-101600" marL="3886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bg>
      <p:bgPr>
        <a:blipFill rotWithShape="1">
          <a:blip r:embed="rId2">
            <a:alphaModFix/>
          </a:blip>
          <a:stretch>
            <a:fillRect t="0" b="0" r="0" l="0"/>
          </a:stretch>
        </a:blipFill>
      </p:bgPr>
    </p:bg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blipFill rotWithShape="1">
          <a:blip r:embed="rId2">
            <a:alphaModFix/>
          </a:blip>
          <a:stretch>
            <a:fillRect t="0" b="0" r="0" l="0"/>
          </a:stretch>
        </a:blipFill>
      </p:bgPr>
    </p:bg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785379" x="722312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350817" x="722312"/>
            <a:ext cy="5303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Section Header">
    <p:bg>
      <p:bgPr>
        <a:blipFill rotWithShape="1">
          <a:blip r:embed="rId2">
            <a:alphaModFix/>
          </a:blip>
          <a:stretch>
            <a:fillRect t="0" b="0" r="0" l="0"/>
          </a:stretch>
        </a:blipFill>
      </p:bgPr>
    </p:bg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y="785379" x="722312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1350817" x="722312"/>
            <a:ext cy="5303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Clr>
                <a:srgbClr val="FFFFFF"/>
              </a:buClr>
              <a:buFont typeface="Arial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Section Header">
    <p:bg>
      <p:bgPr>
        <a:blipFill rotWithShape="1">
          <a:blip r:embed="rId2">
            <a:alphaModFix/>
          </a:blip>
          <a:stretch>
            <a:fillRect t="0" b="0" r="0" l="0"/>
          </a:stretch>
        </a:blipFill>
      </p:bgPr>
    </p:bg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785379" x="722312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1350817" x="722312"/>
            <a:ext cy="5303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Content">
    <p:bg>
      <p:bgPr>
        <a:blipFill rotWithShape="1">
          <a:blip r:embed="rId2">
            <a:alphaModFix/>
          </a:blip>
          <a:stretch>
            <a:fillRect t="0" b="0" r="0" l="0"/>
          </a:stretch>
        </a:blipFill>
      </p:bgPr>
    </p:bg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/>
        </p:nvSpPr>
        <p:spPr>
          <a:xfrm>
            <a:off y="4853850" x="0"/>
            <a:ext cy="289800" cx="9144000"/>
          </a:xfrm>
          <a:prstGeom prst="rect">
            <a:avLst/>
          </a:prstGeom>
          <a:solidFill>
            <a:schemeClr val="dk1"/>
          </a:solidFill>
          <a:ln w="9525" cap="flat">
            <a:solidFill>
              <a:srgbClr val="9ABC4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y="145367" x="457200"/>
            <a:ext cy="478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1148196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y="4853850" x="666865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1" indent="0" marL="457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2" indent="0" marL="914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3" indent="0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4" indent="0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5" indent="0" marL="22860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6" indent="0" marL="2743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7" indent="0" marL="3200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 indent="0" marL="3657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y="4853850" x="457200"/>
            <a:ext cy="2739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8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Blackbird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wo Column">
    <p:bg>
      <p:bgPr>
        <a:blipFill rotWithShape="1">
          <a:blip r:embed="rId2">
            <a:alphaModFix/>
          </a:blip>
          <a:stretch>
            <a:fillRect t="0" b="0" r="0" l="0"/>
          </a:stretch>
        </a:blipFill>
      </p:bgPr>
    </p:bg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/>
        </p:nvSpPr>
        <p:spPr>
          <a:xfrm>
            <a:off y="4853850" x="0"/>
            <a:ext cy="289800" cx="9144000"/>
          </a:xfrm>
          <a:prstGeom prst="rect">
            <a:avLst/>
          </a:prstGeom>
          <a:solidFill>
            <a:schemeClr val="dk1"/>
          </a:solidFill>
          <a:ln w="9525" cap="flat">
            <a:solidFill>
              <a:srgbClr val="9ABC4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y="4853850" x="457200"/>
            <a:ext cy="2739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8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Blackbird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1148196" x="457200"/>
            <a:ext cy="33945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762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/>
            </a:lvl1pPr>
            <a:lvl2pPr algn="l" rtl="0" marR="0" indent="-444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–"/>
              <a:defRPr/>
            </a:lvl2pPr>
            <a:lvl3pPr algn="l" rtl="0" marR="0" indent="-12700" marL="1143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/>
            </a:lvl3pPr>
            <a:lvl4pPr algn="l" rtl="0" marR="0" indent="-25400" marL="1600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Font typeface="Arial"/>
              <a:buChar char="–"/>
              <a:defRPr/>
            </a:lvl4pPr>
            <a:lvl5pPr algn="l" rtl="0" marR="0" indent="-25400" marL="2057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Font typeface="Arial"/>
              <a:buChar char="»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y="1148196" x="4648200"/>
            <a:ext cy="33945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y="4853850" x="666865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1" indent="0" marL="457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2" indent="0" marL="914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3" indent="0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4" indent="0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5" indent="0" marL="22860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6" indent="0" marL="2743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7" indent="0" marL="3200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 indent="0" marL="3657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 txBox="1"/>
          <p:nvPr>
            <p:ph type="title"/>
          </p:nvPr>
        </p:nvSpPr>
        <p:spPr>
          <a:xfrm>
            <a:off y="145367" x="457200"/>
            <a:ext cy="478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/>
          <p:nvPr/>
        </p:nvSpPr>
        <p:spPr>
          <a:xfrm>
            <a:off y="4594623" x="0"/>
            <a:ext cy="548999" cx="9144000"/>
          </a:xfrm>
          <a:prstGeom prst="rect">
            <a:avLst/>
          </a:prstGeom>
          <a:gradFill>
            <a:gsLst>
              <a:gs pos="0">
                <a:srgbClr val="0C0C0C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y="205979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063229" x="457200"/>
            <a:ext cy="3531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y="4767262" x="457200"/>
            <a:ext cy="273900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1" indent="0" marL="457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2" indent="0" marL="914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3" indent="0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4" indent="0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5" indent="0" marL="22860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6" indent="0" marL="2743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7" indent="0" marL="3200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 indent="0" marL="3657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4713603" x="7693746"/>
            <a:ext cy="364500" cx="105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Header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y="4759201" x="685800"/>
            <a:ext cy="273900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1" indent="0" marL="457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2" indent="0" marL="914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3" indent="0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4" indent="0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5" indent="0" marL="22860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6" indent="0" marL="2743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7" indent="0" marL="3200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 indent="0" marL="3657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ctrTitle"/>
          </p:nvPr>
        </p:nvSpPr>
        <p:spPr>
          <a:xfrm>
            <a:off y="1442137" x="685800"/>
            <a:ext cy="10692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3AD"/>
              </a:buClr>
              <a:buFont typeface="Proxima Nova"/>
              <a:buNone/>
              <a:defRPr/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y="2593258" x="685800"/>
            <a:ext cy="758398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/>
            </a:lvl1pPr>
            <a:lvl2pPr algn="ctr" rtl="0" marR="0" indent="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algn="ctr" rtl="0" marR="0" indent="0" marL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algn="ctr" rtl="0" marR="0" indent="0" marL="137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algn="ctr" rtl="0" marR="0" indent="0" marL="1828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algn="ctr" rtl="0" marR="0" indent="0" marL="228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6pPr>
            <a:lvl7pPr algn="ctr" rtl="0" marR="0" indent="0" marL="2743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7pPr>
            <a:lvl8pPr algn="ctr" rtl="0" marR="0" indent="0" marL="3200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8pPr>
            <a:lvl9pPr algn="ctr" rtl="0" marR="0" indent="0" marL="3657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/>
        </p:nvSpPr>
        <p:spPr>
          <a:xfrm>
            <a:off y="3456192" x="685800"/>
            <a:ext cy="520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rgbClr val="0C0C0C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205979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063229" x="457200"/>
            <a:ext cy="3527698" cx="4038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y="1063229" x="4648200"/>
            <a:ext cy="3531299" cx="4038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y="4767262" x="457200"/>
            <a:ext cy="273900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1" indent="0" marL="457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2" indent="0" marL="914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3" indent="0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4" indent="0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5" indent="0" marL="22860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6" indent="0" marL="2743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7" indent="0" marL="3200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 indent="0" marL="3657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205979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1151333" x="457200"/>
            <a:ext cy="479699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333333"/>
              </a:buClr>
              <a:buFont typeface="Proxima Nova"/>
              <a:buNone/>
              <a:defRPr/>
            </a:lvl1pPr>
            <a:lvl2pPr rtl="0" indent="0" marL="457200">
              <a:spcBef>
                <a:spcPts val="0"/>
              </a:spcBef>
              <a:buFont typeface="Proxima Nova"/>
              <a:buNone/>
              <a:defRPr/>
            </a:lvl2pPr>
            <a:lvl3pPr rtl="0" indent="0" marL="914400">
              <a:spcBef>
                <a:spcPts val="0"/>
              </a:spcBef>
              <a:buFont typeface="Proxima Nova"/>
              <a:buNone/>
              <a:defRPr/>
            </a:lvl3pPr>
            <a:lvl4pPr rtl="0" indent="0" marL="1371600">
              <a:spcBef>
                <a:spcPts val="0"/>
              </a:spcBef>
              <a:buFont typeface="Proxima Nova"/>
              <a:buNone/>
              <a:defRPr/>
            </a:lvl4pPr>
            <a:lvl5pPr rtl="0" indent="0" marL="1828800">
              <a:spcBef>
                <a:spcPts val="0"/>
              </a:spcBef>
              <a:buFont typeface="Proxima Nova"/>
              <a:buNone/>
              <a:defRPr/>
            </a:lvl5pPr>
            <a:lvl6pPr rtl="0" indent="0" marL="2286000">
              <a:spcBef>
                <a:spcPts val="0"/>
              </a:spcBef>
              <a:buFont typeface="Arial"/>
              <a:buNone/>
              <a:defRPr/>
            </a:lvl6pPr>
            <a:lvl7pPr rtl="0" indent="0" marL="2743200">
              <a:spcBef>
                <a:spcPts val="0"/>
              </a:spcBef>
              <a:buFont typeface="Arial"/>
              <a:buNone/>
              <a:defRPr/>
            </a:lvl7pPr>
            <a:lvl8pPr rtl="0" indent="0" marL="3200400">
              <a:spcBef>
                <a:spcPts val="0"/>
              </a:spcBef>
              <a:buFont typeface="Arial"/>
              <a:buNone/>
              <a:defRPr/>
            </a:lvl8pPr>
            <a:lvl9pPr rtl="0" indent="0" marL="365760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y="1631154" x="457200"/>
            <a:ext cy="29634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y="1151333" x="4645026"/>
            <a:ext cy="479699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262626"/>
              </a:buClr>
              <a:buFont typeface="Proxima Nova"/>
              <a:buNone/>
              <a:defRPr/>
            </a:lvl1pPr>
            <a:lvl2pPr rtl="0" indent="0" marL="457200">
              <a:spcBef>
                <a:spcPts val="0"/>
              </a:spcBef>
              <a:buFont typeface="Proxima Nova"/>
              <a:buNone/>
              <a:defRPr/>
            </a:lvl2pPr>
            <a:lvl3pPr rtl="0" indent="0" marL="914400">
              <a:spcBef>
                <a:spcPts val="0"/>
              </a:spcBef>
              <a:buFont typeface="Proxima Nova"/>
              <a:buNone/>
              <a:defRPr/>
            </a:lvl3pPr>
            <a:lvl4pPr rtl="0" indent="0" marL="1371600">
              <a:spcBef>
                <a:spcPts val="0"/>
              </a:spcBef>
              <a:buFont typeface="Proxima Nova"/>
              <a:buNone/>
              <a:defRPr/>
            </a:lvl4pPr>
            <a:lvl5pPr rtl="0" indent="0" marL="1828800">
              <a:spcBef>
                <a:spcPts val="0"/>
              </a:spcBef>
              <a:buFont typeface="Proxima Nova"/>
              <a:buNone/>
              <a:defRPr/>
            </a:lvl5pPr>
            <a:lvl6pPr rtl="0" indent="0" marL="2286000">
              <a:spcBef>
                <a:spcPts val="0"/>
              </a:spcBef>
              <a:buFont typeface="Arial"/>
              <a:buNone/>
              <a:defRPr/>
            </a:lvl6pPr>
            <a:lvl7pPr rtl="0" indent="0" marL="2743200">
              <a:spcBef>
                <a:spcPts val="0"/>
              </a:spcBef>
              <a:buFont typeface="Arial"/>
              <a:buNone/>
              <a:defRPr/>
            </a:lvl7pPr>
            <a:lvl8pPr rtl="0" indent="0" marL="3200400">
              <a:spcBef>
                <a:spcPts val="0"/>
              </a:spcBef>
              <a:buFont typeface="Arial"/>
              <a:buNone/>
              <a:defRPr/>
            </a:lvl8pPr>
            <a:lvl9pPr rtl="0" indent="0" marL="365760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y="1631154" x="4645026"/>
            <a:ext cy="29634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y="4759201" x="457200"/>
            <a:ext cy="273900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1" indent="0" marL="457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2" indent="0" marL="914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3" indent="0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4" indent="0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5" indent="0" marL="22860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6" indent="0" marL="2743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7" indent="0" marL="3200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 indent="0" marL="3657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05979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y="4759201" x="457200"/>
            <a:ext cy="273900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1" indent="0" marL="457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2" indent="0" marL="914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3" indent="0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4" indent="0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5" indent="0" marL="22860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6" indent="0" marL="2743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7" indent="0" marL="3200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 indent="0" marL="3657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y="4759201" x="457200"/>
            <a:ext cy="273900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1" indent="0" marL="457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2" indent="0" marL="914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3" indent="0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4" indent="0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5" indent="0" marL="22860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6" indent="0" marL="2743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7" indent="0" marL="3200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 indent="0" marL="3657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204785" x="457200"/>
            <a:ext cy="871498" cx="30083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204788" x="3575050"/>
            <a:ext cy="4389898" cx="51116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y="1076325" x="457200"/>
            <a:ext cy="3518399" cx="30083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Clr>
                <a:srgbClr val="333333"/>
              </a:buClr>
              <a:buFont typeface="Proxima Nova"/>
              <a:buNone/>
              <a:defRPr/>
            </a:lvl1pPr>
            <a:lvl2pPr rtl="0" indent="0" marL="457200">
              <a:spcBef>
                <a:spcPts val="0"/>
              </a:spcBef>
              <a:buFont typeface="Proxima Nova"/>
              <a:buNone/>
              <a:defRPr/>
            </a:lvl2pPr>
            <a:lvl3pPr rtl="0" indent="0" marL="914400">
              <a:spcBef>
                <a:spcPts val="0"/>
              </a:spcBef>
              <a:buFont typeface="Proxima Nova"/>
              <a:buNone/>
              <a:defRPr/>
            </a:lvl3pPr>
            <a:lvl4pPr rtl="0" indent="0" marL="1371600">
              <a:spcBef>
                <a:spcPts val="0"/>
              </a:spcBef>
              <a:buFont typeface="Proxima Nova"/>
              <a:buNone/>
              <a:defRPr/>
            </a:lvl4pPr>
            <a:lvl5pPr rtl="0" indent="0" marL="1828800">
              <a:spcBef>
                <a:spcPts val="0"/>
              </a:spcBef>
              <a:buFont typeface="Proxima Nova"/>
              <a:buNone/>
              <a:defRPr/>
            </a:lvl5pPr>
            <a:lvl6pPr rtl="0" indent="0" marL="2286000">
              <a:spcBef>
                <a:spcPts val="0"/>
              </a:spcBef>
              <a:buFont typeface="Arial"/>
              <a:buNone/>
              <a:defRPr/>
            </a:lvl6pPr>
            <a:lvl7pPr rtl="0" indent="0" marL="2743200">
              <a:spcBef>
                <a:spcPts val="0"/>
              </a:spcBef>
              <a:buFont typeface="Arial"/>
              <a:buNone/>
              <a:defRPr/>
            </a:lvl7pPr>
            <a:lvl8pPr rtl="0" indent="0" marL="3200400">
              <a:spcBef>
                <a:spcPts val="0"/>
              </a:spcBef>
              <a:buFont typeface="Arial"/>
              <a:buNone/>
              <a:defRPr/>
            </a:lvl8pPr>
            <a:lvl9pPr rtl="0" indent="0" marL="365760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y="4759201" x="457200"/>
            <a:ext cy="273900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1" indent="0" marL="457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2" indent="0" marL="914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3" indent="0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4" indent="0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5" indent="0" marL="22860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6" indent="0" marL="2743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7" indent="0" marL="3200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 indent="0" marL="3657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3545680" x="1792288"/>
            <a:ext cy="4250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/>
          <p:nvPr>
            <p:ph idx="2" type="pic"/>
          </p:nvPr>
        </p:nvSpPr>
        <p:spPr>
          <a:xfrm>
            <a:off y="459581" x="1792288"/>
            <a:ext cy="3086098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3977301" x="1792288"/>
            <a:ext cy="603598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Clr>
                <a:srgbClr val="727272"/>
              </a:buClr>
              <a:buFont typeface="Proxima Nova"/>
              <a:buNone/>
              <a:defRPr/>
            </a:lvl1pPr>
            <a:lvl2pPr rtl="0" indent="0" marL="457200">
              <a:spcBef>
                <a:spcPts val="0"/>
              </a:spcBef>
              <a:buFont typeface="Proxima Nova"/>
              <a:buNone/>
              <a:defRPr/>
            </a:lvl2pPr>
            <a:lvl3pPr rtl="0" indent="0" marL="914400">
              <a:spcBef>
                <a:spcPts val="0"/>
              </a:spcBef>
              <a:buFont typeface="Proxima Nova"/>
              <a:buNone/>
              <a:defRPr/>
            </a:lvl3pPr>
            <a:lvl4pPr rtl="0" indent="0" marL="1371600">
              <a:spcBef>
                <a:spcPts val="0"/>
              </a:spcBef>
              <a:buFont typeface="Proxima Nova"/>
              <a:buNone/>
              <a:defRPr/>
            </a:lvl4pPr>
            <a:lvl5pPr rtl="0" indent="0" marL="1828800">
              <a:spcBef>
                <a:spcPts val="0"/>
              </a:spcBef>
              <a:buFont typeface="Proxima Nova"/>
              <a:buNone/>
              <a:defRPr/>
            </a:lvl5pPr>
            <a:lvl6pPr rtl="0" indent="0" marL="2286000">
              <a:spcBef>
                <a:spcPts val="0"/>
              </a:spcBef>
              <a:buFont typeface="Arial"/>
              <a:buNone/>
              <a:defRPr/>
            </a:lvl6pPr>
            <a:lvl7pPr rtl="0" indent="0" marL="2743200">
              <a:spcBef>
                <a:spcPts val="0"/>
              </a:spcBef>
              <a:buFont typeface="Arial"/>
              <a:buNone/>
              <a:defRPr/>
            </a:lvl7pPr>
            <a:lvl8pPr rtl="0" indent="0" marL="3200400">
              <a:spcBef>
                <a:spcPts val="0"/>
              </a:spcBef>
              <a:buFont typeface="Arial"/>
              <a:buNone/>
              <a:defRPr/>
            </a:lvl8pPr>
            <a:lvl9pPr rtl="0" indent="0" marL="365760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y="4759201" x="457200"/>
            <a:ext cy="273900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1" indent="0" marL="457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2" indent="0" marL="914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3" indent="0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4" indent="0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5" indent="0" marL="22860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6" indent="0" marL="2743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7" indent="0" marL="3200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 indent="0" marL="3657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4"/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slideLayouts/slideLayout12.xml" Type="http://schemas.openxmlformats.org/officeDocument/2006/relationships/slideLayout" Id="rId13"/><Relationship Target="../media/image00.pn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13.xml" Type="http://schemas.openxmlformats.org/officeDocument/2006/relationships/slideLayout" Id="rId2"/><Relationship Target="../media/image09.png" Type="http://schemas.openxmlformats.org/officeDocument/2006/relationships/image" Id="rId1"/><Relationship Target="../slideLayouts/slideLayout15.xml" Type="http://schemas.openxmlformats.org/officeDocument/2006/relationships/slideLayout" Id="rId4"/><Relationship Target="../slideLayouts/slideLayout14.xml" Type="http://schemas.openxmlformats.org/officeDocument/2006/relationships/slideLayout" Id="rId3"/><Relationship Target="../slideLayouts/slideLayout17.xml" Type="http://schemas.openxmlformats.org/officeDocument/2006/relationships/slideLayout" Id="rId6"/><Relationship Target="../slideLayouts/slideLayout16.xml" Type="http://schemas.openxmlformats.org/officeDocument/2006/relationships/slideLayout" Id="rId5"/><Relationship Target="../theme/theme2.xml" Type="http://schemas.openxmlformats.org/officeDocument/2006/relationships/theme" Id="rId8"/><Relationship Target="../slideLayouts/slideLayout18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/>
          <p:nvPr/>
        </p:nvSpPr>
        <p:spPr>
          <a:xfrm>
            <a:off y="4594623" x="0"/>
            <a:ext cy="548999" cx="9144000"/>
          </a:xfrm>
          <a:prstGeom prst="rect">
            <a:avLst/>
          </a:prstGeom>
          <a:gradFill>
            <a:gsLst>
              <a:gs pos="0">
                <a:srgbClr val="0C0C0C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hape 6"/>
          <p:cNvSpPr txBox="1"/>
          <p:nvPr>
            <p:ph type="title"/>
          </p:nvPr>
        </p:nvSpPr>
        <p:spPr>
          <a:xfrm>
            <a:off y="205979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Proxima Nova"/>
              <a:buNone/>
              <a:defRPr/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y="1063229" x="457200"/>
            <a:ext cy="3531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762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Font typeface="Arial"/>
              <a:buChar char="•"/>
              <a:defRPr/>
            </a:lvl1pPr>
            <a:lvl2pPr algn="l" rtl="0" marR="0" indent="-444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Font typeface="Arial"/>
              <a:buChar char="–"/>
              <a:defRPr/>
            </a:lvl2pPr>
            <a:lvl3pPr algn="l" rtl="0" marR="0" indent="12700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Font typeface="Arial"/>
              <a:buChar char="•"/>
              <a:defRPr/>
            </a:lvl3pPr>
            <a:lvl4pPr algn="l" rtl="0" marR="0" indent="-127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Font typeface="Arial"/>
              <a:buChar char="–"/>
              <a:defRPr/>
            </a:lvl4pPr>
            <a:lvl5pPr algn="l" rtl="0" marR="0" indent="-12700" marL="2057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Font typeface="Arial"/>
              <a:buChar char="»"/>
              <a:defRPr/>
            </a:lvl5pPr>
            <a:lvl6pPr algn="l" rtl="0" marR="0" indent="-12700" marL="2514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algn="l" rtl="0" marR="0" indent="-12700" marL="2971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algn="l" rtl="0" marR="0" indent="-12700" marL="3429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algn="l" rtl="0" marR="0" indent="-12700" marL="3886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y="4759201" x="457200"/>
            <a:ext cy="273900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1" indent="0" marL="457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2" indent="0" marL="914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3" indent="0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4" indent="0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5" indent="0" marL="22860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6" indent="0" marL="2743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7" indent="0" marL="3200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 indent="0" marL="3657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4708042" x="7792064"/>
            <a:ext cy="334500" cx="970798"/>
          </a:xfrm>
          <a:prstGeom prst="rect">
            <a:avLst/>
          </a:prstGeom>
          <a:noFill/>
          <a:ln>
            <a:noFill/>
          </a:ln>
        </p:spPr>
      </p:pic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t="0" b="0" r="0" l="0"/>
          </a:stretch>
        </a:blipFill>
      </p:bgPr>
    </p:bg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13.png" Type="http://schemas.openxmlformats.org/officeDocument/2006/relationships/image" Id="rId4"/><Relationship Target="../media/image07.png" Type="http://schemas.openxmlformats.org/officeDocument/2006/relationships/image" Id="rId3"/><Relationship Target="../media/image11.jpg" Type="http://schemas.openxmlformats.org/officeDocument/2006/relationships/image" Id="rId5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13.png" Type="http://schemas.openxmlformats.org/officeDocument/2006/relationships/image" Id="rId4"/><Relationship Target="../media/image07.png" Type="http://schemas.openxmlformats.org/officeDocument/2006/relationships/image" Id="rId3"/><Relationship Target="../media/image11.jpg" Type="http://schemas.openxmlformats.org/officeDocument/2006/relationships/image" Id="rId5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13.png" Type="http://schemas.openxmlformats.org/officeDocument/2006/relationships/image" Id="rId4"/><Relationship Target="../media/image07.png" Type="http://schemas.openxmlformats.org/officeDocument/2006/relationships/image" Id="rId3"/><Relationship Target="../media/image11.jpg" Type="http://schemas.openxmlformats.org/officeDocument/2006/relationships/image" Id="rId5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5.jpg" Type="http://schemas.openxmlformats.org/officeDocument/2006/relationships/image" Id="rId4"/><Relationship Target="../media/image02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13.png" Type="http://schemas.openxmlformats.org/officeDocument/2006/relationships/image" Id="rId4"/><Relationship Target="../media/image07.png" Type="http://schemas.openxmlformats.org/officeDocument/2006/relationships/image" Id="rId3"/><Relationship Target="../media/image11.jpg" Type="http://schemas.openxmlformats.org/officeDocument/2006/relationships/image" Id="rId5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http://www.pythian.com" Type="http://schemas.openxmlformats.org/officeDocument/2006/relationships/hyperlink" TargetMode="External" Id="rId4"/><Relationship Target="mailto:lcampbell@pythian.com" Type="http://schemas.openxmlformats.org/officeDocument/2006/relationships/hyperlink" TargetMode="External" Id="rId3"/><Relationship Target="../media/image16.jp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08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ctrTitle"/>
          </p:nvPr>
        </p:nvSpPr>
        <p:spPr>
          <a:xfrm>
            <a:off y="1111249" x="685800"/>
            <a:ext cy="121366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5000"/>
              <a:buFont typeface="Proxima Nova"/>
              <a:buNone/>
            </a:pPr>
            <a:r>
              <a:rPr b="1" sz="4000" lang="en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>Recruiting for Diversity in Tech</a:t>
            </a:r>
          </a:p>
        </p:txBody>
      </p:sp>
      <p:sp>
        <p:nvSpPr>
          <p:cNvPr id="103" name="Shape 103"/>
          <p:cNvSpPr txBox="1"/>
          <p:nvPr>
            <p:ph idx="1" type="subTitle"/>
          </p:nvPr>
        </p:nvSpPr>
        <p:spPr>
          <a:xfrm>
            <a:off y="2464208" x="685800"/>
            <a:ext cy="758468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z="2800"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Velocity Conference, Barcelona</a:t>
            </a:r>
          </a:p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y="3402323" x="685800"/>
            <a:ext cy="310235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500" lang="en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  <a:rtl val="0"/>
              </a:rPr>
              <a:t>Laine Campbell, Co-Founder</a:t>
            </a:r>
          </a:p>
        </p:txBody>
      </p:sp>
      <p:sp>
        <p:nvSpPr>
          <p:cNvPr id="105" name="Shape 105"/>
          <p:cNvSpPr txBox="1"/>
          <p:nvPr>
            <p:ph idx="3" type="body"/>
          </p:nvPr>
        </p:nvSpPr>
        <p:spPr>
          <a:xfrm>
            <a:off y="3719364" x="685800"/>
            <a:ext cy="303053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z="1500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November</a:t>
            </a:r>
            <a:r>
              <a:rPr strike="noStrike" u="none" b="0" cap="none" baseline="0" sz="1500" lang="en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  <a:rtl val="0"/>
              </a:rPr>
              <a:t> 17th, 2014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idx="1" type="subTitle"/>
          </p:nvPr>
        </p:nvSpPr>
        <p:spPr>
          <a:xfrm>
            <a:off y="299053" x="593575"/>
            <a:ext cy="7847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651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sz="30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Power of Diversity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y="1565925" x="369175"/>
            <a:ext cy="3000000" cx="7704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●"/>
            </a:pPr>
            <a:r>
              <a:rPr sz="24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Normalized salaries free up capital.</a:t>
            </a: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●"/>
            </a:pPr>
            <a:r>
              <a:rPr sz="24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Freed up capital allows for bigger teams, more code pushes and greater competitiveness.  </a:t>
            </a: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●"/>
            </a:pPr>
            <a:r>
              <a:rPr sz="24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Diverse teams drive more innovation, translating to greater market share and new market penetration.</a:t>
            </a: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●"/>
            </a:pPr>
            <a:r>
              <a:rPr sz="24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Diverse teams create better products for diverse customers.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>
            <p:ph idx="1" type="subTitle"/>
          </p:nvPr>
        </p:nvSpPr>
        <p:spPr>
          <a:xfrm>
            <a:off y="299053" x="593575"/>
            <a:ext cy="7847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651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sz="3000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The Power of Diversity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y="1071750" x="389350"/>
            <a:ext cy="3000000" cx="7704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Wealth redistribution and rebalancing</a:t>
            </a: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●"/>
            </a:pPr>
            <a:r>
              <a:rPr sz="24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STEM </a:t>
            </a:r>
            <a:r>
              <a:rPr sz="2400" lang="en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(science, technology, engineering, medicine)</a:t>
            </a:r>
            <a:r>
              <a:rPr sz="24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will be the next middle class</a:t>
            </a: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●"/>
            </a:pPr>
            <a:r>
              <a:rPr sz="24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tool to bring us back into balance</a:t>
            </a: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0337" x="1524000"/>
            <a:ext cy="3381375" cx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y="3964375" x="1969800"/>
            <a:ext cy="666600" cx="5204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The meritocracy is broken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y="553504" x="685787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4000" lang="en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Challenging the Meritocracy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1224342" x="685787"/>
            <a:ext cy="5303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“governance by those who have skills and ability”</a:t>
            </a: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94300" x="1380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30700" x="1380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836250" x="69305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094300" x="3121040"/>
            <a:ext cy="2564874" cx="277984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y="2948050" x="4053462"/>
            <a:ext cy="683099" cx="915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</a:t>
            </a:r>
          </a:p>
        </p:txBody>
      </p:sp>
      <p:sp>
        <p:nvSpPr>
          <p:cNvPr id="192" name="Shape 192"/>
          <p:cNvSpPr/>
          <p:nvPr/>
        </p:nvSpPr>
        <p:spPr>
          <a:xfrm>
            <a:off y="1835215" x="2022850"/>
            <a:ext cy="797525" cx="1819525"/>
          </a:xfrm>
          <a:custGeom>
            <a:pathLst>
              <a:path w="72781" extrusionOk="0" h="31901">
                <a:moveTo>
                  <a:pt y="31901" x="0"/>
                </a:moveTo>
                <a:cubicBezTo>
                  <a:pt y="26615" x="6370"/>
                  <a:pt y="1677" x="26089"/>
                  <a:pt y="186" x="38220"/>
                </a:cubicBezTo>
                <a:cubicBezTo>
                  <a:pt y="-1305" x="50350"/>
                  <a:pt y="19160" x="67020"/>
                  <a:pt y="22955" x="72781"/>
                </a:cubicBezTo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round/>
            <a:headEnd w="lg" len="lg" type="none"/>
            <a:tailEnd w="lg" len="lg" type="triangle"/>
          </a:ln>
        </p:spPr>
      </p:sp>
      <p:sp>
        <p:nvSpPr>
          <p:cNvPr id="193" name="Shape 193"/>
          <p:cNvSpPr/>
          <p:nvPr/>
        </p:nvSpPr>
        <p:spPr>
          <a:xfrm>
            <a:off y="4462450" x="2104150"/>
            <a:ext cy="502100" cx="1900875"/>
          </a:xfrm>
          <a:custGeom>
            <a:pathLst>
              <a:path w="76035" extrusionOk="0" h="20084">
                <a:moveTo>
                  <a:pt y="7725" x="0"/>
                </a:moveTo>
                <a:cubicBezTo>
                  <a:pt y="9758" x="7861"/>
                  <a:pt y="21210" x="34493"/>
                  <a:pt y="19923" x="47166"/>
                </a:cubicBezTo>
                <a:cubicBezTo>
                  <a:pt y="18635" x="59838"/>
                  <a:pt y="3320" x="71223"/>
                  <a:pt y="0" x="76035"/>
                </a:cubicBezTo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round/>
            <a:headEnd w="lg" len="lg" type="none"/>
            <a:tailEnd w="lg" len="lg" type="triangle"/>
          </a:ln>
        </p:spPr>
      </p:sp>
      <p:sp>
        <p:nvSpPr>
          <p:cNvPr id="194" name="Shape 194"/>
          <p:cNvSpPr/>
          <p:nvPr/>
        </p:nvSpPr>
        <p:spPr>
          <a:xfrm>
            <a:off y="3364625" x="1961850"/>
            <a:ext cy="60975" cx="1331625"/>
          </a:xfrm>
          <a:custGeom>
            <a:pathLst>
              <a:path w="53265" extrusionOk="0" h="2439">
                <a:moveTo>
                  <a:pt y="2439" x="0"/>
                </a:moveTo>
                <a:cubicBezTo>
                  <a:pt y="2032" x="8877"/>
                  <a:pt y="406" x="44387"/>
                  <a:pt y="0" x="53265"/>
                </a:cubicBezTo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round/>
            <a:headEnd w="lg" len="lg" type="none"/>
            <a:tailEnd w="lg" len="lg" type="triangle"/>
          </a:ln>
        </p:spPr>
      </p:sp>
      <p:sp>
        <p:nvSpPr>
          <p:cNvPr id="195" name="Shape 195"/>
          <p:cNvSpPr txBox="1"/>
          <p:nvPr/>
        </p:nvSpPr>
        <p:spPr>
          <a:xfrm>
            <a:off y="3923825" x="6776533"/>
            <a:ext cy="683099" cx="152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Governing Group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836250" x="803650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923825" x="0"/>
            <a:ext cy="1219200" cx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y="553504" x="685787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4000" lang="en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Challenging the Meritocracy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1224342" x="685787"/>
            <a:ext cy="5303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“building the contributing team”</a:t>
            </a: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45050" x="6913825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y="3232625" x="6759783"/>
            <a:ext cy="683099" cx="152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y="2145050" x="772525"/>
            <a:ext cy="683099" cx="5855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the governing group is responsible for building the contributing community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if they don’t reach out to diverse groups, they immediately self-select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y="553504" x="685787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4000" lang="en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Challenging the Meritocracy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y="1224342" x="685787"/>
            <a:ext cy="5303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“some never show up to the party”</a:t>
            </a: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94300" x="1380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836250" x="69305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094300" x="3121040"/>
            <a:ext cy="2564874" cx="277984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y="2948050" x="4053462"/>
            <a:ext cy="683099" cx="915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</a:t>
            </a:r>
          </a:p>
        </p:txBody>
      </p:sp>
      <p:sp>
        <p:nvSpPr>
          <p:cNvPr id="217" name="Shape 217"/>
          <p:cNvSpPr/>
          <p:nvPr/>
        </p:nvSpPr>
        <p:spPr>
          <a:xfrm>
            <a:off y="1835215" x="2022850"/>
            <a:ext cy="797525" cx="1819525"/>
          </a:xfrm>
          <a:custGeom>
            <a:pathLst>
              <a:path w="72781" extrusionOk="0" h="31901">
                <a:moveTo>
                  <a:pt y="31901" x="0"/>
                </a:moveTo>
                <a:cubicBezTo>
                  <a:pt y="26615" x="6370"/>
                  <a:pt y="1677" x="26089"/>
                  <a:pt y="186" x="38220"/>
                </a:cubicBezTo>
                <a:cubicBezTo>
                  <a:pt y="-1305" x="50350"/>
                  <a:pt y="19160" x="67020"/>
                  <a:pt y="22955" x="72781"/>
                </a:cubicBezTo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round/>
            <a:headEnd w="lg" len="lg" type="none"/>
            <a:tailEnd w="lg" len="lg" type="triangle"/>
          </a:ln>
        </p:spPr>
      </p:sp>
      <p:sp>
        <p:nvSpPr>
          <p:cNvPr id="218" name="Shape 218"/>
          <p:cNvSpPr/>
          <p:nvPr/>
        </p:nvSpPr>
        <p:spPr>
          <a:xfrm>
            <a:off y="3364625" x="1961850"/>
            <a:ext cy="60975" cx="1331625"/>
          </a:xfrm>
          <a:custGeom>
            <a:pathLst>
              <a:path w="53265" extrusionOk="0" h="2439">
                <a:moveTo>
                  <a:pt y="2439" x="0"/>
                </a:moveTo>
                <a:cubicBezTo>
                  <a:pt y="2032" x="8877"/>
                  <a:pt y="406" x="44387"/>
                  <a:pt y="0" x="53265"/>
                </a:cubicBezTo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round/>
            <a:headEnd w="lg" len="lg" type="none"/>
            <a:tailEnd w="lg" len="lg" type="triangle"/>
          </a:ln>
        </p:spPr>
      </p:sp>
      <p:sp>
        <p:nvSpPr>
          <p:cNvPr id="219" name="Shape 219"/>
          <p:cNvSpPr txBox="1"/>
          <p:nvPr/>
        </p:nvSpPr>
        <p:spPr>
          <a:xfrm>
            <a:off y="3923825" x="6776533"/>
            <a:ext cy="683099" cx="152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Governing Group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836250" x="803650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653050" x="1095875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y="4384800" x="1819550"/>
            <a:ext cy="502100" cx="1900875"/>
          </a:xfrm>
          <a:custGeom>
            <a:pathLst>
              <a:path w="76035" extrusionOk="0" h="20084">
                <a:moveTo>
                  <a:pt y="7725" x="0"/>
                </a:moveTo>
                <a:cubicBezTo>
                  <a:pt y="9758" x="7861"/>
                  <a:pt y="21210" x="34493"/>
                  <a:pt y="19923" x="47166"/>
                </a:cubicBezTo>
                <a:cubicBezTo>
                  <a:pt y="18635" x="59838"/>
                  <a:pt y="3320" x="71223"/>
                  <a:pt y="0" x="76035"/>
                </a:cubicBezTo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round/>
            <a:headEnd w="lg" len="lg" type="none"/>
            <a:tailEnd w="lg" len="lg" type="triangle"/>
          </a:ln>
        </p:spPr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150" x="0"/>
            <a:ext cy="1219200" cx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y="553504" x="685787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4000" lang="en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Challenging the Meritocracy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y="1224342" x="685787"/>
            <a:ext cy="5303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“day to day beatdowns...”</a:t>
            </a: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45050" x="6913825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y="3232625" x="6759783"/>
            <a:ext cy="683099" cx="152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Governing Group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y="2145050" x="772525"/>
            <a:ext cy="683099" cx="5855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being hit on and sexualized as women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hearing racist, sexist and homophobic talk in IRC and forums </a:t>
            </a:r>
            <a:r>
              <a:rPr sz="1800" lang="en" i="1">
                <a:solidFill>
                  <a:srgbClr val="FFFFFF"/>
                </a:solidFill>
              </a:rPr>
              <a:t>(even if it is managed by moderators)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being talked over, talked down to and having your ideas stolen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other priorities stealing focus (dependents, second jobs, health)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y="553504" x="685787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4000" lang="en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Challenging the Meritocracy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y="1224342" x="685787"/>
            <a:ext cy="5303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“day to day beatdowns...”</a:t>
            </a:r>
          </a:p>
          <a:p>
            <a:pPr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94300" x="1380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836250" x="69305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094300" x="3121040"/>
            <a:ext cy="2564874" cx="277984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y="2948050" x="4053462"/>
            <a:ext cy="683099" cx="915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</a:t>
            </a:r>
          </a:p>
        </p:txBody>
      </p:sp>
      <p:sp>
        <p:nvSpPr>
          <p:cNvPr id="243" name="Shape 243"/>
          <p:cNvSpPr/>
          <p:nvPr/>
        </p:nvSpPr>
        <p:spPr>
          <a:xfrm>
            <a:off y="1835215" x="2022850"/>
            <a:ext cy="797525" cx="1819525"/>
          </a:xfrm>
          <a:custGeom>
            <a:pathLst>
              <a:path w="72781" extrusionOk="0" h="31901">
                <a:moveTo>
                  <a:pt y="31901" x="0"/>
                </a:moveTo>
                <a:cubicBezTo>
                  <a:pt y="26615" x="6370"/>
                  <a:pt y="1677" x="26089"/>
                  <a:pt y="186" x="38220"/>
                </a:cubicBezTo>
                <a:cubicBezTo>
                  <a:pt y="-1305" x="50350"/>
                  <a:pt y="19160" x="67020"/>
                  <a:pt y="22955" x="72781"/>
                </a:cubicBezTo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round/>
            <a:headEnd w="lg" len="lg" type="none"/>
            <a:tailEnd w="lg" len="lg" type="triangle"/>
          </a:ln>
        </p:spPr>
      </p:sp>
      <p:sp>
        <p:nvSpPr>
          <p:cNvPr id="244" name="Shape 244"/>
          <p:cNvSpPr/>
          <p:nvPr/>
        </p:nvSpPr>
        <p:spPr>
          <a:xfrm>
            <a:off y="3364625" x="1961850"/>
            <a:ext cy="60975" cx="1331625"/>
          </a:xfrm>
          <a:custGeom>
            <a:pathLst>
              <a:path w="53265" extrusionOk="0" h="2439">
                <a:moveTo>
                  <a:pt y="2439" x="0"/>
                </a:moveTo>
                <a:cubicBezTo>
                  <a:pt y="2032" x="8877"/>
                  <a:pt y="406" x="44387"/>
                  <a:pt y="0" x="53265"/>
                </a:cubicBezTo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round/>
            <a:headEnd w="lg" len="lg" type="none"/>
            <a:tailEnd w="lg" len="lg" type="triangle"/>
          </a:ln>
        </p:spPr>
      </p:sp>
      <p:sp>
        <p:nvSpPr>
          <p:cNvPr id="245" name="Shape 245"/>
          <p:cNvSpPr txBox="1"/>
          <p:nvPr/>
        </p:nvSpPr>
        <p:spPr>
          <a:xfrm>
            <a:off y="3923825" x="6776533"/>
            <a:ext cy="683099" cx="152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Governing Group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836250" x="803650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01425" x="0"/>
            <a:ext cy="1219200" cx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y="553504" x="685787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4000" lang="en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Challenging the Meritocracy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y="1224342" x="685787"/>
            <a:ext cy="5303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“the governing groups’ selection criteria...”</a:t>
            </a: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45050" x="6913825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y="3232625" x="6759783"/>
            <a:ext cy="683099" cx="152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Governing Group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y="2145050" x="772525"/>
            <a:ext cy="683099" cx="5855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Looking for people committed enough for the task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Matching human attitudes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Work well with others, particularly in disagreement</a:t>
            </a:r>
          </a:p>
        </p:txBody>
      </p:sp>
      <p:sp>
        <p:nvSpPr>
          <p:cNvPr id="258" name="Shape 258"/>
          <p:cNvSpPr txBox="1"/>
          <p:nvPr>
            <p:ph idx="2" type="body"/>
          </p:nvPr>
        </p:nvSpPr>
        <p:spPr>
          <a:xfrm>
            <a:off y="4212767" x="904687"/>
            <a:ext cy="5303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does this mention skills and ability?</a:t>
            </a:r>
          </a:p>
          <a:p>
            <a:pPr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y="553504" x="685787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4000" lang="en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Challenging the Meritocracy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y="1224342" x="685787"/>
            <a:ext cy="5303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“ruled by implicit bias”</a:t>
            </a: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45050" x="6913825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y="3232625" x="6759783"/>
            <a:ext cy="683099" cx="152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Governing Group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y="2145050" x="772525"/>
            <a:ext cy="683099" cx="5855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generally unconscious, and non-malevolent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snap decisions created by comfort and affinity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creates a culture of “comfort”, not diversity</a:t>
            </a:r>
          </a:p>
        </p:txBody>
      </p:sp>
      <p:sp>
        <p:nvSpPr>
          <p:cNvPr id="268" name="Shape 268"/>
          <p:cNvSpPr txBox="1"/>
          <p:nvPr>
            <p:ph idx="2" type="body"/>
          </p:nvPr>
        </p:nvSpPr>
        <p:spPr>
          <a:xfrm>
            <a:off y="4212767" x="904687"/>
            <a:ext cy="5303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 i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 i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idx="1" type="subTitle"/>
          </p:nvPr>
        </p:nvSpPr>
        <p:spPr>
          <a:xfrm>
            <a:off y="299053" x="593575"/>
            <a:ext cy="784798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651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1" cap="none" baseline="0" sz="3000" lang="en" i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  <a:rtl val="0"/>
              </a:rPr>
              <a:t>Who am I?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y="1071750" x="389350"/>
            <a:ext cy="3000000" cx="7704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DB Architect, Entrepreneur and super hero…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Good hair, not overly clever, female pronouns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41125" x="0"/>
            <a:ext cy="2435700" cx="403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141125" x="5030125"/>
            <a:ext cy="2435698" cx="411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y="553504" x="685787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4000" lang="en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Challenging the Meritocracy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1224342" x="685787"/>
            <a:ext cy="5303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“after implicit bias...”</a:t>
            </a:r>
          </a:p>
          <a:p>
            <a:pPr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18125" x="0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836250" x="69305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094300" x="3121040"/>
            <a:ext cy="2564874" cx="277984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/>
        </p:nvSpPr>
        <p:spPr>
          <a:xfrm>
            <a:off y="2948050" x="4053462"/>
            <a:ext cy="683099" cx="915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</a:t>
            </a:r>
          </a:p>
        </p:txBody>
      </p:sp>
      <p:sp>
        <p:nvSpPr>
          <p:cNvPr id="279" name="Shape 279"/>
          <p:cNvSpPr/>
          <p:nvPr/>
        </p:nvSpPr>
        <p:spPr>
          <a:xfrm>
            <a:off y="3364625" x="1961850"/>
            <a:ext cy="60975" cx="1331625"/>
          </a:xfrm>
          <a:custGeom>
            <a:pathLst>
              <a:path w="53265" extrusionOk="0" h="2439">
                <a:moveTo>
                  <a:pt y="2439" x="0"/>
                </a:moveTo>
                <a:cubicBezTo>
                  <a:pt y="2032" x="8877"/>
                  <a:pt y="406" x="44387"/>
                  <a:pt y="0" x="53265"/>
                </a:cubicBezTo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round/>
            <a:headEnd w="lg" len="lg" type="none"/>
            <a:tailEnd w="lg" len="lg" type="triangle"/>
          </a:ln>
        </p:spPr>
      </p:sp>
      <p:sp>
        <p:nvSpPr>
          <p:cNvPr id="280" name="Shape 280"/>
          <p:cNvSpPr txBox="1"/>
          <p:nvPr/>
        </p:nvSpPr>
        <p:spPr>
          <a:xfrm>
            <a:off y="3923825" x="6776533"/>
            <a:ext cy="683099" cx="152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Governing Group</a:t>
            </a:r>
          </a:p>
        </p:txBody>
      </p:sp>
      <p:pic>
        <p:nvPicPr>
          <p:cNvPr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836250" x="803650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01425" x="0"/>
            <a:ext cy="1219200" cx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y="553504" x="685787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z="40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Proof is in the pudding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1224342" x="685787"/>
            <a:ext cy="5303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“apache foundation projects”</a:t>
            </a: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0" name="Shape 290"/>
          <p:cNvSpPr txBox="1"/>
          <p:nvPr/>
        </p:nvSpPr>
        <p:spPr>
          <a:xfrm>
            <a:off y="2145050" x="772525"/>
            <a:ext cy="683099" cx="5855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Helvetica Neue"/>
              <a:buChar char="●"/>
            </a:pPr>
            <a:r>
              <a:rPr sz="18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Apache Board - No women</a:t>
            </a: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Helvetica Neue"/>
              <a:buChar char="●"/>
            </a:pPr>
            <a:r>
              <a:rPr sz="18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Hadoop - 6 women out of 105 committers (5%)</a:t>
            </a: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Helvetica Neue"/>
              <a:buChar char="●"/>
            </a:pPr>
            <a:r>
              <a:rPr sz="18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Cassandra - 1 woman out of 25 committers (4%)</a:t>
            </a: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Helvetica Neue"/>
              <a:buChar char="●"/>
            </a:pPr>
            <a:r>
              <a:rPr sz="18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Subversion - 1 woman out of 78 committers (1%)</a:t>
            </a: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Helvetica Neue"/>
              <a:buChar char="●"/>
            </a:pPr>
            <a:r>
              <a:rPr sz="18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Httpd - 2 women out of 120 committers (2%)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y="553504" x="685787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z="40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Fixing</a:t>
            </a:r>
            <a:r>
              <a:rPr strike="noStrike" u="none" b="0" cap="none" baseline="0" sz="4000" lang="en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Meritocracy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y="1224350" x="243950"/>
            <a:ext cy="530399" cx="8214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sz="2400" lang="en" i="1">
                <a:solidFill>
                  <a:srgbClr val="C27B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true</a:t>
            </a: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governance by those who have skills and ability”</a:t>
            </a: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y="2230200" x="1168975"/>
            <a:ext cy="683099" cx="6810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Get everyone to the party…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Eliminate the day to day beatdowns…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Eliminate individual and systemic bias...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 txBox="1"/>
          <p:nvPr/>
        </p:nvSpPr>
        <p:spPr>
          <a:xfrm>
            <a:off y="2744550" x="1969800"/>
            <a:ext cy="2109899" cx="5204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Getting everyone to the party...</a:t>
            </a:r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17245" x="5224450"/>
            <a:ext cy="2427299" cx="362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y="553504" x="685787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y="1224350" x="243950"/>
            <a:ext cy="530399" cx="8214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sz="2400" lang="en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first and constant job is recruiting</a:t>
            </a: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y="2230200" x="1168975"/>
            <a:ext cy="683099" cx="7003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30% of CS degrees go to women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Y Combinator historically has a 4% admission rate for women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Women did not comprise 30% of applicants however 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y="4508125" x="5093050"/>
            <a:ext cy="677699" cx="5809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8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http://techcrunch.com/2011/11/19/racism-and-meritocracy/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33450" x="1657350"/>
            <a:ext cy="3276600" cx="5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y="182950" x="1644450"/>
            <a:ext cy="683099" cx="5855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</a:rPr>
              <a:t>Mind the gap...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y="553504" x="685787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z="40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Getting Everyone to the Party</a:t>
            </a: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y="1224350" x="243950"/>
            <a:ext cy="530399" cx="8214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sz="24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goals, track and enforce them</a:t>
            </a: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y="2230200" x="1168975"/>
            <a:ext cy="683099" cx="7003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50% of applicants must be women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25% of applicants must be black/latino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Let your teams drive innovation for meeting these goals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y="3399650" x="464850"/>
            <a:ext cy="530399" cx="8214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Without changing your recruiting model</a:t>
            </a: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y="2230200" x="1168975"/>
            <a:ext cy="683099" cx="7003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6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WILL NOT SUCCEED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y="553504" x="685787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z="40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Getting Everyone to the Party</a:t>
            </a:r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y="1224350" x="243950"/>
            <a:ext cy="530399" cx="8214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sz="2400" lang="en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reaching out and building partnerships...</a:t>
            </a: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y="2230200" x="1168975"/>
            <a:ext cy="683099" cx="7003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Organizations dedicated to bringing underserved populations to the job market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Meetups, online groups, linkedin, etc…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Day to day networking, connections and outreach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y="553504" x="685787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z="40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Getting Everyone to the Party</a:t>
            </a:r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y="1224350" x="243950"/>
            <a:ext cy="530399" cx="8214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sz="2400" lang="en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if it isn’t enough?</a:t>
            </a: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4" name="Shape 344"/>
          <p:cNvSpPr txBox="1"/>
          <p:nvPr/>
        </p:nvSpPr>
        <p:spPr>
          <a:xfrm>
            <a:off y="2230200" x="1168975"/>
            <a:ext cy="683099" cx="7003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</a:rPr>
              <a:t>You probably won’t be able to get enough senior staff this way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1" indent="-342900" marL="9144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○"/>
            </a:pPr>
            <a:r>
              <a:rPr sz="1800" lang="en">
                <a:solidFill>
                  <a:srgbClr val="FFFFFF"/>
                </a:solidFill>
              </a:rPr>
              <a:t>Mentor and build your own - hire/recruit junior folks with the right soft skills and aptitude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1" indent="-342900" marL="9144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○"/>
            </a:pPr>
            <a:r>
              <a:rPr sz="1800" lang="en">
                <a:solidFill>
                  <a:srgbClr val="FFFFFF"/>
                </a:solidFill>
              </a:rPr>
              <a:t>This is not about lowering standards, but creating new avenues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idx="1" type="subTitle"/>
          </p:nvPr>
        </p:nvSpPr>
        <p:spPr>
          <a:xfrm>
            <a:off y="299053" x="593575"/>
            <a:ext cy="784798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651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1" cap="none" baseline="0" sz="3000" lang="en" i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  <a:rtl val="0"/>
              </a:rPr>
              <a:t>Who am I?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y="1071750" x="389350"/>
            <a:ext cy="3000000" cx="7704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When in doubt, laugh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73248" x="2556696"/>
            <a:ext cy="2999998" cx="3846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y="553504" x="685787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z="40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Getting Everyone to the Party</a:t>
            </a:r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y="1224350" x="243950"/>
            <a:ext cy="530399" cx="8214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sz="2400" lang="en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if it isn’t enough?</a:t>
            </a: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Shape 351"/>
          <p:cNvSpPr txBox="1"/>
          <p:nvPr/>
        </p:nvSpPr>
        <p:spPr>
          <a:xfrm>
            <a:off y="2230200" x="1168975"/>
            <a:ext cy="683099" cx="7003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1" indent="-342900" marL="9144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○"/>
            </a:pPr>
            <a:r>
              <a:rPr sz="1800" lang="en">
                <a:solidFill>
                  <a:srgbClr val="FFFFFF"/>
                </a:solidFill>
              </a:rPr>
              <a:t>Be proud of the standards, and welcoming of new members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1" indent="-342900" marL="9144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○"/>
            </a:pPr>
            <a:r>
              <a:rPr sz="1800" lang="en">
                <a:solidFill>
                  <a:srgbClr val="FFFFFF"/>
                </a:solidFill>
              </a:rPr>
              <a:t>Build balanced Teams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1" indent="-342900" marL="9144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○"/>
            </a:pPr>
            <a:r>
              <a:rPr sz="1800" lang="en">
                <a:solidFill>
                  <a:srgbClr val="FFFFFF"/>
                </a:solidFill>
              </a:rPr>
              <a:t>Encourage collaboration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01825" x="4421775"/>
            <a:ext cy="3541674" cx="472222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 txBox="1"/>
          <p:nvPr/>
        </p:nvSpPr>
        <p:spPr>
          <a:xfrm>
            <a:off y="1860175" x="0"/>
            <a:ext cy="1290899" cx="5204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Eliminate the day to day beatdowns...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y="553504" x="685787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y="1224350" x="243950"/>
            <a:ext cy="530399" cx="8214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sz="2400" lang="en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a code of conduct, and enforce it...</a:t>
            </a: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y="2230200" x="1168975"/>
            <a:ext cy="683099" cx="7003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define acceptable behavior for your organization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be inclusive and recognize those you want to feel welcomed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encourage group participation, self-policing and ensure enforcement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put it everywhere! your site, your materials, your email signatures, your code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y="553504" x="685787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y="1224350" x="243950"/>
            <a:ext cy="530399" cx="8214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sz="2400" lang="en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acceptable doesn’t mean overly sensitive...</a:t>
            </a: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1" name="Shape 371"/>
          <p:cNvSpPr txBox="1"/>
          <p:nvPr/>
        </p:nvSpPr>
        <p:spPr>
          <a:xfrm>
            <a:off y="2016725" x="1179125"/>
            <a:ext cy="683099" cx="7003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mistakes are forgiven when intentions are good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hatred, insults and anger get shut down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education is encouraged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don’t let individuals be isolated, put in teams as 0 or 2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 txBox="1"/>
          <p:nvPr/>
        </p:nvSpPr>
        <p:spPr>
          <a:xfrm>
            <a:off y="1351925" x="0"/>
            <a:ext cy="1290899" cx="5204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Eliminating implicit bias...</a:t>
            </a:r>
          </a:p>
        </p:txBody>
      </p:sp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267075" x="0"/>
            <a:ext cy="1876425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1" name="Shape 3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y="553504" x="685787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y="1224350" x="243950"/>
            <a:ext cy="530399" cx="8214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sz="2400" lang="en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true color blindness...</a:t>
            </a: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4" name="Shape 384"/>
          <p:cNvSpPr txBox="1"/>
          <p:nvPr/>
        </p:nvSpPr>
        <p:spPr>
          <a:xfrm>
            <a:off y="1754750" x="1128325"/>
            <a:ext cy="683099" cx="7003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until the 1970s, orchestras were 95% male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much time and energy was given to explaining why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screens were put in place to eliminate bias </a:t>
            </a:r>
            <a:r>
              <a:rPr b="1" sz="1800" lang="en" i="1">
                <a:solidFill>
                  <a:srgbClr val="FFFFFF"/>
                </a:solidFill>
              </a:rPr>
              <a:t>THAT’S IT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women in orchestras went up 25% - 46%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y="4629150" x="5536800"/>
            <a:ext cy="677699" cx="5809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8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http://www.princeton.edu/pr/pwb/01/0212/7b.shtml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9" name="Shape 3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y="553504" x="685787"/>
            <a:ext cy="565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y="1224350" x="243950"/>
            <a:ext cy="530399" cx="8214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sz="2400" lang="en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true color blindness...</a:t>
            </a:r>
            <a:r>
              <a:rPr sz="2400" lang="en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 rtl="0" lv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4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2" name="Shape 392"/>
          <p:cNvSpPr txBox="1"/>
          <p:nvPr/>
        </p:nvSpPr>
        <p:spPr>
          <a:xfrm>
            <a:off y="1754750" x="1128325"/>
            <a:ext cy="683099" cx="7003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Eliminate names and pictures from applications, online handles and technical test results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Build balanced interview teams </a:t>
            </a:r>
            <a:r>
              <a:rPr sz="1800" lang="en" i="1">
                <a:solidFill>
                  <a:srgbClr val="FFFFFF"/>
                </a:solidFill>
              </a:rPr>
              <a:t>(if you don’t have them, contract out)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Create collaborative testing and problem-solving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Review test questions and situations for bias regularly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6" name="Shape 3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7" name="Shape 397"/>
          <p:cNvSpPr txBox="1"/>
          <p:nvPr>
            <p:ph idx="1" type="subTitle"/>
          </p:nvPr>
        </p:nvSpPr>
        <p:spPr>
          <a:xfrm>
            <a:off y="299053" x="593575"/>
            <a:ext cy="7847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651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1" cap="none" baseline="0" sz="3000" lang="en" i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 and Follow up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y="1381000" x="409975"/>
            <a:ext cy="3000000" cx="7704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1" marR="0" indent="-3429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Proxima Nova"/>
              <a:buChar char="○"/>
            </a:pPr>
            <a:r>
              <a:rPr strike="noStrike" u="sng" b="0" cap="none" baseline="0" sz="2400" lang="en" i="0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lcampbell@pythian.com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○"/>
            </a:pPr>
            <a:r>
              <a:rPr strike="noStrike" u="sng" b="0" cap="none" baseline="0" sz="2400" lang="en" i="0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www.pythian.com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○"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www.linkedin.com/lainecampbell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○"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www.adafoundation.org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99" name="Shape 399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0" x="5880525"/>
            <a:ext cy="4587000" cx="32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idx="1" type="subTitle"/>
          </p:nvPr>
        </p:nvSpPr>
        <p:spPr>
          <a:xfrm>
            <a:off y="299053" x="593575"/>
            <a:ext cy="7847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651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sz="3000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Working Rules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y="1315700" x="389275"/>
            <a:ext cy="3000000" cx="7976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●"/>
            </a:pPr>
            <a:r>
              <a:rPr sz="24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Diversity is a goal unto itself</a:t>
            </a: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●"/>
            </a:pPr>
            <a:r>
              <a:rPr sz="24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Assume good intentions.</a:t>
            </a: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●"/>
            </a:pPr>
            <a:r>
              <a:rPr sz="24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a culture of forgiveness.</a:t>
            </a: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●"/>
            </a:pPr>
            <a:r>
              <a:rPr sz="24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Don’t be afraid to speak up, call out and engage.</a:t>
            </a: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●"/>
            </a:pPr>
            <a:r>
              <a:rPr sz="24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Recognize privilege and implicit biases as real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ngs.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/>
        </p:nvSpPr>
        <p:spPr>
          <a:xfrm>
            <a:off y="683925" x="1621200"/>
            <a:ext cy="688499" cx="5901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diversity in tech matters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08612" x="1238250"/>
            <a:ext cy="2638425" cx="66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/>
        </p:nvSpPr>
        <p:spPr>
          <a:xfrm>
            <a:off y="1882350" x="433800"/>
            <a:ext cy="2571899" cx="2788499"/>
          </a:xfrm>
          <a:prstGeom prst="roundRect">
            <a:avLst>
              <a:gd fmla="val 16667" name="adj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Nationality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Religious Background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Gender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Sexual Orientation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Race/Ethnicity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Socio-economic Background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Disability</a:t>
            </a:r>
          </a:p>
        </p:txBody>
      </p:sp>
      <p:sp>
        <p:nvSpPr>
          <p:cNvPr id="138" name="Shape 138"/>
          <p:cNvSpPr/>
          <p:nvPr/>
        </p:nvSpPr>
        <p:spPr>
          <a:xfrm>
            <a:off y="1908387" x="5902500"/>
            <a:ext cy="2571899" cx="2834100"/>
          </a:xfrm>
          <a:prstGeom prst="roundRect">
            <a:avLst>
              <a:gd fmla="val 16667" name="adj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Cultural Fluency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Generational Savvy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Gender Smarts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Technological Literacy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Cross-Functional Knowledge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 Experience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Military Experience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Language Skills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y="1425025" x="433800"/>
            <a:ext cy="282600" cx="2788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Inherent Diversity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y="1425012" x="5925300"/>
            <a:ext cy="282600" cx="2788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Acquired Diversity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y="548925" x="3222300"/>
            <a:ext cy="1679100" cx="2680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22% of Employees work for companies that embody both dimensions in their cultures.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/>
        </p:nvSpPr>
        <p:spPr>
          <a:xfrm>
            <a:off y="179000" x="197850"/>
            <a:ext cy="1865099" cx="3843600"/>
          </a:xfrm>
          <a:prstGeom prst="wedgeRectCallout">
            <a:avLst>
              <a:gd fmla="val -20833" name="adj1"/>
              <a:gd fmla="val 62500" name="adj2"/>
            </a:avLst>
          </a:prstGeom>
          <a:noFill/>
          <a:ln w="19050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Employees at companies with 2D diversity are</a:t>
            </a: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400" lang="en">
                <a:solidFill>
                  <a:srgbClr val="8E7C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75%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likely to have a marketable idea implemented.</a:t>
            </a:r>
          </a:p>
        </p:txBody>
      </p:sp>
      <p:sp>
        <p:nvSpPr>
          <p:cNvPr id="147" name="Shape 147"/>
          <p:cNvSpPr/>
          <p:nvPr/>
        </p:nvSpPr>
        <p:spPr>
          <a:xfrm>
            <a:off y="1226325" x="5098100"/>
            <a:ext cy="1865099" cx="3843600"/>
          </a:xfrm>
          <a:prstGeom prst="wedgeRectCallout">
            <a:avLst>
              <a:gd fmla="val -20833" name="adj1"/>
              <a:gd fmla="val 62500" name="adj2"/>
            </a:avLst>
          </a:prstGeom>
          <a:noFill/>
          <a:ln w="19050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Publicly traded organizations with 2D diversity are</a:t>
            </a:r>
            <a:r>
              <a:rPr lang="en" i="1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400" lang="en" i="1">
                <a:solidFill>
                  <a:srgbClr val="8E7C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70%</a:t>
            </a:r>
            <a:r>
              <a:rPr lang="en" i="1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likely to capture a new market</a:t>
            </a:r>
          </a:p>
        </p:txBody>
      </p:sp>
      <p:sp>
        <p:nvSpPr>
          <p:cNvPr id="148" name="Shape 148"/>
          <p:cNvSpPr/>
          <p:nvPr/>
        </p:nvSpPr>
        <p:spPr>
          <a:xfrm>
            <a:off y="2471500" x="1162075"/>
            <a:ext cy="1865099" cx="3843600"/>
          </a:xfrm>
          <a:prstGeom prst="wedgeRectCallout">
            <a:avLst>
              <a:gd fmla="val -20833" name="adj1"/>
              <a:gd fmla="val 62500" name="adj2"/>
            </a:avLst>
          </a:prstGeom>
          <a:noFill/>
          <a:ln w="19050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Publicly traded organizations with 2D diversity are </a:t>
            </a:r>
            <a:r>
              <a:rPr sz="2400" lang="en" i="1">
                <a:solidFill>
                  <a:srgbClr val="8E7C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45%</a:t>
            </a:r>
            <a:r>
              <a:rPr lang="en" i="1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likely to improve market share.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y="4707850" x="3334800"/>
            <a:ext cy="677699" cx="5809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800" lang="en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http://www.inc.com/lauren-leader-chiv%25C3%25A9e/diversity-helps-maximize-your-innovation-potential-.html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3625" x="1015987"/>
            <a:ext cy="4397600" cx="71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y="4770350" x="4054275"/>
            <a:ext cy="677699" cx="5809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8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http://fortune.com/2014/08/29/how-tech-companies-compare-in-employee-diversity/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/>
        </p:nvSpPr>
        <p:spPr>
          <a:xfrm>
            <a:off y="0" x="379100"/>
            <a:ext cy="3000000" cx="8330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sz="11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Via Indeed.com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sz="12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Average software engineer salaries for job postings nationwide are </a:t>
            </a:r>
            <a:r>
              <a:rPr sz="2400" lang="en">
                <a:solidFill>
                  <a:srgbClr val="8E7C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77% </a:t>
            </a:r>
            <a:r>
              <a:rPr sz="12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higher than average salaries for all job postings nationwide.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sz="12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Average MySQL Database Administrator salaries for job postings nationwide are </a:t>
            </a:r>
            <a:r>
              <a:rPr sz="2400" lang="en">
                <a:solidFill>
                  <a:srgbClr val="8E7C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113% </a:t>
            </a:r>
            <a:r>
              <a:rPr sz="12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higher than average salaries f</a:t>
            </a:r>
            <a:r>
              <a:rPr sz="1200"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all job postings nationwide.</a:t>
            </a:r>
          </a:p>
          <a:p>
            <a:pPr algn="ctr" rtl="0" lv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t/>
            </a:r>
            <a:endParaRPr sz="900"/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900"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75150" x="4316825"/>
            <a:ext cy="2819400" cx="482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775150" x="42950"/>
            <a:ext cy="2819400" cx="44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Pythian2014Template_ProximaNova_16x9">
  <a:themeElements>
    <a:clrScheme name="PYTHIAN 2013">
      <a:dk1>
        <a:srgbClr val="000000"/>
      </a:dk1>
      <a:lt1>
        <a:srgbClr val="FFFFFF"/>
      </a:lt1>
      <a:dk2>
        <a:srgbClr val="999999"/>
      </a:dk2>
      <a:lt2>
        <a:srgbClr val="CCCCCC"/>
      </a:lt2>
      <a:accent1>
        <a:srgbClr val="00778B"/>
      </a:accent1>
      <a:accent2>
        <a:srgbClr val="00A3AD"/>
      </a:accent2>
      <a:accent3>
        <a:srgbClr val="FF8F28"/>
      </a:accent3>
      <a:accent4>
        <a:srgbClr val="FFCC00"/>
      </a:accent4>
      <a:accent5>
        <a:srgbClr val="C80000"/>
      </a:accent5>
      <a:accent6>
        <a:srgbClr val="FF8F28"/>
      </a:accent6>
      <a:hlink>
        <a:srgbClr val="00778B"/>
      </a:hlink>
      <a:folHlink>
        <a:srgbClr val="00A3AD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Blackbird Colo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9CBE45"/>
      </a:accent1>
      <a:accent2>
        <a:srgbClr val="7F9B39"/>
      </a:accent2>
      <a:accent3>
        <a:srgbClr val="60762C"/>
      </a:accent3>
      <a:accent4>
        <a:srgbClr val="005676"/>
      </a:accent4>
      <a:accent5>
        <a:srgbClr val="002B41"/>
      </a:accent5>
      <a:accent6>
        <a:srgbClr val="003E58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