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72" r:id="rId3"/>
    <p:sldId id="257" r:id="rId4"/>
    <p:sldId id="260" r:id="rId5"/>
    <p:sldId id="258" r:id="rId6"/>
    <p:sldId id="259" r:id="rId7"/>
    <p:sldId id="261" r:id="rId8"/>
    <p:sldId id="265" r:id="rId9"/>
    <p:sldId id="325" r:id="rId10"/>
    <p:sldId id="326" r:id="rId11"/>
    <p:sldId id="327" r:id="rId12"/>
    <p:sldId id="266" r:id="rId13"/>
    <p:sldId id="267" r:id="rId14"/>
    <p:sldId id="312" r:id="rId15"/>
    <p:sldId id="263" r:id="rId16"/>
    <p:sldId id="313" r:id="rId17"/>
    <p:sldId id="268" r:id="rId18"/>
    <p:sldId id="269" r:id="rId19"/>
    <p:sldId id="270" r:id="rId20"/>
    <p:sldId id="314" r:id="rId21"/>
    <p:sldId id="315" r:id="rId22"/>
    <p:sldId id="320" r:id="rId23"/>
    <p:sldId id="273" r:id="rId24"/>
    <p:sldId id="274" r:id="rId25"/>
    <p:sldId id="316" r:id="rId26"/>
    <p:sldId id="318" r:id="rId27"/>
    <p:sldId id="319" r:id="rId28"/>
    <p:sldId id="321" r:id="rId29"/>
    <p:sldId id="323" r:id="rId30"/>
    <p:sldId id="324" r:id="rId31"/>
    <p:sldId id="276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>
        <p:scale>
          <a:sx n="75" d="100"/>
          <a:sy n="75" d="100"/>
        </p:scale>
        <p:origin x="-183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41AA8-1AF3-4600-8A89-B1A3165B6FB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01A46-F5EE-4A55-8811-308FD30D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PGCon14 </a:t>
            </a:r>
            <a:br>
              <a:rPr lang="en-US" dirty="0" smtClean="0"/>
            </a:br>
            <a:r>
              <a:rPr lang="en-US" dirty="0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660E-668B-4832-A046-8864DE7E79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PGCon14 </a:t>
            </a:r>
            <a:br>
              <a:rPr lang="en-US" dirty="0" smtClean="0"/>
            </a:br>
            <a:r>
              <a:rPr lang="en-US" dirty="0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PGCon14 </a:t>
            </a:r>
            <a:br>
              <a:rPr lang="en-US" dirty="0" smtClean="0"/>
            </a:br>
            <a:r>
              <a:rPr lang="en-US" dirty="0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PGCon14 </a:t>
            </a:r>
            <a:br>
              <a:rPr lang="en-US" dirty="0" smtClean="0"/>
            </a:br>
            <a:r>
              <a:rPr lang="en-US" dirty="0" smtClean="0"/>
              <a:t>Working with Network Data Types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 Working with Network Data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PGCon14 </a:t>
            </a:r>
            <a:br>
              <a:rPr lang="en-US" dirty="0" smtClean="0"/>
            </a:br>
            <a:r>
              <a:rPr lang="en-US" dirty="0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7F29-BA65-493C-A284-AD1C59A3F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jamesphanson" TargetMode="External"/><Relationship Id="rId2" Type="http://schemas.openxmlformats.org/officeDocument/2006/relationships/hyperlink" Target="mailto:jamesphanson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mesphanson.wikispaces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zvon.org/comp/r/tut-XPath_1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jamesphanson" TargetMode="External"/><Relationship Id="rId2" Type="http://schemas.openxmlformats.org/officeDocument/2006/relationships/hyperlink" Target="mailto:jamesphanson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mesphanson.wikispace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mes.hanson@parson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ourairports.com/data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PostgreSQL Workshop:</a:t>
            </a:r>
            <a:br>
              <a:rPr lang="en-US" dirty="0" smtClean="0"/>
            </a:br>
            <a:r>
              <a:rPr lang="en-US" dirty="0" smtClean="0"/>
              <a:t>Working with Network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PGCon</a:t>
            </a:r>
            <a:r>
              <a:rPr lang="en-US" dirty="0" smtClean="0"/>
              <a:t> 2014 Workshop</a:t>
            </a:r>
            <a:br>
              <a:rPr lang="en-US" dirty="0" smtClean="0"/>
            </a:br>
            <a:r>
              <a:rPr lang="en-US" dirty="0" smtClean="0"/>
              <a:t>James Hanson</a:t>
            </a:r>
          </a:p>
          <a:p>
            <a:r>
              <a:rPr lang="en-US" dirty="0" smtClean="0"/>
              <a:t>21-May-14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PostgreSQL network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34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4290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is less than or equal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inet '192.168.1.5' &lt;= inet '192.168.1.5'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equals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inet '192.168.1.5' = inet '192.168.1.5'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is not equal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inet '192.168.1.5' &lt;&gt; inet '192.168.1.4'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&lt;&lt;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is contained within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inet '192.168.1.5' &lt;&lt; inet '192.168.1/24'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&lt;&lt;=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is contained within or equals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inet '192.168.1/24' &lt;&lt;= inet '192.168.1/24'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&gt;&gt;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contains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inet</a:t>
                      </a:r>
                      <a:r>
                        <a:rPr lang="en-US" dirty="0"/>
                        <a:t> '192.168.1/24' &gt;&gt; </a:t>
                      </a:r>
                      <a:r>
                        <a:rPr lang="en-US" dirty="0" err="1"/>
                        <a:t>inet</a:t>
                      </a:r>
                      <a:r>
                        <a:rPr lang="en-US" dirty="0"/>
                        <a:t> '192.168.1.5'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PostgreSQL ranges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Ranges</a:t>
            </a:r>
          </a:p>
          <a:p>
            <a:pPr lvl="1"/>
            <a:r>
              <a:rPr lang="en-US" dirty="0" smtClean="0"/>
              <a:t>6 built in types.  Easy to create custom types</a:t>
            </a:r>
          </a:p>
          <a:p>
            <a:pPr lvl="1"/>
            <a:r>
              <a:rPr lang="en-US" dirty="0" smtClean="0"/>
              <a:t>Can by inclusive,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/>
              <a:t>, or exclusive,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 We’ll use inclusive lower and upper bounds,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[…]</a:t>
            </a:r>
          </a:p>
          <a:p>
            <a:pPr lvl="1"/>
            <a:r>
              <a:rPr lang="en-US" dirty="0" smtClean="0"/>
              <a:t>Use the “contains element”,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@&gt;</a:t>
            </a:r>
            <a:r>
              <a:rPr lang="en-US" dirty="0" smtClean="0"/>
              <a:t>, and “element is contained by”,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&lt;@</a:t>
            </a:r>
            <a:r>
              <a:rPr lang="en-US" dirty="0" smtClean="0"/>
              <a:t>, operators</a:t>
            </a:r>
          </a:p>
          <a:p>
            <a:r>
              <a:rPr lang="en-US" dirty="0" smtClean="0"/>
              <a:t>Arrays  … just the tip or the iceberg</a:t>
            </a:r>
          </a:p>
          <a:p>
            <a:pPr lvl="1"/>
            <a:r>
              <a:rPr lang="en-US" dirty="0" smtClean="0"/>
              <a:t>Use for parsing raw data and alternative storage models</a:t>
            </a:r>
          </a:p>
          <a:p>
            <a:pPr lvl="1"/>
            <a:r>
              <a:rPr lang="en-US" dirty="0" smtClean="0"/>
              <a:t>Search arrays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dirty="0" smtClean="0"/>
              <a:t> operator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4830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Q:  Why are we doing this with PostgreSQL?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I was told that “the cloud” was the only place to work with network data!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A1:  Because RDBMSs have some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Cloud technologies have a difficult time with </a:t>
            </a:r>
            <a:r>
              <a:rPr lang="en-US" i="1" dirty="0" smtClean="0"/>
              <a:t>semantically</a:t>
            </a:r>
            <a:r>
              <a:rPr lang="en-US" dirty="0" smtClean="0"/>
              <a:t> similar but </a:t>
            </a:r>
            <a:r>
              <a:rPr lang="en-US" i="1" dirty="0" smtClean="0"/>
              <a:t>syntactically </a:t>
            </a:r>
            <a:r>
              <a:rPr lang="en-US" dirty="0" smtClean="0"/>
              <a:t>different data such as:</a:t>
            </a:r>
          </a:p>
          <a:p>
            <a:pPr lvl="1"/>
            <a:r>
              <a:rPr lang="en-US" dirty="0" smtClean="0"/>
              <a:t>Subnets:</a:t>
            </a:r>
            <a:br>
              <a:rPr lang="en-US" dirty="0" smtClean="0"/>
            </a:br>
            <a:r>
              <a:rPr lang="en-US" dirty="0" smtClean="0"/>
              <a:t>192.168.100.24/25 =</a:t>
            </a:r>
            <a:br>
              <a:rPr lang="en-US" dirty="0" smtClean="0"/>
            </a:br>
            <a:r>
              <a:rPr lang="en-US" dirty="0" smtClean="0"/>
              <a:t>192.168.100.24 	255.255.255.128</a:t>
            </a:r>
          </a:p>
          <a:p>
            <a:pPr lvl="1"/>
            <a:r>
              <a:rPr lang="en-US" dirty="0" smtClean="0"/>
              <a:t>Date / time:</a:t>
            </a:r>
            <a:br>
              <a:rPr lang="en-US" dirty="0" smtClean="0"/>
            </a:br>
            <a:r>
              <a:rPr lang="en-US" dirty="0" smtClean="0"/>
              <a:t>21-May-14 = 05/21/14 = 1400638460</a:t>
            </a:r>
          </a:p>
          <a:p>
            <a:r>
              <a:rPr lang="en-US" dirty="0" smtClean="0"/>
              <a:t>RDBMS are (still) </a:t>
            </a:r>
            <a:r>
              <a:rPr lang="en-US" i="1" dirty="0" smtClean="0"/>
              <a:t>much </a:t>
            </a:r>
            <a:r>
              <a:rPr lang="en-US" dirty="0" smtClean="0"/>
              <a:t>faster with GUI responses on small / moderate data sets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A2:  Because PostgreSQL has some useful and unique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PostgreSQL network data types and operators enable:</a:t>
            </a:r>
          </a:p>
          <a:p>
            <a:pPr lvl="1"/>
            <a:r>
              <a:rPr lang="en-US" i="1" dirty="0" smtClean="0"/>
              <a:t>Much</a:t>
            </a:r>
            <a:r>
              <a:rPr lang="en-US" dirty="0" smtClean="0"/>
              <a:t> faster Layer3-type operations … because you can think like a router</a:t>
            </a:r>
            <a:endParaRPr lang="en-US" i="1" dirty="0" smtClean="0"/>
          </a:p>
          <a:p>
            <a:pPr lvl="1"/>
            <a:r>
              <a:rPr lang="en-US" dirty="0" smtClean="0"/>
              <a:t>Data validation (NOTE:  custom solutions are nearly impossible for IPv6)</a:t>
            </a:r>
          </a:p>
          <a:p>
            <a:r>
              <a:rPr lang="en-US" dirty="0" smtClean="0"/>
              <a:t>PG arrays can simplify SQL syntax and ERDs.</a:t>
            </a:r>
          </a:p>
          <a:p>
            <a:r>
              <a:rPr lang="en-US" dirty="0" smtClean="0"/>
              <a:t>PG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regexp_split_to_array</a:t>
            </a:r>
            <a:r>
              <a:rPr lang="en-US" dirty="0" smtClean="0"/>
              <a:t> simplifies ETL</a:t>
            </a:r>
            <a:br>
              <a:rPr lang="en-US" dirty="0" smtClean="0"/>
            </a:br>
            <a:r>
              <a:rPr lang="en-US" sz="2400" dirty="0" smtClean="0"/>
              <a:t>… but COPY still lacks important functionality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workshop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approach:  What useful and tough problems can I solve with </a:t>
            </a:r>
            <a:r>
              <a:rPr lang="en-US" dirty="0" err="1" smtClean="0"/>
              <a:t>PostrgreSQL’s</a:t>
            </a:r>
            <a:r>
              <a:rPr lang="en-US" dirty="0" smtClean="0"/>
              <a:t> unique capabilities and low cost?</a:t>
            </a:r>
          </a:p>
          <a:p>
            <a:r>
              <a:rPr lang="en-US" dirty="0" smtClean="0"/>
              <a:t>! Our approach:  Given that you are using a relational database management system, these are the reasons why PostgreSQL is the best brand to choose.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Preamble / instruction</a:t>
            </a:r>
          </a:p>
          <a:p>
            <a:r>
              <a:rPr lang="en-US" dirty="0" smtClean="0"/>
              <a:t>Brief overview of our datasets</a:t>
            </a:r>
          </a:p>
          <a:p>
            <a:r>
              <a:rPr lang="en-US" dirty="0" smtClean="0"/>
              <a:t>Transform and load the data together</a:t>
            </a:r>
          </a:p>
          <a:p>
            <a:pPr>
              <a:buNone/>
            </a:pPr>
            <a:r>
              <a:rPr lang="en-US" dirty="0" smtClean="0"/>
              <a:t>			-- Intermezzo --</a:t>
            </a:r>
          </a:p>
          <a:p>
            <a:r>
              <a:rPr lang="en-US" dirty="0" smtClean="0"/>
              <a:t>Query the data together</a:t>
            </a:r>
          </a:p>
          <a:p>
            <a:r>
              <a:rPr lang="en-US" dirty="0" smtClean="0"/>
              <a:t>Questions, follow-up &amp; next steps.</a:t>
            </a:r>
          </a:p>
          <a:p>
            <a:pPr>
              <a:buNone/>
            </a:pPr>
            <a:r>
              <a:rPr lang="en-US" dirty="0" smtClean="0"/>
              <a:t>NOTE:  Code snippets are at the end of the PPT.  All files are linked off of PGCon14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buffet of data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All free and publicly available …</a:t>
            </a:r>
          </a:p>
          <a:p>
            <a:r>
              <a:rPr lang="en-US" dirty="0" err="1" smtClean="0"/>
              <a:t>OurAirports</a:t>
            </a:r>
            <a:r>
              <a:rPr lang="en-US" dirty="0" smtClean="0"/>
              <a:t>				Airport </a:t>
            </a:r>
            <a:r>
              <a:rPr lang="en-US" dirty="0" err="1" smtClean="0"/>
              <a:t>GeoLoc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http://ourairports.com</a:t>
            </a:r>
            <a:endParaRPr lang="en-US" dirty="0" smtClean="0"/>
          </a:p>
          <a:p>
            <a:r>
              <a:rPr lang="en-US" dirty="0" smtClean="0"/>
              <a:t>CSC </a:t>
            </a:r>
            <a:r>
              <a:rPr lang="en-US" dirty="0" err="1" smtClean="0"/>
              <a:t>InfoChimps</a:t>
            </a:r>
            <a:r>
              <a:rPr lang="en-US" dirty="0" smtClean="0"/>
              <a:t>			US </a:t>
            </a:r>
            <a:r>
              <a:rPr lang="en-US" dirty="0" err="1" smtClean="0"/>
              <a:t>IPGeo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http://www.infochimps.com/datasets </a:t>
            </a:r>
          </a:p>
          <a:p>
            <a:r>
              <a:rPr lang="en-US" dirty="0" smtClean="0"/>
              <a:t>Dragon Research Group		Malicious IPs</a:t>
            </a:r>
            <a:br>
              <a:rPr lang="en-US" dirty="0" smtClean="0"/>
            </a:br>
            <a:r>
              <a:rPr lang="en-US" sz="2800" dirty="0" smtClean="0"/>
              <a:t>http://www.dragonresearchgroup.org/ </a:t>
            </a:r>
          </a:p>
          <a:p>
            <a:r>
              <a:rPr lang="en-US" dirty="0" smtClean="0"/>
              <a:t>National Vulnerabilities Database	IAVAs</a:t>
            </a:r>
            <a:br>
              <a:rPr lang="en-US" dirty="0" smtClean="0"/>
            </a:br>
            <a:r>
              <a:rPr lang="en-US" sz="2800" dirty="0" smtClean="0"/>
              <a:t>http://nvd.nist.gov/home.cfm </a:t>
            </a:r>
          </a:p>
          <a:p>
            <a:r>
              <a:rPr lang="en-US" dirty="0" err="1" smtClean="0"/>
              <a:t>GeoLite</a:t>
            </a:r>
            <a:r>
              <a:rPr lang="en-US" dirty="0" smtClean="0"/>
              <a:t>					IPv6 Geo</a:t>
            </a:r>
            <a:br>
              <a:rPr lang="en-US" dirty="0" smtClean="0"/>
            </a:br>
            <a:r>
              <a:rPr lang="en-US" dirty="0" smtClean="0"/>
              <a:t>http://geolite.maxmind.com/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Our buffet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MyIP</a:t>
            </a:r>
            <a:r>
              <a:rPr lang="en-US" dirty="0" smtClean="0"/>
              <a:t>					Malicious IPs</a:t>
            </a:r>
            <a:br>
              <a:rPr lang="en-US" dirty="0" smtClean="0"/>
            </a:br>
            <a:r>
              <a:rPr lang="en-US" sz="2800" dirty="0" smtClean="0"/>
              <a:t>http://myip.ms</a:t>
            </a:r>
          </a:p>
          <a:p>
            <a:r>
              <a:rPr lang="en-US" dirty="0" err="1" smtClean="0"/>
              <a:t>Cowgar</a:t>
            </a:r>
            <a:r>
              <a:rPr lang="en-US" dirty="0" smtClean="0"/>
              <a:t>					Apache log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http://notebook.cowgar.com</a:t>
            </a:r>
            <a:endParaRPr lang="en-US" dirty="0" smtClean="0"/>
          </a:p>
          <a:p>
            <a:r>
              <a:rPr lang="en-US" dirty="0" smtClean="0"/>
              <a:t>The Internet Traffic Archive		</a:t>
            </a:r>
            <a:r>
              <a:rPr lang="en-US" dirty="0" err="1" smtClean="0"/>
              <a:t>tracert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smtClean="0"/>
              <a:t>ftp://ita.ee.lbl.gov/</a:t>
            </a:r>
          </a:p>
          <a:p>
            <a:r>
              <a:rPr lang="en-US" dirty="0" smtClean="0"/>
              <a:t>Cooperative Association for Internet Data Analysis (CAIDA)			DNS</a:t>
            </a:r>
            <a:br>
              <a:rPr lang="en-US" dirty="0" smtClean="0"/>
            </a:br>
            <a:r>
              <a:rPr lang="en-US" sz="2800" dirty="0" smtClean="0"/>
              <a:t>http://www.caida.org</a:t>
            </a:r>
          </a:p>
          <a:p>
            <a:r>
              <a:rPr lang="en-US" dirty="0" smtClean="0"/>
              <a:t>NIL 					ARP table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http://wiki.nil.com/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 into Airport data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../020_Airports/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csv</a:t>
            </a:r>
            <a:r>
              <a:rPr lang="en-US" dirty="0" smtClean="0"/>
              <a:t> files:</a:t>
            </a:r>
          </a:p>
          <a:p>
            <a:pPr lvl="1"/>
            <a:r>
              <a:rPr lang="en-US" dirty="0" smtClean="0"/>
              <a:t>airports, runways, countries and regions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AirportDDL.sql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presenter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/>
              <a:t>James Hanson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sz="2800" dirty="0" smtClean="0">
                <a:hlinkClick r:id="rId2"/>
              </a:rPr>
              <a:t>jamesphanson@yahoo.com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http://www.linkedin.com/in/jamesphanson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hlinkClick r:id="rId4"/>
              </a:rPr>
              <a:t>http://jamesphanson.wikispaces.com/</a:t>
            </a:r>
            <a:endParaRPr lang="en-US" sz="2800" dirty="0" smtClean="0"/>
          </a:p>
          <a:p>
            <a:r>
              <a:rPr lang="en-US" dirty="0" smtClean="0"/>
              <a:t>Reformed Oracle RDBMS developer / administrator</a:t>
            </a:r>
          </a:p>
          <a:p>
            <a:r>
              <a:rPr lang="en-US" dirty="0" smtClean="0"/>
              <a:t>I am interested in network data and I see PostgreSQL as powerful, underutilized tool for storing and analyzing network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 for 10 minutes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query our data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../Queries/</a:t>
            </a:r>
          </a:p>
          <a:p>
            <a:r>
              <a:rPr lang="en-US" dirty="0" smtClean="0"/>
              <a:t>Where else have the </a:t>
            </a:r>
            <a:r>
              <a:rPr lang="en-US" dirty="0" err="1" smtClean="0"/>
              <a:t>Apache_log</a:t>
            </a:r>
            <a:r>
              <a:rPr lang="en-US" dirty="0" smtClean="0"/>
              <a:t> </a:t>
            </a:r>
            <a:r>
              <a:rPr lang="en-US" dirty="0" err="1" smtClean="0"/>
              <a:t>requesting_ip</a:t>
            </a:r>
            <a:r>
              <a:rPr lang="en-US" dirty="0" smtClean="0"/>
              <a:t> addresses appeared?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USIPGeo_Queries.sql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normalization, questions and wrap 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*Normalizing and surrogate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NOTE:  This is a revisited topic from the workshop pre-amble.  </a:t>
            </a:r>
            <a:endParaRPr lang="en-US" sz="2800" i="1" dirty="0" smtClean="0"/>
          </a:p>
          <a:p>
            <a:r>
              <a:rPr lang="en-US" dirty="0" smtClean="0"/>
              <a:t>Normalization is very useful for handling ACID transactions and transaction-entered data (vs. bulk-loaded).</a:t>
            </a:r>
          </a:p>
          <a:p>
            <a:r>
              <a:rPr lang="en-US" dirty="0" smtClean="0"/>
              <a:t>Surrogate keys are loved by Hibernate, may help in some situations and are part or many ORM methodologies.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But that does not generally apply to immutable network data intended for analysis … like we have.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*Normalizing and surrogate keys(2)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And normalization has a steep cost in …</a:t>
            </a:r>
          </a:p>
          <a:p>
            <a:pPr lvl="1"/>
            <a:r>
              <a:rPr lang="en-US" dirty="0" smtClean="0"/>
              <a:t>Increased complexity to load and query data</a:t>
            </a:r>
          </a:p>
          <a:p>
            <a:pPr lvl="1"/>
            <a:r>
              <a:rPr lang="en-US" dirty="0" smtClean="0"/>
              <a:t>Hard coded assumptions in a complex ERD</a:t>
            </a:r>
          </a:p>
          <a:p>
            <a:pPr lvl="1"/>
            <a:r>
              <a:rPr lang="en-US" dirty="0" smtClean="0"/>
              <a:t>Reduced performance **</a:t>
            </a:r>
          </a:p>
          <a:p>
            <a:pPr lvl="1"/>
            <a:r>
              <a:rPr lang="en-US" u="sng" dirty="0" smtClean="0"/>
              <a:t>Intellectual distance from the data</a:t>
            </a:r>
          </a:p>
          <a:p>
            <a:r>
              <a:rPr lang="en-US" dirty="0" smtClean="0"/>
              <a:t>The reasons to normalize and use surrogate keys don’t apply here but the costs do, so I don’t do it.</a:t>
            </a:r>
            <a:br>
              <a:rPr lang="en-US" dirty="0" smtClean="0"/>
            </a:br>
            <a:r>
              <a:rPr lang="en-US" dirty="0" smtClean="0"/>
              <a:t>(feel free to explore this topic off-line with me)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** This is not true in all cases.  I refer to index-based joins and searches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 Why did you use arrays and custom data 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Doesn’t that violate RDBMS principles plus lock you in to custom PostgreSQL syntax?</a:t>
            </a:r>
          </a:p>
          <a:p>
            <a:pPr>
              <a:buNone/>
            </a:pPr>
            <a:r>
              <a:rPr lang="en-US" sz="2800" dirty="0" smtClean="0"/>
              <a:t>A:  Yes.  Here’s why I suggest you consider that:</a:t>
            </a:r>
          </a:p>
          <a:p>
            <a:pPr>
              <a:buNone/>
            </a:pPr>
            <a:r>
              <a:rPr lang="en-US" sz="2800" dirty="0" smtClean="0"/>
              <a:t>Dr’s. Boyce and </a:t>
            </a:r>
            <a:r>
              <a:rPr lang="en-US" sz="2800" dirty="0" err="1" smtClean="0"/>
              <a:t>Codd</a:t>
            </a:r>
            <a:r>
              <a:rPr lang="en-US" sz="2800" dirty="0" smtClean="0"/>
              <a:t> did not include arrays in their RDBMS theoretical work and arrays are not in the ANSI-SQL standard … but that work is focused on ACID transactions, which do not apply here.</a:t>
            </a:r>
          </a:p>
          <a:p>
            <a:pPr>
              <a:buNone/>
            </a:pPr>
            <a:r>
              <a:rPr lang="en-US" sz="2800" dirty="0" smtClean="0"/>
              <a:t>PostgreSQL network types are unique … so you are already committed to custom code.  Why not take full advantage of PGs capabilities.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and follow-on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and IP/subnet data types enable you to think of network data as a Layer-3 device does</a:t>
            </a:r>
          </a:p>
          <a:p>
            <a:pPr lvl="1"/>
            <a:r>
              <a:rPr lang="en-US" dirty="0" smtClean="0"/>
              <a:t>This will </a:t>
            </a:r>
            <a:r>
              <a:rPr lang="en-US" i="1" dirty="0" smtClean="0"/>
              <a:t>always</a:t>
            </a:r>
            <a:r>
              <a:rPr lang="en-US" dirty="0" smtClean="0"/>
              <a:t> be faster and simpler than treating IPs as strings or numbers.</a:t>
            </a:r>
          </a:p>
          <a:p>
            <a:r>
              <a:rPr lang="en-US" dirty="0" smtClean="0"/>
              <a:t>Ex. “Which of these IPs is contained in that large set if IP subnets and ranges?”</a:t>
            </a:r>
          </a:p>
          <a:p>
            <a:pPr lvl="1"/>
            <a:r>
              <a:rPr lang="en-US" dirty="0" smtClean="0"/>
              <a:t>1-line WHERE clause in PostgreSQL</a:t>
            </a:r>
          </a:p>
          <a:p>
            <a:pPr lvl="1"/>
            <a:r>
              <a:rPr lang="en-US" dirty="0" smtClean="0"/>
              <a:t>… still working on it in other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and follow-on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inetrange</a:t>
            </a:r>
            <a:r>
              <a:rPr lang="en-US" dirty="0" smtClean="0"/>
              <a:t> type is a natural extension that complements subnets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CREATE TYPE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inetrange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RANGE (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SUBTYPE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inet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If you are using PG network data types with read-only data for analysis …</a:t>
            </a:r>
            <a:br>
              <a:rPr lang="en-US" dirty="0" smtClean="0"/>
            </a:br>
            <a:r>
              <a:rPr lang="en-US" dirty="0" smtClean="0"/>
              <a:t>… consider using custom data types and arrays</a:t>
            </a:r>
          </a:p>
          <a:p>
            <a:pPr lvl="1"/>
            <a:r>
              <a:rPr lang="en-US" dirty="0" smtClean="0"/>
              <a:t>You have already committed to custom-code so you may as well reap the (substantial) benefits.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and </a:t>
            </a:r>
            <a:r>
              <a:rPr lang="en-US" dirty="0" err="1" smtClean="0"/>
              <a:t>XPath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idealized ETL process for XML (and JSON) is </a:t>
            </a:r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ET</a:t>
            </a:r>
            <a:r>
              <a:rPr lang="en-US" dirty="0" smtClean="0"/>
              <a:t>L … don’t Extract or Transform, just Load</a:t>
            </a:r>
          </a:p>
          <a:p>
            <a:r>
              <a:rPr lang="en-US" dirty="0" smtClean="0"/>
              <a:t>PostgreSQL has good, but not great, XML support</a:t>
            </a:r>
          </a:p>
          <a:p>
            <a:r>
              <a:rPr lang="en-US" dirty="0" smtClean="0"/>
              <a:t>Whatever you do, don’t write custom code to shred XML to RDBMS then build XML again for delivering to applications.  Please.</a:t>
            </a:r>
          </a:p>
          <a:p>
            <a:r>
              <a:rPr lang="en-US" dirty="0" smtClean="0"/>
              <a:t>Very good </a:t>
            </a:r>
            <a:r>
              <a:rPr lang="en-US" dirty="0" err="1" smtClean="0"/>
              <a:t>XPath</a:t>
            </a:r>
            <a:r>
              <a:rPr lang="en-US" dirty="0" smtClean="0"/>
              <a:t> resources are:</a:t>
            </a:r>
            <a:br>
              <a:rPr lang="en-US" dirty="0" smtClean="0"/>
            </a:br>
            <a:r>
              <a:rPr lang="en-US" sz="2200" u="sng" dirty="0" smtClean="0">
                <a:hlinkClick r:id="rId2"/>
              </a:rPr>
              <a:t>http://zvon.org/comp/r/tut-XPath_1.html#Pages~List_of_XPaths</a:t>
            </a:r>
            <a:r>
              <a:rPr lang="en-US" sz="2200" u="sng" dirty="0" smtClean="0"/>
              <a:t> </a:t>
            </a:r>
            <a:br>
              <a:rPr lang="en-US" sz="2200" u="sng" dirty="0" smtClean="0"/>
            </a:br>
            <a:r>
              <a:rPr lang="en-US" sz="2200" u="sng" dirty="0" smtClean="0"/>
              <a:t>http://stackoverflow.com/questions/17799790/using-xpath-to-extract-data-from-an-xml-column-in-postgres for details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PostgreSQL: Working with Network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Hanson</a:t>
            </a:r>
            <a:br>
              <a:rPr lang="en-US" dirty="0" smtClean="0"/>
            </a:br>
            <a:r>
              <a:rPr lang="en-US" sz="2800" dirty="0" smtClean="0">
                <a:hlinkClick r:id="rId2"/>
              </a:rPr>
              <a:t> jamesphanson@yahoo.com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http://www.linkedin.com/in/jamesphanson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hlinkClick r:id="rId4"/>
              </a:rPr>
              <a:t>http://jamesphanson.wikispaces.com/</a:t>
            </a:r>
            <a:endParaRPr lang="en-US" sz="2800" dirty="0" smtClean="0"/>
          </a:p>
          <a:p>
            <a:r>
              <a:rPr lang="en-US" i="1" dirty="0" smtClean="0"/>
              <a:t>Please</a:t>
            </a:r>
            <a:r>
              <a:rPr lang="en-US" dirty="0" smtClean="0"/>
              <a:t> provide feedback.</a:t>
            </a:r>
            <a:br>
              <a:rPr lang="en-US" dirty="0" smtClean="0"/>
            </a:br>
            <a:r>
              <a:rPr lang="en-US" dirty="0" smtClean="0"/>
              <a:t>This presentation is new and I’d like to make it better.</a:t>
            </a:r>
          </a:p>
          <a:p>
            <a:pPr>
              <a:buNone/>
            </a:pPr>
            <a:r>
              <a:rPr lang="en-US" dirty="0" smtClean="0"/>
              <a:t>(… and please let me know if you see / have any </a:t>
            </a:r>
            <a:r>
              <a:rPr lang="en-US" smtClean="0"/>
              <a:t>cool data sets too!)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presenter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James Hanson			Parsons, Inc. </a:t>
            </a:r>
            <a:r>
              <a:rPr lang="en-US" dirty="0" smtClean="0">
                <a:hlinkClick r:id="rId2"/>
              </a:rPr>
              <a:t>james.hanson@parsons.com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pic>
        <p:nvPicPr>
          <p:cNvPr id="1026" name="Picture 2" descr="C:\Users\Jamey\Documents\ISC2\(ISC)2 Logo Usage-Members\CISSP\CISSP-logo-2li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4829175" cy="1428750"/>
          </a:xfrm>
          <a:prstGeom prst="rect">
            <a:avLst/>
          </a:prstGeom>
          <a:noFill/>
        </p:spPr>
      </p:pic>
      <p:pic>
        <p:nvPicPr>
          <p:cNvPr id="1027" name="Picture 3" descr="C:\Users\Jamey\Documents\PMP\PMP-Logo_2009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95800"/>
            <a:ext cx="2176670" cy="1390650"/>
          </a:xfrm>
          <a:prstGeom prst="rect">
            <a:avLst/>
          </a:prstGeom>
          <a:noFill/>
        </p:spPr>
      </p:pic>
      <p:pic>
        <p:nvPicPr>
          <p:cNvPr id="1028" name="Picture 4" descr="C:\Users\Jamey\Documents\Certifications\CSEP\SEP-logoT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743200"/>
            <a:ext cx="1600200" cy="1600200"/>
          </a:xfrm>
          <a:prstGeom prst="rect">
            <a:avLst/>
          </a:prstGeom>
          <a:noFill/>
        </p:spPr>
      </p:pic>
      <p:pic>
        <p:nvPicPr>
          <p:cNvPr id="1029" name="Picture 5" descr="C:\Users\Jamey\Documents\Oracle\oc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572000"/>
            <a:ext cx="3486385" cy="1427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 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Hanson / jamesphanson@yahoo.com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AirportsDDL.sql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Countries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 countries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id BIGINT PRIMARY KEY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 CHAR(10) NOT NULL UNIQUE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name VARCHAR(100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continent CHAR(4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wikipedia_link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VARCHAR(500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keywords VARCHAR(300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COMMENT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ON TABLE countries IS 'Data from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http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://ourairports.com/data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COPY countries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'/Pgcon14/Scripts/020_Airports/countries.csv'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DELIMITER ','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CSV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AirportsDDL.sql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Update the GEOMETRY column from the long 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lat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UPDATE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airports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location =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ST_GeomFromText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('POINT('||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longitude_deg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||' '||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latitude_deg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||')',4326);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USIPGeoDDL.sql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COPY into temporary table for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processing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Create temporary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us_ipgeo_temp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id SERIAL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 TEXT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Load temporary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COPY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us_ipgeo_temp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col1) FROM '/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Pgcon14/Scripts/030_USIPGeo/infochimps_dataset_13358_download_16680/ip_blocks_us_geo.tsv‘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DELIMITER '|'  -- use a character that is not in the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dataset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CSV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USIPGeoDDL.sql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Use a CTE (Common Table Expression) syntax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and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regexp_split_to_array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to look at the data in our temporary table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regexp_split_to_array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(col1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'\t') AS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us_ipgeo_temp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LIMIT 10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AS col1_1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col1[2] AS col1_2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col1[3] AS col1_3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col1[4] AS col1_4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col1[5] AS col1_5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col1[6] AS col1_6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col1[7] AS col1_7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col1[8] AS col1_8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col1[9] AS col1_9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col1[10] AS col1_10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col1[11] AS col1_11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col1[12] AS col1_12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col1[13] AS col1_13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col1[14] AS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col1_14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USIPGeoDDL.sql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Manipulate and CAST the fields as needed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regexp_split_to_array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(col1, '\t') AS col1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us_ipgeo_temp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 10000   -- check more records too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col1[1] AS col1_1,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col1[2] AS col1_2,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col1[3] AS col1_3,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col1[4] AS col1_4,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col1[5]::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REPLACE(col1[6], '"', '')::CHAR(2) AS country,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REPLACE(col1[7], '"', '')::CHAR(2) AS state,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REPLACE(col1[8], '"', '')::VARCHAR(80) AS city,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REPLACE(col1[9], '"', '')::CHAR(5)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zip_code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col1[10]::real AS latitude,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col1[11]::real AS longitude,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ST_GeomFromText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('POINT('||col1[11]::real||' '|| col1[10]::real||')',4326) AS location,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NULLIF(col1[12], '')::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metro_code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-- A few values were empty string, IS NOT NULL and does not CAST to INT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col1[13]::text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area_code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col1[14] AS col1_14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us_ipgeo_array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metro_code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NULLS LAST;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USIPGeoDDL.sql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Create and populate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us_ipgeo_temp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Try it once with a LIMIT statement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INTO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regexp_split_to_array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(col1, '\t') AS col1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us_ipgeo_temp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LIMIT 10000   -- check more records too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col1[1] AS col1_1,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col1[2] AS col1_2,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col1[3] AS col1_3,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col1[4] AS col1_4,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col1[5]::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REPLACE(col1[6], '"', '')::CHAR(2) AS country,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REPLACE(col1[7], '"', '')::CHAR(2) AS state,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REPLACE(col1[8], '"', '')::VARCHAR(80) AS city,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REPLACE(col1[9], '"', '')::CHAR(5)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zip_code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col1[10]::real AS latitude,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col1[11]::real AS longitude,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ST_GeomFromText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('POINT('||col1[11]::real||' '|| col1[10]::real||')',4326) AS location,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NULLIF(col1[12], '')::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metro_code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-- A few values were empty string, IS NOT NULL and does not CAST to INT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col1[13]::text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area_code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-- col1[14] AS col1_14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us_ipgeo_array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tmp_table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ApacheAccessLogs_DDL.sql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COPY into temporary table for processing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Create temporary table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CREATE TABLE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apache_log_temp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id SERIAL,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col1 TEXT);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Set the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client_encoding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for the same reason as before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client_encoding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TO 'latin1';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Load temporary table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COPY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apache_log_temp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col1)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FROM '/Pgcon14/Scripts/080_ApacheLogs/access.log'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WITH DELIMITER '^'  -- use a character that is not in the dataset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-- CSV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ApacheAccessLogs_DDL.sql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Try it once with a LIMIT statement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INTO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apache_log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apache_log_array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regexp_split_to_array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(col1, ' ') AS col1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apache_log_temp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LIMIT 1000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col1[1]::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requesting_ip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to_timestamp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(RIGHT(col1[4], -1) || LEFT(col1[5], -6), 'DD/Mon/YYYY:HH24:MI:SS') AT TIME ZONE INTERVAL '-04:00' AS time,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RIGHT(col1[6], -1)::VARCHAR(10) AS action,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col1[7]::VARCHAR(100) AS resource,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LEFT(col1[8], -1)::VARCHAR(10) AS protocol,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NULLIF(col1[9], '-')::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status_to_client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NULLIF(col1[10], '-')::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object_size_bytes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REPLACE(NULLIF(col1[11], '"-"'), '"', '')::VARCHAR(100) AS referrer,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REPLACE(COALESCE(col1[12], '') || COALESCE(col1[13], '') || COALESCE(col1[14], '') || COALESCE(col1[15], '') || COALESCE(col1[16], '') || COALESCE(col1[17], '')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|| COALESCE(col1[18], '') || COALESCE(col1[19], '') || COALESCE(col1[20], ''), '"', '')::VARCHAR(200)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user_agent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apache_log_array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tmp_table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tracert_DDL.sql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Lets play a bit with an array structure for the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tracert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table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DROP TYPE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tracert_trip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CREATE TYPE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tracert_trip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hop INTEGER,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from_ip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INET,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to_ip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INET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 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source_file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dest_name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dest_ip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array_agg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((hop,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from_ip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to_ip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)::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tracert_trip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ORDER BY hop)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tracert_trip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tracert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GROUP BY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source_file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dest_name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dest_ip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 10000;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doing in this workshop?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PostgreSQL to explore the question “What can I find out about the </a:t>
            </a:r>
            <a:r>
              <a:rPr lang="en-US" dirty="0" err="1" smtClean="0"/>
              <a:t>requester_IP</a:t>
            </a:r>
            <a:r>
              <a:rPr lang="en-US" dirty="0" smtClean="0"/>
              <a:t> addresses in my Apache log?”</a:t>
            </a:r>
            <a:br>
              <a:rPr lang="en-US" dirty="0" smtClean="0"/>
            </a:br>
            <a:r>
              <a:rPr lang="en-US" dirty="0" smtClean="0"/>
              <a:t>…plus some side trips …</a:t>
            </a:r>
          </a:p>
          <a:p>
            <a:pPr lvl="1"/>
            <a:r>
              <a:rPr lang="en-US" dirty="0" smtClean="0"/>
              <a:t>Parsing &amp; loading an Apache access log and associating the requesting IPs with </a:t>
            </a:r>
            <a:r>
              <a:rPr lang="en-US" dirty="0" err="1" smtClean="0"/>
              <a:t>GeoLocated</a:t>
            </a:r>
            <a:r>
              <a:rPr lang="en-US" dirty="0" smtClean="0"/>
              <a:t>, known malicious and other IP lists.</a:t>
            </a:r>
          </a:p>
          <a:p>
            <a:pPr>
              <a:buNone/>
            </a:pPr>
            <a:r>
              <a:rPr lang="en-US" dirty="0" smtClean="0"/>
              <a:t>NOTE:  All workshop data is free and publicly available.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Code snippets and techniques from </a:t>
            </a:r>
            <a:r>
              <a:rPr lang="en-US" sz="2800" dirty="0" smtClean="0"/>
              <a:t>03_MyIP_500TopHosts_Array_DDL.sql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Want to use a range for the IPs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Create custom type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CREATE TYPE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RANGE (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SUBTYPE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8288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Check out our data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 SELECT inclusive, [], range for our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inetrange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SELECT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website,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ww_site_rank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hosting_country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hosting_company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owner_country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parent_hosting_company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parent_country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inetrange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owner_ip_from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owner_ip_to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'[]') 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owner_range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-- [] means upper and lower inclusive</a:t>
            </a: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parent_ip_range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tophosts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18288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owner_range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PGCon14 </a:t>
            </a:r>
            <a:br>
              <a:rPr lang="en-US" dirty="0" smtClean="0"/>
            </a:br>
            <a:r>
              <a:rPr lang="en-US" dirty="0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we get from the workshop?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Hands-on experience using PG to load, relate and analyze moderate-sized network data sets</a:t>
            </a:r>
          </a:p>
          <a:p>
            <a:r>
              <a:rPr lang="en-US" dirty="0" smtClean="0"/>
              <a:t>Simple &amp; useful techniques for loading network data</a:t>
            </a:r>
          </a:p>
          <a:p>
            <a:r>
              <a:rPr lang="en-US" dirty="0" smtClean="0"/>
              <a:t>Simple and useful techniques for exploring network data</a:t>
            </a:r>
          </a:p>
          <a:p>
            <a:r>
              <a:rPr lang="en-US" dirty="0" smtClean="0"/>
              <a:t>Experience exploring some public data sets</a:t>
            </a:r>
          </a:p>
          <a:p>
            <a:r>
              <a:rPr lang="en-US" dirty="0" smtClean="0"/>
              <a:t>Get jazzed to use the techniques and code samples on your network data</a:t>
            </a:r>
          </a:p>
          <a:p>
            <a:r>
              <a:rPr lang="en-US" dirty="0" smtClean="0"/>
              <a:t>Meet other folks with complementary interests and expertise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i="1" dirty="0" smtClean="0"/>
              <a:t>not</a:t>
            </a:r>
            <a:r>
              <a:rPr lang="en-US" dirty="0" smtClean="0"/>
              <a:t> in this workshop?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GUI displays or application integration.</a:t>
            </a:r>
            <a:br>
              <a:rPr lang="en-US" dirty="0" smtClean="0"/>
            </a:br>
            <a:r>
              <a:rPr lang="en-US" dirty="0" smtClean="0"/>
              <a:t>We focus on the data</a:t>
            </a:r>
          </a:p>
          <a:p>
            <a:r>
              <a:rPr lang="en-US" dirty="0" smtClean="0"/>
              <a:t>PG optimization, tuning or extensions other than PostGIS</a:t>
            </a:r>
          </a:p>
          <a:p>
            <a:r>
              <a:rPr lang="en-US" dirty="0" smtClean="0"/>
              <a:t>RDBMS normalizing, surrogate keys or orthodoxy*</a:t>
            </a:r>
          </a:p>
          <a:p>
            <a:r>
              <a:rPr lang="en-US" dirty="0" smtClean="0"/>
              <a:t>Automated workflow</a:t>
            </a:r>
          </a:p>
          <a:p>
            <a:r>
              <a:rPr lang="en-US" dirty="0" smtClean="0"/>
              <a:t>Handling of exceptions, errors and boundary conditions</a:t>
            </a:r>
          </a:p>
          <a:p>
            <a:pPr>
              <a:buNone/>
            </a:pPr>
            <a:r>
              <a:rPr lang="en-US" sz="2600" dirty="0" smtClean="0"/>
              <a:t>* We’ll revisit this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setup and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an EnterpriseDB PostgreSQL 9.3 + PostGIS</a:t>
            </a:r>
            <a:br>
              <a:rPr lang="en-US" dirty="0" smtClean="0"/>
            </a:br>
            <a:r>
              <a:rPr lang="en-US" dirty="0" smtClean="0"/>
              <a:t>with no additional extensions</a:t>
            </a:r>
          </a:p>
          <a:p>
            <a:r>
              <a:rPr lang="en-US" dirty="0" smtClean="0"/>
              <a:t>Hosted on a Centos 6.5 x64 virtual machine with 3GB RAM and 2* CPU cores</a:t>
            </a:r>
          </a:p>
          <a:p>
            <a:r>
              <a:rPr lang="en-US" dirty="0" smtClean="0"/>
              <a:t>Using three workshop downloads …</a:t>
            </a:r>
          </a:p>
          <a:p>
            <a:pPr lvl="1"/>
            <a:r>
              <a:rPr lang="en-US" dirty="0" smtClean="0"/>
              <a:t>The data and DDL queries are zipped and available on </a:t>
            </a:r>
            <a:r>
              <a:rPr lang="en-US" dirty="0" err="1" smtClean="0"/>
              <a:t>GoogleDocs</a:t>
            </a:r>
            <a:endParaRPr lang="en-US" dirty="0" smtClean="0"/>
          </a:p>
          <a:p>
            <a:pPr lvl="1"/>
            <a:r>
              <a:rPr lang="en-US" dirty="0" smtClean="0"/>
              <a:t>The PowerPoint is on Slide Share</a:t>
            </a:r>
          </a:p>
          <a:p>
            <a:pPr lvl="1"/>
            <a:r>
              <a:rPr lang="en-US" dirty="0" smtClean="0"/>
              <a:t>The SQL and Python files are on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smtClean="0"/>
              <a:t>Everything is linked off PGCon14 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setup errata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PGAdmin</a:t>
            </a:r>
            <a:r>
              <a:rPr lang="en-US" dirty="0" smtClean="0"/>
              <a:t> Query Tool </a:t>
            </a:r>
            <a:br>
              <a:rPr lang="en-US" dirty="0" smtClean="0"/>
            </a:br>
            <a:r>
              <a:rPr lang="en-US" sz="2800" dirty="0" smtClean="0"/>
              <a:t>Show NULL values as &lt;NULL&gt;</a:t>
            </a:r>
          </a:p>
          <a:p>
            <a:r>
              <a:rPr lang="en-US" dirty="0" smtClean="0"/>
              <a:t>Centos yum packages:</a:t>
            </a:r>
            <a:br>
              <a:rPr lang="en-US" dirty="0" smtClean="0"/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policycoreutils-gui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setroubleshoot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lzop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samba	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dos2unix		system-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lvm.noarch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PostgreSQL non-default parameters</a:t>
            </a:r>
            <a:br>
              <a:rPr lang="en-US" dirty="0" smtClean="0"/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               Workshop value      Enterprise DB default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max_connections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		        10	     100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effective_cache_size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262,144		 16,384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maintenance_work_mem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524,288		 16,384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max_stack_depth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    2,048		    100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shared_buffers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   98,304		  1,024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temp_buffers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  131,072		  1,024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work_mem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1,048,576		  1,024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	      off		     on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synchronous_commit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  off		     on</a:t>
            </a:r>
            <a:br>
              <a:rPr lang="en-US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encoding		    UTF-8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PostgreSQL network data types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Storage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cidr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7 or 19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IPv4 and IPv6 networks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inet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7 or 19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IPv4 and IPv6 hosts and networks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macaddr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6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 addresses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21-May-14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PGCon14 </a:t>
            </a:r>
            <a:br>
              <a:rPr lang="en-US" smtClean="0"/>
            </a:br>
            <a:r>
              <a:rPr lang="en-US" smtClean="0"/>
              <a:t>Working with Network Data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7F29-BA65-493C-A284-AD1C59A3F4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35814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An </a:t>
            </a:r>
            <a:r>
              <a:rPr lang="en-US" sz="2400" dirty="0" err="1" smtClean="0"/>
              <a:t>inetrange</a:t>
            </a:r>
            <a:r>
              <a:rPr lang="en-US" sz="2400" dirty="0" smtClean="0"/>
              <a:t> type is a natural extension that complements subnets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CREATE TYPE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inetrange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AS RANGE (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SUBTYPE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inet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2103</Words>
  <Application>Microsoft Office PowerPoint</Application>
  <PresentationFormat>On-screen Show (4:3)</PresentationFormat>
  <Paragraphs>497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PostgreSQL Workshop: Working with Network Data</vt:lpstr>
      <vt:lpstr>About the presenter …</vt:lpstr>
      <vt:lpstr>About the presenter …</vt:lpstr>
      <vt:lpstr>What are we doing in this workshop?</vt:lpstr>
      <vt:lpstr>What will we get from the workshop?</vt:lpstr>
      <vt:lpstr>What’s not in this workshop?</vt:lpstr>
      <vt:lpstr>Workshop setup and logistics</vt:lpstr>
      <vt:lpstr>Workshop setup errata</vt:lpstr>
      <vt:lpstr>PostgreSQL network data types</vt:lpstr>
      <vt:lpstr>PostgreSQL network operators</vt:lpstr>
      <vt:lpstr>PostgreSQL ranges and arrays</vt:lpstr>
      <vt:lpstr>Q:  Why are we doing this with PostgreSQL?  I was told that “the cloud” was the only place to work with network data!  </vt:lpstr>
      <vt:lpstr>A1:  Because RDBMSs have some advantages</vt:lpstr>
      <vt:lpstr>A2:  Because PostgreSQL has some useful and unique capabilities</vt:lpstr>
      <vt:lpstr>Our workshop approach</vt:lpstr>
      <vt:lpstr>Workshop logistics</vt:lpstr>
      <vt:lpstr>Our buffet of data …</vt:lpstr>
      <vt:lpstr>… Our buffet of data</vt:lpstr>
      <vt:lpstr>Dive into Airport data …</vt:lpstr>
      <vt:lpstr>INTERMEZZO for 10 minutes</vt:lpstr>
      <vt:lpstr>Let’s query our data …</vt:lpstr>
      <vt:lpstr>Revisit normalization, questions and wrap up</vt:lpstr>
      <vt:lpstr>*Normalizing and surrogate keys</vt:lpstr>
      <vt:lpstr>*Normalizing and surrogate keys(2)</vt:lpstr>
      <vt:lpstr>Q:  Why did you use arrays and custom data types?</vt:lpstr>
      <vt:lpstr>Wrap up and follow-on …</vt:lpstr>
      <vt:lpstr>Wrap up and follow-on …</vt:lpstr>
      <vt:lpstr>XML and XPath notes</vt:lpstr>
      <vt:lpstr>PostgreSQL: Working with Network Data</vt:lpstr>
      <vt:lpstr>Questions and Comments …</vt:lpstr>
      <vt:lpstr>Code snippets and techniques from AirportsDDL.sql</vt:lpstr>
      <vt:lpstr>Code snippets and techniques from AirportsDDL.sql</vt:lpstr>
      <vt:lpstr>Code snippets and techniques from USIPGeoDDL.sql</vt:lpstr>
      <vt:lpstr>Code snippets and techniques from USIPGeoDDL.sql</vt:lpstr>
      <vt:lpstr>Code snippets and techniques from USIPGeoDDL.sql</vt:lpstr>
      <vt:lpstr>Code snippets and techniques from USIPGeoDDL.sql</vt:lpstr>
      <vt:lpstr>Code snippets and techniques from ApacheAccessLogs_DDL.sql</vt:lpstr>
      <vt:lpstr>Code snippets and techniques from ApacheAccessLogs_DDL.sql</vt:lpstr>
      <vt:lpstr>Code snippets and techniques from tracert_DDL.sql</vt:lpstr>
      <vt:lpstr>Code snippets and techniques from 03_MyIP_500TopHosts_Array_DDL.sql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Network Data</dc:title>
  <dc:creator>Jamey</dc:creator>
  <cp:lastModifiedBy>Jamey</cp:lastModifiedBy>
  <cp:revision>199</cp:revision>
  <dcterms:created xsi:type="dcterms:W3CDTF">2014-05-09T02:23:39Z</dcterms:created>
  <dcterms:modified xsi:type="dcterms:W3CDTF">2014-05-22T13:36:18Z</dcterms:modified>
</cp:coreProperties>
</file>