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3" r:id="rId1"/>
    <p:sldMasterId id="2147483685" r:id="rId2"/>
    <p:sldMasterId id="2147483649" r:id="rId3"/>
    <p:sldMasterId id="2147483698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6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88000"/>
      </a:lnSpc>
      <a:spcBef>
        <a:spcPct val="0"/>
      </a:spcBef>
      <a:spcAft>
        <a:spcPct val="0"/>
      </a:spcAft>
      <a:buClr>
        <a:srgbClr val="292929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57200" algn="l" defTabSz="449263" rtl="0" fontAlgn="base">
      <a:lnSpc>
        <a:spcPct val="88000"/>
      </a:lnSpc>
      <a:spcBef>
        <a:spcPct val="0"/>
      </a:spcBef>
      <a:spcAft>
        <a:spcPct val="0"/>
      </a:spcAft>
      <a:buClr>
        <a:srgbClr val="292929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914400" algn="l" defTabSz="449263" rtl="0" fontAlgn="base">
      <a:lnSpc>
        <a:spcPct val="88000"/>
      </a:lnSpc>
      <a:spcBef>
        <a:spcPct val="0"/>
      </a:spcBef>
      <a:spcAft>
        <a:spcPct val="0"/>
      </a:spcAft>
      <a:buClr>
        <a:srgbClr val="292929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371600" algn="l" defTabSz="449263" rtl="0" fontAlgn="base">
      <a:lnSpc>
        <a:spcPct val="88000"/>
      </a:lnSpc>
      <a:spcBef>
        <a:spcPct val="0"/>
      </a:spcBef>
      <a:spcAft>
        <a:spcPct val="0"/>
      </a:spcAft>
      <a:buClr>
        <a:srgbClr val="292929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828800" algn="l" defTabSz="449263" rtl="0" fontAlgn="base">
      <a:lnSpc>
        <a:spcPct val="88000"/>
      </a:lnSpc>
      <a:spcBef>
        <a:spcPct val="0"/>
      </a:spcBef>
      <a:spcAft>
        <a:spcPct val="0"/>
      </a:spcAft>
      <a:buClr>
        <a:srgbClr val="292929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07" autoAdjust="0"/>
  </p:normalViewPr>
  <p:slideViewPr>
    <p:cSldViewPr>
      <p:cViewPr varScale="1">
        <p:scale>
          <a:sx n="45" d="100"/>
          <a:sy n="45" d="100"/>
        </p:scale>
        <p:origin x="-114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5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7238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BD23EFD7-F7AD-4742-AFC3-502D76098FE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167753A-8D00-4F93-8BE9-CABB25369F0B}" type="slidenum">
              <a:rPr lang="en-GB"/>
              <a:pPr/>
              <a:t>1</a:t>
            </a:fld>
            <a:endParaRPr lang="en-GB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022F484-24EB-49BF-861E-04CF0618E1D3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9197119-BB4E-4136-91FD-6CA887A0268B}" type="slidenum">
              <a:rPr lang="en-GB"/>
              <a:pPr/>
              <a:t>10</a:t>
            </a:fld>
            <a:endParaRPr lang="en-GB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AE7311D-5BF6-4AD1-AD3D-3041E93D3AA6}" type="slidenum">
              <a:rPr lang="en-GB"/>
              <a:pPr/>
              <a:t>11</a:t>
            </a:fld>
            <a:endParaRPr lang="en-GB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AC3C8A-3EFA-445F-8068-C1A4EC05F21F}" type="slidenum">
              <a:rPr lang="en-GB"/>
              <a:pPr/>
              <a:t>12</a:t>
            </a:fld>
            <a:endParaRPr lang="en-GB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14AFC76-E921-4932-83D9-F2E8C0C6AF72}" type="slidenum">
              <a:rPr lang="en-GB"/>
              <a:pPr/>
              <a:t>13</a:t>
            </a:fld>
            <a:endParaRPr lang="en-GB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98EF77-4943-4676-846D-EE8E1ED3035C}" type="slidenum">
              <a:rPr lang="en-GB"/>
              <a:pPr/>
              <a:t>14</a:t>
            </a:fld>
            <a:endParaRPr lang="en-GB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2EF057-6138-4142-8D3A-89597FF9871E}" type="slidenum">
              <a:rPr lang="en-GB"/>
              <a:pPr/>
              <a:t>15</a:t>
            </a:fld>
            <a:endParaRPr lang="en-GB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2FE6C7-2CF4-4A9E-BBD0-76CA5861CC57}" type="slidenum">
              <a:rPr lang="en-GB"/>
              <a:pPr/>
              <a:t>16</a:t>
            </a:fld>
            <a:endParaRPr lang="en-GB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76B604-A6F4-497E-B8DE-5F4734889B4B}" type="slidenum">
              <a:rPr lang="en-GB"/>
              <a:pPr/>
              <a:t>17</a:t>
            </a:fld>
            <a:endParaRPr lang="en-GB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6F4A7C-CF47-4C04-AD60-1C1BB4BDDED5}" type="slidenum">
              <a:rPr lang="en-GB"/>
              <a:pPr/>
              <a:t>18</a:t>
            </a:fld>
            <a:endParaRPr lang="en-GB"/>
          </a:p>
        </p:txBody>
      </p:sp>
      <p:sp>
        <p:nvSpPr>
          <p:cNvPr id="829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829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8F8CF4-EF0D-4BFA-9ACA-77E4D660C6C1}" type="slidenum">
              <a:rPr lang="en-GB"/>
              <a:pPr/>
              <a:t>19</a:t>
            </a:fld>
            <a:endParaRPr lang="en-GB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207936-1552-42F2-9D0B-779CE9007B55}" type="slidenum">
              <a:rPr lang="en-GB"/>
              <a:pPr/>
              <a:t>2</a:t>
            </a:fld>
            <a:endParaRPr lang="en-GB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914EBD-8D26-4312-B3CE-23029B6D206C}" type="slidenum">
              <a:rPr lang="en-GB"/>
              <a:pPr/>
              <a:t>20</a:t>
            </a:fld>
            <a:endParaRPr lang="en-GB"/>
          </a:p>
        </p:txBody>
      </p:sp>
      <p:sp>
        <p:nvSpPr>
          <p:cNvPr id="849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849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1AF907-68D8-4BAC-A75C-2B0B4A61FF66}" type="slidenum">
              <a:rPr lang="en-GB"/>
              <a:pPr/>
              <a:t>21</a:t>
            </a:fld>
            <a:endParaRPr lang="en-GB"/>
          </a:p>
        </p:txBody>
      </p:sp>
      <p:sp>
        <p:nvSpPr>
          <p:cNvPr id="860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860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1C3FD2B-8902-4CAE-AD38-8E766426278C}" type="slidenum">
              <a:rPr lang="en-GB"/>
              <a:pPr/>
              <a:t>22</a:t>
            </a:fld>
            <a:endParaRPr lang="en-GB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09812EB-AB36-4B82-86CA-2662B917B199}" type="slidenum">
              <a:rPr lang="en-GB"/>
              <a:pPr/>
              <a:t>23</a:t>
            </a:fld>
            <a:endParaRPr lang="en-GB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770741-0A57-4D18-8780-F046CBBF1909}" type="slidenum">
              <a:rPr lang="en-GB"/>
              <a:pPr/>
              <a:t>24</a:t>
            </a:fld>
            <a:endParaRPr lang="en-GB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3D30629-3FC2-42D9-B52F-3E5726271731}" type="slidenum">
              <a:rPr lang="en-GB"/>
              <a:pPr/>
              <a:t>25</a:t>
            </a:fld>
            <a:endParaRPr lang="en-GB"/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298345-3122-4767-B0DB-67D106E44741}" type="slidenum">
              <a:rPr lang="en-GB"/>
              <a:pPr/>
              <a:t>26</a:t>
            </a:fld>
            <a:endParaRPr lang="en-GB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638C87-7959-4C82-998B-8B4E934FE5C3}" type="slidenum">
              <a:rPr lang="en-GB"/>
              <a:pPr/>
              <a:t>27</a:t>
            </a:fld>
            <a:endParaRPr lang="en-GB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C27CEB-8D90-4FCF-A160-32B498DC4A0E}" type="slidenum">
              <a:rPr lang="en-GB"/>
              <a:pPr/>
              <a:t>28</a:t>
            </a:fld>
            <a:endParaRPr lang="en-GB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051105-5026-4319-9A4D-9D4453CEEB2C}" type="slidenum">
              <a:rPr lang="en-GB"/>
              <a:pPr/>
              <a:t>29</a:t>
            </a:fld>
            <a:endParaRPr lang="en-GB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201439-A9A5-4A84-8CE3-45483524A777}" type="slidenum">
              <a:rPr lang="en-GB"/>
              <a:pPr/>
              <a:t>3</a:t>
            </a:fld>
            <a:endParaRPr lang="en-GB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051105-5026-4319-9A4D-9D4453CEEB2C}" type="slidenum">
              <a:rPr lang="en-GB"/>
              <a:pPr/>
              <a:t>30</a:t>
            </a:fld>
            <a:endParaRPr lang="en-GB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FB9044-9608-468A-A05D-B6E06497C402}" type="slidenum">
              <a:rPr lang="en-GB"/>
              <a:pPr/>
              <a:t>31</a:t>
            </a:fld>
            <a:endParaRPr lang="en-GB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0B507E-3273-4855-8A75-EB4345B28269}" type="slidenum">
              <a:rPr lang="en-GB"/>
              <a:pPr/>
              <a:t>4</a:t>
            </a:fld>
            <a:endParaRPr lang="en-GB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BE40D6-FEA8-4385-BB22-A55BE6187416}" type="slidenum">
              <a:rPr lang="en-GB"/>
              <a:pPr/>
              <a:t>5</a:t>
            </a:fld>
            <a:endParaRPr lang="en-GB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ABB1CA-F7BD-48FA-B02E-9C54336707F2}" type="slidenum">
              <a:rPr lang="en-GB"/>
              <a:pPr/>
              <a:t>6</a:t>
            </a:fld>
            <a:endParaRPr lang="en-GB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D13546-3C69-4EE0-BB1D-ED3A36C98059}" type="slidenum">
              <a:rPr lang="en-GB"/>
              <a:pPr/>
              <a:t>7</a:t>
            </a:fld>
            <a:endParaRPr lang="en-GB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7343A4-E328-467A-986C-722C0674F497}" type="slidenum">
              <a:rPr lang="en-GB"/>
              <a:pPr/>
              <a:t>8</a:t>
            </a:fld>
            <a:endParaRPr lang="en-GB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F7B2CE-0198-4524-9375-3C22C30800D5}" type="slidenum">
              <a:rPr lang="en-GB"/>
              <a:pPr/>
              <a:t>9</a:t>
            </a:fld>
            <a:endParaRPr lang="en-GB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967F-4872-4C57-88BF-4FC1F578989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E50E-21BD-44BF-9AED-3A9AFB3E8E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23BE-0094-41FB-B0EA-B428D05034C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DF367-4BE5-4BDC-9302-F0C091F4492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DF03-54BF-4EA7-85AC-B70E8DD204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58FB-831A-4F78-951E-04058673703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35B91-E936-42C4-9ACF-BD830B823D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8044-CE60-418F-95B8-0875930928A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8E4C-56AE-41A2-896D-8CF96E3F33E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945E-D595-441B-BB82-5F32C79C164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D467-9AF0-4347-BD56-1AD5051C14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B6DD-A504-4F95-B54C-83FB80F13F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5FC62-4DB9-422E-B882-D6D1F8FC809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9B0C-1029-4647-AE85-B48CB1EF06E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33E-9999-4501-AC0E-4469B42B514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8153-9FF8-4B25-B5FF-7304E3279F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D0150-6EA2-4FB1-8996-BD1F3C33615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3688-5F3B-4FD9-8208-6576A40A5DD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9D00-FBEC-444D-83A8-63F1BA91032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126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2988" y="1981200"/>
            <a:ext cx="375285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65D2A-77C8-4DEE-990B-7A4A414FCCD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1C35-47FA-4224-B2DF-8BC09FEFD37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63D76-DF7E-4D35-9F68-A55FEA421EA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911B-AB45-4510-A00C-D0E7CF5E76B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07983-1751-414D-815F-CB132ECEE12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1BC7-D46A-431D-B5B0-EDAE9D29DAA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8FA6-4290-4D36-87B6-98137DA5134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8ECD7-35B6-4E72-9215-CFC301B9500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8138" y="96838"/>
            <a:ext cx="1917700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3875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FBB6-F0C5-4A23-AC31-106E2977C8D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3275" cy="14128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1263" cy="41132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852988" y="1981200"/>
            <a:ext cx="3752850" cy="41132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98FE-40BC-4485-9278-E70C9853D91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891F-7E19-4A30-BF41-62429CAEE55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9C46-DBC8-40B9-A049-3C2609A67A6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9F3C-4399-4328-A2DA-0FFC91A778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0F03-A4FB-418E-BB03-7250DEAF42D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EAD1-5458-4832-9957-3BBEB415EE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811C-645C-47A2-9160-870F925D5ED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B4EC-D8A0-4501-8E77-3EAF9956D7A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6E08-D67F-4D78-82D0-DD465FC24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2318-77E2-41CA-9172-EEDAB3F768E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55D4-8447-4090-9BAF-F0634CFFD02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1205-3370-467B-BD4C-D3A42C62A3E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2723-964B-4AF4-82B6-A13E236B2D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7C1D-503D-4CB6-A84A-D5D214E19B7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3030-FFBC-4028-8B9B-6A9C1110ED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D864-65C4-47E4-92BA-F68F1FD04BF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73E4-B6EB-43FA-BB12-0BE57AF7706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821C-A5AE-4644-B58F-2FBCFEEA7E1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056854-F670-4EE8-B8B4-81E5115968F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50E94-B7F0-480A-B089-6C94347F25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3275" cy="141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565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 smtClean="0">
                <a:solidFill>
                  <a:srgbClr val="29292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GB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000" smtClean="0">
                <a:solidFill>
                  <a:srgbClr val="29292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GB"/>
              <a:t>L. Lagadec - Lab-STICC CNRS UMR 3192 - Université de Bretagne Occidentale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 smtClean="0">
                <a:solidFill>
                  <a:srgbClr val="29292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E87AD87C-C388-4A56-9D66-E7DC1A52053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  <a:cs typeface="Arial Unicode MS" charset="0"/>
        </a:defRPr>
      </a:lvl2pPr>
      <a:lvl3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  <a:cs typeface="Arial Unicode MS" charset="0"/>
        </a:defRPr>
      </a:lvl3pPr>
      <a:lvl4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  <a:cs typeface="Arial Unicode MS" charset="0"/>
        </a:defRPr>
      </a:lvl4pPr>
      <a:lvl5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  <a:cs typeface="Arial Unicode MS" charset="0"/>
        </a:defRPr>
      </a:lvl5pPr>
      <a:lvl6pPr marL="457200"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  <a:cs typeface="Arial Unicode MS" charset="0"/>
        </a:defRPr>
      </a:lvl6pPr>
      <a:lvl7pPr marL="914400"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  <a:cs typeface="Arial Unicode MS" charset="0"/>
        </a:defRPr>
      </a:lvl7pPr>
      <a:lvl8pPr marL="1371600"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  <a:cs typeface="Arial Unicode MS" charset="0"/>
        </a:defRPr>
      </a:lvl8pPr>
      <a:lvl9pPr marL="1828800"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442913" indent="-442913" algn="l" defTabSz="449263" rtl="0" eaLnBrk="0" fontAlgn="base" hangingPunct="0">
        <a:lnSpc>
          <a:spcPct val="88000"/>
        </a:lnSpc>
        <a:spcBef>
          <a:spcPts val="800"/>
        </a:spcBef>
        <a:spcAft>
          <a:spcPct val="0"/>
        </a:spcAft>
        <a:buClr>
          <a:srgbClr val="CC9900"/>
        </a:buClr>
        <a:buSzPct val="70000"/>
        <a:buFont typeface="Wingdings" charset="2"/>
        <a:buChar char="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884238" indent="-438150" algn="l" defTabSz="449263" rtl="0" eaLnBrk="0" fontAlgn="base" hangingPunct="0">
        <a:lnSpc>
          <a:spcPct val="88000"/>
        </a:lnSpc>
        <a:spcBef>
          <a:spcPts val="700"/>
        </a:spcBef>
        <a:spcAft>
          <a:spcPct val="0"/>
        </a:spcAft>
        <a:buClr>
          <a:srgbClr val="999933"/>
        </a:buClr>
        <a:buSzPct val="65000"/>
        <a:buFont typeface="Wingdings" charset="2"/>
        <a:buChar char=""/>
        <a:defRPr sz="2800">
          <a:solidFill>
            <a:srgbClr val="292929"/>
          </a:solidFill>
          <a:latin typeface="+mn-lt"/>
          <a:cs typeface="+mn-cs"/>
        </a:defRPr>
      </a:lvl2pPr>
      <a:lvl3pPr marL="1289050" indent="-401638" algn="l" defTabSz="449263" rtl="0" eaLnBrk="0" fontAlgn="base" hangingPunct="0">
        <a:lnSpc>
          <a:spcPct val="88000"/>
        </a:lnSpc>
        <a:spcBef>
          <a:spcPts val="600"/>
        </a:spcBef>
        <a:spcAft>
          <a:spcPct val="0"/>
        </a:spcAft>
        <a:buClr>
          <a:srgbClr val="CC9900"/>
        </a:buClr>
        <a:buSzPct val="70000"/>
        <a:buFont typeface="Wingdings" charset="2"/>
        <a:buChar char=""/>
        <a:defRPr sz="2400">
          <a:solidFill>
            <a:srgbClr val="292929"/>
          </a:solidFill>
          <a:latin typeface="+mn-lt"/>
          <a:cs typeface="+mn-cs"/>
        </a:defRPr>
      </a:lvl3pPr>
      <a:lvl4pPr marL="1676400" indent="-382588" algn="l" defTabSz="449263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999933"/>
        </a:buClr>
        <a:buSzPct val="75000"/>
        <a:buFont typeface="Wingdings" charset="2"/>
        <a:buChar char=""/>
        <a:defRPr sz="2000">
          <a:solidFill>
            <a:srgbClr val="292929"/>
          </a:solidFill>
          <a:latin typeface="+mn-lt"/>
          <a:cs typeface="+mn-cs"/>
        </a:defRPr>
      </a:lvl4pPr>
      <a:lvl5pPr marL="2065338" indent="-387350" algn="l" defTabSz="449263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999933"/>
        </a:buClr>
        <a:buSzPct val="70000"/>
        <a:buFont typeface="Wingdings" charset="2"/>
        <a:buChar char=""/>
        <a:defRPr sz="2000">
          <a:solidFill>
            <a:srgbClr val="292929"/>
          </a:solidFill>
          <a:latin typeface="+mn-lt"/>
          <a:cs typeface="+mn-cs"/>
        </a:defRPr>
      </a:lvl5pPr>
      <a:lvl6pPr marL="2522538" indent="-387350" algn="l" defTabSz="449263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999933"/>
        </a:buClr>
        <a:buSzPct val="70000"/>
        <a:buFont typeface="Wingdings" charset="2"/>
        <a:buChar char=""/>
        <a:defRPr sz="2000">
          <a:solidFill>
            <a:srgbClr val="292929"/>
          </a:solidFill>
          <a:latin typeface="+mn-lt"/>
          <a:cs typeface="+mn-cs"/>
        </a:defRPr>
      </a:lvl6pPr>
      <a:lvl7pPr marL="2979738" indent="-387350" algn="l" defTabSz="449263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999933"/>
        </a:buClr>
        <a:buSzPct val="70000"/>
        <a:buFont typeface="Wingdings" charset="2"/>
        <a:buChar char=""/>
        <a:defRPr sz="2000">
          <a:solidFill>
            <a:srgbClr val="292929"/>
          </a:solidFill>
          <a:latin typeface="+mn-lt"/>
          <a:cs typeface="+mn-cs"/>
        </a:defRPr>
      </a:lvl7pPr>
      <a:lvl8pPr marL="3436938" indent="-387350" algn="l" defTabSz="449263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999933"/>
        </a:buClr>
        <a:buSzPct val="70000"/>
        <a:buFont typeface="Wingdings" charset="2"/>
        <a:buChar char=""/>
        <a:defRPr sz="2000">
          <a:solidFill>
            <a:srgbClr val="292929"/>
          </a:solidFill>
          <a:latin typeface="+mn-lt"/>
          <a:cs typeface="+mn-cs"/>
        </a:defRPr>
      </a:lvl8pPr>
      <a:lvl9pPr marL="3894138" indent="-387350" algn="l" defTabSz="449263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999933"/>
        </a:buClr>
        <a:buSzPct val="70000"/>
        <a:buFont typeface="Wingdings" charset="2"/>
        <a:buChar char=""/>
        <a:defRPr sz="20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27/08/08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L. Lagadec - Lab-STICC CNRS UMR 3192 - Université de Bretagne Occidentale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4966DF-D45A-44B3-9CB9-C1F5A76F953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928794" y="3581400"/>
            <a:ext cx="6946919" cy="190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292929"/>
                </a:solidFill>
              </a:rPr>
              <a:t>Loïc</a:t>
            </a:r>
            <a:r>
              <a:rPr lang="en-GB" sz="2800" dirty="0">
                <a:solidFill>
                  <a:srgbClr val="292929"/>
                </a:solidFill>
              </a:rPr>
              <a:t> Lagadec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CC9900"/>
              </a:buClr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292929"/>
                </a:solidFill>
              </a:rPr>
              <a:t>Lab-STICC </a:t>
            </a:r>
            <a:r>
              <a:rPr lang="en-GB" sz="2400" dirty="0" err="1">
                <a:solidFill>
                  <a:srgbClr val="292929"/>
                </a:solidFill>
              </a:rPr>
              <a:t>Architectures&amp;Systèmes</a:t>
            </a:r>
            <a:endParaRPr lang="en-GB" sz="2400" dirty="0">
              <a:solidFill>
                <a:srgbClr val="292929"/>
              </a:solidFill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CC9900"/>
              </a:buClr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>
                <a:solidFill>
                  <a:srgbClr val="292929"/>
                </a:solidFill>
              </a:rPr>
              <a:t>Université</a:t>
            </a:r>
            <a:r>
              <a:rPr lang="en-GB" sz="2400" dirty="0">
                <a:solidFill>
                  <a:srgbClr val="292929"/>
                </a:solidFill>
              </a:rPr>
              <a:t> de Bretagne </a:t>
            </a:r>
            <a:r>
              <a:rPr lang="en-GB" sz="2400" dirty="0" err="1" smtClean="0">
                <a:solidFill>
                  <a:srgbClr val="292929"/>
                </a:solidFill>
              </a:rPr>
              <a:t>Occidentale</a:t>
            </a:r>
            <a:r>
              <a:rPr lang="en-GB" sz="2400" dirty="0" smtClean="0">
                <a:solidFill>
                  <a:srgbClr val="292929"/>
                </a:solidFill>
              </a:rPr>
              <a:t>, BREST</a:t>
            </a:r>
            <a:endParaRPr lang="en-GB" sz="2400" dirty="0">
              <a:solidFill>
                <a:srgbClr val="292929"/>
              </a:solidFill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838200" y="1443038"/>
            <a:ext cx="70866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00"/>
                </a:solidFill>
              </a:rPr>
              <a:t>Madeo: a CAD  Tool for Reconfigurable Hardware</a:t>
            </a: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>
              <a:solidFill>
                <a:srgbClr val="000000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>
                <a:solidFill>
                  <a:srgbClr val="292929"/>
                </a:solidFill>
              </a:rPr>
              <a:t>L. Lagadec - Lab-STICC CNRS UMR 3192 - Université de Bretagne Occidentale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DE1A56C-C85B-40CD-853E-DAC016923222}" type="slidenum">
              <a:rPr lang="en-GB" sz="1000">
                <a:solidFill>
                  <a:srgbClr val="292929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000">
              <a:solidFill>
                <a:srgbClr val="292929"/>
              </a:solidFill>
            </a:endParaRP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A207983-1751-414D-815F-CB132ECEE12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First architecture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5" y="1689116"/>
            <a:ext cx="7659688" cy="40259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XC6200 from Xilinx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</a:t>
            </a:r>
            <a:r>
              <a:rPr lang="en-GB" dirty="0" smtClean="0"/>
              <a:t>onfiguration as RAM</a:t>
            </a:r>
            <a:endParaRPr lang="en-GB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Very exiting (late 90s)‏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6643" y="714356"/>
            <a:ext cx="2941637" cy="185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122738"/>
            <a:ext cx="3189287" cy="235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4963" y="3600450"/>
            <a:ext cx="3730625" cy="310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4427538" y="5075238"/>
            <a:ext cx="900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4319588" y="4686300"/>
            <a:ext cx="1081087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292929"/>
                </a:solidFill>
              </a:rPr>
              <a:t>Export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57686" y="2643181"/>
            <a:ext cx="1928826" cy="1571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 flipV="1">
            <a:off x="7929585" y="2714620"/>
            <a:ext cx="474347" cy="785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134119" y="2714620"/>
            <a:ext cx="2438409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292929"/>
                </a:solidFill>
              </a:rPr>
              <a:t>Program     &amp;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292929"/>
                </a:solidFill>
              </a:rPr>
              <a:t>Manage execution</a:t>
            </a:r>
            <a:endParaRPr lang="en-GB" dirty="0">
              <a:solidFill>
                <a:srgbClr val="292929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Dedicated Tool</a:t>
            </a:r>
            <a:endParaRPr lang="en-GB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59688" cy="40259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 circuit </a:t>
            </a:r>
            <a:r>
              <a:rPr lang="en-GB" dirty="0" smtClean="0"/>
              <a:t>is an object </a:t>
            </a:r>
            <a:endParaRPr lang="en-GB" dirty="0" smtClean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Registers = instance variables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IOs = </a:t>
            </a:r>
            <a:r>
              <a:rPr lang="en-GB" dirty="0" err="1" smtClean="0"/>
              <a:t>accessors</a:t>
            </a:r>
            <a:endParaRPr lang="en-GB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Mmap</a:t>
            </a:r>
            <a:r>
              <a:rPr lang="en-GB" dirty="0" smtClean="0"/>
              <a:t>: configuration </a:t>
            </a:r>
            <a:r>
              <a:rPr lang="en-GB" dirty="0" smtClean="0">
                <a:sym typeface="Symbol"/>
              </a:rPr>
              <a:t> </a:t>
            </a:r>
            <a:r>
              <a:rPr lang="en-GB" dirty="0" smtClean="0"/>
              <a:t>main memory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Fine resource allocation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Step </a:t>
            </a:r>
            <a:r>
              <a:rPr lang="en-GB" dirty="0" smtClean="0"/>
              <a:t>by Step execution control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416050"/>
          </a:xfrm>
        </p:spPr>
        <p:txBody>
          <a:bodyPr lIns="0" tIns="0" rIns="0" bIns="0" anchor="ctr"/>
          <a:lstStyle/>
          <a:p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534988"/>
            <a:ext cx="7389813" cy="5999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F15798FE-40BC-4485-9278-E70C9853D91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538163"/>
            <a:ext cx="7386638" cy="5995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A207983-1751-414D-815F-CB132ECEE12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Improvements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59688" cy="40259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Coverage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Learning by </a:t>
            </a:r>
            <a:r>
              <a:rPr lang="en-GB" dirty="0" smtClean="0"/>
              <a:t>doing (reverse is costly)</a:t>
            </a:r>
            <a:endParaRPr lang="en-GB" dirty="0" smtClean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Model </a:t>
            </a:r>
            <a:r>
              <a:rPr lang="en-GB" dirty="0" smtClean="0"/>
              <a:t>re-design</a:t>
            </a:r>
            <a:endParaRPr lang="en-GB" dirty="0" smtClean="0"/>
          </a:p>
          <a:p>
            <a:pPr lvl="2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Wire </a:t>
            </a:r>
            <a:r>
              <a:rPr lang="en-GB" dirty="0" err="1" smtClean="0"/>
              <a:t>vs</a:t>
            </a:r>
            <a:r>
              <a:rPr lang="en-GB" dirty="0" smtClean="0"/>
              <a:t> Channel</a:t>
            </a:r>
          </a:p>
          <a:p>
            <a:pPr lvl="2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Directional </a:t>
            </a:r>
            <a:r>
              <a:rPr lang="en-GB" dirty="0" err="1" smtClean="0"/>
              <a:t>vs</a:t>
            </a:r>
            <a:r>
              <a:rPr lang="en-GB" dirty="0" smtClean="0"/>
              <a:t> Bi directional resources</a:t>
            </a:r>
          </a:p>
          <a:p>
            <a:pPr lvl="2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Hierarchical composition </a:t>
            </a:r>
          </a:p>
          <a:p>
            <a:pPr lvl="2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...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Model </a:t>
            </a:r>
            <a:r>
              <a:rPr lang="en-GB" dirty="0" err="1" smtClean="0"/>
              <a:t>instanciation</a:t>
            </a:r>
            <a:r>
              <a:rPr lang="en-GB" dirty="0" smtClean="0"/>
              <a:t> (DSL)‏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Design Space Exploration (DSE)‏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4464050" y="612775"/>
            <a:ext cx="360363" cy="360363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500563" y="617538"/>
            <a:ext cx="307975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Results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4" y="1500174"/>
            <a:ext cx="8051831" cy="4579938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Architectures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Commercial architecture (VIRTEX) with back end vendor's tools </a:t>
            </a:r>
            <a:r>
              <a:rPr lang="en-GB" dirty="0" smtClean="0"/>
              <a:t>control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Reconfigurable </a:t>
            </a:r>
            <a:r>
              <a:rPr lang="en-GB" dirty="0" err="1" smtClean="0"/>
              <a:t>datapaths</a:t>
            </a:r>
            <a:r>
              <a:rPr lang="en-GB" dirty="0" smtClean="0"/>
              <a:t> (</a:t>
            </a:r>
            <a:r>
              <a:rPr lang="en-GB" dirty="0" err="1" smtClean="0"/>
              <a:t>STMicro</a:t>
            </a:r>
            <a:r>
              <a:rPr lang="en-GB" dirty="0" smtClean="0"/>
              <a:t>)</a:t>
            </a:r>
            <a:endParaRPr lang="en-GB" dirty="0" smtClean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Generic parameterized architectures (DSE)‏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Architecture research oriented support (fast prototyping)</a:t>
            </a:r>
            <a:r>
              <a:rPr lang="en-GB" dirty="0" smtClean="0"/>
              <a:t>‏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Two </a:t>
            </a:r>
            <a:r>
              <a:rPr lang="en-GB" dirty="0" smtClean="0"/>
              <a:t>issues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Compiance</a:t>
            </a:r>
            <a:r>
              <a:rPr lang="en-GB" dirty="0" smtClean="0"/>
              <a:t> to standard</a:t>
            </a:r>
            <a:endParaRPr lang="en-GB" dirty="0" smtClean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High Level layer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6143636" y="2071678"/>
            <a:ext cx="14398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4862" cy="1414462"/>
          </a:xfrm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/>
              <a:t>Snaphots</a:t>
            </a:r>
            <a:endParaRPr lang="en-GB" dirty="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3" y="4140200"/>
            <a:ext cx="3262312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9025" y="3924300"/>
            <a:ext cx="2830513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025" y="1414463"/>
            <a:ext cx="3232150" cy="254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4500563" y="5219700"/>
            <a:ext cx="14398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679950" y="5400675"/>
            <a:ext cx="1260475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Interfacing the vendor API</a:t>
            </a:r>
          </a:p>
        </p:txBody>
      </p:sp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500563" y="3000372"/>
            <a:ext cx="1285884" cy="20717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rganigramme : Document 9"/>
          <p:cNvSpPr/>
          <p:nvPr/>
        </p:nvSpPr>
        <p:spPr bwMode="auto">
          <a:xfrm>
            <a:off x="5072066" y="1500174"/>
            <a:ext cx="1714512" cy="1500198"/>
          </a:xfrm>
          <a:prstGeom prst="flowChartDocumen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292929"/>
              </a:buClr>
              <a:buSzPct val="100000"/>
              <a:buFont typeface="Arial" charset="0"/>
              <a:buNone/>
              <a:tabLst/>
            </a:pPr>
            <a:r>
              <a:rPr lang="en-US" dirty="0" err="1" smtClean="0"/>
              <a:t>BitStream</a:t>
            </a:r>
            <a:r>
              <a:rPr lang="en-US" dirty="0" smtClean="0"/>
              <a:t> structure</a:t>
            </a:r>
          </a:p>
          <a:p>
            <a:pPr marL="0" marR="0" indent="0" algn="l" defTabSz="449263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292929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  <a:p>
            <a:pPr marL="0" marR="0" indent="0" algn="l" defTabSz="449263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292929"/>
              </a:buClr>
              <a:buSzPct val="100000"/>
              <a:buFont typeface="Arial" charset="0"/>
              <a:buNone/>
              <a:tabLst/>
            </a:pPr>
            <a:r>
              <a:rPr lang="en-US" dirty="0" smtClean="0"/>
              <a:t>(</a:t>
            </a:r>
            <a:r>
              <a:rPr lang="en-US" dirty="0" err="1" smtClean="0"/>
              <a:t>e.g</a:t>
            </a:r>
            <a:r>
              <a:rPr lang="en-US" dirty="0" smtClean="0"/>
              <a:t>  K.I.T)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15272" y="1777528"/>
            <a:ext cx="1143008" cy="57990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System Use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1663D76-DF7E-4D35-9F68-A55FEA421EA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4862" cy="14144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ST as application spec</a:t>
            </a:r>
            <a:endParaRPr lang="en-GB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4" y="1981200"/>
            <a:ext cx="8194675" cy="4114800"/>
          </a:xfrm>
        </p:spPr>
        <p:txBody>
          <a:bodyPr lIns="0" tIns="0" rIns="0" bIns="0"/>
          <a:lstStyle/>
          <a:p>
            <a:pPr marL="0" indent="0"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dirty="0" smtClean="0"/>
              <a:t>Goal: Fully exploit RA adaptability</a:t>
            </a:r>
          </a:p>
          <a:p>
            <a:pPr marL="0" indent="0"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endParaRPr lang="en-GB" dirty="0" smtClean="0"/>
          </a:p>
          <a:p>
            <a:pPr marL="0" indent="0"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dirty="0" smtClean="0"/>
              <a:t> How:</a:t>
            </a:r>
          </a:p>
          <a:p>
            <a:pPr marL="441325" lvl="1" indent="0"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dirty="0" smtClean="0"/>
              <a:t> </a:t>
            </a:r>
            <a:r>
              <a:rPr lang="en-GB" dirty="0" smtClean="0"/>
              <a:t>AST </a:t>
            </a:r>
            <a:r>
              <a:rPr lang="en-GB" dirty="0" smtClean="0"/>
              <a:t>from </a:t>
            </a:r>
            <a:r>
              <a:rPr lang="en-GB" dirty="0" err="1" smtClean="0"/>
              <a:t>Vw</a:t>
            </a:r>
            <a:r>
              <a:rPr lang="en-GB" dirty="0" smtClean="0"/>
              <a:t> code  </a:t>
            </a:r>
            <a:endParaRPr lang="en-GB" dirty="0" smtClean="0"/>
          </a:p>
          <a:p>
            <a:pPr marL="441325" lvl="1" indent="0"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dirty="0" smtClean="0"/>
              <a:t> </a:t>
            </a:r>
            <a:r>
              <a:rPr lang="en-GB" dirty="0" smtClean="0"/>
              <a:t>Typing</a:t>
            </a:r>
          </a:p>
          <a:p>
            <a:pPr marL="441325" lvl="1" indent="0"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dirty="0" smtClean="0"/>
              <a:t> </a:t>
            </a:r>
            <a:r>
              <a:rPr lang="en-GB" dirty="0" smtClean="0"/>
              <a:t>Compilation steps (standard + specific)</a:t>
            </a:r>
            <a:endParaRPr lang="en-GB" dirty="0" smtClean="0"/>
          </a:p>
          <a:p>
            <a:pPr marL="0" indent="0"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endParaRPr lang="en-GB" dirty="0" smtClean="0"/>
          </a:p>
          <a:p>
            <a:pPr marL="0" indent="0">
              <a:buNone/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dirty="0" smtClean="0"/>
              <a:t>+ RTL (application) generation</a:t>
            </a:r>
            <a:endParaRPr lang="en-GB" dirty="0" smtClean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6283340" y="612775"/>
            <a:ext cx="360362" cy="360363"/>
          </a:xfrm>
          <a:prstGeom prst="ellipse">
            <a:avLst/>
          </a:prstGeom>
          <a:solidFill>
            <a:srgbClr val="00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6319852" y="617538"/>
            <a:ext cx="307975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292929"/>
                </a:solidFill>
              </a:rPr>
              <a:t>2</a:t>
            </a:r>
            <a:endParaRPr lang="en-GB" dirty="0">
              <a:solidFill>
                <a:srgbClr val="292929"/>
              </a:solidFill>
            </a:endParaRPr>
          </a:p>
        </p:txBody>
      </p:sp>
      <p:sp>
        <p:nvSpPr>
          <p:cNvPr id="7" name="Bouton d'action : Suivant 6">
            <a:hlinkClick r:id="rId4" action="ppaction://hlinksldjump" highlightClick="1"/>
          </p:cNvPr>
          <p:cNvSpPr/>
          <p:nvPr/>
        </p:nvSpPr>
        <p:spPr bwMode="auto">
          <a:xfrm>
            <a:off x="7358082" y="6072206"/>
            <a:ext cx="1428760" cy="500066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292929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4862" cy="1414462"/>
          </a:xfrm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Tool Snapshot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725" y="1104900"/>
            <a:ext cx="6145213" cy="573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1663D76-DF7E-4D35-9F68-A55FEA421EA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931863" y="141288"/>
            <a:ext cx="7156450" cy="132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2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00"/>
                </a:solidFill>
              </a:rPr>
              <a:t>Example:Small FP multiplier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9088" y="1244600"/>
            <a:ext cx="6870700" cy="561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A207983-1751-414D-815F-CB132ECEE12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6450" cy="14144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Our OO Expert's world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59688" cy="4114800"/>
          </a:xfrm>
        </p:spPr>
        <p:txBody>
          <a:bodyPr lIns="0" tIns="0" rIns="0" bIns="0"/>
          <a:lstStyle/>
          <a:p>
            <a:pPr marL="0" indent="0">
              <a:lnSpc>
                <a:spcPct val="92000"/>
              </a:lnSpc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smtClean="0"/>
              <a:t>We are all familiar with </a:t>
            </a:r>
          </a:p>
          <a:p>
            <a:pPr marL="0" lvl="1" indent="0">
              <a:lnSpc>
                <a:spcPct val="92000"/>
              </a:lnSpc>
              <a:spcBef>
                <a:spcPts val="800"/>
              </a:spcBef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sz="3200" smtClean="0"/>
              <a:t> Code refactoring</a:t>
            </a:r>
          </a:p>
          <a:p>
            <a:pPr marL="0" lvl="1" indent="0">
              <a:lnSpc>
                <a:spcPct val="92000"/>
              </a:lnSpc>
              <a:spcBef>
                <a:spcPts val="800"/>
              </a:spcBef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sz="3200" smtClean="0"/>
              <a:t> Code reuse</a:t>
            </a:r>
          </a:p>
          <a:p>
            <a:pPr marL="0" lvl="1" indent="0">
              <a:lnSpc>
                <a:spcPct val="92000"/>
              </a:lnSpc>
              <a:spcBef>
                <a:spcPts val="800"/>
              </a:spcBef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sz="3200" smtClean="0"/>
              <a:t> Agile development</a:t>
            </a:r>
          </a:p>
          <a:p>
            <a:pPr marL="0" lvl="1" indent="0">
              <a:lnSpc>
                <a:spcPct val="92000"/>
              </a:lnSpc>
              <a:spcBef>
                <a:spcPts val="800"/>
              </a:spcBef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endParaRPr lang="en-GB" sz="3200" smtClean="0"/>
          </a:p>
          <a:p>
            <a:pPr marL="0" indent="0">
              <a:lnSpc>
                <a:spcPct val="92000"/>
              </a:lnSpc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smtClean="0"/>
              <a:t>Ability to postpone design choices</a:t>
            </a:r>
          </a:p>
          <a:p>
            <a:pPr marL="0" indent="0">
              <a:lnSpc>
                <a:spcPct val="92000"/>
              </a:lnSpc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smtClean="0"/>
              <a:t>Fast development</a:t>
            </a:r>
          </a:p>
          <a:p>
            <a:pPr marL="0" indent="0">
              <a:lnSpc>
                <a:spcPct val="92000"/>
              </a:lnSpc>
              <a:tabLst>
                <a:tab pos="3175" algn="l"/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</a:tabLst>
            </a:pPr>
            <a:r>
              <a:rPr lang="en-GB" smtClean="0"/>
              <a:t>Portability through Virtual Machines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1381125"/>
            <a:ext cx="6223000" cy="455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931863" y="141288"/>
            <a:ext cx="7156450" cy="132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2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00"/>
                </a:solidFill>
              </a:rPr>
              <a:t>Example:Small FP multiplier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2763" y="4148138"/>
            <a:ext cx="3227387" cy="269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A207983-1751-414D-815F-CB132ECEE12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" y="1854200"/>
            <a:ext cx="8178800" cy="538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931863" y="141288"/>
            <a:ext cx="8067675" cy="132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2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00"/>
                </a:solidFill>
              </a:rPr>
              <a:t>Example:</a:t>
            </a:r>
            <a:r>
              <a:rPr lang="en-GB" sz="3200">
                <a:solidFill>
                  <a:srgbClr val="000000"/>
                </a:solidFill>
              </a:rPr>
              <a:t>Changing optimization policy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A207983-1751-414D-815F-CB132ECEE12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4862" cy="14144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Example: </a:t>
            </a:r>
            <a:r>
              <a:rPr lang="en-GB" sz="3200" smtClean="0"/>
              <a:t>Changing target RA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463" y="1368425"/>
            <a:ext cx="7516812" cy="520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1663D76-DF7E-4D35-9F68-A55FEA421EA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Pro/Cons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9488" y="1493838"/>
            <a:ext cx="7659687" cy="49911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>
                <a:solidFill>
                  <a:srgbClr val="008000"/>
                </a:solidFill>
              </a:rPr>
              <a:t>Domain oriented tailoring (ex. Galois field based typing) for free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>
                <a:solidFill>
                  <a:srgbClr val="008000"/>
                </a:solidFill>
              </a:rPr>
              <a:t>Logic based simulator hence SW/HW sharing API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>
              <a:solidFill>
                <a:srgbClr val="FF0000"/>
              </a:solidFill>
            </a:endParaRP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>
                <a:solidFill>
                  <a:srgbClr val="FF0000"/>
                </a:solidFill>
              </a:rPr>
              <a:t>Complexity bounded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>
                <a:solidFill>
                  <a:srgbClr val="FF0000"/>
                </a:solidFill>
              </a:rPr>
              <a:t>Restricted to simple control structures (ifTrue:, ...) and loop unrolling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>
                <a:solidFill>
                  <a:srgbClr val="FF0000"/>
                </a:solidFill>
              </a:rPr>
              <a:t>Still relies on third parties logic minimizers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Complexity issue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59688" cy="4881563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Well known design patterns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Soft macros (tiling, ...)‏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Compositions (divide and conquer)‏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Designing architectures (control structures through structural patterns) </a:t>
            </a:r>
          </a:p>
          <a:p>
            <a:pPr>
              <a:lnSpc>
                <a:spcPct val="92000"/>
              </a:lnSpc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3419475"/>
            <a:ext cx="2520950" cy="190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419475"/>
            <a:ext cx="2520950" cy="197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Model/Interchange issues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5" y="1584325"/>
            <a:ext cx="7659688" cy="4570413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 smtClean="0"/>
              <a:t>Standart</a:t>
            </a:r>
            <a:r>
              <a:rPr lang="en-GB" sz="2800" dirty="0" smtClean="0"/>
              <a:t> compliance (e.g. EDIF)‏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Exchange issues: 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Ensure portability</a:t>
            </a:r>
            <a:endParaRPr lang="en-GB" dirty="0" smtClean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Prevent semantic losses  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Allow cross-blocks optimizations</a:t>
            </a:r>
            <a:endParaRPr lang="en-GB" dirty="0" smtClean="0"/>
          </a:p>
        </p:txBody>
      </p:sp>
      <p:sp>
        <p:nvSpPr>
          <p:cNvPr id="4" name="Flèche droite 3"/>
          <p:cNvSpPr/>
          <p:nvPr/>
        </p:nvSpPr>
        <p:spPr bwMode="auto">
          <a:xfrm>
            <a:off x="571472" y="4000504"/>
            <a:ext cx="714380" cy="42862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292929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7215206" y="3357562"/>
            <a:ext cx="785818" cy="642942"/>
            <a:chOff x="7215206" y="3357562"/>
            <a:chExt cx="785818" cy="642942"/>
          </a:xfrm>
        </p:grpSpPr>
        <p:sp>
          <p:nvSpPr>
            <p:cNvPr id="5" name="Rectangle 4"/>
            <p:cNvSpPr/>
            <p:nvPr/>
          </p:nvSpPr>
          <p:spPr bwMode="auto">
            <a:xfrm>
              <a:off x="7215206" y="3500438"/>
              <a:ext cx="785818" cy="4286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92929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cxnSp>
          <p:nvCxnSpPr>
            <p:cNvPr id="7" name="Connecteur droit 6"/>
            <p:cNvCxnSpPr/>
            <p:nvPr/>
          </p:nvCxnSpPr>
          <p:spPr bwMode="auto">
            <a:xfrm>
              <a:off x="7215206" y="3357562"/>
              <a:ext cx="785818" cy="642942"/>
            </a:xfrm>
            <a:prstGeom prst="line">
              <a:avLst/>
            </a:prstGeom>
            <a:solidFill>
              <a:srgbClr val="00B8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Connecteur droit 7"/>
            <p:cNvCxnSpPr/>
            <p:nvPr/>
          </p:nvCxnSpPr>
          <p:spPr bwMode="auto">
            <a:xfrm rot="5400000" flipH="1" flipV="1">
              <a:off x="7286644" y="3357562"/>
              <a:ext cx="642942" cy="642942"/>
            </a:xfrm>
            <a:prstGeom prst="line">
              <a:avLst/>
            </a:prstGeom>
            <a:solidFill>
              <a:srgbClr val="00B8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57224" y="4000504"/>
            <a:ext cx="7659688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42913" marR="0" lvl="0" indent="-442913" algn="l" defTabSz="449263" rtl="0" eaLnBrk="0" fontAlgn="base" latinLnBrk="0" hangingPunct="0">
              <a:lnSpc>
                <a:spcPct val="92000"/>
              </a:lnSpc>
              <a:spcBef>
                <a:spcPts val="800"/>
              </a:spcBef>
              <a:spcAft>
                <a:spcPct val="0"/>
              </a:spcAft>
              <a:buClr>
                <a:srgbClr val="CC9900"/>
              </a:buClr>
              <a:buSzPct val="7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Meta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modeling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Platypus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(A.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Plantec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4238" marR="0" lvl="1" indent="-438150" algn="l" defTabSz="449263" rtl="0" eaLnBrk="0" fontAlgn="base" latinLnBrk="0" hangingPunct="0">
              <a:lnSpc>
                <a:spcPct val="92000"/>
              </a:lnSpc>
              <a:spcBef>
                <a:spcPts val="700"/>
              </a:spcBef>
              <a:spcAft>
                <a:spcPct val="0"/>
              </a:spcAft>
              <a:buClr>
                <a:srgbClr val="999933"/>
              </a:buClr>
              <a:buSzPct val="65000"/>
              <a:buFont typeface="Wingdings" charset="2"/>
              <a:buChar char="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cs typeface="+mn-cs"/>
              </a:rPr>
              <a:t>STEP/EXPRESS</a:t>
            </a:r>
          </a:p>
          <a:p>
            <a:pPr marL="884238" marR="0" lvl="1" indent="-438150" algn="l" defTabSz="449263" rtl="0" eaLnBrk="0" fontAlgn="base" latinLnBrk="0" hangingPunct="0">
              <a:lnSpc>
                <a:spcPct val="92000"/>
              </a:lnSpc>
              <a:spcBef>
                <a:spcPts val="700"/>
              </a:spcBef>
              <a:spcAft>
                <a:spcPct val="0"/>
              </a:spcAft>
              <a:buClr>
                <a:srgbClr val="999933"/>
              </a:buClr>
              <a:buSzPct val="65000"/>
              <a:buFont typeface="Wingdings" charset="2"/>
              <a:buChar char="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cs typeface="+mn-cs"/>
              </a:rPr>
              <a:t>Visitors (encoding/decoding, repository, rules checking)‏</a:t>
            </a:r>
          </a:p>
          <a:p>
            <a:pPr marL="884238" marR="0" lvl="1" indent="-438150" algn="l" defTabSz="449263" rtl="0" eaLnBrk="0" fontAlgn="base" latinLnBrk="0" hangingPunct="0">
              <a:lnSpc>
                <a:spcPct val="92000"/>
              </a:lnSpc>
              <a:spcBef>
                <a:spcPts val="700"/>
              </a:spcBef>
              <a:spcAft>
                <a:spcPct val="0"/>
              </a:spcAft>
              <a:buClr>
                <a:srgbClr val="999933"/>
              </a:buClr>
              <a:buSzPct val="65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cs typeface="+mn-cs"/>
              </a:rPr>
              <a:t>+  Visitors (Domain specific e.g. Scheduling)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Flow</a:t>
            </a:r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6156325" y="2170113"/>
            <a:ext cx="1152525" cy="358775"/>
          </a:xfrm>
          <a:prstGeom prst="flowChartAlternateProcess">
            <a:avLst/>
          </a:prstGeom>
          <a:solidFill>
            <a:srgbClr val="CCCC99">
              <a:alpha val="49019"/>
            </a:srgbClr>
          </a:solidFill>
          <a:ln w="9360">
            <a:solidFill>
              <a:srgbClr val="29292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292929"/>
                </a:solidFill>
              </a:rPr>
              <a:t>Platypus tool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508625" y="1736725"/>
            <a:ext cx="3384550" cy="1223963"/>
          </a:xfrm>
          <a:prstGeom prst="rect">
            <a:avLst/>
          </a:prstGeom>
          <a:noFill/>
          <a:ln w="9360" cap="rnd">
            <a:solidFill>
              <a:srgbClr val="292929"/>
            </a:solidFill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CDFG design</a:t>
            </a: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 flipH="1">
            <a:off x="7305675" y="2386013"/>
            <a:ext cx="366713" cy="1587"/>
          </a:xfrm>
          <a:prstGeom prst="line">
            <a:avLst/>
          </a:prstGeom>
          <a:noFill/>
          <a:ln w="9360">
            <a:solidFill>
              <a:srgbClr val="29292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AutoShape 5"/>
          <p:cNvSpPr>
            <a:spLocks noChangeArrowheads="1"/>
          </p:cNvSpPr>
          <p:nvPr/>
        </p:nvSpPr>
        <p:spPr bwMode="auto">
          <a:xfrm>
            <a:off x="7669213" y="1881188"/>
            <a:ext cx="936625" cy="936625"/>
          </a:xfrm>
          <a:prstGeom prst="foldedCorner">
            <a:avLst>
              <a:gd name="adj" fmla="val 12500"/>
            </a:avLst>
          </a:prstGeom>
          <a:solidFill>
            <a:srgbClr val="CCCC99">
              <a:alpha val="43921"/>
            </a:srgbClr>
          </a:solidFill>
          <a:ln w="9360">
            <a:solidFill>
              <a:srgbClr val="29292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292929"/>
                </a:solidFill>
              </a:rPr>
              <a:t>CDFG </a:t>
            </a:r>
          </a:p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292929"/>
                </a:solidFill>
              </a:rPr>
              <a:t>EXPRESS </a:t>
            </a:r>
          </a:p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292929"/>
                </a:solidFill>
              </a:rPr>
              <a:t>model</a:t>
            </a:r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 flipH="1">
            <a:off x="4497388" y="2386013"/>
            <a:ext cx="1662112" cy="1587"/>
          </a:xfrm>
          <a:prstGeom prst="line">
            <a:avLst/>
          </a:prstGeom>
          <a:noFill/>
          <a:ln w="9360">
            <a:solidFill>
              <a:srgbClr val="292929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3348038" y="1520825"/>
            <a:ext cx="1147762" cy="1079500"/>
          </a:xfrm>
          <a:prstGeom prst="roundRect">
            <a:avLst>
              <a:gd name="adj" fmla="val 16667"/>
            </a:avLst>
          </a:prstGeom>
          <a:solidFill>
            <a:srgbClr val="CC9900">
              <a:alpha val="29803"/>
            </a:srgbClr>
          </a:solidFill>
          <a:ln w="9360">
            <a:solidFill>
              <a:srgbClr val="29292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292929"/>
                </a:solidFill>
              </a:rPr>
              <a:t>Tool X</a:t>
            </a:r>
            <a:r>
              <a:rPr lang="en-GB">
                <a:solidFill>
                  <a:srgbClr val="292929"/>
                </a:solidFill>
              </a:rPr>
              <a:t> </a:t>
            </a:r>
          </a:p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292929"/>
              </a:solidFill>
            </a:endParaRPr>
          </a:p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292929"/>
              </a:solidFill>
            </a:endParaRPr>
          </a:p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292929"/>
              </a:solidFill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339975" y="1952625"/>
            <a:ext cx="2147888" cy="647700"/>
          </a:xfrm>
          <a:prstGeom prst="roundRect">
            <a:avLst>
              <a:gd name="adj" fmla="val 16667"/>
            </a:avLst>
          </a:prstGeom>
          <a:solidFill>
            <a:srgbClr val="CC9900">
              <a:alpha val="29803"/>
            </a:srgbClr>
          </a:solidFill>
          <a:ln w="9360">
            <a:solidFill>
              <a:srgbClr val="29292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292929"/>
                </a:solidFill>
              </a:rPr>
              <a:t>Tool Y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3419475" y="1952625"/>
            <a:ext cx="108108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6000"/>
              </a:lnSpc>
              <a:spcBef>
                <a:spcPts val="750"/>
              </a:spcBef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FF3300"/>
                </a:solidFill>
              </a:rPr>
              <a:t>HLL CDFG API </a:t>
            </a:r>
            <a:r>
              <a:rPr lang="en-GB" sz="1200" b="1">
                <a:solidFill>
                  <a:srgbClr val="FF3300"/>
                </a:solidFill>
              </a:rPr>
              <a:t>(Java)‏</a:t>
            </a:r>
          </a:p>
        </p:txBody>
      </p:sp>
      <p:sp>
        <p:nvSpPr>
          <p:cNvPr id="33803" name="AutoShape 10"/>
          <p:cNvSpPr>
            <a:spLocks noChangeArrowheads="1"/>
          </p:cNvSpPr>
          <p:nvPr/>
        </p:nvSpPr>
        <p:spPr bwMode="auto">
          <a:xfrm>
            <a:off x="3214688" y="3103563"/>
            <a:ext cx="1368425" cy="719137"/>
          </a:xfrm>
          <a:prstGeom prst="can">
            <a:avLst>
              <a:gd name="adj" fmla="val 25000"/>
            </a:avLst>
          </a:prstGeom>
          <a:solidFill>
            <a:srgbClr val="CCCC99"/>
          </a:solidFill>
          <a:ln w="9360">
            <a:solidFill>
              <a:srgbClr val="29292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292929"/>
                </a:solidFill>
              </a:rPr>
              <a:t>CDFG instances</a:t>
            </a:r>
          </a:p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292929"/>
                </a:solidFill>
              </a:rPr>
              <a:t>(STEP files)‏</a:t>
            </a:r>
          </a:p>
        </p:txBody>
      </p:sp>
      <p:sp>
        <p:nvSpPr>
          <p:cNvPr id="33804" name="AutoShape 11"/>
          <p:cNvSpPr>
            <a:spLocks noChangeArrowheads="1"/>
          </p:cNvSpPr>
          <p:nvPr/>
        </p:nvSpPr>
        <p:spPr bwMode="auto">
          <a:xfrm>
            <a:off x="3706813" y="4257675"/>
            <a:ext cx="1368425" cy="1152525"/>
          </a:xfrm>
          <a:prstGeom prst="roundRect">
            <a:avLst>
              <a:gd name="adj" fmla="val 16667"/>
            </a:avLst>
          </a:prstGeom>
          <a:solidFill>
            <a:srgbClr val="FF9900">
              <a:alpha val="63136"/>
            </a:srgbClr>
          </a:solidFill>
          <a:ln w="9360">
            <a:solidFill>
              <a:srgbClr val="29292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292929"/>
              </a:solidFill>
            </a:endParaRPr>
          </a:p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292929"/>
              </a:solidFill>
            </a:endParaRPr>
          </a:p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292929"/>
              </a:solidFill>
            </a:endParaRPr>
          </a:p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292929"/>
              </a:solidFill>
            </a:endParaRPr>
          </a:p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292929"/>
                </a:solidFill>
              </a:rPr>
              <a:t>CDFG Checker</a:t>
            </a:r>
          </a:p>
        </p:txBody>
      </p:sp>
      <p:sp>
        <p:nvSpPr>
          <p:cNvPr id="33805" name="AutoShape 12"/>
          <p:cNvSpPr>
            <a:spLocks noChangeArrowheads="1"/>
          </p:cNvSpPr>
          <p:nvPr/>
        </p:nvSpPr>
        <p:spPr bwMode="auto">
          <a:xfrm>
            <a:off x="1258888" y="4257675"/>
            <a:ext cx="3816350" cy="647700"/>
          </a:xfrm>
          <a:prstGeom prst="roundRect">
            <a:avLst>
              <a:gd name="adj" fmla="val 16667"/>
            </a:avLst>
          </a:prstGeom>
          <a:solidFill>
            <a:srgbClr val="FF9900">
              <a:alpha val="63136"/>
            </a:srgbClr>
          </a:solidFill>
          <a:ln w="9360">
            <a:solidFill>
              <a:srgbClr val="29292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Madeo+ synthesis tool </a:t>
            </a:r>
          </a:p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292929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755650" y="1160463"/>
            <a:ext cx="4464050" cy="4537075"/>
          </a:xfrm>
          <a:prstGeom prst="rect">
            <a:avLst/>
          </a:prstGeom>
          <a:noFill/>
          <a:ln w="9360" cap="rnd">
            <a:solidFill>
              <a:srgbClr val="292929"/>
            </a:solidFill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CDFG Use</a:t>
            </a: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6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7" name="Line 14"/>
          <p:cNvSpPr>
            <a:spLocks noChangeShapeType="1"/>
          </p:cNvSpPr>
          <p:nvPr/>
        </p:nvSpPr>
        <p:spPr bwMode="auto">
          <a:xfrm>
            <a:off x="3924300" y="2601913"/>
            <a:ext cx="1588" cy="574675"/>
          </a:xfrm>
          <a:prstGeom prst="line">
            <a:avLst/>
          </a:prstGeom>
          <a:noFill/>
          <a:ln w="9360">
            <a:solidFill>
              <a:srgbClr val="292929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Line 15"/>
          <p:cNvSpPr>
            <a:spLocks noChangeShapeType="1"/>
          </p:cNvSpPr>
          <p:nvPr/>
        </p:nvSpPr>
        <p:spPr bwMode="auto">
          <a:xfrm>
            <a:off x="4211638" y="3825875"/>
            <a:ext cx="1587" cy="431800"/>
          </a:xfrm>
          <a:prstGeom prst="line">
            <a:avLst/>
          </a:prstGeom>
          <a:noFill/>
          <a:ln w="9360">
            <a:solidFill>
              <a:srgbClr val="292929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16"/>
          <p:cNvSpPr>
            <a:spLocks noChangeShapeType="1"/>
          </p:cNvSpPr>
          <p:nvPr/>
        </p:nvSpPr>
        <p:spPr bwMode="auto">
          <a:xfrm>
            <a:off x="3563938" y="4906963"/>
            <a:ext cx="1587" cy="790575"/>
          </a:xfrm>
          <a:prstGeom prst="line">
            <a:avLst/>
          </a:prstGeom>
          <a:noFill/>
          <a:ln w="9360">
            <a:solidFill>
              <a:srgbClr val="29292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17"/>
          <p:cNvSpPr>
            <a:spLocks noChangeShapeType="1"/>
          </p:cNvSpPr>
          <p:nvPr/>
        </p:nvSpPr>
        <p:spPr bwMode="auto">
          <a:xfrm>
            <a:off x="2700338" y="4905375"/>
            <a:ext cx="1587" cy="792163"/>
          </a:xfrm>
          <a:prstGeom prst="line">
            <a:avLst/>
          </a:prstGeom>
          <a:noFill/>
          <a:ln w="9360">
            <a:solidFill>
              <a:srgbClr val="29292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Line 18"/>
          <p:cNvSpPr>
            <a:spLocks noChangeShapeType="1"/>
          </p:cNvSpPr>
          <p:nvPr/>
        </p:nvSpPr>
        <p:spPr bwMode="auto">
          <a:xfrm>
            <a:off x="1835150" y="4906963"/>
            <a:ext cx="1588" cy="790575"/>
          </a:xfrm>
          <a:prstGeom prst="line">
            <a:avLst/>
          </a:prstGeom>
          <a:noFill/>
          <a:ln w="9360">
            <a:solidFill>
              <a:srgbClr val="29292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3276600" y="5795963"/>
            <a:ext cx="2087563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6000"/>
              </a:lnSpc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292929"/>
                </a:solidFill>
              </a:rPr>
              <a:t>Target 3</a:t>
            </a:r>
          </a:p>
          <a:p>
            <a:pPr>
              <a:lnSpc>
                <a:spcPct val="96000"/>
              </a:lnSpc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292929"/>
                </a:solidFill>
              </a:rPr>
              <a:t>Specific Assembly code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2338388" y="5795963"/>
            <a:ext cx="100965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6000"/>
              </a:lnSpc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292929"/>
                </a:solidFill>
              </a:rPr>
              <a:t>Target 2</a:t>
            </a:r>
          </a:p>
          <a:p>
            <a:pPr>
              <a:lnSpc>
                <a:spcPct val="96000"/>
              </a:lnSpc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292929"/>
                </a:solidFill>
              </a:rPr>
              <a:t>C like code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971550" y="5795963"/>
            <a:ext cx="1223963" cy="5397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6000"/>
              </a:lnSpc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292929"/>
                </a:solidFill>
              </a:rPr>
              <a:t>Target 1</a:t>
            </a:r>
          </a:p>
          <a:p>
            <a:pPr algn="r">
              <a:lnSpc>
                <a:spcPct val="96000"/>
              </a:lnSpc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292929"/>
                </a:solidFill>
              </a:rPr>
              <a:t>EDIF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755650" y="3392488"/>
            <a:ext cx="1008063" cy="619125"/>
          </a:xfrm>
          <a:prstGeom prst="rect">
            <a:avLst/>
          </a:prstGeom>
          <a:noFill/>
          <a:ln w="9360">
            <a:solidFill>
              <a:srgbClr val="292929"/>
            </a:solidFill>
            <a:prstDash val="dash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6000"/>
              </a:lnSpc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292929"/>
                </a:solidFill>
              </a:rPr>
              <a:t>Target architecture description</a:t>
            </a: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3706813" y="4330700"/>
            <a:ext cx="1368425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6000"/>
              </a:lnSpc>
              <a:spcBef>
                <a:spcPts val="750"/>
              </a:spcBef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FF3300"/>
                </a:solidFill>
              </a:rPr>
              <a:t>HLL CDFG API </a:t>
            </a:r>
            <a:r>
              <a:rPr lang="en-GB" sz="1200" b="1">
                <a:solidFill>
                  <a:srgbClr val="FF3300"/>
                </a:solidFill>
              </a:rPr>
              <a:t>(Smalltalk)‏</a:t>
            </a:r>
          </a:p>
        </p:txBody>
      </p:sp>
      <p:sp>
        <p:nvSpPr>
          <p:cNvPr id="33817" name="Freeform 24"/>
          <p:cNvSpPr>
            <a:spLocks/>
          </p:cNvSpPr>
          <p:nvPr/>
        </p:nvSpPr>
        <p:spPr bwMode="auto">
          <a:xfrm>
            <a:off x="1039813" y="4041775"/>
            <a:ext cx="206375" cy="614363"/>
          </a:xfrm>
          <a:custGeom>
            <a:avLst/>
            <a:gdLst>
              <a:gd name="T0" fmla="*/ 2 w 130"/>
              <a:gd name="T1" fmla="*/ 0 h 387"/>
              <a:gd name="T2" fmla="*/ 0 w 130"/>
              <a:gd name="T3" fmla="*/ 387 h 387"/>
              <a:gd name="T4" fmla="*/ 130 w 130"/>
              <a:gd name="T5" fmla="*/ 387 h 387"/>
              <a:gd name="T6" fmla="*/ 0 60000 65536"/>
              <a:gd name="T7" fmla="*/ 0 60000 65536"/>
              <a:gd name="T8" fmla="*/ 0 60000 65536"/>
              <a:gd name="T9" fmla="*/ 0 w 130"/>
              <a:gd name="T10" fmla="*/ 0 h 387"/>
              <a:gd name="T11" fmla="*/ 130 w 130"/>
              <a:gd name="T12" fmla="*/ 387 h 3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387">
                <a:moveTo>
                  <a:pt x="2" y="0"/>
                </a:moveTo>
                <a:lnTo>
                  <a:pt x="0" y="387"/>
                </a:lnTo>
                <a:lnTo>
                  <a:pt x="130" y="387"/>
                </a:lnTo>
              </a:path>
            </a:pathLst>
          </a:custGeom>
          <a:noFill/>
          <a:ln w="9360">
            <a:solidFill>
              <a:srgbClr val="29292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Freeform 25"/>
          <p:cNvSpPr>
            <a:spLocks/>
          </p:cNvSpPr>
          <p:nvPr/>
        </p:nvSpPr>
        <p:spPr bwMode="auto">
          <a:xfrm>
            <a:off x="5076825" y="2384425"/>
            <a:ext cx="292100" cy="2305050"/>
          </a:xfrm>
          <a:custGeom>
            <a:avLst/>
            <a:gdLst>
              <a:gd name="T0" fmla="*/ 272 w 275"/>
              <a:gd name="T1" fmla="*/ 0 h 1770"/>
              <a:gd name="T2" fmla="*/ 275 w 275"/>
              <a:gd name="T3" fmla="*/ 1768 h 1770"/>
              <a:gd name="T4" fmla="*/ 0 w 275"/>
              <a:gd name="T5" fmla="*/ 1770 h 1770"/>
              <a:gd name="T6" fmla="*/ 0 60000 65536"/>
              <a:gd name="T7" fmla="*/ 0 60000 65536"/>
              <a:gd name="T8" fmla="*/ 0 60000 65536"/>
              <a:gd name="T9" fmla="*/ 0 w 275"/>
              <a:gd name="T10" fmla="*/ 0 h 1770"/>
              <a:gd name="T11" fmla="*/ 275 w 275"/>
              <a:gd name="T12" fmla="*/ 1770 h 1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" h="1770">
                <a:moveTo>
                  <a:pt x="272" y="0"/>
                </a:moveTo>
                <a:lnTo>
                  <a:pt x="275" y="1768"/>
                </a:lnTo>
                <a:lnTo>
                  <a:pt x="0" y="1770"/>
                </a:lnTo>
              </a:path>
            </a:pathLst>
          </a:custGeom>
          <a:noFill/>
          <a:ln w="9360" cap="rnd">
            <a:solidFill>
              <a:srgbClr val="292929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6"/>
          <p:cNvSpPr>
            <a:spLocks noChangeArrowheads="1"/>
          </p:cNvSpPr>
          <p:nvPr/>
        </p:nvSpPr>
        <p:spPr bwMode="auto">
          <a:xfrm>
            <a:off x="5580063" y="3103563"/>
            <a:ext cx="3421062" cy="3197225"/>
          </a:xfrm>
          <a:prstGeom prst="rect">
            <a:avLst/>
          </a:prstGeom>
          <a:noFill/>
          <a:ln w="9360">
            <a:solidFill>
              <a:srgbClr val="2929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ENTITY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 HierarchicalNode </a:t>
            </a: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SUBTYPE OF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 (Node);</a:t>
            </a: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	localVariables : </a:t>
            </a: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LIST OF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 AbstractData;</a:t>
            </a: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	subOperators : </a:t>
            </a: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LIST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 [1 : ?] </a:t>
            </a: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OF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 Node;</a:t>
            </a: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END_ENTITY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;</a:t>
            </a: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endParaRPr lang="en-GB" sz="1000">
              <a:solidFill>
                <a:srgbClr val="292929"/>
              </a:solidFill>
              <a:latin typeface="Courier New" pitchFamily="49" charset="0"/>
            </a:endParaRP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ENTITY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 AccumulatorNode </a:t>
            </a: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SUBTYPE OF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 (HierarchicalNode);</a:t>
            </a: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	init : AbstractData; </a:t>
            </a:r>
            <a:r>
              <a:rPr lang="en-GB" sz="1000" i="1">
                <a:solidFill>
                  <a:srgbClr val="292929"/>
                </a:solidFill>
                <a:latin typeface="Courier New" pitchFamily="49" charset="0"/>
              </a:rPr>
              <a:t>--”AccumulatorNode.init” the initial value we start accumulating from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.</a:t>
            </a: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	toBeAccumulated: AbstractData;</a:t>
            </a: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DERIVE</a:t>
            </a: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	cumulatedArguments : </a:t>
            </a: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LIST OF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 AbstractData := subOperators [ </a:t>
            </a: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SIZEOF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 (subOperators)].outputs;</a:t>
            </a: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WHERE</a:t>
            </a: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	toBeAccumulatedSource: SIZEOF ( cumulatedArguments )=1;</a:t>
            </a: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	typeCompat: cumulatedArguments[1].</a:t>
            </a: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type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 = init.</a:t>
            </a: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type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;</a:t>
            </a:r>
          </a:p>
          <a:p>
            <a:pPr marL="444500" indent="-444500" eaLnBrk="0" hangingPunct="0">
              <a:lnSpc>
                <a:spcPct val="8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</a:pPr>
            <a:r>
              <a:rPr lang="en-GB" sz="1000" b="1">
                <a:solidFill>
                  <a:srgbClr val="FF3300"/>
                </a:solidFill>
                <a:latin typeface="Courier New" pitchFamily="49" charset="0"/>
              </a:rPr>
              <a:t>END_ENTITY</a:t>
            </a:r>
            <a:r>
              <a:rPr lang="en-GB" sz="1000">
                <a:solidFill>
                  <a:srgbClr val="292929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33820" name="Oval 27"/>
          <p:cNvSpPr>
            <a:spLocks noChangeArrowheads="1"/>
          </p:cNvSpPr>
          <p:nvPr/>
        </p:nvSpPr>
        <p:spPr bwMode="auto">
          <a:xfrm>
            <a:off x="1368425" y="5688013"/>
            <a:ext cx="900113" cy="720725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4659303" y="546096"/>
            <a:ext cx="1714512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Forme libre 30"/>
          <p:cNvSpPr/>
          <p:nvPr/>
        </p:nvSpPr>
        <p:spPr bwMode="auto">
          <a:xfrm>
            <a:off x="1840348" y="727981"/>
            <a:ext cx="2731652" cy="4915597"/>
          </a:xfrm>
          <a:custGeom>
            <a:avLst/>
            <a:gdLst>
              <a:gd name="connsiteX0" fmla="*/ 2734128 w 2734128"/>
              <a:gd name="connsiteY0" fmla="*/ 0 h 4974772"/>
              <a:gd name="connsiteX1" fmla="*/ 2298700 w 2734128"/>
              <a:gd name="connsiteY1" fmla="*/ 576943 h 4974772"/>
              <a:gd name="connsiteX2" fmla="*/ 2135414 w 2734128"/>
              <a:gd name="connsiteY2" fmla="*/ 2340429 h 4974772"/>
              <a:gd name="connsiteX3" fmla="*/ 1808843 w 2734128"/>
              <a:gd name="connsiteY3" fmla="*/ 3679372 h 4974772"/>
              <a:gd name="connsiteX4" fmla="*/ 622300 w 2734128"/>
              <a:gd name="connsiteY4" fmla="*/ 3875314 h 4974772"/>
              <a:gd name="connsiteX5" fmla="*/ 99786 w 2734128"/>
              <a:gd name="connsiteY5" fmla="*/ 3995057 h 4974772"/>
              <a:gd name="connsiteX6" fmla="*/ 23586 w 2734128"/>
              <a:gd name="connsiteY6" fmla="*/ 4974772 h 49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4128" h="4974772">
                <a:moveTo>
                  <a:pt x="2734128" y="0"/>
                </a:moveTo>
                <a:cubicBezTo>
                  <a:pt x="2566307" y="93436"/>
                  <a:pt x="2398486" y="186872"/>
                  <a:pt x="2298700" y="576943"/>
                </a:cubicBezTo>
                <a:cubicBezTo>
                  <a:pt x="2198914" y="967014"/>
                  <a:pt x="2217057" y="1823358"/>
                  <a:pt x="2135414" y="2340429"/>
                </a:cubicBezTo>
                <a:cubicBezTo>
                  <a:pt x="2053771" y="2857500"/>
                  <a:pt x="2061029" y="3423558"/>
                  <a:pt x="1808843" y="3679372"/>
                </a:cubicBezTo>
                <a:cubicBezTo>
                  <a:pt x="1556657" y="3935186"/>
                  <a:pt x="907143" y="3822700"/>
                  <a:pt x="622300" y="3875314"/>
                </a:cubicBezTo>
                <a:cubicBezTo>
                  <a:pt x="337457" y="3927928"/>
                  <a:pt x="199572" y="3811814"/>
                  <a:pt x="99786" y="3995057"/>
                </a:cubicBezTo>
                <a:cubicBezTo>
                  <a:pt x="0" y="4178300"/>
                  <a:pt x="11793" y="4576536"/>
                  <a:pt x="23586" y="4974772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292929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" name="Organigramme : Fusion 32"/>
          <p:cNvSpPr/>
          <p:nvPr/>
        </p:nvSpPr>
        <p:spPr bwMode="auto">
          <a:xfrm>
            <a:off x="1797012" y="5619780"/>
            <a:ext cx="146052" cy="109539"/>
          </a:xfrm>
          <a:prstGeom prst="flowChartMerg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292929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870038" y="1048154"/>
            <a:ext cx="1714512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Connecteur en arc 38"/>
          <p:cNvCxnSpPr/>
          <p:nvPr/>
        </p:nvCxnSpPr>
        <p:spPr bwMode="auto">
          <a:xfrm>
            <a:off x="2271681" y="1347759"/>
            <a:ext cx="1752624" cy="949338"/>
          </a:xfrm>
          <a:prstGeom prst="curvedConnector3">
            <a:avLst>
              <a:gd name="adj1" fmla="val -10869"/>
            </a:avLst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Organigramme : Multidocument 43"/>
          <p:cNvSpPr/>
          <p:nvPr/>
        </p:nvSpPr>
        <p:spPr bwMode="auto">
          <a:xfrm>
            <a:off x="3732201" y="2151045"/>
            <a:ext cx="511182" cy="292104"/>
          </a:xfrm>
          <a:prstGeom prst="flowChartMultidocumen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292929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0" grpId="0" animBg="1"/>
      <p:bldP spid="29" grpId="0"/>
      <p:bldP spid="31" grpId="0" animBg="1"/>
      <p:bldP spid="33" grpId="0" animBg="1"/>
      <p:bldP spid="35" grpId="0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6450" cy="14144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Validation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130550"/>
            <a:ext cx="9144000" cy="705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368425"/>
            <a:ext cx="7659688" cy="40259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Key issue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Requires standard tools (Again !)‏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But we want also Sunit capabilities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Combine both 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59688" cy="4224338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Use external tools as characterization tests for your </a:t>
            </a:r>
            <a:r>
              <a:rPr lang="en-GB" dirty="0" smtClean="0"/>
              <a:t>own tools</a:t>
            </a:r>
            <a:endParaRPr lang="en-GB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Once yours are </a:t>
            </a:r>
            <a:r>
              <a:rPr lang="en-GB" dirty="0" smtClean="0"/>
              <a:t>validated</a:t>
            </a:r>
            <a:r>
              <a:rPr lang="en-GB" dirty="0" smtClean="0"/>
              <a:t>, use them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Multi level simulation (System, Architecture, Circuit)‏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Add probes/break points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Keep the double link between HL code and circuit</a:t>
            </a:r>
          </a:p>
          <a:p>
            <a:pPr>
              <a:lnSpc>
                <a:spcPct val="92000"/>
              </a:lnSpc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Conclusion</a:t>
            </a:r>
            <a:endParaRPr lang="en-GB" dirty="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8662" y="1409700"/>
            <a:ext cx="7659688" cy="54483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/>
              <a:t>Model target (FPGA, </a:t>
            </a:r>
            <a:r>
              <a:rPr lang="en-GB" sz="2600" dirty="0" err="1" smtClean="0"/>
              <a:t>eFPGA</a:t>
            </a:r>
            <a:r>
              <a:rPr lang="en-GB" sz="2600" dirty="0" smtClean="0"/>
              <a:t>, ...)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/>
              <a:t>Generate application-code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/>
              <a:t>HL code         hardware execution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/>
              <a:t>Open to third parties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/>
              <a:t>Used in several projects (RNTL, PRIR, FP6, ...)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 dirty="0" smtClean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/>
              <a:t>Benefits from OO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/>
              <a:t>Provides OO-like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/>
              <a:t>Nice candidate to RA based VM implementation tool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 dirty="0" smtClean="0"/>
          </a:p>
          <a:p>
            <a:pPr>
              <a:lnSpc>
                <a:spcPct val="92000"/>
              </a:lnSpc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 dirty="0" smtClean="0"/>
          </a:p>
        </p:txBody>
      </p:sp>
      <p:sp>
        <p:nvSpPr>
          <p:cNvPr id="4" name="Flèche droite 3"/>
          <p:cNvSpPr/>
          <p:nvPr/>
        </p:nvSpPr>
        <p:spPr bwMode="auto">
          <a:xfrm>
            <a:off x="2643174" y="2428868"/>
            <a:ext cx="714380" cy="28575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292929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4608513" y="4516438"/>
            <a:ext cx="3130550" cy="2019300"/>
            <a:chOff x="2903" y="2845"/>
            <a:chExt cx="1972" cy="1272"/>
          </a:xfrm>
        </p:grpSpPr>
        <p:sp>
          <p:nvSpPr>
            <p:cNvPr id="9258" name="Rectangle 2"/>
            <p:cNvSpPr>
              <a:spLocks noChangeArrowheads="1"/>
            </p:cNvSpPr>
            <p:nvPr/>
          </p:nvSpPr>
          <p:spPr bwMode="auto">
            <a:xfrm>
              <a:off x="3361" y="3524"/>
              <a:ext cx="339" cy="332"/>
            </a:xfrm>
            <a:prstGeom prst="rect">
              <a:avLst/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Rectangle 3"/>
            <p:cNvSpPr>
              <a:spLocks noChangeArrowheads="1"/>
            </p:cNvSpPr>
            <p:nvPr/>
          </p:nvSpPr>
          <p:spPr bwMode="auto">
            <a:xfrm>
              <a:off x="4335" y="3524"/>
              <a:ext cx="338" cy="332"/>
            </a:xfrm>
            <a:prstGeom prst="rect">
              <a:avLst/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4"/>
            <p:cNvSpPr>
              <a:spLocks noChangeShapeType="1"/>
            </p:cNvSpPr>
            <p:nvPr/>
          </p:nvSpPr>
          <p:spPr bwMode="auto">
            <a:xfrm>
              <a:off x="3165" y="3952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5"/>
            <p:cNvSpPr>
              <a:spLocks noChangeShapeType="1"/>
            </p:cNvSpPr>
            <p:nvPr/>
          </p:nvSpPr>
          <p:spPr bwMode="auto">
            <a:xfrm>
              <a:off x="3165" y="3992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6"/>
            <p:cNvSpPr>
              <a:spLocks noChangeShapeType="1"/>
            </p:cNvSpPr>
            <p:nvPr/>
          </p:nvSpPr>
          <p:spPr bwMode="auto">
            <a:xfrm>
              <a:off x="3165" y="4032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7"/>
            <p:cNvSpPr>
              <a:spLocks noChangeShapeType="1"/>
            </p:cNvSpPr>
            <p:nvPr/>
          </p:nvSpPr>
          <p:spPr bwMode="auto">
            <a:xfrm>
              <a:off x="3165" y="4071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Rectangle 8"/>
            <p:cNvSpPr>
              <a:spLocks noChangeArrowheads="1"/>
            </p:cNvSpPr>
            <p:nvPr/>
          </p:nvSpPr>
          <p:spPr bwMode="auto">
            <a:xfrm>
              <a:off x="3891" y="3905"/>
              <a:ext cx="259" cy="212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Rectangle 9"/>
            <p:cNvSpPr>
              <a:spLocks noChangeArrowheads="1"/>
            </p:cNvSpPr>
            <p:nvPr/>
          </p:nvSpPr>
          <p:spPr bwMode="auto">
            <a:xfrm>
              <a:off x="2907" y="3905"/>
              <a:ext cx="259" cy="212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10"/>
            <p:cNvSpPr>
              <a:spLocks noChangeShapeType="1"/>
            </p:cNvSpPr>
            <p:nvPr/>
          </p:nvSpPr>
          <p:spPr bwMode="auto">
            <a:xfrm>
              <a:off x="4150" y="3952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11"/>
            <p:cNvSpPr>
              <a:spLocks noChangeShapeType="1"/>
            </p:cNvSpPr>
            <p:nvPr/>
          </p:nvSpPr>
          <p:spPr bwMode="auto">
            <a:xfrm>
              <a:off x="4150" y="3992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12"/>
            <p:cNvSpPr>
              <a:spLocks noChangeShapeType="1"/>
            </p:cNvSpPr>
            <p:nvPr/>
          </p:nvSpPr>
          <p:spPr bwMode="auto">
            <a:xfrm>
              <a:off x="4150" y="4032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13"/>
            <p:cNvSpPr>
              <a:spLocks noChangeShapeType="1"/>
            </p:cNvSpPr>
            <p:nvPr/>
          </p:nvSpPr>
          <p:spPr bwMode="auto">
            <a:xfrm>
              <a:off x="4150" y="4071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Rectangle 14"/>
            <p:cNvSpPr>
              <a:spLocks noChangeArrowheads="1"/>
            </p:cNvSpPr>
            <p:nvPr/>
          </p:nvSpPr>
          <p:spPr bwMode="auto">
            <a:xfrm>
              <a:off x="3357" y="2888"/>
              <a:ext cx="338" cy="332"/>
            </a:xfrm>
            <a:prstGeom prst="rect">
              <a:avLst/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Rectangle 15"/>
            <p:cNvSpPr>
              <a:spLocks noChangeArrowheads="1"/>
            </p:cNvSpPr>
            <p:nvPr/>
          </p:nvSpPr>
          <p:spPr bwMode="auto">
            <a:xfrm>
              <a:off x="4332" y="2888"/>
              <a:ext cx="338" cy="332"/>
            </a:xfrm>
            <a:prstGeom prst="rect">
              <a:avLst/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Line 16"/>
            <p:cNvSpPr>
              <a:spLocks noChangeShapeType="1"/>
            </p:cNvSpPr>
            <p:nvPr/>
          </p:nvSpPr>
          <p:spPr bwMode="auto">
            <a:xfrm>
              <a:off x="3162" y="3315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17"/>
            <p:cNvSpPr>
              <a:spLocks noChangeShapeType="1"/>
            </p:cNvSpPr>
            <p:nvPr/>
          </p:nvSpPr>
          <p:spPr bwMode="auto">
            <a:xfrm>
              <a:off x="3162" y="3355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18"/>
            <p:cNvSpPr>
              <a:spLocks noChangeShapeType="1"/>
            </p:cNvSpPr>
            <p:nvPr/>
          </p:nvSpPr>
          <p:spPr bwMode="auto">
            <a:xfrm>
              <a:off x="3162" y="3395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Line 19"/>
            <p:cNvSpPr>
              <a:spLocks noChangeShapeType="1"/>
            </p:cNvSpPr>
            <p:nvPr/>
          </p:nvSpPr>
          <p:spPr bwMode="auto">
            <a:xfrm>
              <a:off x="3162" y="3435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Rectangle 20"/>
            <p:cNvSpPr>
              <a:spLocks noChangeArrowheads="1"/>
            </p:cNvSpPr>
            <p:nvPr/>
          </p:nvSpPr>
          <p:spPr bwMode="auto">
            <a:xfrm>
              <a:off x="3888" y="3269"/>
              <a:ext cx="259" cy="212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Rectangle 21"/>
            <p:cNvSpPr>
              <a:spLocks noChangeArrowheads="1"/>
            </p:cNvSpPr>
            <p:nvPr/>
          </p:nvSpPr>
          <p:spPr bwMode="auto">
            <a:xfrm>
              <a:off x="2903" y="3269"/>
              <a:ext cx="259" cy="212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Line 22"/>
            <p:cNvSpPr>
              <a:spLocks noChangeShapeType="1"/>
            </p:cNvSpPr>
            <p:nvPr/>
          </p:nvSpPr>
          <p:spPr bwMode="auto">
            <a:xfrm>
              <a:off x="4146" y="3315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Line 23"/>
            <p:cNvSpPr>
              <a:spLocks noChangeShapeType="1"/>
            </p:cNvSpPr>
            <p:nvPr/>
          </p:nvSpPr>
          <p:spPr bwMode="auto">
            <a:xfrm>
              <a:off x="4146" y="3355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Line 24"/>
            <p:cNvSpPr>
              <a:spLocks noChangeShapeType="1"/>
            </p:cNvSpPr>
            <p:nvPr/>
          </p:nvSpPr>
          <p:spPr bwMode="auto">
            <a:xfrm>
              <a:off x="4146" y="3395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Line 25"/>
            <p:cNvSpPr>
              <a:spLocks noChangeShapeType="1"/>
            </p:cNvSpPr>
            <p:nvPr/>
          </p:nvSpPr>
          <p:spPr bwMode="auto">
            <a:xfrm>
              <a:off x="4146" y="3435"/>
              <a:ext cx="72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Line 26"/>
            <p:cNvSpPr>
              <a:spLocks noChangeShapeType="1"/>
            </p:cNvSpPr>
            <p:nvPr/>
          </p:nvSpPr>
          <p:spPr bwMode="auto">
            <a:xfrm>
              <a:off x="3009" y="3481"/>
              <a:ext cx="1" cy="4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Line 27"/>
            <p:cNvSpPr>
              <a:spLocks noChangeShapeType="1"/>
            </p:cNvSpPr>
            <p:nvPr/>
          </p:nvSpPr>
          <p:spPr bwMode="auto">
            <a:xfrm>
              <a:off x="3049" y="3481"/>
              <a:ext cx="1" cy="4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Line 28"/>
            <p:cNvSpPr>
              <a:spLocks noChangeShapeType="1"/>
            </p:cNvSpPr>
            <p:nvPr/>
          </p:nvSpPr>
          <p:spPr bwMode="auto">
            <a:xfrm>
              <a:off x="3089" y="3481"/>
              <a:ext cx="1" cy="4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Line 29"/>
            <p:cNvSpPr>
              <a:spLocks noChangeShapeType="1"/>
            </p:cNvSpPr>
            <p:nvPr/>
          </p:nvSpPr>
          <p:spPr bwMode="auto">
            <a:xfrm>
              <a:off x="2970" y="3481"/>
              <a:ext cx="1" cy="4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Line 30"/>
            <p:cNvSpPr>
              <a:spLocks noChangeShapeType="1"/>
            </p:cNvSpPr>
            <p:nvPr/>
          </p:nvSpPr>
          <p:spPr bwMode="auto">
            <a:xfrm>
              <a:off x="3009" y="2845"/>
              <a:ext cx="1" cy="4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Line 31"/>
            <p:cNvSpPr>
              <a:spLocks noChangeShapeType="1"/>
            </p:cNvSpPr>
            <p:nvPr/>
          </p:nvSpPr>
          <p:spPr bwMode="auto">
            <a:xfrm>
              <a:off x="3049" y="2845"/>
              <a:ext cx="1" cy="4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Line 32"/>
            <p:cNvSpPr>
              <a:spLocks noChangeShapeType="1"/>
            </p:cNvSpPr>
            <p:nvPr/>
          </p:nvSpPr>
          <p:spPr bwMode="auto">
            <a:xfrm>
              <a:off x="3089" y="2845"/>
              <a:ext cx="1" cy="4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33"/>
            <p:cNvSpPr>
              <a:spLocks noChangeShapeType="1"/>
            </p:cNvSpPr>
            <p:nvPr/>
          </p:nvSpPr>
          <p:spPr bwMode="auto">
            <a:xfrm>
              <a:off x="2970" y="2845"/>
              <a:ext cx="1" cy="4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Line 34"/>
            <p:cNvSpPr>
              <a:spLocks noChangeShapeType="1"/>
            </p:cNvSpPr>
            <p:nvPr/>
          </p:nvSpPr>
          <p:spPr bwMode="auto">
            <a:xfrm>
              <a:off x="3994" y="3481"/>
              <a:ext cx="1" cy="4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Line 35"/>
            <p:cNvSpPr>
              <a:spLocks noChangeShapeType="1"/>
            </p:cNvSpPr>
            <p:nvPr/>
          </p:nvSpPr>
          <p:spPr bwMode="auto">
            <a:xfrm>
              <a:off x="4034" y="3481"/>
              <a:ext cx="1" cy="4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Line 36"/>
            <p:cNvSpPr>
              <a:spLocks noChangeShapeType="1"/>
            </p:cNvSpPr>
            <p:nvPr/>
          </p:nvSpPr>
          <p:spPr bwMode="auto">
            <a:xfrm>
              <a:off x="4073" y="3481"/>
              <a:ext cx="1" cy="4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Line 37"/>
            <p:cNvSpPr>
              <a:spLocks noChangeShapeType="1"/>
            </p:cNvSpPr>
            <p:nvPr/>
          </p:nvSpPr>
          <p:spPr bwMode="auto">
            <a:xfrm>
              <a:off x="3954" y="3481"/>
              <a:ext cx="1" cy="4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Line 38"/>
            <p:cNvSpPr>
              <a:spLocks noChangeShapeType="1"/>
            </p:cNvSpPr>
            <p:nvPr/>
          </p:nvSpPr>
          <p:spPr bwMode="auto">
            <a:xfrm>
              <a:off x="3994" y="2845"/>
              <a:ext cx="1" cy="4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Line 39"/>
            <p:cNvSpPr>
              <a:spLocks noChangeShapeType="1"/>
            </p:cNvSpPr>
            <p:nvPr/>
          </p:nvSpPr>
          <p:spPr bwMode="auto">
            <a:xfrm>
              <a:off x="4034" y="2845"/>
              <a:ext cx="1" cy="4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Line 40"/>
            <p:cNvSpPr>
              <a:spLocks noChangeShapeType="1"/>
            </p:cNvSpPr>
            <p:nvPr/>
          </p:nvSpPr>
          <p:spPr bwMode="auto">
            <a:xfrm>
              <a:off x="4073" y="2845"/>
              <a:ext cx="1" cy="4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Line 41"/>
            <p:cNvSpPr>
              <a:spLocks noChangeShapeType="1"/>
            </p:cNvSpPr>
            <p:nvPr/>
          </p:nvSpPr>
          <p:spPr bwMode="auto">
            <a:xfrm>
              <a:off x="3954" y="2845"/>
              <a:ext cx="1" cy="4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" name="Text Box 42"/>
          <p:cNvSpPr txBox="1">
            <a:spLocks noChangeArrowheads="1"/>
          </p:cNvSpPr>
          <p:nvPr/>
        </p:nvSpPr>
        <p:spPr bwMode="auto">
          <a:xfrm>
            <a:off x="5437188" y="5594350"/>
            <a:ext cx="536575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2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800">
                <a:solidFill>
                  <a:srgbClr val="292929"/>
                </a:solidFill>
              </a:rPr>
              <a:t>Out</a:t>
            </a:r>
            <a:r>
              <a:rPr lang="en-GB" sz="1600">
                <a:solidFill>
                  <a:srgbClr val="292929"/>
                </a:solidFill>
              </a:rPr>
              <a:t> </a:t>
            </a:r>
            <a:r>
              <a:rPr lang="en-GB" sz="800">
                <a:solidFill>
                  <a:srgbClr val="292929"/>
                </a:solidFill>
              </a:rPr>
              <a:t>= i1 + i2</a:t>
            </a:r>
          </a:p>
        </p:txBody>
      </p:sp>
      <p:sp>
        <p:nvSpPr>
          <p:cNvPr id="9220" name="Rectangle 43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What about real Machines?</a:t>
            </a:r>
          </a:p>
        </p:txBody>
      </p:sp>
      <p:sp>
        <p:nvSpPr>
          <p:cNvPr id="9221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59688" cy="40259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Micro processors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Co-processors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Dedicated instructions set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Dynamic instructions set ?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Reconfigurable hardware is an option for that</a:t>
            </a:r>
          </a:p>
        </p:txBody>
      </p:sp>
      <p:pic>
        <p:nvPicPr>
          <p:cNvPr id="9222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3" name="Line 46"/>
          <p:cNvSpPr>
            <a:spLocks noChangeShapeType="1"/>
          </p:cNvSpPr>
          <p:nvPr/>
        </p:nvSpPr>
        <p:spPr bwMode="auto">
          <a:xfrm flipH="1">
            <a:off x="4491038" y="5262563"/>
            <a:ext cx="11906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47"/>
          <p:cNvSpPr>
            <a:spLocks noChangeShapeType="1"/>
          </p:cNvSpPr>
          <p:nvPr/>
        </p:nvSpPr>
        <p:spPr bwMode="auto">
          <a:xfrm flipH="1">
            <a:off x="4486275" y="5326063"/>
            <a:ext cx="119063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48"/>
          <p:cNvSpPr>
            <a:spLocks noChangeShapeType="1"/>
          </p:cNvSpPr>
          <p:nvPr/>
        </p:nvSpPr>
        <p:spPr bwMode="auto">
          <a:xfrm flipH="1">
            <a:off x="4491038" y="5389563"/>
            <a:ext cx="11906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49"/>
          <p:cNvSpPr>
            <a:spLocks noChangeShapeType="1"/>
          </p:cNvSpPr>
          <p:nvPr/>
        </p:nvSpPr>
        <p:spPr bwMode="auto">
          <a:xfrm flipH="1">
            <a:off x="4486275" y="5453063"/>
            <a:ext cx="119063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50"/>
          <p:cNvSpPr>
            <a:spLocks noChangeShapeType="1"/>
          </p:cNvSpPr>
          <p:nvPr/>
        </p:nvSpPr>
        <p:spPr bwMode="auto">
          <a:xfrm flipH="1">
            <a:off x="4497388" y="6273800"/>
            <a:ext cx="119062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51"/>
          <p:cNvSpPr>
            <a:spLocks noChangeShapeType="1"/>
          </p:cNvSpPr>
          <p:nvPr/>
        </p:nvSpPr>
        <p:spPr bwMode="auto">
          <a:xfrm flipH="1">
            <a:off x="4491038" y="6337300"/>
            <a:ext cx="119062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52"/>
          <p:cNvSpPr>
            <a:spLocks noChangeShapeType="1"/>
          </p:cNvSpPr>
          <p:nvPr/>
        </p:nvSpPr>
        <p:spPr bwMode="auto">
          <a:xfrm flipH="1">
            <a:off x="4497388" y="6400800"/>
            <a:ext cx="119062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53"/>
          <p:cNvSpPr>
            <a:spLocks noChangeShapeType="1"/>
          </p:cNvSpPr>
          <p:nvPr/>
        </p:nvSpPr>
        <p:spPr bwMode="auto">
          <a:xfrm flipH="1">
            <a:off x="4491038" y="6462713"/>
            <a:ext cx="11906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31" name="Group 54"/>
          <p:cNvGrpSpPr>
            <a:grpSpLocks/>
          </p:cNvGrpSpPr>
          <p:nvPr/>
        </p:nvGrpSpPr>
        <p:grpSpPr bwMode="auto">
          <a:xfrm>
            <a:off x="5472113" y="5189538"/>
            <a:ext cx="1830387" cy="1346200"/>
            <a:chOff x="3447" y="3269"/>
            <a:chExt cx="1153" cy="848"/>
          </a:xfrm>
        </p:grpSpPr>
        <p:sp>
          <p:nvSpPr>
            <p:cNvPr id="9254" name="Rectangle 55"/>
            <p:cNvSpPr>
              <a:spLocks noChangeArrowheads="1"/>
            </p:cNvSpPr>
            <p:nvPr/>
          </p:nvSpPr>
          <p:spPr bwMode="auto">
            <a:xfrm>
              <a:off x="3447" y="3905"/>
              <a:ext cx="179" cy="212"/>
            </a:xfrm>
            <a:prstGeom prst="rect">
              <a:avLst/>
            </a:prstGeom>
            <a:solidFill>
              <a:srgbClr val="FF3300"/>
            </a:solidFill>
            <a:ln w="9360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Rectangle 56"/>
            <p:cNvSpPr>
              <a:spLocks noChangeArrowheads="1"/>
            </p:cNvSpPr>
            <p:nvPr/>
          </p:nvSpPr>
          <p:spPr bwMode="auto">
            <a:xfrm>
              <a:off x="3447" y="3269"/>
              <a:ext cx="179" cy="212"/>
            </a:xfrm>
            <a:prstGeom prst="rect">
              <a:avLst/>
            </a:prstGeom>
            <a:solidFill>
              <a:srgbClr val="FF3300"/>
            </a:solidFill>
            <a:ln w="9360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Rectangle 57"/>
            <p:cNvSpPr>
              <a:spLocks noChangeArrowheads="1"/>
            </p:cNvSpPr>
            <p:nvPr/>
          </p:nvSpPr>
          <p:spPr bwMode="auto">
            <a:xfrm>
              <a:off x="4421" y="3269"/>
              <a:ext cx="179" cy="212"/>
            </a:xfrm>
            <a:prstGeom prst="rect">
              <a:avLst/>
            </a:prstGeom>
            <a:solidFill>
              <a:srgbClr val="FF3300"/>
            </a:solidFill>
            <a:ln w="9360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Rectangle 58"/>
            <p:cNvSpPr>
              <a:spLocks noChangeArrowheads="1"/>
            </p:cNvSpPr>
            <p:nvPr/>
          </p:nvSpPr>
          <p:spPr bwMode="auto">
            <a:xfrm>
              <a:off x="4421" y="3905"/>
              <a:ext cx="179" cy="212"/>
            </a:xfrm>
            <a:prstGeom prst="rect">
              <a:avLst/>
            </a:prstGeom>
            <a:solidFill>
              <a:srgbClr val="FF3300"/>
            </a:solidFill>
            <a:ln w="9360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2" name="Group 59"/>
          <p:cNvGrpSpPr>
            <a:grpSpLocks/>
          </p:cNvGrpSpPr>
          <p:nvPr/>
        </p:nvGrpSpPr>
        <p:grpSpPr bwMode="auto">
          <a:xfrm>
            <a:off x="4683125" y="4679950"/>
            <a:ext cx="1830388" cy="1346200"/>
            <a:chOff x="2950" y="2948"/>
            <a:chExt cx="1153" cy="848"/>
          </a:xfrm>
        </p:grpSpPr>
        <p:sp>
          <p:nvSpPr>
            <p:cNvPr id="9250" name="Rectangle 60"/>
            <p:cNvSpPr>
              <a:spLocks noChangeArrowheads="1"/>
            </p:cNvSpPr>
            <p:nvPr/>
          </p:nvSpPr>
          <p:spPr bwMode="auto">
            <a:xfrm>
              <a:off x="2950" y="3584"/>
              <a:ext cx="179" cy="212"/>
            </a:xfrm>
            <a:prstGeom prst="rect">
              <a:avLst/>
            </a:prstGeom>
            <a:solidFill>
              <a:srgbClr val="5FAFFF"/>
            </a:solidFill>
            <a:ln w="9360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Rectangle 61"/>
            <p:cNvSpPr>
              <a:spLocks noChangeArrowheads="1"/>
            </p:cNvSpPr>
            <p:nvPr/>
          </p:nvSpPr>
          <p:spPr bwMode="auto">
            <a:xfrm>
              <a:off x="2950" y="2948"/>
              <a:ext cx="179" cy="212"/>
            </a:xfrm>
            <a:prstGeom prst="rect">
              <a:avLst/>
            </a:prstGeom>
            <a:solidFill>
              <a:srgbClr val="5FAFFF"/>
            </a:solidFill>
            <a:ln w="9360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Rectangle 62"/>
            <p:cNvSpPr>
              <a:spLocks noChangeArrowheads="1"/>
            </p:cNvSpPr>
            <p:nvPr/>
          </p:nvSpPr>
          <p:spPr bwMode="auto">
            <a:xfrm>
              <a:off x="3924" y="2948"/>
              <a:ext cx="179" cy="212"/>
            </a:xfrm>
            <a:prstGeom prst="rect">
              <a:avLst/>
            </a:prstGeom>
            <a:solidFill>
              <a:srgbClr val="5FAFFF"/>
            </a:solidFill>
            <a:ln w="9360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Rectangle 63"/>
            <p:cNvSpPr>
              <a:spLocks noChangeArrowheads="1"/>
            </p:cNvSpPr>
            <p:nvPr/>
          </p:nvSpPr>
          <p:spPr bwMode="auto">
            <a:xfrm>
              <a:off x="3924" y="3584"/>
              <a:ext cx="179" cy="212"/>
            </a:xfrm>
            <a:prstGeom prst="rect">
              <a:avLst/>
            </a:prstGeom>
            <a:solidFill>
              <a:srgbClr val="5FAFFF"/>
            </a:solidFill>
            <a:ln w="9360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3" name="Line 64"/>
          <p:cNvSpPr>
            <a:spLocks noChangeShapeType="1"/>
          </p:cNvSpPr>
          <p:nvPr/>
        </p:nvSpPr>
        <p:spPr bwMode="auto">
          <a:xfrm>
            <a:off x="4498975" y="6273800"/>
            <a:ext cx="115888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65"/>
          <p:cNvSpPr>
            <a:spLocks noChangeShapeType="1"/>
          </p:cNvSpPr>
          <p:nvPr/>
        </p:nvSpPr>
        <p:spPr bwMode="auto">
          <a:xfrm flipV="1">
            <a:off x="4608513" y="6199188"/>
            <a:ext cx="104775" cy="762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66"/>
          <p:cNvSpPr>
            <a:spLocks noChangeShapeType="1"/>
          </p:cNvSpPr>
          <p:nvPr/>
        </p:nvSpPr>
        <p:spPr bwMode="auto">
          <a:xfrm flipV="1">
            <a:off x="4714875" y="5524500"/>
            <a:ext cx="1588" cy="67627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67"/>
          <p:cNvSpPr>
            <a:spLocks noChangeShapeType="1"/>
          </p:cNvSpPr>
          <p:nvPr/>
        </p:nvSpPr>
        <p:spPr bwMode="auto">
          <a:xfrm>
            <a:off x="4714875" y="5794375"/>
            <a:ext cx="620713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ine 68"/>
          <p:cNvSpPr>
            <a:spLocks noChangeShapeType="1"/>
          </p:cNvSpPr>
          <p:nvPr/>
        </p:nvSpPr>
        <p:spPr bwMode="auto">
          <a:xfrm>
            <a:off x="4487863" y="5389563"/>
            <a:ext cx="120650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Line 69"/>
          <p:cNvSpPr>
            <a:spLocks noChangeShapeType="1"/>
          </p:cNvSpPr>
          <p:nvPr/>
        </p:nvSpPr>
        <p:spPr bwMode="auto">
          <a:xfrm>
            <a:off x="4608513" y="5389563"/>
            <a:ext cx="231775" cy="13652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9" name="Line 70"/>
          <p:cNvSpPr>
            <a:spLocks noChangeShapeType="1"/>
          </p:cNvSpPr>
          <p:nvPr/>
        </p:nvSpPr>
        <p:spPr bwMode="auto">
          <a:xfrm>
            <a:off x="4840288" y="5526088"/>
            <a:ext cx="1587" cy="6731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71"/>
          <p:cNvSpPr>
            <a:spLocks noChangeShapeType="1"/>
          </p:cNvSpPr>
          <p:nvPr/>
        </p:nvSpPr>
        <p:spPr bwMode="auto">
          <a:xfrm>
            <a:off x="4840288" y="5894388"/>
            <a:ext cx="495300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72"/>
          <p:cNvSpPr>
            <a:spLocks noChangeShapeType="1"/>
          </p:cNvSpPr>
          <p:nvPr/>
        </p:nvSpPr>
        <p:spPr bwMode="auto">
          <a:xfrm>
            <a:off x="5556250" y="6121400"/>
            <a:ext cx="4763" cy="152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73"/>
          <p:cNvSpPr>
            <a:spLocks noChangeShapeType="1"/>
          </p:cNvSpPr>
          <p:nvPr/>
        </p:nvSpPr>
        <p:spPr bwMode="auto">
          <a:xfrm>
            <a:off x="5556250" y="6273800"/>
            <a:ext cx="620713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74"/>
          <p:cNvSpPr>
            <a:spLocks noChangeShapeType="1"/>
          </p:cNvSpPr>
          <p:nvPr/>
        </p:nvSpPr>
        <p:spPr bwMode="auto">
          <a:xfrm flipV="1">
            <a:off x="6172200" y="6199188"/>
            <a:ext cx="104775" cy="762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Text Box 75"/>
          <p:cNvSpPr txBox="1">
            <a:spLocks noChangeArrowheads="1"/>
          </p:cNvSpPr>
          <p:nvPr/>
        </p:nvSpPr>
        <p:spPr bwMode="auto">
          <a:xfrm>
            <a:off x="5262563" y="5689600"/>
            <a:ext cx="422275" cy="23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2000"/>
              </a:lnSpc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dirty="0">
                <a:solidFill>
                  <a:srgbClr val="292929"/>
                </a:solidFill>
              </a:rPr>
              <a:t>i1</a:t>
            </a:r>
          </a:p>
        </p:txBody>
      </p:sp>
      <p:sp>
        <p:nvSpPr>
          <p:cNvPr id="9245" name="Text Box 76"/>
          <p:cNvSpPr txBox="1">
            <a:spLocks noChangeArrowheads="1"/>
          </p:cNvSpPr>
          <p:nvPr/>
        </p:nvSpPr>
        <p:spPr bwMode="auto">
          <a:xfrm>
            <a:off x="5262563" y="5794375"/>
            <a:ext cx="422275" cy="23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2000"/>
              </a:lnSpc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dirty="0">
                <a:solidFill>
                  <a:srgbClr val="292929"/>
                </a:solidFill>
              </a:rPr>
              <a:t>i2</a:t>
            </a:r>
          </a:p>
        </p:txBody>
      </p:sp>
      <p:sp>
        <p:nvSpPr>
          <p:cNvPr id="9246" name="Text Box 77"/>
          <p:cNvSpPr txBox="1">
            <a:spLocks noChangeArrowheads="1"/>
          </p:cNvSpPr>
          <p:nvPr/>
        </p:nvSpPr>
        <p:spPr bwMode="auto">
          <a:xfrm>
            <a:off x="5435600" y="5957888"/>
            <a:ext cx="422275" cy="20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2000"/>
              </a:lnSpc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800" dirty="0">
                <a:solidFill>
                  <a:srgbClr val="292929"/>
                </a:solidFill>
              </a:rPr>
              <a:t>out</a:t>
            </a:r>
          </a:p>
        </p:txBody>
      </p:sp>
      <p:sp>
        <p:nvSpPr>
          <p:cNvPr id="9247" name="Line 78"/>
          <p:cNvSpPr>
            <a:spLocks noChangeShapeType="1"/>
          </p:cNvSpPr>
          <p:nvPr/>
        </p:nvSpPr>
        <p:spPr bwMode="auto">
          <a:xfrm flipV="1">
            <a:off x="6276975" y="4497388"/>
            <a:ext cx="1588" cy="17033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2" name="Groupe 81"/>
          <p:cNvGrpSpPr/>
          <p:nvPr/>
        </p:nvGrpSpPr>
        <p:grpSpPr>
          <a:xfrm>
            <a:off x="6804025" y="4427538"/>
            <a:ext cx="762040" cy="720725"/>
            <a:chOff x="6804025" y="4427538"/>
            <a:chExt cx="762040" cy="720725"/>
          </a:xfrm>
        </p:grpSpPr>
        <p:sp>
          <p:nvSpPr>
            <p:cNvPr id="9248" name="AutoShape 79"/>
            <p:cNvSpPr>
              <a:spLocks noChangeArrowheads="1"/>
            </p:cNvSpPr>
            <p:nvPr/>
          </p:nvSpPr>
          <p:spPr bwMode="auto">
            <a:xfrm>
              <a:off x="6804025" y="4427538"/>
              <a:ext cx="720725" cy="720725"/>
            </a:xfrm>
            <a:prstGeom prst="roundRect">
              <a:avLst>
                <a:gd name="adj" fmla="val 218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/>
            <a:p>
              <a:pPr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292929"/>
                  </a:solidFill>
                  <a:latin typeface="Symbol" pitchFamily="32" charset="2"/>
                </a:rPr>
                <a:t>m  </a:t>
              </a:r>
            </a:p>
          </p:txBody>
        </p:sp>
        <p:sp>
          <p:nvSpPr>
            <p:cNvPr id="9249" name="Text Box 80"/>
            <p:cNvSpPr txBox="1">
              <a:spLocks noChangeArrowheads="1"/>
            </p:cNvSpPr>
            <p:nvPr/>
          </p:nvSpPr>
          <p:spPr bwMode="auto">
            <a:xfrm>
              <a:off x="7091362" y="4608513"/>
              <a:ext cx="474703" cy="3540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 smtClean="0">
                  <a:solidFill>
                    <a:srgbClr val="292929"/>
                  </a:solidFill>
                </a:rPr>
                <a:t> P</a:t>
              </a:r>
              <a:endParaRPr lang="en-GB" dirty="0">
                <a:solidFill>
                  <a:srgbClr val="292929"/>
                </a:solidFill>
              </a:endParaRPr>
            </a:p>
          </p:txBody>
        </p:sp>
      </p:grpSp>
      <p:sp>
        <p:nvSpPr>
          <p:cNvPr id="84" name="Line 78"/>
          <p:cNvSpPr>
            <a:spLocks noChangeShapeType="1"/>
          </p:cNvSpPr>
          <p:nvPr/>
        </p:nvSpPr>
        <p:spPr bwMode="auto">
          <a:xfrm flipV="1">
            <a:off x="4857752" y="4500570"/>
            <a:ext cx="1588" cy="17033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" name="Organigramme : Fusion 85"/>
          <p:cNvSpPr/>
          <p:nvPr/>
        </p:nvSpPr>
        <p:spPr bwMode="auto">
          <a:xfrm>
            <a:off x="3074966" y="5619780"/>
            <a:ext cx="693747" cy="876312"/>
          </a:xfrm>
          <a:prstGeom prst="flowChartMerg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292929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2965427" y="5254650"/>
            <a:ext cx="1131903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Circuit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928915" y="6159974"/>
            <a:ext cx="949338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Target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9" name="Espace réservé du numéro de diapositive 8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3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Broadway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33" grpId="0" animBg="1"/>
      <p:bldP spid="9234" grpId="0" animBg="1"/>
      <p:bldP spid="9235" grpId="0" animBg="1"/>
      <p:bldP spid="9236" grpId="0" animBg="1"/>
      <p:bldP spid="9237" grpId="0" animBg="1"/>
      <p:bldP spid="9237" grpId="1" animBg="1"/>
      <p:bldP spid="9238" grpId="0" animBg="1"/>
      <p:bldP spid="9238" grpId="1" animBg="1"/>
      <p:bldP spid="9239" grpId="0" animBg="1"/>
      <p:bldP spid="9240" grpId="0" animBg="1"/>
      <p:bldP spid="9241" grpId="0" animBg="1"/>
      <p:bldP spid="9242" grpId="0" animBg="1"/>
      <p:bldP spid="9243" grpId="0" animBg="1"/>
      <p:bldP spid="9244" grpId="0"/>
      <p:bldP spid="9245" grpId="0"/>
      <p:bldP spid="9246" grpId="0"/>
      <p:bldP spid="9247" grpId="1" animBg="1"/>
      <p:bldP spid="84" grpId="1" animBg="1"/>
      <p:bldP spid="86" grpId="0" animBg="1"/>
      <p:bldP spid="88" grpId="0"/>
      <p:bldP spid="88" grpId="1"/>
      <p:bldP spid="8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Lessons learned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8662" y="1409700"/>
            <a:ext cx="7659688" cy="54483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Split layers into separate tools with different names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smtClean="0"/>
              <a:t>Use Meta </a:t>
            </a:r>
            <a:r>
              <a:rPr lang="en-GB" sz="2400" b="1" dirty="0" err="1" smtClean="0"/>
              <a:t>Modeling</a:t>
            </a:r>
            <a:r>
              <a:rPr lang="en-GB" sz="2400" b="1" dirty="0" smtClean="0"/>
              <a:t> (cost killer)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 dirty="0" smtClean="0"/>
              <a:t>Evolution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 dirty="0" smtClean="0"/>
              <a:t>Interchange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 dirty="0" smtClean="0"/>
              <a:t>Documentation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Export </a:t>
            </a:r>
            <a:r>
              <a:rPr lang="en-GB" sz="2400" dirty="0" smtClean="0"/>
              <a:t>code and </a:t>
            </a:r>
            <a:r>
              <a:rPr lang="en-GB" sz="2400" b="1" dirty="0" smtClean="0"/>
              <a:t>always target your partner's reference language (your partner is your client)</a:t>
            </a:r>
            <a:r>
              <a:rPr lang="en-GB" sz="2400" b="1" dirty="0" smtClean="0"/>
              <a:t>‏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You may like UGI, partners like command line mode (seaside 's fine for remote access and easy demo)‏</a:t>
            </a:r>
          </a:p>
          <a:p>
            <a:pPr>
              <a:lnSpc>
                <a:spcPct val="9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b="1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b="1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Don't show partners you work faster than they do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Keeping your cooking tips secrets is not a problem</a:t>
            </a:r>
          </a:p>
          <a:p>
            <a:pPr>
              <a:lnSpc>
                <a:spcPct val="92000"/>
              </a:lnSpc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On going tasks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59688" cy="40259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Platypus + STEP/EXPRESS for FPGA </a:t>
            </a:r>
            <a:r>
              <a:rPr lang="en-GB" dirty="0" err="1" smtClean="0"/>
              <a:t>modeling</a:t>
            </a:r>
            <a:endParaRPr lang="en-GB" dirty="0" smtClean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DSL generation </a:t>
            </a:r>
            <a:r>
              <a:rPr lang="en-GB" sz="2000" dirty="0" smtClean="0"/>
              <a:t>(</a:t>
            </a:r>
            <a:r>
              <a:rPr lang="en-GB" sz="2000" dirty="0" err="1" smtClean="0"/>
              <a:t>ExternalLanguageParser</a:t>
            </a:r>
            <a:r>
              <a:rPr lang="en-GB" sz="2000" dirty="0" smtClean="0"/>
              <a:t> -&gt; </a:t>
            </a:r>
            <a:r>
              <a:rPr lang="en-GB" sz="2000" dirty="0" err="1" smtClean="0"/>
              <a:t>SmaCC</a:t>
            </a:r>
            <a:r>
              <a:rPr lang="en-GB" sz="2000" dirty="0" smtClean="0"/>
              <a:t> -&gt; gen. </a:t>
            </a:r>
            <a:r>
              <a:rPr lang="en-GB" sz="2000" dirty="0" err="1" smtClean="0"/>
              <a:t>smaCC</a:t>
            </a:r>
            <a:r>
              <a:rPr lang="en-GB" sz="2000" dirty="0" smtClean="0"/>
              <a:t>)‏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Probe synthesis </a:t>
            </a:r>
            <a:r>
              <a:rPr lang="en-GB" dirty="0" smtClean="0"/>
              <a:t>(hardware = speed </a:t>
            </a:r>
            <a:r>
              <a:rPr lang="en-GB" dirty="0" smtClean="0"/>
              <a:t>up)‏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Nano</a:t>
            </a:r>
            <a:r>
              <a:rPr lang="en-GB" dirty="0" smtClean="0"/>
              <a:t> devices                                       (</a:t>
            </a:r>
            <a:r>
              <a:rPr lang="en-GB" sz="2000" dirty="0" smtClean="0"/>
              <a:t>e.g. NASICs from </a:t>
            </a:r>
            <a:r>
              <a:rPr lang="en-GB" sz="2000" dirty="0" err="1" smtClean="0"/>
              <a:t>Umass</a:t>
            </a:r>
            <a:r>
              <a:rPr lang="en-GB" dirty="0" smtClean="0"/>
              <a:t>) 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Virtualize</a:t>
            </a:r>
            <a:r>
              <a:rPr lang="en-GB" dirty="0" smtClean="0"/>
              <a:t> FPGAs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4319588"/>
            <a:ext cx="4067175" cy="2538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Reconfigurable Architectures (RA)‏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59688" cy="5019675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Circuits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Customizable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Partial reconfiguration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Dynamic reconfiguration</a:t>
            </a:r>
          </a:p>
          <a:p>
            <a:pPr lvl="1">
              <a:lnSpc>
                <a:spcPct val="92000"/>
              </a:lnSpc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Performances (in between HW and SW)‏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Flexibility (in between SW and HW)‏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“Low” Cost</a:t>
            </a:r>
          </a:p>
          <a:p>
            <a:pPr>
              <a:lnSpc>
                <a:spcPct val="92000"/>
              </a:lnSpc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Targets</a:t>
            </a:r>
            <a:endParaRPr lang="en-GB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59688" cy="5157788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FPGAs (several vendors, </a:t>
            </a:r>
            <a:r>
              <a:rPr lang="en-GB" dirty="0" err="1" smtClean="0"/>
              <a:t>eg</a:t>
            </a:r>
            <a:r>
              <a:rPr lang="en-GB" dirty="0" smtClean="0"/>
              <a:t>. Xilinx)</a:t>
            </a:r>
            <a:r>
              <a:rPr lang="en-GB" dirty="0" smtClean="0"/>
              <a:t>‏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Complexity issue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Application </a:t>
            </a:r>
            <a:r>
              <a:rPr lang="en-GB" dirty="0" smtClean="0"/>
              <a:t>IP composition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Reconfigurable </a:t>
            </a:r>
            <a:r>
              <a:rPr lang="en-GB" dirty="0" err="1" smtClean="0"/>
              <a:t>Datapath</a:t>
            </a:r>
            <a:r>
              <a:rPr lang="en-GB" dirty="0" smtClean="0"/>
              <a:t> (e.g. XPP)‏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eFPGAs</a:t>
            </a:r>
            <a:r>
              <a:rPr lang="en-GB" dirty="0" smtClean="0"/>
              <a:t> (M2000, </a:t>
            </a:r>
            <a:r>
              <a:rPr lang="en-GB" dirty="0" err="1" smtClean="0"/>
              <a:t>Mentra</a:t>
            </a:r>
            <a:r>
              <a:rPr lang="en-GB" dirty="0" smtClean="0"/>
              <a:t>, ...)‏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Rsocs</a:t>
            </a:r>
            <a:r>
              <a:rPr lang="en-GB" dirty="0" smtClean="0"/>
              <a:t> (</a:t>
            </a:r>
            <a:r>
              <a:rPr lang="en-GB" dirty="0" err="1" smtClean="0"/>
              <a:t>e.g</a:t>
            </a:r>
            <a:r>
              <a:rPr lang="en-GB" dirty="0" smtClean="0"/>
              <a:t> Morpheus project) : RA IP composition</a:t>
            </a:r>
          </a:p>
          <a:p>
            <a:pPr>
              <a:lnSpc>
                <a:spcPct val="92000"/>
              </a:lnSpc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0" name="ZoneTexte 5"/>
          <p:cNvSpPr txBox="1">
            <a:spLocks noChangeArrowheads="1"/>
          </p:cNvSpPr>
          <p:nvPr/>
        </p:nvSpPr>
        <p:spPr bwMode="auto">
          <a:xfrm>
            <a:off x="7500938" y="2949575"/>
            <a:ext cx="192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complexity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Requires efficient tools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4" y="1981200"/>
            <a:ext cx="8194675" cy="40259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Programming these circuits is a complex </a:t>
            </a:r>
            <a:r>
              <a:rPr lang="en-GB" dirty="0" smtClean="0"/>
              <a:t>task</a:t>
            </a:r>
            <a:endParaRPr lang="en-GB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Tools are linked to a target (low reuse)</a:t>
            </a:r>
            <a:r>
              <a:rPr lang="en-GB" dirty="0" smtClean="0"/>
              <a:t>‏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Application description “fails” to exploit flexibility</a:t>
            </a:r>
            <a:endParaRPr lang="en-GB" dirty="0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My talk adresses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8194675" cy="40259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Applying OO methodology to reconfigurable hardware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Adapt to new RA “</a:t>
            </a:r>
            <a:r>
              <a:rPr lang="en-GB" dirty="0" err="1" smtClean="0"/>
              <a:t>retargetable</a:t>
            </a:r>
            <a:r>
              <a:rPr lang="en-GB" dirty="0" smtClean="0"/>
              <a:t> compiler”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Produce Circuits from HL code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10 years experience report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Results + Lessons learned</a:t>
            </a:r>
            <a:endParaRPr lang="en-GB" dirty="0" smtClean="0"/>
          </a:p>
          <a:p>
            <a:pPr>
              <a:lnSpc>
                <a:spcPct val="92000"/>
              </a:lnSpc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6450" cy="14144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Origin: Compatibility </a:t>
            </a:r>
            <a:r>
              <a:rPr lang="en-GB" dirty="0" smtClean="0"/>
              <a:t>issues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59688" cy="41148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Need </a:t>
            </a:r>
            <a:r>
              <a:rPr lang="en-GB" dirty="0" smtClean="0"/>
              <a:t>to conform to 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standards tools/formats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vendor's private (unstable) formats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While preserving a stable API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Solution: Build up a framework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Model : Reconfigurable </a:t>
            </a:r>
            <a:r>
              <a:rPr lang="en-GB" dirty="0" smtClean="0"/>
              <a:t>Architecture (RA)</a:t>
            </a:r>
            <a:endParaRPr lang="en-GB" dirty="0" smtClean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Tools : Editing/Programming RA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59688" cy="4025900"/>
          </a:xfrm>
        </p:spPr>
        <p:txBody>
          <a:bodyPr lIns="0" tIns="0" rIns="0" bIns="0"/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Tools for HL Code to circuit mapping</a:t>
            </a:r>
          </a:p>
          <a:p>
            <a:pPr>
              <a:lnSpc>
                <a:spcPct val="92000"/>
              </a:lnSpc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</p:txBody>
      </p:sp>
      <p:sp>
        <p:nvSpPr>
          <p:cNvPr id="28" name="Organigramme : Fusion 27"/>
          <p:cNvSpPr/>
          <p:nvPr/>
        </p:nvSpPr>
        <p:spPr bwMode="auto">
          <a:xfrm>
            <a:off x="4900617" y="2881306"/>
            <a:ext cx="720726" cy="3430598"/>
          </a:xfrm>
          <a:prstGeom prst="flowChartMerge">
            <a:avLst/>
          </a:prstGeo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292929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381" name="AutoShape 20"/>
          <p:cNvSpPr>
            <a:spLocks noChangeArrowheads="1"/>
          </p:cNvSpPr>
          <p:nvPr/>
        </p:nvSpPr>
        <p:spPr bwMode="auto">
          <a:xfrm>
            <a:off x="4900617" y="2879725"/>
            <a:ext cx="730259" cy="950918"/>
          </a:xfrm>
          <a:prstGeom prst="roundRect">
            <a:avLst>
              <a:gd name="adj" fmla="val 176"/>
            </a:avLst>
          </a:prstGeom>
          <a:solidFill>
            <a:srgbClr val="00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AutoShape 15"/>
          <p:cNvSpPr>
            <a:spLocks noChangeArrowheads="1"/>
          </p:cNvSpPr>
          <p:nvPr/>
        </p:nvSpPr>
        <p:spPr bwMode="auto">
          <a:xfrm>
            <a:off x="4900618" y="3830643"/>
            <a:ext cx="730258" cy="1719257"/>
          </a:xfrm>
          <a:prstGeom prst="roundRect">
            <a:avLst>
              <a:gd name="adj" fmla="val 17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41288"/>
            <a:ext cx="7156450" cy="1325562"/>
          </a:xfrm>
        </p:spPr>
        <p:txBody>
          <a:bodyPr lIns="0" tIns="0" rIns="0" bIns="0" anchor="ctr"/>
          <a:lstStyle/>
          <a:p>
            <a:pPr>
              <a:lnSpc>
                <a:spcPct val="9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Our contribution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0"/>
            <a:ext cx="156210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519363" y="3995738"/>
            <a:ext cx="1439862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Floorplaning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519363" y="2916238"/>
            <a:ext cx="1439862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HL Code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2519363" y="3455988"/>
            <a:ext cx="1439862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RTL Code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2519363" y="4500563"/>
            <a:ext cx="1979612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Place &amp; Route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2519363" y="4932363"/>
            <a:ext cx="1979612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Validation</a:t>
            </a: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2519363" y="5364163"/>
            <a:ext cx="2339975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Bitstream generation</a:t>
            </a: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2519363" y="5795963"/>
            <a:ext cx="2339975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Execution control</a:t>
            </a:r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>
            <a:off x="1800225" y="3060700"/>
            <a:ext cx="1588" cy="3060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971550" y="3240088"/>
            <a:ext cx="900113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SOFT</a:t>
            </a: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971550" y="5651500"/>
            <a:ext cx="900113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HARD</a:t>
            </a:r>
          </a:p>
        </p:txBody>
      </p:sp>
      <p:sp>
        <p:nvSpPr>
          <p:cNvPr id="15377" name="AutoShape 16"/>
          <p:cNvSpPr>
            <a:spLocks noChangeArrowheads="1"/>
          </p:cNvSpPr>
          <p:nvPr/>
        </p:nvSpPr>
        <p:spPr bwMode="auto">
          <a:xfrm>
            <a:off x="4897438" y="5546754"/>
            <a:ext cx="222257" cy="839799"/>
          </a:xfrm>
          <a:prstGeom prst="roundRect">
            <a:avLst>
              <a:gd name="adj" fmla="val 875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AutoShape 17"/>
          <p:cNvSpPr>
            <a:spLocks noChangeArrowheads="1"/>
          </p:cNvSpPr>
          <p:nvPr/>
        </p:nvSpPr>
        <p:spPr bwMode="auto">
          <a:xfrm>
            <a:off x="5156208" y="5546754"/>
            <a:ext cx="222257" cy="839799"/>
          </a:xfrm>
          <a:prstGeom prst="roundRect">
            <a:avLst>
              <a:gd name="adj" fmla="val 875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AutoShape 18"/>
          <p:cNvSpPr>
            <a:spLocks noChangeArrowheads="1"/>
          </p:cNvSpPr>
          <p:nvPr/>
        </p:nvSpPr>
        <p:spPr bwMode="auto">
          <a:xfrm>
            <a:off x="5408620" y="5546754"/>
            <a:ext cx="222257" cy="839799"/>
          </a:xfrm>
          <a:prstGeom prst="roundRect">
            <a:avLst>
              <a:gd name="adj" fmla="val 875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Text Box 21"/>
          <p:cNvSpPr txBox="1">
            <a:spLocks noChangeArrowheads="1"/>
          </p:cNvSpPr>
          <p:nvPr/>
        </p:nvSpPr>
        <p:spPr bwMode="auto">
          <a:xfrm>
            <a:off x="6119813" y="3959225"/>
            <a:ext cx="2879725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292929"/>
                </a:solidFill>
              </a:rPr>
              <a:t>Covers more architectures: model's improvements</a:t>
            </a:r>
          </a:p>
        </p:txBody>
      </p:sp>
      <p:sp>
        <p:nvSpPr>
          <p:cNvPr id="15383" name="Text Box 22"/>
          <p:cNvSpPr txBox="1">
            <a:spLocks noChangeArrowheads="1"/>
          </p:cNvSpPr>
          <p:nvPr/>
        </p:nvSpPr>
        <p:spPr bwMode="auto">
          <a:xfrm>
            <a:off x="6119813" y="2843213"/>
            <a:ext cx="2879725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292929"/>
                </a:solidFill>
              </a:rPr>
              <a:t>Covers control structures and libraries</a:t>
            </a:r>
          </a:p>
        </p:txBody>
      </p:sp>
      <p:sp>
        <p:nvSpPr>
          <p:cNvPr id="15384" name="Oval 23"/>
          <p:cNvSpPr>
            <a:spLocks noChangeArrowheads="1"/>
          </p:cNvSpPr>
          <p:nvPr/>
        </p:nvSpPr>
        <p:spPr bwMode="auto">
          <a:xfrm>
            <a:off x="7704138" y="3240088"/>
            <a:ext cx="360362" cy="360362"/>
          </a:xfrm>
          <a:prstGeom prst="ellipse">
            <a:avLst/>
          </a:prstGeom>
          <a:solidFill>
            <a:srgbClr val="00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Text Box 24"/>
          <p:cNvSpPr txBox="1">
            <a:spLocks noChangeArrowheads="1"/>
          </p:cNvSpPr>
          <p:nvPr/>
        </p:nvSpPr>
        <p:spPr bwMode="auto">
          <a:xfrm>
            <a:off x="7740650" y="3246438"/>
            <a:ext cx="307975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2</a:t>
            </a:r>
          </a:p>
        </p:txBody>
      </p:sp>
      <p:sp>
        <p:nvSpPr>
          <p:cNvPr id="15386" name="Oval 25"/>
          <p:cNvSpPr>
            <a:spLocks noChangeArrowheads="1"/>
          </p:cNvSpPr>
          <p:nvPr/>
        </p:nvSpPr>
        <p:spPr bwMode="auto">
          <a:xfrm>
            <a:off x="7740650" y="4535488"/>
            <a:ext cx="360363" cy="360362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Text Box 26"/>
          <p:cNvSpPr txBox="1">
            <a:spLocks noChangeArrowheads="1"/>
          </p:cNvSpPr>
          <p:nvPr/>
        </p:nvSpPr>
        <p:spPr bwMode="auto">
          <a:xfrm>
            <a:off x="7775575" y="4541838"/>
            <a:ext cx="307975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292929"/>
                </a:solidFill>
              </a:rPr>
              <a:t>1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9003688-5F3B-4FD9-8208-6576A40A5DD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 animBg="1"/>
      <p:bldP spid="15376" grpId="0" animBg="1"/>
      <p:bldP spid="15377" grpId="0" animBg="1"/>
      <p:bldP spid="15378" grpId="0" animBg="1"/>
      <p:bldP spid="15379" grpId="0" animBg="1"/>
      <p:bldP spid="15382" grpId="0"/>
      <p:bldP spid="15383" grpId="0"/>
      <p:bldP spid="15384" grpId="0" animBg="1"/>
      <p:bldP spid="15385" grpId="0"/>
      <p:bldP spid="15386" grpId="0" animBg="1"/>
      <p:bldP spid="15387" grpId="0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8000"/>
          </a:lnSpc>
          <a:spcBef>
            <a:spcPct val="0"/>
          </a:spcBef>
          <a:spcAft>
            <a:spcPct val="0"/>
          </a:spcAft>
          <a:buClr>
            <a:srgbClr val="292929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8000"/>
          </a:lnSpc>
          <a:spcBef>
            <a:spcPct val="0"/>
          </a:spcBef>
          <a:spcAft>
            <a:spcPct val="0"/>
          </a:spcAft>
          <a:buClr>
            <a:srgbClr val="292929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969</Words>
  <PresentationFormat>Affichage à l'écran (4:3)</PresentationFormat>
  <Paragraphs>332</Paragraphs>
  <Slides>31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31</vt:i4>
      </vt:variant>
    </vt:vector>
  </HeadingPairs>
  <TitlesOfParts>
    <vt:vector size="42" baseType="lpstr">
      <vt:lpstr>Arial</vt:lpstr>
      <vt:lpstr>Arial Unicode MS</vt:lpstr>
      <vt:lpstr>Wingdings</vt:lpstr>
      <vt:lpstr>Times New Roman</vt:lpstr>
      <vt:lpstr>Calibri</vt:lpstr>
      <vt:lpstr>Symbol</vt:lpstr>
      <vt:lpstr>Courier New</vt:lpstr>
      <vt:lpstr>Conception personnalisée</vt:lpstr>
      <vt:lpstr>1_Conception personnalisée</vt:lpstr>
      <vt:lpstr>1_Thème Office</vt:lpstr>
      <vt:lpstr>2_Conception personnalisée</vt:lpstr>
      <vt:lpstr>Diapositive 1</vt:lpstr>
      <vt:lpstr>Our OO Expert's world</vt:lpstr>
      <vt:lpstr>What about real Machines?</vt:lpstr>
      <vt:lpstr>Reconfigurable Architectures (RA)‏</vt:lpstr>
      <vt:lpstr>Targets</vt:lpstr>
      <vt:lpstr>Requires efficient tools</vt:lpstr>
      <vt:lpstr>My talk adresses</vt:lpstr>
      <vt:lpstr>Origin: Compatibility issues</vt:lpstr>
      <vt:lpstr>Our contribution</vt:lpstr>
      <vt:lpstr>First architecture</vt:lpstr>
      <vt:lpstr>Dedicated Tool</vt:lpstr>
      <vt:lpstr>Diapositive 12</vt:lpstr>
      <vt:lpstr>Diapositive 13</vt:lpstr>
      <vt:lpstr>Improvements</vt:lpstr>
      <vt:lpstr>Results</vt:lpstr>
      <vt:lpstr>Snaphots</vt:lpstr>
      <vt:lpstr>ST as application spec</vt:lpstr>
      <vt:lpstr>Tool Snapshot</vt:lpstr>
      <vt:lpstr>Diapositive 19</vt:lpstr>
      <vt:lpstr>Diapositive 20</vt:lpstr>
      <vt:lpstr>Diapositive 21</vt:lpstr>
      <vt:lpstr>Example: Changing target RA</vt:lpstr>
      <vt:lpstr>Pro/Cons</vt:lpstr>
      <vt:lpstr>Complexity issue</vt:lpstr>
      <vt:lpstr>Model/Interchange issues</vt:lpstr>
      <vt:lpstr>Flow</vt:lpstr>
      <vt:lpstr>Validation</vt:lpstr>
      <vt:lpstr>Combine both </vt:lpstr>
      <vt:lpstr>Conclusion</vt:lpstr>
      <vt:lpstr>Lessons learned</vt:lpstr>
      <vt:lpstr>On going tasks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Loic Lagadec</cp:lastModifiedBy>
  <cp:revision>38</cp:revision>
  <dcterms:modified xsi:type="dcterms:W3CDTF">2008-08-29T10:10:42Z</dcterms:modified>
</cp:coreProperties>
</file>