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docProps/core.xml" ContentType="application/vnd.openxmlformats-package.core-properties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7"/>
  </p:notesMasterIdLst>
  <p:sldIdLst>
    <p:sldId id="256" r:id="rId2"/>
    <p:sldId id="264" r:id="rId3"/>
    <p:sldId id="271" r:id="rId4"/>
    <p:sldId id="269" r:id="rId5"/>
    <p:sldId id="272" r:id="rId6"/>
    <p:sldId id="260" r:id="rId7"/>
    <p:sldId id="268" r:id="rId8"/>
    <p:sldId id="275" r:id="rId9"/>
    <p:sldId id="274" r:id="rId10"/>
    <p:sldId id="278" r:id="rId11"/>
    <p:sldId id="276" r:id="rId12"/>
    <p:sldId id="280" r:id="rId13"/>
    <p:sldId id="279" r:id="rId14"/>
    <p:sldId id="277" r:id="rId15"/>
    <p:sldId id="26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06" d="100"/>
          <a:sy n="106" d="100"/>
        </p:scale>
        <p:origin x="-9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viewProps" Target="viewProps.xml"/><Relationship Id="rId4" Type="http://schemas.openxmlformats.org/officeDocument/2006/relationships/slide" Target="slides/slide3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B8D17-4962-8646-96C5-6BCB133E5579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A7EDD-D86F-4E46-9B5C-798D3B8D5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</a:t>
            </a:r>
          </a:p>
          <a:p>
            <a:pPr lvl="1"/>
            <a:r>
              <a:rPr lang="en-US" dirty="0" smtClean="0"/>
              <a:t>Different behavior and state</a:t>
            </a:r>
          </a:p>
          <a:p>
            <a:pPr lvl="1"/>
            <a:r>
              <a:rPr lang="en-US" dirty="0" smtClean="0"/>
              <a:t>Extension of the reflective programming model</a:t>
            </a:r>
          </a:p>
          <a:p>
            <a:pPr lvl="1"/>
            <a:r>
              <a:rPr lang="en-US" dirty="0" smtClean="0"/>
              <a:t>State transfer</a:t>
            </a:r>
          </a:p>
          <a:p>
            <a:pPr lvl="1"/>
            <a:r>
              <a:rPr lang="en-US" dirty="0" smtClean="0"/>
              <a:t>First-class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27897-DF5B-6445-8717-B9B5F177D4E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771E6-2B37-8E4A-BAFB-1517BAA7646E}" type="datetimeFigureOut">
              <a:rPr lang="en-US" smtClean="0"/>
              <a:pPr/>
              <a:t>8/22/11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8517B-3FE3-7148-8F81-B6E52AC1E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ActiveContext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Erwann Wernli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609600"/>
            <a:ext cx="8729203" cy="574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800222"/>
          <a:ext cx="7924800" cy="3762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60"/>
                <a:gridCol w="1584960"/>
                <a:gridCol w="1584960"/>
                <a:gridCol w="1584960"/>
                <a:gridCol w="1584960"/>
              </a:tblGrid>
              <a:tr h="806536">
                <a:tc>
                  <a:txBody>
                    <a:bodyPr/>
                    <a:lstStyle/>
                    <a:p>
                      <a:r>
                        <a:rPr lang="en-US" dirty="0" smtClean="0"/>
                        <a:t>Strategy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Instantiation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Concurrent</a:t>
                      </a:r>
                      <a:r>
                        <a:rPr lang="en-US" baseline="0" dirty="0" smtClean="0"/>
                        <a:t> read/write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Garbage collection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Expected overhead</a:t>
                      </a:r>
                      <a:endParaRPr lang="en-US" dirty="0"/>
                    </a:p>
                  </a:txBody>
                  <a:tcPr/>
                </a:tc>
              </a:tr>
              <a:tr h="12883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Eager</a:t>
                      </a:r>
                      <a:endParaRPr lang="en-US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Migrate</a:t>
                      </a:r>
                      <a:r>
                        <a:rPr lang="en-US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objects</a:t>
                      </a:r>
                      <a:endParaRPr lang="en-US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Sync on write</a:t>
                      </a:r>
                      <a:endParaRPr lang="en-US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Garbage when not used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High</a:t>
                      </a:r>
                      <a:endParaRPr lang="en-US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667488">
                <a:tc>
                  <a:txBody>
                    <a:bodyPr/>
                    <a:lstStyle/>
                    <a:p>
                      <a:r>
                        <a:rPr lang="en-US" dirty="0" smtClean="0"/>
                        <a:t>Lazy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Does nothing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Sync on dirty read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Force migration </a:t>
                      </a:r>
                      <a:r>
                        <a:rPr lang="en-US" dirty="0" err="1" smtClean="0"/>
                        <a:t>prio</a:t>
                      </a:r>
                      <a:r>
                        <a:rPr lang="en-US" dirty="0" smtClean="0"/>
                        <a:t> to GC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First-class contexts ensure version consistency</a:t>
            </a:r>
          </a:p>
          <a:p>
            <a:endParaRPr lang="en-US" dirty="0" smtClean="0"/>
          </a:p>
          <a:p>
            <a:r>
              <a:rPr lang="en-US" dirty="0" smtClean="0"/>
              <a:t>Safe dynamic software update</a:t>
            </a:r>
          </a:p>
          <a:p>
            <a:endParaRPr lang="en-US" dirty="0" smtClean="0"/>
          </a:p>
          <a:p>
            <a:r>
              <a:rPr lang="en-US" dirty="0" smtClean="0"/>
              <a:t>Working implementation</a:t>
            </a:r>
          </a:p>
          <a:p>
            <a:endParaRPr lang="en-US" dirty="0" smtClean="0"/>
          </a:p>
          <a:p>
            <a:r>
              <a:rPr lang="en-US" dirty="0" smtClean="0"/>
              <a:t>Future work: enable lazy sync &amp; GC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247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Contextual first-class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Different</a:t>
                      </a:r>
                      <a:r>
                        <a:rPr lang="en-US" baseline="0" dirty="0" smtClean="0"/>
                        <a:t> versions are the same object</a:t>
                      </a:r>
                    </a:p>
                    <a:p>
                      <a:r>
                        <a:rPr lang="en-US" baseline="0" dirty="0" smtClean="0"/>
                        <a:t>Nice with inheritance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Class-side variable synchronized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4F6228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4F622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4F6228"/>
                          </a:solidFill>
                        </a:rPr>
                        <a:t>Different name per context</a:t>
                      </a:r>
                      <a:br>
                        <a:rPr lang="en-US" dirty="0" smtClean="0">
                          <a:solidFill>
                            <a:srgbClr val="4F6228"/>
                          </a:solidFill>
                        </a:rPr>
                      </a:br>
                      <a:r>
                        <a:rPr lang="en-US" dirty="0" smtClean="0">
                          <a:solidFill>
                            <a:srgbClr val="4F6228"/>
                          </a:solidFill>
                        </a:rPr>
                        <a:t>Not</a:t>
                      </a:r>
                      <a:r>
                        <a:rPr lang="en-US" baseline="0" dirty="0" smtClean="0">
                          <a:solidFill>
                            <a:srgbClr val="4F6228"/>
                          </a:solidFill>
                        </a:rPr>
                        <a:t> nice with inheritance</a:t>
                      </a:r>
                    </a:p>
                    <a:p>
                      <a:r>
                        <a:rPr lang="en-US" baseline="0" dirty="0" smtClean="0">
                          <a:solidFill>
                            <a:srgbClr val="4F6228"/>
                          </a:solidFill>
                        </a:rPr>
                        <a:t>Class-side variable not synchronized</a:t>
                      </a:r>
                      <a:endParaRPr lang="en-US" dirty="0" smtClean="0">
                        <a:solidFill>
                          <a:srgbClr val="4F6228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daemon threads?</a:t>
            </a:r>
          </a:p>
          <a:p>
            <a:endParaRPr lang="en-US" dirty="0" smtClean="0"/>
          </a:p>
          <a:p>
            <a:r>
              <a:rPr lang="en-US" dirty="0" smtClean="0"/>
              <a:t>Can we </a:t>
            </a:r>
            <a:r>
              <a:rPr lang="en-US" dirty="0" err="1" smtClean="0"/>
              <a:t>evole</a:t>
            </a:r>
            <a:r>
              <a:rPr lang="en-US" dirty="0" smtClean="0"/>
              <a:t> class hierarchies this way? </a:t>
            </a:r>
            <a:r>
              <a:rPr lang="en-US" sz="2400" dirty="0" smtClean="0"/>
              <a:t>(interdependent </a:t>
            </a:r>
            <a:r>
              <a:rPr lang="en-US" sz="2400" dirty="0" err="1" smtClean="0"/>
              <a:t>classes,inheritance</a:t>
            </a:r>
            <a:r>
              <a:rPr lang="en-US" sz="2400" dirty="0" smtClean="0"/>
              <a:t>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the run-time overhead acceptable?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2400" dirty="0" smtClean="0"/>
              <a:t>(in space &amp; time)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i="1" dirty="0" smtClean="0"/>
              <a:t>Safety</a:t>
            </a:r>
            <a:r>
              <a:rPr lang="en-US" sz="2800" dirty="0" smtClean="0"/>
              <a:t>: </a:t>
            </a:r>
            <a:r>
              <a:rPr lang="en-US" sz="2400" dirty="0" smtClean="0"/>
              <a:t>no type error, no functional inconsistency</a:t>
            </a:r>
          </a:p>
          <a:p>
            <a:endParaRPr lang="en-US" sz="2800" dirty="0" smtClean="0"/>
          </a:p>
          <a:p>
            <a:pPr>
              <a:buNone/>
            </a:pPr>
            <a:r>
              <a:rPr lang="en-US" sz="2800" b="1" i="1" dirty="0" smtClean="0"/>
              <a:t>Time</a:t>
            </a:r>
            <a:r>
              <a:rPr lang="en-US" sz="2800" dirty="0" smtClean="0"/>
              <a:t>: </a:t>
            </a:r>
            <a:r>
              <a:rPr lang="en-US" sz="2800" i="1" dirty="0" smtClean="0"/>
              <a:t>quickly</a:t>
            </a:r>
            <a:r>
              <a:rPr lang="en-US" sz="2800" dirty="0" smtClean="0"/>
              <a:t>, or at least, </a:t>
            </a:r>
            <a:r>
              <a:rPr lang="en-US" sz="2800" i="1" dirty="0" smtClean="0"/>
              <a:t>eventually </a:t>
            </a:r>
            <a:r>
              <a:rPr lang="en-US" sz="2800" dirty="0" smtClean="0"/>
              <a:t>install the update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b="1" i="1" dirty="0" smtClean="0"/>
              <a:t>Practicality</a:t>
            </a:r>
            <a:r>
              <a:rPr lang="en-US" sz="2800" dirty="0" smtClean="0"/>
              <a:t>: </a:t>
            </a:r>
            <a:r>
              <a:rPr lang="en-US" sz="2400" dirty="0" smtClean="0"/>
              <a:t>no extra constraint during development</a:t>
            </a:r>
            <a:endParaRPr lang="en-US" sz="2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Why </a:t>
            </a:r>
            <a:r>
              <a:rPr lang="en-US" dirty="0" err="1" smtClean="0"/>
              <a:t>dyn</a:t>
            </a:r>
            <a:r>
              <a:rPr lang="en-US" dirty="0" smtClean="0"/>
              <a:t>. software update is challenging (5’)</a:t>
            </a:r>
          </a:p>
          <a:p>
            <a:r>
              <a:rPr lang="en-US" dirty="0" smtClean="0"/>
              <a:t>Our approach (5’)</a:t>
            </a:r>
          </a:p>
          <a:p>
            <a:r>
              <a:rPr lang="en-US" dirty="0" smtClean="0"/>
              <a:t>Current stage of the research (5’)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consider the evolution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95600" y="3352800"/>
            <a:ext cx="14478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Page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Html</a:t>
            </a:r>
          </a:p>
          <a:p>
            <a:endParaRPr lang="en-US" sz="1600" dirty="0" smtClean="0">
              <a:solidFill>
                <a:schemeClr val="tx1"/>
              </a:solidFill>
            </a:endParaRPr>
          </a:p>
          <a:p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895600" y="3732212"/>
            <a:ext cx="1447800" cy="1588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089710" y="3352800"/>
            <a:ext cx="1447800" cy="914400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Page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Title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Body</a:t>
            </a:r>
          </a:p>
          <a:p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089710" y="3732212"/>
            <a:ext cx="1447800" cy="1588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ight Arrow 7"/>
          <p:cNvSpPr/>
          <p:nvPr/>
        </p:nvSpPr>
        <p:spPr>
          <a:xfrm>
            <a:off x="4480110" y="3733800"/>
            <a:ext cx="381000" cy="304800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How can we migrate the state?</a:t>
            </a:r>
          </a:p>
          <a:p>
            <a:r>
              <a:rPr lang="en-US" sz="2800" dirty="0" smtClean="0"/>
              <a:t>What happens if old running code accesses field </a:t>
            </a:r>
            <a:r>
              <a:rPr lang="en-US" sz="2800" dirty="0" smtClean="0">
                <a:latin typeface="Courier"/>
                <a:cs typeface="Courier"/>
              </a:rPr>
              <a:t>html 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What if an execution mixes old and new code?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 lvl="1">
              <a:buNone/>
            </a:pP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1922479" y="3733800"/>
            <a:ext cx="1913248" cy="2416877"/>
          </a:xfrm>
          <a:prstGeom prst="rect">
            <a:avLst/>
          </a:prstGeom>
          <a:solidFill>
            <a:schemeClr val="bg1">
              <a:lumMod val="65000"/>
              <a:alpha val="26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6" name="Rectangle 15"/>
          <p:cNvSpPr/>
          <p:nvPr/>
        </p:nvSpPr>
        <p:spPr>
          <a:xfrm>
            <a:off x="2400791" y="4762872"/>
            <a:ext cx="1135991" cy="358734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Method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400791" y="4404138"/>
            <a:ext cx="1135991" cy="358734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Method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00791" y="4045404"/>
            <a:ext cx="1135991" cy="358734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Method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400791" y="5121606"/>
            <a:ext cx="1135991" cy="358734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…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569609" y="3866037"/>
            <a:ext cx="1135991" cy="358734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 err="1" smtClean="0">
                <a:solidFill>
                  <a:schemeClr val="tx1"/>
                </a:solidFill>
              </a:rPr>
              <a:t>aPage</a:t>
            </a:r>
            <a:r>
              <a:rPr lang="en-US" sz="1400" u="sng" dirty="0" smtClean="0">
                <a:solidFill>
                  <a:schemeClr val="tx1"/>
                </a:solidFill>
              </a:rPr>
              <a:t> : Page</a:t>
            </a:r>
            <a:endParaRPr lang="en-US" sz="1400" u="sng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34790" y="5728651"/>
            <a:ext cx="10414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Request </a:t>
            </a:r>
            <a:r>
              <a:rPr lang="en-US" sz="1400" i="1" dirty="0" smtClean="0"/>
              <a:t>V1</a:t>
            </a:r>
            <a:endParaRPr lang="en-US" sz="1400" i="1" dirty="0"/>
          </a:p>
        </p:txBody>
      </p:sp>
      <p:cxnSp>
        <p:nvCxnSpPr>
          <p:cNvPr id="22" name="Straight Arrow Connector 21"/>
          <p:cNvCxnSpPr>
            <a:stCxn id="26" idx="3"/>
          </p:cNvCxnSpPr>
          <p:nvPr/>
        </p:nvCxnSpPr>
        <p:spPr>
          <a:xfrm flipV="1">
            <a:off x="4373829" y="4404138"/>
            <a:ext cx="1255569" cy="7174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536782" y="4045404"/>
            <a:ext cx="1614303" cy="17936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237837" y="5659707"/>
            <a:ext cx="1135991" cy="358734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Method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37837" y="5300973"/>
            <a:ext cx="1135991" cy="358734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Method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37837" y="4942239"/>
            <a:ext cx="1135991" cy="358734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Method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237837" y="6018441"/>
            <a:ext cx="1135991" cy="358734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…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57415" y="6556542"/>
            <a:ext cx="10414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Request </a:t>
            </a:r>
            <a:r>
              <a:rPr lang="en-US" sz="1400" i="1" dirty="0" smtClean="0"/>
              <a:t>V2</a:t>
            </a:r>
            <a:endParaRPr lang="en-US" sz="1400" i="1" dirty="0"/>
          </a:p>
        </p:txBody>
      </p:sp>
      <p:sp>
        <p:nvSpPr>
          <p:cNvPr id="29" name="Lightning Bolt 28"/>
          <p:cNvSpPr/>
          <p:nvPr/>
        </p:nvSpPr>
        <p:spPr>
          <a:xfrm flipH="1">
            <a:off x="5390242" y="5480340"/>
            <a:ext cx="538101" cy="896835"/>
          </a:xfrm>
          <a:prstGeom prst="lightningBolt">
            <a:avLst/>
          </a:prstGeom>
          <a:solidFill>
            <a:srgbClr val="FF0000"/>
          </a:solidFill>
          <a:ln w="317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1" name="TextBox 30"/>
          <p:cNvSpPr txBox="1"/>
          <p:nvPr/>
        </p:nvSpPr>
        <p:spPr>
          <a:xfrm>
            <a:off x="4869506" y="4762872"/>
            <a:ext cx="5554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html</a:t>
            </a:r>
            <a:endParaRPr lang="en-US" sz="1400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3828035" y="4096361"/>
            <a:ext cx="12523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Body / header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Trade-offs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3048000" y="2514600"/>
            <a:ext cx="3358896" cy="2895600"/>
          </a:xfrm>
          <a:prstGeom prst="triangle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51156" y="3299936"/>
            <a:ext cx="1418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practical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407305" y="5781020"/>
            <a:ext cx="7742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safe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406896" y="3407658"/>
            <a:ext cx="10951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timely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Trade-offs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3048000" y="2514600"/>
            <a:ext cx="3358896" cy="2895600"/>
          </a:xfrm>
          <a:prstGeom prst="triangle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51156" y="3299936"/>
            <a:ext cx="1418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practical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407305" y="5781020"/>
            <a:ext cx="7742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safe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406896" y="3407658"/>
            <a:ext cx="10951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timely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268973" y="4856202"/>
            <a:ext cx="920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Fickle</a:t>
            </a:r>
            <a:r>
              <a:rPr lang="en-US" baseline="-25000" dirty="0" err="1" smtClean="0"/>
              <a:t>MT</a:t>
            </a:r>
            <a:endParaRPr lang="en-US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5102096" y="4671536"/>
            <a:ext cx="1025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HotSwap</a:t>
            </a:r>
            <a:endParaRPr lang="en-US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4154984" y="2930604"/>
            <a:ext cx="103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Smalltalk</a:t>
            </a:r>
            <a:endParaRPr lang="en-US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3580467" y="5117068"/>
            <a:ext cx="93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Ginseng</a:t>
            </a:r>
            <a:endParaRPr 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4781275" y="4302204"/>
            <a:ext cx="100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Boyapati</a:t>
            </a:r>
            <a:endParaRPr lang="en-US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4078836" y="2561272"/>
            <a:ext cx="140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Dynamic C++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3383882" y="4747736"/>
            <a:ext cx="771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JVolve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4419600" y="3810000"/>
            <a:ext cx="1150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Gemstone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219200" y="5619690"/>
            <a:ext cx="1623111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Delay update</a:t>
            </a:r>
            <a:endParaRPr lang="en-US" sz="20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400800" y="5543490"/>
            <a:ext cx="2202195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Impose constraints</a:t>
            </a:r>
          </a:p>
          <a:p>
            <a:endParaRPr lang="en-US" sz="20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3657600" y="1905000"/>
            <a:ext cx="1871701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Run-time errors</a:t>
            </a:r>
            <a:endParaRPr lang="en-US" sz="20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4343400" y="4050268"/>
            <a:ext cx="802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POLUS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Trade-offs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3048000" y="2514600"/>
            <a:ext cx="3358896" cy="2895600"/>
          </a:xfrm>
          <a:prstGeom prst="triangle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51156" y="3299936"/>
            <a:ext cx="1418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practical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407305" y="5781020"/>
            <a:ext cx="7742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safe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406896" y="3407658"/>
            <a:ext cx="10951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timely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102096" y="4671536"/>
            <a:ext cx="1025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HotSwap</a:t>
            </a:r>
            <a:endParaRPr lang="en-US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4154984" y="2930604"/>
            <a:ext cx="103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Smalltalk</a:t>
            </a:r>
            <a:endParaRPr lang="en-US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3580467" y="5117068"/>
            <a:ext cx="93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Ginseng</a:t>
            </a:r>
            <a:endParaRPr 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4781275" y="4302204"/>
            <a:ext cx="100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Boyapati</a:t>
            </a:r>
            <a:endParaRPr lang="en-US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4078836" y="2561272"/>
            <a:ext cx="140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Dynamic C++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3383882" y="4747736"/>
            <a:ext cx="771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JVolve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4419600" y="3810000"/>
            <a:ext cx="1150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Gemstone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745290" y="4050268"/>
            <a:ext cx="1969710" cy="461665"/>
          </a:xfrm>
          <a:prstGeom prst="rect">
            <a:avLst/>
          </a:prstGeom>
          <a:solidFill>
            <a:schemeClr val="bg1">
              <a:alpha val="5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ActiveContext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268973" y="4856202"/>
            <a:ext cx="920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Fickle</a:t>
            </a:r>
            <a:r>
              <a:rPr lang="en-US" baseline="-25000" dirty="0" err="1" smtClean="0"/>
              <a:t>MT</a:t>
            </a:r>
            <a:endParaRPr lang="en-US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	a context    </a:t>
            </a:r>
            <a:r>
              <a:rPr lang="en-US" dirty="0" smtClean="0"/>
              <a:t>is always version-consistent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  html := </a:t>
            </a:r>
            <a:r>
              <a:rPr lang="en-US" sz="2400" dirty="0" err="1" smtClean="0">
                <a:latin typeface="Courier"/>
                <a:cs typeface="Courier"/>
              </a:rPr>
              <a:t>aPage</a:t>
            </a:r>
            <a:r>
              <a:rPr lang="en-US" sz="2400" dirty="0" smtClean="0">
                <a:latin typeface="Courier"/>
                <a:cs typeface="Courier"/>
              </a:rPr>
              <a:t> html. </a:t>
            </a: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  </a:t>
            </a:r>
            <a:r>
              <a:rPr lang="en-US" sz="2400" dirty="0" err="1" smtClean="0">
                <a:latin typeface="Courier"/>
                <a:cs typeface="Courier"/>
              </a:rPr>
              <a:t>newCtx</a:t>
            </a:r>
            <a:r>
              <a:rPr lang="en-US" sz="2400" dirty="0" smtClean="0">
                <a:latin typeface="Courier"/>
                <a:cs typeface="Courier"/>
              </a:rPr>
              <a:t> := </a:t>
            </a:r>
            <a:r>
              <a:rPr lang="en-US" sz="2400" dirty="0" err="1" smtClean="0">
                <a:latin typeface="Courier"/>
                <a:cs typeface="Courier"/>
              </a:rPr>
              <a:t>NewContext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ancesor</a:t>
            </a:r>
            <a:r>
              <a:rPr lang="en-US" sz="2400" dirty="0" smtClean="0">
                <a:latin typeface="Courier"/>
                <a:cs typeface="Courier"/>
              </a:rPr>
              <a:t>: </a:t>
            </a:r>
            <a:r>
              <a:rPr lang="en-US" sz="2400" dirty="0" err="1" smtClean="0">
                <a:latin typeface="Courier"/>
                <a:cs typeface="Courier"/>
              </a:rPr>
              <a:t>oldCtx</a:t>
            </a:r>
            <a:r>
              <a:rPr lang="en-US" sz="2400" dirty="0" smtClean="0">
                <a:latin typeface="Courier"/>
                <a:cs typeface="Courier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  </a:t>
            </a:r>
            <a:r>
              <a:rPr lang="en-US" sz="2400" dirty="0" err="1" smtClean="0">
                <a:latin typeface="Courier"/>
                <a:cs typeface="Courier"/>
              </a:rPr>
              <a:t>newCtx</a:t>
            </a:r>
            <a:r>
              <a:rPr lang="en-US" sz="2400" dirty="0" smtClean="0">
                <a:latin typeface="Courier"/>
                <a:cs typeface="Courier"/>
              </a:rPr>
              <a:t> do: [ </a:t>
            </a:r>
            <a:r>
              <a:rPr lang="en-US" sz="2400" dirty="0" err="1" smtClean="0">
                <a:latin typeface="Courier"/>
                <a:cs typeface="Courier"/>
              </a:rPr>
              <a:t>aPage</a:t>
            </a:r>
            <a:r>
              <a:rPr lang="en-US" sz="2400" dirty="0" smtClean="0">
                <a:latin typeface="Courier"/>
                <a:cs typeface="Courier"/>
              </a:rPr>
              <a:t> header ,</a:t>
            </a:r>
          </a:p>
          <a:p>
            <a:pPr>
              <a:buNone/>
            </a:pPr>
            <a:r>
              <a:rPr lang="en-US" sz="2400" dirty="0" smtClean="0">
                <a:latin typeface="Courier"/>
                <a:cs typeface="Courier"/>
              </a:rPr>
              <a:t>							</a:t>
            </a:r>
            <a:r>
              <a:rPr lang="en-US" sz="2400" dirty="0" err="1" smtClean="0">
                <a:latin typeface="Courier"/>
                <a:cs typeface="Courier"/>
              </a:rPr>
              <a:t>aPage</a:t>
            </a:r>
            <a:r>
              <a:rPr lang="en-US" sz="2400" dirty="0" smtClean="0">
                <a:latin typeface="Courier"/>
                <a:cs typeface="Courier"/>
              </a:rPr>
              <a:t> body ].</a:t>
            </a:r>
            <a:endParaRPr lang="en-US" dirty="0" smtClean="0">
              <a:latin typeface="Courier"/>
              <a:cs typeface="Courier"/>
            </a:endParaRPr>
          </a:p>
          <a:p>
            <a:endParaRPr lang="en-US" dirty="0"/>
          </a:p>
        </p:txBody>
      </p:sp>
      <p:sp>
        <p:nvSpPr>
          <p:cNvPr id="4" name="Explosion 1 3"/>
          <p:cNvSpPr/>
          <p:nvPr/>
        </p:nvSpPr>
        <p:spPr>
          <a:xfrm rot="20418956">
            <a:off x="2316369" y="1918909"/>
            <a:ext cx="1066800" cy="457200"/>
          </a:xfrm>
          <a:prstGeom prst="irregularSeal1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arallelogram 21"/>
          <p:cNvSpPr/>
          <p:nvPr/>
        </p:nvSpPr>
        <p:spPr>
          <a:xfrm rot="16200000" flipV="1">
            <a:off x="1577077" y="861322"/>
            <a:ext cx="3733800" cy="4754353"/>
          </a:xfrm>
          <a:prstGeom prst="parallelogram">
            <a:avLst>
              <a:gd name="adj" fmla="val 27000"/>
            </a:avLst>
          </a:prstGeom>
          <a:solidFill>
            <a:schemeClr val="bg1">
              <a:lumMod val="75000"/>
              <a:alpha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341648" y="2362200"/>
            <a:ext cx="1287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 </a:t>
            </a:r>
            <a:r>
              <a:rPr lang="en-US" i="1" dirty="0" smtClean="0"/>
              <a:t>V1</a:t>
            </a:r>
            <a:endParaRPr lang="en-US" i="1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3001754" y="2633297"/>
            <a:ext cx="762000" cy="18610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Parallelogram 29"/>
          <p:cNvSpPr/>
          <p:nvPr/>
        </p:nvSpPr>
        <p:spPr>
          <a:xfrm rot="16200000" flipV="1">
            <a:off x="1994303" y="3374049"/>
            <a:ext cx="795702" cy="1295400"/>
          </a:xfrm>
          <a:prstGeom prst="parallelogram">
            <a:avLst>
              <a:gd name="adj" fmla="val 34460"/>
            </a:avLst>
          </a:prstGeom>
          <a:solidFill>
            <a:schemeClr val="bg1"/>
          </a:solidFill>
          <a:ln w="38100">
            <a:solidFill>
              <a:schemeClr val="tx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96854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2" name="Parallelogram 31"/>
          <p:cNvSpPr/>
          <p:nvPr/>
        </p:nvSpPr>
        <p:spPr>
          <a:xfrm rot="16200000" flipV="1">
            <a:off x="1994303" y="2874352"/>
            <a:ext cx="795702" cy="1295400"/>
          </a:xfrm>
          <a:prstGeom prst="parallelogram">
            <a:avLst>
              <a:gd name="adj" fmla="val 3446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896854" y="3310303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4" name="Parallelogram 33"/>
          <p:cNvSpPr/>
          <p:nvPr/>
        </p:nvSpPr>
        <p:spPr>
          <a:xfrm rot="16200000" flipV="1">
            <a:off x="1994303" y="2383449"/>
            <a:ext cx="795702" cy="1295400"/>
          </a:xfrm>
          <a:prstGeom prst="parallelogram">
            <a:avLst>
              <a:gd name="adj" fmla="val 3446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896854" y="2819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9" name="Parallelogram 38"/>
          <p:cNvSpPr/>
          <p:nvPr/>
        </p:nvSpPr>
        <p:spPr>
          <a:xfrm rot="16200000" flipV="1">
            <a:off x="4242203" y="1773849"/>
            <a:ext cx="795702" cy="1295400"/>
          </a:xfrm>
          <a:prstGeom prst="parallelogram">
            <a:avLst>
              <a:gd name="adj" fmla="val 3446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2" name="Parallelogram 41"/>
          <p:cNvSpPr/>
          <p:nvPr/>
        </p:nvSpPr>
        <p:spPr>
          <a:xfrm rot="10062532" flipH="1">
            <a:off x="4132681" y="2561478"/>
            <a:ext cx="2021385" cy="1385333"/>
          </a:xfrm>
          <a:prstGeom prst="parallelogram">
            <a:avLst>
              <a:gd name="adj" fmla="val 51522"/>
            </a:avLst>
          </a:prstGeom>
          <a:noFill/>
          <a:ln w="38100">
            <a:solidFill>
              <a:schemeClr val="tx1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1" name="Parallelogram 40"/>
          <p:cNvSpPr/>
          <p:nvPr/>
        </p:nvSpPr>
        <p:spPr>
          <a:xfrm rot="10062532" flipH="1">
            <a:off x="4116642" y="2062368"/>
            <a:ext cx="2021385" cy="1385333"/>
          </a:xfrm>
          <a:prstGeom prst="parallelogram">
            <a:avLst>
              <a:gd name="adj" fmla="val 51522"/>
            </a:avLst>
          </a:prstGeom>
          <a:noFill/>
          <a:ln w="38100">
            <a:solidFill>
              <a:schemeClr val="tx1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Parallelogram 19"/>
          <p:cNvSpPr/>
          <p:nvPr/>
        </p:nvSpPr>
        <p:spPr>
          <a:xfrm rot="16200000" flipV="1">
            <a:off x="2521431" y="2156724"/>
            <a:ext cx="3733800" cy="4754353"/>
          </a:xfrm>
          <a:prstGeom prst="parallelogram">
            <a:avLst>
              <a:gd name="adj" fmla="val 2700000"/>
            </a:avLst>
          </a:prstGeom>
          <a:solidFill>
            <a:schemeClr val="bg1">
              <a:lumMod val="75000"/>
              <a:alpha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Parallelogram 35"/>
          <p:cNvSpPr/>
          <p:nvPr/>
        </p:nvSpPr>
        <p:spPr>
          <a:xfrm rot="16200000" flipV="1">
            <a:off x="2673831" y="2309123"/>
            <a:ext cx="3733800" cy="4754353"/>
          </a:xfrm>
          <a:prstGeom prst="parallelogram">
            <a:avLst>
              <a:gd name="adj" fmla="val 2700000"/>
            </a:avLst>
          </a:prstGeom>
          <a:solidFill>
            <a:schemeClr val="bg1">
              <a:lumMod val="75000"/>
              <a:alpha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3763754" y="3810000"/>
            <a:ext cx="914400" cy="15240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354554" y="1078259"/>
            <a:ext cx="1355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Bi-directional transformation</a:t>
            </a:r>
            <a:endParaRPr lang="en-US" sz="1400" dirty="0"/>
          </a:p>
        </p:txBody>
      </p:sp>
      <p:sp>
        <p:nvSpPr>
          <p:cNvPr id="45" name="Parallelogram 44"/>
          <p:cNvSpPr/>
          <p:nvPr/>
        </p:nvSpPr>
        <p:spPr>
          <a:xfrm rot="16200000" flipV="1">
            <a:off x="2720077" y="2385323"/>
            <a:ext cx="3733800" cy="4754353"/>
          </a:xfrm>
          <a:prstGeom prst="parallelogram">
            <a:avLst>
              <a:gd name="adj" fmla="val 2700000"/>
            </a:avLst>
          </a:prstGeom>
          <a:solidFill>
            <a:schemeClr val="bg1">
              <a:lumMod val="75000"/>
              <a:alpha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7154903" y="1762035"/>
            <a:ext cx="16380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Shared object has one identity but two states</a:t>
            </a:r>
            <a:endParaRPr lang="en-US" dirty="0"/>
          </a:p>
        </p:txBody>
      </p:sp>
      <p:sp>
        <p:nvSpPr>
          <p:cNvPr id="46" name="Freeform 45"/>
          <p:cNvSpPr/>
          <p:nvPr/>
        </p:nvSpPr>
        <p:spPr>
          <a:xfrm rot="21211620">
            <a:off x="5875529" y="1913234"/>
            <a:ext cx="958051" cy="1210368"/>
          </a:xfrm>
          <a:custGeom>
            <a:avLst/>
            <a:gdLst>
              <a:gd name="connsiteX0" fmla="*/ 0 w 997042"/>
              <a:gd name="connsiteY0" fmla="*/ 110789 h 1012923"/>
              <a:gd name="connsiteX1" fmla="*/ 842738 w 997042"/>
              <a:gd name="connsiteY1" fmla="*/ 75178 h 1012923"/>
              <a:gd name="connsiteX2" fmla="*/ 925824 w 997042"/>
              <a:gd name="connsiteY2" fmla="*/ 561856 h 1012923"/>
              <a:gd name="connsiteX3" fmla="*/ 640955 w 997042"/>
              <a:gd name="connsiteY3" fmla="*/ 1012923 h 1012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7042" h="1012923">
                <a:moveTo>
                  <a:pt x="0" y="110789"/>
                </a:moveTo>
                <a:cubicBezTo>
                  <a:pt x="344217" y="55394"/>
                  <a:pt x="688434" y="0"/>
                  <a:pt x="842738" y="75178"/>
                </a:cubicBezTo>
                <a:cubicBezTo>
                  <a:pt x="997042" y="150356"/>
                  <a:pt x="959454" y="405565"/>
                  <a:pt x="925824" y="561856"/>
                </a:cubicBezTo>
                <a:cubicBezTo>
                  <a:pt x="892194" y="718147"/>
                  <a:pt x="766574" y="865535"/>
                  <a:pt x="640955" y="1012923"/>
                </a:cubicBezTo>
              </a:path>
            </a:pathLst>
          </a:custGeom>
          <a:noFill/>
          <a:ln w="38100">
            <a:solidFill>
              <a:schemeClr val="tx1"/>
            </a:solidFill>
            <a:headEnd type="stealth" w="lg" len="lg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 rot="16200000">
            <a:off x="411389" y="3523790"/>
            <a:ext cx="1864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Old context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4" name="Parallelogram 43"/>
          <p:cNvSpPr/>
          <p:nvPr/>
        </p:nvSpPr>
        <p:spPr>
          <a:xfrm rot="16200000" flipV="1">
            <a:off x="2339077" y="2461523"/>
            <a:ext cx="3733800" cy="4754353"/>
          </a:xfrm>
          <a:prstGeom prst="parallelogram">
            <a:avLst>
              <a:gd name="adj" fmla="val 27000"/>
            </a:avLst>
          </a:prstGeom>
          <a:solidFill>
            <a:schemeClr val="bg1">
              <a:lumMod val="75000"/>
              <a:alpha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Parallelogram 39"/>
          <p:cNvSpPr/>
          <p:nvPr/>
        </p:nvSpPr>
        <p:spPr>
          <a:xfrm rot="16200000" flipV="1">
            <a:off x="5232803" y="2950552"/>
            <a:ext cx="795702" cy="1295400"/>
          </a:xfrm>
          <a:prstGeom prst="parallelogram">
            <a:avLst>
              <a:gd name="adj" fmla="val 3446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982954" y="3429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err="1" smtClean="0"/>
              <a:t>aPage</a:t>
            </a:r>
            <a:r>
              <a:rPr lang="en-US" u="sng" dirty="0" smtClean="0"/>
              <a:t>: Page</a:t>
            </a:r>
            <a:endParaRPr lang="en-US" u="sng" dirty="0"/>
          </a:p>
        </p:txBody>
      </p:sp>
      <p:sp>
        <p:nvSpPr>
          <p:cNvPr id="48" name="TextBox 47"/>
          <p:cNvSpPr txBox="1"/>
          <p:nvPr/>
        </p:nvSpPr>
        <p:spPr>
          <a:xfrm rot="20960653">
            <a:off x="4210137" y="5377190"/>
            <a:ext cx="20212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New context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Parallelogram 23"/>
          <p:cNvSpPr/>
          <p:nvPr/>
        </p:nvSpPr>
        <p:spPr>
          <a:xfrm rot="16200000" flipV="1">
            <a:off x="2718203" y="4626952"/>
            <a:ext cx="795702" cy="1295400"/>
          </a:xfrm>
          <a:prstGeom prst="parallelogram">
            <a:avLst>
              <a:gd name="adj" fmla="val 34460"/>
            </a:avLst>
          </a:prstGeom>
          <a:solidFill>
            <a:schemeClr val="bg1"/>
          </a:solidFill>
          <a:ln w="38100">
            <a:solidFill>
              <a:schemeClr val="tx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6" name="Parallelogram 25"/>
          <p:cNvSpPr/>
          <p:nvPr/>
        </p:nvSpPr>
        <p:spPr>
          <a:xfrm rot="16200000" flipV="1">
            <a:off x="2718203" y="4127255"/>
            <a:ext cx="795702" cy="1295400"/>
          </a:xfrm>
          <a:prstGeom prst="parallelogram">
            <a:avLst>
              <a:gd name="adj" fmla="val 3446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" name="Parallelogram 27"/>
          <p:cNvSpPr/>
          <p:nvPr/>
        </p:nvSpPr>
        <p:spPr>
          <a:xfrm rot="16200000" flipV="1">
            <a:off x="2718203" y="3636352"/>
            <a:ext cx="795702" cy="1295400"/>
          </a:xfrm>
          <a:prstGeom prst="parallelogram">
            <a:avLst>
              <a:gd name="adj" fmla="val 3446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20754" y="5062903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620754" y="4563206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620754" y="4072303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637048" y="5638800"/>
            <a:ext cx="1287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 </a:t>
            </a:r>
            <a:r>
              <a:rPr lang="en-US" i="1" dirty="0" smtClean="0"/>
              <a:t>V2</a:t>
            </a:r>
            <a:endParaRPr lang="en-US" i="1" dirty="0"/>
          </a:p>
        </p:txBody>
      </p:sp>
      <p:sp>
        <p:nvSpPr>
          <p:cNvPr id="50" name="TextBox 49"/>
          <p:cNvSpPr txBox="1"/>
          <p:nvPr/>
        </p:nvSpPr>
        <p:spPr>
          <a:xfrm rot="16200000">
            <a:off x="-1218456" y="2894857"/>
            <a:ext cx="3569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Dynamic evolution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231103" y="3579673"/>
            <a:ext cx="1912897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</a:rPr>
              <a:t>Solution</a:t>
            </a:r>
            <a:r>
              <a:rPr lang="en-US" dirty="0" smtClean="0">
                <a:solidFill>
                  <a:srgbClr val="00800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8000"/>
                </a:solidFill>
              </a:rPr>
              <a:t> State transfer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8000"/>
                </a:solidFill>
              </a:rPr>
              <a:t> Safe concurrency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8000"/>
                </a:solidFill>
              </a:rPr>
              <a:t> Reflective extension</a:t>
            </a:r>
          </a:p>
          <a:p>
            <a:pPr>
              <a:buFontTx/>
              <a:buChar char="-"/>
            </a:pPr>
            <a:endParaRPr lang="en-US" dirty="0">
              <a:solidFill>
                <a:srgbClr val="008000"/>
              </a:solidFill>
            </a:endParaRPr>
          </a:p>
        </p:txBody>
      </p:sp>
      <p:grpSp>
        <p:nvGrpSpPr>
          <p:cNvPr id="3" name="Group 54"/>
          <p:cNvGrpSpPr/>
          <p:nvPr/>
        </p:nvGrpSpPr>
        <p:grpSpPr>
          <a:xfrm>
            <a:off x="6324600" y="3822197"/>
            <a:ext cx="640493" cy="917606"/>
            <a:chOff x="6531422" y="5180023"/>
            <a:chExt cx="1096038" cy="1570246"/>
          </a:xfrm>
        </p:grpSpPr>
        <p:sp>
          <p:nvSpPr>
            <p:cNvPr id="53" name="Right Triangle 52"/>
            <p:cNvSpPr/>
            <p:nvPr/>
          </p:nvSpPr>
          <p:spPr>
            <a:xfrm rot="18232839">
              <a:off x="6683322" y="5806130"/>
              <a:ext cx="1570246" cy="318031"/>
            </a:xfrm>
            <a:prstGeom prst="rtTriangle">
              <a:avLst/>
            </a:prstGeom>
            <a:solidFill>
              <a:srgbClr val="008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ight Triangle 53"/>
            <p:cNvSpPr/>
            <p:nvPr/>
          </p:nvSpPr>
          <p:spPr>
            <a:xfrm rot="12808542">
              <a:off x="6531422" y="6294482"/>
              <a:ext cx="693561" cy="405905"/>
            </a:xfrm>
            <a:prstGeom prst="rtTriangle">
              <a:avLst/>
            </a:prstGeom>
            <a:solidFill>
              <a:srgbClr val="008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Title 4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405</Words>
  <Application>Microsoft Macintosh PowerPoint</Application>
  <PresentationFormat>On-screen Show (4:3)</PresentationFormat>
  <Paragraphs>146</Paragraphs>
  <Slides>15</Slides>
  <Notes>1</Notes>
  <HiddenSlides>3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ActiveContext</vt:lpstr>
      <vt:lpstr>Outline</vt:lpstr>
      <vt:lpstr>About safety</vt:lpstr>
      <vt:lpstr>About safety</vt:lpstr>
      <vt:lpstr>Trade-offs</vt:lpstr>
      <vt:lpstr>Trade-offs</vt:lpstr>
      <vt:lpstr>Trade-offs</vt:lpstr>
      <vt:lpstr>Our approach</vt:lpstr>
      <vt:lpstr>Slide 9</vt:lpstr>
      <vt:lpstr>Slide 10</vt:lpstr>
      <vt:lpstr>Design</vt:lpstr>
      <vt:lpstr>Conclusion</vt:lpstr>
      <vt:lpstr>Design</vt:lpstr>
      <vt:lpstr>Validation</vt:lpstr>
      <vt:lpstr>Slide 15</vt:lpstr>
    </vt:vector>
  </TitlesOfParts>
  <Company>unibe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ActiveContext</dc:title>
  <dc:creator>Erwann Wernli</dc:creator>
  <cp:lastModifiedBy>Erwann Wernli</cp:lastModifiedBy>
  <cp:revision>127</cp:revision>
  <dcterms:created xsi:type="dcterms:W3CDTF">2011-08-22T16:04:46Z</dcterms:created>
  <dcterms:modified xsi:type="dcterms:W3CDTF">2011-08-22T16:05:40Z</dcterms:modified>
</cp:coreProperties>
</file>