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embeddings/oleObject1.bin" ContentType="application/vnd.openxmlformats-officedocument.oleObject"/>
  <Override PartName="/ppt/tags/tag5.xml" ContentType="application/vnd.openxmlformats-officedocument.presentationml.tags+xml"/>
  <Override PartName="/ppt/embeddings/oleObject2.bin" ContentType="application/vnd.openxmlformats-officedocument.oleObject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embeddings/oleObject3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91" r:id="rId2"/>
    <p:sldId id="303" r:id="rId3"/>
    <p:sldId id="296" r:id="rId4"/>
    <p:sldId id="297" r:id="rId5"/>
    <p:sldId id="302" r:id="rId6"/>
    <p:sldId id="298" r:id="rId7"/>
    <p:sldId id="304" r:id="rId8"/>
    <p:sldId id="299" r:id="rId9"/>
    <p:sldId id="300" r:id="rId10"/>
    <p:sldId id="301" r:id="rId11"/>
    <p:sldId id="292" r:id="rId12"/>
  </p:sldIdLst>
  <p:sldSz cx="9144000" cy="6858000" type="screen4x3"/>
  <p:notesSz cx="6858000" cy="9144000"/>
  <p:custDataLst>
    <p:tags r:id="rId16"/>
  </p:custDataLst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C6EB0"/>
    <a:srgbClr val="9C9E9F"/>
    <a:srgbClr val="8A8D8E"/>
    <a:srgbClr val="F6D500"/>
    <a:srgbClr val="96B314"/>
    <a:srgbClr val="008633"/>
    <a:srgbClr val="006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7581" autoAdjust="0"/>
    <p:restoredTop sz="89088" autoAdjust="0"/>
  </p:normalViewPr>
  <p:slideViewPr>
    <p:cSldViewPr snapToGrid="0" snapToObjects="1" showGuides="1">
      <p:cViewPr varScale="1">
        <p:scale>
          <a:sx n="92" d="100"/>
          <a:sy n="92" d="100"/>
        </p:scale>
        <p:origin x="-1464" y="-120"/>
      </p:cViewPr>
      <p:guideLst>
        <p:guide orient="horz" pos="280"/>
        <p:guide orient="horz" pos="754"/>
        <p:guide pos="346"/>
        <p:guide pos="54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92" d="100"/>
          <a:sy n="192" d="100"/>
        </p:scale>
        <p:origin x="-232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tags" Target="tags/tag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31F68-60F2-7E4E-A5AB-9A53AFE959D4}" type="datetimeFigureOut">
              <a:rPr lang="de-DE" smtClean="0"/>
              <a:pPr/>
              <a:t>22.08.11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ADE9C-6DC0-CB43-9B70-BAB56D1E09F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5870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de-A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de-AT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de-A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12BE1DE-602E-452F-A36E-704F095837E1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1207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E1DE-602E-452F-A36E-704F095837E1}" type="slidenum">
              <a:rPr lang="de-AT" smtClean="0"/>
              <a:pPr/>
              <a:t>1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E1DE-602E-452F-A36E-704F095837E1}" type="slidenum">
              <a:rPr lang="de-AT" smtClean="0"/>
              <a:pPr/>
              <a:t>11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E1DE-602E-452F-A36E-704F095837E1}" type="slidenum">
              <a:rPr lang="de-AT" smtClean="0"/>
              <a:pPr/>
              <a:t>2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E1DE-602E-452F-A36E-704F095837E1}" type="slidenum">
              <a:rPr lang="de-AT" smtClean="0"/>
              <a:pPr/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E1DE-602E-452F-A36E-704F095837E1}" type="slidenum">
              <a:rPr lang="de-AT" smtClean="0"/>
              <a:pPr/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E1DE-602E-452F-A36E-704F095837E1}" type="slidenum">
              <a:rPr lang="de-AT" smtClean="0"/>
              <a:pPr/>
              <a:t>6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E1DE-602E-452F-A36E-704F095837E1}" type="slidenum">
              <a:rPr lang="de-AT" smtClean="0"/>
              <a:pPr/>
              <a:t>7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E1DE-602E-452F-A36E-704F095837E1}" type="slidenum">
              <a:rPr lang="de-AT" smtClean="0"/>
              <a:pPr/>
              <a:t>8</a:t>
            </a:fld>
            <a:endParaRPr lang="de-A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E1DE-602E-452F-A36E-704F095837E1}" type="slidenum">
              <a:rPr lang="de-AT" smtClean="0"/>
              <a:pPr/>
              <a:t>9</a:t>
            </a:fld>
            <a:endParaRPr lang="de-A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E1DE-602E-452F-A36E-704F095837E1}" type="slidenum">
              <a:rPr lang="de-AT" smtClean="0"/>
              <a:pPr/>
              <a:t>10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slideMaster" Target="../slideMasters/slideMaster1.xml"/><Relationship Id="rId6" Type="http://schemas.openxmlformats.org/officeDocument/2006/relationships/oleObject" Target="../embeddings/oleObject3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3.vml"/><Relationship Id="rId2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gradFill flip="none" rotWithShape="1">
          <a:gsLst>
            <a:gs pos="20000">
              <a:schemeClr val="bg1"/>
            </a:gs>
            <a:gs pos="100000">
              <a:srgbClr val="7C6EB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AutoShape 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 6" descr="Fussleiste_Lini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71222"/>
            <a:ext cx="9144000" cy="36503"/>
          </a:xfrm>
          <a:prstGeom prst="rect">
            <a:avLst/>
          </a:prstGeom>
        </p:spPr>
      </p:pic>
      <p:pic>
        <p:nvPicPr>
          <p:cNvPr id="8" name="Bild 7" descr="BPSG_klei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1156" y="6319851"/>
            <a:ext cx="591332" cy="4328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0" y="1196975"/>
            <a:ext cx="9144000" cy="4978222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100000">
                <a:srgbClr val="7C6EB0"/>
              </a:gs>
            </a:gsLst>
            <a:lin ang="16200000" scaled="0"/>
            <a:tileRect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39750" y="1499722"/>
            <a:ext cx="8064500" cy="1680973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3342" y="6425807"/>
            <a:ext cx="27090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21B3B18-4C2F-40A5-A90B-35F4282C7D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6732" y="6451208"/>
            <a:ext cx="3844640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Bernhard Pieber Software Generation | StyledTextEditor 22.8.2011</a:t>
            </a:r>
            <a:endParaRPr lang="de-AT" dirty="0"/>
          </a:p>
        </p:txBody>
      </p:sp>
      <p:pic>
        <p:nvPicPr>
          <p:cNvPr id="8" name="Bild 7" descr="BPSG_klein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1156" y="6319851"/>
            <a:ext cx="591332" cy="43283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vmlDrawing" Target="../drawings/vmlDrawing1.vml"/><Relationship Id="rId5" Type="http://schemas.openxmlformats.org/officeDocument/2006/relationships/tags" Target="../tags/tag2.xml"/><Relationship Id="rId6" Type="http://schemas.openxmlformats.org/officeDocument/2006/relationships/tags" Target="../tags/tag3.xml"/><Relationship Id="rId7" Type="http://schemas.openxmlformats.org/officeDocument/2006/relationships/tags" Target="../tags/tag4.xml"/><Relationship Id="rId8" Type="http://schemas.openxmlformats.org/officeDocument/2006/relationships/oleObject" Target="../embeddings/oleObject1.bin"/><Relationship Id="rId9" Type="http://schemas.openxmlformats.org/officeDocument/2006/relationships/image" Target="../media/image1.png"/><Relationship Id="rId1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Rectangle 2" hidden="1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AutoShape 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539750" y="446088"/>
            <a:ext cx="8064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Klicken Sie, um das Titelformat zu bearbeiten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539750" y="1464422"/>
            <a:ext cx="8064500" cy="16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, um die </a:t>
            </a:r>
            <a:r>
              <a:rPr lang="en-US" dirty="0" err="1" smtClean="0"/>
              <a:t>Formate</a:t>
            </a:r>
            <a:r>
              <a:rPr lang="en-US" dirty="0" smtClean="0"/>
              <a:t> des </a:t>
            </a:r>
            <a:r>
              <a:rPr lang="en-US" dirty="0" err="1" smtClean="0"/>
              <a:t>Vorlagentextes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pic>
        <p:nvPicPr>
          <p:cNvPr id="8" name="Bild 7" descr="Fussleiste_Linie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171222"/>
            <a:ext cx="9144000" cy="36503"/>
          </a:xfrm>
          <a:prstGeom prst="rect">
            <a:avLst/>
          </a:prstGeom>
        </p:spPr>
      </p:pic>
      <p:pic>
        <p:nvPicPr>
          <p:cNvPr id="9" name="Bild 8" descr="BPSG_klein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1156" y="6319851"/>
            <a:ext cx="591332" cy="432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rebuchet MS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CC0000"/>
        </a:buClr>
        <a:buFontTx/>
        <a:buNone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449263" algn="l" rtl="0" fontAlgn="base">
        <a:spcBef>
          <a:spcPts val="2000"/>
        </a:spcBef>
        <a:spcAft>
          <a:spcPct val="0"/>
        </a:spcAft>
        <a:buClr>
          <a:schemeClr val="accent2"/>
        </a:buClr>
        <a:buSzPct val="240000"/>
        <a:buFontTx/>
        <a:buBlip>
          <a:blip r:embed="rId11"/>
        </a:buBlip>
        <a:tabLst/>
        <a:defRPr sz="1600">
          <a:solidFill>
            <a:schemeClr val="tx1"/>
          </a:solidFill>
          <a:latin typeface="+mn-lt"/>
        </a:defRPr>
      </a:lvl2pPr>
      <a:lvl3pPr marL="719138" indent="-269875" algn="l" rtl="0" fontAlgn="base">
        <a:spcBef>
          <a:spcPts val="500"/>
        </a:spcBef>
        <a:spcAft>
          <a:spcPct val="0"/>
        </a:spcAft>
        <a:buClr>
          <a:schemeClr val="accent2"/>
        </a:buClr>
        <a:buSzPct val="100000"/>
        <a:buFontTx/>
        <a:buBlip>
          <a:blip r:embed="rId12"/>
        </a:buBlip>
        <a:defRPr sz="1600">
          <a:solidFill>
            <a:schemeClr val="tx1"/>
          </a:solidFill>
          <a:latin typeface="+mn-lt"/>
        </a:defRPr>
      </a:lvl3pPr>
      <a:lvl4pPr marL="896938" indent="-177800" algn="l" rtl="0" fontAlgn="base">
        <a:spcBef>
          <a:spcPct val="20000"/>
        </a:spcBef>
        <a:spcAft>
          <a:spcPct val="0"/>
        </a:spcAft>
        <a:buClr>
          <a:srgbClr val="660066"/>
        </a:buClr>
        <a:buFont typeface="Arial"/>
        <a:buChar char="•"/>
        <a:defRPr sz="1600">
          <a:solidFill>
            <a:schemeClr val="tx1"/>
          </a:solidFill>
          <a:latin typeface="+mn-lt"/>
        </a:defRPr>
      </a:lvl4pPr>
      <a:lvl5pPr marL="719138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</a:defRPr>
      </a:lvl5pPr>
      <a:lvl6pPr marL="1176338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</a:defRPr>
      </a:lvl6pPr>
      <a:lvl7pPr marL="1633538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2090738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2547938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92179"/>
            <a:ext cx="5886450" cy="4354830"/>
          </a:xfrm>
          <a:prstGeom prst="rect">
            <a:avLst/>
          </a:prstGeom>
        </p:spPr>
      </p:pic>
      <p:sp>
        <p:nvSpPr>
          <p:cNvPr id="14" name="Fußzeilenplatzhalter 12"/>
          <p:cNvSpPr txBox="1">
            <a:spLocks/>
          </p:cNvSpPr>
          <p:nvPr/>
        </p:nvSpPr>
        <p:spPr bwMode="auto">
          <a:xfrm>
            <a:off x="1076732" y="6451208"/>
            <a:ext cx="2861298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Bernhard Pieber Software Generation |</a:t>
            </a:r>
            <a:r>
              <a:rPr kumimoji="0" lang="de-DE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22.8.2011</a:t>
            </a:r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683927" y="4463068"/>
            <a:ext cx="377614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StyledTextEditor</a:t>
            </a:r>
            <a:endParaRPr kumimoji="0" lang="de-DE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397733" y="5140215"/>
            <a:ext cx="434853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de-DE" sz="1600" dirty="0" smtClean="0"/>
              <a:t>Rich Text </a:t>
            </a:r>
            <a:r>
              <a:rPr lang="de-DE" sz="1600" dirty="0" err="1" smtClean="0"/>
              <a:t>Editing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Cuis</a:t>
            </a:r>
          </a:p>
          <a:p>
            <a:pPr lvl="0" algn="ctr">
              <a:defRPr/>
            </a:pPr>
            <a:r>
              <a:rPr lang="de-DE" sz="1600" dirty="0" err="1" smtClean="0"/>
              <a:t>Idea</a:t>
            </a:r>
            <a:r>
              <a:rPr lang="de-DE" sz="1600" dirty="0" smtClean="0"/>
              <a:t> &amp; </a:t>
            </a:r>
            <a:r>
              <a:rPr lang="de-DE" sz="1600" dirty="0" err="1" smtClean="0"/>
              <a:t>Funding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Bernhard Pieber</a:t>
            </a:r>
          </a:p>
          <a:p>
            <a:pPr lvl="0" algn="ctr">
              <a:defRPr/>
            </a:pPr>
            <a:r>
              <a:rPr lang="de-DE" sz="1600" dirty="0" smtClean="0"/>
              <a:t>Implementation </a:t>
            </a:r>
            <a:r>
              <a:rPr lang="de-DE" sz="1600" dirty="0" err="1" smtClean="0"/>
              <a:t>by</a:t>
            </a:r>
            <a:r>
              <a:rPr lang="de-DE" sz="1600" dirty="0" smtClean="0"/>
              <a:t> Juan </a:t>
            </a:r>
            <a:r>
              <a:rPr lang="de-DE" sz="1600" dirty="0" err="1" smtClean="0"/>
              <a:t>Vuletich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43985"/>
            <a:ext cx="8064500" cy="369332"/>
          </a:xfrm>
        </p:spPr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86502"/>
            <a:ext cx="8064500" cy="3734356"/>
          </a:xfrm>
        </p:spPr>
        <p:txBody>
          <a:bodyPr/>
          <a:lstStyle/>
          <a:p>
            <a:pPr lvl="1"/>
            <a:r>
              <a:rPr lang="de-DE" dirty="0" smtClean="0"/>
              <a:t>I am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optimistic</a:t>
            </a:r>
            <a:r>
              <a:rPr lang="de-DE" dirty="0" smtClean="0"/>
              <a:t>.</a:t>
            </a:r>
          </a:p>
          <a:p>
            <a:pPr lvl="2"/>
            <a:r>
              <a:rPr lang="de-DE" dirty="0" smtClean="0"/>
              <a:t>I </a:t>
            </a:r>
            <a:r>
              <a:rPr lang="de-DE" dirty="0" err="1" smtClean="0"/>
              <a:t>knew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. ;-)</a:t>
            </a:r>
          </a:p>
          <a:p>
            <a:pPr lvl="2"/>
            <a:r>
              <a:rPr lang="de-DE" dirty="0" smtClean="0"/>
              <a:t>900 </a:t>
            </a:r>
            <a:r>
              <a:rPr lang="de-DE" dirty="0" err="1" smtClean="0"/>
              <a:t>hours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July</a:t>
            </a:r>
            <a:r>
              <a:rPr lang="de-DE" dirty="0" smtClean="0"/>
              <a:t> 2009</a:t>
            </a:r>
          </a:p>
          <a:p>
            <a:pPr lvl="2"/>
            <a:r>
              <a:rPr lang="de-DE" dirty="0" smtClean="0"/>
              <a:t>€17.000 ($24.000)</a:t>
            </a:r>
          </a:p>
          <a:p>
            <a:pPr lvl="1"/>
            <a:r>
              <a:rPr lang="de-DE" dirty="0" smtClean="0"/>
              <a:t>I miss </a:t>
            </a:r>
            <a:r>
              <a:rPr lang="de-DE" dirty="0" err="1" smtClean="0"/>
              <a:t>Monticello</a:t>
            </a:r>
            <a:r>
              <a:rPr lang="de-DE" dirty="0" smtClean="0"/>
              <a:t>.</a:t>
            </a:r>
          </a:p>
          <a:p>
            <a:pPr lvl="2"/>
            <a:r>
              <a:rPr lang="de-DE" dirty="0" smtClean="0"/>
              <a:t>I </a:t>
            </a:r>
            <a:r>
              <a:rPr lang="de-DE" dirty="0" err="1" smtClean="0"/>
              <a:t>learned</a:t>
            </a:r>
            <a:r>
              <a:rPr lang="de-DE" dirty="0" smtClean="0"/>
              <a:t> </a:t>
            </a:r>
            <a:r>
              <a:rPr lang="de-DE" dirty="0" err="1" smtClean="0"/>
              <a:t>something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ChangeSets</a:t>
            </a:r>
            <a:r>
              <a:rPr lang="de-DE" dirty="0" smtClean="0"/>
              <a:t>, </a:t>
            </a:r>
            <a:r>
              <a:rPr lang="de-DE" dirty="0" err="1" smtClean="0"/>
              <a:t>though</a:t>
            </a:r>
            <a:r>
              <a:rPr lang="de-DE" dirty="0" smtClean="0"/>
              <a:t>.</a:t>
            </a:r>
          </a:p>
          <a:p>
            <a:pPr lvl="2"/>
            <a:r>
              <a:rPr lang="de-DE" dirty="0" err="1" smtClean="0"/>
              <a:t>Funding</a:t>
            </a:r>
            <a:r>
              <a:rPr lang="de-DE" dirty="0" smtClean="0"/>
              <a:t> a </a:t>
            </a:r>
            <a:r>
              <a:rPr lang="de-DE" dirty="0" err="1" smtClean="0"/>
              <a:t>port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Cuis </a:t>
            </a:r>
            <a:r>
              <a:rPr lang="de-DE" dirty="0" err="1" smtClean="0"/>
              <a:t>alone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beyond</a:t>
            </a:r>
            <a:r>
              <a:rPr lang="de-DE" dirty="0" smtClean="0"/>
              <a:t>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financial</a:t>
            </a:r>
            <a:r>
              <a:rPr lang="de-DE" dirty="0" smtClean="0"/>
              <a:t> </a:t>
            </a:r>
            <a:r>
              <a:rPr lang="de-DE" dirty="0" err="1" smtClean="0"/>
              <a:t>capability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Forks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worse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I </a:t>
            </a:r>
            <a:r>
              <a:rPr lang="de-DE" dirty="0" err="1" smtClean="0"/>
              <a:t>thought</a:t>
            </a:r>
            <a:r>
              <a:rPr lang="de-DE" dirty="0" smtClean="0"/>
              <a:t>.</a:t>
            </a:r>
          </a:p>
          <a:p>
            <a:pPr lvl="2"/>
            <a:r>
              <a:rPr lang="de-DE" dirty="0" smtClean="0"/>
              <a:t>Port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Squeak</a:t>
            </a:r>
            <a:r>
              <a:rPr lang="de-DE" dirty="0" smtClean="0"/>
              <a:t> </a:t>
            </a:r>
            <a:r>
              <a:rPr lang="de-DE" dirty="0" err="1" smtClean="0"/>
              <a:t>estimated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considerable</a:t>
            </a:r>
            <a:r>
              <a:rPr lang="de-DE" dirty="0" smtClean="0"/>
              <a:t> </a:t>
            </a:r>
            <a:r>
              <a:rPr lang="de-DE" dirty="0" err="1" smtClean="0"/>
              <a:t>effort</a:t>
            </a:r>
            <a:r>
              <a:rPr lang="de-DE" dirty="0" smtClean="0"/>
              <a:t>.</a:t>
            </a:r>
          </a:p>
          <a:p>
            <a:pPr lvl="2"/>
            <a:r>
              <a:rPr lang="de-DE" dirty="0" smtClean="0"/>
              <a:t>A 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r>
              <a:rPr lang="de-DE" dirty="0" smtClean="0"/>
              <a:t> time.</a:t>
            </a:r>
          </a:p>
          <a:p>
            <a:pPr lvl="2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, </a:t>
            </a:r>
            <a:r>
              <a:rPr lang="de-DE" dirty="0" err="1" smtClean="0"/>
              <a:t>though</a:t>
            </a:r>
            <a:r>
              <a:rPr lang="de-DE" dirty="0" smtClean="0"/>
              <a:t>. </a:t>
            </a:r>
            <a:r>
              <a:rPr lang="de-DE" dirty="0" smtClean="0">
                <a:sym typeface="Wingdings"/>
              </a:rPr>
              <a:t>:-(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1B3B18-4C2F-40A5-A90B-35F4282C7DC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Bernhard Pieber Software Generation | StyledTextEditor 22.8.2011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39750" y="259319"/>
            <a:ext cx="8064500" cy="738664"/>
          </a:xfrm>
        </p:spPr>
        <p:txBody>
          <a:bodyPr/>
          <a:lstStyle/>
          <a:p>
            <a:pPr lvl="1"/>
            <a:r>
              <a:rPr lang="de-DE" dirty="0" smtClean="0"/>
              <a:t>Questions &amp; Feedback &amp; Discussion</a:t>
            </a:r>
            <a:br>
              <a:rPr lang="de-DE" dirty="0" smtClean="0"/>
            </a:br>
            <a:r>
              <a:rPr lang="de-DE" dirty="0" smtClean="0"/>
              <a:t>Many thanks for your attention!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1B3B18-4C2F-40A5-A90B-35F4282C7DC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Bernhard Pieber Software Generation | StyledTextEditor 22.8.2011</a:t>
            </a:r>
            <a:endParaRPr lang="de-AT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558973"/>
            <a:ext cx="5886451" cy="4354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7" y="223880"/>
            <a:ext cx="7834866" cy="5644393"/>
          </a:xfrm>
          <a:prstGeom prst="rect">
            <a:avLst/>
          </a:prstGeom>
        </p:spPr>
      </p:pic>
      <p:sp>
        <p:nvSpPr>
          <p:cNvPr id="14" name="Fußzeilenplatzhalter 12"/>
          <p:cNvSpPr txBox="1">
            <a:spLocks/>
          </p:cNvSpPr>
          <p:nvPr/>
        </p:nvSpPr>
        <p:spPr bwMode="auto">
          <a:xfrm>
            <a:off x="1076732" y="6451208"/>
            <a:ext cx="2861298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Bernhard Pieber Software Generation |</a:t>
            </a:r>
            <a:r>
              <a:rPr kumimoji="0" lang="de-DE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22.8.2011</a:t>
            </a:r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7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59319"/>
            <a:ext cx="8064500" cy="738664"/>
          </a:xfrm>
        </p:spPr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/>
              <a:t>Goals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86502"/>
            <a:ext cx="8064500" cy="2257028"/>
          </a:xfrm>
        </p:spPr>
        <p:txBody>
          <a:bodyPr/>
          <a:lstStyle/>
          <a:p>
            <a:pPr lvl="1"/>
            <a:r>
              <a:rPr lang="de-DE" dirty="0" smtClean="0"/>
              <a:t>Rich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editing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/>
              <a:t>S</a:t>
            </a:r>
            <a:r>
              <a:rPr lang="de-DE" dirty="0" smtClean="0"/>
              <a:t>tyles</a:t>
            </a:r>
          </a:p>
          <a:p>
            <a:pPr lvl="1"/>
            <a:r>
              <a:rPr lang="de-DE" dirty="0" smtClean="0"/>
              <a:t>As simple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lvl="1"/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/>
              <a:t>S</a:t>
            </a:r>
            <a:r>
              <a:rPr lang="de-DE" dirty="0" smtClean="0"/>
              <a:t>tyles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keyboard</a:t>
            </a:r>
            <a:r>
              <a:rPr lang="de-DE" dirty="0" smtClean="0"/>
              <a:t> </a:t>
            </a:r>
            <a:r>
              <a:rPr lang="de-DE" dirty="0" err="1" smtClean="0"/>
              <a:t>shortcuts</a:t>
            </a:r>
            <a:endParaRPr lang="de-DE" dirty="0" smtClean="0"/>
          </a:p>
          <a:p>
            <a:pPr lvl="1"/>
            <a:r>
              <a:rPr lang="de-DE" dirty="0" smtClean="0"/>
              <a:t>Different Style Sets </a:t>
            </a:r>
          </a:p>
          <a:p>
            <a:pPr lvl="1"/>
            <a:r>
              <a:rPr lang="de-DE" dirty="0" err="1" smtClean="0"/>
              <a:t>Embeddable</a:t>
            </a:r>
            <a:r>
              <a:rPr lang="de-DE" dirty="0" smtClean="0"/>
              <a:t> in different </a:t>
            </a:r>
            <a:r>
              <a:rPr lang="de-DE" dirty="0" err="1" smtClean="0"/>
              <a:t>applications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1B3B18-4C2F-40A5-A90B-35F4282C7DC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Bernhard Pieber Software Generation | StyledTextEditor 22.8.2011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59319"/>
            <a:ext cx="8064500" cy="738664"/>
          </a:xfrm>
        </p:spPr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/>
              <a:t>Features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86502"/>
            <a:ext cx="8064500" cy="4408900"/>
          </a:xfrm>
        </p:spPr>
        <p:txBody>
          <a:bodyPr/>
          <a:lstStyle/>
          <a:p>
            <a:pPr lvl="1"/>
            <a:r>
              <a:rPr lang="de-DE" dirty="0" smtClean="0"/>
              <a:t>Styles</a:t>
            </a:r>
          </a:p>
          <a:p>
            <a:pPr lvl="2"/>
            <a:r>
              <a:rPr lang="de-DE" dirty="0" smtClean="0"/>
              <a:t>Paragraph Styles</a:t>
            </a:r>
          </a:p>
          <a:p>
            <a:pPr lvl="2"/>
            <a:r>
              <a:rPr lang="de-DE" dirty="0" err="1" smtClean="0"/>
              <a:t>Character</a:t>
            </a:r>
            <a:r>
              <a:rPr lang="de-DE" dirty="0" smtClean="0"/>
              <a:t> Styles</a:t>
            </a:r>
          </a:p>
          <a:p>
            <a:pPr lvl="1"/>
            <a:r>
              <a:rPr lang="de-DE" dirty="0" err="1" smtClean="0"/>
              <a:t>Bulleted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Numbered</a:t>
            </a:r>
            <a:r>
              <a:rPr lang="de-DE" dirty="0" smtClean="0"/>
              <a:t> Lists</a:t>
            </a:r>
          </a:p>
          <a:p>
            <a:pPr lvl="1"/>
            <a:r>
              <a:rPr lang="de-DE" dirty="0" err="1" smtClean="0"/>
              <a:t>Completion</a:t>
            </a:r>
            <a:endParaRPr lang="de-DE" dirty="0" smtClean="0"/>
          </a:p>
          <a:p>
            <a:pPr lvl="1"/>
            <a:r>
              <a:rPr lang="de-DE" dirty="0" err="1" smtClean="0"/>
              <a:t>Pasting</a:t>
            </a:r>
            <a:r>
              <a:rPr lang="de-DE" dirty="0" smtClean="0"/>
              <a:t> Images</a:t>
            </a:r>
          </a:p>
          <a:p>
            <a:pPr lvl="1"/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Paste</a:t>
            </a:r>
          </a:p>
          <a:p>
            <a:pPr lvl="1"/>
            <a:r>
              <a:rPr lang="de-DE" dirty="0" err="1" smtClean="0"/>
              <a:t>StyledTextBuilder</a:t>
            </a:r>
            <a:endParaRPr lang="de-DE" dirty="0" smtClean="0"/>
          </a:p>
          <a:p>
            <a:pPr lvl="2"/>
            <a:r>
              <a:rPr lang="de-DE" dirty="0" smtClean="0"/>
              <a:t>API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creating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r>
              <a:rPr lang="de-DE" dirty="0" smtClean="0"/>
              <a:t> </a:t>
            </a:r>
            <a:r>
              <a:rPr lang="de-DE" dirty="0" err="1" smtClean="0"/>
              <a:t>programmatically</a:t>
            </a:r>
            <a:endParaRPr lang="de-DE" dirty="0" smtClean="0"/>
          </a:p>
          <a:p>
            <a:pPr lvl="1"/>
            <a:r>
              <a:rPr lang="de-DE" dirty="0" err="1" smtClean="0"/>
              <a:t>Refactoring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bug</a:t>
            </a:r>
            <a:r>
              <a:rPr lang="de-DE" dirty="0" smtClean="0"/>
              <a:t> fixes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1B3B18-4C2F-40A5-A90B-35F4282C7DC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Bernhard Pieber Software Generation | StyledTextEditor 22.8.2011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39750" y="259319"/>
            <a:ext cx="8064500" cy="738664"/>
          </a:xfrm>
        </p:spPr>
        <p:txBody>
          <a:bodyPr/>
          <a:lstStyle/>
          <a:p>
            <a:pPr lvl="1"/>
            <a:r>
              <a:rPr lang="de-DE" dirty="0" err="1" smtClean="0"/>
              <a:t>What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/>
              <a:t>Demo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1B3B18-4C2F-40A5-A90B-35F4282C7DC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Bernhard Pieber Software Generation | StyledTextEditor 22.8.2011</a:t>
            </a:r>
            <a:endParaRPr lang="de-AT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558973"/>
            <a:ext cx="5886451" cy="435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5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59319"/>
            <a:ext cx="8064500" cy="738664"/>
          </a:xfrm>
        </p:spPr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err="1" smtClean="0"/>
              <a:t>Collateral</a:t>
            </a:r>
            <a:r>
              <a:rPr lang="de-DE" dirty="0" smtClean="0"/>
              <a:t> Features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86502"/>
            <a:ext cx="8064500" cy="2567369"/>
          </a:xfrm>
        </p:spPr>
        <p:txBody>
          <a:bodyPr/>
          <a:lstStyle/>
          <a:p>
            <a:pPr lvl="1"/>
            <a:r>
              <a:rPr lang="de-DE" dirty="0" smtClean="0"/>
              <a:t>Text Editor </a:t>
            </a:r>
            <a:r>
              <a:rPr lang="de-DE" dirty="0" err="1" smtClean="0"/>
              <a:t>Refactoring</a:t>
            </a:r>
            <a:endParaRPr lang="de-DE" dirty="0" smtClean="0"/>
          </a:p>
          <a:p>
            <a:pPr lvl="2"/>
            <a:r>
              <a:rPr lang="de-DE" dirty="0" smtClean="0"/>
              <a:t>in </a:t>
            </a:r>
            <a:r>
              <a:rPr lang="de-DE" dirty="0" err="1" smtClean="0"/>
              <a:t>Squeak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Pharo</a:t>
            </a:r>
          </a:p>
          <a:p>
            <a:pPr lvl="1"/>
            <a:r>
              <a:rPr lang="de-DE" dirty="0" err="1" smtClean="0"/>
              <a:t>Filtering</a:t>
            </a:r>
            <a:r>
              <a:rPr lang="de-DE" dirty="0" smtClean="0"/>
              <a:t> </a:t>
            </a:r>
            <a:r>
              <a:rPr lang="de-DE" dirty="0" err="1"/>
              <a:t>d</a:t>
            </a:r>
            <a:r>
              <a:rPr lang="de-DE" dirty="0" err="1" smtClean="0"/>
              <a:t>rop</a:t>
            </a:r>
            <a:r>
              <a:rPr lang="de-DE" dirty="0" smtClean="0"/>
              <a:t>-down </a:t>
            </a:r>
            <a:r>
              <a:rPr lang="de-DE" dirty="0" err="1" smtClean="0"/>
              <a:t>list</a:t>
            </a:r>
            <a:endParaRPr lang="de-DE" dirty="0" smtClean="0"/>
          </a:p>
          <a:p>
            <a:pPr lvl="1"/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layout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Morphs</a:t>
            </a:r>
          </a:p>
          <a:p>
            <a:pPr lvl="1"/>
            <a:r>
              <a:rPr lang="de-DE" dirty="0" err="1" smtClean="0"/>
              <a:t>Removed</a:t>
            </a:r>
            <a:r>
              <a:rPr lang="de-DE" dirty="0" smtClean="0"/>
              <a:t> </a:t>
            </a:r>
            <a:r>
              <a:rPr lang="de-DE" dirty="0" err="1" smtClean="0"/>
              <a:t>StringHolder</a:t>
            </a:r>
            <a:endParaRPr lang="de-DE" dirty="0" smtClean="0"/>
          </a:p>
          <a:p>
            <a:pPr lvl="1"/>
            <a:r>
              <a:rPr lang="de-DE" dirty="0" smtClean="0"/>
              <a:t>Code </a:t>
            </a:r>
            <a:r>
              <a:rPr lang="de-DE" dirty="0" err="1"/>
              <a:t>c</a:t>
            </a:r>
            <a:r>
              <a:rPr lang="de-DE" dirty="0" err="1" smtClean="0"/>
              <a:t>ompletion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1B3B18-4C2F-40A5-A90B-35F4282C7DC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Bernhard Pieber Software Generation | StyledTextEditor 22.8.2011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39750" y="259319"/>
            <a:ext cx="8064500" cy="738664"/>
          </a:xfrm>
        </p:spPr>
        <p:txBody>
          <a:bodyPr/>
          <a:lstStyle/>
          <a:p>
            <a:pPr lvl="1"/>
            <a:r>
              <a:rPr lang="de-DE" dirty="0" err="1" smtClean="0"/>
              <a:t>How</a:t>
            </a:r>
            <a:r>
              <a:rPr lang="de-DE" dirty="0"/>
              <a:t>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Design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1B3B18-4C2F-40A5-A90B-35F4282C7DC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Bernhard Pieber Software Generation | StyledTextEditor 22.8.2011</a:t>
            </a:r>
            <a:endParaRPr lang="de-AT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3" y="1803423"/>
            <a:ext cx="8618354" cy="34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3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59319"/>
            <a:ext cx="8064500" cy="738664"/>
          </a:xfrm>
        </p:spPr>
        <p:txBody>
          <a:bodyPr/>
          <a:lstStyle/>
          <a:p>
            <a:r>
              <a:rPr lang="de-DE" dirty="0" err="1" smtClean="0"/>
              <a:t>Where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/>
              <a:t>Future Features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86502"/>
            <a:ext cx="8064500" cy="3380413"/>
          </a:xfrm>
        </p:spPr>
        <p:txBody>
          <a:bodyPr/>
          <a:lstStyle/>
          <a:p>
            <a:pPr lvl="1"/>
            <a:r>
              <a:rPr lang="de-DE" dirty="0" smtClean="0"/>
              <a:t>Release </a:t>
            </a:r>
            <a:r>
              <a:rPr lang="de-DE" dirty="0" err="1" smtClean="0"/>
              <a:t>as</a:t>
            </a:r>
            <a:r>
              <a:rPr lang="de-DE" dirty="0" smtClean="0"/>
              <a:t> open </a:t>
            </a:r>
            <a:r>
              <a:rPr lang="de-DE" dirty="0" err="1" smtClean="0"/>
              <a:t>source</a:t>
            </a:r>
            <a:endParaRPr lang="de-DE" dirty="0" smtClean="0"/>
          </a:p>
          <a:p>
            <a:pPr lvl="1"/>
            <a:r>
              <a:rPr lang="de-DE" dirty="0" smtClean="0"/>
              <a:t>Port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Squeak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Pharo</a:t>
            </a:r>
          </a:p>
          <a:p>
            <a:pPr lvl="1"/>
            <a:r>
              <a:rPr lang="de-DE" dirty="0" smtClean="0"/>
              <a:t>Hyperlinks</a:t>
            </a:r>
          </a:p>
          <a:p>
            <a:pPr lvl="1"/>
            <a:r>
              <a:rPr lang="de-DE" dirty="0" smtClean="0"/>
              <a:t>Search UI</a:t>
            </a:r>
          </a:p>
          <a:p>
            <a:pPr lvl="1"/>
            <a:r>
              <a:rPr lang="de-DE" dirty="0" smtClean="0"/>
              <a:t>Model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endParaRPr lang="de-DE" dirty="0" smtClean="0"/>
          </a:p>
          <a:p>
            <a:pPr lvl="2"/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branches</a:t>
            </a:r>
            <a:endParaRPr lang="de-DE" dirty="0" smtClean="0"/>
          </a:p>
          <a:p>
            <a:pPr lvl="2"/>
            <a:r>
              <a:rPr lang="de-DE" dirty="0" smtClean="0"/>
              <a:t>Multiple </a:t>
            </a:r>
            <a:r>
              <a:rPr lang="de-DE" dirty="0" err="1" smtClean="0"/>
              <a:t>undo</a:t>
            </a:r>
            <a:endParaRPr lang="de-DE" dirty="0" smtClean="0"/>
          </a:p>
          <a:p>
            <a:pPr lvl="1"/>
            <a:r>
              <a:rPr lang="de-DE" dirty="0" err="1" smtClean="0"/>
              <a:t>Tables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1B3B18-4C2F-40A5-A90B-35F4282C7DC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Bernhard Pieber Software Generation | StyledTextEditor 22.8.2011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59319"/>
            <a:ext cx="8064500" cy="738664"/>
          </a:xfrm>
        </p:spPr>
        <p:txBody>
          <a:bodyPr/>
          <a:lstStyle/>
          <a:p>
            <a:r>
              <a:rPr lang="de-DE" dirty="0" err="1" smtClean="0"/>
              <a:t>Where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86502"/>
            <a:ext cx="8064500" cy="1877437"/>
          </a:xfrm>
        </p:spPr>
        <p:txBody>
          <a:bodyPr/>
          <a:lstStyle/>
          <a:p>
            <a:pPr lvl="1"/>
            <a:r>
              <a:rPr lang="de-DE" dirty="0" err="1" smtClean="0"/>
              <a:t>StyledTextNotepad</a:t>
            </a:r>
            <a:endParaRPr lang="de-DE" dirty="0" smtClean="0"/>
          </a:p>
          <a:p>
            <a:pPr lvl="1"/>
            <a:r>
              <a:rPr lang="de-DE" dirty="0" err="1" smtClean="0"/>
              <a:t>StyledTextWiki</a:t>
            </a:r>
            <a:endParaRPr lang="de-DE" dirty="0" smtClean="0"/>
          </a:p>
          <a:p>
            <a:pPr lvl="1"/>
            <a:r>
              <a:rPr lang="de-DE" dirty="0" err="1" smtClean="0"/>
              <a:t>StyledTextHelpBrowser</a:t>
            </a:r>
            <a:endParaRPr lang="de-DE" dirty="0" smtClean="0"/>
          </a:p>
          <a:p>
            <a:pPr lvl="1"/>
            <a:r>
              <a:rPr lang="de-DE" dirty="0" smtClean="0"/>
              <a:t>Rich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comments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1B3B18-4C2F-40A5-A90B-35F4282C7DC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Bernhard Pieber Software Generation | StyledTextEditor 22.8.2011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a7R_3qBEmrcJchshW3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2qHNcNrOkqgRjbetf3S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kBjJpuSkaDeDFvEDD4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ctNs.0VE.cXbyce0GMCQ"/>
</p:tagLst>
</file>

<file path=ppt/theme/theme1.xml><?xml version="1.0" encoding="utf-8"?>
<a:theme xmlns:a="http://schemas.openxmlformats.org/drawingml/2006/main" name="A1-TA_PPT-Vorlage_Office2007">
  <a:themeElements>
    <a:clrScheme name="TA">
      <a:dk1>
        <a:srgbClr val="000000"/>
      </a:dk1>
      <a:lt1>
        <a:srgbClr val="FFFFFF"/>
      </a:lt1>
      <a:dk2>
        <a:srgbClr val="9C9E9F"/>
      </a:dk2>
      <a:lt2>
        <a:srgbClr val="F6D500"/>
      </a:lt2>
      <a:accent1>
        <a:srgbClr val="CDCECF"/>
      </a:accent1>
      <a:accent2>
        <a:srgbClr val="D10019"/>
      </a:accent2>
      <a:accent3>
        <a:srgbClr val="E08900"/>
      </a:accent3>
      <a:accent4>
        <a:srgbClr val="00606B"/>
      </a:accent4>
      <a:accent5>
        <a:srgbClr val="008633"/>
      </a:accent5>
      <a:accent6>
        <a:srgbClr val="96B314"/>
      </a:accent6>
      <a:hlink>
        <a:srgbClr val="D10019"/>
      </a:hlink>
      <a:folHlink>
        <a:srgbClr val="9C9E9F"/>
      </a:folHlink>
    </a:clrScheme>
    <a:fontScheme name="T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äsentation1 1">
        <a:dk1>
          <a:srgbClr val="000000"/>
        </a:dk1>
        <a:lt1>
          <a:srgbClr val="FFFFFF"/>
        </a:lt1>
        <a:dk2>
          <a:srgbClr val="000000"/>
        </a:dk2>
        <a:lt2>
          <a:srgbClr val="9C9E9F"/>
        </a:lt2>
        <a:accent1>
          <a:srgbClr val="CDCECF"/>
        </a:accent1>
        <a:accent2>
          <a:srgbClr val="E08900"/>
        </a:accent2>
        <a:accent3>
          <a:srgbClr val="FFFFFF"/>
        </a:accent3>
        <a:accent4>
          <a:srgbClr val="000000"/>
        </a:accent4>
        <a:accent5>
          <a:srgbClr val="E3E3E4"/>
        </a:accent5>
        <a:accent6>
          <a:srgbClr val="CB7C00"/>
        </a:accent6>
        <a:hlink>
          <a:srgbClr val="D10019"/>
        </a:hlink>
        <a:folHlink>
          <a:srgbClr val="9695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1 2">
        <a:dk1>
          <a:srgbClr val="000000"/>
        </a:dk1>
        <a:lt1>
          <a:srgbClr val="FFFFFF"/>
        </a:lt1>
        <a:dk2>
          <a:srgbClr val="000000"/>
        </a:dk2>
        <a:lt2>
          <a:srgbClr val="9C9E9F"/>
        </a:lt2>
        <a:accent1>
          <a:srgbClr val="CDCECF"/>
        </a:accent1>
        <a:accent2>
          <a:srgbClr val="D10019"/>
        </a:accent2>
        <a:accent3>
          <a:srgbClr val="FFFFFF"/>
        </a:accent3>
        <a:accent4>
          <a:srgbClr val="000000"/>
        </a:accent4>
        <a:accent5>
          <a:srgbClr val="E3E3E4"/>
        </a:accent5>
        <a:accent6>
          <a:srgbClr val="BD0016"/>
        </a:accent6>
        <a:hlink>
          <a:srgbClr val="E08900"/>
        </a:hlink>
        <a:folHlink>
          <a:srgbClr val="9695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A1-TA_PPT-Vorlage_Office2007.potx</Template>
  <TotalTime>0</TotalTime>
  <Words>311</Words>
  <Application>Microsoft Macintosh PowerPoint</Application>
  <PresentationFormat>Bildschirmpräsentation (4:3)</PresentationFormat>
  <Paragraphs>87</Paragraphs>
  <Slides>11</Slides>
  <Notes>10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A1-TA_PPT-Vorlage_Office2007</vt:lpstr>
      <vt:lpstr>think-cell Slide</vt:lpstr>
      <vt:lpstr>PowerPoint-Präsentation</vt:lpstr>
      <vt:lpstr>PowerPoint-Präsentation</vt:lpstr>
      <vt:lpstr>Why? Goals</vt:lpstr>
      <vt:lpstr>What? Features</vt:lpstr>
      <vt:lpstr>What? Demo</vt:lpstr>
      <vt:lpstr>What? Collateral Features</vt:lpstr>
      <vt:lpstr>How? Design</vt:lpstr>
      <vt:lpstr>Where? Future Features</vt:lpstr>
      <vt:lpstr>Where? Possible Applications</vt:lpstr>
      <vt:lpstr>Lessons Learned</vt:lpstr>
      <vt:lpstr>Questions &amp; Feedback &amp; Discussion Many thanks for your attention!</vt:lpstr>
    </vt:vector>
  </TitlesOfParts>
  <Manager/>
  <Company>Software Generation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StyledTextEditor ESUG</dc:title>
  <dc:subject/>
  <dc:creator>Bernhard Pieber</dc:creator>
  <cp:keywords/>
  <dc:description/>
  <cp:lastModifiedBy>Bernhard Pieber</cp:lastModifiedBy>
  <cp:revision>98</cp:revision>
  <cp:lastPrinted>2011-04-28T07:04:40Z</cp:lastPrinted>
  <dcterms:created xsi:type="dcterms:W3CDTF">2011-08-20T19:13:27Z</dcterms:created>
  <dcterms:modified xsi:type="dcterms:W3CDTF">2011-08-22T14:30:20Z</dcterms:modified>
  <cp:category/>
</cp:coreProperties>
</file>