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960" r:id="rId1"/>
  </p:sldMasterIdLst>
  <p:notesMasterIdLst>
    <p:notesMasterId r:id="rId58"/>
  </p:notesMasterIdLst>
  <p:handoutMasterIdLst>
    <p:handoutMasterId r:id="rId59"/>
  </p:handoutMasterIdLst>
  <p:sldIdLst>
    <p:sldId id="256" r:id="rId2"/>
    <p:sldId id="298" r:id="rId3"/>
    <p:sldId id="282" r:id="rId4"/>
    <p:sldId id="281" r:id="rId5"/>
    <p:sldId id="353" r:id="rId6"/>
    <p:sldId id="317" r:id="rId7"/>
    <p:sldId id="258" r:id="rId8"/>
    <p:sldId id="344" r:id="rId9"/>
    <p:sldId id="360" r:id="rId10"/>
    <p:sldId id="354" r:id="rId11"/>
    <p:sldId id="290" r:id="rId12"/>
    <p:sldId id="318" r:id="rId13"/>
    <p:sldId id="319" r:id="rId14"/>
    <p:sldId id="323" r:id="rId15"/>
    <p:sldId id="321" r:id="rId16"/>
    <p:sldId id="320" r:id="rId17"/>
    <p:sldId id="322" r:id="rId18"/>
    <p:sldId id="355" r:id="rId19"/>
    <p:sldId id="357" r:id="rId20"/>
    <p:sldId id="324" r:id="rId21"/>
    <p:sldId id="325" r:id="rId22"/>
    <p:sldId id="366" r:id="rId23"/>
    <p:sldId id="374" r:id="rId24"/>
    <p:sldId id="375" r:id="rId25"/>
    <p:sldId id="376" r:id="rId26"/>
    <p:sldId id="377" r:id="rId27"/>
    <p:sldId id="378" r:id="rId28"/>
    <p:sldId id="387" r:id="rId29"/>
    <p:sldId id="379" r:id="rId30"/>
    <p:sldId id="380" r:id="rId31"/>
    <p:sldId id="381" r:id="rId32"/>
    <p:sldId id="382" r:id="rId33"/>
    <p:sldId id="383" r:id="rId34"/>
    <p:sldId id="384" r:id="rId35"/>
    <p:sldId id="385" r:id="rId36"/>
    <p:sldId id="386" r:id="rId37"/>
    <p:sldId id="326" r:id="rId38"/>
    <p:sldId id="367" r:id="rId39"/>
    <p:sldId id="261" r:id="rId40"/>
    <p:sldId id="359" r:id="rId41"/>
    <p:sldId id="362" r:id="rId42"/>
    <p:sldId id="392" r:id="rId43"/>
    <p:sldId id="363" r:id="rId44"/>
    <p:sldId id="365" r:id="rId45"/>
    <p:sldId id="368" r:id="rId46"/>
    <p:sldId id="369" r:id="rId47"/>
    <p:sldId id="370" r:id="rId48"/>
    <p:sldId id="371" r:id="rId49"/>
    <p:sldId id="388" r:id="rId50"/>
    <p:sldId id="372" r:id="rId51"/>
    <p:sldId id="373" r:id="rId52"/>
    <p:sldId id="389" r:id="rId53"/>
    <p:sldId id="391" r:id="rId54"/>
    <p:sldId id="390" r:id="rId55"/>
    <p:sldId id="340" r:id="rId56"/>
    <p:sldId id="364" r:id="rId5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rt" id="{9FD27CE9-4BF2-8A40-A1DF-50C6CA7A1A77}">
          <p14:sldIdLst>
            <p14:sldId id="256"/>
            <p14:sldId id="298"/>
          </p14:sldIdLst>
        </p14:section>
        <p14:section name="Why Mock Objects?" id="{698B1064-0807-A641-85BE-DC1D89594BD1}">
          <p14:sldIdLst>
            <p14:sldId id="282"/>
            <p14:sldId id="281"/>
            <p14:sldId id="353"/>
            <p14:sldId id="317"/>
            <p14:sldId id="258"/>
            <p14:sldId id="344"/>
            <p14:sldId id="360"/>
            <p14:sldId id="354"/>
            <p14:sldId id="290"/>
            <p14:sldId id="318"/>
            <p14:sldId id="319"/>
            <p14:sldId id="323"/>
            <p14:sldId id="321"/>
            <p14:sldId id="320"/>
            <p14:sldId id="322"/>
            <p14:sldId id="355"/>
            <p14:sldId id="357"/>
            <p14:sldId id="324"/>
            <p14:sldId id="325"/>
            <p14:sldId id="366"/>
            <p14:sldId id="374"/>
            <p14:sldId id="375"/>
            <p14:sldId id="376"/>
            <p14:sldId id="377"/>
            <p14:sldId id="378"/>
            <p14:sldId id="387"/>
            <p14:sldId id="379"/>
            <p14:sldId id="380"/>
            <p14:sldId id="381"/>
            <p14:sldId id="382"/>
            <p14:sldId id="383"/>
            <p14:sldId id="384"/>
            <p14:sldId id="385"/>
            <p14:sldId id="386"/>
          </p14:sldIdLst>
        </p14:section>
        <p14:section name="Example (continue)" id="{25CE78B3-A21D-0842-A464-6EBAA8665053}">
          <p14:sldIdLst>
            <p14:sldId id="326"/>
            <p14:sldId id="367"/>
            <p14:sldId id="261"/>
            <p14:sldId id="359"/>
            <p14:sldId id="362"/>
            <p14:sldId id="392"/>
            <p14:sldId id="363"/>
            <p14:sldId id="365"/>
            <p14:sldId id="368"/>
            <p14:sldId id="369"/>
            <p14:sldId id="370"/>
            <p14:sldId id="371"/>
            <p14:sldId id="388"/>
            <p14:sldId id="372"/>
            <p14:sldId id="373"/>
            <p14:sldId id="389"/>
            <p14:sldId id="391"/>
            <p14:sldId id="390"/>
          </p14:sldIdLst>
        </p14:section>
        <p14:section name="Conclusions" id="{D8CAEC53-A43A-B140-8AF4-6E2F5803DDC9}">
          <p14:sldIdLst>
            <p14:sldId id="340"/>
            <p14:sldId id="364"/>
          </p14:sldIdLst>
        </p14:section>
        <p14:section name="Mocketry" id="{0716A186-8BE1-874A-8AD3-A0E7F5238C79}">
          <p14:sldIdLst/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nnis Schetinin" initials="chaetal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FFCC00"/>
    <a:srgbClr val="0A0C19"/>
    <a:srgbClr val="0D0F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26" autoAdjust="0"/>
    <p:restoredTop sz="71961" autoAdjust="0"/>
  </p:normalViewPr>
  <p:slideViewPr>
    <p:cSldViewPr snapToGrid="0" snapToObjects="1"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5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viewProps" Target="viewProps.xml"/><Relationship Id="rId64" Type="http://schemas.openxmlformats.org/officeDocument/2006/relationships/theme" Target="theme/theme1.xml"/><Relationship Id="rId65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notesMaster" Target="notesMasters/notesMaster1.xml"/><Relationship Id="rId59" Type="http://schemas.openxmlformats.org/officeDocument/2006/relationships/handoutMaster" Target="handoutMasters/handout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printerSettings" Target="printerSettings/printerSettings1.bin"/><Relationship Id="rId61" Type="http://schemas.openxmlformats.org/officeDocument/2006/relationships/commentAuthors" Target="commentAuthors.xml"/><Relationship Id="rId62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E9AD5-BBF2-034A-8453-F09F800FA6F8}" type="datetime1">
              <a:rPr lang="ru-RU" smtClean="0"/>
              <a:t>24.08.11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A74FA-15D0-A14F-9A43-515CD980E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2404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9C4BC-E739-484D-B302-5CD098A71BC1}" type="datetime1">
              <a:rPr lang="ru-RU" smtClean="0"/>
              <a:t>24.08.11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35750-D83D-0640-A352-174875B0C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184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3991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8156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3702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834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5159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8064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5822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5858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934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1441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84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771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9996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000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0478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355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432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Where to </a:t>
            </a:r>
            <a:r>
              <a:rPr lang="en-US" smtClean="0"/>
              <a:t>CUT actually?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4325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4089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0143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9176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91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7913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9176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9020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8882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8727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8727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6524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60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664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3098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664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514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02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35750-D83D-0640-A352-174875B0C2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219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199"/>
            <a:ext cx="7543800" cy="2499191"/>
          </a:xfrm>
        </p:spPr>
        <p:txBody>
          <a:bodyPr>
            <a:noAutofit/>
          </a:bodyPr>
          <a:lstStyle>
            <a:lvl1pPr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7183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2244" y="4290488"/>
            <a:ext cx="6310596" cy="1879152"/>
          </a:xfrm>
        </p:spPr>
        <p:txBody>
          <a:bodyPr anchor="t" anchorCtr="0"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0353" y="567133"/>
            <a:ext cx="7802488" cy="3575406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lide Number Placeholder 14"/>
          <p:cNvSpPr>
            <a:spLocks noGrp="1"/>
          </p:cNvSpPr>
          <p:nvPr>
            <p:ph type="sldNum" sz="quarter" idx="11"/>
          </p:nvPr>
        </p:nvSpPr>
        <p:spPr>
          <a:xfrm>
            <a:off x="6856924" y="6169640"/>
            <a:ext cx="2005916" cy="516307"/>
          </a:xfrm>
        </p:spPr>
        <p:txBody>
          <a:bodyPr anchor="ctr" anchorCtr="0"/>
          <a:lstStyle>
            <a:lvl1pPr>
              <a:defRPr sz="2800"/>
            </a:lvl1pPr>
          </a:lstStyle>
          <a:p>
            <a:pPr algn="r"/>
            <a:fld id="{1789C0F2-17E0-497A-9BBE-0C73201AAFE3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0" name="Footer Placeholder 15"/>
          <p:cNvSpPr>
            <a:spLocks noGrp="1"/>
          </p:cNvSpPr>
          <p:nvPr>
            <p:ph type="ftr" sz="quarter" idx="12"/>
          </p:nvPr>
        </p:nvSpPr>
        <p:spPr>
          <a:xfrm>
            <a:off x="281160" y="6169640"/>
            <a:ext cx="6575764" cy="516307"/>
          </a:xfrm>
        </p:spPr>
        <p:txBody>
          <a:bodyPr anchor="ctr" anchorCtr="0"/>
          <a:lstStyle>
            <a:lvl1pPr>
              <a:defRPr sz="28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160" y="1143001"/>
            <a:ext cx="8581680" cy="5026639"/>
          </a:xfrm>
        </p:spPr>
        <p:txBody>
          <a:bodyPr anchor="t" anchorCtr="0"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81160" y="228601"/>
            <a:ext cx="858168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>
          <a:xfrm>
            <a:off x="8026623" y="6169640"/>
            <a:ext cx="836216" cy="516307"/>
          </a:xfrm>
        </p:spPr>
        <p:txBody>
          <a:bodyPr anchor="ctr" anchorCtr="0"/>
          <a:lstStyle>
            <a:lvl1pPr>
              <a:defRPr sz="2800"/>
            </a:lvl1pPr>
          </a:lstStyle>
          <a:p>
            <a:pPr algn="r"/>
            <a:fld id="{1789C0F2-17E0-497A-9BBE-0C73201AAFE3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>
          <a:xfrm>
            <a:off x="281159" y="6169640"/>
            <a:ext cx="7745463" cy="516307"/>
          </a:xfrm>
        </p:spPr>
        <p:txBody>
          <a:bodyPr anchor="ctr" anchorCtr="0"/>
          <a:lstStyle>
            <a:lvl1pPr>
              <a:defRPr sz="2800"/>
            </a:lvl1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160" y="1143001"/>
            <a:ext cx="4243833" cy="5026639"/>
          </a:xfrm>
        </p:spPr>
        <p:txBody>
          <a:bodyPr anchor="t" anchorCtr="0"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81160" y="228601"/>
            <a:ext cx="858168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>
          <a:xfrm>
            <a:off x="6856924" y="6169640"/>
            <a:ext cx="2005916" cy="516307"/>
          </a:xfrm>
        </p:spPr>
        <p:txBody>
          <a:bodyPr anchor="ctr" anchorCtr="0"/>
          <a:lstStyle>
            <a:lvl1pPr>
              <a:defRPr sz="2800"/>
            </a:lvl1pPr>
          </a:lstStyle>
          <a:p>
            <a:pPr algn="r"/>
            <a:fld id="{1789C0F2-17E0-497A-9BBE-0C73201AAFE3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>
          <a:xfrm>
            <a:off x="281160" y="6169640"/>
            <a:ext cx="6575764" cy="516307"/>
          </a:xfrm>
        </p:spPr>
        <p:txBody>
          <a:bodyPr anchor="ctr" anchorCtr="0"/>
          <a:lstStyle>
            <a:lvl1pPr>
              <a:defRPr sz="2800"/>
            </a:lvl1pPr>
          </a:lstStyle>
          <a:p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3"/>
          </p:nvPr>
        </p:nvSpPr>
        <p:spPr>
          <a:xfrm>
            <a:off x="4619007" y="1143001"/>
            <a:ext cx="4243833" cy="5026639"/>
          </a:xfrm>
        </p:spPr>
        <p:txBody>
          <a:bodyPr anchor="t" anchorCtr="0"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00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C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3" r:id="rId2"/>
    <p:sldLayoutId id="2147483962" r:id="rId3"/>
    <p:sldLayoutId id="2147483972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charset="2"/>
        <a:buChar char="§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charset="2"/>
        <a:buChar char="§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charset="2"/>
        <a:buChar char="§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charset="2"/>
        <a:buChar char="§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charset="2"/>
        <a:buChar char="§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668" y="1219199"/>
            <a:ext cx="8454665" cy="2499191"/>
          </a:xfrm>
        </p:spPr>
        <p:txBody>
          <a:bodyPr/>
          <a:lstStyle/>
          <a:p>
            <a:r>
              <a:rPr lang="en-US" dirty="0" smtClean="0"/>
              <a:t>Mock Objects in the Smalltalk World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8840" y="4843248"/>
            <a:ext cx="6172200" cy="685800"/>
          </a:xfrm>
        </p:spPr>
        <p:txBody>
          <a:bodyPr>
            <a:noAutofit/>
          </a:bodyPr>
          <a:lstStyle/>
          <a:p>
            <a:pPr algn="r"/>
            <a:r>
              <a:rPr lang="en-US" sz="5400" dirty="0" smtClean="0"/>
              <a:t>Dennis Schetinin</a:t>
            </a:r>
          </a:p>
        </p:txBody>
      </p:sp>
    </p:spTree>
    <p:extLst>
      <p:ext uri="{BB962C8B-B14F-4D97-AF65-F5344CB8AC3E}">
        <p14:creationId xmlns:p14="http://schemas.microsoft.com/office/powerpoint/2010/main" val="2271955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buNone/>
            </a:pPr>
            <a:r>
              <a:rPr lang="en-US" dirty="0" smtClean="0"/>
              <a:t>We have:</a:t>
            </a:r>
          </a:p>
          <a:p>
            <a:r>
              <a:rPr lang="en-US" dirty="0" smtClean="0"/>
              <a:t>System Under </a:t>
            </a:r>
            <a:r>
              <a:rPr lang="en-US" dirty="0" smtClean="0"/>
              <a:t>Development </a:t>
            </a:r>
            <a:r>
              <a:rPr lang="en-US" dirty="0" smtClean="0"/>
              <a:t>(</a:t>
            </a:r>
            <a:r>
              <a:rPr lang="en-US" b="1" dirty="0" smtClean="0"/>
              <a:t>SUD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Collaborators</a:t>
            </a:r>
          </a:p>
          <a:p>
            <a:r>
              <a:rPr lang="en-US" dirty="0" smtClean="0"/>
              <a:t>Collaborators’ collaborators …</a:t>
            </a:r>
          </a:p>
          <a:p>
            <a:pPr marL="18288" indent="0" algn="ctr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marL="18288" indent="0" algn="ctr">
              <a:buNone/>
            </a:pPr>
            <a:r>
              <a:rPr lang="en-US" b="1" dirty="0" smtClean="0">
                <a:solidFill>
                  <a:srgbClr val="FFFFFF"/>
                </a:solidFill>
              </a:rPr>
              <a:t>Complex </a:t>
            </a:r>
            <a:r>
              <a:rPr lang="en-US" b="1" dirty="0" smtClean="0">
                <a:solidFill>
                  <a:srgbClr val="FFFFFF"/>
                </a:solidFill>
              </a:rPr>
              <a:t>Test</a:t>
            </a:r>
            <a:endParaRPr lang="en-US" b="1" dirty="0" smtClean="0">
              <a:solidFill>
                <a:srgbClr val="FFFFFF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Seamless TDD — What’s the Problem?</a:t>
            </a:r>
            <a:endParaRPr lang="en-US" dirty="0"/>
          </a:p>
        </p:txBody>
      </p:sp>
      <p:sp>
        <p:nvSpPr>
          <p:cNvPr id="6" name="Left Brace 5"/>
          <p:cNvSpPr/>
          <p:nvPr/>
        </p:nvSpPr>
        <p:spPr>
          <a:xfrm rot="16200000">
            <a:off x="4321173" y="220380"/>
            <a:ext cx="501650" cy="8581682"/>
          </a:xfrm>
          <a:prstGeom prst="leftBrace">
            <a:avLst>
              <a:gd name="adj1" fmla="val 22800"/>
              <a:gd name="adj2" fmla="val 50000"/>
            </a:avLst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67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buNone/>
            </a:pPr>
            <a:endParaRPr lang="en-US" sz="1200" dirty="0" smtClean="0"/>
          </a:p>
          <a:p>
            <a:pPr marL="18288" indent="0">
              <a:buNone/>
            </a:pPr>
            <a:r>
              <a:rPr lang="en-US" dirty="0" smtClean="0"/>
              <a:t>We</a:t>
            </a:r>
            <a:r>
              <a:rPr lang="en-US" dirty="0" smtClean="0"/>
              <a:t> </a:t>
            </a:r>
            <a:r>
              <a:rPr lang="en-US" dirty="0" smtClean="0"/>
              <a:t>have to implement collaborators</a:t>
            </a:r>
          </a:p>
          <a:p>
            <a:r>
              <a:rPr lang="en-US" dirty="0" smtClean="0"/>
              <a:t>… without tests</a:t>
            </a:r>
          </a:p>
          <a:p>
            <a:r>
              <a:rPr lang="en-US" dirty="0" smtClean="0"/>
              <a:t>… </a:t>
            </a:r>
            <a:r>
              <a:rPr lang="en-US" dirty="0" smtClean="0"/>
              <a:t>loosing focus </a:t>
            </a:r>
            <a:r>
              <a:rPr lang="en-US" dirty="0" smtClean="0"/>
              <a:t>on </a:t>
            </a:r>
            <a:r>
              <a:rPr lang="en-US" dirty="0" smtClean="0"/>
              <a:t>SUD</a:t>
            </a:r>
            <a:endParaRPr lang="en-US" dirty="0" smtClean="0"/>
          </a:p>
          <a:p>
            <a:endParaRPr lang="en-US" sz="6600" dirty="0"/>
          </a:p>
          <a:p>
            <a:pPr marL="18288" indent="0" algn="ctr">
              <a:buNone/>
            </a:pPr>
            <a:r>
              <a:rPr lang="en-US" sz="4400" b="1" dirty="0" smtClean="0"/>
              <a:t>Digression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Seamless TDD — Dependencies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>
            <a:off x="4160520" y="3900714"/>
            <a:ext cx="822960" cy="97390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748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b="1" dirty="0" smtClean="0"/>
          </a:p>
          <a:p>
            <a:r>
              <a:rPr lang="en-US" sz="3600" b="1" dirty="0" smtClean="0"/>
              <a:t>Mocks </a:t>
            </a:r>
            <a:r>
              <a:rPr lang="en-US" sz="3600" b="1" dirty="0" smtClean="0"/>
              <a:t>Aren’t Stubs </a:t>
            </a:r>
            <a:r>
              <a:rPr lang="en-US" sz="3600" dirty="0" smtClean="0"/>
              <a:t>by </a:t>
            </a:r>
            <a:r>
              <a:rPr lang="en-US" sz="3600" b="1" dirty="0" smtClean="0"/>
              <a:t>Martin Fowler</a:t>
            </a:r>
          </a:p>
          <a:p>
            <a:endParaRPr lang="en-US" dirty="0" smtClean="0"/>
          </a:p>
          <a:p>
            <a:r>
              <a:rPr lang="en-US" dirty="0" smtClean="0"/>
              <a:t>Filling </a:t>
            </a:r>
            <a:r>
              <a:rPr lang="en-US" dirty="0" smtClean="0"/>
              <a:t>orders from warehouse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Dependencies: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Dependencies</a:t>
            </a:r>
          </a:p>
        </p:txBody>
      </p:sp>
    </p:spTree>
    <p:extLst>
      <p:ext uri="{BB962C8B-B14F-4D97-AF65-F5344CB8AC3E}">
        <p14:creationId xmlns:p14="http://schemas.microsoft.com/office/powerpoint/2010/main" val="282215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1160" y="1143001"/>
            <a:ext cx="8581680" cy="502663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200" dirty="0" err="1" smtClean="0">
                <a:latin typeface="Courier"/>
                <a:cs typeface="Courier"/>
              </a:rPr>
              <a:t>OrderTests</a:t>
            </a:r>
            <a:r>
              <a:rPr lang="en-US" sz="3200" dirty="0" smtClean="0">
                <a:latin typeface="Courier"/>
                <a:cs typeface="Courier"/>
              </a:rPr>
              <a:t> &gt;&gt;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 smtClean="0">
                <a:latin typeface="Courier"/>
                <a:cs typeface="Courier"/>
              </a:rPr>
              <a:t>  </a:t>
            </a:r>
            <a:r>
              <a:rPr lang="en-US" sz="3200" dirty="0" err="1" smtClean="0">
                <a:latin typeface="Courier"/>
                <a:cs typeface="Courier"/>
              </a:rPr>
              <a:t>testIsFilledIfEnoughInWarehouse</a:t>
            </a:r>
            <a:endParaRPr lang="en-US" sz="3200" dirty="0" smtClean="0">
              <a:latin typeface="Courier"/>
              <a:cs typeface="Courier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200" dirty="0" smtClean="0">
              <a:latin typeface="Courier"/>
              <a:cs typeface="Courie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 smtClean="0">
                <a:latin typeface="Courier"/>
                <a:cs typeface="Courier"/>
              </a:rPr>
              <a:t>| </a:t>
            </a:r>
            <a:r>
              <a:rPr lang="en-US" sz="3200" dirty="0" smtClean="0">
                <a:latin typeface="Courier"/>
                <a:cs typeface="Courier"/>
              </a:rPr>
              <a:t>order |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 smtClean="0">
                <a:latin typeface="Courier"/>
                <a:cs typeface="Courier"/>
              </a:rPr>
              <a:t>order:= Order on: 50 of: #product.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 smtClean="0">
                <a:latin typeface="Courier"/>
                <a:cs typeface="Courier"/>
              </a:rPr>
              <a:t>order </a:t>
            </a:r>
            <a:r>
              <a:rPr lang="en-US" sz="3200" dirty="0" err="1" smtClean="0">
                <a:latin typeface="Courier"/>
                <a:cs typeface="Courier"/>
              </a:rPr>
              <a:t>fillFrom</a:t>
            </a:r>
            <a:r>
              <a:rPr lang="en-US" sz="3200" dirty="0" smtClean="0">
                <a:latin typeface="Courier"/>
                <a:cs typeface="Courier"/>
              </a:rPr>
              <a:t>: </a:t>
            </a:r>
            <a:r>
              <a:rPr lang="en-US" sz="3200" dirty="0" smtClean="0">
                <a:solidFill>
                  <a:srgbClr val="FFFF00"/>
                </a:solidFill>
                <a:latin typeface="Courier"/>
                <a:cs typeface="Courier"/>
              </a:rPr>
              <a:t>warehouse</a:t>
            </a:r>
            <a:r>
              <a:rPr lang="en-US" sz="3200" dirty="0" smtClean="0">
                <a:latin typeface="Courier"/>
                <a:cs typeface="Courier"/>
              </a:rPr>
              <a:t>.</a:t>
            </a:r>
            <a:endParaRPr lang="en-US" sz="3200" dirty="0">
              <a:latin typeface="Courier"/>
              <a:cs typeface="Courie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 smtClean="0">
                <a:latin typeface="Courier"/>
                <a:cs typeface="Courier"/>
              </a:rPr>
              <a:t>self assert: order </a:t>
            </a:r>
            <a:r>
              <a:rPr lang="en-US" sz="3200" dirty="0" err="1" smtClean="0">
                <a:latin typeface="Courier"/>
                <a:cs typeface="Courier"/>
              </a:rPr>
              <a:t>isFilled</a:t>
            </a:r>
            <a:endParaRPr lang="en-US" sz="3200" dirty="0">
              <a:latin typeface="Courier"/>
              <a:cs typeface="Courier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Filling Order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</a:t>
            </a:r>
            <a:r>
              <a:rPr lang="en-US" dirty="0" smtClean="0"/>
              <a:t>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503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8288" indent="0">
              <a:buNone/>
            </a:pPr>
            <a:r>
              <a:rPr lang="en-US" sz="2800" dirty="0" err="1" smtClean="0">
                <a:latin typeface="Courier"/>
              </a:rPr>
              <a:t>OrderTests</a:t>
            </a:r>
            <a:r>
              <a:rPr lang="en-US" sz="2800" dirty="0" smtClean="0">
                <a:latin typeface="Courier"/>
              </a:rPr>
              <a:t> &gt;&gt; </a:t>
            </a:r>
          </a:p>
          <a:p>
            <a:pPr marL="18288" indent="0">
              <a:buNone/>
            </a:pPr>
            <a:r>
              <a:rPr lang="en-US" sz="2800" dirty="0" err="1" smtClean="0">
                <a:latin typeface="Courier"/>
              </a:rPr>
              <a:t>testIsFilled</a:t>
            </a:r>
            <a:r>
              <a:rPr lang="en-US" sz="2800" b="1" dirty="0" err="1" smtClean="0">
                <a:latin typeface="Courier"/>
              </a:rPr>
              <a:t>IfEnough</a:t>
            </a:r>
            <a:r>
              <a:rPr lang="en-US" sz="2800" dirty="0" err="1" smtClean="0">
                <a:latin typeface="Courier"/>
              </a:rPr>
              <a:t>InWarehouse</a:t>
            </a:r>
            <a:endParaRPr lang="en-US" sz="2800" dirty="0" smtClean="0">
              <a:latin typeface="Courier"/>
            </a:endParaRPr>
          </a:p>
          <a:p>
            <a:pPr marL="18288" indent="0">
              <a:buNone/>
            </a:pPr>
            <a:r>
              <a:rPr lang="en-US" sz="2800" dirty="0" smtClean="0">
                <a:latin typeface="Courier"/>
              </a:rPr>
              <a:t>| order warehouse |</a:t>
            </a:r>
          </a:p>
          <a:p>
            <a:pPr marL="18288" indent="0">
              <a:buNone/>
            </a:pPr>
            <a:endParaRPr lang="en-US" sz="4300" dirty="0" smtClean="0">
              <a:latin typeface="Courier"/>
            </a:endParaRPr>
          </a:p>
          <a:p>
            <a:pPr marL="18288" indent="0">
              <a:buNone/>
            </a:pPr>
            <a:r>
              <a:rPr lang="en-US" sz="4600" dirty="0" smtClean="0">
                <a:latin typeface="Courier"/>
              </a:rPr>
              <a:t>warehouse := Warehouse new.</a:t>
            </a:r>
          </a:p>
          <a:p>
            <a:pPr marL="18288" indent="0">
              <a:buNone/>
            </a:pPr>
            <a:r>
              <a:rPr lang="en-US" sz="4600" b="1" dirty="0" smtClean="0">
                <a:latin typeface="Courier"/>
              </a:rPr>
              <a:t>“Put #product there” </a:t>
            </a:r>
          </a:p>
          <a:p>
            <a:pPr marL="18288" indent="0">
              <a:buNone/>
            </a:pPr>
            <a:r>
              <a:rPr lang="en-US" sz="4600" b="1" dirty="0" smtClean="0">
                <a:latin typeface="Courier"/>
              </a:rPr>
              <a:t>“…but how?!” </a:t>
            </a:r>
          </a:p>
          <a:p>
            <a:pPr marL="18288" indent="0">
              <a:buNone/>
            </a:pPr>
            <a:endParaRPr lang="en-US" sz="2600" dirty="0" smtClean="0">
              <a:latin typeface="Courier"/>
            </a:endParaRPr>
          </a:p>
          <a:p>
            <a:pPr marL="18288" indent="0">
              <a:buNone/>
            </a:pPr>
            <a:r>
              <a:rPr lang="en-US" sz="3600" dirty="0" smtClean="0">
                <a:latin typeface="Courier"/>
              </a:rPr>
              <a:t>order := Order on: 50 of: #product.</a:t>
            </a:r>
          </a:p>
          <a:p>
            <a:pPr marL="18288" indent="0">
              <a:buNone/>
            </a:pPr>
            <a:r>
              <a:rPr lang="en-US" sz="3600" dirty="0" smtClean="0">
                <a:latin typeface="Courier"/>
              </a:rPr>
              <a:t>order </a:t>
            </a:r>
            <a:r>
              <a:rPr lang="en-US" sz="3600" dirty="0" err="1" smtClean="0">
                <a:latin typeface="Courier"/>
              </a:rPr>
              <a:t>fillFrom</a:t>
            </a:r>
            <a:r>
              <a:rPr lang="en-US" sz="3600" dirty="0" smtClean="0">
                <a:latin typeface="Courier"/>
              </a:rPr>
              <a:t>: </a:t>
            </a:r>
            <a:r>
              <a:rPr lang="en-US" sz="3600" dirty="0" smtClean="0">
                <a:solidFill>
                  <a:srgbClr val="FFFF00"/>
                </a:solidFill>
                <a:latin typeface="Courier"/>
              </a:rPr>
              <a:t>warehouse</a:t>
            </a:r>
            <a:r>
              <a:rPr lang="en-US" sz="3600" dirty="0" smtClean="0">
                <a:latin typeface="Courier"/>
              </a:rPr>
              <a:t>.</a:t>
            </a:r>
            <a:endParaRPr lang="en-US" sz="3600" dirty="0">
              <a:latin typeface="Courier"/>
            </a:endParaRPr>
          </a:p>
          <a:p>
            <a:pPr marL="18288" indent="0">
              <a:buNone/>
            </a:pPr>
            <a:r>
              <a:rPr lang="en-US" dirty="0">
                <a:latin typeface="Courier"/>
              </a:rPr>
              <a:t> </a:t>
            </a:r>
            <a:r>
              <a:rPr lang="en-US" dirty="0" smtClean="0">
                <a:latin typeface="Courier"/>
              </a:rPr>
              <a:t>  </a:t>
            </a:r>
            <a:r>
              <a:rPr lang="en-US" sz="3000" dirty="0" smtClean="0">
                <a:latin typeface="Courier"/>
              </a:rPr>
              <a:t> …</a:t>
            </a:r>
            <a:endParaRPr lang="en-US" sz="3000" dirty="0">
              <a:latin typeface="Courier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Filling Order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</a:t>
            </a:r>
            <a:r>
              <a:rPr lang="en-US" dirty="0" smtClean="0"/>
              <a:t>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032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800" dirty="0" smtClean="0"/>
          </a:p>
          <a:p>
            <a:r>
              <a:rPr lang="en-US" dirty="0" smtClean="0"/>
              <a:t>I </a:t>
            </a:r>
            <a:r>
              <a:rPr lang="en-US" dirty="0" smtClean="0"/>
              <a:t>develop </a:t>
            </a:r>
            <a:r>
              <a:rPr lang="en-US" b="1" dirty="0" smtClean="0"/>
              <a:t>Order</a:t>
            </a:r>
          </a:p>
          <a:p>
            <a:r>
              <a:rPr lang="en-US" dirty="0" smtClean="0"/>
              <a:t>I </a:t>
            </a:r>
            <a:r>
              <a:rPr lang="en-US" b="1" dirty="0" smtClean="0"/>
              <a:t>don’t want </a:t>
            </a:r>
            <a:r>
              <a:rPr lang="en-US" dirty="0" smtClean="0"/>
              <a:t>to think about </a:t>
            </a:r>
            <a:r>
              <a:rPr lang="en-US" b="1" dirty="0" smtClean="0"/>
              <a:t>Warehouse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Digression </a:t>
            </a:r>
            <a:r>
              <a:rPr lang="en-US" dirty="0" smtClean="0"/>
              <a:t>Detected!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</a:t>
            </a:r>
            <a:r>
              <a:rPr lang="en-US" dirty="0" smtClean="0"/>
              <a:t>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143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buNone/>
            </a:pPr>
            <a:r>
              <a:rPr lang="en-US" sz="2800" dirty="0" err="1" smtClean="0">
                <a:latin typeface="Courier"/>
              </a:rPr>
              <a:t>OrderTests</a:t>
            </a:r>
            <a:r>
              <a:rPr lang="en-US" sz="2800" dirty="0" smtClean="0">
                <a:latin typeface="Courier"/>
              </a:rPr>
              <a:t> &gt;&gt; </a:t>
            </a:r>
          </a:p>
          <a:p>
            <a:pPr marL="18288" indent="0">
              <a:buNone/>
            </a:pPr>
            <a:r>
              <a:rPr lang="en-US" sz="2800" dirty="0" err="1" smtClean="0">
                <a:latin typeface="Courier"/>
              </a:rPr>
              <a:t>testIsFilled</a:t>
            </a:r>
            <a:r>
              <a:rPr lang="en-US" sz="2800" b="1" dirty="0" err="1" smtClean="0">
                <a:latin typeface="Courier"/>
              </a:rPr>
              <a:t>IfEnough</a:t>
            </a:r>
            <a:r>
              <a:rPr lang="en-US" sz="2800" dirty="0" err="1" smtClean="0">
                <a:latin typeface="Courier"/>
              </a:rPr>
              <a:t>InWarehouse</a:t>
            </a:r>
            <a:endParaRPr lang="en-US" sz="2800" dirty="0" smtClean="0">
              <a:latin typeface="Courier"/>
            </a:endParaRPr>
          </a:p>
          <a:p>
            <a:pPr marL="18288" indent="0">
              <a:buNone/>
            </a:pPr>
            <a:r>
              <a:rPr lang="en-US" sz="2800" dirty="0" smtClean="0">
                <a:latin typeface="Courier"/>
              </a:rPr>
              <a:t>| order warehouse |</a:t>
            </a:r>
          </a:p>
          <a:p>
            <a:pPr marL="18288" indent="0">
              <a:buNone/>
            </a:pPr>
            <a:r>
              <a:rPr lang="en-US" sz="3500" dirty="0" smtClean="0">
                <a:latin typeface="Courier"/>
              </a:rPr>
              <a:t>warehouse := Warehouse new.</a:t>
            </a:r>
          </a:p>
          <a:p>
            <a:pPr marL="18288" indent="0">
              <a:buNone/>
            </a:pPr>
            <a:r>
              <a:rPr lang="en-US" sz="3500" b="1" dirty="0" smtClean="0">
                <a:solidFill>
                  <a:srgbClr val="FFFFFF"/>
                </a:solidFill>
                <a:latin typeface="Courier"/>
              </a:rPr>
              <a:t>warehouse add: 50 of: #product.</a:t>
            </a:r>
          </a:p>
          <a:p>
            <a:pPr marL="18288" indent="0">
              <a:buNone/>
            </a:pPr>
            <a:endParaRPr lang="en-US" sz="1800" dirty="0" smtClean="0">
              <a:latin typeface="Courier"/>
            </a:endParaRPr>
          </a:p>
          <a:p>
            <a:pPr marL="18288" indent="0">
              <a:buNone/>
            </a:pPr>
            <a:r>
              <a:rPr lang="en-US" sz="2800" dirty="0" smtClean="0">
                <a:latin typeface="Courier"/>
              </a:rPr>
              <a:t>order </a:t>
            </a:r>
            <a:r>
              <a:rPr lang="en-US" sz="2800" dirty="0" smtClean="0">
                <a:latin typeface="Courier"/>
              </a:rPr>
              <a:t>:= Order on: 50 of: #prod.</a:t>
            </a:r>
          </a:p>
          <a:p>
            <a:pPr marL="18288" indent="0">
              <a:buNone/>
            </a:pPr>
            <a:r>
              <a:rPr lang="en-US" sz="2800" dirty="0" smtClean="0">
                <a:latin typeface="Courier"/>
              </a:rPr>
              <a:t>order </a:t>
            </a:r>
            <a:r>
              <a:rPr lang="en-US" sz="2800" dirty="0" err="1" smtClean="0">
                <a:latin typeface="Courier"/>
              </a:rPr>
              <a:t>fillFrom</a:t>
            </a:r>
            <a:r>
              <a:rPr lang="en-US" sz="2800" dirty="0" smtClean="0">
                <a:latin typeface="Courier"/>
              </a:rPr>
              <a:t>: warehouse.</a:t>
            </a:r>
            <a:endParaRPr lang="en-US" sz="2800" dirty="0">
              <a:latin typeface="Courier"/>
            </a:endParaRPr>
          </a:p>
          <a:p>
            <a:pPr marL="18288" indent="0">
              <a:buNone/>
            </a:pPr>
            <a:r>
              <a:rPr lang="en-US" sz="2800" dirty="0" smtClean="0">
                <a:latin typeface="Courier"/>
              </a:rPr>
              <a:t>…</a:t>
            </a:r>
            <a:endParaRPr lang="en-US" sz="2800" dirty="0">
              <a:latin typeface="Courier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Filling Order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</a:t>
            </a:r>
            <a:r>
              <a:rPr lang="en-US" dirty="0" smtClean="0"/>
              <a:t>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87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en-US" dirty="0" smtClean="0"/>
              <a:t>Reduce amount of </a:t>
            </a:r>
            <a:r>
              <a:rPr lang="en-US" dirty="0"/>
              <a:t>#product </a:t>
            </a:r>
            <a:r>
              <a:rPr lang="en-US" dirty="0" smtClean="0"/>
              <a:t>at the warehouse</a:t>
            </a:r>
          </a:p>
          <a:p>
            <a:pPr marL="18288" indent="0">
              <a:buNone/>
            </a:pPr>
            <a:endParaRPr lang="en-US" sz="1000" dirty="0" smtClean="0"/>
          </a:p>
          <a:p>
            <a:pPr marL="18288" indent="0">
              <a:buNone/>
            </a:pPr>
            <a:r>
              <a:rPr lang="en-US" sz="2800" dirty="0" smtClean="0">
                <a:latin typeface="Courier"/>
              </a:rPr>
              <a:t>test…</a:t>
            </a:r>
          </a:p>
          <a:p>
            <a:pPr marL="18288" indent="0">
              <a:buNone/>
            </a:pPr>
            <a:r>
              <a:rPr lang="en-US" sz="2800" dirty="0">
                <a:latin typeface="Courier"/>
              </a:rPr>
              <a:t>…</a:t>
            </a:r>
            <a:endParaRPr lang="en-US" sz="2800" dirty="0" smtClean="0">
              <a:latin typeface="Courier"/>
            </a:endParaRPr>
          </a:p>
          <a:p>
            <a:pPr marL="18288" indent="0">
              <a:buNone/>
            </a:pPr>
            <a:r>
              <a:rPr lang="en-US" dirty="0" smtClean="0">
                <a:latin typeface="Courier"/>
              </a:rPr>
              <a:t>self </a:t>
            </a:r>
            <a:r>
              <a:rPr lang="en-US" dirty="0" smtClean="0">
                <a:latin typeface="Courier"/>
              </a:rPr>
              <a:t>assert: </a:t>
            </a:r>
          </a:p>
          <a:p>
            <a:pPr marL="18288" indent="0">
              <a:buNone/>
            </a:pPr>
            <a:r>
              <a:rPr lang="en-US" dirty="0">
                <a:latin typeface="Courier"/>
              </a:rPr>
              <a:t> </a:t>
            </a:r>
            <a:r>
              <a:rPr lang="en-US" dirty="0">
                <a:latin typeface="Courier"/>
              </a:rPr>
              <a:t> </a:t>
            </a:r>
            <a:r>
              <a:rPr lang="en-US" dirty="0" smtClean="0">
                <a:latin typeface="Courier"/>
              </a:rPr>
              <a:t>(</a:t>
            </a:r>
            <a:r>
              <a:rPr lang="en-US" dirty="0" smtClean="0">
                <a:latin typeface="Courier"/>
              </a:rPr>
              <a:t>warehouse </a:t>
            </a:r>
            <a:endParaRPr lang="en-US" dirty="0" smtClean="0">
              <a:latin typeface="Courier"/>
            </a:endParaRPr>
          </a:p>
          <a:p>
            <a:pPr marL="18288" indent="0">
              <a:buNone/>
            </a:pPr>
            <a:r>
              <a:rPr lang="en-US" dirty="0">
                <a:solidFill>
                  <a:srgbClr val="FFFF00"/>
                </a:solidFill>
                <a:latin typeface="Courier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urier"/>
              </a:rPr>
              <a:t>   </a:t>
            </a:r>
            <a:r>
              <a:rPr lang="en-US" dirty="0" err="1" smtClean="0">
                <a:solidFill>
                  <a:srgbClr val="FFFF00"/>
                </a:solidFill>
                <a:latin typeface="Courier"/>
              </a:rPr>
              <a:t>amountOf</a:t>
            </a:r>
            <a:r>
              <a:rPr lang="en-US" dirty="0" smtClean="0">
                <a:solidFill>
                  <a:srgbClr val="FFFF00"/>
                </a:solidFill>
                <a:latin typeface="Courier"/>
              </a:rPr>
              <a:t>:</a:t>
            </a:r>
            <a:r>
              <a:rPr lang="en-US" dirty="0">
                <a:latin typeface="Courier"/>
              </a:rPr>
              <a:t> </a:t>
            </a:r>
            <a:r>
              <a:rPr lang="en-US" dirty="0" smtClean="0">
                <a:latin typeface="Courier"/>
              </a:rPr>
              <a:t>#product)</a:t>
            </a:r>
            <a:endParaRPr lang="en-US" dirty="0" smtClean="0">
              <a:latin typeface="Courier"/>
            </a:endParaRPr>
          </a:p>
          <a:p>
            <a:pPr marL="18288" indent="0">
              <a:buNone/>
            </a:pPr>
            <a:r>
              <a:rPr lang="en-US" dirty="0" smtClean="0">
                <a:latin typeface="Courier"/>
              </a:rPr>
              <a:t>          </a:t>
            </a:r>
            <a:r>
              <a:rPr lang="en-US" dirty="0" smtClean="0">
                <a:latin typeface="Courier"/>
              </a:rPr>
              <a:t>           </a:t>
            </a:r>
            <a:r>
              <a:rPr lang="en-US" dirty="0" err="1" smtClean="0">
                <a:latin typeface="Courier"/>
              </a:rPr>
              <a:t>isZero</a:t>
            </a:r>
            <a:endParaRPr lang="en-US" dirty="0">
              <a:latin typeface="Courier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…And Even More </a:t>
            </a:r>
            <a:r>
              <a:rPr lang="en-US" b="1" dirty="0" smtClean="0"/>
              <a:t>Digression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</a:t>
            </a:r>
            <a:r>
              <a:rPr lang="en-US" dirty="0" smtClean="0"/>
              <a:t>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651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buNone/>
            </a:pPr>
            <a:r>
              <a:rPr lang="en-US" dirty="0" smtClean="0"/>
              <a:t>Another test case:</a:t>
            </a:r>
          </a:p>
          <a:p>
            <a:pPr marL="18288" indent="0">
              <a:buNone/>
            </a:pPr>
            <a:endParaRPr lang="en-US" sz="1600" dirty="0" smtClean="0"/>
          </a:p>
          <a:p>
            <a:pPr marL="18288" indent="0">
              <a:buNone/>
            </a:pPr>
            <a:r>
              <a:rPr lang="en-US" dirty="0" smtClean="0"/>
              <a:t>If </a:t>
            </a:r>
            <a:r>
              <a:rPr lang="en-US" b="1" dirty="0" smtClean="0"/>
              <a:t>there isn’t enough</a:t>
            </a:r>
            <a:r>
              <a:rPr lang="en-US" dirty="0" smtClean="0"/>
              <a:t> #product in the warehouse, </a:t>
            </a:r>
          </a:p>
          <a:p>
            <a:pPr marL="18288" indent="0">
              <a:buNone/>
            </a:pPr>
            <a:endParaRPr lang="en-US" sz="800" dirty="0" smtClean="0"/>
          </a:p>
          <a:p>
            <a:r>
              <a:rPr lang="en-US" b="1" dirty="0" smtClean="0"/>
              <a:t>do not fill </a:t>
            </a:r>
            <a:r>
              <a:rPr lang="en-US" dirty="0" smtClean="0"/>
              <a:t>order</a:t>
            </a:r>
          </a:p>
          <a:p>
            <a:endParaRPr lang="en-US" sz="800" dirty="0" smtClean="0"/>
          </a:p>
          <a:p>
            <a:r>
              <a:rPr lang="en-US" b="1" dirty="0" smtClean="0"/>
              <a:t>do not remove </a:t>
            </a:r>
            <a:r>
              <a:rPr lang="en-US" dirty="0" smtClean="0"/>
              <a:t>#product from warehouse</a:t>
            </a:r>
            <a:endParaRPr lang="ru-RU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… </a:t>
            </a:r>
            <a:r>
              <a:rPr lang="en-US" dirty="0" smtClean="0"/>
              <a:t>And Even More Digression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</a:t>
            </a:r>
            <a:r>
              <a:rPr lang="en-US" dirty="0" smtClean="0"/>
              <a:t>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06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200" dirty="0" smtClean="0"/>
          </a:p>
          <a:p>
            <a:pPr marL="18288" indent="0" algn="ctr">
              <a:buNone/>
            </a:pPr>
            <a:r>
              <a:rPr lang="en-US" dirty="0" smtClean="0"/>
              <a:t>More </a:t>
            </a:r>
            <a:r>
              <a:rPr lang="en-US" dirty="0" smtClean="0"/>
              <a:t>complex test </a:t>
            </a:r>
            <a:r>
              <a:rPr lang="en-US" dirty="0" smtClean="0"/>
              <a:t>cases</a:t>
            </a:r>
          </a:p>
          <a:p>
            <a:endParaRPr lang="ru-RU" sz="6000" dirty="0" smtClean="0"/>
          </a:p>
          <a:p>
            <a:pPr marL="18288" indent="0" algn="ctr">
              <a:buNone/>
            </a:pPr>
            <a:r>
              <a:rPr lang="en-US" dirty="0" smtClean="0"/>
              <a:t>Collaborators’ logic becomes more and more complex</a:t>
            </a:r>
            <a:r>
              <a:rPr lang="ru-RU" dirty="0" smtClean="0"/>
              <a:t>…</a:t>
            </a:r>
            <a:endParaRPr lang="en-US" dirty="0" smtClean="0"/>
          </a:p>
          <a:p>
            <a:pPr marL="18288" indent="0">
              <a:buNone/>
            </a:pPr>
            <a:endParaRPr lang="en-US" sz="2000" dirty="0" smtClean="0"/>
          </a:p>
          <a:p>
            <a:pPr marL="18288" indent="0" algn="ctr">
              <a:buNone/>
            </a:pPr>
            <a:r>
              <a:rPr lang="en-US" sz="4400" b="1" dirty="0" smtClean="0"/>
              <a:t>This can engulf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… </a:t>
            </a:r>
            <a:r>
              <a:rPr lang="en-US" dirty="0" smtClean="0"/>
              <a:t>Much </a:t>
            </a:r>
            <a:r>
              <a:rPr lang="en-US" dirty="0" smtClean="0"/>
              <a:t>More </a:t>
            </a:r>
            <a:r>
              <a:rPr lang="en-US" dirty="0"/>
              <a:t>Digression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</a:t>
            </a:r>
            <a:r>
              <a:rPr lang="en-US" dirty="0" smtClean="0"/>
              <a:t>Dependencies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>
            <a:off x="4160520" y="2284237"/>
            <a:ext cx="822960" cy="97390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749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Mock Objects? </a:t>
            </a:r>
          </a:p>
          <a:p>
            <a:pPr lvl="1"/>
            <a:r>
              <a:rPr lang="en-US" dirty="0" smtClean="0"/>
              <a:t>“Mockist” </a:t>
            </a:r>
            <a:r>
              <a:rPr lang="en-US" sz="4000" b="1" dirty="0" smtClean="0"/>
              <a:t>vs.</a:t>
            </a:r>
            <a:r>
              <a:rPr lang="en-US" dirty="0" smtClean="0"/>
              <a:t> “Classic” TDD</a:t>
            </a:r>
          </a:p>
          <a:p>
            <a:pPr lvl="1"/>
            <a:r>
              <a:rPr lang="en-US" dirty="0" smtClean="0"/>
              <a:t>“Mockist” </a:t>
            </a:r>
            <a:r>
              <a:rPr lang="en-US" sz="4000" b="1" dirty="0" smtClean="0"/>
              <a:t>and</a:t>
            </a:r>
            <a:r>
              <a:rPr lang="en-US" sz="4000" dirty="0" smtClean="0"/>
              <a:t> “</a:t>
            </a:r>
            <a:r>
              <a:rPr lang="en-US" dirty="0" smtClean="0"/>
              <a:t>Classic” TDD</a:t>
            </a:r>
          </a:p>
          <a:p>
            <a:r>
              <a:rPr lang="en-US" dirty="0" smtClean="0"/>
              <a:t>Mocks and Smalltalk: </a:t>
            </a:r>
          </a:p>
          <a:p>
            <a:pPr lvl="1"/>
            <a:r>
              <a:rPr lang="en-US" dirty="0" smtClean="0"/>
              <a:t>The Mocketry framework </a:t>
            </a:r>
            <a:r>
              <a:rPr lang="en-US" dirty="0"/>
              <a:t>i</a:t>
            </a:r>
            <a:r>
              <a:rPr lang="en-US" dirty="0" smtClean="0"/>
              <a:t>ntroduction</a:t>
            </a:r>
            <a:endParaRPr lang="en-US" dirty="0" smtClean="0"/>
          </a:p>
          <a:p>
            <a:r>
              <a:rPr lang="en-US" dirty="0" smtClean="0"/>
              <a:t>Examples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263017" y="6169640"/>
            <a:ext cx="6575764" cy="516307"/>
          </a:xfrm>
        </p:spPr>
        <p:txBody>
          <a:bodyPr/>
          <a:lstStyle/>
          <a:p>
            <a:r>
              <a:rPr lang="en-US" dirty="0" smtClean="0"/>
              <a:t>Mock Objects and Smalltalk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350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SUD is </a:t>
            </a:r>
            <a:r>
              <a:rPr lang="en-US" b="1" dirty="0" smtClean="0"/>
              <a:t>Order</a:t>
            </a:r>
          </a:p>
          <a:p>
            <a:r>
              <a:rPr lang="en-US" dirty="0" smtClean="0"/>
              <a:t>Warehouse</a:t>
            </a:r>
            <a:r>
              <a:rPr lang="ru-RU" dirty="0" smtClean="0"/>
              <a:t> </a:t>
            </a:r>
            <a:r>
              <a:rPr lang="en-US" dirty="0" err="1" smtClean="0"/>
              <a:t>blures</a:t>
            </a:r>
            <a:r>
              <a:rPr lang="en-US" dirty="0" smtClean="0"/>
              <a:t> </a:t>
            </a:r>
            <a:r>
              <a:rPr lang="en-US" dirty="0" smtClean="0"/>
              <a:t>SUD</a:t>
            </a:r>
            <a:endParaRPr lang="en-US" dirty="0" smtClean="0"/>
          </a:p>
          <a:p>
            <a:pPr lvl="1"/>
            <a:r>
              <a:rPr lang="en-US" dirty="0" smtClean="0"/>
              <a:t>#</a:t>
            </a:r>
            <a:r>
              <a:rPr lang="en-US" dirty="0" err="1" smtClean="0"/>
              <a:t>add:of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#</a:t>
            </a:r>
            <a:r>
              <a:rPr lang="en-US" dirty="0" err="1" smtClean="0"/>
              <a:t>amountOf</a:t>
            </a:r>
            <a:r>
              <a:rPr lang="en-US" dirty="0" smtClean="0"/>
              <a:t>:</a:t>
            </a:r>
          </a:p>
          <a:p>
            <a:r>
              <a:rPr lang="en-US" sz="4400" dirty="0" smtClean="0"/>
              <a:t>No </a:t>
            </a:r>
            <a:r>
              <a:rPr lang="en-US" sz="4400" dirty="0" smtClean="0"/>
              <a:t>explicit tests for Warehouse</a:t>
            </a:r>
            <a:endParaRPr lang="en-US" sz="4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Not-So-Seamless </a:t>
            </a:r>
            <a:r>
              <a:rPr lang="en-US" dirty="0" smtClean="0"/>
              <a:t>TDD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</a:t>
            </a:r>
            <a:r>
              <a:rPr lang="en-US" dirty="0" smtClean="0"/>
              <a:t>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16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 err="1">
                <a:latin typeface="Courier"/>
              </a:rPr>
              <a:t>OrderTests</a:t>
            </a:r>
            <a:r>
              <a:rPr lang="en-US" sz="2000" dirty="0">
                <a:latin typeface="Courier"/>
              </a:rPr>
              <a:t> &gt;&gt;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"/>
              </a:rPr>
              <a:t>  </a:t>
            </a:r>
            <a:r>
              <a:rPr lang="en-US" sz="2000" dirty="0" err="1" smtClean="0">
                <a:latin typeface="Courier"/>
              </a:rPr>
              <a:t>testIsFilledIfEnoughInWarehouse</a:t>
            </a:r>
            <a:endParaRPr lang="en-US" sz="2000" dirty="0" smtClean="0">
              <a:latin typeface="Courie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latin typeface="Courier"/>
              </a:rPr>
              <a:t> </a:t>
            </a:r>
            <a:r>
              <a:rPr lang="en-US" sz="2800" dirty="0" smtClean="0">
                <a:latin typeface="Courier"/>
              </a:rPr>
              <a:t> | </a:t>
            </a:r>
            <a:r>
              <a:rPr lang="en-US" sz="2800" dirty="0">
                <a:latin typeface="Courier"/>
              </a:rPr>
              <a:t>order |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latin typeface="Courier"/>
              </a:rPr>
              <a:t>    order := Order on: </a:t>
            </a:r>
            <a:r>
              <a:rPr lang="en-US" sz="2800" dirty="0" smtClean="0">
                <a:latin typeface="Courier"/>
              </a:rPr>
              <a:t>50 of</a:t>
            </a:r>
            <a:r>
              <a:rPr lang="en-US" sz="2800" dirty="0">
                <a:latin typeface="Courier"/>
              </a:rPr>
              <a:t>: #product.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500" dirty="0" smtClean="0">
                <a:latin typeface="Courier"/>
              </a:rPr>
              <a:t> </a:t>
            </a:r>
            <a:r>
              <a:rPr lang="en-US" sz="3200" dirty="0" smtClean="0">
                <a:latin typeface="Courier"/>
              </a:rPr>
              <a:t> [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>
                <a:latin typeface="Courier"/>
              </a:rPr>
              <a:t> </a:t>
            </a:r>
            <a:r>
              <a:rPr lang="en-US" sz="3200" dirty="0" smtClean="0">
                <a:latin typeface="Courier"/>
              </a:rPr>
              <a:t>   :</a:t>
            </a:r>
            <a:r>
              <a:rPr lang="en-US" sz="3200" dirty="0" smtClean="0">
                <a:solidFill>
                  <a:srgbClr val="FFFF00"/>
                </a:solidFill>
                <a:latin typeface="Courier"/>
              </a:rPr>
              <a:t>warehouse</a:t>
            </a:r>
            <a:r>
              <a:rPr lang="en-US" sz="3200" dirty="0" smtClean="0">
                <a:latin typeface="Courier"/>
              </a:rPr>
              <a:t>|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 smtClean="0">
                <a:latin typeface="Courier"/>
              </a:rPr>
              <a:t>    [order </a:t>
            </a:r>
            <a:r>
              <a:rPr lang="en-US" sz="3200" b="1" dirty="0" err="1" smtClean="0">
                <a:latin typeface="Courier"/>
              </a:rPr>
              <a:t>fillFrom</a:t>
            </a:r>
            <a:r>
              <a:rPr lang="en-US" sz="3200" b="1" dirty="0" smtClean="0">
                <a:latin typeface="Courier"/>
              </a:rPr>
              <a:t>: </a:t>
            </a:r>
            <a:r>
              <a:rPr lang="en-US" sz="3200" b="1" dirty="0" smtClean="0">
                <a:latin typeface="Courier"/>
              </a:rPr>
              <a:t>warehouse</a:t>
            </a:r>
            <a:r>
              <a:rPr lang="en-US" sz="3200" dirty="0" smtClean="0">
                <a:latin typeface="Courier"/>
              </a:rPr>
              <a:t>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 smtClean="0">
                <a:latin typeface="Courier"/>
              </a:rPr>
              <a:t>    </a:t>
            </a:r>
            <a:r>
              <a:rPr lang="en-US" sz="3200" dirty="0">
                <a:latin typeface="Courier"/>
              </a:rPr>
              <a:t> </a:t>
            </a:r>
            <a:r>
              <a:rPr lang="en-US" sz="3200" dirty="0" smtClean="0">
                <a:latin typeface="Courier"/>
              </a:rPr>
              <a:t> should satisfy</a:t>
            </a:r>
            <a:r>
              <a:rPr lang="en-US" sz="3200" dirty="0" smtClean="0">
                <a:latin typeface="Courier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>
                <a:latin typeface="Courier"/>
              </a:rPr>
              <a:t> </a:t>
            </a:r>
            <a:r>
              <a:rPr lang="en-US" sz="3200" dirty="0" smtClean="0">
                <a:latin typeface="Courier"/>
              </a:rPr>
              <a:t>               </a:t>
            </a:r>
            <a:r>
              <a:rPr lang="en-US" sz="3200" dirty="0" smtClean="0">
                <a:latin typeface="Courier"/>
              </a:rPr>
              <a:t>[“expectations”]</a:t>
            </a:r>
            <a:endParaRPr lang="en-US" sz="3200" dirty="0">
              <a:latin typeface="Courie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 smtClean="0">
                <a:latin typeface="Courier"/>
              </a:rPr>
              <a:t>  ] </a:t>
            </a:r>
            <a:r>
              <a:rPr lang="en-US" sz="3200" dirty="0" err="1" smtClean="0">
                <a:latin typeface="Courier"/>
              </a:rPr>
              <a:t>runScenario</a:t>
            </a:r>
            <a:r>
              <a:rPr lang="en-US" sz="3200" dirty="0" smtClean="0">
                <a:latin typeface="Courier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"/>
              </a:rPr>
              <a:t> </a:t>
            </a:r>
            <a:r>
              <a:rPr lang="en-US" sz="2000" dirty="0" smtClean="0">
                <a:latin typeface="Courier"/>
              </a:rPr>
              <a:t>  self </a:t>
            </a:r>
            <a:r>
              <a:rPr lang="en-US" sz="2000" dirty="0">
                <a:latin typeface="Courier"/>
              </a:rPr>
              <a:t>assert: order </a:t>
            </a:r>
            <a:r>
              <a:rPr lang="en-US" sz="2000" dirty="0" err="1">
                <a:latin typeface="Courier"/>
              </a:rPr>
              <a:t>isFilled</a:t>
            </a:r>
            <a:r>
              <a:rPr lang="en-US" sz="2000" dirty="0">
                <a:latin typeface="Courier"/>
              </a:rPr>
              <a:t> </a:t>
            </a:r>
            <a:endParaRPr lang="en-US" sz="2000" dirty="0" smtClean="0">
              <a:latin typeface="Courier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Mocking Warehouse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</a:t>
            </a:r>
            <a:r>
              <a:rPr lang="en-US" dirty="0" smtClean="0"/>
              <a:t>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159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600" dirty="0" smtClean="0">
                <a:latin typeface="Courier"/>
              </a:rPr>
              <a:t>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latin typeface="Courier"/>
              </a:rPr>
              <a:t>[:warehouse|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 smtClean="0">
                <a:latin typeface="Courier"/>
              </a:rPr>
              <a:t>[order </a:t>
            </a:r>
            <a:r>
              <a:rPr lang="en-US" sz="2600" dirty="0" err="1" smtClean="0">
                <a:latin typeface="Courier"/>
              </a:rPr>
              <a:t>fillFrom</a:t>
            </a:r>
            <a:r>
              <a:rPr lang="en-US" sz="2600" dirty="0" smtClean="0">
                <a:latin typeface="Courier"/>
              </a:rPr>
              <a:t>: warehouse]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>
                <a:latin typeface="Courier"/>
              </a:rPr>
              <a:t> </a:t>
            </a:r>
            <a:r>
              <a:rPr lang="ru-RU" sz="2600" dirty="0" smtClean="0">
                <a:latin typeface="Courier"/>
              </a:rPr>
              <a:t> </a:t>
            </a:r>
            <a:r>
              <a:rPr lang="en-US" sz="2600" dirty="0" smtClean="0">
                <a:latin typeface="Courier"/>
              </a:rPr>
              <a:t>should satisfy: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800" dirty="0">
                <a:latin typeface="Courier"/>
              </a:rPr>
              <a:t> </a:t>
            </a:r>
            <a:r>
              <a:rPr lang="en-US" sz="3800" dirty="0" smtClean="0">
                <a:latin typeface="Courier"/>
              </a:rPr>
              <a:t> </a:t>
            </a:r>
            <a:r>
              <a:rPr lang="ru-RU" sz="3800" dirty="0">
                <a:latin typeface="Courier"/>
              </a:rPr>
              <a:t> </a:t>
            </a:r>
            <a:r>
              <a:rPr lang="en-US" sz="3800" dirty="0" smtClean="0">
                <a:latin typeface="Courier"/>
              </a:rPr>
              <a:t>[(</a:t>
            </a:r>
            <a:r>
              <a:rPr lang="en-US" sz="3800" dirty="0" smtClean="0">
                <a:latin typeface="Courier"/>
              </a:rPr>
              <a:t>warehouse </a:t>
            </a:r>
            <a:endParaRPr lang="ru-RU" sz="3800" dirty="0" smtClean="0">
              <a:latin typeface="Courie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3800" dirty="0">
                <a:latin typeface="Courier"/>
              </a:rPr>
              <a:t> </a:t>
            </a:r>
            <a:r>
              <a:rPr lang="ru-RU" sz="3800" dirty="0" smtClean="0">
                <a:latin typeface="Courier"/>
              </a:rPr>
              <a:t>      </a:t>
            </a:r>
            <a:r>
              <a:rPr lang="en-US" sz="3800" dirty="0" smtClean="0">
                <a:latin typeface="Courier"/>
              </a:rPr>
              <a:t>has: 50 of: #product)</a:t>
            </a:r>
            <a:endParaRPr lang="ru-RU" sz="3800" dirty="0" smtClean="0">
              <a:latin typeface="Courie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3800" dirty="0" smtClean="0">
                <a:latin typeface="Courier"/>
              </a:rPr>
              <a:t>       </a:t>
            </a:r>
            <a:r>
              <a:rPr lang="ru-RU" sz="3800" dirty="0">
                <a:latin typeface="Courier"/>
              </a:rPr>
              <a:t> </a:t>
            </a:r>
            <a:r>
              <a:rPr lang="ru-RU" sz="3800" dirty="0" smtClean="0">
                <a:latin typeface="Courier"/>
              </a:rPr>
              <a:t>   </a:t>
            </a:r>
            <a:r>
              <a:rPr lang="en-US" sz="3800" dirty="0" err="1" smtClean="0">
                <a:latin typeface="Courier"/>
              </a:rPr>
              <a:t>willReturn</a:t>
            </a:r>
            <a:r>
              <a:rPr lang="en-US" sz="3800" dirty="0" smtClean="0">
                <a:latin typeface="Courier"/>
              </a:rPr>
              <a:t>: </a:t>
            </a:r>
            <a:r>
              <a:rPr lang="en-US" sz="3800" b="1" dirty="0" smtClean="0">
                <a:latin typeface="Courier"/>
              </a:rPr>
              <a:t>true</a:t>
            </a:r>
            <a:r>
              <a:rPr lang="en-US" sz="3800" dirty="0" smtClean="0">
                <a:latin typeface="Courier"/>
              </a:rPr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800" dirty="0" smtClean="0">
                <a:latin typeface="Courier"/>
              </a:rPr>
              <a:t>    </a:t>
            </a:r>
            <a:r>
              <a:rPr lang="en-US" sz="3800" dirty="0" smtClean="0">
                <a:latin typeface="Courier"/>
              </a:rPr>
              <a:t>warehouse</a:t>
            </a:r>
            <a:r>
              <a:rPr lang="ru-RU" sz="3800" dirty="0" smtClean="0">
                <a:latin typeface="Courier"/>
              </a:rPr>
              <a:t> </a:t>
            </a:r>
            <a:endParaRPr lang="en-US" sz="3800" dirty="0" smtClean="0">
              <a:latin typeface="Courie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800" dirty="0" smtClean="0">
                <a:latin typeface="Courier"/>
              </a:rPr>
              <a:t>       remove: 50 of:</a:t>
            </a:r>
            <a:r>
              <a:rPr lang="ru-RU" sz="3800" dirty="0" smtClean="0">
                <a:latin typeface="Courier"/>
              </a:rPr>
              <a:t> </a:t>
            </a:r>
            <a:r>
              <a:rPr lang="en-US" sz="3800" dirty="0" smtClean="0">
                <a:latin typeface="Courier"/>
              </a:rPr>
              <a:t>#product]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 smtClean="0">
                <a:latin typeface="Courier"/>
              </a:rPr>
              <a:t>] </a:t>
            </a:r>
            <a:r>
              <a:rPr lang="en-US" sz="2600" dirty="0" err="1" smtClean="0">
                <a:latin typeface="Courier"/>
              </a:rPr>
              <a:t>runScenario</a:t>
            </a:r>
            <a:r>
              <a:rPr lang="en-US" sz="2600" dirty="0" smtClean="0">
                <a:latin typeface="Courier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500" dirty="0" smtClean="0">
                <a:latin typeface="Courier"/>
              </a:rPr>
              <a:t>…</a:t>
            </a:r>
            <a:endParaRPr lang="en-US" sz="1700" dirty="0" smtClean="0">
              <a:latin typeface="Courier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Mocking Warehouse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</a:t>
            </a:r>
            <a:r>
              <a:rPr lang="en-US" dirty="0" smtClean="0"/>
              <a:t>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974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en-US" dirty="0" smtClean="0">
                <a:solidFill>
                  <a:srgbClr val="FFFF00"/>
                </a:solidFill>
              </a:rPr>
              <a:t>Mock Objects in </a:t>
            </a:r>
          </a:p>
          <a:p>
            <a:pPr algn="r"/>
            <a:r>
              <a:rPr lang="en-US" dirty="0" smtClean="0">
                <a:solidFill>
                  <a:srgbClr val="FFFF00"/>
                </a:solidFill>
              </a:rPr>
              <a:t>Smalltalk World</a:t>
            </a:r>
            <a:endParaRPr lang="en-US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Mocketry</a:t>
            </a:r>
            <a:r>
              <a:rPr lang="en-US" dirty="0" smtClean="0"/>
              <a:t> Framework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Mock Objects and Smalltalk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109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When you do this with SUD,</a:t>
            </a:r>
          </a:p>
          <a:p>
            <a:pPr marL="18288" indent="0">
              <a:buNone/>
            </a:pPr>
            <a:r>
              <a:rPr lang="en-US" dirty="0"/>
              <a:t>	</a:t>
            </a:r>
            <a:r>
              <a:rPr lang="en-US" dirty="0" smtClean="0"/>
              <a:t>expect that to happen</a:t>
            </a:r>
          </a:p>
          <a:p>
            <a:pPr marL="18288" indent="0">
              <a:buNone/>
            </a:pPr>
            <a:r>
              <a:rPr lang="en-US" dirty="0"/>
              <a:t>	</a:t>
            </a:r>
            <a:r>
              <a:rPr lang="en-US" dirty="0" smtClean="0"/>
              <a:t>	with collaborators</a:t>
            </a:r>
          </a:p>
          <a:p>
            <a:pPr marL="18288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pPr marL="18288" indent="0">
              <a:buNone/>
            </a:pPr>
            <a:r>
              <a:rPr lang="en-US" dirty="0" smtClean="0"/>
              <a:t>Collaborators </a:t>
            </a:r>
            <a:r>
              <a:rPr lang="en-US" dirty="0"/>
              <a:t>are </a:t>
            </a:r>
            <a:r>
              <a:rPr lang="en-US" b="1" dirty="0" smtClean="0"/>
              <a:t>mocked</a:t>
            </a:r>
            <a:endParaRPr lang="en-US" sz="44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 Expectations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Mocketry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806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1160" y="1143001"/>
            <a:ext cx="3401840" cy="3204881"/>
          </a:xfrm>
        </p:spPr>
        <p:txBody>
          <a:bodyPr>
            <a:noAutofit/>
          </a:bodyPr>
          <a:lstStyle/>
          <a:p>
            <a:pPr marL="18288" indent="0">
              <a:buNone/>
            </a:pPr>
            <a:endParaRPr lang="en-US" sz="1800" dirty="0" smtClean="0"/>
          </a:p>
          <a:p>
            <a:pPr marL="18288" indent="0" algn="ctr">
              <a:buNone/>
            </a:pPr>
            <a:r>
              <a:rPr lang="en-US" dirty="0" smtClean="0"/>
              <a:t>Do this</a:t>
            </a:r>
            <a:r>
              <a:rPr lang="en-US" dirty="0"/>
              <a:t>	</a:t>
            </a:r>
            <a:endParaRPr lang="en-US" dirty="0" smtClean="0"/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endParaRPr lang="en-US" sz="2000" dirty="0"/>
          </a:p>
          <a:p>
            <a:pPr marL="18288" indent="0" algn="ctr">
              <a:buNone/>
            </a:pPr>
            <a:r>
              <a:rPr lang="en-US" dirty="0"/>
              <a:t>E</a:t>
            </a:r>
            <a:r>
              <a:rPr lang="en-US" dirty="0" smtClean="0"/>
              <a:t>xpect that</a:t>
            </a:r>
            <a:r>
              <a:rPr lang="en-US" dirty="0"/>
              <a:t>	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 Expectations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Mocketry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3"/>
          </p:nvPr>
        </p:nvSpPr>
        <p:spPr>
          <a:xfrm>
            <a:off x="5006326" y="1143002"/>
            <a:ext cx="3701196" cy="320488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endParaRPr lang="en-US" sz="1400" b="1" dirty="0" smtClean="0"/>
          </a:p>
          <a:p>
            <a:pPr marL="18288" indent="0" algn="ctr">
              <a:buNone/>
            </a:pPr>
            <a:r>
              <a:rPr lang="en-US" sz="4800" b="1" dirty="0" smtClean="0"/>
              <a:t>Exercise</a:t>
            </a:r>
            <a:endParaRPr lang="en-US" sz="4800" b="1" dirty="0"/>
          </a:p>
          <a:p>
            <a:pPr marL="18288" indent="0">
              <a:buNone/>
            </a:pPr>
            <a:r>
              <a:rPr lang="en-US" sz="5400" dirty="0"/>
              <a:t>	</a:t>
            </a:r>
            <a:endParaRPr lang="en-US" sz="4400" dirty="0"/>
          </a:p>
          <a:p>
            <a:pPr marL="18288" indent="0" algn="ctr">
              <a:buNone/>
            </a:pPr>
            <a:r>
              <a:rPr lang="en-US" sz="4800" b="1" dirty="0" smtClean="0"/>
              <a:t>Verify</a:t>
            </a:r>
            <a:endParaRPr lang="en-US" sz="4800" b="1" dirty="0"/>
          </a:p>
        </p:txBody>
      </p:sp>
      <p:sp>
        <p:nvSpPr>
          <p:cNvPr id="8" name="Left-Right Arrow 7"/>
          <p:cNvSpPr/>
          <p:nvPr/>
        </p:nvSpPr>
        <p:spPr>
          <a:xfrm>
            <a:off x="3683000" y="2657927"/>
            <a:ext cx="1179286" cy="562429"/>
          </a:xfrm>
          <a:prstGeom prst="left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006326" y="4938798"/>
            <a:ext cx="3856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Scenario</a:t>
            </a:r>
            <a:endParaRPr lang="en-US" sz="4800" dirty="0"/>
          </a:p>
        </p:txBody>
      </p:sp>
      <p:sp>
        <p:nvSpPr>
          <p:cNvPr id="10" name="Right Brace 9"/>
          <p:cNvSpPr/>
          <p:nvPr/>
        </p:nvSpPr>
        <p:spPr>
          <a:xfrm rot="5400000">
            <a:off x="6637609" y="2736342"/>
            <a:ext cx="438631" cy="3701197"/>
          </a:xfrm>
          <a:prstGeom prst="rightBrace">
            <a:avLst>
              <a:gd name="adj1" fmla="val 49209"/>
              <a:gd name="adj2" fmla="val 50000"/>
            </a:avLst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03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buNone/>
            </a:pPr>
            <a:r>
              <a:rPr lang="en-US" dirty="0" err="1" smtClean="0"/>
              <a:t>SomeTestCases</a:t>
            </a:r>
            <a:r>
              <a:rPr lang="en-US" dirty="0" smtClean="0"/>
              <a:t> &gt;&gt; </a:t>
            </a:r>
            <a:r>
              <a:rPr lang="en-US" dirty="0" err="1" smtClean="0"/>
              <a:t>testCase</a:t>
            </a:r>
            <a:endParaRPr lang="en-US" dirty="0" smtClean="0"/>
          </a:p>
          <a:p>
            <a:pPr marL="18288" indent="0">
              <a:buNone/>
            </a:pPr>
            <a:r>
              <a:rPr lang="en-US" b="1" dirty="0" smtClean="0"/>
              <a:t>[</a:t>
            </a:r>
            <a:r>
              <a:rPr lang="en-US" dirty="0" smtClean="0"/>
              <a:t> </a:t>
            </a:r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testScenario</a:t>
            </a:r>
            <a:endParaRPr lang="en-US" dirty="0" smtClean="0"/>
          </a:p>
          <a:p>
            <a:pPr marL="18288" indent="0">
              <a:buNone/>
            </a:pPr>
            <a:endParaRPr lang="en-US" b="1" dirty="0" smtClean="0"/>
          </a:p>
          <a:p>
            <a:pPr marL="18288" indent="0">
              <a:buNone/>
            </a:pPr>
            <a:r>
              <a:rPr lang="en-US" b="1" dirty="0" smtClean="0"/>
              <a:t>] </a:t>
            </a:r>
            <a:r>
              <a:rPr lang="en-US" b="1" dirty="0" err="1" smtClean="0"/>
              <a:t>runScenario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Mocketry Scenario Pattern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Mocketry – Behavior Expectations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790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buNone/>
            </a:pPr>
            <a:r>
              <a:rPr lang="en-US" dirty="0" err="1" smtClean="0"/>
              <a:t>SomeTestCases</a:t>
            </a:r>
            <a:r>
              <a:rPr lang="en-US" dirty="0" smtClean="0"/>
              <a:t> &gt;&gt; </a:t>
            </a:r>
            <a:r>
              <a:rPr lang="en-US" dirty="0" err="1" smtClean="0"/>
              <a:t>testCase</a:t>
            </a:r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[ </a:t>
            </a:r>
          </a:p>
          <a:p>
            <a:pPr marL="18288" indent="0">
              <a:buNone/>
            </a:pPr>
            <a:r>
              <a:rPr lang="en-US" dirty="0" smtClean="0"/>
              <a:t>	[exercise] </a:t>
            </a:r>
          </a:p>
          <a:p>
            <a:pPr marL="18288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b="1" dirty="0" smtClean="0"/>
              <a:t>should </a:t>
            </a:r>
            <a:r>
              <a:rPr lang="en-US" b="1" i="1" dirty="0" smtClean="0"/>
              <a:t>strictly</a:t>
            </a:r>
            <a:r>
              <a:rPr lang="en-US" b="1" dirty="0" smtClean="0"/>
              <a:t> satisfy:</a:t>
            </a:r>
          </a:p>
          <a:p>
            <a:pPr marL="18288" indent="0">
              <a:buNone/>
            </a:pPr>
            <a:r>
              <a:rPr lang="en-US" dirty="0"/>
              <a:t>	</a:t>
            </a:r>
            <a:r>
              <a:rPr lang="en-US" dirty="0" smtClean="0"/>
              <a:t>		[</a:t>
            </a:r>
            <a:r>
              <a:rPr lang="en-US" dirty="0" err="1" smtClean="0"/>
              <a:t>behaviorExpectations</a:t>
            </a:r>
            <a:r>
              <a:rPr lang="en-US" dirty="0" smtClean="0"/>
              <a:t>] </a:t>
            </a:r>
          </a:p>
          <a:p>
            <a:pPr marL="18288" indent="0">
              <a:buNone/>
            </a:pPr>
            <a:r>
              <a:rPr lang="en-US" dirty="0" smtClean="0"/>
              <a:t>] </a:t>
            </a:r>
            <a:r>
              <a:rPr lang="en-US" dirty="0" err="1" smtClean="0"/>
              <a:t>runScenario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Mocketry Scenario Pattern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Mocketry – Behavior Expectations</a:t>
            </a:r>
          </a:p>
        </p:txBody>
      </p:sp>
    </p:spTree>
    <p:extLst>
      <p:ext uri="{BB962C8B-B14F-4D97-AF65-F5344CB8AC3E}">
        <p14:creationId xmlns:p14="http://schemas.microsoft.com/office/powerpoint/2010/main" val="505183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Just send mock objects the messages they should receive</a:t>
            </a:r>
          </a:p>
          <a:p>
            <a:pPr marL="18288" indent="0">
              <a:buNone/>
            </a:pPr>
            <a:endParaRPr lang="ru-RU" sz="1000" dirty="0" smtClean="0">
              <a:latin typeface="Courie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latin typeface="Courier"/>
              </a:rPr>
              <a:t>warehouse </a:t>
            </a:r>
            <a:endParaRPr lang="ru-RU" dirty="0" smtClean="0">
              <a:latin typeface="Courie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dirty="0">
                <a:latin typeface="Courier"/>
              </a:rPr>
              <a:t> </a:t>
            </a:r>
            <a:r>
              <a:rPr lang="ru-RU" dirty="0" smtClean="0">
                <a:latin typeface="Courier"/>
              </a:rPr>
              <a:t> </a:t>
            </a:r>
            <a:r>
              <a:rPr lang="en-US" dirty="0" smtClean="0">
                <a:latin typeface="Courier"/>
              </a:rPr>
              <a:t>has: 50 of: #product</a:t>
            </a:r>
          </a:p>
          <a:p>
            <a:endParaRPr lang="ru-RU" sz="1000" dirty="0" smtClean="0"/>
          </a:p>
          <a:p>
            <a:r>
              <a:rPr lang="en-US" dirty="0" smtClean="0"/>
              <a:t>Specify their reaction</a:t>
            </a:r>
          </a:p>
          <a:p>
            <a:pPr marL="0" indent="0">
              <a:spcBef>
                <a:spcPts val="0"/>
              </a:spcBef>
              <a:buNone/>
            </a:pPr>
            <a:endParaRPr lang="en-US" sz="11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(</a:t>
            </a:r>
            <a:r>
              <a:rPr lang="en-US" dirty="0" smtClean="0">
                <a:latin typeface="Courier"/>
              </a:rPr>
              <a:t>warehouse </a:t>
            </a:r>
            <a:endParaRPr lang="ru-RU" dirty="0">
              <a:latin typeface="Courie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dirty="0">
                <a:latin typeface="Courier"/>
              </a:rPr>
              <a:t>  </a:t>
            </a:r>
            <a:r>
              <a:rPr lang="en-US" dirty="0">
                <a:latin typeface="Courier"/>
              </a:rPr>
              <a:t>has: 50 of: #</a:t>
            </a:r>
            <a:r>
              <a:rPr lang="en-US" dirty="0" smtClean="0">
                <a:latin typeface="Courier"/>
              </a:rPr>
              <a:t>product)</a:t>
            </a:r>
            <a:r>
              <a:rPr lang="ru-RU" dirty="0" smtClean="0"/>
              <a:t>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</a:t>
            </a:r>
            <a:r>
              <a:rPr lang="en-US" b="1" dirty="0" err="1" smtClean="0"/>
              <a:t>willReturn</a:t>
            </a:r>
            <a:r>
              <a:rPr lang="en-US" b="1" dirty="0" smtClean="0"/>
              <a:t>:</a:t>
            </a:r>
            <a:r>
              <a:rPr lang="en-US" dirty="0" smtClean="0"/>
              <a:t> true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 Expectations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27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Mocketry — Behavior Expectations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522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buNone/>
            </a:pPr>
            <a:r>
              <a:rPr lang="en-US" dirty="0" err="1" smtClean="0"/>
              <a:t>SomeTestCases</a:t>
            </a:r>
            <a:r>
              <a:rPr lang="en-US" dirty="0" smtClean="0"/>
              <a:t> &gt;&gt; </a:t>
            </a:r>
            <a:r>
              <a:rPr lang="en-US" dirty="0" err="1" smtClean="0"/>
              <a:t>testCase</a:t>
            </a:r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[ </a:t>
            </a:r>
          </a:p>
          <a:p>
            <a:pPr marL="18288" indent="0">
              <a:buNone/>
            </a:pPr>
            <a:r>
              <a:rPr lang="en-US" sz="3600" dirty="0" smtClean="0"/>
              <a:t>	</a:t>
            </a:r>
            <a:r>
              <a:rPr lang="en-US" sz="2400" dirty="0" smtClean="0"/>
              <a:t>[exercise] </a:t>
            </a:r>
            <a:r>
              <a:rPr lang="en-US" sz="2400" b="1" dirty="0" smtClean="0"/>
              <a:t>should </a:t>
            </a:r>
            <a:r>
              <a:rPr lang="en-US" sz="2400" b="1" i="1" dirty="0" smtClean="0"/>
              <a:t>strictly</a:t>
            </a:r>
            <a:r>
              <a:rPr lang="en-US" sz="2400" b="1" dirty="0" smtClean="0"/>
              <a:t> satisfy: </a:t>
            </a:r>
            <a:r>
              <a:rPr lang="en-US" sz="2400" dirty="0" smtClean="0"/>
              <a:t>[</a:t>
            </a:r>
            <a:r>
              <a:rPr lang="en-US" sz="2400" dirty="0" err="1" smtClean="0"/>
              <a:t>behaviorExpectations</a:t>
            </a:r>
            <a:r>
              <a:rPr lang="en-US" sz="2400" dirty="0" smtClean="0"/>
              <a:t>]</a:t>
            </a:r>
          </a:p>
          <a:p>
            <a:pPr marL="18288" indent="0">
              <a:buNone/>
            </a:pPr>
            <a:r>
              <a:rPr lang="en-US" dirty="0"/>
              <a:t>	</a:t>
            </a:r>
            <a:r>
              <a:rPr lang="en-US" sz="2400" dirty="0" smtClean="0"/>
              <a:t>[</a:t>
            </a:r>
            <a:r>
              <a:rPr lang="en-US" sz="2400" dirty="0"/>
              <a:t>exercise] </a:t>
            </a:r>
            <a:r>
              <a:rPr lang="en-US" sz="2400" b="1" dirty="0"/>
              <a:t>should </a:t>
            </a:r>
            <a:r>
              <a:rPr lang="en-US" sz="2400" b="1" i="1" dirty="0"/>
              <a:t>strictly</a:t>
            </a:r>
            <a:r>
              <a:rPr lang="en-US" sz="2400" b="1" dirty="0"/>
              <a:t> satisfy: </a:t>
            </a:r>
            <a:r>
              <a:rPr lang="en-US" sz="2400" dirty="0"/>
              <a:t>[</a:t>
            </a:r>
            <a:r>
              <a:rPr lang="en-US" sz="2400" dirty="0" err="1"/>
              <a:t>behaviorExpectations</a:t>
            </a:r>
            <a:r>
              <a:rPr lang="en-US" sz="2400" dirty="0" smtClean="0"/>
              <a:t>] </a:t>
            </a:r>
            <a:endParaRPr lang="en-US" sz="2400" dirty="0"/>
          </a:p>
          <a:p>
            <a:pPr marL="18288" indent="0">
              <a:buNone/>
            </a:pPr>
            <a:endParaRPr lang="en-US" sz="2400" dirty="0" smtClean="0"/>
          </a:p>
          <a:p>
            <a:pPr marL="18288" indent="0">
              <a:buNone/>
            </a:pPr>
            <a:r>
              <a:rPr lang="en-US" sz="2400" dirty="0" smtClean="0"/>
              <a:t>	</a:t>
            </a:r>
            <a:r>
              <a:rPr lang="en-US" sz="4400" dirty="0" smtClean="0"/>
              <a:t>… do anything</a:t>
            </a:r>
          </a:p>
          <a:p>
            <a:pPr marL="18288" indent="0">
              <a:buNone/>
            </a:pPr>
            <a:r>
              <a:rPr lang="en-US" dirty="0" smtClean="0"/>
              <a:t>] </a:t>
            </a:r>
            <a:r>
              <a:rPr lang="en-US" dirty="0" err="1" smtClean="0"/>
              <a:t>runScenario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Mocketry Scenario Pattern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28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Mocketry – Behavior Expectations</a:t>
            </a:r>
          </a:p>
        </p:txBody>
      </p:sp>
    </p:spTree>
    <p:extLst>
      <p:ext uri="{BB962C8B-B14F-4D97-AF65-F5344CB8AC3E}">
        <p14:creationId xmlns:p14="http://schemas.microsoft.com/office/powerpoint/2010/main" val="2714923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en-US" dirty="0" smtClean="0">
                <a:solidFill>
                  <a:srgbClr val="FFFF00"/>
                </a:solidFill>
              </a:rPr>
              <a:t>Do we need Mocks at all (in Smalltalk)?</a:t>
            </a:r>
            <a:endParaRPr lang="en-US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Mock </a:t>
            </a:r>
            <a:r>
              <a:rPr lang="en-US" dirty="0"/>
              <a:t>Objects?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Mock Objects and Smalltalk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020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buNone/>
            </a:pPr>
            <a:r>
              <a:rPr lang="en-US" dirty="0" err="1" smtClean="0"/>
              <a:t>SomeTestCases</a:t>
            </a:r>
            <a:r>
              <a:rPr lang="en-US" dirty="0" smtClean="0"/>
              <a:t> &gt;&gt; </a:t>
            </a:r>
            <a:r>
              <a:rPr lang="en-US" dirty="0" err="1" smtClean="0"/>
              <a:t>testCase</a:t>
            </a:r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[ </a:t>
            </a:r>
            <a:r>
              <a:rPr lang="en-US" sz="4800" b="1" dirty="0" smtClean="0"/>
              <a:t>:</a:t>
            </a:r>
            <a:r>
              <a:rPr lang="en-US" sz="4400" b="1" dirty="0" smtClean="0"/>
              <a:t>mock</a:t>
            </a:r>
            <a:r>
              <a:rPr lang="en-US" sz="4800" b="1" dirty="0" smtClean="0"/>
              <a:t> </a:t>
            </a:r>
            <a:r>
              <a:rPr lang="en-US" b="1" dirty="0" smtClean="0"/>
              <a:t>|</a:t>
            </a:r>
            <a:endParaRPr lang="en-US" b="1" dirty="0" smtClean="0">
              <a:solidFill>
                <a:srgbClr val="FFCC00"/>
              </a:solidFill>
            </a:endParaRPr>
          </a:p>
          <a:p>
            <a:pPr marL="18288" indent="0">
              <a:buNone/>
            </a:pPr>
            <a:r>
              <a:rPr lang="en-US" sz="3600" dirty="0" smtClean="0"/>
              <a:t>	</a:t>
            </a:r>
            <a:r>
              <a:rPr lang="en-US" sz="2400" dirty="0" smtClean="0"/>
              <a:t>[exercise] </a:t>
            </a:r>
            <a:r>
              <a:rPr lang="en-US" sz="2400" b="1" dirty="0" smtClean="0"/>
              <a:t>should </a:t>
            </a:r>
            <a:r>
              <a:rPr lang="en-US" sz="2400" b="1" i="1" dirty="0" smtClean="0"/>
              <a:t>strictly</a:t>
            </a:r>
            <a:r>
              <a:rPr lang="en-US" sz="2400" b="1" dirty="0" smtClean="0"/>
              <a:t> satisfy: </a:t>
            </a:r>
            <a:r>
              <a:rPr lang="en-US" sz="2400" dirty="0" smtClean="0"/>
              <a:t>[</a:t>
            </a:r>
            <a:r>
              <a:rPr lang="en-US" sz="2400" dirty="0" err="1" smtClean="0"/>
              <a:t>behaviorExpectations</a:t>
            </a:r>
            <a:r>
              <a:rPr lang="en-US" sz="2400" dirty="0" smtClean="0"/>
              <a:t>]</a:t>
            </a:r>
          </a:p>
          <a:p>
            <a:pPr marL="18288" indent="0">
              <a:buNone/>
            </a:pPr>
            <a:r>
              <a:rPr lang="en-US" dirty="0"/>
              <a:t>	</a:t>
            </a:r>
            <a:r>
              <a:rPr lang="en-US" sz="2400" dirty="0" smtClean="0"/>
              <a:t>[</a:t>
            </a:r>
            <a:r>
              <a:rPr lang="en-US" sz="2400" dirty="0"/>
              <a:t>exercise] </a:t>
            </a:r>
            <a:r>
              <a:rPr lang="en-US" sz="2400" b="1" dirty="0"/>
              <a:t>should </a:t>
            </a:r>
            <a:r>
              <a:rPr lang="en-US" sz="2400" b="1" i="1" dirty="0"/>
              <a:t>strictly</a:t>
            </a:r>
            <a:r>
              <a:rPr lang="en-US" sz="2400" b="1" dirty="0"/>
              <a:t> satisfy: </a:t>
            </a:r>
            <a:r>
              <a:rPr lang="en-US" sz="2400" dirty="0"/>
              <a:t>[</a:t>
            </a:r>
            <a:r>
              <a:rPr lang="en-US" sz="2400" dirty="0" err="1"/>
              <a:t>behaviorExpectations</a:t>
            </a:r>
            <a:r>
              <a:rPr lang="en-US" sz="2400" dirty="0" smtClean="0"/>
              <a:t>] </a:t>
            </a:r>
            <a:endParaRPr lang="en-US" sz="2400" dirty="0"/>
          </a:p>
          <a:p>
            <a:pPr marL="18288" indent="0">
              <a:buNone/>
            </a:pPr>
            <a:endParaRPr lang="en-US" sz="2400" dirty="0" smtClean="0"/>
          </a:p>
          <a:p>
            <a:pPr marL="18288" indent="0">
              <a:buNone/>
            </a:pPr>
            <a:r>
              <a:rPr lang="en-US" sz="2400" dirty="0" smtClean="0"/>
              <a:t>	</a:t>
            </a:r>
            <a:r>
              <a:rPr lang="en-US" sz="3200" dirty="0" smtClean="0"/>
              <a:t>… do anything</a:t>
            </a:r>
          </a:p>
          <a:p>
            <a:pPr marL="18288" indent="0">
              <a:buNone/>
            </a:pPr>
            <a:r>
              <a:rPr lang="en-US" dirty="0" smtClean="0"/>
              <a:t>] </a:t>
            </a:r>
            <a:r>
              <a:rPr lang="en-US" dirty="0" err="1" smtClean="0"/>
              <a:t>runScenario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Mocketry Scenario Pattern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29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Mocketry – Behavior Expectations</a:t>
            </a:r>
          </a:p>
        </p:txBody>
      </p:sp>
    </p:spTree>
    <p:extLst>
      <p:ext uri="{BB962C8B-B14F-4D97-AF65-F5344CB8AC3E}">
        <p14:creationId xmlns:p14="http://schemas.microsoft.com/office/powerpoint/2010/main" val="2073852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buNone/>
            </a:pPr>
            <a:r>
              <a:rPr lang="en-US" dirty="0" err="1" smtClean="0"/>
              <a:t>SomeTestCases</a:t>
            </a:r>
            <a:r>
              <a:rPr lang="en-US" dirty="0" smtClean="0"/>
              <a:t> &gt;&gt; </a:t>
            </a:r>
            <a:r>
              <a:rPr lang="en-US" dirty="0" err="1" smtClean="0"/>
              <a:t>testCase</a:t>
            </a:r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[ </a:t>
            </a:r>
            <a:r>
              <a:rPr lang="en-US" sz="4400" b="1" dirty="0" smtClean="0">
                <a:solidFill>
                  <a:srgbClr val="FFCC00"/>
                </a:solidFill>
              </a:rPr>
              <a:t>:</a:t>
            </a:r>
            <a:r>
              <a:rPr lang="en-US" sz="4400" b="1" dirty="0">
                <a:solidFill>
                  <a:srgbClr val="FFCC00"/>
                </a:solidFill>
              </a:rPr>
              <a:t>mock</a:t>
            </a:r>
            <a:r>
              <a:rPr lang="en-US" sz="4800" b="1" dirty="0"/>
              <a:t> </a:t>
            </a:r>
            <a:r>
              <a:rPr lang="en-US" dirty="0" smtClean="0">
                <a:solidFill>
                  <a:srgbClr val="FFFFFF"/>
                </a:solidFill>
              </a:rPr>
              <a:t>|</a:t>
            </a:r>
          </a:p>
          <a:p>
            <a:pPr marL="18288" indent="0">
              <a:buNone/>
            </a:pPr>
            <a:r>
              <a:rPr lang="en-US" sz="3600" dirty="0" smtClean="0"/>
              <a:t>	</a:t>
            </a:r>
            <a:r>
              <a:rPr lang="en-US" sz="2400" dirty="0" smtClean="0"/>
              <a:t>[exercise] </a:t>
            </a:r>
            <a:r>
              <a:rPr lang="en-US" sz="2400" b="1" dirty="0" smtClean="0"/>
              <a:t>should </a:t>
            </a:r>
            <a:r>
              <a:rPr lang="en-US" sz="2400" b="1" i="1" dirty="0" smtClean="0"/>
              <a:t>strictly</a:t>
            </a:r>
            <a:r>
              <a:rPr lang="en-US" sz="2400" b="1" dirty="0" smtClean="0"/>
              <a:t> satisfy: </a:t>
            </a:r>
            <a:r>
              <a:rPr lang="en-US" sz="2400" dirty="0" smtClean="0"/>
              <a:t>[</a:t>
            </a:r>
            <a:r>
              <a:rPr lang="en-US" sz="2400" dirty="0" err="1" smtClean="0"/>
              <a:t>behaviorExpectations</a:t>
            </a:r>
            <a:r>
              <a:rPr lang="en-US" sz="2400" dirty="0" smtClean="0"/>
              <a:t>]</a:t>
            </a:r>
          </a:p>
          <a:p>
            <a:pPr marL="18288" indent="0">
              <a:buNone/>
            </a:pPr>
            <a:r>
              <a:rPr lang="en-US" dirty="0"/>
              <a:t>	</a:t>
            </a:r>
            <a:r>
              <a:rPr lang="en-US" sz="2400" dirty="0" smtClean="0"/>
              <a:t>[</a:t>
            </a:r>
            <a:r>
              <a:rPr lang="en-US" sz="2400" dirty="0"/>
              <a:t>exercise] </a:t>
            </a:r>
            <a:r>
              <a:rPr lang="en-US" sz="2400" b="1" dirty="0"/>
              <a:t>should </a:t>
            </a:r>
            <a:r>
              <a:rPr lang="en-US" sz="2400" b="1" i="1" dirty="0"/>
              <a:t>strictly</a:t>
            </a:r>
            <a:r>
              <a:rPr lang="en-US" sz="2400" b="1" dirty="0"/>
              <a:t> satisfy: </a:t>
            </a:r>
            <a:r>
              <a:rPr lang="en-US" sz="2400" dirty="0"/>
              <a:t>[</a:t>
            </a:r>
            <a:r>
              <a:rPr lang="en-US" sz="2400" dirty="0" err="1"/>
              <a:t>behaviorExpectations</a:t>
            </a:r>
            <a:r>
              <a:rPr lang="en-US" sz="2400" dirty="0" smtClean="0"/>
              <a:t>] </a:t>
            </a:r>
            <a:endParaRPr lang="en-US" sz="2400" dirty="0"/>
          </a:p>
          <a:p>
            <a:pPr marL="18288" indent="0">
              <a:buNone/>
            </a:pPr>
            <a:endParaRPr lang="en-US" sz="2400" dirty="0" smtClean="0"/>
          </a:p>
          <a:p>
            <a:pPr marL="18288" indent="0">
              <a:buNone/>
            </a:pPr>
            <a:r>
              <a:rPr lang="en-US" sz="2400" dirty="0" smtClean="0"/>
              <a:t>	</a:t>
            </a:r>
            <a:r>
              <a:rPr lang="en-US" sz="4400" dirty="0" smtClean="0"/>
              <a:t>… do anything</a:t>
            </a:r>
          </a:p>
          <a:p>
            <a:pPr marL="18288" indent="0">
              <a:buNone/>
            </a:pPr>
            <a:r>
              <a:rPr lang="en-US" dirty="0" smtClean="0"/>
              <a:t>] </a:t>
            </a:r>
            <a:r>
              <a:rPr lang="en-US" dirty="0" err="1" smtClean="0"/>
              <a:t>runScenario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Mocketry Scenario Pattern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30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Mocketry – Behavior Expectations</a:t>
            </a:r>
          </a:p>
        </p:txBody>
      </p:sp>
    </p:spTree>
    <p:extLst>
      <p:ext uri="{BB962C8B-B14F-4D97-AF65-F5344CB8AC3E}">
        <p14:creationId xmlns:p14="http://schemas.microsoft.com/office/powerpoint/2010/main" val="2255334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buNone/>
            </a:pPr>
            <a:r>
              <a:rPr lang="en-US" dirty="0" err="1" smtClean="0"/>
              <a:t>SomeTestCases</a:t>
            </a:r>
            <a:r>
              <a:rPr lang="en-US" dirty="0" smtClean="0"/>
              <a:t> &gt;&gt; </a:t>
            </a:r>
            <a:r>
              <a:rPr lang="en-US" dirty="0" err="1" smtClean="0"/>
              <a:t>testCase</a:t>
            </a:r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[ </a:t>
            </a:r>
            <a:r>
              <a:rPr lang="en-US" sz="4400" b="1" dirty="0" smtClean="0"/>
              <a:t>:mock1 :mock2 :mock3</a:t>
            </a:r>
            <a:r>
              <a:rPr lang="en-US" dirty="0" smtClean="0"/>
              <a:t> |</a:t>
            </a:r>
          </a:p>
          <a:p>
            <a:pPr marL="18288" indent="0">
              <a:buNone/>
            </a:pPr>
            <a:r>
              <a:rPr lang="en-US" sz="3600" dirty="0" smtClean="0"/>
              <a:t>	</a:t>
            </a:r>
            <a:r>
              <a:rPr lang="en-US" sz="2400" dirty="0" smtClean="0"/>
              <a:t>[exercise] </a:t>
            </a:r>
            <a:r>
              <a:rPr lang="en-US" sz="2400" b="1" dirty="0" smtClean="0"/>
              <a:t>should </a:t>
            </a:r>
            <a:r>
              <a:rPr lang="en-US" sz="2400" b="1" i="1" dirty="0" smtClean="0"/>
              <a:t>strictly</a:t>
            </a:r>
            <a:r>
              <a:rPr lang="en-US" sz="2400" b="1" dirty="0" smtClean="0"/>
              <a:t> satisfy: </a:t>
            </a:r>
            <a:r>
              <a:rPr lang="en-US" sz="2400" dirty="0" smtClean="0"/>
              <a:t>[</a:t>
            </a:r>
            <a:r>
              <a:rPr lang="en-US" sz="2400" dirty="0" err="1" smtClean="0"/>
              <a:t>behaviorExpectations</a:t>
            </a:r>
            <a:r>
              <a:rPr lang="en-US" sz="2400" dirty="0" smtClean="0"/>
              <a:t>]</a:t>
            </a:r>
          </a:p>
          <a:p>
            <a:pPr marL="18288" indent="0">
              <a:buNone/>
            </a:pPr>
            <a:r>
              <a:rPr lang="en-US" dirty="0"/>
              <a:t>	</a:t>
            </a:r>
            <a:r>
              <a:rPr lang="en-US" sz="2400" dirty="0" smtClean="0"/>
              <a:t>[</a:t>
            </a:r>
            <a:r>
              <a:rPr lang="en-US" sz="2400" dirty="0"/>
              <a:t>exercise] </a:t>
            </a:r>
            <a:r>
              <a:rPr lang="en-US" sz="2400" b="1" dirty="0"/>
              <a:t>should </a:t>
            </a:r>
            <a:r>
              <a:rPr lang="en-US" sz="2400" b="1" i="1" dirty="0"/>
              <a:t>strictly</a:t>
            </a:r>
            <a:r>
              <a:rPr lang="en-US" sz="2400" b="1" dirty="0"/>
              <a:t> satisfy: </a:t>
            </a:r>
            <a:r>
              <a:rPr lang="en-US" sz="2400" dirty="0"/>
              <a:t>[</a:t>
            </a:r>
            <a:r>
              <a:rPr lang="en-US" sz="2400" dirty="0" err="1"/>
              <a:t>behaviorExpectations</a:t>
            </a:r>
            <a:r>
              <a:rPr lang="en-US" sz="2400" dirty="0" smtClean="0"/>
              <a:t>] </a:t>
            </a:r>
            <a:endParaRPr lang="en-US" sz="2400" dirty="0"/>
          </a:p>
          <a:p>
            <a:pPr marL="18288" indent="0">
              <a:buNone/>
            </a:pPr>
            <a:endParaRPr lang="en-US" sz="2400" dirty="0" smtClean="0"/>
          </a:p>
          <a:p>
            <a:pPr marL="18288" indent="0">
              <a:buNone/>
            </a:pPr>
            <a:r>
              <a:rPr lang="en-US" sz="2400" dirty="0" smtClean="0"/>
              <a:t>	</a:t>
            </a:r>
            <a:r>
              <a:rPr lang="en-US" sz="4400" dirty="0" smtClean="0"/>
              <a:t>… do anything</a:t>
            </a:r>
          </a:p>
          <a:p>
            <a:pPr marL="18288" indent="0">
              <a:buNone/>
            </a:pPr>
            <a:r>
              <a:rPr lang="en-US" dirty="0" smtClean="0"/>
              <a:t>] </a:t>
            </a:r>
            <a:r>
              <a:rPr lang="en-US" dirty="0" err="1" smtClean="0"/>
              <a:t>runScenario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Mocketry Scenario Pattern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31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Mocketry – Behavior Expectations</a:t>
            </a:r>
          </a:p>
        </p:txBody>
      </p:sp>
    </p:spTree>
    <p:extLst>
      <p:ext uri="{BB962C8B-B14F-4D97-AF65-F5344CB8AC3E}">
        <p14:creationId xmlns:p14="http://schemas.microsoft.com/office/powerpoint/2010/main" val="1320646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8288" indent="0">
              <a:spcBef>
                <a:spcPts val="0"/>
              </a:spcBef>
              <a:buNone/>
            </a:pPr>
            <a:r>
              <a:rPr lang="en-US" sz="3200" b="1" dirty="0" err="1" smtClean="0"/>
              <a:t>True</a:t>
            </a:r>
            <a:r>
              <a:rPr lang="en-US" sz="3200" dirty="0" err="1" smtClean="0"/>
              <a:t>Tests</a:t>
            </a:r>
            <a:r>
              <a:rPr lang="en-US" sz="3200" dirty="0" smtClean="0"/>
              <a:t> &gt;&gt;</a:t>
            </a:r>
          </a:p>
          <a:p>
            <a:pPr marL="18288" indent="0">
              <a:spcBef>
                <a:spcPts val="0"/>
              </a:spcBef>
              <a:buNone/>
            </a:pPr>
            <a:r>
              <a:rPr lang="en-US" sz="3200" dirty="0" smtClean="0"/>
              <a:t>	</a:t>
            </a:r>
            <a:r>
              <a:rPr lang="en-US" sz="3200" dirty="0" err="1" smtClean="0"/>
              <a:t>testDoesNotExecuteIfFalseBlock</a:t>
            </a:r>
            <a:endParaRPr lang="en-US" sz="3200" dirty="0" smtClean="0"/>
          </a:p>
          <a:p>
            <a:pPr marL="18288" indent="0">
              <a:spcBef>
                <a:spcPts val="0"/>
              </a:spcBef>
              <a:buNone/>
            </a:pPr>
            <a:r>
              <a:rPr lang="en-US" sz="3200" dirty="0" smtClean="0"/>
              <a:t>[ </a:t>
            </a:r>
            <a:r>
              <a:rPr lang="en-US" b="1" dirty="0" smtClean="0"/>
              <a:t>:</a:t>
            </a:r>
            <a:r>
              <a:rPr lang="en-US" b="1" dirty="0"/>
              <a:t>b</a:t>
            </a:r>
            <a:r>
              <a:rPr lang="en-US" b="1" dirty="0" smtClean="0"/>
              <a:t>lock </a:t>
            </a:r>
            <a:r>
              <a:rPr lang="en-US" sz="3200" dirty="0" smtClean="0"/>
              <a:t>|</a:t>
            </a:r>
            <a:endParaRPr lang="en-US" sz="3200" dirty="0"/>
          </a:p>
          <a:p>
            <a:pPr marL="18288" indent="0">
              <a:spcBef>
                <a:spcPts val="0"/>
              </a:spcBef>
              <a:buNone/>
            </a:pPr>
            <a:r>
              <a:rPr lang="en-US" dirty="0" smtClean="0"/>
              <a:t>	[true </a:t>
            </a:r>
            <a:r>
              <a:rPr lang="en-US" b="1" dirty="0" err="1" smtClean="0"/>
              <a:t>ifFalse</a:t>
            </a:r>
            <a:r>
              <a:rPr lang="en-US" b="1" dirty="0" smtClean="0"/>
              <a:t>:</a:t>
            </a:r>
            <a:r>
              <a:rPr lang="en-US" dirty="0" smtClean="0"/>
              <a:t> block ] </a:t>
            </a:r>
          </a:p>
          <a:p>
            <a:pPr marL="18288" indent="0">
              <a:spcBef>
                <a:spcPts val="0"/>
              </a:spcBef>
              <a:buNone/>
            </a:pPr>
            <a:r>
              <a:rPr lang="en-US" dirty="0"/>
              <a:t>		</a:t>
            </a:r>
            <a:r>
              <a:rPr lang="en-US" b="1" dirty="0" smtClean="0"/>
              <a:t>should </a:t>
            </a:r>
            <a:r>
              <a:rPr lang="en-US" b="1" dirty="0" err="1" smtClean="0"/>
              <a:t>satisfiy</a:t>
            </a:r>
            <a:r>
              <a:rPr lang="en-US" b="1" dirty="0" smtClean="0"/>
              <a:t>:</a:t>
            </a:r>
          </a:p>
          <a:p>
            <a:pPr marL="18288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	[</a:t>
            </a:r>
            <a:r>
              <a:rPr lang="en-US" b="1" dirty="0" smtClean="0"/>
              <a:t>“nothing expected”</a:t>
            </a:r>
            <a:r>
              <a:rPr lang="en-US" dirty="0" smtClean="0"/>
              <a:t>]</a:t>
            </a:r>
            <a:r>
              <a:rPr lang="ru-RU" dirty="0" smtClean="0"/>
              <a:t> </a:t>
            </a:r>
            <a:endParaRPr lang="en-US" dirty="0" smtClean="0"/>
          </a:p>
          <a:p>
            <a:pPr marL="18288" indent="0">
              <a:spcBef>
                <a:spcPts val="0"/>
              </a:spcBef>
              <a:buNone/>
            </a:pPr>
            <a:r>
              <a:rPr lang="en-US" sz="3200" dirty="0" smtClean="0"/>
              <a:t>] </a:t>
            </a:r>
            <a:r>
              <a:rPr lang="en-US" sz="3200" dirty="0" err="1" smtClean="0"/>
              <a:t>runScenario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Trivial Example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32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Mocketry – Behavior Expectations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936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 err="1" smtClean="0"/>
              <a:t>TrueTests</a:t>
            </a:r>
            <a:r>
              <a:rPr lang="en-US" dirty="0" smtClean="0"/>
              <a:t> &gt;&gt;</a:t>
            </a:r>
          </a:p>
          <a:p>
            <a:pPr marL="18288" indent="0">
              <a:spcBef>
                <a:spcPts val="0"/>
              </a:spcBef>
              <a:buNone/>
            </a:pPr>
            <a:r>
              <a:rPr lang="en-US" dirty="0" smtClean="0"/>
              <a:t>	</a:t>
            </a:r>
            <a:r>
              <a:rPr lang="en-US" dirty="0" err="1" smtClean="0"/>
              <a:t>testExecutesIfTrueBlock</a:t>
            </a:r>
            <a:endParaRPr lang="en-US" dirty="0" smtClean="0"/>
          </a:p>
          <a:p>
            <a:pPr marL="18288" indent="0">
              <a:spcBef>
                <a:spcPts val="0"/>
              </a:spcBef>
              <a:buNone/>
            </a:pPr>
            <a:r>
              <a:rPr lang="en-US" dirty="0" smtClean="0"/>
              <a:t>[ :</a:t>
            </a:r>
            <a:r>
              <a:rPr lang="en-US" dirty="0"/>
              <a:t>b</a:t>
            </a:r>
            <a:r>
              <a:rPr lang="en-US" dirty="0" smtClean="0"/>
              <a:t>lock |</a:t>
            </a:r>
            <a:endParaRPr lang="en-US" dirty="0"/>
          </a:p>
          <a:p>
            <a:pPr marL="18288" indent="0">
              <a:spcBef>
                <a:spcPts val="0"/>
              </a:spcBef>
              <a:buNone/>
            </a:pPr>
            <a:r>
              <a:rPr lang="en-US" dirty="0" smtClean="0"/>
              <a:t>	[true </a:t>
            </a:r>
            <a:r>
              <a:rPr lang="en-US" dirty="0" err="1" smtClean="0"/>
              <a:t>ifTrue</a:t>
            </a:r>
            <a:r>
              <a:rPr lang="en-US" dirty="0" smtClean="0"/>
              <a:t>: </a:t>
            </a:r>
            <a:r>
              <a:rPr lang="en-US" dirty="0" smtClean="0"/>
              <a:t>block] </a:t>
            </a:r>
            <a:endParaRPr lang="en-US" dirty="0" smtClean="0"/>
          </a:p>
          <a:p>
            <a:pPr marL="18288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should </a:t>
            </a:r>
            <a:r>
              <a:rPr lang="en-US" dirty="0" err="1" smtClean="0"/>
              <a:t>satisfiy</a:t>
            </a:r>
            <a:r>
              <a:rPr lang="en-US" dirty="0" smtClean="0"/>
              <a:t>: </a:t>
            </a:r>
          </a:p>
          <a:p>
            <a:pPr marL="18288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	[block value]</a:t>
            </a:r>
            <a:r>
              <a:rPr lang="ru-RU" dirty="0" smtClean="0"/>
              <a:t> </a:t>
            </a:r>
            <a:endParaRPr lang="en-US" dirty="0" smtClean="0"/>
          </a:p>
          <a:p>
            <a:pPr marL="18288" indent="0">
              <a:spcBef>
                <a:spcPts val="0"/>
              </a:spcBef>
              <a:buNone/>
            </a:pPr>
            <a:r>
              <a:rPr lang="en-US" dirty="0" smtClean="0"/>
              <a:t>] </a:t>
            </a:r>
            <a:r>
              <a:rPr lang="en-US" dirty="0" err="1" smtClean="0"/>
              <a:t>runScenario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Trivial Example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33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Mocketry – Behavior Expectations</a:t>
            </a:r>
          </a:p>
        </p:txBody>
      </p:sp>
    </p:spTree>
    <p:extLst>
      <p:ext uri="{BB962C8B-B14F-4D97-AF65-F5344CB8AC3E}">
        <p14:creationId xmlns:p14="http://schemas.microsoft.com/office/powerpoint/2010/main" val="1069019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resultObject</a:t>
            </a:r>
            <a:r>
              <a:rPr lang="en-US" dirty="0" smtClean="0"/>
              <a:t> </a:t>
            </a:r>
            <a:r>
              <a:rPr lang="en-US" b="1" dirty="0" smtClean="0"/>
              <a:t>should</a:t>
            </a:r>
            <a:r>
              <a:rPr lang="en-US" dirty="0" smtClean="0"/>
              <a:t> &lt;expectation&gt;</a:t>
            </a:r>
          </a:p>
          <a:p>
            <a:pPr lvl="1"/>
            <a:r>
              <a:rPr lang="en-US" dirty="0" smtClean="0"/>
              <a:t>result should </a:t>
            </a:r>
            <a:r>
              <a:rPr lang="en-US" b="1" dirty="0" smtClean="0"/>
              <a:t>be:</a:t>
            </a:r>
            <a:r>
              <a:rPr lang="en-US" dirty="0" smtClean="0"/>
              <a:t> </a:t>
            </a:r>
            <a:r>
              <a:rPr lang="en-US" dirty="0" err="1" smtClean="0"/>
              <a:t>anotherObject</a:t>
            </a:r>
            <a:endParaRPr lang="en-US" dirty="0"/>
          </a:p>
          <a:p>
            <a:pPr lvl="1"/>
            <a:r>
              <a:rPr lang="en-US" dirty="0" smtClean="0"/>
              <a:t>result should </a:t>
            </a:r>
            <a:r>
              <a:rPr lang="en-US" b="1" dirty="0" smtClean="0"/>
              <a:t>equal:</a:t>
            </a:r>
            <a:r>
              <a:rPr lang="en-US" dirty="0" smtClean="0"/>
              <a:t> </a:t>
            </a:r>
            <a:r>
              <a:rPr lang="en-US" dirty="0" err="1" smtClean="0"/>
              <a:t>anotherObject</a:t>
            </a:r>
            <a:endParaRPr lang="en-US" dirty="0" smtClean="0"/>
          </a:p>
          <a:p>
            <a:pPr lvl="1"/>
            <a:r>
              <a:rPr lang="en-US" dirty="0"/>
              <a:t>…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Specification </a:t>
            </a:r>
            <a:r>
              <a:rPr lang="en-US" dirty="0" smtClean="0"/>
              <a:t>DSL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34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Mocketry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349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much more…</a:t>
            </a:r>
          </a:p>
          <a:p>
            <a:r>
              <a:rPr lang="en-US" dirty="0" smtClean="0"/>
              <a:t>Ask me </a:t>
            </a:r>
          </a:p>
          <a:p>
            <a:r>
              <a:rPr lang="en-US" dirty="0"/>
              <a:t>…</a:t>
            </a:r>
            <a:r>
              <a:rPr lang="en-US" dirty="0" smtClean="0"/>
              <a:t>or </a:t>
            </a:r>
            <a:r>
              <a:rPr lang="en-US" b="1" dirty="0" smtClean="0"/>
              <a:t>Dennis </a:t>
            </a:r>
            <a:r>
              <a:rPr lang="en-US" b="1" dirty="0" err="1" smtClean="0"/>
              <a:t>Kudryashov</a:t>
            </a:r>
            <a:r>
              <a:rPr lang="en-US" dirty="0" smtClean="0"/>
              <a:t> (the Author)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Mocketry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35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540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 err="1">
                <a:latin typeface="Courier"/>
              </a:rPr>
              <a:t>OrderTests</a:t>
            </a:r>
            <a:r>
              <a:rPr lang="en-US" sz="2000" dirty="0">
                <a:latin typeface="Courier"/>
              </a:rPr>
              <a:t> &gt;&gt;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err="1" smtClean="0">
                <a:latin typeface="Courier"/>
              </a:rPr>
              <a:t>testIsFilledIfEnoughInWarehouse</a:t>
            </a:r>
            <a:endParaRPr lang="en-US" sz="2000" dirty="0">
              <a:latin typeface="Courie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Courier"/>
              </a:rPr>
              <a:t>| </a:t>
            </a:r>
            <a:r>
              <a:rPr lang="en-US" sz="2000" dirty="0">
                <a:latin typeface="Courier"/>
              </a:rPr>
              <a:t>order |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Courier"/>
              </a:rPr>
              <a:t>order </a:t>
            </a:r>
            <a:r>
              <a:rPr lang="en-US" sz="2000" dirty="0">
                <a:latin typeface="Courier"/>
              </a:rPr>
              <a:t>:= Order on: </a:t>
            </a:r>
            <a:r>
              <a:rPr lang="en-US" sz="2000" dirty="0" smtClean="0">
                <a:latin typeface="Courier"/>
              </a:rPr>
              <a:t>50 of</a:t>
            </a:r>
            <a:r>
              <a:rPr lang="en-US" sz="2000" dirty="0">
                <a:latin typeface="Courier"/>
              </a:rPr>
              <a:t>: #product</a:t>
            </a:r>
            <a:r>
              <a:rPr lang="en-US" sz="2000" dirty="0" smtClean="0">
                <a:latin typeface="Courier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ru-RU" sz="1050" b="1" dirty="0" smtClean="0">
              <a:latin typeface="Courie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>
                <a:latin typeface="Courier"/>
              </a:rPr>
              <a:t>[</a:t>
            </a:r>
            <a:r>
              <a:rPr lang="en-US" sz="2800" b="1" dirty="0" smtClean="0">
                <a:latin typeface="Courier"/>
              </a:rPr>
              <a:t>:warehouse|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>
                <a:latin typeface="Courier"/>
              </a:rPr>
              <a:t>  [order </a:t>
            </a:r>
            <a:r>
              <a:rPr lang="en-US" sz="2800" b="1" dirty="0" err="1" smtClean="0">
                <a:latin typeface="Courier"/>
              </a:rPr>
              <a:t>fillFrom</a:t>
            </a:r>
            <a:r>
              <a:rPr lang="en-US" sz="2800" b="1" dirty="0" smtClean="0">
                <a:latin typeface="Courier"/>
              </a:rPr>
              <a:t>: warehouse]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latin typeface="Courier"/>
              </a:rPr>
              <a:t> </a:t>
            </a:r>
            <a:r>
              <a:rPr lang="ru-RU" sz="2800" b="1" dirty="0" smtClean="0">
                <a:latin typeface="Courier"/>
              </a:rPr>
              <a:t> </a:t>
            </a:r>
            <a:r>
              <a:rPr lang="en-US" sz="2800" b="1" dirty="0" smtClean="0">
                <a:latin typeface="Courier"/>
              </a:rPr>
              <a:t>  should satisfy: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>
                <a:latin typeface="Courier"/>
              </a:rPr>
              <a:t> </a:t>
            </a:r>
            <a:r>
              <a:rPr lang="en-US" sz="2800" b="1" dirty="0" smtClean="0">
                <a:latin typeface="Courier"/>
              </a:rPr>
              <a:t> </a:t>
            </a:r>
            <a:r>
              <a:rPr lang="ru-RU" sz="2800" b="1" dirty="0">
                <a:latin typeface="Courier"/>
              </a:rPr>
              <a:t> </a:t>
            </a:r>
            <a:r>
              <a:rPr lang="en-US" sz="2800" b="1" dirty="0" smtClean="0">
                <a:latin typeface="Courier"/>
              </a:rPr>
              <a:t>[(</a:t>
            </a:r>
            <a:r>
              <a:rPr lang="en-US" sz="2800" b="1" dirty="0" smtClean="0">
                <a:latin typeface="Courier"/>
              </a:rPr>
              <a:t>warehouse </a:t>
            </a:r>
            <a:r>
              <a:rPr lang="en-US" sz="2800" b="1" dirty="0" smtClean="0">
                <a:latin typeface="Courier"/>
              </a:rPr>
              <a:t>has: 50 of: #product)</a:t>
            </a:r>
            <a:endParaRPr lang="ru-RU" sz="2800" b="1" dirty="0" smtClean="0">
              <a:latin typeface="Courie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latin typeface="Courier"/>
              </a:rPr>
              <a:t>       </a:t>
            </a:r>
            <a:r>
              <a:rPr lang="ru-RU" sz="2800" b="1" dirty="0">
                <a:latin typeface="Courier"/>
              </a:rPr>
              <a:t> </a:t>
            </a:r>
            <a:r>
              <a:rPr lang="ru-RU" sz="2800" b="1" dirty="0" smtClean="0">
                <a:latin typeface="Courier"/>
              </a:rPr>
              <a:t>   </a:t>
            </a:r>
            <a:r>
              <a:rPr lang="en-US" sz="2800" b="1" dirty="0" err="1" smtClean="0">
                <a:latin typeface="Courier"/>
              </a:rPr>
              <a:t>willReturn</a:t>
            </a:r>
            <a:r>
              <a:rPr lang="en-US" sz="2800" b="1" dirty="0" smtClean="0">
                <a:latin typeface="Courier"/>
              </a:rPr>
              <a:t>: true.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latin typeface="Courier"/>
              </a:rPr>
              <a:t>    </a:t>
            </a:r>
            <a:r>
              <a:rPr lang="en-US" sz="2800" b="1" dirty="0" smtClean="0">
                <a:latin typeface="Courier"/>
              </a:rPr>
              <a:t>warehouse</a:t>
            </a:r>
            <a:r>
              <a:rPr lang="en-US" sz="2800" b="1" dirty="0">
                <a:latin typeface="Courier"/>
              </a:rPr>
              <a:t> </a:t>
            </a:r>
            <a:r>
              <a:rPr lang="en-US" sz="2800" b="1" dirty="0" smtClean="0">
                <a:latin typeface="Courier"/>
              </a:rPr>
              <a:t>remove: 50 of</a:t>
            </a:r>
            <a:r>
              <a:rPr lang="en-US" sz="2800" b="1" dirty="0" smtClean="0">
                <a:latin typeface="Courier"/>
              </a:rPr>
              <a:t>:</a:t>
            </a:r>
            <a:r>
              <a:rPr lang="ru-RU" sz="2800" b="1" dirty="0" smtClean="0">
                <a:latin typeface="Courier"/>
              </a:rPr>
              <a:t> </a:t>
            </a:r>
            <a:r>
              <a:rPr lang="en-US" sz="2800" b="1" dirty="0" smtClean="0">
                <a:latin typeface="Courier"/>
              </a:rPr>
              <a:t>#product]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>
                <a:latin typeface="Courier"/>
              </a:rPr>
              <a:t>] </a:t>
            </a:r>
            <a:r>
              <a:rPr lang="en-US" sz="2800" b="1" dirty="0" err="1" smtClean="0">
                <a:latin typeface="Courier"/>
              </a:rPr>
              <a:t>runScenario</a:t>
            </a:r>
            <a:r>
              <a:rPr lang="en-US" sz="2800" b="1" dirty="0" smtClean="0">
                <a:latin typeface="Courier"/>
              </a:rPr>
              <a:t>.</a:t>
            </a:r>
            <a:endParaRPr lang="ru-RU" sz="2800" b="1" dirty="0" smtClean="0">
              <a:latin typeface="Courier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400" b="1" dirty="0">
              <a:latin typeface="Courie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Courier"/>
              </a:rPr>
              <a:t>self assert: order </a:t>
            </a:r>
            <a:r>
              <a:rPr lang="en-US" sz="2000" dirty="0" err="1" smtClean="0">
                <a:latin typeface="Courier"/>
              </a:rPr>
              <a:t>isFilled</a:t>
            </a:r>
            <a:r>
              <a:rPr lang="en-US" sz="2000" dirty="0" smtClean="0">
                <a:latin typeface="Courier"/>
              </a:rPr>
              <a:t> </a:t>
            </a:r>
            <a:endParaRPr lang="en-US" sz="2000" dirty="0">
              <a:latin typeface="Courier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Mocking Warehouse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36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Dependencies</a:t>
            </a:r>
            <a:r>
              <a:rPr lang="ru-RU" dirty="0"/>
              <a:t> — </a:t>
            </a:r>
            <a:r>
              <a:rPr lang="en-US" dirty="0"/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2250651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err="1">
                <a:latin typeface="Courier"/>
              </a:rPr>
              <a:t>OrderTests</a:t>
            </a:r>
            <a:r>
              <a:rPr lang="en-US" sz="2400" dirty="0">
                <a:latin typeface="Courier"/>
              </a:rPr>
              <a:t> &gt;&gt;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err="1" smtClean="0">
                <a:latin typeface="Courier"/>
              </a:rPr>
              <a:t>testIs</a:t>
            </a:r>
            <a:r>
              <a:rPr lang="en-US" sz="2400" b="1" dirty="0" err="1" smtClean="0">
                <a:latin typeface="Courier"/>
              </a:rPr>
              <a:t>NotFilledIfNotEnough</a:t>
            </a:r>
            <a:r>
              <a:rPr lang="en-US" sz="2400" dirty="0" err="1" smtClean="0">
                <a:latin typeface="Courier"/>
              </a:rPr>
              <a:t>InWarehouse</a:t>
            </a:r>
            <a:endParaRPr lang="en-US" sz="2400" dirty="0">
              <a:latin typeface="Courie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Courier"/>
              </a:rPr>
              <a:t>| </a:t>
            </a:r>
            <a:r>
              <a:rPr lang="en-US" sz="2400" dirty="0">
                <a:latin typeface="Courier"/>
              </a:rPr>
              <a:t>order |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Courier"/>
              </a:rPr>
              <a:t>order </a:t>
            </a:r>
            <a:r>
              <a:rPr lang="en-US" sz="2400" dirty="0">
                <a:latin typeface="Courier"/>
              </a:rPr>
              <a:t>:= Order on: </a:t>
            </a:r>
            <a:r>
              <a:rPr lang="en-US" sz="2400" dirty="0" smtClean="0">
                <a:latin typeface="Courier"/>
              </a:rPr>
              <a:t>#amount of</a:t>
            </a:r>
            <a:r>
              <a:rPr lang="en-US" sz="2400" dirty="0">
                <a:latin typeface="Courier"/>
              </a:rPr>
              <a:t>: #product</a:t>
            </a:r>
            <a:r>
              <a:rPr lang="en-US" sz="2400" dirty="0" smtClean="0">
                <a:latin typeface="Courier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latin typeface="Courier"/>
              </a:rPr>
              <a:t>[:warehouse|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latin typeface="Courier"/>
              </a:rPr>
              <a:t>  [order </a:t>
            </a:r>
            <a:r>
              <a:rPr lang="en-US" sz="2800" dirty="0" err="1" smtClean="0">
                <a:latin typeface="Courier"/>
              </a:rPr>
              <a:t>fillFrom</a:t>
            </a:r>
            <a:r>
              <a:rPr lang="en-US" sz="2800" dirty="0" smtClean="0">
                <a:latin typeface="Courier"/>
              </a:rPr>
              <a:t>: warehouse]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>
                <a:latin typeface="Courier"/>
              </a:rPr>
              <a:t> </a:t>
            </a:r>
            <a:r>
              <a:rPr lang="ru-RU" sz="2800" dirty="0" smtClean="0">
                <a:latin typeface="Courier"/>
              </a:rPr>
              <a:t> </a:t>
            </a:r>
            <a:r>
              <a:rPr lang="en-US" sz="2800" dirty="0" smtClean="0">
                <a:latin typeface="Courier"/>
              </a:rPr>
              <a:t>  should satisfy: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latin typeface="Courier"/>
              </a:rPr>
              <a:t> </a:t>
            </a:r>
            <a:r>
              <a:rPr lang="en-US" sz="2800" dirty="0" smtClean="0">
                <a:latin typeface="Courier"/>
              </a:rPr>
              <a:t> </a:t>
            </a:r>
            <a:r>
              <a:rPr lang="ru-RU" sz="2800" dirty="0">
                <a:latin typeface="Courier"/>
              </a:rPr>
              <a:t> </a:t>
            </a:r>
            <a:r>
              <a:rPr lang="en-US" sz="2800" dirty="0" smtClean="0">
                <a:latin typeface="Courier"/>
              </a:rPr>
              <a:t>[(</a:t>
            </a:r>
            <a:r>
              <a:rPr lang="en-US" sz="2800" dirty="0" smtClean="0">
                <a:latin typeface="Courier"/>
              </a:rPr>
              <a:t>warehouse </a:t>
            </a:r>
            <a:r>
              <a:rPr lang="en-US" sz="2800" dirty="0" smtClean="0">
                <a:latin typeface="Courier"/>
              </a:rPr>
              <a:t>has: 50 of: #product)</a:t>
            </a:r>
            <a:endParaRPr lang="ru-RU" sz="2800" dirty="0" smtClean="0">
              <a:latin typeface="Courie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>
                <a:latin typeface="Courier"/>
              </a:rPr>
              <a:t>       </a:t>
            </a:r>
            <a:r>
              <a:rPr lang="ru-RU" sz="2800" dirty="0">
                <a:latin typeface="Courier"/>
              </a:rPr>
              <a:t> </a:t>
            </a:r>
            <a:r>
              <a:rPr lang="ru-RU" sz="2800" dirty="0" smtClean="0">
                <a:latin typeface="Courier"/>
              </a:rPr>
              <a:t>   </a:t>
            </a:r>
            <a:r>
              <a:rPr lang="en-US" sz="2800" dirty="0" err="1" smtClean="0">
                <a:latin typeface="Courier"/>
              </a:rPr>
              <a:t>willReturn</a:t>
            </a:r>
            <a:r>
              <a:rPr lang="en-US" sz="2800" dirty="0" smtClean="0">
                <a:latin typeface="Courier"/>
              </a:rPr>
              <a:t>: </a:t>
            </a:r>
            <a:r>
              <a:rPr lang="en-US" sz="2800" b="1" dirty="0" smtClean="0">
                <a:latin typeface="Courier"/>
              </a:rPr>
              <a:t>false</a:t>
            </a:r>
            <a:r>
              <a:rPr lang="en-US" sz="2800" dirty="0" smtClean="0">
                <a:latin typeface="Courier"/>
              </a:rPr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latin typeface="Courier"/>
              </a:rPr>
              <a:t> </a:t>
            </a:r>
            <a:r>
              <a:rPr lang="en-US" sz="2800" dirty="0" smtClean="0">
                <a:latin typeface="Courier"/>
              </a:rPr>
              <a:t>   “Nothing else is expected” 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latin typeface="Courier"/>
              </a:rPr>
              <a:t>] </a:t>
            </a:r>
            <a:r>
              <a:rPr lang="en-US" sz="2800" dirty="0" err="1" smtClean="0">
                <a:latin typeface="Courier"/>
              </a:rPr>
              <a:t>runScenario</a:t>
            </a:r>
            <a:r>
              <a:rPr lang="en-US" sz="2800" dirty="0" smtClean="0">
                <a:latin typeface="Courier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ourier"/>
              </a:rPr>
              <a:t>self assert: order </a:t>
            </a:r>
            <a:r>
              <a:rPr lang="en-US" sz="2400" dirty="0" err="1">
                <a:latin typeface="Courier"/>
              </a:rPr>
              <a:t>isFilled</a:t>
            </a:r>
            <a:r>
              <a:rPr lang="en-US" sz="2400" dirty="0">
                <a:latin typeface="Courier"/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Mocking Warehouse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37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</a:t>
            </a:r>
            <a:r>
              <a:rPr lang="en-US" dirty="0" smtClean="0"/>
              <a:t>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675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need to implement Warehouse</a:t>
            </a:r>
          </a:p>
          <a:p>
            <a:r>
              <a:rPr lang="en-US" dirty="0" smtClean="0"/>
              <a:t>Just specify expectations</a:t>
            </a:r>
          </a:p>
          <a:p>
            <a:r>
              <a:rPr lang="en-US" dirty="0" smtClean="0"/>
              <a:t>… right in the test</a:t>
            </a:r>
            <a:endParaRPr lang="ru-RU" dirty="0"/>
          </a:p>
          <a:p>
            <a:r>
              <a:rPr lang="en-US" sz="4800" dirty="0" smtClean="0"/>
              <a:t>Focus on </a:t>
            </a:r>
            <a:r>
              <a:rPr lang="en-US" sz="4800" b="1" dirty="0" smtClean="0"/>
              <a:t>the SUD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Get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38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Why Mock Objects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31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Smalltalk </a:t>
            </a:r>
            <a:r>
              <a:rPr lang="en-US" b="1" dirty="0" smtClean="0"/>
              <a:t>vs.</a:t>
            </a:r>
            <a:r>
              <a:rPr lang="en-US" dirty="0" smtClean="0"/>
              <a:t> Mock Objects?</a:t>
            </a:r>
          </a:p>
          <a:p>
            <a:pPr lvl="1"/>
            <a:r>
              <a:rPr lang="en-US" dirty="0" smtClean="0"/>
              <a:t>Few</a:t>
            </a:r>
            <a:r>
              <a:rPr lang="ru-RU" dirty="0" smtClean="0"/>
              <a:t>/</a:t>
            </a:r>
            <a:r>
              <a:rPr lang="en-US" dirty="0" smtClean="0"/>
              <a:t>rare special cases</a:t>
            </a:r>
          </a:p>
          <a:p>
            <a:pPr lvl="1"/>
            <a:r>
              <a:rPr lang="en-US" dirty="0"/>
              <a:t>With mock you don’t test real thing</a:t>
            </a:r>
          </a:p>
          <a:p>
            <a:pPr lvl="1"/>
            <a:r>
              <a:rPr lang="en-US" dirty="0"/>
              <a:t>Use mocks </a:t>
            </a:r>
            <a:r>
              <a:rPr lang="en-US" dirty="0" smtClean="0"/>
              <a:t>for external objects only</a:t>
            </a:r>
            <a:endParaRPr lang="en-US" dirty="0"/>
          </a:p>
          <a:p>
            <a:pPr lvl="1"/>
            <a:r>
              <a:rPr lang="en-US" dirty="0" smtClean="0"/>
              <a:t>Use other means to involve complex external objects</a:t>
            </a:r>
          </a:p>
          <a:p>
            <a:pPr lvl="1"/>
            <a:r>
              <a:rPr lang="en-US" dirty="0" smtClean="0"/>
              <a:t>Speed up by other means</a:t>
            </a:r>
          </a:p>
          <a:p>
            <a:pPr marL="1828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Opinion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Do we need Mock Objects at all?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93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Dependencies</a:t>
            </a:r>
          </a:p>
          <a:p>
            <a:r>
              <a:rPr lang="en-US" b="1" dirty="0" smtClean="0"/>
              <a:t>Novel </a:t>
            </a:r>
            <a:r>
              <a:rPr lang="ru-RU" b="1" dirty="0" smtClean="0"/>
              <a:t>С</a:t>
            </a:r>
            <a:r>
              <a:rPr lang="en-US" b="1" dirty="0" err="1" smtClean="0"/>
              <a:t>ollaborators</a:t>
            </a:r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</a:t>
            </a:r>
            <a:r>
              <a:rPr lang="en-US" dirty="0"/>
              <a:t>the problem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39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Seamless TDD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49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281160" y="1143001"/>
            <a:ext cx="8581680" cy="5026639"/>
          </a:xfrm>
          <a:prstGeom prst="cloud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Start?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40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Seamless TDD — Novel Collaborators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26836" y="1565553"/>
            <a:ext cx="6197298" cy="887149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en-US" sz="3600" dirty="0" smtClean="0"/>
              <a:t>A </a:t>
            </a:r>
            <a:r>
              <a:rPr lang="en-US" sz="3600" b="1" dirty="0" smtClean="0"/>
              <a:t>novel</a:t>
            </a:r>
            <a:r>
              <a:rPr lang="en-US" sz="3600" dirty="0" smtClean="0"/>
              <a:t> system to implement</a:t>
            </a:r>
            <a:endParaRPr lang="en-US" sz="3600" dirty="0"/>
          </a:p>
        </p:txBody>
      </p:sp>
      <p:sp>
        <p:nvSpPr>
          <p:cNvPr id="8" name="Rectangle 7"/>
          <p:cNvSpPr/>
          <p:nvPr/>
        </p:nvSpPr>
        <p:spPr>
          <a:xfrm>
            <a:off x="952636" y="3226784"/>
            <a:ext cx="1948400" cy="9915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Object 1</a:t>
            </a:r>
            <a:endParaRPr lang="en-US" sz="3600" dirty="0"/>
          </a:p>
        </p:txBody>
      </p:sp>
      <p:sp>
        <p:nvSpPr>
          <p:cNvPr id="11" name="Rectangle 10"/>
          <p:cNvSpPr/>
          <p:nvPr/>
        </p:nvSpPr>
        <p:spPr>
          <a:xfrm>
            <a:off x="3422929" y="2452701"/>
            <a:ext cx="1948400" cy="9915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Object </a:t>
            </a:r>
            <a:r>
              <a:rPr lang="ru-RU" sz="3600" dirty="0" smtClean="0"/>
              <a:t>2</a:t>
            </a:r>
            <a:endParaRPr lang="en-US" sz="3600" dirty="0"/>
          </a:p>
        </p:txBody>
      </p:sp>
      <p:sp>
        <p:nvSpPr>
          <p:cNvPr id="12" name="Rectangle 11"/>
          <p:cNvSpPr/>
          <p:nvPr/>
        </p:nvSpPr>
        <p:spPr>
          <a:xfrm>
            <a:off x="3266361" y="4588140"/>
            <a:ext cx="1948400" cy="9915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Object </a:t>
            </a:r>
            <a:r>
              <a:rPr lang="ru-RU" sz="3600" dirty="0" smtClean="0"/>
              <a:t>3</a:t>
            </a:r>
            <a:endParaRPr lang="en-US" sz="3600" dirty="0"/>
          </a:p>
        </p:txBody>
      </p:sp>
      <p:sp>
        <p:nvSpPr>
          <p:cNvPr id="13" name="Rectangle 12"/>
          <p:cNvSpPr/>
          <p:nvPr/>
        </p:nvSpPr>
        <p:spPr>
          <a:xfrm>
            <a:off x="6049789" y="3357636"/>
            <a:ext cx="2074345" cy="9915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Object</a:t>
            </a:r>
            <a:r>
              <a:rPr lang="ru-RU" sz="3600" dirty="0" smtClean="0"/>
              <a:t> </a:t>
            </a:r>
            <a:r>
              <a:rPr lang="en-US" sz="3600" dirty="0" smtClean="0"/>
              <a:t>N</a:t>
            </a:r>
            <a:endParaRPr lang="en-US" sz="3600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278932" y="2800604"/>
            <a:ext cx="1143997" cy="426180"/>
          </a:xfrm>
          <a:prstGeom prst="straightConnector1">
            <a:avLst/>
          </a:prstGeom>
          <a:ln w="63500">
            <a:solidFill>
              <a:schemeClr val="tx1"/>
            </a:solidFill>
            <a:tailEnd type="stealth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2" idx="0"/>
          </p:cNvCxnSpPr>
          <p:nvPr/>
        </p:nvCxnSpPr>
        <p:spPr>
          <a:xfrm>
            <a:off x="4240561" y="3444218"/>
            <a:ext cx="0" cy="1143922"/>
          </a:xfrm>
          <a:prstGeom prst="straightConnector1">
            <a:avLst/>
          </a:prstGeom>
          <a:ln w="63500">
            <a:solidFill>
              <a:schemeClr val="tx1"/>
            </a:solidFill>
            <a:tailEnd type="stealth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262782" y="3895135"/>
            <a:ext cx="643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…</a:t>
            </a:r>
            <a:endParaRPr lang="en-US" sz="3600" dirty="0"/>
          </a:p>
        </p:txBody>
      </p:sp>
      <p:cxnSp>
        <p:nvCxnSpPr>
          <p:cNvPr id="21" name="Straight Arrow Connector 20"/>
          <p:cNvCxnSpPr>
            <a:stCxn id="12" idx="3"/>
          </p:cNvCxnSpPr>
          <p:nvPr/>
        </p:nvCxnSpPr>
        <p:spPr>
          <a:xfrm flipV="1">
            <a:off x="5214761" y="4349153"/>
            <a:ext cx="1326298" cy="734746"/>
          </a:xfrm>
          <a:prstGeom prst="straightConnector1">
            <a:avLst/>
          </a:prstGeom>
          <a:ln w="63500">
            <a:solidFill>
              <a:schemeClr val="tx1"/>
            </a:solidFill>
            <a:tailEnd type="stealth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2901036" y="3895135"/>
            <a:ext cx="3148753" cy="0"/>
          </a:xfrm>
          <a:prstGeom prst="straightConnector1">
            <a:avLst/>
          </a:prstGeom>
          <a:ln w="63500">
            <a:solidFill>
              <a:schemeClr val="tx1"/>
            </a:solidFill>
            <a:tailEnd type="stealth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4797248" y="3444218"/>
            <a:ext cx="1" cy="1097248"/>
          </a:xfrm>
          <a:prstGeom prst="straightConnector1">
            <a:avLst/>
          </a:prstGeom>
          <a:ln w="63500">
            <a:solidFill>
              <a:schemeClr val="tx1"/>
            </a:solidFill>
            <a:tailEnd type="stealth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5214761" y="4320979"/>
            <a:ext cx="1717365" cy="984512"/>
          </a:xfrm>
          <a:prstGeom prst="straightConnector1">
            <a:avLst/>
          </a:prstGeom>
          <a:ln w="63500">
            <a:solidFill>
              <a:schemeClr val="tx1"/>
            </a:solidFill>
            <a:tailEnd type="stealth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371329" y="3226784"/>
            <a:ext cx="678460" cy="339202"/>
          </a:xfrm>
          <a:prstGeom prst="straightConnector1">
            <a:avLst/>
          </a:prstGeom>
          <a:ln w="63500">
            <a:solidFill>
              <a:schemeClr val="tx1"/>
            </a:solidFill>
            <a:tailEnd type="stealth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8" idx="2"/>
          </p:cNvCxnSpPr>
          <p:nvPr/>
        </p:nvCxnSpPr>
        <p:spPr>
          <a:xfrm flipH="1" flipV="1">
            <a:off x="1926836" y="4218301"/>
            <a:ext cx="1339526" cy="1087190"/>
          </a:xfrm>
          <a:prstGeom prst="straightConnector1">
            <a:avLst/>
          </a:prstGeom>
          <a:ln w="63500">
            <a:solidFill>
              <a:schemeClr val="tx1"/>
            </a:solidFill>
            <a:tailEnd type="stealth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278932" y="4218301"/>
            <a:ext cx="987429" cy="865598"/>
          </a:xfrm>
          <a:prstGeom prst="straightConnector1">
            <a:avLst/>
          </a:prstGeom>
          <a:ln w="63500">
            <a:solidFill>
              <a:schemeClr val="tx1"/>
            </a:solidFill>
            <a:tailEnd type="stealth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135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build="p"/>
      <p:bldP spid="8" grpId="0" animBg="1"/>
      <p:bldP spid="11" grpId="0" animBg="1"/>
      <p:bldP spid="12" grpId="0" animBg="1"/>
      <p:bldP spid="1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281160" y="1143001"/>
            <a:ext cx="8581680" cy="5026639"/>
          </a:xfrm>
          <a:prstGeom prst="cloud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</a:t>
            </a:r>
            <a:r>
              <a:rPr lang="en-US" dirty="0" smtClean="0"/>
              <a:t>Cut?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41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Seamless TDD — Novel Collaborators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26836" y="1565553"/>
            <a:ext cx="6197298" cy="887149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en-US" sz="3600" dirty="0" smtClean="0"/>
              <a:t>A </a:t>
            </a:r>
            <a:r>
              <a:rPr lang="en-US" sz="3600" b="1" dirty="0" smtClean="0"/>
              <a:t>novel</a:t>
            </a:r>
            <a:r>
              <a:rPr lang="en-US" sz="3600" dirty="0" smtClean="0"/>
              <a:t> system to implement</a:t>
            </a:r>
            <a:endParaRPr lang="en-US" sz="3600" dirty="0"/>
          </a:p>
        </p:txBody>
      </p:sp>
      <p:sp>
        <p:nvSpPr>
          <p:cNvPr id="26" name="Rectangle 25"/>
          <p:cNvSpPr/>
          <p:nvPr/>
        </p:nvSpPr>
        <p:spPr>
          <a:xfrm>
            <a:off x="5532789" y="2196708"/>
            <a:ext cx="1948400" cy="9915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Feature</a:t>
            </a:r>
            <a:endParaRPr lang="en-US" sz="3600" dirty="0"/>
          </a:p>
        </p:txBody>
      </p:sp>
      <p:sp>
        <p:nvSpPr>
          <p:cNvPr id="32" name="Rectangle 31"/>
          <p:cNvSpPr/>
          <p:nvPr/>
        </p:nvSpPr>
        <p:spPr>
          <a:xfrm>
            <a:off x="5227989" y="2844867"/>
            <a:ext cx="1948400" cy="9915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Feature</a:t>
            </a:r>
            <a:endParaRPr lang="en-US" sz="3600" dirty="0"/>
          </a:p>
        </p:txBody>
      </p:sp>
      <p:sp>
        <p:nvSpPr>
          <p:cNvPr id="33" name="Rectangle 32"/>
          <p:cNvSpPr/>
          <p:nvPr/>
        </p:nvSpPr>
        <p:spPr>
          <a:xfrm>
            <a:off x="5380389" y="2997267"/>
            <a:ext cx="1948400" cy="9915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Feature</a:t>
            </a:r>
            <a:endParaRPr lang="en-US" sz="3600" dirty="0"/>
          </a:p>
        </p:txBody>
      </p:sp>
      <p:sp>
        <p:nvSpPr>
          <p:cNvPr id="34" name="Rectangle 33"/>
          <p:cNvSpPr/>
          <p:nvPr/>
        </p:nvSpPr>
        <p:spPr>
          <a:xfrm>
            <a:off x="3373988" y="4535218"/>
            <a:ext cx="1948400" cy="9915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Feature</a:t>
            </a:r>
            <a:endParaRPr lang="en-US" sz="3600" dirty="0"/>
          </a:p>
        </p:txBody>
      </p:sp>
      <p:sp>
        <p:nvSpPr>
          <p:cNvPr id="35" name="Rectangle 34"/>
          <p:cNvSpPr/>
          <p:nvPr/>
        </p:nvSpPr>
        <p:spPr>
          <a:xfrm>
            <a:off x="4992534" y="4179742"/>
            <a:ext cx="1948400" cy="9915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Feature</a:t>
            </a:r>
            <a:endParaRPr lang="en-US" sz="3600" dirty="0"/>
          </a:p>
        </p:txBody>
      </p:sp>
      <p:sp>
        <p:nvSpPr>
          <p:cNvPr id="36" name="Rectangle 35"/>
          <p:cNvSpPr/>
          <p:nvPr/>
        </p:nvSpPr>
        <p:spPr>
          <a:xfrm>
            <a:off x="3736789" y="3302067"/>
            <a:ext cx="1948400" cy="9915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Feature</a:t>
            </a:r>
            <a:endParaRPr lang="en-US" sz="3600" dirty="0"/>
          </a:p>
        </p:txBody>
      </p:sp>
      <p:sp>
        <p:nvSpPr>
          <p:cNvPr id="37" name="Rectangle 36"/>
          <p:cNvSpPr/>
          <p:nvPr/>
        </p:nvSpPr>
        <p:spPr>
          <a:xfrm>
            <a:off x="3441673" y="2653908"/>
            <a:ext cx="1948400" cy="9915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Feature</a:t>
            </a:r>
            <a:endParaRPr lang="en-US" sz="3600" dirty="0"/>
          </a:p>
        </p:txBody>
      </p:sp>
      <p:sp>
        <p:nvSpPr>
          <p:cNvPr id="38" name="Rectangle 37"/>
          <p:cNvSpPr/>
          <p:nvPr/>
        </p:nvSpPr>
        <p:spPr>
          <a:xfrm>
            <a:off x="1926836" y="4524326"/>
            <a:ext cx="1948400" cy="9915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Feature</a:t>
            </a:r>
            <a:endParaRPr lang="en-US" sz="3600" dirty="0"/>
          </a:p>
        </p:txBody>
      </p:sp>
      <p:sp>
        <p:nvSpPr>
          <p:cNvPr id="41" name="Rectangle 40"/>
          <p:cNvSpPr/>
          <p:nvPr/>
        </p:nvSpPr>
        <p:spPr>
          <a:xfrm>
            <a:off x="1311526" y="2997267"/>
            <a:ext cx="1948400" cy="9915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Feature</a:t>
            </a:r>
            <a:endParaRPr lang="en-US" sz="3600" dirty="0"/>
          </a:p>
        </p:txBody>
      </p:sp>
      <p:sp>
        <p:nvSpPr>
          <p:cNvPr id="42" name="Rectangle 41"/>
          <p:cNvSpPr/>
          <p:nvPr/>
        </p:nvSpPr>
        <p:spPr>
          <a:xfrm>
            <a:off x="2399788" y="3683983"/>
            <a:ext cx="1948400" cy="9915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Feature</a:t>
            </a:r>
            <a:endParaRPr lang="en-US" sz="3600" dirty="0"/>
          </a:p>
        </p:txBody>
      </p:sp>
      <p:sp>
        <p:nvSpPr>
          <p:cNvPr id="43" name="Rectangle 42"/>
          <p:cNvSpPr/>
          <p:nvPr/>
        </p:nvSpPr>
        <p:spPr>
          <a:xfrm>
            <a:off x="1616326" y="2692466"/>
            <a:ext cx="1948400" cy="9915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Feature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93957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to guess</a:t>
            </a:r>
          </a:p>
          <a:p>
            <a:pPr lvl="1"/>
            <a:r>
              <a:rPr lang="en-US" dirty="0" smtClean="0"/>
              <a:t>… and be ready to abandon test(s)</a:t>
            </a:r>
          </a:p>
          <a:p>
            <a:pPr lvl="1"/>
            <a:r>
              <a:rPr lang="en-US" dirty="0" smtClean="0"/>
              <a:t>… or get a mess</a:t>
            </a:r>
          </a:p>
          <a:p>
            <a:pPr marL="18288" indent="0" algn="ctr">
              <a:buNone/>
            </a:pPr>
            <a:r>
              <a:rPr lang="en-US" dirty="0" smtClean="0"/>
              <a:t>Or</a:t>
            </a:r>
            <a:endParaRPr lang="en-US" dirty="0" smtClean="0"/>
          </a:p>
          <a:p>
            <a:r>
              <a:rPr lang="en-US" b="1" dirty="0" smtClean="0"/>
              <a:t>Analyze</a:t>
            </a:r>
            <a:r>
              <a:rPr lang="en-US" dirty="0" smtClean="0"/>
              <a:t> </a:t>
            </a:r>
            <a:r>
              <a:rPr lang="en-US" dirty="0" smtClean="0"/>
              <a:t>thoroughly</a:t>
            </a:r>
            <a:endParaRPr lang="ru-RU" dirty="0" smtClean="0"/>
          </a:p>
          <a:p>
            <a:pPr lvl="1"/>
            <a:r>
              <a:rPr lang="ru-RU" dirty="0" smtClean="0"/>
              <a:t>… </a:t>
            </a:r>
            <a:r>
              <a:rPr lang="en-US" dirty="0" smtClean="0"/>
              <a:t>up-front decomposition</a:t>
            </a:r>
          </a:p>
          <a:p>
            <a:pPr lvl="1"/>
            <a:r>
              <a:rPr lang="en-US" dirty="0" smtClean="0"/>
              <a:t>… </a:t>
            </a:r>
            <a:r>
              <a:rPr lang="en-US" b="1" dirty="0" smtClean="0"/>
              <a:t>without</a:t>
            </a:r>
            <a:r>
              <a:rPr lang="en-US" dirty="0" smtClean="0"/>
              <a:t> tests — just a fantasy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Start?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42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Novel </a:t>
            </a:r>
            <a:r>
              <a:rPr lang="en-US" dirty="0" smtClean="0"/>
              <a:t>Collaborators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854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Bulls and Cows Game</a:t>
            </a:r>
            <a:endParaRPr lang="ru-RU" dirty="0" smtClean="0"/>
          </a:p>
          <a:p>
            <a:r>
              <a:rPr lang="en-US" dirty="0" smtClean="0"/>
              <a:t>Computer generates a secret </a:t>
            </a:r>
            <a:r>
              <a:rPr lang="en-US" dirty="0" smtClean="0"/>
              <a:t>key</a:t>
            </a:r>
          </a:p>
          <a:p>
            <a:pPr lvl="1"/>
            <a:r>
              <a:rPr lang="en-US" dirty="0" smtClean="0"/>
              <a:t>e.g., a 4-digit number</a:t>
            </a:r>
            <a:endParaRPr lang="en-US" dirty="0" smtClean="0"/>
          </a:p>
          <a:p>
            <a:r>
              <a:rPr lang="en-US" dirty="0" smtClean="0"/>
              <a:t>Human player tries to disclose it</a:t>
            </a:r>
            <a:endParaRPr lang="ru-RU" dirty="0"/>
          </a:p>
          <a:p>
            <a:pPr marL="18288" indent="0">
              <a:buNone/>
            </a:pPr>
            <a:endParaRPr lang="ru-RU" dirty="0" smtClean="0"/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Novel Collaborators: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43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Seamless TDD — Novel Collaborators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240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" indent="0">
              <a:buNone/>
            </a:pPr>
            <a:r>
              <a:rPr lang="en-US" dirty="0" smtClean="0"/>
              <a:t>Scenario:</a:t>
            </a:r>
            <a:endParaRPr lang="en-US" dirty="0" smtClean="0"/>
          </a:p>
          <a:p>
            <a:r>
              <a:rPr lang="en-US" dirty="0" smtClean="0"/>
              <a:t>User creates a game object</a:t>
            </a:r>
          </a:p>
          <a:p>
            <a:r>
              <a:rPr lang="en-US" b="1" dirty="0" smtClean="0"/>
              <a:t>User starts the game</a:t>
            </a:r>
          </a:p>
          <a:p>
            <a:pPr lvl="1"/>
            <a:r>
              <a:rPr lang="en-US" b="1" dirty="0" smtClean="0"/>
              <a:t>Game should generate a key</a:t>
            </a:r>
          </a:p>
          <a:p>
            <a:r>
              <a:rPr lang="en-US" dirty="0" smtClean="0"/>
              <a:t>…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Bulls and Cows Game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44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Novel </a:t>
            </a:r>
            <a:r>
              <a:rPr lang="en-US" dirty="0" smtClean="0"/>
              <a:t>Collaborators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31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" indent="0">
              <a:buNone/>
            </a:pPr>
            <a:endParaRPr lang="en-US" dirty="0" smtClean="0">
              <a:latin typeface="Courier"/>
            </a:endParaRPr>
          </a:p>
          <a:p>
            <a:pPr marL="18288" indent="0">
              <a:buNone/>
            </a:pPr>
            <a:endParaRPr lang="en-US" dirty="0">
              <a:latin typeface="Courier"/>
            </a:endParaRPr>
          </a:p>
          <a:p>
            <a:pPr marL="18288" indent="0">
              <a:buNone/>
            </a:pPr>
            <a:r>
              <a:rPr lang="en-US" dirty="0" smtClean="0">
                <a:latin typeface="Courier"/>
              </a:rPr>
              <a:t> self assert: key </a:t>
            </a:r>
            <a:r>
              <a:rPr lang="en-US" sz="4400" b="1" dirty="0" smtClean="0">
                <a:latin typeface="Courier"/>
              </a:rPr>
              <a:t>…?</a:t>
            </a:r>
            <a:endParaRPr lang="en-US" sz="4400" b="1" dirty="0" smtClean="0">
              <a:latin typeface="Courier"/>
            </a:endParaRPr>
          </a:p>
          <a:p>
            <a:pPr marL="18288" indent="0">
              <a:buNone/>
            </a:pPr>
            <a:r>
              <a:rPr lang="en-US" sz="4400" b="1" dirty="0" smtClean="0">
                <a:latin typeface="Courier"/>
              </a:rPr>
              <a:t> </a:t>
            </a:r>
            <a:r>
              <a:rPr lang="en-US" b="1" dirty="0" smtClean="0">
                <a:latin typeface="Courier"/>
              </a:rPr>
              <a:t>“</a:t>
            </a:r>
            <a:r>
              <a:rPr lang="en-US" b="1" dirty="0" smtClean="0">
                <a:latin typeface="Courier"/>
              </a:rPr>
              <a:t>How to represent key?!”</a:t>
            </a:r>
            <a:endParaRPr lang="en-US" sz="3600" b="1" dirty="0" smtClean="0">
              <a:latin typeface="Courier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testGeneratesKeyOnStart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45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Novel </a:t>
            </a:r>
            <a:r>
              <a:rPr lang="en-US" dirty="0" smtClean="0"/>
              <a:t>Collaborators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27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Spontaneous representation</a:t>
            </a:r>
          </a:p>
          <a:p>
            <a:pPr lvl="1"/>
            <a:r>
              <a:rPr lang="en-US" dirty="0" smtClean="0"/>
              <a:t>Do you feel lucky?</a:t>
            </a:r>
          </a:p>
          <a:p>
            <a:r>
              <a:rPr lang="en-US" dirty="0" smtClean="0"/>
              <a:t>Analyze thoroughly</a:t>
            </a:r>
          </a:p>
          <a:p>
            <a:pPr lvl="1"/>
            <a:r>
              <a:rPr lang="en-US" dirty="0" smtClean="0"/>
              <a:t>Give up TDD</a:t>
            </a:r>
          </a:p>
          <a:p>
            <a:r>
              <a:rPr lang="en-US" dirty="0" smtClean="0"/>
              <a:t>Postpone the test</a:t>
            </a:r>
          </a:p>
          <a:p>
            <a:pPr lvl="1"/>
            <a:r>
              <a:rPr lang="en-US" dirty="0" smtClean="0"/>
              <a:t>Not a solution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Can I</a:t>
            </a:r>
            <a:r>
              <a:rPr lang="en-US" dirty="0" smtClean="0"/>
              <a:t> </a:t>
            </a:r>
            <a:r>
              <a:rPr lang="en-US" dirty="0" smtClean="0"/>
              <a:t>Do?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46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Seamless TDD — Novel Collaborators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88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</a:t>
            </a:r>
          </a:p>
          <a:p>
            <a:r>
              <a:rPr lang="en-US" dirty="0" smtClean="0"/>
              <a:t>Create a new class for key</a:t>
            </a:r>
          </a:p>
          <a:p>
            <a:pPr lvl="1"/>
            <a:r>
              <a:rPr lang="en-US" dirty="0" smtClean="0"/>
              <a:t>Unnecessary complexity?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Can I </a:t>
            </a:r>
            <a:r>
              <a:rPr lang="en-US" dirty="0" smtClean="0"/>
              <a:t>Do?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47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Seamless TDD — Novel Collaborators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038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endParaRPr lang="en-US" dirty="0" smtClean="0"/>
          </a:p>
          <a:p>
            <a:pPr marL="18288" indent="0" algn="ctr">
              <a:buNone/>
            </a:pPr>
            <a:r>
              <a:rPr lang="en-US" dirty="0" smtClean="0"/>
              <a:t>That was a </a:t>
            </a:r>
            <a:r>
              <a:rPr lang="en-US" sz="4400" b="1" dirty="0" smtClean="0"/>
              <a:t>Digression</a:t>
            </a:r>
            <a:r>
              <a:rPr lang="en-US" dirty="0" smtClean="0"/>
              <a:t>!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</a:t>
            </a:r>
            <a:r>
              <a:rPr lang="en-US" smtClean="0"/>
              <a:t>Can I </a:t>
            </a:r>
            <a:r>
              <a:rPr lang="en-US" dirty="0" smtClean="0"/>
              <a:t>Do?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48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Seamless TDD — Novel Collaborators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709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buNone/>
            </a:pPr>
            <a:endParaRPr lang="en-US" sz="4800" dirty="0" smtClean="0"/>
          </a:p>
          <a:p>
            <a:pPr marL="18288" indent="0">
              <a:buNone/>
            </a:pPr>
            <a:endParaRPr lang="en-US" sz="4800" dirty="0" smtClean="0"/>
          </a:p>
          <a:p>
            <a:pPr marL="18288" indent="0">
              <a:buNone/>
            </a:pPr>
            <a:r>
              <a:rPr lang="en-US" sz="4800" dirty="0" smtClean="0"/>
              <a:t>…seems to be about </a:t>
            </a:r>
            <a:r>
              <a:rPr lang="en-US" sz="4800" b="1" dirty="0" smtClean="0"/>
              <a:t>testing</a:t>
            </a:r>
            <a:endParaRPr lang="en-US" sz="4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Opinion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947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" indent="0">
              <a:spcBef>
                <a:spcPts val="0"/>
              </a:spcBef>
              <a:buNone/>
            </a:pPr>
            <a:r>
              <a:rPr lang="en-US" dirty="0" smtClean="0">
                <a:latin typeface="Courier"/>
              </a:rPr>
              <a:t>|key|</a:t>
            </a:r>
          </a:p>
          <a:p>
            <a:pPr marL="18288" indent="0">
              <a:spcBef>
                <a:spcPts val="0"/>
              </a:spcBef>
              <a:buNone/>
            </a:pPr>
            <a:r>
              <a:rPr lang="en-US" dirty="0" smtClean="0">
                <a:latin typeface="Courier"/>
              </a:rPr>
              <a:t>game start.</a:t>
            </a:r>
          </a:p>
          <a:p>
            <a:pPr marL="18288" indent="0">
              <a:spcBef>
                <a:spcPts val="0"/>
              </a:spcBef>
              <a:buNone/>
            </a:pPr>
            <a:r>
              <a:rPr lang="en-US" dirty="0" smtClean="0">
                <a:latin typeface="Courier"/>
              </a:rPr>
              <a:t>key := game key.</a:t>
            </a:r>
          </a:p>
          <a:p>
            <a:pPr marL="18288" indent="0">
              <a:spcBef>
                <a:spcPts val="0"/>
              </a:spcBef>
              <a:buNone/>
            </a:pPr>
            <a:r>
              <a:rPr lang="en-US" dirty="0" smtClean="0">
                <a:latin typeface="Courier"/>
              </a:rPr>
              <a:t>self assert: </a:t>
            </a:r>
          </a:p>
          <a:p>
            <a:pPr marL="18288" indent="0">
              <a:spcBef>
                <a:spcPts val="0"/>
              </a:spcBef>
              <a:buNone/>
            </a:pPr>
            <a:r>
              <a:rPr lang="en-US" dirty="0">
                <a:latin typeface="Courier"/>
              </a:rPr>
              <a:t>	</a:t>
            </a:r>
            <a:r>
              <a:rPr lang="en-US" dirty="0" smtClean="0">
                <a:latin typeface="Courier"/>
              </a:rPr>
              <a:t>key </a:t>
            </a:r>
            <a:r>
              <a:rPr lang="en-US" dirty="0" err="1" smtClean="0">
                <a:latin typeface="Courier"/>
              </a:rPr>
              <a:t>isKindOf</a:t>
            </a:r>
            <a:r>
              <a:rPr lang="en-US" dirty="0" smtClean="0">
                <a:latin typeface="Courier"/>
              </a:rPr>
              <a:t>: </a:t>
            </a:r>
            <a:r>
              <a:rPr lang="en-US" b="1" dirty="0" smtClean="0">
                <a:latin typeface="Courier"/>
              </a:rPr>
              <a:t>Code</a:t>
            </a:r>
            <a:endParaRPr lang="en-US" sz="4400" b="1" dirty="0" smtClean="0">
              <a:latin typeface="Courier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testGeneratesKeyOnStart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49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Novel </a:t>
            </a:r>
            <a:r>
              <a:rPr lang="en-US" dirty="0" smtClean="0"/>
              <a:t>Collaborators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117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spcBef>
                <a:spcPts val="0"/>
              </a:spcBef>
              <a:buNone/>
            </a:pPr>
            <a:r>
              <a:rPr lang="en-US" dirty="0" smtClean="0">
                <a:latin typeface="Courier"/>
              </a:rPr>
              <a:t>[ :</a:t>
            </a:r>
            <a:r>
              <a:rPr lang="en-US" dirty="0" err="1" smtClean="0">
                <a:latin typeface="Courier"/>
              </a:rPr>
              <a:t>keyGen</a:t>
            </a:r>
            <a:r>
              <a:rPr lang="en-US" dirty="0" smtClean="0">
                <a:latin typeface="Courier"/>
              </a:rPr>
              <a:t> |</a:t>
            </a:r>
          </a:p>
          <a:p>
            <a:pPr marL="18288" indent="0">
              <a:spcBef>
                <a:spcPts val="0"/>
              </a:spcBef>
              <a:buNone/>
            </a:pPr>
            <a:r>
              <a:rPr lang="en-US" dirty="0" smtClean="0">
                <a:latin typeface="Courier"/>
              </a:rPr>
              <a:t> game </a:t>
            </a:r>
            <a:r>
              <a:rPr lang="en-US" dirty="0" err="1" smtClean="0">
                <a:latin typeface="Courier"/>
              </a:rPr>
              <a:t>keyGenerator</a:t>
            </a:r>
            <a:r>
              <a:rPr lang="en-US" dirty="0" smtClean="0">
                <a:latin typeface="Courier"/>
              </a:rPr>
              <a:t>: </a:t>
            </a:r>
            <a:r>
              <a:rPr lang="en-US" dirty="0" err="1" smtClean="0">
                <a:latin typeface="Courier"/>
              </a:rPr>
              <a:t>keyGen</a:t>
            </a:r>
            <a:r>
              <a:rPr lang="en-US" dirty="0" smtClean="0">
                <a:latin typeface="Courier"/>
              </a:rPr>
              <a:t>.</a:t>
            </a:r>
          </a:p>
          <a:p>
            <a:pPr marL="18288" indent="0">
              <a:spcBef>
                <a:spcPts val="0"/>
              </a:spcBef>
              <a:buNone/>
            </a:pPr>
            <a:r>
              <a:rPr lang="en-US" dirty="0" smtClean="0">
                <a:latin typeface="Courier"/>
              </a:rPr>
              <a:t> </a:t>
            </a:r>
            <a:r>
              <a:rPr lang="en-US" b="1" dirty="0" smtClean="0">
                <a:latin typeface="Courier"/>
              </a:rPr>
              <a:t>[ </a:t>
            </a:r>
            <a:r>
              <a:rPr lang="en-US" b="1" dirty="0" smtClean="0">
                <a:latin typeface="Courier"/>
              </a:rPr>
              <a:t>game start ]</a:t>
            </a:r>
          </a:p>
          <a:p>
            <a:pPr marL="18288" indent="0">
              <a:spcBef>
                <a:spcPts val="0"/>
              </a:spcBef>
              <a:buNone/>
            </a:pPr>
            <a:r>
              <a:rPr lang="en-US" b="1" dirty="0">
                <a:latin typeface="Courier"/>
              </a:rPr>
              <a:t> </a:t>
            </a:r>
            <a:r>
              <a:rPr lang="en-US" b="1" dirty="0" smtClean="0">
                <a:latin typeface="Courier"/>
              </a:rPr>
              <a:t>  </a:t>
            </a:r>
            <a:r>
              <a:rPr lang="en-US" b="1" dirty="0" smtClean="0">
                <a:latin typeface="Courier"/>
              </a:rPr>
              <a:t>should satisfy:</a:t>
            </a:r>
          </a:p>
          <a:p>
            <a:pPr marL="18288" indent="0">
              <a:spcBef>
                <a:spcPts val="0"/>
              </a:spcBef>
              <a:buNone/>
            </a:pPr>
            <a:r>
              <a:rPr lang="en-US" b="1" dirty="0">
                <a:latin typeface="Courier"/>
              </a:rPr>
              <a:t> </a:t>
            </a:r>
            <a:r>
              <a:rPr lang="en-US" b="1" dirty="0" smtClean="0">
                <a:latin typeface="Courier"/>
              </a:rPr>
              <a:t> </a:t>
            </a:r>
            <a:r>
              <a:rPr lang="en-US" b="1" dirty="0" smtClean="0">
                <a:latin typeface="Courier"/>
              </a:rPr>
              <a:t>   </a:t>
            </a:r>
            <a:r>
              <a:rPr lang="en-US" b="1" dirty="0" smtClean="0">
                <a:latin typeface="Courier"/>
              </a:rPr>
              <a:t>[</a:t>
            </a:r>
            <a:r>
              <a:rPr lang="en-US" b="1" dirty="0" err="1" smtClean="0">
                <a:latin typeface="Courier"/>
              </a:rPr>
              <a:t>keyGen</a:t>
            </a:r>
            <a:r>
              <a:rPr lang="en-US" b="1" dirty="0" smtClean="0">
                <a:latin typeface="Courier"/>
              </a:rPr>
              <a:t> </a:t>
            </a:r>
            <a:r>
              <a:rPr lang="en-US" b="1" dirty="0" err="1" smtClean="0">
                <a:latin typeface="Courier"/>
              </a:rPr>
              <a:t>createKey</a:t>
            </a:r>
            <a:endParaRPr lang="en-US" b="1" dirty="0" smtClean="0">
              <a:latin typeface="Courier"/>
            </a:endParaRPr>
          </a:p>
          <a:p>
            <a:pPr marL="18288" indent="0">
              <a:spcBef>
                <a:spcPts val="0"/>
              </a:spcBef>
              <a:buNone/>
            </a:pPr>
            <a:r>
              <a:rPr lang="en-US" b="1" dirty="0">
                <a:latin typeface="Courier"/>
              </a:rPr>
              <a:t> </a:t>
            </a:r>
            <a:r>
              <a:rPr lang="en-US" b="1" dirty="0" smtClean="0">
                <a:latin typeface="Courier"/>
              </a:rPr>
              <a:t>  </a:t>
            </a:r>
            <a:r>
              <a:rPr lang="en-US" b="1" dirty="0" smtClean="0">
                <a:latin typeface="Courier"/>
              </a:rPr>
              <a:t>     </a:t>
            </a:r>
            <a:r>
              <a:rPr lang="en-US" b="1" dirty="0" err="1" smtClean="0">
                <a:latin typeface="Courier"/>
              </a:rPr>
              <a:t>willReturn</a:t>
            </a:r>
            <a:r>
              <a:rPr lang="en-US" b="1" dirty="0" smtClean="0">
                <a:latin typeface="Courier"/>
              </a:rPr>
              <a:t>: #key</a:t>
            </a:r>
            <a:r>
              <a:rPr lang="en-US" b="1" dirty="0" smtClean="0">
                <a:latin typeface="Courier"/>
              </a:rPr>
              <a:t>]</a:t>
            </a:r>
          </a:p>
          <a:p>
            <a:pPr marL="18288" indent="0">
              <a:spcBef>
                <a:spcPts val="0"/>
              </a:spcBef>
              <a:buNone/>
            </a:pPr>
            <a:r>
              <a:rPr lang="en-US" dirty="0" smtClean="0">
                <a:latin typeface="Courier"/>
              </a:rPr>
              <a:t> game </a:t>
            </a:r>
            <a:r>
              <a:rPr lang="en-US" dirty="0">
                <a:latin typeface="Courier"/>
              </a:rPr>
              <a:t>key should be: #</a:t>
            </a:r>
            <a:r>
              <a:rPr lang="en-US" dirty="0" smtClean="0">
                <a:latin typeface="Courier"/>
              </a:rPr>
              <a:t>key</a:t>
            </a:r>
            <a:endParaRPr lang="en-US" dirty="0">
              <a:latin typeface="Courier"/>
            </a:endParaRPr>
          </a:p>
          <a:p>
            <a:pPr marL="18288" indent="0">
              <a:spcBef>
                <a:spcPts val="0"/>
              </a:spcBef>
              <a:buNone/>
            </a:pPr>
            <a:r>
              <a:rPr lang="en-US" dirty="0" smtClean="0">
                <a:latin typeface="Courier"/>
              </a:rPr>
              <a:t>] </a:t>
            </a:r>
            <a:r>
              <a:rPr lang="en-US" dirty="0" err="1" smtClean="0">
                <a:latin typeface="Courier"/>
              </a:rPr>
              <a:t>runScenario</a:t>
            </a:r>
            <a:r>
              <a:rPr lang="en-US" dirty="0" smtClean="0">
                <a:latin typeface="Courier"/>
              </a:rPr>
              <a:t>.</a:t>
            </a:r>
            <a:endParaRPr lang="en-US" dirty="0" smtClean="0">
              <a:latin typeface="Courier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testGeneratesKeyOnStart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50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TDD — Novel </a:t>
            </a:r>
            <a:r>
              <a:rPr lang="en-US" dirty="0" smtClean="0"/>
              <a:t>Collaborators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193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generation </a:t>
            </a:r>
            <a:r>
              <a:rPr lang="en-US" b="1" dirty="0" smtClean="0"/>
              <a:t>functionality</a:t>
            </a:r>
          </a:p>
          <a:p>
            <a:pPr lvl="1"/>
            <a:r>
              <a:rPr lang="en-US" dirty="0" smtClean="0"/>
              <a:t>is revealed</a:t>
            </a:r>
          </a:p>
          <a:p>
            <a:pPr lvl="1"/>
            <a:r>
              <a:rPr lang="en-US" dirty="0" smtClean="0"/>
              <a:t>moved to another object</a:t>
            </a:r>
          </a:p>
          <a:p>
            <a:r>
              <a:rPr lang="en-US" dirty="0" smtClean="0"/>
              <a:t>Dependency Injection</a:t>
            </a:r>
          </a:p>
          <a:p>
            <a:pPr lvl="1"/>
            <a:r>
              <a:rPr lang="en-US" dirty="0" smtClean="0"/>
              <a:t>fake key can be created for tests</a:t>
            </a:r>
          </a:p>
          <a:p>
            <a:pPr lvl="1"/>
            <a:r>
              <a:rPr lang="en-US" dirty="0" err="1" smtClean="0"/>
              <a:t>KeyGenerator</a:t>
            </a:r>
            <a:r>
              <a:rPr lang="en-US" dirty="0" smtClean="0"/>
              <a:t> refactored </a:t>
            </a:r>
            <a:r>
              <a:rPr lang="en-US" dirty="0"/>
              <a:t>to </a:t>
            </a:r>
            <a:r>
              <a:rPr lang="en-US" dirty="0" smtClean="0"/>
              <a:t>Turn</a:t>
            </a:r>
          </a:p>
          <a:p>
            <a:r>
              <a:rPr lang="en-US" dirty="0" smtClean="0"/>
              <a:t>No risk of incorrect decision</a:t>
            </a:r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Get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51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Seamless TDD — Novel Collaborators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336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buNone/>
            </a:pPr>
            <a:r>
              <a:rPr lang="en-US" dirty="0" smtClean="0"/>
              <a:t>Seamless TDD:</a:t>
            </a:r>
          </a:p>
          <a:p>
            <a:r>
              <a:rPr lang="en-US" dirty="0" smtClean="0"/>
              <a:t>No digression</a:t>
            </a:r>
          </a:p>
          <a:p>
            <a:r>
              <a:rPr lang="en-US" dirty="0" smtClean="0"/>
              <a:t>No up-front decomposition</a:t>
            </a:r>
          </a:p>
          <a:p>
            <a:r>
              <a:rPr lang="en-US" dirty="0"/>
              <a:t>No up-front </a:t>
            </a:r>
            <a:r>
              <a:rPr lang="en-US" dirty="0" smtClean="0"/>
              <a:t>design</a:t>
            </a:r>
          </a:p>
          <a:p>
            <a:r>
              <a:rPr lang="en-US" dirty="0" smtClean="0"/>
              <a:t>No speculating / fantasizing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Get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52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Seamless TDD — Novel Collaborators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087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Mock Objects For Top-Down Design by Bulls-and-Cows Example</a:t>
            </a:r>
          </a:p>
          <a:p>
            <a:pPr marL="18288" indent="0">
              <a:buNone/>
            </a:pPr>
            <a:endParaRPr lang="en-US" dirty="0" smtClean="0"/>
          </a:p>
          <a:p>
            <a:pPr marL="18288" indent="0" algn="ctr">
              <a:buNone/>
            </a:pPr>
            <a:r>
              <a:rPr lang="en-US" dirty="0" smtClean="0"/>
              <a:t>Just ask!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53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037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8288" indent="0" algn="ctr">
              <a:buNone/>
            </a:pPr>
            <a:endParaRPr lang="en-US" dirty="0" smtClean="0"/>
          </a:p>
          <a:p>
            <a:pPr marL="18288" indent="0" algn="ctr">
              <a:buNone/>
            </a:pPr>
            <a:r>
              <a:rPr lang="en-US" dirty="0" smtClean="0"/>
              <a:t>State vs. Behavior?</a:t>
            </a:r>
            <a:endParaRPr lang="ru-RU" dirty="0" smtClean="0"/>
          </a:p>
          <a:p>
            <a:pPr marL="18288" indent="0" algn="ctr">
              <a:buNone/>
            </a:pPr>
            <a:r>
              <a:rPr lang="en-US" dirty="0" smtClean="0"/>
              <a:t>Result vs. Intention?</a:t>
            </a:r>
          </a:p>
          <a:p>
            <a:endParaRPr lang="en-US" sz="1800" dirty="0" smtClean="0"/>
          </a:p>
          <a:p>
            <a:pPr marL="18288" indent="0" algn="ctr">
              <a:buNone/>
            </a:pPr>
            <a:r>
              <a:rPr lang="en-US" dirty="0" smtClean="0"/>
              <a:t>No contradiction!</a:t>
            </a:r>
          </a:p>
          <a:p>
            <a:pPr marL="18288" indent="0" algn="ctr">
              <a:buNone/>
            </a:pPr>
            <a:endParaRPr lang="en-US" sz="1600" dirty="0" smtClean="0"/>
          </a:p>
          <a:p>
            <a:pPr marL="18288" indent="0" algn="ctr">
              <a:buNone/>
            </a:pPr>
            <a:r>
              <a:rPr lang="en-US" sz="4400" dirty="0" smtClean="0"/>
              <a:t>Mockist approach </a:t>
            </a:r>
          </a:p>
          <a:p>
            <a:pPr marL="18288" indent="0" algn="ctr">
              <a:buNone/>
            </a:pPr>
            <a:r>
              <a:rPr lang="en-US" sz="4400" b="1" dirty="0" smtClean="0"/>
              <a:t>complements </a:t>
            </a:r>
            <a:r>
              <a:rPr lang="en-US" sz="4400" dirty="0" smtClean="0"/>
              <a:t>“classic” TDD</a:t>
            </a:r>
            <a:endParaRPr lang="ru-RU" sz="4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 vs. Mockist TDD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54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Seamless </a:t>
            </a:r>
            <a:r>
              <a:rPr lang="en-US" dirty="0" smtClean="0"/>
              <a:t>TDD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91597" y="3357245"/>
            <a:ext cx="7341294" cy="1739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3085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buNone/>
            </a:pPr>
            <a:endParaRPr lang="en-US" sz="1100" dirty="0" smtClean="0"/>
          </a:p>
          <a:p>
            <a:pPr marL="18288" indent="0">
              <a:buNone/>
            </a:pPr>
            <a:endParaRPr lang="en-US" sz="1800" dirty="0" smtClean="0"/>
          </a:p>
          <a:p>
            <a:r>
              <a:rPr lang="en-US" sz="4400" dirty="0" smtClean="0"/>
              <a:t>Top</a:t>
            </a:r>
            <a:r>
              <a:rPr lang="en-US" sz="4400" dirty="0" smtClean="0"/>
              <a:t>-</a:t>
            </a:r>
            <a:r>
              <a:rPr lang="en-US" sz="4400" dirty="0" smtClean="0"/>
              <a:t>Down with Mockist TDD</a:t>
            </a:r>
            <a:endParaRPr lang="en-US" sz="4400" dirty="0" smtClean="0"/>
          </a:p>
          <a:p>
            <a:pPr lvl="1"/>
            <a:r>
              <a:rPr lang="en-US" dirty="0" smtClean="0"/>
              <a:t>Analysis and Decomposition</a:t>
            </a:r>
          </a:p>
          <a:p>
            <a:endParaRPr lang="en-US" sz="2000" dirty="0" smtClean="0"/>
          </a:p>
          <a:p>
            <a:r>
              <a:rPr lang="en-US" sz="4400" dirty="0" smtClean="0"/>
              <a:t>Bottom</a:t>
            </a:r>
            <a:r>
              <a:rPr lang="en-US" sz="4400" dirty="0" smtClean="0"/>
              <a:t>-</a:t>
            </a:r>
            <a:r>
              <a:rPr lang="en-US" sz="4400" dirty="0" smtClean="0"/>
              <a:t>Up with Classic TDD</a:t>
            </a:r>
            <a:endParaRPr lang="en-US" sz="4400" dirty="0" smtClean="0"/>
          </a:p>
          <a:p>
            <a:pPr lvl="1"/>
            <a:r>
              <a:rPr lang="en-US" dirty="0" smtClean="0"/>
              <a:t>Synthesis and “</a:t>
            </a:r>
            <a:r>
              <a:rPr lang="en-US" dirty="0" smtClean="0"/>
              <a:t>real-object</a:t>
            </a:r>
            <a:r>
              <a:rPr lang="en-US" dirty="0" smtClean="0"/>
              <a:t>” testing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 and Mockist TDD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55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279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“Mock Objects” is a TDD technique</a:t>
            </a:r>
            <a:endParaRPr lang="ru-RU" dirty="0" smtClean="0"/>
          </a:p>
          <a:p>
            <a:pPr lvl="1"/>
            <a:r>
              <a:rPr lang="ru-RU" dirty="0" smtClean="0"/>
              <a:t>… </a:t>
            </a:r>
            <a:r>
              <a:rPr lang="en-US" dirty="0" smtClean="0"/>
              <a:t>about </a:t>
            </a:r>
            <a:r>
              <a:rPr lang="en-US" b="1" dirty="0" smtClean="0"/>
              <a:t>developing </a:t>
            </a:r>
            <a:r>
              <a:rPr lang="en-US" dirty="0" smtClean="0"/>
              <a:t>systems</a:t>
            </a:r>
            <a:endParaRPr lang="en-US" dirty="0" smtClean="0"/>
          </a:p>
          <a:p>
            <a:pPr lvl="1"/>
            <a:r>
              <a:rPr lang="en-US" dirty="0" smtClean="0"/>
              <a:t>… </a:t>
            </a:r>
            <a:r>
              <a:rPr lang="en-US" b="1" dirty="0" smtClean="0"/>
              <a:t>not</a:t>
            </a:r>
            <a:r>
              <a:rPr lang="en-US" dirty="0" smtClean="0"/>
              <a:t> just testing</a:t>
            </a:r>
          </a:p>
          <a:p>
            <a:pPr lvl="1"/>
            <a:r>
              <a:rPr lang="en-US" dirty="0" smtClean="0"/>
              <a:t>… useful in </a:t>
            </a:r>
            <a:r>
              <a:rPr lang="en-US" b="1" dirty="0" smtClean="0"/>
              <a:t>all languages</a:t>
            </a:r>
          </a:p>
          <a:p>
            <a:r>
              <a:rPr lang="en-US" b="1" dirty="0" smtClean="0"/>
              <a:t>Smalltalk</a:t>
            </a:r>
            <a:r>
              <a:rPr lang="en-US" dirty="0" smtClean="0"/>
              <a:t> makes mocks</a:t>
            </a:r>
          </a:p>
          <a:p>
            <a:pPr lvl="1"/>
            <a:r>
              <a:rPr lang="en-US" dirty="0" smtClean="0"/>
              <a:t>much easier to use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Smalltalk </a:t>
            </a:r>
            <a:r>
              <a:rPr lang="en-US" b="1" dirty="0" smtClean="0"/>
              <a:t>and</a:t>
            </a:r>
            <a:r>
              <a:rPr lang="en-US" dirty="0" smtClean="0"/>
              <a:t> Mock Objects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Why Mock Objects?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987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C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Cut off dependencies</a:t>
            </a:r>
            <a:r>
              <a:rPr lang="en-US" dirty="0" smtClean="0"/>
              <a:t> in tests</a:t>
            </a:r>
          </a:p>
          <a:p>
            <a:r>
              <a:rPr lang="en-US" sz="3600" dirty="0" smtClean="0"/>
              <a:t>Test</a:t>
            </a:r>
            <a:r>
              <a:rPr lang="en-US" sz="3600" dirty="0"/>
              <a:t>-Driven </a:t>
            </a:r>
            <a:r>
              <a:rPr lang="en-US" b="1" dirty="0" smtClean="0"/>
              <a:t>Decomposition</a:t>
            </a:r>
          </a:p>
          <a:p>
            <a:pPr lvl="1"/>
            <a:r>
              <a:rPr lang="en-US" sz="3200" dirty="0" smtClean="0"/>
              <a:t>Discover Responsibility (for collaborators)</a:t>
            </a:r>
          </a:p>
          <a:p>
            <a:pPr lvl="1"/>
            <a:r>
              <a:rPr lang="en-US" sz="3200" dirty="0"/>
              <a:t>Thinking vs. </a:t>
            </a:r>
            <a:r>
              <a:rPr lang="en-US" sz="3200" dirty="0" smtClean="0"/>
              <a:t>Speculating/Fantasizing</a:t>
            </a:r>
          </a:p>
          <a:p>
            <a:pPr marL="18288" indent="0">
              <a:buNone/>
            </a:pPr>
            <a:endParaRPr lang="en-US" sz="6000" dirty="0" smtClean="0"/>
          </a:p>
          <a:p>
            <a:pPr marL="18288" indent="0" algn="ctr">
              <a:buNone/>
            </a:pPr>
            <a:r>
              <a:rPr lang="en-US" sz="4800" b="1" dirty="0"/>
              <a:t>Seamless</a:t>
            </a:r>
            <a:r>
              <a:rPr lang="en-US" sz="4800" dirty="0"/>
              <a:t> TDD</a:t>
            </a:r>
            <a:endParaRPr lang="en-US" sz="4800" b="1" dirty="0"/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Mock Objects?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Why Mock Objects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9" name="Down Arrow 8"/>
          <p:cNvSpPr/>
          <p:nvPr/>
        </p:nvSpPr>
        <p:spPr>
          <a:xfrm>
            <a:off x="4160520" y="3900714"/>
            <a:ext cx="822960" cy="97390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31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Dependencies</a:t>
            </a:r>
          </a:p>
          <a:p>
            <a:pPr lvl="1"/>
            <a:r>
              <a:rPr lang="en-US" dirty="0" smtClean="0"/>
              <a:t>How to cut them off?</a:t>
            </a:r>
            <a:endParaRPr lang="ru-RU" dirty="0" smtClean="0"/>
          </a:p>
          <a:p>
            <a:endParaRPr lang="en-US" dirty="0" smtClean="0"/>
          </a:p>
          <a:p>
            <a:r>
              <a:rPr lang="en-US" dirty="0"/>
              <a:t>Novel </a:t>
            </a:r>
            <a:r>
              <a:rPr lang="en-US" dirty="0" smtClean="0"/>
              <a:t>Collaborators</a:t>
            </a:r>
          </a:p>
          <a:p>
            <a:pPr lvl="1"/>
            <a:r>
              <a:rPr lang="en-US" dirty="0" smtClean="0"/>
              <a:t>Where to cut?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Problem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Seamless TDD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041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b="1" dirty="0" smtClean="0"/>
              <a:t>Dependencies</a:t>
            </a:r>
            <a:endParaRPr lang="ru-RU" b="1" dirty="0" smtClean="0"/>
          </a:p>
          <a:p>
            <a:pPr lvl="1"/>
            <a:r>
              <a:rPr lang="en-US" b="1" dirty="0"/>
              <a:t>How to cut them </a:t>
            </a:r>
            <a:r>
              <a:rPr lang="en-US" b="1" dirty="0" smtClean="0"/>
              <a:t>off?</a:t>
            </a:r>
            <a:endParaRPr lang="ru-RU" b="1" dirty="0"/>
          </a:p>
          <a:p>
            <a:endParaRPr lang="en-US" dirty="0"/>
          </a:p>
          <a:p>
            <a:r>
              <a:rPr lang="en-US" dirty="0"/>
              <a:t>Novel Collaborators</a:t>
            </a:r>
          </a:p>
          <a:p>
            <a:pPr lvl="1"/>
            <a:r>
              <a:rPr lang="en-US" dirty="0"/>
              <a:t>Where to cut?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problem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1789C0F2-17E0-497A-9BBE-0C73201AAFE3}" type="slidenum">
              <a:rPr lang="en-US" smtClean="0"/>
              <a:pPr algn="r"/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Seamless TDD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725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Elemental.thmx</Template>
  <TotalTime>17755</TotalTime>
  <Words>1581</Words>
  <Application>Microsoft Macintosh PowerPoint</Application>
  <PresentationFormat>On-screen Show (4:3)</PresentationFormat>
  <Paragraphs>550</Paragraphs>
  <Slides>56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Elemental</vt:lpstr>
      <vt:lpstr>Mock Objects in the Smalltalk World</vt:lpstr>
      <vt:lpstr>Overview</vt:lpstr>
      <vt:lpstr>Why Mock Objects?</vt:lpstr>
      <vt:lpstr>Public Opinion</vt:lpstr>
      <vt:lpstr>Public Opinion</vt:lpstr>
      <vt:lpstr>Smalltalk and Mock Objects</vt:lpstr>
      <vt:lpstr>Why Mock Objects?</vt:lpstr>
      <vt:lpstr>What Is The Problem?</vt:lpstr>
      <vt:lpstr>What Is The problem?</vt:lpstr>
      <vt:lpstr>Dependencies</vt:lpstr>
      <vt:lpstr>So What?</vt:lpstr>
      <vt:lpstr>Dependencies: Example</vt:lpstr>
      <vt:lpstr>Filling Order</vt:lpstr>
      <vt:lpstr>Filling Order</vt:lpstr>
      <vt:lpstr>Digression Detected!</vt:lpstr>
      <vt:lpstr>Filling Order</vt:lpstr>
      <vt:lpstr>…And Even More Digression</vt:lpstr>
      <vt:lpstr>… And Even More Digression</vt:lpstr>
      <vt:lpstr>… Much More Digression</vt:lpstr>
      <vt:lpstr>Not-So-Seamless TDD</vt:lpstr>
      <vt:lpstr>Mocking Warehouse</vt:lpstr>
      <vt:lpstr>Mocking Warehouse</vt:lpstr>
      <vt:lpstr>The Mocketry Framework</vt:lpstr>
      <vt:lpstr>Behavior Expectations</vt:lpstr>
      <vt:lpstr>Behavior Expectations</vt:lpstr>
      <vt:lpstr>Mocketry Scenario Pattern</vt:lpstr>
      <vt:lpstr>Mocketry Scenario Pattern</vt:lpstr>
      <vt:lpstr>Behavior Expectations</vt:lpstr>
      <vt:lpstr>Mocketry Scenario Pattern</vt:lpstr>
      <vt:lpstr>Mocketry Scenario Pattern</vt:lpstr>
      <vt:lpstr>Mocketry Scenario Pattern</vt:lpstr>
      <vt:lpstr>Mocketry Scenario Pattern</vt:lpstr>
      <vt:lpstr>Trivial Example 1</vt:lpstr>
      <vt:lpstr>Trivial Example 2</vt:lpstr>
      <vt:lpstr>State Specification DSL</vt:lpstr>
      <vt:lpstr>Mocketry</vt:lpstr>
      <vt:lpstr>Mocking Warehouse</vt:lpstr>
      <vt:lpstr>Mocking Warehouse</vt:lpstr>
      <vt:lpstr>What We Get</vt:lpstr>
      <vt:lpstr>What’s the problem?</vt:lpstr>
      <vt:lpstr>Where to Start?</vt:lpstr>
      <vt:lpstr>Where to Cut?</vt:lpstr>
      <vt:lpstr>Where to Start?</vt:lpstr>
      <vt:lpstr>Novel Collaborators: Example</vt:lpstr>
      <vt:lpstr>Bulls and Cows Game</vt:lpstr>
      <vt:lpstr>testGeneratesKeyOnStart</vt:lpstr>
      <vt:lpstr>What Can I Do?</vt:lpstr>
      <vt:lpstr>What Can I Do?</vt:lpstr>
      <vt:lpstr>What Can I Do?</vt:lpstr>
      <vt:lpstr>testGeneratesKeyOnStart</vt:lpstr>
      <vt:lpstr>testGeneratesKeyOnStart</vt:lpstr>
      <vt:lpstr>What We Get</vt:lpstr>
      <vt:lpstr>What We Get</vt:lpstr>
      <vt:lpstr>Complete Example</vt:lpstr>
      <vt:lpstr>Classic vs. Mockist TDD</vt:lpstr>
      <vt:lpstr>Classic and Mockist TDD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Dennis Schetinin</dc:creator>
  <cp:lastModifiedBy>Dennis Schetinin</cp:lastModifiedBy>
  <cp:revision>452</cp:revision>
  <dcterms:created xsi:type="dcterms:W3CDTF">2011-08-12T11:07:12Z</dcterms:created>
  <dcterms:modified xsi:type="dcterms:W3CDTF">2011-08-25T11:04:34Z</dcterms:modified>
</cp:coreProperties>
</file>