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475" r:id="rId2"/>
    <p:sldId id="1019" r:id="rId3"/>
    <p:sldId id="966" r:id="rId4"/>
    <p:sldId id="967" r:id="rId5"/>
    <p:sldId id="968" r:id="rId6"/>
    <p:sldId id="991" r:id="rId7"/>
    <p:sldId id="992" r:id="rId8"/>
    <p:sldId id="985" r:id="rId9"/>
    <p:sldId id="969" r:id="rId10"/>
    <p:sldId id="970" r:id="rId11"/>
    <p:sldId id="977" r:id="rId12"/>
    <p:sldId id="971" r:id="rId13"/>
    <p:sldId id="972" r:id="rId14"/>
    <p:sldId id="973" r:id="rId15"/>
    <p:sldId id="978" r:id="rId16"/>
    <p:sldId id="974" r:id="rId17"/>
    <p:sldId id="979" r:id="rId18"/>
    <p:sldId id="982" r:id="rId19"/>
    <p:sldId id="980" r:id="rId20"/>
    <p:sldId id="981" r:id="rId21"/>
    <p:sldId id="975" r:id="rId22"/>
    <p:sldId id="1017" r:id="rId23"/>
    <p:sldId id="947" r:id="rId24"/>
    <p:sldId id="927" r:id="rId25"/>
    <p:sldId id="1018" r:id="rId26"/>
    <p:sldId id="929" r:id="rId27"/>
    <p:sldId id="984" r:id="rId28"/>
    <p:sldId id="986" r:id="rId29"/>
    <p:sldId id="987" r:id="rId30"/>
    <p:sldId id="993" r:id="rId31"/>
    <p:sldId id="990" r:id="rId32"/>
    <p:sldId id="994" r:id="rId33"/>
    <p:sldId id="995" r:id="rId34"/>
    <p:sldId id="996" r:id="rId35"/>
    <p:sldId id="938" r:id="rId36"/>
    <p:sldId id="940" r:id="rId37"/>
    <p:sldId id="941" r:id="rId38"/>
    <p:sldId id="946" r:id="rId39"/>
    <p:sldId id="945" r:id="rId40"/>
    <p:sldId id="937" r:id="rId41"/>
    <p:sldId id="998" r:id="rId42"/>
    <p:sldId id="988" r:id="rId43"/>
    <p:sldId id="950" r:id="rId44"/>
    <p:sldId id="999" r:id="rId45"/>
    <p:sldId id="1000" r:id="rId46"/>
    <p:sldId id="1001" r:id="rId47"/>
    <p:sldId id="1002" r:id="rId48"/>
    <p:sldId id="951" r:id="rId49"/>
    <p:sldId id="1003" r:id="rId50"/>
    <p:sldId id="953" r:id="rId51"/>
    <p:sldId id="1004" r:id="rId52"/>
    <p:sldId id="954" r:id="rId53"/>
    <p:sldId id="955" r:id="rId54"/>
    <p:sldId id="957" r:id="rId55"/>
    <p:sldId id="1005" r:id="rId56"/>
    <p:sldId id="1006" r:id="rId57"/>
    <p:sldId id="1007" r:id="rId58"/>
    <p:sldId id="1009" r:id="rId59"/>
    <p:sldId id="1008" r:id="rId60"/>
    <p:sldId id="964" r:id="rId61"/>
    <p:sldId id="1010" r:id="rId62"/>
    <p:sldId id="1016" r:id="rId63"/>
    <p:sldId id="1011" r:id="rId64"/>
    <p:sldId id="1012" r:id="rId65"/>
    <p:sldId id="1013" r:id="rId66"/>
    <p:sldId id="1020" r:id="rId67"/>
    <p:sldId id="965" r:id="rId68"/>
    <p:sldId id="1014" r:id="rId69"/>
    <p:sldId id="1015" r:id="rId70"/>
    <p:sldId id="1021" r:id="rId71"/>
  </p:sldIdLst>
  <p:sldSz cx="9906000" cy="6858000" type="A4"/>
  <p:notesSz cx="7315200" cy="9601200"/>
  <p:custDataLst>
    <p:tags r:id="rId74"/>
  </p:custDataLst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24">
          <p15:clr>
            <a:srgbClr val="A4A3A4"/>
          </p15:clr>
        </p15:guide>
        <p15:guide id="2" pos="230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CC0000"/>
    <a:srgbClr val="FF6633"/>
    <a:srgbClr val="CCCCFF"/>
    <a:srgbClr val="9966FF"/>
    <a:srgbClr val="0000FF"/>
    <a:srgbClr val="5F5F5F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457" autoAdjust="0"/>
  </p:normalViewPr>
  <p:slideViewPr>
    <p:cSldViewPr>
      <p:cViewPr varScale="1">
        <p:scale>
          <a:sx n="69" d="100"/>
          <a:sy n="69" d="100"/>
        </p:scale>
        <p:origin x="-984" y="-67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66" d="100"/>
          <a:sy n="66" d="100"/>
        </p:scale>
        <p:origin x="-1596" y="-72"/>
      </p:cViewPr>
      <p:guideLst>
        <p:guide orient="horz" pos="3024"/>
        <p:guide pos="230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hteck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7463" y="17463"/>
            <a:ext cx="31734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defTabSz="920750">
              <a:defRPr sz="1000" i="1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hteck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57663" y="17463"/>
            <a:ext cx="3173412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defTabSz="920750">
              <a:defRPr sz="1000" i="1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0" name="Rechteck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17463" y="9142413"/>
            <a:ext cx="3173413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defTabSz="920750">
              <a:defRPr sz="1000" i="1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1" name="Rechteck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1788" y="9123363"/>
            <a:ext cx="2817812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defTabSz="920750">
              <a:defRPr sz="1000" i="1"/>
            </a:lvl1pPr>
          </a:lstStyle>
          <a:p>
            <a:fld id="{DA5AEB4A-0D2F-461E-AF96-F56D96877135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68221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hteck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3175" y="0"/>
            <a:ext cx="3173413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defTabSz="920750">
              <a:defRPr sz="10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1" name="Rechteck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3413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defTabSz="920750">
              <a:defRPr sz="10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4756" name="Rechteck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66800" y="730250"/>
            <a:ext cx="5178425" cy="3584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hteck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4163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2054" name="Rechteck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3175" y="9121775"/>
            <a:ext cx="3173413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defTabSz="920750">
              <a:defRPr sz="10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5" name="Rechteck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1775"/>
            <a:ext cx="3173413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defTabSz="920750">
              <a:defRPr sz="1000" i="1">
                <a:latin typeface="Times New Roman" panose="02020603050405020304" pitchFamily="18" charset="0"/>
              </a:defRPr>
            </a:lvl1pPr>
          </a:lstStyle>
          <a:p>
            <a:fld id="{2116E672-28A1-4C5A-A228-0D420A7A0840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65481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207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8788" algn="l" defTabSz="9207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7575" algn="l" defTabSz="9207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7950" algn="l" defTabSz="9207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36738" algn="l" defTabSz="92075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/>
          </a:p>
        </p:txBody>
      </p:sp>
      <p:sp>
        <p:nvSpPr>
          <p:cNvPr id="7578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22B171C-8248-4DB9-B2E9-6B9CC0E24218}" type="slidenum">
              <a:rPr lang="de-DE" sz="1000">
                <a:latin typeface="Times New Roman" panose="02020603050405020304" pitchFamily="18" charset="0"/>
              </a:rPr>
              <a:pPr/>
              <a:t>1</a:t>
            </a:fld>
            <a:endParaRPr lang="de-DE" sz="10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630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/>
          </a:p>
        </p:txBody>
      </p:sp>
      <p:sp>
        <p:nvSpPr>
          <p:cNvPr id="7782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0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F01CF6-76FD-4DF4-8054-3316E81B421A}" type="slidenum">
              <a:rPr lang="de-DE" sz="1000">
                <a:latin typeface="Times New Roman" panose="02020603050405020304" pitchFamily="18" charset="0"/>
              </a:rPr>
              <a:pPr/>
              <a:t>67</a:t>
            </a:fld>
            <a:endParaRPr lang="de-DE" sz="10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464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hteck 3"/>
          <p:cNvSpPr>
            <a:spLocks noGrp="1" noChangeArrowheads="1"/>
          </p:cNvSpPr>
          <p:nvPr>
            <p:ph type="ctrTitle" sz="quarter"/>
          </p:nvPr>
        </p:nvSpPr>
        <p:spPr>
          <a:xfrm>
            <a:off x="1485900" y="2286000"/>
            <a:ext cx="80899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Klicken Sie, um das Titelformat zu bearbeiten</a:t>
            </a:r>
          </a:p>
        </p:txBody>
      </p:sp>
      <p:sp>
        <p:nvSpPr>
          <p:cNvPr id="3076" name="Rechteck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noProof="0" smtClean="0"/>
              <a:t>Klicken Sie, um das Untertitelformat zu bearbeiten</a:t>
            </a:r>
          </a:p>
        </p:txBody>
      </p:sp>
      <p:sp>
        <p:nvSpPr>
          <p:cNvPr id="5" name="Rechteck 5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hteck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hteck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87478-206D-4172-8C7A-58568A5F240B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006254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0"/>
            <a:ext cx="8991600" cy="762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hteck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hteck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hteck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F7BBFF-B981-41FF-B680-6BBA1C45C4E2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597262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620000" y="0"/>
            <a:ext cx="2286000" cy="6019800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62000" y="0"/>
            <a:ext cx="6705600" cy="60198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hteck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hteck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hteck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3DD64-3BFD-484D-834B-2C069DDCECEE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309860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0"/>
            <a:ext cx="8991600" cy="762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762000" y="1905000"/>
            <a:ext cx="4454525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68925" y="1905000"/>
            <a:ext cx="4454525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hteck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hteck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hteck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B5C505-14A5-4DDD-9AD5-BE8490202DE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11687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0"/>
            <a:ext cx="8991600" cy="762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762000" y="1905000"/>
            <a:ext cx="9061450" cy="4114800"/>
          </a:xfrm>
        </p:spPr>
        <p:txBody>
          <a:bodyPr/>
          <a:lstStyle/>
          <a:p>
            <a:pPr lvl="0"/>
            <a:endParaRPr lang="de-DE" noProof="0" dirty="0" smtClean="0"/>
          </a:p>
        </p:txBody>
      </p:sp>
      <p:sp>
        <p:nvSpPr>
          <p:cNvPr id="4" name="Rechteck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hteck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hteck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C970DC-AA14-4604-AE52-79A6B0964F4B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19285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0"/>
            <a:ext cx="8991600" cy="762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hteck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hteck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hteck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998209-16E4-4A59-9088-050292B87D6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692411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hteck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hteck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hteck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9C4BFC-F390-4C21-914E-410FAB4CC430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249344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0"/>
            <a:ext cx="8991600" cy="762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62000" y="1905000"/>
            <a:ext cx="445452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68925" y="1905000"/>
            <a:ext cx="445452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hteck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hteck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hteck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D81DB3-D270-4DA9-B6A7-8024A3A3F5BE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340150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hteck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hteck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hteck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E43489-B4F8-422A-8D1F-563331A6FEB9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230844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0"/>
            <a:ext cx="8991600" cy="762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hteck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hteck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hteck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26D71F-9C6E-436B-850A-C494B8CA517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121838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hteck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hteck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97DDDF-5538-40DC-8BC7-D245B566B61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913456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hteck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hteck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hteck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E76A52-B94A-4C52-A591-65A6B089D44E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760031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hteck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hteck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hteck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C1EF1E-1B0E-4E57-B866-8A46C370DD2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284570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hteck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905000"/>
            <a:ext cx="90614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Klicken Sie, um die Formate des Vorlagentextes zu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1029" name="Rechteck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0335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hteck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44950" y="6248400"/>
            <a:ext cx="3136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1" name="Rechteck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5970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fld id="{97DFF8BF-A9BF-4B16-A4F1-2782F211A373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7" name="Rechteck 3"/>
          <p:cNvSpPr>
            <a:spLocks noGrp="1" noChangeArrowheads="1"/>
          </p:cNvSpPr>
          <p:nvPr>
            <p:ph type="title"/>
          </p:nvPr>
        </p:nvSpPr>
        <p:spPr bwMode="auto">
          <a:xfrm>
            <a:off x="1073968" y="116632"/>
            <a:ext cx="883203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Klicken Sie, um das Titelformat</a:t>
            </a:r>
          </a:p>
        </p:txBody>
      </p:sp>
      <p:sp>
        <p:nvSpPr>
          <p:cNvPr id="18" name="Linie 8"/>
          <p:cNvSpPr>
            <a:spLocks noChangeShapeType="1"/>
          </p:cNvSpPr>
          <p:nvPr userDrawn="1"/>
        </p:nvSpPr>
        <p:spPr bwMode="auto">
          <a:xfrm>
            <a:off x="971962" y="914400"/>
            <a:ext cx="86400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9" name="Linie 9"/>
          <p:cNvSpPr>
            <a:spLocks noChangeShapeType="1"/>
          </p:cNvSpPr>
          <p:nvPr userDrawn="1"/>
        </p:nvSpPr>
        <p:spPr bwMode="auto">
          <a:xfrm flipV="1">
            <a:off x="982978" y="100263"/>
            <a:ext cx="0" cy="8382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" name="Linie 10"/>
          <p:cNvSpPr>
            <a:spLocks noChangeShapeType="1"/>
          </p:cNvSpPr>
          <p:nvPr userDrawn="1"/>
        </p:nvSpPr>
        <p:spPr bwMode="auto">
          <a:xfrm>
            <a:off x="1049004" y="1004575"/>
            <a:ext cx="8640000" cy="0"/>
          </a:xfrm>
          <a:prstGeom prst="line">
            <a:avLst/>
          </a:prstGeom>
          <a:noFill/>
          <a:ln w="50800">
            <a:solidFill>
              <a:srgbClr val="86868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1" name="Linie 11"/>
          <p:cNvSpPr>
            <a:spLocks noChangeShapeType="1"/>
          </p:cNvSpPr>
          <p:nvPr userDrawn="1"/>
        </p:nvSpPr>
        <p:spPr bwMode="auto">
          <a:xfrm flipV="1">
            <a:off x="1065528" y="184484"/>
            <a:ext cx="0" cy="838200"/>
          </a:xfrm>
          <a:prstGeom prst="line">
            <a:avLst/>
          </a:prstGeom>
          <a:noFill/>
          <a:ln w="50800">
            <a:solidFill>
              <a:srgbClr val="86868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878"/>
            <a:ext cx="977224" cy="8665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6BECEE4-E44C-4F96-870D-CAFDE7413D4A}" type="slidenum">
              <a:rPr lang="de-DE" sz="1400">
                <a:latin typeface="Times New Roman" panose="02020603050405020304" pitchFamily="18" charset="0"/>
              </a:rPr>
              <a:pPr/>
              <a:t>1</a:t>
            </a:fld>
            <a:endParaRPr lang="de-DE" sz="1400">
              <a:latin typeface="Times New Roman" panose="02020603050405020304" pitchFamily="18" charset="0"/>
            </a:endParaRPr>
          </a:p>
        </p:txBody>
      </p:sp>
      <p:sp>
        <p:nvSpPr>
          <p:cNvPr id="3075" name="Rechteck 3"/>
          <p:cNvSpPr>
            <a:spLocks noChangeArrowheads="1"/>
          </p:cNvSpPr>
          <p:nvPr/>
        </p:nvSpPr>
        <p:spPr bwMode="auto">
          <a:xfrm>
            <a:off x="3297238" y="1052736"/>
            <a:ext cx="6408290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2400" b="1" dirty="0">
                <a:solidFill>
                  <a:schemeClr val="tx2"/>
                </a:solidFill>
                <a:latin typeface="Verdana" panose="020B0604030504040204" pitchFamily="34" charset="0"/>
              </a:rPr>
              <a:t/>
            </a:r>
            <a:br>
              <a:rPr lang="de-DE" sz="2400" b="1" dirty="0">
                <a:solidFill>
                  <a:schemeClr val="tx2"/>
                </a:solidFill>
                <a:latin typeface="Verdana" panose="020B0604030504040204" pitchFamily="34" charset="0"/>
              </a:rPr>
            </a:br>
            <a:endParaRPr lang="de-DE" sz="2400" b="1" dirty="0">
              <a:solidFill>
                <a:schemeClr val="tx2"/>
              </a:solidFill>
              <a:latin typeface="Verdana" panose="020B0604030504040204" pitchFamily="34" charset="0"/>
            </a:endParaRPr>
          </a:p>
          <a:p>
            <a:pPr algn="ctr"/>
            <a:r>
              <a:rPr lang="de-DE" sz="3800" b="1" dirty="0">
                <a:solidFill>
                  <a:schemeClr val="tx2"/>
                </a:solidFill>
                <a:latin typeface="Verdana" panose="020B0604030504040204" pitchFamily="34" charset="0"/>
              </a:rPr>
              <a:t/>
            </a:r>
            <a:br>
              <a:rPr lang="de-DE" sz="3800" b="1" dirty="0">
                <a:solidFill>
                  <a:schemeClr val="tx2"/>
                </a:solidFill>
                <a:latin typeface="Verdana" panose="020B0604030504040204" pitchFamily="34" charset="0"/>
              </a:rPr>
            </a:br>
            <a:r>
              <a:rPr lang="de-DE" sz="3800" b="1" dirty="0">
                <a:solidFill>
                  <a:schemeClr val="tx2"/>
                </a:solidFill>
                <a:latin typeface="Verdana" panose="020B0604030504040204" pitchFamily="34" charset="0"/>
              </a:rPr>
              <a:t> </a:t>
            </a:r>
            <a:r>
              <a:rPr lang="en-US" sz="4200" b="1" dirty="0" err="1">
                <a:latin typeface="Verdana" panose="020B0604030504040204" pitchFamily="34" charset="0"/>
                <a:cs typeface="Times New Roman" panose="02020603050405020304" pitchFamily="18" charset="0"/>
              </a:rPr>
              <a:t>Eurydike</a:t>
            </a:r>
            <a:endParaRPr lang="en-US" sz="4200" b="1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200" b="1" dirty="0">
                <a:latin typeface="Verdan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l-GR" sz="4200" b="1" dirty="0">
                <a:latin typeface="Verdana" panose="020B0604030504040204" pitchFamily="34" charset="0"/>
                <a:cs typeface="Times New Roman" panose="02020603050405020304" pitchFamily="18" charset="0"/>
              </a:rPr>
              <a:t>Εὐρυδίκη</a:t>
            </a:r>
            <a:r>
              <a:rPr lang="de-DE" sz="4200" b="1" dirty="0">
                <a:latin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en-US" sz="4200" b="1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4200" b="1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latin typeface="Verdana" panose="020B0604030504040204" pitchFamily="34" charset="0"/>
                <a:cs typeface="Times New Roman" panose="02020603050405020304" pitchFamily="18" charset="0"/>
              </a:rPr>
              <a:t>Schemaless</a:t>
            </a:r>
            <a:endParaRPr lang="en-US" sz="3600" b="1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latin typeface="Verdana" panose="020B0604030504040204" pitchFamily="34" charset="0"/>
                <a:cs typeface="Times New Roman" panose="02020603050405020304" pitchFamily="18" charset="0"/>
              </a:rPr>
              <a:t>Object Relational </a:t>
            </a:r>
          </a:p>
          <a:p>
            <a:pPr algn="ctr"/>
            <a:r>
              <a:rPr lang="en-US" sz="3600" b="1" dirty="0">
                <a:latin typeface="Verdana" panose="020B0604030504040204" pitchFamily="34" charset="0"/>
                <a:cs typeface="Times New Roman" panose="02020603050405020304" pitchFamily="18" charset="0"/>
              </a:rPr>
              <a:t>SQL Mapper</a:t>
            </a:r>
            <a:endParaRPr lang="en-US" sz="2800" b="1" dirty="0">
              <a:latin typeface="Verdana" panose="020B0604030504040204" pitchFamily="34" charset="0"/>
            </a:endParaRPr>
          </a:p>
        </p:txBody>
      </p:sp>
      <p:pic>
        <p:nvPicPr>
          <p:cNvPr id="3076" name="Picture 6" descr="http://3.bp.blogspot.com/-QPrK1NeTD0g/Tpvaw_hOy_I/AAAAAAAAAT0/iR22380xPjs/s1600/Ducis_Louis_Orphee_Et_Euridi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938"/>
            <a:ext cx="3297238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2"/>
          <p:cNvSpPr txBox="1">
            <a:spLocks noChangeArrowheads="1"/>
          </p:cNvSpPr>
          <p:nvPr/>
        </p:nvSpPr>
        <p:spPr>
          <a:xfrm>
            <a:off x="1073968" y="188640"/>
            <a:ext cx="8832032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kern="0" smtClean="0"/>
              <a:t>Georg Heeg eK</a:t>
            </a:r>
            <a:endParaRPr lang="en-US" kern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14D1304-B8C7-4089-8451-537D99FE8FE3}" type="slidenum">
              <a:rPr lang="de-DE" sz="1400">
                <a:latin typeface="Times New Roman" panose="02020603050405020304" pitchFamily="18" charset="0"/>
              </a:rPr>
              <a:pPr/>
              <a:t>10</a:t>
            </a:fld>
            <a:endParaRPr lang="de-DE" sz="1400">
              <a:latin typeface="Times New Roman" panose="02020603050405020304" pitchFamily="18" charset="0"/>
            </a:endParaRPr>
          </a:p>
        </p:txBody>
      </p:sp>
      <p:sp>
        <p:nvSpPr>
          <p:cNvPr id="13315" name="Titel 2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991600" cy="762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Relations </a:t>
            </a:r>
            <a:r>
              <a:rPr lang="de-DE" smtClean="0">
                <a:sym typeface="Wingdings" panose="05000000000000000000" pitchFamily="2" charset="2"/>
              </a:rPr>
              <a:t> </a:t>
            </a:r>
            <a:r>
              <a:rPr lang="de-DE" smtClean="0"/>
              <a:t>Objects</a:t>
            </a:r>
          </a:p>
        </p:txBody>
      </p:sp>
      <p:sp>
        <p:nvSpPr>
          <p:cNvPr id="13316" name="Textplatzhalter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de-DE" smtClean="0"/>
              <a:t>Table rows as objects</a:t>
            </a:r>
          </a:p>
          <a:p>
            <a:pPr lvl="1"/>
            <a:r>
              <a:rPr lang="de-DE" smtClean="0"/>
              <a:t>easy as Objects can describe everyting</a:t>
            </a:r>
          </a:p>
          <a:p>
            <a:pPr lvl="1"/>
            <a:r>
              <a:rPr lang="de-DE" smtClean="0"/>
              <a:t>tables are mapped onto classes</a:t>
            </a:r>
          </a:p>
          <a:p>
            <a:pPr lvl="1"/>
            <a:r>
              <a:rPr lang="de-DE" smtClean="0"/>
              <a:t>columns are mapped onto instance variables</a:t>
            </a:r>
          </a:p>
          <a:p>
            <a:pPr lvl="2"/>
            <a:r>
              <a:rPr lang="de-DE" smtClean="0"/>
              <a:t>ObjectStudio database support</a:t>
            </a:r>
          </a:p>
          <a:p>
            <a:pPr lvl="2"/>
            <a:r>
              <a:rPr lang="de-DE" smtClean="0"/>
              <a:t>EXDI (VisualWorks)</a:t>
            </a:r>
          </a:p>
          <a:p>
            <a:pPr lvl="2"/>
            <a:r>
              <a:rPr lang="de-DE" smtClean="0"/>
              <a:t>GemConnect</a:t>
            </a:r>
          </a:p>
          <a:p>
            <a:pPr lvl="2"/>
            <a:r>
              <a:rPr lang="de-DE" smtClean="0"/>
              <a:t>VA Database support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F00A502-A2F7-4BD6-B2EF-13BE2C6F1B64}" type="slidenum">
              <a:rPr lang="de-DE" sz="1400">
                <a:latin typeface="Times New Roman" panose="02020603050405020304" pitchFamily="18" charset="0"/>
              </a:rPr>
              <a:pPr/>
              <a:t>11</a:t>
            </a:fld>
            <a:endParaRPr lang="de-DE" sz="1400">
              <a:latin typeface="Times New Roman" panose="02020603050405020304" pitchFamily="18" charset="0"/>
            </a:endParaRPr>
          </a:p>
        </p:txBody>
      </p:sp>
      <p:sp>
        <p:nvSpPr>
          <p:cNvPr id="14339" name="Titel 2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991600" cy="762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Objects </a:t>
            </a:r>
            <a:r>
              <a:rPr lang="de-DE" smtClean="0">
                <a:sym typeface="Wingdings" panose="05000000000000000000" pitchFamily="2" charset="2"/>
              </a:rPr>
              <a:t> Relations</a:t>
            </a:r>
            <a:endParaRPr lang="de-DE" smtClean="0"/>
          </a:p>
        </p:txBody>
      </p:sp>
      <p:sp>
        <p:nvSpPr>
          <p:cNvPr id="14340" name="Textplatzhalter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de-DE" smtClean="0"/>
              <a:t>Much more interesting</a:t>
            </a:r>
          </a:p>
          <a:p>
            <a:r>
              <a:rPr lang="de-DE" smtClean="0"/>
              <a:t>Much more difficult</a:t>
            </a:r>
          </a:p>
          <a:p>
            <a:pPr lvl="1"/>
            <a:r>
              <a:rPr lang="de-DE" smtClean="0"/>
              <a:t>due to lack of flexibilty on the relation side</a:t>
            </a:r>
          </a:p>
          <a:p>
            <a:r>
              <a:rPr lang="de-DE" smtClean="0"/>
              <a:t>Typical solution</a:t>
            </a:r>
          </a:p>
          <a:p>
            <a:pPr lvl="1"/>
            <a:r>
              <a:rPr lang="de-DE" smtClean="0"/>
              <a:t>OR Mapping</a:t>
            </a:r>
          </a:p>
          <a:p>
            <a:pPr lvl="1"/>
            <a:r>
              <a:rPr lang="de-DE" smtClean="0"/>
              <a:t>Objects Networks map onto Entity Relationship Models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D349ED8-840D-4A3B-8901-0E2427F4D447}" type="slidenum">
              <a:rPr lang="de-DE" sz="1400">
                <a:latin typeface="Times New Roman" panose="02020603050405020304" pitchFamily="18" charset="0"/>
              </a:rPr>
              <a:pPr/>
              <a:t>12</a:t>
            </a:fld>
            <a:endParaRPr lang="de-DE" sz="1400">
              <a:latin typeface="Times New Roman" panose="02020603050405020304" pitchFamily="18" charset="0"/>
            </a:endParaRPr>
          </a:p>
        </p:txBody>
      </p:sp>
      <p:sp>
        <p:nvSpPr>
          <p:cNvPr id="15363" name="Titel 2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991600" cy="762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Object Lens</a:t>
            </a:r>
          </a:p>
        </p:txBody>
      </p:sp>
      <p:sp>
        <p:nvSpPr>
          <p:cNvPr id="15364" name="Textplatzhalter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dirty="0" smtClean="0"/>
              <a:t>'the industry's first Object Relational Mapping (ORM) technology, providing seamless integration between Smalltalk-80 applications and RDBMSs'</a:t>
            </a:r>
          </a:p>
          <a:p>
            <a:pPr lvl="1"/>
            <a:r>
              <a:rPr lang="en-US" dirty="0" smtClean="0"/>
              <a:t>Richard </a:t>
            </a:r>
            <a:r>
              <a:rPr lang="en-US" dirty="0" err="1" smtClean="0"/>
              <a:t>Steiger</a:t>
            </a:r>
            <a:r>
              <a:rPr lang="en-US" dirty="0" smtClean="0"/>
              <a:t> </a:t>
            </a:r>
          </a:p>
          <a:p>
            <a:pPr lvl="2"/>
            <a:r>
              <a:rPr lang="en-US" dirty="0" err="1" smtClean="0"/>
              <a:t>Parc</a:t>
            </a:r>
            <a:r>
              <a:rPr lang="en-US" dirty="0" smtClean="0"/>
              <a:t>, </a:t>
            </a:r>
            <a:r>
              <a:rPr lang="en-US" dirty="0" err="1" smtClean="0"/>
              <a:t>ParcPlace</a:t>
            </a:r>
            <a:r>
              <a:rPr lang="en-US" dirty="0" smtClean="0"/>
              <a:t> and Ensemble</a:t>
            </a:r>
          </a:p>
          <a:p>
            <a:pPr lvl="2"/>
            <a:r>
              <a:rPr lang="en-US" dirty="0" smtClean="0"/>
              <a:t>Invented Object Relational Mapping (ORM)</a:t>
            </a:r>
          </a:p>
          <a:p>
            <a:pPr lvl="2"/>
            <a:r>
              <a:rPr lang="en-US" dirty="0" smtClean="0"/>
              <a:t>Smalltalk Type System, providing strong typing, data entry validation, and program transformation </a:t>
            </a:r>
            <a:r>
              <a:rPr lang="en-US" dirty="0" err="1" smtClean="0"/>
              <a:t>inferencing</a:t>
            </a:r>
            <a:endParaRPr lang="de-DE" dirty="0" smtClean="0"/>
          </a:p>
        </p:txBody>
      </p:sp>
      <p:pic>
        <p:nvPicPr>
          <p:cNvPr id="15365" name="Picture 2" descr="Richard Stei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360" y="3429000"/>
            <a:ext cx="1511768" cy="151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FC7D552-6F67-4ECB-83C2-C09F1DE7BED9}" type="slidenum">
              <a:rPr lang="de-DE" sz="1400">
                <a:latin typeface="Times New Roman" panose="02020603050405020304" pitchFamily="18" charset="0"/>
              </a:rPr>
              <a:pPr/>
              <a:t>13</a:t>
            </a:fld>
            <a:endParaRPr lang="de-DE" sz="1400">
              <a:latin typeface="Times New Roman" panose="02020603050405020304" pitchFamily="18" charset="0"/>
            </a:endParaRPr>
          </a:p>
        </p:txBody>
      </p:sp>
      <p:sp>
        <p:nvSpPr>
          <p:cNvPr id="16387" name="Titel 3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991600" cy="762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TOPLink</a:t>
            </a:r>
          </a:p>
        </p:txBody>
      </p:sp>
      <p:sp>
        <p:nvSpPr>
          <p:cNvPr id="16388" name="Textplatzhalter 4"/>
          <p:cNvSpPr>
            <a:spLocks noGrp="1"/>
          </p:cNvSpPr>
          <p:nvPr>
            <p:ph type="body" idx="4294967295"/>
          </p:nvPr>
        </p:nvSpPr>
        <p:spPr>
          <a:xfrm>
            <a:off x="762000" y="2409056"/>
            <a:ext cx="9061450" cy="4548336"/>
          </a:xfrm>
        </p:spPr>
        <p:txBody>
          <a:bodyPr/>
          <a:lstStyle/>
          <a:p>
            <a:r>
              <a:rPr lang="en-US" dirty="0" err="1" smtClean="0"/>
              <a:t>TOPLink</a:t>
            </a:r>
            <a:r>
              <a:rPr lang="en-US" dirty="0" smtClean="0"/>
              <a:t> is an application framework </a:t>
            </a:r>
          </a:p>
          <a:p>
            <a:r>
              <a:rPr lang="en-US" dirty="0" smtClean="0"/>
              <a:t>allows Smalltalk applications to access relational databases</a:t>
            </a:r>
          </a:p>
          <a:p>
            <a:r>
              <a:rPr lang="en-US" dirty="0" smtClean="0"/>
              <a:t>provides a high degree of integration between the Smalltalk objects and the relational database tables</a:t>
            </a:r>
          </a:p>
          <a:p>
            <a:r>
              <a:rPr lang="en-US" dirty="0" smtClean="0"/>
              <a:t>relational database can be made to behave like an object database</a:t>
            </a:r>
          </a:p>
        </p:txBody>
      </p:sp>
      <p:pic>
        <p:nvPicPr>
          <p:cNvPr id="16389" name="Picture 2" descr="The Object People:  Your Source for e-Solu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38" y="981075"/>
            <a:ext cx="37147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" descr="Profess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416" y="1114637"/>
            <a:ext cx="1007011" cy="151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6" descr="http://nasl.ezitsolutions.com/userfiles/images/john-pug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58" y="1114638"/>
            <a:ext cx="1594686" cy="1362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68F91CD-251A-4F19-A59C-37B625E530A8}" type="slidenum">
              <a:rPr lang="de-DE" sz="1400">
                <a:latin typeface="Times New Roman" panose="02020603050405020304" pitchFamily="18" charset="0"/>
              </a:rPr>
              <a:pPr/>
              <a:t>14</a:t>
            </a:fld>
            <a:endParaRPr lang="de-DE" sz="1400">
              <a:latin typeface="Times New Roman" panose="02020603050405020304" pitchFamily="18" charset="0"/>
            </a:endParaRPr>
          </a:p>
        </p:txBody>
      </p:sp>
      <p:sp>
        <p:nvSpPr>
          <p:cNvPr id="17411" name="Titel 2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991600" cy="762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GLORP</a:t>
            </a:r>
          </a:p>
        </p:txBody>
      </p:sp>
      <p:pic>
        <p:nvPicPr>
          <p:cNvPr id="17412" name="Picture 2" descr="http://lh6.googleusercontent.com/-2UBS8UZNG20/AAAAAAAAAAI/AAAAAAAAS_4/LtPL4dqz1u0/s512-c/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336" y="2282626"/>
            <a:ext cx="1722437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platzhalter 3"/>
          <p:cNvSpPr>
            <a:spLocks noGrp="1"/>
          </p:cNvSpPr>
          <p:nvPr>
            <p:ph type="body" idx="4294967295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dirty="0" smtClean="0"/>
              <a:t>Generic Lightweight Object-Relational Persistence</a:t>
            </a:r>
            <a:endParaRPr lang="de-DE" dirty="0" smtClean="0"/>
          </a:p>
          <a:p>
            <a:pPr lvl="1">
              <a:defRPr/>
            </a:pPr>
            <a:r>
              <a:rPr lang="en-US" dirty="0" smtClean="0">
                <a:ea typeface="+mn-ea"/>
                <a:cs typeface="+mn-cs"/>
              </a:rPr>
              <a:t>open-source</a:t>
            </a:r>
          </a:p>
          <a:p>
            <a:pPr lvl="1">
              <a:defRPr/>
            </a:pPr>
            <a:r>
              <a:rPr lang="en-US" dirty="0" smtClean="0">
                <a:ea typeface="+mn-ea"/>
                <a:cs typeface="+mn-cs"/>
              </a:rPr>
              <a:t>object-relational mapping layer for Smalltalk</a:t>
            </a:r>
            <a:endParaRPr lang="de-DE" dirty="0" smtClean="0"/>
          </a:p>
          <a:p>
            <a:pPr>
              <a:defRPr/>
            </a:pPr>
            <a:r>
              <a:rPr lang="en-US" dirty="0" smtClean="0"/>
              <a:t>Camp Smalltalk Project</a:t>
            </a:r>
          </a:p>
          <a:p>
            <a:pPr lvl="1">
              <a:defRPr/>
            </a:pPr>
            <a:r>
              <a:rPr lang="en-US" dirty="0" smtClean="0">
                <a:ea typeface="+mn-ea"/>
                <a:cs typeface="+mn-cs"/>
              </a:rPr>
              <a:t>led by Alan Knight </a:t>
            </a:r>
            <a:endParaRPr lang="de-DE" dirty="0" smtClean="0"/>
          </a:p>
          <a:p>
            <a:pPr>
              <a:defRPr/>
            </a:pPr>
            <a:r>
              <a:rPr lang="en-US" dirty="0" smtClean="0"/>
              <a:t>goal is</a:t>
            </a:r>
          </a:p>
          <a:p>
            <a:pPr lvl="1">
              <a:defRPr/>
            </a:pPr>
            <a:r>
              <a:rPr lang="en-US" dirty="0" smtClean="0">
                <a:ea typeface="+mn-ea"/>
                <a:cs typeface="+mn-cs"/>
              </a:rPr>
              <a:t>to provide a simple, powerful framework for reading and writing objects from relational databases</a:t>
            </a:r>
            <a:endParaRPr lang="de-DE" dirty="0" smtClean="0"/>
          </a:p>
          <a:p>
            <a:pPr>
              <a:defRPr/>
            </a:pPr>
            <a:r>
              <a:rPr lang="en-US" dirty="0" smtClean="0"/>
              <a:t>originally sponsored by The Object People </a:t>
            </a:r>
            <a:endParaRPr lang="de-DE" dirty="0" smtClean="0"/>
          </a:p>
          <a:p>
            <a:pPr>
              <a:defRPr/>
            </a:pPr>
            <a:r>
              <a:rPr lang="en-US" dirty="0" smtClean="0"/>
              <a:t>concepts are reminiscent of </a:t>
            </a:r>
            <a:r>
              <a:rPr lang="en-US" dirty="0" err="1" smtClean="0"/>
              <a:t>TOPLink</a:t>
            </a:r>
            <a:endParaRPr lang="de-DE" dirty="0" smtClean="0"/>
          </a:p>
          <a:p>
            <a:pPr lvl="1">
              <a:defRPr/>
            </a:pPr>
            <a:r>
              <a:rPr lang="en-US" dirty="0" smtClean="0">
                <a:ea typeface="+mn-ea"/>
                <a:cs typeface="+mn-cs"/>
              </a:rPr>
              <a:t>though </a:t>
            </a:r>
            <a:r>
              <a:rPr lang="en-US" dirty="0" err="1" smtClean="0">
                <a:ea typeface="+mn-ea"/>
                <a:cs typeface="+mn-cs"/>
              </a:rPr>
              <a:t>noticably</a:t>
            </a:r>
            <a:r>
              <a:rPr lang="en-US" dirty="0" smtClean="0">
                <a:ea typeface="+mn-ea"/>
                <a:cs typeface="+mn-cs"/>
              </a:rPr>
              <a:t> different in some respects.</a:t>
            </a:r>
            <a:endParaRPr lang="de-DE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CE05A43-0524-4CEC-863A-43CBDA1C267C}" type="slidenum">
              <a:rPr lang="de-DE" sz="1400">
                <a:latin typeface="Times New Roman" panose="02020603050405020304" pitchFamily="18" charset="0"/>
              </a:rPr>
              <a:pPr/>
              <a:t>15</a:t>
            </a:fld>
            <a:endParaRPr lang="de-DE" sz="1400">
              <a:latin typeface="Times New Roman" panose="02020603050405020304" pitchFamily="18" charset="0"/>
            </a:endParaRPr>
          </a:p>
        </p:txBody>
      </p:sp>
      <p:sp>
        <p:nvSpPr>
          <p:cNvPr id="18435" name="Titel 2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991600" cy="762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Properties</a:t>
            </a:r>
          </a:p>
        </p:txBody>
      </p:sp>
      <p:sp>
        <p:nvSpPr>
          <p:cNvPr id="18436" name="Textplatzhalter 3"/>
          <p:cNvSpPr>
            <a:spLocks noGrp="1"/>
          </p:cNvSpPr>
          <p:nvPr>
            <p:ph type="body" idx="4294967295"/>
          </p:nvPr>
        </p:nvSpPr>
        <p:spPr>
          <a:xfrm>
            <a:off x="762000" y="1905000"/>
            <a:ext cx="4622800" cy="4114800"/>
          </a:xfrm>
        </p:spPr>
        <p:txBody>
          <a:bodyPr/>
          <a:lstStyle/>
          <a:p>
            <a:r>
              <a:rPr lang="de-DE" smtClean="0"/>
              <a:t>Class structures map to ER models</a:t>
            </a:r>
          </a:p>
          <a:p>
            <a:r>
              <a:rPr lang="de-DE" smtClean="0"/>
              <a:t>Change is difficult</a:t>
            </a:r>
          </a:p>
          <a:p>
            <a:pPr lvl="1"/>
            <a:r>
              <a:rPr lang="de-DE" smtClean="0"/>
              <a:t>change classes</a:t>
            </a:r>
          </a:p>
          <a:p>
            <a:pPr lvl="1"/>
            <a:r>
              <a:rPr lang="de-DE" smtClean="0"/>
              <a:t>change tables</a:t>
            </a:r>
          </a:p>
          <a:p>
            <a:pPr lvl="2"/>
            <a:r>
              <a:rPr lang="de-DE" smtClean="0"/>
              <a:t>schema migration</a:t>
            </a:r>
          </a:p>
          <a:p>
            <a:pPr lvl="2"/>
            <a:r>
              <a:rPr lang="de-DE" smtClean="0"/>
              <a:t>data migration</a:t>
            </a:r>
          </a:p>
          <a:p>
            <a:pPr lvl="1"/>
            <a:r>
              <a:rPr lang="de-DE" smtClean="0"/>
              <a:t>change mapping</a:t>
            </a:r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1052513"/>
            <a:ext cx="4664075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2C8999F-BF32-4839-B302-87F8A9885F79}" type="slidenum">
              <a:rPr lang="de-DE" sz="1400">
                <a:latin typeface="Times New Roman" panose="02020603050405020304" pitchFamily="18" charset="0"/>
              </a:rPr>
              <a:pPr/>
              <a:t>16</a:t>
            </a:fld>
            <a:endParaRPr lang="de-DE" sz="1400">
              <a:latin typeface="Times New Roman" panose="02020603050405020304" pitchFamily="18" charset="0"/>
            </a:endParaRPr>
          </a:p>
        </p:txBody>
      </p:sp>
      <p:sp>
        <p:nvSpPr>
          <p:cNvPr id="19459" name="Titel 2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7658100" cy="762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Orpheus</a:t>
            </a:r>
          </a:p>
        </p:txBody>
      </p:sp>
      <p:pic>
        <p:nvPicPr>
          <p:cNvPr id="19460" name="Picture 2" descr="https://www.xing.com/pubimg/users/6/a/d/d25616382.26829,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392" y="1124744"/>
            <a:ext cx="13335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 descr="http://www.omeleon.de/img/ola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392" y="4634707"/>
            <a:ext cx="13335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Doris Müll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392" y="2872582"/>
            <a:ext cx="13335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platzhalter 3"/>
          <p:cNvSpPr>
            <a:spLocks noGrp="1"/>
          </p:cNvSpPr>
          <p:nvPr>
            <p:ph type="body" idx="4294967295"/>
          </p:nvPr>
        </p:nvSpPr>
        <p:spPr>
          <a:xfrm>
            <a:off x="762000" y="1905000"/>
            <a:ext cx="7810500" cy="469265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de-DE" dirty="0" smtClean="0"/>
              <a:t>Goal: Easy </a:t>
            </a:r>
            <a:r>
              <a:rPr lang="de-DE" dirty="0" err="1" smtClean="0"/>
              <a:t>change</a:t>
            </a:r>
            <a:endParaRPr lang="de-DE" dirty="0" smtClean="0"/>
          </a:p>
          <a:p>
            <a:pPr lvl="1">
              <a:defRPr/>
            </a:pP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database</a:t>
            </a:r>
            <a:r>
              <a:rPr lang="de-DE" dirty="0" smtClean="0"/>
              <a:t> </a:t>
            </a:r>
            <a:r>
              <a:rPr lang="de-DE" dirty="0" err="1" smtClean="0"/>
              <a:t>schema</a:t>
            </a:r>
            <a:r>
              <a:rPr lang="de-DE" dirty="0" smtClean="0"/>
              <a:t> </a:t>
            </a:r>
            <a:r>
              <a:rPr lang="de-DE" dirty="0" err="1" smtClean="0"/>
              <a:t>migrations</a:t>
            </a:r>
            <a:endParaRPr lang="de-DE" dirty="0" smtClean="0"/>
          </a:p>
          <a:p>
            <a:pPr lvl="1">
              <a:defRPr/>
            </a:pP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migrations</a:t>
            </a:r>
            <a:endParaRPr lang="de-DE" dirty="0" smtClean="0"/>
          </a:p>
          <a:p>
            <a:pPr>
              <a:defRPr/>
            </a:pPr>
            <a:r>
              <a:rPr lang="de-DE" dirty="0" err="1" smtClean="0"/>
              <a:t>Designed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developed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Component</a:t>
            </a:r>
            <a:r>
              <a:rPr lang="de-DE" dirty="0" smtClean="0"/>
              <a:t> Studio (ERP)</a:t>
            </a:r>
          </a:p>
          <a:p>
            <a:pPr>
              <a:defRPr/>
            </a:pPr>
            <a:r>
              <a:rPr lang="de-DE" dirty="0" smtClean="0"/>
              <a:t>Way: universal </a:t>
            </a:r>
            <a:r>
              <a:rPr lang="de-DE" dirty="0" err="1" smtClean="0"/>
              <a:t>database</a:t>
            </a:r>
            <a:r>
              <a:rPr lang="de-DE" dirty="0" smtClean="0"/>
              <a:t> </a:t>
            </a:r>
            <a:r>
              <a:rPr lang="de-DE" dirty="0" err="1" smtClean="0"/>
              <a:t>schema</a:t>
            </a:r>
            <a:endParaRPr lang="de-DE" dirty="0" smtClean="0"/>
          </a:p>
          <a:p>
            <a:pPr lvl="1">
              <a:defRPr/>
            </a:pP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schema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all </a:t>
            </a:r>
            <a:r>
              <a:rPr lang="de-DE" dirty="0" err="1" smtClean="0"/>
              <a:t>objects</a:t>
            </a:r>
            <a:endParaRPr lang="de-DE" dirty="0" smtClean="0"/>
          </a:p>
          <a:p>
            <a:pPr>
              <a:defRPr/>
            </a:pPr>
            <a:r>
              <a:rPr lang="de-DE" dirty="0" err="1" smtClean="0"/>
              <a:t>Based</a:t>
            </a:r>
            <a:r>
              <a:rPr lang="de-DE" dirty="0" smtClean="0"/>
              <a:t> upon </a:t>
            </a:r>
            <a:r>
              <a:rPr lang="de-DE" dirty="0" err="1" smtClean="0"/>
              <a:t>Object</a:t>
            </a:r>
            <a:r>
              <a:rPr lang="de-DE" dirty="0" smtClean="0"/>
              <a:t> Lens</a:t>
            </a:r>
          </a:p>
          <a:p>
            <a:pPr lvl="1">
              <a:defRPr/>
            </a:pPr>
            <a:r>
              <a:rPr lang="de-DE" dirty="0" smtClean="0"/>
              <a:t>Mapping is </a:t>
            </a:r>
            <a:r>
              <a:rPr lang="de-DE" dirty="0" err="1" smtClean="0"/>
              <a:t>reduced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typing</a:t>
            </a:r>
            <a:endParaRPr lang="de-DE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0B5716A-3971-4DFA-8B63-B8732AEC8616}" type="slidenum">
              <a:rPr lang="de-DE" sz="1400">
                <a:latin typeface="Times New Roman" panose="02020603050405020304" pitchFamily="18" charset="0"/>
              </a:rPr>
              <a:pPr/>
              <a:t>17</a:t>
            </a:fld>
            <a:endParaRPr lang="de-DE" sz="1400">
              <a:latin typeface="Times New Roman" panose="02020603050405020304" pitchFamily="18" charset="0"/>
            </a:endParaRPr>
          </a:p>
        </p:txBody>
      </p:sp>
      <p:sp>
        <p:nvSpPr>
          <p:cNvPr id="20483" name="Textplatzhalter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smtClean="0"/>
              <a:t>CREATE TABLE domainmodel(</a:t>
            </a:r>
          </a:p>
          <a:p>
            <a:pPr marL="457200" lvl="1" indent="0">
              <a:buFontTx/>
              <a:buNone/>
            </a:pPr>
            <a:r>
              <a:rPr lang="de-DE" smtClean="0"/>
              <a:t>domainmodelclass character varying(64),</a:t>
            </a:r>
          </a:p>
          <a:p>
            <a:pPr marL="457200" lvl="1" indent="0">
              <a:buFontTx/>
              <a:buNone/>
            </a:pPr>
            <a:r>
              <a:rPr lang="de-DE" smtClean="0"/>
              <a:t>objectid integer)</a:t>
            </a:r>
          </a:p>
        </p:txBody>
      </p:sp>
      <p:sp>
        <p:nvSpPr>
          <p:cNvPr id="20484" name="Titel 3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991600" cy="762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Orpheus object table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1DD8668-CD1C-4F30-A226-B6ECDACA2632}" type="slidenum">
              <a:rPr lang="de-DE" sz="1400">
                <a:latin typeface="Times New Roman" panose="02020603050405020304" pitchFamily="18" charset="0"/>
              </a:rPr>
              <a:pPr/>
              <a:t>18</a:t>
            </a:fld>
            <a:endParaRPr lang="de-DE" sz="1400">
              <a:latin typeface="Times New Roman" panose="02020603050405020304" pitchFamily="18" charset="0"/>
            </a:endParaRPr>
          </a:p>
        </p:txBody>
      </p:sp>
      <p:sp>
        <p:nvSpPr>
          <p:cNvPr id="21507" name="Textplatzhalter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mtClean="0"/>
              <a:t>CREATE TABLE objectreference(</a:t>
            </a:r>
          </a:p>
          <a:p>
            <a:pPr marL="457200" lvl="1" indent="0">
              <a:buFontTx/>
              <a:buNone/>
            </a:pPr>
            <a:r>
              <a:rPr lang="en-US" smtClean="0"/>
              <a:t>attribute character varying(40),</a:t>
            </a:r>
          </a:p>
          <a:p>
            <a:pPr marL="457200" lvl="1" indent="0">
              <a:buFontTx/>
              <a:buNone/>
            </a:pPr>
            <a:r>
              <a:rPr lang="en-US" smtClean="0"/>
              <a:t>basevalue numeric,</a:t>
            </a:r>
          </a:p>
          <a:p>
            <a:pPr marL="457200" lvl="1" indent="0">
              <a:buFontTx/>
              <a:buNone/>
            </a:pPr>
            <a:r>
              <a:rPr lang="en-US" smtClean="0"/>
              <a:t>myinstance integer)</a:t>
            </a:r>
            <a:endParaRPr lang="de-DE" smtClean="0"/>
          </a:p>
        </p:txBody>
      </p:sp>
      <p:sp>
        <p:nvSpPr>
          <p:cNvPr id="21508" name="Titel 3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991600" cy="762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Object attribute table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60E83E-C0B5-43B4-B899-C8CA553E1538}" type="slidenum">
              <a:rPr lang="de-DE" sz="1400">
                <a:latin typeface="Times New Roman" panose="02020603050405020304" pitchFamily="18" charset="0"/>
              </a:rPr>
              <a:pPr/>
              <a:t>19</a:t>
            </a:fld>
            <a:endParaRPr lang="de-DE" sz="1400">
              <a:latin typeface="Times New Roman" panose="02020603050405020304" pitchFamily="18" charset="0"/>
            </a:endParaRPr>
          </a:p>
        </p:txBody>
      </p:sp>
      <p:sp>
        <p:nvSpPr>
          <p:cNvPr id="22531" name="Titel 2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991600" cy="762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Integer attributes table</a:t>
            </a:r>
          </a:p>
        </p:txBody>
      </p:sp>
      <p:sp>
        <p:nvSpPr>
          <p:cNvPr id="22532" name="Textplatzhalter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smtClean="0"/>
              <a:t>CREATE TABLE integervalue(</a:t>
            </a:r>
          </a:p>
          <a:p>
            <a:pPr marL="457200" lvl="1" indent="0">
              <a:buFontTx/>
              <a:buNone/>
            </a:pPr>
            <a:r>
              <a:rPr lang="de-DE" smtClean="0"/>
              <a:t>attribute character varying(40),</a:t>
            </a:r>
          </a:p>
          <a:p>
            <a:pPr marL="457200" lvl="1" indent="0">
              <a:buFontTx/>
              <a:buNone/>
            </a:pPr>
            <a:r>
              <a:rPr lang="de-DE" smtClean="0"/>
              <a:t>basevalue integer,</a:t>
            </a:r>
          </a:p>
          <a:p>
            <a:pPr marL="457200" lvl="1" indent="0">
              <a:buFontTx/>
              <a:buNone/>
            </a:pPr>
            <a:r>
              <a:rPr lang="de-DE" smtClean="0"/>
              <a:t>myinstance integer)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EEA7191-5673-4219-AA73-F3F5265E072D}" type="slidenum">
              <a:rPr lang="de-DE" sz="1400">
                <a:latin typeface="Times New Roman" panose="02020603050405020304" pitchFamily="18" charset="0"/>
              </a:rPr>
              <a:pPr/>
              <a:t>2</a:t>
            </a:fld>
            <a:endParaRPr lang="de-DE" sz="1400">
              <a:latin typeface="Times New Roman" panose="02020603050405020304" pitchFamily="18" charset="0"/>
            </a:endParaRPr>
          </a:p>
        </p:txBody>
      </p:sp>
      <p:sp>
        <p:nvSpPr>
          <p:cNvPr id="5123" name="Titel 2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991600" cy="762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Eurydike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4294967295"/>
          </p:nvPr>
        </p:nvSpPr>
        <p:spPr>
          <a:xfrm>
            <a:off x="815975" y="1916113"/>
            <a:ext cx="3705225" cy="4114800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de-DE" b="1" dirty="0" err="1" smtClean="0"/>
              <a:t>E</a:t>
            </a:r>
            <a:r>
              <a:rPr lang="de-DE" dirty="0" err="1" smtClean="0"/>
              <a:t>asily</a:t>
            </a:r>
            <a:endParaRPr lang="de-DE" dirty="0" smtClean="0"/>
          </a:p>
          <a:p>
            <a:pPr>
              <a:defRPr/>
            </a:pPr>
            <a:r>
              <a:rPr lang="de-DE" b="1" dirty="0" err="1" smtClean="0"/>
              <a:t>U</a:t>
            </a:r>
            <a:r>
              <a:rPr lang="de-DE" dirty="0" err="1" smtClean="0"/>
              <a:t>sable</a:t>
            </a:r>
            <a:endParaRPr lang="de-DE" dirty="0" smtClean="0"/>
          </a:p>
          <a:p>
            <a:pPr>
              <a:defRPr/>
            </a:pPr>
            <a:endParaRPr lang="de-DE" dirty="0" smtClean="0"/>
          </a:p>
          <a:p>
            <a:pPr>
              <a:defRPr/>
            </a:pPr>
            <a:r>
              <a:rPr lang="de-DE" b="1" dirty="0" smtClean="0"/>
              <a:t>R</a:t>
            </a:r>
            <a:r>
              <a:rPr lang="de-DE" dirty="0" smtClean="0"/>
              <a:t>elational</a:t>
            </a:r>
          </a:p>
          <a:p>
            <a:pPr>
              <a:defRPr/>
            </a:pPr>
            <a:r>
              <a:rPr lang="de-DE" b="1" dirty="0" err="1" smtClean="0"/>
              <a:t>Y</a:t>
            </a:r>
            <a:r>
              <a:rPr lang="de-DE" dirty="0" err="1" smtClean="0"/>
              <a:t>obbish</a:t>
            </a:r>
            <a:endParaRPr lang="de-DE" dirty="0" smtClean="0"/>
          </a:p>
          <a:p>
            <a:pPr>
              <a:defRPr/>
            </a:pPr>
            <a:r>
              <a:rPr lang="de-DE" b="1" dirty="0" smtClean="0"/>
              <a:t>D</a:t>
            </a:r>
            <a:r>
              <a:rPr lang="de-DE" dirty="0" smtClean="0"/>
              <a:t>atabase</a:t>
            </a:r>
          </a:p>
          <a:p>
            <a:pPr>
              <a:defRPr/>
            </a:pPr>
            <a:endParaRPr lang="de-DE" dirty="0" smtClean="0"/>
          </a:p>
          <a:p>
            <a:pPr>
              <a:defRPr/>
            </a:pPr>
            <a:r>
              <a:rPr lang="de-DE" b="1" dirty="0" smtClean="0"/>
              <a:t>I</a:t>
            </a:r>
            <a:r>
              <a:rPr lang="de-DE" dirty="0" smtClean="0"/>
              <a:t>ntuitive</a:t>
            </a:r>
          </a:p>
          <a:p>
            <a:pPr>
              <a:defRPr/>
            </a:pPr>
            <a:r>
              <a:rPr lang="de-DE" b="1" dirty="0" err="1" smtClean="0"/>
              <a:t>K</a:t>
            </a:r>
            <a:r>
              <a:rPr lang="de-DE" dirty="0" err="1" smtClean="0"/>
              <a:t>eymappingless</a:t>
            </a:r>
            <a:endParaRPr lang="de-DE" dirty="0" smtClean="0"/>
          </a:p>
          <a:p>
            <a:pPr>
              <a:defRPr/>
            </a:pPr>
            <a:r>
              <a:rPr lang="de-DE" b="1" dirty="0" smtClean="0"/>
              <a:t>E</a:t>
            </a:r>
            <a:r>
              <a:rPr lang="de-DE" dirty="0" smtClean="0"/>
              <a:t>nvironment</a:t>
            </a:r>
          </a:p>
          <a:p>
            <a:pPr>
              <a:defRPr/>
            </a:pPr>
            <a:endParaRPr lang="de-DE" dirty="0"/>
          </a:p>
        </p:txBody>
      </p:sp>
      <p:pic>
        <p:nvPicPr>
          <p:cNvPr id="5125" name="Picture 6" descr="http://3.bp.blogspot.com/-QPrK1NeTD0g/Tpvaw_hOy_I/AAAAAAAAAT0/iR22380xPjs/s1600/Ducis_Louis_Orphee_Et_Euridi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928" y="1308894"/>
            <a:ext cx="5437187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DBA92C-C85D-42D0-8972-1A9E7CD1F831}" type="slidenum">
              <a:rPr lang="de-DE" sz="1400">
                <a:latin typeface="Times New Roman" panose="02020603050405020304" pitchFamily="18" charset="0"/>
              </a:rPr>
              <a:pPr/>
              <a:t>20</a:t>
            </a:fld>
            <a:endParaRPr lang="de-DE" sz="1400">
              <a:latin typeface="Times New Roman" panose="02020603050405020304" pitchFamily="18" charset="0"/>
            </a:endParaRPr>
          </a:p>
        </p:txBody>
      </p:sp>
      <p:sp>
        <p:nvSpPr>
          <p:cNvPr id="23555" name="Titel 2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991600" cy="762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Many more basic type tables</a:t>
            </a:r>
          </a:p>
        </p:txBody>
      </p:sp>
      <p:sp>
        <p:nvSpPr>
          <p:cNvPr id="23556" name="Textplatzhalter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de-DE" smtClean="0"/>
              <a:t>Examples</a:t>
            </a:r>
          </a:p>
          <a:p>
            <a:pPr lvl="1"/>
            <a:r>
              <a:rPr lang="de-DE" smtClean="0"/>
              <a:t>ARBITRARYSTRING</a:t>
            </a:r>
          </a:p>
          <a:p>
            <a:pPr lvl="1"/>
            <a:r>
              <a:rPr lang="de-DE" smtClean="0"/>
              <a:t>BINARYVALUE</a:t>
            </a:r>
          </a:p>
          <a:p>
            <a:pPr lvl="1"/>
            <a:r>
              <a:rPr lang="de-DE" smtClean="0"/>
              <a:t>BOOLEANVALUE</a:t>
            </a:r>
          </a:p>
          <a:p>
            <a:pPr lvl="1"/>
            <a:r>
              <a:rPr lang="de-DE" smtClean="0"/>
              <a:t>LARGESTRING</a:t>
            </a:r>
          </a:p>
          <a:p>
            <a:pPr lvl="1"/>
            <a:r>
              <a:rPr lang="de-DE" smtClean="0"/>
              <a:t>TINYSTRING</a:t>
            </a:r>
          </a:p>
          <a:p>
            <a:pPr lvl="1"/>
            <a:r>
              <a:rPr lang="de-DE" smtClean="0"/>
              <a:t>TIMESTAMPVALUE</a:t>
            </a:r>
          </a:p>
          <a:p>
            <a:pPr lvl="1"/>
            <a:r>
              <a:rPr lang="de-DE" smtClean="0"/>
              <a:t>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25EAC77-445C-4468-B5C5-717A6FA32B6F}" type="slidenum">
              <a:rPr lang="de-DE" sz="1400">
                <a:latin typeface="Times New Roman" panose="02020603050405020304" pitchFamily="18" charset="0"/>
              </a:rPr>
              <a:pPr/>
              <a:t>21</a:t>
            </a:fld>
            <a:endParaRPr lang="de-DE" sz="1400">
              <a:latin typeface="Times New Roman" panose="02020603050405020304" pitchFamily="18" charset="0"/>
            </a:endParaRPr>
          </a:p>
        </p:txBody>
      </p:sp>
      <p:sp>
        <p:nvSpPr>
          <p:cNvPr id="24579" name="Titel 2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991600" cy="762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Our Dream</a:t>
            </a:r>
          </a:p>
        </p:txBody>
      </p:sp>
      <p:sp>
        <p:nvSpPr>
          <p:cNvPr id="24580" name="Textplatzhalter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de-DE" smtClean="0"/>
              <a:t>Persistance without pain</a:t>
            </a:r>
          </a:p>
          <a:p>
            <a:r>
              <a:rPr lang="de-DE" smtClean="0"/>
              <a:t>Intuitive for Smalltalkers</a:t>
            </a:r>
          </a:p>
          <a:p>
            <a:r>
              <a:rPr lang="de-DE" smtClean="0"/>
              <a:t>Easy to use</a:t>
            </a:r>
          </a:p>
          <a:p>
            <a:endParaRPr lang="de-DE" smtClean="0"/>
          </a:p>
          <a:p>
            <a:r>
              <a:rPr lang="de-DE" smtClean="0"/>
              <a:t>A Smalltalk … </a:t>
            </a:r>
          </a:p>
          <a:p>
            <a:pPr lvl="1"/>
            <a:r>
              <a:rPr lang="de-DE" smtClean="0"/>
              <a:t>as Arden Thomas would say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4874D4A-1732-478C-AF93-4C314781CB7D}" type="slidenum">
              <a:rPr lang="de-DE" sz="1400">
                <a:latin typeface="Times New Roman" panose="02020603050405020304" pitchFamily="18" charset="0"/>
              </a:rPr>
              <a:pPr/>
              <a:t>22</a:t>
            </a:fld>
            <a:endParaRPr lang="de-DE" sz="1400">
              <a:latin typeface="Times New Roman" panose="02020603050405020304" pitchFamily="18" charset="0"/>
            </a:endParaRPr>
          </a:p>
        </p:txBody>
      </p:sp>
      <p:sp>
        <p:nvSpPr>
          <p:cNvPr id="25603" name="Titel 2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991600" cy="762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Can we use the existing  ORMs?</a:t>
            </a:r>
          </a:p>
        </p:txBody>
      </p:sp>
      <p:sp>
        <p:nvSpPr>
          <p:cNvPr id="25604" name="Textplatzhalter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de-DE" smtClean="0"/>
              <a:t>Let us look at </a:t>
            </a:r>
          </a:p>
          <a:p>
            <a:pPr lvl="1"/>
            <a:r>
              <a:rPr lang="de-DE" smtClean="0"/>
              <a:t>Glorp</a:t>
            </a:r>
          </a:p>
          <a:p>
            <a:pPr lvl="1"/>
            <a:r>
              <a:rPr lang="de-DE" smtClean="0"/>
              <a:t>Orpheus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GLORP</a:t>
            </a:r>
          </a:p>
        </p:txBody>
      </p:sp>
      <p:sp>
        <p:nvSpPr>
          <p:cNvPr id="2662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Explicit description in methods </a:t>
            </a:r>
          </a:p>
          <a:p>
            <a:pPr lvl="1"/>
            <a:r>
              <a:rPr lang="en-US" smtClean="0"/>
              <a:t>#classModelForXXX:</a:t>
            </a:r>
          </a:p>
          <a:p>
            <a:pPr lvl="1"/>
            <a:r>
              <a:rPr lang="en-US" smtClean="0"/>
              <a:t>#tableForXXX:</a:t>
            </a:r>
          </a:p>
          <a:p>
            <a:pPr lvl="1"/>
            <a:r>
              <a:rPr lang="en-US" smtClean="0"/>
              <a:t>#descriptorForXXX:</a:t>
            </a:r>
          </a:p>
          <a:p>
            <a:r>
              <a:rPr lang="en-US" smtClean="0"/>
              <a:t>Subclasses need special considerations</a:t>
            </a:r>
          </a:p>
        </p:txBody>
      </p:sp>
      <p:sp>
        <p:nvSpPr>
          <p:cNvPr id="26628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2CD56E5-789D-439B-A3C8-ACA4477C6DD8}" type="slidenum">
              <a:rPr lang="de-DE" sz="1400">
                <a:latin typeface="Times New Roman" panose="02020603050405020304" pitchFamily="18" charset="0"/>
              </a:rPr>
              <a:pPr/>
              <a:t>23</a:t>
            </a:fld>
            <a:endParaRPr lang="de-DE" sz="1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hteck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Orpheus</a:t>
            </a:r>
          </a:p>
        </p:txBody>
      </p:sp>
      <p:sp>
        <p:nvSpPr>
          <p:cNvPr id="27651" name="Rechteck 3"/>
          <p:cNvSpPr>
            <a:spLocks noGrp="1" noChangeArrowheads="1"/>
          </p:cNvSpPr>
          <p:nvPr>
            <p:ph type="body" idx="1"/>
          </p:nvPr>
        </p:nvSpPr>
        <p:spPr>
          <a:xfrm>
            <a:off x="762000" y="1905000"/>
            <a:ext cx="9061450" cy="4619625"/>
          </a:xfrm>
        </p:spPr>
        <p:txBody>
          <a:bodyPr/>
          <a:lstStyle/>
          <a:p>
            <a:r>
              <a:rPr lang="en-US" smtClean="0"/>
              <a:t>Every object class needs</a:t>
            </a:r>
          </a:p>
          <a:p>
            <a:pPr lvl="1"/>
            <a:r>
              <a:rPr lang="en-US" smtClean="0"/>
              <a:t>a Lens description method</a:t>
            </a:r>
          </a:p>
          <a:p>
            <a:r>
              <a:rPr lang="en-US" smtClean="0"/>
              <a:t>Relationship classes required for N:M relationships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All OR-Mappings</a:t>
            </a:r>
          </a:p>
        </p:txBody>
      </p:sp>
      <p:sp>
        <p:nvSpPr>
          <p:cNvPr id="2867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require typed Smalltalk</a:t>
            </a:r>
          </a:p>
        </p:txBody>
      </p:sp>
      <p:sp>
        <p:nvSpPr>
          <p:cNvPr id="28676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B15EF63-17D2-4C42-9BC6-A7E73B4B4A9E}" type="slidenum">
              <a:rPr lang="de-DE" sz="1400">
                <a:latin typeface="Times New Roman" panose="02020603050405020304" pitchFamily="18" charset="0"/>
              </a:rPr>
              <a:pPr/>
              <a:t>25</a:t>
            </a:fld>
            <a:endParaRPr lang="de-DE" sz="1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Eurydike – Wishlist </a:t>
            </a:r>
          </a:p>
        </p:txBody>
      </p:sp>
      <p:sp>
        <p:nvSpPr>
          <p:cNvPr id="28675" name="Inhaltsplatzhalter 2"/>
          <p:cNvSpPr>
            <a:spLocks noGrp="1"/>
          </p:cNvSpPr>
          <p:nvPr>
            <p:ph idx="1"/>
          </p:nvPr>
        </p:nvSpPr>
        <p:spPr>
          <a:xfrm>
            <a:off x="844550" y="1916113"/>
            <a:ext cx="9061450" cy="411480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EASY</a:t>
            </a:r>
          </a:p>
          <a:p>
            <a:pPr lvl="1">
              <a:defRPr/>
            </a:pP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want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store</a:t>
            </a:r>
            <a:r>
              <a:rPr lang="de-DE" dirty="0" smtClean="0"/>
              <a:t> any </a:t>
            </a:r>
            <a:r>
              <a:rPr lang="de-DE" dirty="0" err="1" smtClean="0"/>
              <a:t>object</a:t>
            </a:r>
            <a:endParaRPr lang="de-DE" dirty="0" smtClean="0"/>
          </a:p>
          <a:p>
            <a:pPr lvl="1">
              <a:defRPr/>
            </a:pPr>
            <a:r>
              <a:rPr lang="de-DE" dirty="0" err="1" smtClean="0"/>
              <a:t>We</a:t>
            </a:r>
            <a:r>
              <a:rPr lang="de-DE" dirty="0" smtClean="0"/>
              <a:t> do not </a:t>
            </a:r>
            <a:r>
              <a:rPr lang="de-DE" dirty="0" err="1" smtClean="0"/>
              <a:t>want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write</a:t>
            </a:r>
            <a:r>
              <a:rPr lang="de-DE" dirty="0" smtClean="0"/>
              <a:t> any </a:t>
            </a:r>
            <a:r>
              <a:rPr lang="de-DE" dirty="0" err="1" smtClean="0"/>
              <a:t>mapping</a:t>
            </a:r>
            <a:endParaRPr lang="de-DE" dirty="0" smtClean="0"/>
          </a:p>
          <a:p>
            <a:pPr lvl="1">
              <a:defRPr/>
            </a:pPr>
            <a:endParaRPr lang="de-DE" dirty="0"/>
          </a:p>
          <a:p>
            <a:pPr marL="457200" lvl="1" indent="0">
              <a:buFontTx/>
              <a:buNone/>
              <a:defRPr/>
            </a:pPr>
            <a:endParaRPr lang="de-DE" dirty="0" smtClean="0"/>
          </a:p>
        </p:txBody>
      </p:sp>
      <p:sp>
        <p:nvSpPr>
          <p:cNvPr id="29700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B45A143-20E1-44B3-8E01-E6EF283972BF}" type="slidenum">
              <a:rPr lang="de-DE" sz="1400">
                <a:latin typeface="Times New Roman" panose="02020603050405020304" pitchFamily="18" charset="0"/>
              </a:rPr>
              <a:pPr/>
              <a:t>26</a:t>
            </a:fld>
            <a:endParaRPr lang="de-DE" sz="1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Eurydike – Timeline </a:t>
            </a:r>
          </a:p>
        </p:txBody>
      </p:sp>
      <p:sp>
        <p:nvSpPr>
          <p:cNvPr id="30723" name="Inhaltsplatzhalter 2"/>
          <p:cNvSpPr>
            <a:spLocks noGrp="1"/>
          </p:cNvSpPr>
          <p:nvPr>
            <p:ph idx="1"/>
          </p:nvPr>
        </p:nvSpPr>
        <p:spPr>
          <a:xfrm>
            <a:off x="776536" y="1905000"/>
            <a:ext cx="9046914" cy="4692352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de-DE" dirty="0" smtClean="0"/>
              <a:t>Start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research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r>
              <a:rPr lang="de-DE" dirty="0" smtClean="0"/>
              <a:t> </a:t>
            </a:r>
          </a:p>
          <a:p>
            <a:pPr lvl="1">
              <a:defRPr/>
            </a:pPr>
            <a:r>
              <a:rPr lang="de-DE" dirty="0" smtClean="0"/>
              <a:t>28 </a:t>
            </a:r>
            <a:r>
              <a:rPr lang="de-DE" dirty="0" err="1" smtClean="0"/>
              <a:t>February</a:t>
            </a:r>
            <a:r>
              <a:rPr lang="de-DE" dirty="0" smtClean="0"/>
              <a:t> 2013</a:t>
            </a:r>
          </a:p>
          <a:p>
            <a:pPr>
              <a:defRPr/>
            </a:pPr>
            <a:r>
              <a:rPr lang="de-DE" dirty="0" smtClean="0"/>
              <a:t>Project </a:t>
            </a:r>
            <a:r>
              <a:rPr lang="de-DE" dirty="0" err="1" smtClean="0"/>
              <a:t>task</a:t>
            </a:r>
            <a:endParaRPr lang="de-DE" dirty="0" smtClean="0"/>
          </a:p>
          <a:p>
            <a:pPr lvl="1">
              <a:defRPr/>
            </a:pPr>
            <a:r>
              <a:rPr lang="en-US" dirty="0" smtClean="0"/>
              <a:t>“</a:t>
            </a:r>
            <a:r>
              <a:rPr lang="de-DE" dirty="0" err="1" smtClean="0"/>
              <a:t>Build</a:t>
            </a:r>
            <a:r>
              <a:rPr lang="de-DE" dirty="0" smtClean="0"/>
              <a:t> schema-</a:t>
            </a:r>
            <a:r>
              <a:rPr lang="de-DE" dirty="0" err="1" smtClean="0"/>
              <a:t>less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storage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any </a:t>
            </a:r>
            <a:r>
              <a:rPr lang="de-DE" dirty="0" err="1" smtClean="0"/>
              <a:t>object</a:t>
            </a:r>
            <a:r>
              <a:rPr lang="de-DE" dirty="0" smtClean="0"/>
              <a:t> in a SQL DB”</a:t>
            </a:r>
          </a:p>
          <a:p>
            <a:pPr>
              <a:defRPr/>
            </a:pPr>
            <a:r>
              <a:rPr lang="de-DE" dirty="0" smtClean="0"/>
              <a:t>STIC 2013: </a:t>
            </a:r>
            <a:r>
              <a:rPr lang="de-DE" dirty="0" err="1" smtClean="0"/>
              <a:t>Presentation</a:t>
            </a:r>
            <a:endParaRPr lang="de-DE" dirty="0" smtClean="0"/>
          </a:p>
          <a:p>
            <a:pPr>
              <a:defRPr/>
            </a:pPr>
            <a:r>
              <a:rPr lang="de-DE" dirty="0" err="1" smtClean="0"/>
              <a:t>Since</a:t>
            </a:r>
            <a:r>
              <a:rPr lang="de-DE" dirty="0" smtClean="0"/>
              <a:t> STIC 2013: </a:t>
            </a:r>
          </a:p>
          <a:p>
            <a:pPr lvl="1">
              <a:defRPr/>
            </a:pPr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 err="1" smtClean="0"/>
              <a:t>internally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Heeg </a:t>
            </a:r>
          </a:p>
          <a:p>
            <a:pPr lvl="1">
              <a:defRPr/>
            </a:pPr>
            <a:r>
              <a:rPr lang="de-DE" dirty="0" err="1" smtClean="0"/>
              <a:t>Used</a:t>
            </a:r>
            <a:r>
              <a:rPr lang="de-DE" dirty="0" smtClean="0"/>
              <a:t> in GH </a:t>
            </a:r>
            <a:r>
              <a:rPr lang="de-DE" dirty="0" err="1" smtClean="0"/>
              <a:t>seaMS</a:t>
            </a:r>
            <a:r>
              <a:rPr lang="de-DE" dirty="0" smtClean="0"/>
              <a:t> </a:t>
            </a:r>
            <a:endParaRPr lang="de-DE" dirty="0" smtClean="0"/>
          </a:p>
          <a:p>
            <a:pPr lvl="1">
              <a:defRPr/>
            </a:pPr>
            <a:r>
              <a:rPr lang="de-DE" dirty="0" smtClean="0"/>
              <a:t>Experience </a:t>
            </a:r>
            <a:r>
              <a:rPr lang="de-DE" dirty="0" err="1" smtClean="0"/>
              <a:t>starts</a:t>
            </a:r>
            <a:r>
              <a:rPr lang="de-DE" dirty="0" smtClean="0"/>
              <a:t> </a:t>
            </a:r>
            <a:r>
              <a:rPr lang="de-DE" dirty="0" err="1" smtClean="0"/>
              <a:t>floats</a:t>
            </a:r>
            <a:r>
              <a:rPr lang="de-DE" dirty="0" smtClean="0"/>
              <a:t> back</a:t>
            </a:r>
            <a:endParaRPr lang="de-DE" dirty="0" smtClean="0"/>
          </a:p>
          <a:p>
            <a:pPr lvl="1">
              <a:defRPr/>
            </a:pPr>
            <a:endParaRPr lang="de-DE" dirty="0" smtClean="0"/>
          </a:p>
        </p:txBody>
      </p:sp>
      <p:sp>
        <p:nvSpPr>
          <p:cNvPr id="30724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CE2B601-7457-415C-B648-F74A00338DE0}" type="slidenum">
              <a:rPr lang="de-DE" sz="1400">
                <a:latin typeface="Times New Roman" panose="02020603050405020304" pitchFamily="18" charset="0"/>
              </a:rPr>
              <a:pPr/>
              <a:t>27</a:t>
            </a:fld>
            <a:endParaRPr lang="de-DE" sz="1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Eurydike – Tasks </a:t>
            </a:r>
          </a:p>
        </p:txBody>
      </p:sp>
      <p:sp>
        <p:nvSpPr>
          <p:cNvPr id="3174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Which tables in the database?</a:t>
            </a:r>
          </a:p>
          <a:p>
            <a:r>
              <a:rPr lang="de-DE" smtClean="0"/>
              <a:t>How to do the (invisibe) mapping object access to SQL?</a:t>
            </a:r>
          </a:p>
          <a:p>
            <a:r>
              <a:rPr lang="de-DE" smtClean="0"/>
              <a:t>What about (invisible) proxies?</a:t>
            </a:r>
          </a:p>
          <a:p>
            <a:r>
              <a:rPr lang="de-DE" smtClean="0"/>
              <a:t>What about concurrency?</a:t>
            </a:r>
          </a:p>
          <a:p>
            <a:r>
              <a:rPr lang="de-DE" smtClean="0"/>
              <a:t>What about garbage collection in the database?</a:t>
            </a:r>
          </a:p>
        </p:txBody>
      </p:sp>
      <p:sp>
        <p:nvSpPr>
          <p:cNvPr id="31748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A6DB6D9-9081-4ACA-8531-7D7DA55675E3}" type="slidenum">
              <a:rPr lang="de-DE" sz="1400">
                <a:latin typeface="Times New Roman" panose="02020603050405020304" pitchFamily="18" charset="0"/>
              </a:rPr>
              <a:pPr/>
              <a:t>28</a:t>
            </a:fld>
            <a:endParaRPr lang="de-DE" sz="1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Research Strategy</a:t>
            </a:r>
          </a:p>
        </p:txBody>
      </p:sp>
      <p:sp>
        <p:nvSpPr>
          <p:cNvPr id="32771" name="Inhaltsplatzhalter 2"/>
          <p:cNvSpPr>
            <a:spLocks noGrp="1"/>
          </p:cNvSpPr>
          <p:nvPr>
            <p:ph idx="1"/>
          </p:nvPr>
        </p:nvSpPr>
        <p:spPr>
          <a:xfrm>
            <a:off x="762000" y="1916113"/>
            <a:ext cx="9061450" cy="4114800"/>
          </a:xfrm>
        </p:spPr>
        <p:txBody>
          <a:bodyPr/>
          <a:lstStyle/>
          <a:p>
            <a:r>
              <a:rPr lang="de-DE" smtClean="0"/>
              <a:t>Bottom up</a:t>
            </a:r>
          </a:p>
          <a:p>
            <a:pPr lvl="1"/>
            <a:r>
              <a:rPr lang="de-DE" smtClean="0"/>
              <a:t>Database Tables and Mappings first</a:t>
            </a:r>
          </a:p>
          <a:p>
            <a:pPr lvl="1"/>
            <a:r>
              <a:rPr lang="de-DE" smtClean="0"/>
              <a:t>Garbage Collection last</a:t>
            </a:r>
          </a:p>
          <a:p>
            <a:r>
              <a:rPr lang="de-DE" smtClean="0"/>
              <a:t>Try out multiple ideas</a:t>
            </a:r>
          </a:p>
        </p:txBody>
      </p:sp>
      <p:sp>
        <p:nvSpPr>
          <p:cNvPr id="32772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D23ADF6-D38D-49B0-BCA8-53AF9F0D1BAC}" type="slidenum">
              <a:rPr lang="de-DE" sz="1400">
                <a:latin typeface="Times New Roman" panose="02020603050405020304" pitchFamily="18" charset="0"/>
              </a:rPr>
              <a:pPr/>
              <a:t>29</a:t>
            </a:fld>
            <a:endParaRPr lang="de-DE" sz="1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A3738E6-806C-4B8B-A95A-3F6BFA8946F9}" type="slidenum">
              <a:rPr lang="de-DE" sz="1400">
                <a:latin typeface="Times New Roman" panose="02020603050405020304" pitchFamily="18" charset="0"/>
              </a:rPr>
              <a:pPr/>
              <a:t>3</a:t>
            </a:fld>
            <a:endParaRPr lang="de-DE" sz="1400">
              <a:latin typeface="Times New Roman" panose="02020603050405020304" pitchFamily="18" charset="0"/>
            </a:endParaRPr>
          </a:p>
        </p:txBody>
      </p:sp>
      <p:sp>
        <p:nvSpPr>
          <p:cNvPr id="6147" name="Titel 2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991600" cy="762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Objects</a:t>
            </a:r>
          </a:p>
        </p:txBody>
      </p:sp>
      <p:sp>
        <p:nvSpPr>
          <p:cNvPr id="6148" name="Textplatzhalter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de-DE" smtClean="0"/>
              <a:t>Smalltalk Objects live</a:t>
            </a:r>
          </a:p>
          <a:p>
            <a:r>
              <a:rPr lang="de-DE" smtClean="0"/>
              <a:t>Objects respond to messages</a:t>
            </a:r>
          </a:p>
          <a:p>
            <a:r>
              <a:rPr lang="de-DE" smtClean="0"/>
              <a:t>Objects have identity</a:t>
            </a:r>
          </a:p>
        </p:txBody>
      </p:sp>
      <p:pic>
        <p:nvPicPr>
          <p:cNvPr id="6149" name="Picture 2" descr="Alan Kay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344" y="1124744"/>
            <a:ext cx="1639887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Idea A</a:t>
            </a:r>
          </a:p>
        </p:txBody>
      </p:sp>
      <p:sp>
        <p:nvSpPr>
          <p:cNvPr id="3379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Take the Orpheus Model and make it flexible</a:t>
            </a:r>
          </a:p>
          <a:p>
            <a:r>
              <a:rPr lang="de-DE" smtClean="0"/>
              <a:t>One table per type</a:t>
            </a:r>
          </a:p>
          <a:p>
            <a:pPr lvl="1"/>
            <a:r>
              <a:rPr lang="de-DE" smtClean="0"/>
              <a:t>makes queries unworkable</a:t>
            </a:r>
          </a:p>
          <a:p>
            <a:r>
              <a:rPr lang="de-DE" smtClean="0"/>
              <a:t>Thus</a:t>
            </a:r>
          </a:p>
          <a:p>
            <a:pPr lvl="1"/>
            <a:r>
              <a:rPr lang="de-DE" smtClean="0"/>
              <a:t>One table for all the types</a:t>
            </a:r>
          </a:p>
        </p:txBody>
      </p:sp>
      <p:sp>
        <p:nvSpPr>
          <p:cNvPr id="33796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263FB20-AA29-454C-BFF4-5059616D61E8}" type="slidenum">
              <a:rPr lang="de-DE" sz="1400">
                <a:latin typeface="Times New Roman" panose="02020603050405020304" pitchFamily="18" charset="0"/>
              </a:rPr>
              <a:pPr/>
              <a:t>30</a:t>
            </a:fld>
            <a:endParaRPr lang="de-DE" sz="1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Idea A - Table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2000" y="1268413"/>
            <a:ext cx="9061450" cy="5545137"/>
          </a:xfrm>
        </p:spPr>
        <p:txBody>
          <a:bodyPr>
            <a:normAutofit fontScale="85000" lnSpcReduction="20000"/>
          </a:bodyPr>
          <a:lstStyle/>
          <a:p>
            <a:pPr marL="0" indent="0">
              <a:buFontTx/>
              <a:buNone/>
              <a:defRPr/>
            </a:pPr>
            <a:r>
              <a:rPr lang="de-DE" dirty="0" smtClean="0"/>
              <a:t>CREATE TABLE </a:t>
            </a:r>
            <a:r>
              <a:rPr lang="de-DE" dirty="0" err="1" smtClean="0"/>
              <a:t>fields</a:t>
            </a:r>
            <a:r>
              <a:rPr lang="de-DE" dirty="0" smtClean="0"/>
              <a:t>(  </a:t>
            </a:r>
          </a:p>
          <a:p>
            <a:pPr marL="457200" lvl="1" indent="0">
              <a:buFontTx/>
              <a:buNone/>
              <a:defRPr/>
            </a:pPr>
            <a:r>
              <a:rPr lang="de-DE" dirty="0" err="1" smtClean="0"/>
              <a:t>objectid</a:t>
            </a:r>
            <a:r>
              <a:rPr lang="de-DE" dirty="0" smtClean="0"/>
              <a:t> integer,</a:t>
            </a:r>
          </a:p>
          <a:p>
            <a:pPr marL="457200" lvl="1" indent="0">
              <a:buFontTx/>
              <a:buNone/>
              <a:defRPr/>
            </a:pPr>
            <a:r>
              <a:rPr lang="de-DE" dirty="0" err="1" smtClean="0"/>
              <a:t>rowid</a:t>
            </a:r>
            <a:r>
              <a:rPr lang="de-DE" dirty="0" smtClean="0"/>
              <a:t> integer,</a:t>
            </a:r>
          </a:p>
          <a:p>
            <a:pPr marL="457200" lvl="1" indent="0">
              <a:buFontTx/>
              <a:buNone/>
              <a:defRPr/>
            </a:pPr>
            <a:endParaRPr lang="de-DE" dirty="0" smtClean="0"/>
          </a:p>
          <a:p>
            <a:pPr marL="457200" lvl="1" indent="0">
              <a:buFontTx/>
              <a:buNone/>
              <a:defRPr/>
            </a:pPr>
            <a:r>
              <a:rPr lang="de-DE" dirty="0" err="1" smtClean="0"/>
              <a:t>objectclass</a:t>
            </a:r>
            <a:r>
              <a:rPr lang="de-DE" dirty="0" smtClean="0"/>
              <a:t> </a:t>
            </a:r>
            <a:r>
              <a:rPr lang="de-DE" dirty="0" err="1" smtClean="0"/>
              <a:t>character</a:t>
            </a:r>
            <a:r>
              <a:rPr lang="de-DE" dirty="0" smtClean="0"/>
              <a:t> </a:t>
            </a:r>
            <a:r>
              <a:rPr lang="de-DE" dirty="0" err="1" smtClean="0"/>
              <a:t>varying</a:t>
            </a:r>
            <a:r>
              <a:rPr lang="de-DE" dirty="0" smtClean="0"/>
              <a:t>,</a:t>
            </a:r>
          </a:p>
          <a:p>
            <a:pPr marL="457200" lvl="1" indent="0">
              <a:buFontTx/>
              <a:buNone/>
              <a:defRPr/>
            </a:pPr>
            <a:endParaRPr lang="de-DE" dirty="0" smtClean="0"/>
          </a:p>
          <a:p>
            <a:pPr marL="457200" lvl="1" indent="0">
              <a:buFontTx/>
              <a:buNone/>
              <a:defRPr/>
            </a:pPr>
            <a:r>
              <a:rPr lang="de-DE" dirty="0" err="1" smtClean="0"/>
              <a:t>stringfieldkey</a:t>
            </a:r>
            <a:r>
              <a:rPr lang="de-DE" dirty="0" smtClean="0"/>
              <a:t> </a:t>
            </a:r>
            <a:r>
              <a:rPr lang="de-DE" dirty="0" err="1" smtClean="0"/>
              <a:t>character</a:t>
            </a:r>
            <a:r>
              <a:rPr lang="de-DE" dirty="0" smtClean="0"/>
              <a:t> </a:t>
            </a:r>
            <a:r>
              <a:rPr lang="de-DE" dirty="0" err="1" smtClean="0"/>
              <a:t>varying</a:t>
            </a:r>
            <a:r>
              <a:rPr lang="de-DE" dirty="0" smtClean="0"/>
              <a:t>,</a:t>
            </a:r>
          </a:p>
          <a:p>
            <a:pPr marL="457200" lvl="1" indent="0">
              <a:buFontTx/>
              <a:buNone/>
              <a:defRPr/>
            </a:pPr>
            <a:r>
              <a:rPr lang="de-DE" dirty="0" err="1" smtClean="0"/>
              <a:t>stringfieldvalue</a:t>
            </a:r>
            <a:r>
              <a:rPr lang="de-DE" dirty="0" smtClean="0"/>
              <a:t> </a:t>
            </a:r>
            <a:r>
              <a:rPr lang="de-DE" dirty="0" err="1" smtClean="0"/>
              <a:t>character</a:t>
            </a:r>
            <a:r>
              <a:rPr lang="de-DE" dirty="0" smtClean="0"/>
              <a:t> </a:t>
            </a:r>
            <a:r>
              <a:rPr lang="de-DE" dirty="0" err="1" smtClean="0"/>
              <a:t>varying</a:t>
            </a:r>
            <a:r>
              <a:rPr lang="de-DE" dirty="0" smtClean="0"/>
              <a:t>,</a:t>
            </a:r>
          </a:p>
          <a:p>
            <a:pPr marL="457200" lvl="1" indent="0">
              <a:buFontTx/>
              <a:buNone/>
              <a:defRPr/>
            </a:pPr>
            <a:endParaRPr lang="de-DE" dirty="0" smtClean="0"/>
          </a:p>
          <a:p>
            <a:pPr marL="457200" lvl="1" indent="0">
              <a:buFontTx/>
              <a:buNone/>
              <a:defRPr/>
            </a:pPr>
            <a:r>
              <a:rPr lang="de-DE" dirty="0" err="1" smtClean="0"/>
              <a:t>integerfieldkey</a:t>
            </a:r>
            <a:r>
              <a:rPr lang="de-DE" dirty="0" smtClean="0"/>
              <a:t> </a:t>
            </a:r>
            <a:r>
              <a:rPr lang="de-DE" dirty="0" err="1" smtClean="0"/>
              <a:t>character</a:t>
            </a:r>
            <a:r>
              <a:rPr lang="de-DE" dirty="0" smtClean="0"/>
              <a:t> </a:t>
            </a:r>
            <a:r>
              <a:rPr lang="de-DE" dirty="0" err="1" smtClean="0"/>
              <a:t>varying</a:t>
            </a:r>
            <a:r>
              <a:rPr lang="de-DE" dirty="0" smtClean="0"/>
              <a:t>, </a:t>
            </a:r>
          </a:p>
          <a:p>
            <a:pPr marL="457200" lvl="1" indent="0">
              <a:buFontTx/>
              <a:buNone/>
              <a:defRPr/>
            </a:pPr>
            <a:r>
              <a:rPr lang="de-DE" dirty="0" err="1" smtClean="0"/>
              <a:t>integerfieldvalue</a:t>
            </a:r>
            <a:r>
              <a:rPr lang="de-DE" dirty="0" smtClean="0"/>
              <a:t> integer,</a:t>
            </a:r>
          </a:p>
          <a:p>
            <a:pPr marL="457200" lvl="1" indent="0">
              <a:buFontTx/>
              <a:buNone/>
              <a:defRPr/>
            </a:pPr>
            <a:endParaRPr lang="de-DE" dirty="0" smtClean="0"/>
          </a:p>
          <a:p>
            <a:pPr marL="457200" lvl="1" indent="0">
              <a:buFontTx/>
              <a:buNone/>
              <a:defRPr/>
            </a:pPr>
            <a:r>
              <a:rPr lang="de-DE" dirty="0" err="1" smtClean="0"/>
              <a:t>referencefieldkey</a:t>
            </a:r>
            <a:r>
              <a:rPr lang="de-DE" dirty="0" smtClean="0"/>
              <a:t> </a:t>
            </a:r>
            <a:r>
              <a:rPr lang="de-DE" dirty="0" err="1" smtClean="0"/>
              <a:t>character</a:t>
            </a:r>
            <a:r>
              <a:rPr lang="de-DE" dirty="0" smtClean="0"/>
              <a:t> </a:t>
            </a:r>
            <a:r>
              <a:rPr lang="de-DE" dirty="0" err="1" smtClean="0"/>
              <a:t>varying</a:t>
            </a:r>
            <a:r>
              <a:rPr lang="de-DE" dirty="0" smtClean="0"/>
              <a:t>,</a:t>
            </a:r>
          </a:p>
          <a:p>
            <a:pPr marL="457200" lvl="1" indent="0">
              <a:buFontTx/>
              <a:buNone/>
              <a:defRPr/>
            </a:pPr>
            <a:r>
              <a:rPr lang="de-DE" dirty="0" err="1" smtClean="0"/>
              <a:t>referencefieldvalue</a:t>
            </a:r>
            <a:r>
              <a:rPr lang="de-DE" dirty="0" smtClean="0"/>
              <a:t> integer)</a:t>
            </a:r>
            <a:endParaRPr lang="de-DE" dirty="0"/>
          </a:p>
        </p:txBody>
      </p:sp>
      <p:sp>
        <p:nvSpPr>
          <p:cNvPr id="34820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BD7141D-1479-4E2A-B874-6DB83DC5A91F}" type="slidenum">
              <a:rPr lang="de-DE" sz="1400">
                <a:latin typeface="Times New Roman" panose="02020603050405020304" pitchFamily="18" charset="0"/>
              </a:rPr>
              <a:pPr/>
              <a:t>31</a:t>
            </a:fld>
            <a:endParaRPr lang="de-DE" sz="1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smtClean="0"/>
              <a:t>Eurydike – Idea A – Example 1</a:t>
            </a:r>
          </a:p>
        </p:txBody>
      </p:sp>
      <p:sp>
        <p:nvSpPr>
          <p:cNvPr id="35843" name="Inhaltsplatzhalter 2"/>
          <p:cNvSpPr>
            <a:spLocks noGrp="1"/>
          </p:cNvSpPr>
          <p:nvPr>
            <p:ph idx="1"/>
          </p:nvPr>
        </p:nvSpPr>
        <p:spPr>
          <a:xfrm>
            <a:off x="762000" y="3141663"/>
            <a:ext cx="9061450" cy="6477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1600" smtClean="0"/>
              <a:t>association := 'KeyA' -&gt; 1.</a:t>
            </a:r>
          </a:p>
        </p:txBody>
      </p:sp>
      <p:sp>
        <p:nvSpPr>
          <p:cNvPr id="35844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9EDB6F7-DFA8-4C71-83AC-A6785A07EA7B}" type="slidenum">
              <a:rPr lang="de-DE" sz="1400">
                <a:latin typeface="Times New Roman" panose="02020603050405020304" pitchFamily="18" charset="0"/>
              </a:rPr>
              <a:pPr/>
              <a:t>32</a:t>
            </a:fld>
            <a:endParaRPr lang="de-DE" sz="1400">
              <a:latin typeface="Times New Roman" panose="02020603050405020304" pitchFamily="18" charset="0"/>
            </a:endParaRPr>
          </a:p>
        </p:txBody>
      </p:sp>
      <p:graphicFrame>
        <p:nvGraphicFramePr>
          <p:cNvPr id="11312" name="Group 48"/>
          <p:cNvGraphicFramePr>
            <a:graphicFrameLocks noGrp="1"/>
          </p:cNvGraphicFramePr>
          <p:nvPr/>
        </p:nvGraphicFramePr>
        <p:xfrm>
          <a:off x="776288" y="1989138"/>
          <a:ext cx="8640762" cy="768350"/>
        </p:xfrm>
        <a:graphic>
          <a:graphicData uri="http://schemas.openxmlformats.org/drawingml/2006/table">
            <a:tbl>
              <a:tblPr/>
              <a:tblGrid>
                <a:gridCol w="719137"/>
                <a:gridCol w="576263"/>
                <a:gridCol w="936625"/>
                <a:gridCol w="864567"/>
                <a:gridCol w="864096"/>
                <a:gridCol w="1080120"/>
                <a:gridCol w="1079004"/>
                <a:gridCol w="1296988"/>
                <a:gridCol w="1223962"/>
              </a:tblGrid>
              <a:tr h="4268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objectid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39" marB="4573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rowid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owner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class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string field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string</a:t>
                      </a: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field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integer 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field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integer 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field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reference field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reference field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 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4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T="45739" marB="4573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Association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</a:t>
                      </a: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KeyA</a:t>
                      </a: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</a:t>
                      </a: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smtClean="0"/>
              <a:t>Eurydike – Idea A – Example 2</a:t>
            </a:r>
          </a:p>
        </p:txBody>
      </p:sp>
      <p:sp>
        <p:nvSpPr>
          <p:cNvPr id="36867" name="Inhaltsplatzhalter 2"/>
          <p:cNvSpPr>
            <a:spLocks noGrp="1"/>
          </p:cNvSpPr>
          <p:nvPr>
            <p:ph idx="1"/>
          </p:nvPr>
        </p:nvSpPr>
        <p:spPr>
          <a:xfrm>
            <a:off x="776288" y="3860800"/>
            <a:ext cx="9061450" cy="6477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1600" smtClean="0"/>
              <a:t>association := </a:t>
            </a:r>
            <a:r>
              <a:rPr lang="de-DE" sz="1600" smtClean="0"/>
              <a:t>'</a:t>
            </a:r>
            <a:r>
              <a:rPr lang="en-US" sz="1600" smtClean="0"/>
              <a:t>KeyB</a:t>
            </a:r>
            <a:r>
              <a:rPr lang="de-DE" sz="1600" smtClean="0"/>
              <a:t>'</a:t>
            </a:r>
            <a:r>
              <a:rPr lang="en-US" sz="1600" smtClean="0"/>
              <a:t> -&gt; nil.</a:t>
            </a:r>
          </a:p>
        </p:txBody>
      </p:sp>
      <p:sp>
        <p:nvSpPr>
          <p:cNvPr id="36868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FD29F62-72DB-406A-B1EB-ECEA5F4411DA}" type="slidenum">
              <a:rPr lang="de-DE" sz="1400">
                <a:latin typeface="Times New Roman" panose="02020603050405020304" pitchFamily="18" charset="0"/>
              </a:rPr>
              <a:pPr/>
              <a:t>33</a:t>
            </a:fld>
            <a:endParaRPr lang="de-DE" sz="1400">
              <a:latin typeface="Times New Roman" panose="02020603050405020304" pitchFamily="18" charset="0"/>
            </a:endParaRPr>
          </a:p>
        </p:txBody>
      </p:sp>
      <p:graphicFrame>
        <p:nvGraphicFramePr>
          <p:cNvPr id="11312" name="Group 48"/>
          <p:cNvGraphicFramePr>
            <a:graphicFrameLocks noGrp="1"/>
          </p:cNvGraphicFramePr>
          <p:nvPr/>
        </p:nvGraphicFramePr>
        <p:xfrm>
          <a:off x="776288" y="1989138"/>
          <a:ext cx="8640762" cy="1109661"/>
        </p:xfrm>
        <a:graphic>
          <a:graphicData uri="http://schemas.openxmlformats.org/drawingml/2006/table">
            <a:tbl>
              <a:tblPr/>
              <a:tblGrid>
                <a:gridCol w="719137"/>
                <a:gridCol w="576263"/>
                <a:gridCol w="936625"/>
                <a:gridCol w="864567"/>
                <a:gridCol w="864096"/>
                <a:gridCol w="1080120"/>
                <a:gridCol w="1079004"/>
                <a:gridCol w="1296988"/>
                <a:gridCol w="1223962"/>
              </a:tblGrid>
              <a:tr h="42684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objectid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rowid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owner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class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string field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string</a:t>
                      </a: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field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integer 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field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integer 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field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reference field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reference field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 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41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Association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</a:t>
                      </a: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KeyA</a:t>
                      </a: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</a:t>
                      </a: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41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</a:p>
                  </a:txBody>
                  <a:tcPr marT="45733" marB="4573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Association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</a:t>
                      </a: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KeyB</a:t>
                      </a: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smtClean="0"/>
              <a:t>Eurydike – Idea A – Example 3</a:t>
            </a:r>
          </a:p>
        </p:txBody>
      </p:sp>
      <p:sp>
        <p:nvSpPr>
          <p:cNvPr id="37891" name="Inhaltsplatzhalter 2"/>
          <p:cNvSpPr>
            <a:spLocks noGrp="1"/>
          </p:cNvSpPr>
          <p:nvPr>
            <p:ph idx="1"/>
          </p:nvPr>
        </p:nvSpPr>
        <p:spPr>
          <a:xfrm>
            <a:off x="776288" y="4581525"/>
            <a:ext cx="9061450" cy="6477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1600" smtClean="0"/>
              <a:t>association := </a:t>
            </a:r>
            <a:r>
              <a:rPr lang="de-DE" sz="1600" smtClean="0"/>
              <a:t>'</a:t>
            </a:r>
            <a:r>
              <a:rPr lang="en-US" sz="1600" smtClean="0"/>
              <a:t>KeyC</a:t>
            </a:r>
            <a:r>
              <a:rPr lang="de-DE" sz="1600" smtClean="0"/>
              <a:t>'</a:t>
            </a:r>
            <a:r>
              <a:rPr lang="en-US" sz="1600" smtClean="0"/>
              <a:t> -&gt; </a:t>
            </a:r>
            <a:r>
              <a:rPr lang="de-DE" sz="1600" smtClean="0"/>
              <a:t>'</a:t>
            </a:r>
            <a:r>
              <a:rPr lang="en-US" sz="1600" smtClean="0"/>
              <a:t>ValueC</a:t>
            </a:r>
            <a:r>
              <a:rPr lang="de-DE" sz="1600" smtClean="0"/>
              <a:t>'</a:t>
            </a:r>
            <a:r>
              <a:rPr lang="en-US" sz="1600" smtClean="0"/>
              <a:t>.</a:t>
            </a:r>
          </a:p>
        </p:txBody>
      </p:sp>
      <p:sp>
        <p:nvSpPr>
          <p:cNvPr id="37892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C7E9B24-DB72-4F04-AECF-36B82E76B06E}" type="slidenum">
              <a:rPr lang="de-DE" sz="1400">
                <a:latin typeface="Times New Roman" panose="02020603050405020304" pitchFamily="18" charset="0"/>
              </a:rPr>
              <a:pPr/>
              <a:t>34</a:t>
            </a:fld>
            <a:endParaRPr lang="de-DE" sz="1400">
              <a:latin typeface="Times New Roman" panose="02020603050405020304" pitchFamily="18" charset="0"/>
            </a:endParaRPr>
          </a:p>
        </p:txBody>
      </p:sp>
      <p:graphicFrame>
        <p:nvGraphicFramePr>
          <p:cNvPr id="11312" name="Group 48"/>
          <p:cNvGraphicFramePr>
            <a:graphicFrameLocks noGrp="1"/>
          </p:cNvGraphicFramePr>
          <p:nvPr/>
        </p:nvGraphicFramePr>
        <p:xfrm>
          <a:off x="776288" y="1989138"/>
          <a:ext cx="8640762" cy="1792287"/>
        </p:xfrm>
        <a:graphic>
          <a:graphicData uri="http://schemas.openxmlformats.org/drawingml/2006/table">
            <a:tbl>
              <a:tblPr/>
              <a:tblGrid>
                <a:gridCol w="719137"/>
                <a:gridCol w="576263"/>
                <a:gridCol w="936625"/>
                <a:gridCol w="864567"/>
                <a:gridCol w="864096"/>
                <a:gridCol w="1080120"/>
                <a:gridCol w="1079004"/>
                <a:gridCol w="1296988"/>
                <a:gridCol w="1223962"/>
              </a:tblGrid>
              <a:tr h="4267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objectid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rowid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owner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class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string field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string</a:t>
                      </a: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field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integer 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field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integer 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field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reference field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reference field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 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37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Association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</a:t>
                      </a: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KeyA</a:t>
                      </a: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</a:t>
                      </a: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37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Association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</a:t>
                      </a: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KeyB</a:t>
                      </a: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37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Association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</a:t>
                      </a: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KeyC</a:t>
                      </a: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37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Association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</a:t>
                      </a: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ValueC</a:t>
                      </a: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smtClean="0"/>
              <a:t>Eurydike – Idea A – Self References</a:t>
            </a:r>
          </a:p>
        </p:txBody>
      </p:sp>
      <p:sp>
        <p:nvSpPr>
          <p:cNvPr id="38915" name="Inhaltsplatzhalter 2"/>
          <p:cNvSpPr>
            <a:spLocks noGrp="1"/>
          </p:cNvSpPr>
          <p:nvPr>
            <p:ph idx="1"/>
          </p:nvPr>
        </p:nvSpPr>
        <p:spPr>
          <a:xfrm>
            <a:off x="762000" y="4437063"/>
            <a:ext cx="9061450" cy="1582737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1600" smtClean="0"/>
              <a:t>association := 'KeyD' -&gt; nil.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600" smtClean="0"/>
              <a:t>assocation value: association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60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1600" smtClean="0"/>
              <a:t>association := session detect: [:each | each value = each]</a:t>
            </a:r>
          </a:p>
        </p:txBody>
      </p:sp>
      <p:sp>
        <p:nvSpPr>
          <p:cNvPr id="38916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595E87-E921-4584-A0A6-E2A71470920B}" type="slidenum">
              <a:rPr lang="de-DE" sz="1400">
                <a:latin typeface="Times New Roman" panose="02020603050405020304" pitchFamily="18" charset="0"/>
              </a:rPr>
              <a:pPr/>
              <a:t>35</a:t>
            </a:fld>
            <a:endParaRPr lang="de-DE" sz="1400">
              <a:latin typeface="Times New Roman" panose="02020603050405020304" pitchFamily="18" charset="0"/>
            </a:endParaRPr>
          </a:p>
        </p:txBody>
      </p:sp>
      <p:graphicFrame>
        <p:nvGraphicFramePr>
          <p:cNvPr id="7" name="Group 48"/>
          <p:cNvGraphicFramePr>
            <a:graphicFrameLocks noGrp="1"/>
          </p:cNvGraphicFramePr>
          <p:nvPr/>
        </p:nvGraphicFramePr>
        <p:xfrm>
          <a:off x="776288" y="1989138"/>
          <a:ext cx="8640762" cy="2133598"/>
        </p:xfrm>
        <a:graphic>
          <a:graphicData uri="http://schemas.openxmlformats.org/drawingml/2006/table">
            <a:tbl>
              <a:tblPr/>
              <a:tblGrid>
                <a:gridCol w="719137"/>
                <a:gridCol w="576263"/>
                <a:gridCol w="936625"/>
                <a:gridCol w="864567"/>
                <a:gridCol w="864096"/>
                <a:gridCol w="1080120"/>
                <a:gridCol w="1079004"/>
                <a:gridCol w="1296988"/>
                <a:gridCol w="1223962"/>
              </a:tblGrid>
              <a:tr h="4267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objectid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rowid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owner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class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string field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string</a:t>
                      </a: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field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integer 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field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integer 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field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reference field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reference field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 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3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Association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</a:t>
                      </a: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KeyA</a:t>
                      </a: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</a:t>
                      </a: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3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Association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</a:t>
                      </a: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KeyB</a:t>
                      </a: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3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Association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</a:t>
                      </a: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KeyC</a:t>
                      </a: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3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Association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</a:t>
                      </a: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ValueC</a:t>
                      </a: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3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Association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</a:t>
                      </a: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KeyD</a:t>
                      </a: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</a:t>
                      </a: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6"/>
          <p:cNvSpPr>
            <a:spLocks/>
          </p:cNvSpPr>
          <p:nvPr/>
        </p:nvSpPr>
        <p:spPr bwMode="auto">
          <a:xfrm>
            <a:off x="914400" y="112713"/>
            <a:ext cx="8991600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400" b="1">
                <a:solidFill>
                  <a:schemeClr val="tx2"/>
                </a:solidFill>
                <a:latin typeface="Verdana" panose="020B0604030504040204" pitchFamily="34" charset="0"/>
              </a:rPr>
              <a:t>Eurydike – Idea A – Sequenceables</a:t>
            </a:r>
          </a:p>
        </p:txBody>
      </p:sp>
      <p:sp>
        <p:nvSpPr>
          <p:cNvPr id="39939" name="Inhaltsplatzhalter 2"/>
          <p:cNvSpPr>
            <a:spLocks/>
          </p:cNvSpPr>
          <p:nvPr/>
        </p:nvSpPr>
        <p:spPr bwMode="auto">
          <a:xfrm>
            <a:off x="844550" y="3284538"/>
            <a:ext cx="9061450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</a:pPr>
            <a:r>
              <a:rPr lang="en-US" sz="1800">
                <a:latin typeface="Verdana" panose="020B0604030504040204" pitchFamily="34" charset="0"/>
              </a:rPr>
              <a:t>array := Array with: 'elementA' with: 200 with: 'elementC' with: 400.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</a:pPr>
            <a:endParaRPr lang="en-US" sz="1800">
              <a:latin typeface="Verdana" panose="020B060403050404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</a:pPr>
            <a:r>
              <a:rPr lang="en-US" sz="1800">
                <a:latin typeface="Verdana" panose="020B0604030504040204" pitchFamily="34" charset="0"/>
              </a:rPr>
              <a:t>array := session detect: [:each | (each at: 1) = 'elementA']]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</a:pPr>
            <a:r>
              <a:rPr lang="en-US" sz="1800">
                <a:latin typeface="Verdana" panose="020B0604030504040204" pitchFamily="34" charset="0"/>
              </a:rPr>
              <a:t>array := session detect: [:each | (each at: 2) = 200]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</a:pPr>
            <a:endParaRPr lang="en-US" sz="1800">
              <a:latin typeface="Verdana" panose="020B060403050404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</a:pPr>
            <a:r>
              <a:rPr lang="en-US" sz="1800">
                <a:latin typeface="Verdana" panose="020B0604030504040204" pitchFamily="34" charset="0"/>
              </a:rPr>
              <a:t>The same happens for all other sequenceable collections.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</a:pPr>
            <a:endParaRPr lang="en-US" sz="1800">
              <a:latin typeface="Verdana" panose="020B060403050404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</a:pPr>
            <a:r>
              <a:rPr lang="en-US" sz="1800">
                <a:latin typeface="Verdana" panose="020B0604030504040204" pitchFamily="34" charset="0"/>
              </a:rPr>
              <a:t>Unordered collections like Set are stored with fictive index as key.</a:t>
            </a:r>
          </a:p>
        </p:txBody>
      </p:sp>
      <p:sp>
        <p:nvSpPr>
          <p:cNvPr id="39940" name="Foliennummernplatzhalter 3"/>
          <p:cNvSpPr txBox="1">
            <a:spLocks noGrp="1"/>
          </p:cNvSpPr>
          <p:nvPr/>
        </p:nvSpPr>
        <p:spPr bwMode="auto">
          <a:xfrm>
            <a:off x="7759700" y="6315075"/>
            <a:ext cx="20637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9DBEF1A-B72D-4D60-AFD2-003BF7666623}" type="slidenum">
              <a:rPr lang="de-DE" sz="1400">
                <a:latin typeface="Times New Roman" panose="02020603050405020304" pitchFamily="18" charset="0"/>
              </a:rPr>
              <a:pPr algn="r"/>
              <a:t>36</a:t>
            </a:fld>
            <a:endParaRPr lang="de-DE" sz="1400">
              <a:latin typeface="Times New Roman" panose="02020603050405020304" pitchFamily="18" charset="0"/>
            </a:endParaRPr>
          </a:p>
        </p:txBody>
      </p:sp>
      <p:graphicFrame>
        <p:nvGraphicFramePr>
          <p:cNvPr id="13393" name="Group 81"/>
          <p:cNvGraphicFramePr>
            <a:graphicFrameLocks noGrp="1"/>
          </p:cNvGraphicFramePr>
          <p:nvPr/>
        </p:nvGraphicFramePr>
        <p:xfrm>
          <a:off x="849313" y="1916113"/>
          <a:ext cx="7416800" cy="979488"/>
        </p:xfrm>
        <a:graphic>
          <a:graphicData uri="http://schemas.openxmlformats.org/drawingml/2006/table">
            <a:tbl>
              <a:tblPr/>
              <a:tblGrid>
                <a:gridCol w="719137"/>
                <a:gridCol w="576263"/>
                <a:gridCol w="936625"/>
                <a:gridCol w="1079500"/>
                <a:gridCol w="1225550"/>
                <a:gridCol w="1150937"/>
                <a:gridCol w="1079500"/>
                <a:gridCol w="649288"/>
              </a:tblGrid>
              <a:tr h="42685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groupid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rowid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owner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class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string field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string field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integer 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field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</a:t>
                      </a:r>
                      <a:endParaRPr kumimoji="0" lang="de-DE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integer field value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…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7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Array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'1'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elementA</a:t>
                      </a: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'2'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200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90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Array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'3'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  <a:r>
                        <a:rPr kumimoji="0" lang="de-DE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elementC</a:t>
                      </a: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'4'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400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6"/>
          <p:cNvSpPr>
            <a:spLocks/>
          </p:cNvSpPr>
          <p:nvPr/>
        </p:nvSpPr>
        <p:spPr bwMode="auto">
          <a:xfrm>
            <a:off x="914400" y="112713"/>
            <a:ext cx="8991600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400" b="1">
                <a:solidFill>
                  <a:schemeClr val="tx2"/>
                </a:solidFill>
                <a:latin typeface="Verdana" panose="020B0604030504040204" pitchFamily="34" charset="0"/>
              </a:rPr>
              <a:t>Eurydike – Idea A – Dictionaries</a:t>
            </a:r>
          </a:p>
        </p:txBody>
      </p:sp>
      <p:sp>
        <p:nvSpPr>
          <p:cNvPr id="40963" name="Inhaltsplatzhalter 2"/>
          <p:cNvSpPr>
            <a:spLocks/>
          </p:cNvSpPr>
          <p:nvPr/>
        </p:nvSpPr>
        <p:spPr bwMode="auto">
          <a:xfrm>
            <a:off x="704850" y="1844675"/>
            <a:ext cx="9061450" cy="43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FontTx/>
              <a:buChar char="•"/>
            </a:pPr>
            <a:r>
              <a:rPr lang="en-US" sz="2400">
                <a:latin typeface="Verdana" panose="020B0604030504040204" pitchFamily="34" charset="0"/>
              </a:rPr>
              <a:t>Dictionaries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FontTx/>
              <a:buChar char="•"/>
            </a:pPr>
            <a:r>
              <a:rPr lang="en-US" sz="2400">
                <a:latin typeface="Verdana" panose="020B0604030504040204" pitchFamily="34" charset="0"/>
              </a:rPr>
              <a:t>are collections of associations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FontTx/>
              <a:buChar char="•"/>
            </a:pPr>
            <a:r>
              <a:rPr lang="en-US" sz="2400">
                <a:latin typeface="Verdana" panose="020B0604030504040204" pitchFamily="34" charset="0"/>
              </a:rPr>
              <a:t>are stored as collections of associations</a:t>
            </a:r>
          </a:p>
        </p:txBody>
      </p:sp>
      <p:sp>
        <p:nvSpPr>
          <p:cNvPr id="40964" name="Foliennummernplatzhalter 3"/>
          <p:cNvSpPr txBox="1">
            <a:spLocks noGrp="1"/>
          </p:cNvSpPr>
          <p:nvPr/>
        </p:nvSpPr>
        <p:spPr bwMode="auto">
          <a:xfrm>
            <a:off x="7759700" y="6315075"/>
            <a:ext cx="20637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0425144-74EF-4D0B-8B98-3E3C118F7BEC}" type="slidenum">
              <a:rPr lang="de-DE" sz="1400">
                <a:latin typeface="Times New Roman" panose="02020603050405020304" pitchFamily="18" charset="0"/>
              </a:rPr>
              <a:pPr algn="r"/>
              <a:t>37</a:t>
            </a:fld>
            <a:endParaRPr lang="de-DE" sz="1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el 6"/>
          <p:cNvSpPr>
            <a:spLocks/>
          </p:cNvSpPr>
          <p:nvPr/>
        </p:nvSpPr>
        <p:spPr bwMode="auto">
          <a:xfrm>
            <a:off x="914400" y="0"/>
            <a:ext cx="8991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800" b="1">
                <a:solidFill>
                  <a:schemeClr val="tx2"/>
                </a:solidFill>
                <a:latin typeface="Verdana" panose="020B0604030504040204" pitchFamily="34" charset="0"/>
              </a:rPr>
              <a:t>Eurydike – Idea A – SQL</a:t>
            </a:r>
          </a:p>
        </p:txBody>
      </p:sp>
      <p:sp>
        <p:nvSpPr>
          <p:cNvPr id="41987" name="Inhaltsplatzhalter 2"/>
          <p:cNvSpPr>
            <a:spLocks/>
          </p:cNvSpPr>
          <p:nvPr/>
        </p:nvSpPr>
        <p:spPr bwMode="auto">
          <a:xfrm>
            <a:off x="762000" y="1905000"/>
            <a:ext cx="90614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CC0000"/>
              </a:buClr>
            </a:pPr>
            <a:r>
              <a:rPr lang="en-US" sz="1800">
                <a:latin typeface="Verdana" panose="020B0604030504040204" pitchFamily="34" charset="0"/>
              </a:rPr>
              <a:t>[:base | base name = 'hello']</a:t>
            </a:r>
          </a:p>
          <a:p>
            <a:pPr>
              <a:spcBef>
                <a:spcPct val="20000"/>
              </a:spcBef>
              <a:buClr>
                <a:srgbClr val="CC0000"/>
              </a:buClr>
            </a:pPr>
            <a:endParaRPr lang="en-US" sz="1800">
              <a:latin typeface="Verdana" panose="020B0604030504040204" pitchFamily="34" charset="0"/>
            </a:endParaRPr>
          </a:p>
          <a:p>
            <a:pPr>
              <a:spcBef>
                <a:spcPct val="20000"/>
              </a:spcBef>
              <a:buClr>
                <a:srgbClr val="CC0000"/>
              </a:buClr>
            </a:pPr>
            <a:r>
              <a:rPr lang="en-US" sz="1800">
                <a:latin typeface="Verdana" panose="020B0604030504040204" pitchFamily="34" charset="0"/>
              </a:rPr>
              <a:t>SELECT fields.groupid 'baseid', embedded.filterid 'filterid'</a:t>
            </a:r>
          </a:p>
          <a:p>
            <a:pPr>
              <a:spcBef>
                <a:spcPct val="20000"/>
              </a:spcBef>
              <a:buClr>
                <a:srgbClr val="CC0000"/>
              </a:buClr>
            </a:pPr>
            <a:r>
              <a:rPr lang="en-US" sz="1800">
                <a:latin typeface="Verdana" panose="020B0604030504040204" pitchFamily="34" charset="0"/>
              </a:rPr>
              <a:t>	FROM</a:t>
            </a:r>
          </a:p>
          <a:p>
            <a:pPr>
              <a:spcBef>
                <a:spcPct val="20000"/>
              </a:spcBef>
              <a:buClr>
                <a:srgbClr val="CC0000"/>
              </a:buClr>
            </a:pPr>
            <a:r>
              <a:rPr lang="en-US" sz="1800">
                <a:latin typeface="Verdana" panose="020B0604030504040204" pitchFamily="34" charset="0"/>
              </a:rPr>
              <a:t>		fields,</a:t>
            </a:r>
          </a:p>
          <a:p>
            <a:pPr>
              <a:spcBef>
                <a:spcPct val="20000"/>
              </a:spcBef>
              <a:buClr>
                <a:srgbClr val="CC0000"/>
              </a:buClr>
            </a:pPr>
            <a:r>
              <a:rPr lang="en-US" sz="1800">
                <a:latin typeface="Verdana" panose="020B0604030504040204" pitchFamily="34" charset="0"/>
              </a:rPr>
              <a:t>		(SELECT base.groupid 'baseid', base.groupid 'filterid'</a:t>
            </a:r>
          </a:p>
          <a:p>
            <a:pPr>
              <a:spcBef>
                <a:spcPct val="20000"/>
              </a:spcBef>
              <a:buClr>
                <a:srgbClr val="CC0000"/>
              </a:buClr>
            </a:pPr>
            <a:r>
              <a:rPr lang="en-US" sz="1800">
                <a:latin typeface="Verdana" panose="020B0604030504040204" pitchFamily="34" charset="0"/>
              </a:rPr>
              <a:t>			FROM fields base) embedded</a:t>
            </a:r>
          </a:p>
          <a:p>
            <a:pPr>
              <a:spcBef>
                <a:spcPct val="20000"/>
              </a:spcBef>
              <a:buClr>
                <a:srgbClr val="CC0000"/>
              </a:buClr>
            </a:pPr>
            <a:r>
              <a:rPr lang="en-US" sz="1800">
                <a:latin typeface="Verdana" panose="020B0604030504040204" pitchFamily="34" charset="0"/>
              </a:rPr>
              <a:t>	WHERE</a:t>
            </a:r>
          </a:p>
          <a:p>
            <a:pPr>
              <a:spcBef>
                <a:spcPct val="20000"/>
              </a:spcBef>
              <a:buClr>
                <a:srgbClr val="CC0000"/>
              </a:buClr>
            </a:pPr>
            <a:r>
              <a:rPr lang="en-US" sz="1800">
                <a:latin typeface="Verdana" panose="020B0604030504040204" pitchFamily="34" charset="0"/>
              </a:rPr>
              <a:t>		fields.groupid = embedded.filterid AND</a:t>
            </a:r>
          </a:p>
          <a:p>
            <a:pPr>
              <a:spcBef>
                <a:spcPct val="20000"/>
              </a:spcBef>
              <a:buClr>
                <a:srgbClr val="CC0000"/>
              </a:buClr>
            </a:pPr>
            <a:r>
              <a:rPr lang="en-US" sz="1800">
                <a:latin typeface="Verdana" panose="020B0604030504040204" pitchFamily="34" charset="0"/>
              </a:rPr>
              <a:t>		fields.stringfieldkey = 'name' AND</a:t>
            </a:r>
          </a:p>
          <a:p>
            <a:pPr>
              <a:spcBef>
                <a:spcPct val="20000"/>
              </a:spcBef>
              <a:buClr>
                <a:srgbClr val="CC0000"/>
              </a:buClr>
            </a:pPr>
            <a:r>
              <a:rPr lang="en-US" sz="1800">
                <a:latin typeface="Verdana" panose="020B0604030504040204" pitchFamily="34" charset="0"/>
              </a:rPr>
              <a:t>		fields.stringfieldvalue = 'hello'</a:t>
            </a:r>
          </a:p>
        </p:txBody>
      </p:sp>
      <p:sp>
        <p:nvSpPr>
          <p:cNvPr id="41988" name="Foliennummernplatzhalter 3"/>
          <p:cNvSpPr txBox="1">
            <a:spLocks noGrp="1"/>
          </p:cNvSpPr>
          <p:nvPr/>
        </p:nvSpPr>
        <p:spPr bwMode="auto">
          <a:xfrm>
            <a:off x="775970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FE62FE8B-08DF-4265-BA76-C4761A571ADB}" type="slidenum">
              <a:rPr lang="de-DE" sz="1400">
                <a:latin typeface="Times New Roman" panose="02020603050405020304" pitchFamily="18" charset="0"/>
              </a:rPr>
              <a:pPr algn="r"/>
              <a:t>38</a:t>
            </a:fld>
            <a:endParaRPr lang="de-DE" sz="1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Eurydike – Idea A - SQL</a:t>
            </a:r>
          </a:p>
        </p:txBody>
      </p:sp>
      <p:sp>
        <p:nvSpPr>
          <p:cNvPr id="4301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SQL generation is complicated </a:t>
            </a:r>
          </a:p>
          <a:p>
            <a:pPr lvl="1"/>
            <a:r>
              <a:rPr lang="en-US" smtClean="0"/>
              <a:t>double dispatching </a:t>
            </a:r>
          </a:p>
          <a:p>
            <a:pPr lvl="2"/>
            <a:r>
              <a:rPr lang="en-US" smtClean="0"/>
              <a:t>for each possible datatype in table</a:t>
            </a:r>
          </a:p>
          <a:p>
            <a:pPr lvl="2"/>
            <a:r>
              <a:rPr lang="en-US" smtClean="0"/>
              <a:t>New expressions need new code paths for all datatypes</a:t>
            </a:r>
          </a:p>
        </p:txBody>
      </p:sp>
      <p:sp>
        <p:nvSpPr>
          <p:cNvPr id="43012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95C3442-BC17-4049-A4D3-ACB40911E625}" type="slidenum">
              <a:rPr lang="de-DE" sz="1400">
                <a:latin typeface="Times New Roman" panose="02020603050405020304" pitchFamily="18" charset="0"/>
              </a:rPr>
              <a:pPr/>
              <a:t>39</a:t>
            </a:fld>
            <a:endParaRPr lang="de-DE" sz="1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B580AA-32F6-41C0-97F5-70897A11FB3C}" type="slidenum">
              <a:rPr lang="de-DE" sz="1400">
                <a:latin typeface="Times New Roman" panose="02020603050405020304" pitchFamily="18" charset="0"/>
              </a:rPr>
              <a:pPr/>
              <a:t>4</a:t>
            </a:fld>
            <a:endParaRPr lang="de-DE" sz="1400">
              <a:latin typeface="Times New Roman" panose="02020603050405020304" pitchFamily="18" charset="0"/>
            </a:endParaRPr>
          </a:p>
        </p:txBody>
      </p:sp>
      <p:sp>
        <p:nvSpPr>
          <p:cNvPr id="7171" name="Titel 2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7351713" cy="762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Persistence</a:t>
            </a:r>
          </a:p>
        </p:txBody>
      </p:sp>
      <p:sp>
        <p:nvSpPr>
          <p:cNvPr id="7172" name="Textplatzhalter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de-DE" smtClean="0"/>
              <a:t>Long time</a:t>
            </a:r>
          </a:p>
          <a:p>
            <a:r>
              <a:rPr lang="de-DE" smtClean="0"/>
              <a:t>Sharing</a:t>
            </a:r>
          </a:p>
          <a:p>
            <a:pPr lvl="1"/>
            <a:r>
              <a:rPr lang="de-DE" smtClean="0"/>
              <a:t>multiple users</a:t>
            </a:r>
          </a:p>
          <a:p>
            <a:pPr lvl="1"/>
            <a:r>
              <a:rPr lang="de-DE" smtClean="0"/>
              <a:t>concurrent changes</a:t>
            </a:r>
          </a:p>
        </p:txBody>
      </p:sp>
      <p:pic>
        <p:nvPicPr>
          <p:cNvPr id="7173" name="Picture 2" descr="http://upload.wikimedia.org/wikipedia/commons/thumb/4/43/S38_I.jpg/280px-S38_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232" y="1124744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Eurydike – Idea A - Summary</a:t>
            </a:r>
          </a:p>
        </p:txBody>
      </p:sp>
      <p:sp>
        <p:nvSpPr>
          <p:cNvPr id="4403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smtClean="0"/>
              <a:t>Easy to use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Almost any Object can be stored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Our world is a sequence of 'Object allInstances'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we can search with #select:, #detect: and #reject:</a:t>
            </a:r>
          </a:p>
          <a:p>
            <a:pPr>
              <a:lnSpc>
                <a:spcPct val="90000"/>
              </a:lnSpc>
            </a:pPr>
            <a:endParaRPr lang="en-US" sz="2400" smtClean="0"/>
          </a:p>
          <a:p>
            <a:pPr>
              <a:lnSpc>
                <a:spcPct val="90000"/>
              </a:lnSpc>
            </a:pPr>
            <a:r>
              <a:rPr lang="en-US" sz="2400" smtClean="0"/>
              <a:t>Not quite excellent enough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SQL generation is complex because of primitive datatypes and unknown object type</a:t>
            </a:r>
          </a:p>
          <a:p>
            <a:pPr lvl="1">
              <a:lnSpc>
                <a:spcPct val="90000"/>
              </a:lnSpc>
            </a:pPr>
            <a:r>
              <a:rPr lang="de-DE" sz="2000" smtClean="0"/>
              <a:t>One column pair per type makes queries complicated</a:t>
            </a:r>
          </a:p>
          <a:p>
            <a:pPr>
              <a:lnSpc>
                <a:spcPct val="90000"/>
              </a:lnSpc>
            </a:pPr>
            <a:endParaRPr lang="en-US" sz="2400" smtClean="0"/>
          </a:p>
          <a:p>
            <a:pPr>
              <a:lnSpc>
                <a:spcPct val="90000"/>
              </a:lnSpc>
            </a:pPr>
            <a:endParaRPr lang="en-US" sz="2400" smtClean="0"/>
          </a:p>
        </p:txBody>
      </p:sp>
      <p:sp>
        <p:nvSpPr>
          <p:cNvPr id="44036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D02ACB-65E7-44CB-BD46-FBCAF4070398}" type="slidenum">
              <a:rPr lang="de-DE" sz="1400">
                <a:latin typeface="Times New Roman" panose="02020603050405020304" pitchFamily="18" charset="0"/>
              </a:rPr>
              <a:pPr/>
              <a:t>40</a:t>
            </a:fld>
            <a:endParaRPr lang="de-DE" sz="1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Idea B</a:t>
            </a:r>
          </a:p>
        </p:txBody>
      </p:sp>
      <p:sp>
        <p:nvSpPr>
          <p:cNvPr id="4505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Take Idea A and make it simpler</a:t>
            </a:r>
          </a:p>
          <a:p>
            <a:r>
              <a:rPr lang="de-DE" smtClean="0"/>
              <a:t>Thus</a:t>
            </a:r>
          </a:p>
          <a:p>
            <a:pPr lvl="1"/>
            <a:r>
              <a:rPr lang="de-DE" smtClean="0"/>
              <a:t>Unifiy all types as string pairs</a:t>
            </a:r>
          </a:p>
          <a:p>
            <a:pPr lvl="1"/>
            <a:r>
              <a:rPr lang="de-DE" smtClean="0"/>
              <a:t>Store every object as a dictionary</a:t>
            </a:r>
          </a:p>
        </p:txBody>
      </p:sp>
      <p:sp>
        <p:nvSpPr>
          <p:cNvPr id="45060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96AF503-01B2-4AFA-BD76-83065585A815}" type="slidenum">
              <a:rPr lang="de-DE" sz="1400">
                <a:latin typeface="Times New Roman" panose="02020603050405020304" pitchFamily="18" charset="0"/>
              </a:rPr>
              <a:pPr/>
              <a:t>41</a:t>
            </a:fld>
            <a:endParaRPr lang="de-DE" sz="1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Idea B - Table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de-DE" dirty="0" smtClean="0"/>
              <a:t>CREATE TABLE </a:t>
            </a:r>
            <a:r>
              <a:rPr lang="de-DE" dirty="0" err="1" smtClean="0"/>
              <a:t>fields</a:t>
            </a:r>
            <a:r>
              <a:rPr lang="de-DE" dirty="0" smtClean="0"/>
              <a:t>(  </a:t>
            </a:r>
          </a:p>
          <a:p>
            <a:pPr marL="457200" lvl="1" indent="0">
              <a:buFontTx/>
              <a:buNone/>
              <a:defRPr/>
            </a:pPr>
            <a:r>
              <a:rPr lang="de-DE" dirty="0" err="1" smtClean="0"/>
              <a:t>objectid</a:t>
            </a:r>
            <a:r>
              <a:rPr lang="de-DE" dirty="0" smtClean="0"/>
              <a:t> </a:t>
            </a:r>
            <a:r>
              <a:rPr lang="de-DE" dirty="0" err="1" smtClean="0"/>
              <a:t>character</a:t>
            </a:r>
            <a:r>
              <a:rPr lang="de-DE" dirty="0" smtClean="0"/>
              <a:t> </a:t>
            </a:r>
            <a:r>
              <a:rPr lang="de-DE" dirty="0" err="1" smtClean="0"/>
              <a:t>varying</a:t>
            </a:r>
            <a:r>
              <a:rPr lang="de-DE" dirty="0" smtClean="0"/>
              <a:t>,</a:t>
            </a:r>
          </a:p>
          <a:p>
            <a:pPr marL="457200" lvl="1" indent="0">
              <a:buFontTx/>
              <a:buNone/>
              <a:defRPr/>
            </a:pPr>
            <a:endParaRPr lang="de-DE" dirty="0" smtClean="0"/>
          </a:p>
          <a:p>
            <a:pPr marL="457200" lvl="1" indent="0">
              <a:buFontTx/>
              <a:buNone/>
              <a:defRPr/>
            </a:pPr>
            <a:r>
              <a:rPr lang="de-DE" dirty="0" err="1" smtClean="0"/>
              <a:t>keybasetype</a:t>
            </a:r>
            <a:r>
              <a:rPr lang="de-DE" dirty="0" smtClean="0"/>
              <a:t> </a:t>
            </a:r>
            <a:r>
              <a:rPr lang="de-DE" dirty="0" err="1" smtClean="0"/>
              <a:t>character</a:t>
            </a:r>
            <a:r>
              <a:rPr lang="de-DE" dirty="0" smtClean="0"/>
              <a:t> </a:t>
            </a:r>
            <a:r>
              <a:rPr lang="de-DE" dirty="0" err="1" smtClean="0"/>
              <a:t>varying</a:t>
            </a:r>
            <a:r>
              <a:rPr lang="de-DE" dirty="0" smtClean="0"/>
              <a:t>,</a:t>
            </a:r>
          </a:p>
          <a:p>
            <a:pPr marL="457200" lvl="1" indent="0">
              <a:buFontTx/>
              <a:buNone/>
              <a:defRPr/>
            </a:pPr>
            <a:r>
              <a:rPr lang="de-DE" dirty="0" err="1" smtClean="0"/>
              <a:t>keytype</a:t>
            </a:r>
            <a:r>
              <a:rPr lang="de-DE" dirty="0" smtClean="0"/>
              <a:t> </a:t>
            </a:r>
            <a:r>
              <a:rPr lang="de-DE" dirty="0" err="1" smtClean="0"/>
              <a:t>character</a:t>
            </a:r>
            <a:r>
              <a:rPr lang="de-DE" dirty="0" smtClean="0"/>
              <a:t> </a:t>
            </a:r>
            <a:r>
              <a:rPr lang="de-DE" dirty="0" err="1" smtClean="0"/>
              <a:t>varying</a:t>
            </a:r>
            <a:r>
              <a:rPr lang="de-DE" dirty="0" smtClean="0"/>
              <a:t>,</a:t>
            </a:r>
          </a:p>
          <a:p>
            <a:pPr marL="457200" lvl="1" indent="0">
              <a:buFontTx/>
              <a:buNone/>
              <a:defRPr/>
            </a:pPr>
            <a:r>
              <a:rPr lang="de-DE" dirty="0" err="1" smtClean="0"/>
              <a:t>keymajor</a:t>
            </a:r>
            <a:r>
              <a:rPr lang="de-DE" dirty="0" smtClean="0"/>
              <a:t> </a:t>
            </a:r>
            <a:r>
              <a:rPr lang="de-DE" dirty="0" err="1" smtClean="0"/>
              <a:t>character</a:t>
            </a:r>
            <a:r>
              <a:rPr lang="de-DE" dirty="0" smtClean="0"/>
              <a:t> </a:t>
            </a:r>
            <a:r>
              <a:rPr lang="de-DE" dirty="0" err="1" smtClean="0"/>
              <a:t>varying</a:t>
            </a:r>
            <a:r>
              <a:rPr lang="de-DE" dirty="0" smtClean="0"/>
              <a:t>,</a:t>
            </a:r>
          </a:p>
          <a:p>
            <a:pPr marL="457200" lvl="1" indent="0">
              <a:buFontTx/>
              <a:buNone/>
              <a:defRPr/>
            </a:pPr>
            <a:r>
              <a:rPr lang="de-DE" dirty="0" err="1" smtClean="0"/>
              <a:t>keyminor</a:t>
            </a:r>
            <a:r>
              <a:rPr lang="de-DE" dirty="0" smtClean="0"/>
              <a:t> </a:t>
            </a:r>
            <a:r>
              <a:rPr lang="de-DE" dirty="0" err="1" smtClean="0"/>
              <a:t>character</a:t>
            </a:r>
            <a:r>
              <a:rPr lang="de-DE" dirty="0" smtClean="0"/>
              <a:t> </a:t>
            </a:r>
            <a:r>
              <a:rPr lang="de-DE" dirty="0" err="1" smtClean="0"/>
              <a:t>varying</a:t>
            </a:r>
            <a:r>
              <a:rPr lang="de-DE" dirty="0" smtClean="0"/>
              <a:t>,</a:t>
            </a:r>
          </a:p>
          <a:p>
            <a:pPr marL="457200" lvl="1" indent="0">
              <a:buFontTx/>
              <a:buNone/>
              <a:defRPr/>
            </a:pPr>
            <a:endParaRPr lang="de-DE" dirty="0" smtClean="0"/>
          </a:p>
          <a:p>
            <a:pPr marL="457200" lvl="1" indent="0">
              <a:buFontTx/>
              <a:buNone/>
              <a:defRPr/>
            </a:pPr>
            <a:r>
              <a:rPr lang="de-DE" dirty="0" err="1" smtClean="0"/>
              <a:t>valuebasetype</a:t>
            </a:r>
            <a:r>
              <a:rPr lang="de-DE" dirty="0" smtClean="0"/>
              <a:t> </a:t>
            </a:r>
            <a:r>
              <a:rPr lang="de-DE" dirty="0" err="1" smtClean="0"/>
              <a:t>character</a:t>
            </a:r>
            <a:r>
              <a:rPr lang="de-DE" dirty="0" smtClean="0"/>
              <a:t> </a:t>
            </a:r>
            <a:r>
              <a:rPr lang="de-DE" dirty="0" err="1" smtClean="0"/>
              <a:t>varying</a:t>
            </a:r>
            <a:r>
              <a:rPr lang="de-DE" dirty="0" smtClean="0"/>
              <a:t>,</a:t>
            </a:r>
          </a:p>
          <a:p>
            <a:pPr marL="457200" lvl="1" indent="0">
              <a:buFontTx/>
              <a:buNone/>
              <a:defRPr/>
            </a:pPr>
            <a:r>
              <a:rPr lang="de-DE" dirty="0" err="1" smtClean="0"/>
              <a:t>valuetype</a:t>
            </a:r>
            <a:r>
              <a:rPr lang="de-DE" dirty="0" smtClean="0"/>
              <a:t> </a:t>
            </a:r>
            <a:r>
              <a:rPr lang="de-DE" dirty="0" err="1" smtClean="0"/>
              <a:t>character</a:t>
            </a:r>
            <a:r>
              <a:rPr lang="de-DE" dirty="0" smtClean="0"/>
              <a:t> </a:t>
            </a:r>
            <a:r>
              <a:rPr lang="de-DE" dirty="0" err="1" smtClean="0"/>
              <a:t>varying</a:t>
            </a:r>
            <a:r>
              <a:rPr lang="de-DE" dirty="0" smtClean="0"/>
              <a:t>,</a:t>
            </a:r>
          </a:p>
          <a:p>
            <a:pPr marL="457200" lvl="1" indent="0">
              <a:buFontTx/>
              <a:buNone/>
              <a:defRPr/>
            </a:pPr>
            <a:r>
              <a:rPr lang="de-DE" dirty="0" err="1" smtClean="0"/>
              <a:t>valuemajor</a:t>
            </a:r>
            <a:r>
              <a:rPr lang="de-DE" dirty="0" smtClean="0"/>
              <a:t> </a:t>
            </a:r>
            <a:r>
              <a:rPr lang="de-DE" dirty="0" err="1" smtClean="0"/>
              <a:t>character</a:t>
            </a:r>
            <a:r>
              <a:rPr lang="de-DE" dirty="0" smtClean="0"/>
              <a:t> </a:t>
            </a:r>
            <a:r>
              <a:rPr lang="de-DE" dirty="0" err="1" smtClean="0"/>
              <a:t>varying</a:t>
            </a:r>
            <a:r>
              <a:rPr lang="de-DE" dirty="0" smtClean="0"/>
              <a:t>,</a:t>
            </a:r>
          </a:p>
          <a:p>
            <a:pPr marL="457200" lvl="1" indent="0">
              <a:buFontTx/>
              <a:buNone/>
              <a:defRPr/>
            </a:pPr>
            <a:r>
              <a:rPr lang="de-DE" dirty="0" err="1" smtClean="0"/>
              <a:t>valueminor</a:t>
            </a:r>
            <a:r>
              <a:rPr lang="de-DE" dirty="0" smtClean="0"/>
              <a:t> </a:t>
            </a:r>
            <a:r>
              <a:rPr lang="de-DE" dirty="0" err="1" smtClean="0"/>
              <a:t>character</a:t>
            </a:r>
            <a:r>
              <a:rPr lang="de-DE" dirty="0" smtClean="0"/>
              <a:t> </a:t>
            </a:r>
            <a:r>
              <a:rPr lang="de-DE" dirty="0" err="1" smtClean="0"/>
              <a:t>varying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46084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98F8256-98D7-4969-B433-876E99DF742C}" type="slidenum">
              <a:rPr lang="de-DE" sz="1400">
                <a:latin typeface="Times New Roman" panose="02020603050405020304" pitchFamily="18" charset="0"/>
              </a:rPr>
              <a:pPr/>
              <a:t>42</a:t>
            </a:fld>
            <a:endParaRPr lang="de-DE" sz="1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Eurydike – Idea B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e-DE" sz="2800" smtClean="0"/>
              <a:t>#baseType is like a class hierarchy filter for comparing. Only things with same #baseType are compared in SQL queries</a:t>
            </a:r>
          </a:p>
          <a:p>
            <a:pPr>
              <a:lnSpc>
                <a:spcPct val="90000"/>
              </a:lnSpc>
            </a:pPr>
            <a:r>
              <a:rPr lang="de-DE" sz="2800" smtClean="0"/>
              <a:t>#type is the real class of object for instantiation</a:t>
            </a:r>
          </a:p>
          <a:p>
            <a:pPr>
              <a:lnSpc>
                <a:spcPct val="90000"/>
              </a:lnSpc>
            </a:pPr>
            <a:r>
              <a:rPr lang="de-DE" sz="2800" smtClean="0"/>
              <a:t>#major is the primary value, e.g. the nominator for Number</a:t>
            </a:r>
          </a:p>
          <a:p>
            <a:pPr>
              <a:lnSpc>
                <a:spcPct val="90000"/>
              </a:lnSpc>
            </a:pPr>
            <a:r>
              <a:rPr lang="de-DE" sz="2800" smtClean="0"/>
              <a:t>#minor is the secondary value, e.g. the denominator for Number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smtClean="0"/>
              <a:t>Eurydike – Idea B – Example 1</a:t>
            </a:r>
          </a:p>
        </p:txBody>
      </p:sp>
      <p:sp>
        <p:nvSpPr>
          <p:cNvPr id="48131" name="Inhaltsplatzhalter 2"/>
          <p:cNvSpPr>
            <a:spLocks noGrp="1"/>
          </p:cNvSpPr>
          <p:nvPr>
            <p:ph idx="1"/>
          </p:nvPr>
        </p:nvSpPr>
        <p:spPr>
          <a:xfrm>
            <a:off x="776288" y="4508500"/>
            <a:ext cx="9061450" cy="6477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1600" smtClean="0"/>
              <a:t>association := 'KeyA' -&gt; 1.</a:t>
            </a:r>
          </a:p>
        </p:txBody>
      </p:sp>
      <p:sp>
        <p:nvSpPr>
          <p:cNvPr id="48132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BDC3AA0-F588-4651-BDF7-6A4C40787417}" type="slidenum">
              <a:rPr lang="de-DE" sz="1400">
                <a:latin typeface="Times New Roman" panose="02020603050405020304" pitchFamily="18" charset="0"/>
              </a:rPr>
              <a:pPr/>
              <a:t>44</a:t>
            </a:fld>
            <a:endParaRPr lang="de-DE" sz="1400">
              <a:latin typeface="Times New Roman" panose="02020603050405020304" pitchFamily="18" charset="0"/>
            </a:endParaRPr>
          </a:p>
        </p:txBody>
      </p:sp>
      <p:graphicFrame>
        <p:nvGraphicFramePr>
          <p:cNvPr id="47163" name="Group 59"/>
          <p:cNvGraphicFramePr>
            <a:graphicFrameLocks noGrp="1"/>
          </p:cNvGraphicFramePr>
          <p:nvPr/>
        </p:nvGraphicFramePr>
        <p:xfrm>
          <a:off x="776288" y="1989138"/>
          <a:ext cx="8640762" cy="1617662"/>
        </p:xfrm>
        <a:graphic>
          <a:graphicData uri="http://schemas.openxmlformats.org/drawingml/2006/table">
            <a:tbl>
              <a:tblPr/>
              <a:tblGrid>
                <a:gridCol w="719137"/>
                <a:gridCol w="1081088"/>
                <a:gridCol w="936625"/>
                <a:gridCol w="863600"/>
                <a:gridCol w="863600"/>
                <a:gridCol w="1225550"/>
                <a:gridCol w="1008062"/>
                <a:gridCol w="1008063"/>
                <a:gridCol w="935037"/>
              </a:tblGrid>
              <a:tr h="4272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objectid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keybasetype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keytype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Keymajor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keyminor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valuebasetype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valuetype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valuemajor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valueminor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70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'Core.Symbol'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'Core.ByteSymbol'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'class'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'Core.CharacterArray'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'Core.ByteString'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'Core.Association'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4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'Core.Symbol'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'Core.ByteSymbol'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'key'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'Core.CharacterArray'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‚Core.ByteString'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'KeyA'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70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'Core.Symbol'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'Core.ByteSymbol'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'value'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'Core.Number'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'Core.SmallInteger'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'1'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'1'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smtClean="0"/>
              <a:t>Eurydike – Idea B – Example 2</a:t>
            </a:r>
          </a:p>
        </p:txBody>
      </p:sp>
      <p:sp>
        <p:nvSpPr>
          <p:cNvPr id="49155" name="Inhaltsplatzhalter 2"/>
          <p:cNvSpPr>
            <a:spLocks noGrp="1"/>
          </p:cNvSpPr>
          <p:nvPr>
            <p:ph idx="1"/>
          </p:nvPr>
        </p:nvSpPr>
        <p:spPr>
          <a:xfrm>
            <a:off x="811213" y="4941888"/>
            <a:ext cx="9061450" cy="646112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1600" smtClean="0"/>
              <a:t>association := </a:t>
            </a:r>
            <a:r>
              <a:rPr lang="de-DE" sz="1600" smtClean="0"/>
              <a:t>'</a:t>
            </a:r>
            <a:r>
              <a:rPr lang="en-US" sz="1600" smtClean="0"/>
              <a:t>KeyB</a:t>
            </a:r>
            <a:r>
              <a:rPr lang="de-DE" sz="1600" smtClean="0"/>
              <a:t>'</a:t>
            </a:r>
            <a:r>
              <a:rPr lang="en-US" sz="1600" smtClean="0"/>
              <a:t> -&gt; nil.</a:t>
            </a:r>
          </a:p>
        </p:txBody>
      </p:sp>
      <p:sp>
        <p:nvSpPr>
          <p:cNvPr id="49156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8BEF756-7841-4BDC-9540-9009BCCEE67C}" type="slidenum">
              <a:rPr lang="de-DE" sz="1400">
                <a:latin typeface="Times New Roman" panose="02020603050405020304" pitchFamily="18" charset="0"/>
              </a:rPr>
              <a:pPr/>
              <a:t>45</a:t>
            </a:fld>
            <a:endParaRPr lang="de-DE" sz="1400">
              <a:latin typeface="Times New Roman" panose="02020603050405020304" pitchFamily="18" charset="0"/>
            </a:endParaRPr>
          </a:p>
        </p:txBody>
      </p:sp>
      <p:graphicFrame>
        <p:nvGraphicFramePr>
          <p:cNvPr id="48208" name="Group 80"/>
          <p:cNvGraphicFramePr>
            <a:graphicFrameLocks noGrp="1"/>
          </p:cNvGraphicFramePr>
          <p:nvPr/>
        </p:nvGraphicFramePr>
        <p:xfrm>
          <a:off x="776288" y="1989138"/>
          <a:ext cx="8640762" cy="2409829"/>
        </p:xfrm>
        <a:graphic>
          <a:graphicData uri="http://schemas.openxmlformats.org/drawingml/2006/table">
            <a:tbl>
              <a:tblPr/>
              <a:tblGrid>
                <a:gridCol w="719137"/>
                <a:gridCol w="1081088"/>
                <a:gridCol w="936625"/>
                <a:gridCol w="863600"/>
                <a:gridCol w="863600"/>
                <a:gridCol w="1225550"/>
                <a:gridCol w="1008062"/>
                <a:gridCol w="1008063"/>
                <a:gridCol w="935037"/>
              </a:tblGrid>
              <a:tr h="4269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objectid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keybasetype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keytype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keymajor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keyminor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valuebasetype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valuetype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valuemajor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valueminor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7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'Core.Symbol'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'Core.ByteSymbol'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'class'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'Core.CharacterArray'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'Core.ByteString'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'Core.Association'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'Core.Symbol'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'Core.ByteSymbol'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'key'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'Core.CharacterArray'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‚Core.ByteString'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'KeyA'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7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'Core.Symbol'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'Core.ByteSymbol'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'value'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'Core.Number'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'Core.SmallInteger'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'1'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'1'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7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'Core.Symbol'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'Core.ByteSymbol'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'class'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'Core.CharacterArray'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'Core.ByteString'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'Core.Association'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'Core.Symbol'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'Core.ByteSymbol'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'key'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'Core.CharacterArray'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‚Core.ByteString'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'KeyB'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smtClean="0"/>
              <a:t>Eurydike – Idea B – Example 3</a:t>
            </a:r>
          </a:p>
        </p:txBody>
      </p:sp>
      <p:sp>
        <p:nvSpPr>
          <p:cNvPr id="50179" name="Inhaltsplatzhalter 2"/>
          <p:cNvSpPr>
            <a:spLocks noGrp="1"/>
          </p:cNvSpPr>
          <p:nvPr>
            <p:ph idx="1"/>
          </p:nvPr>
        </p:nvSpPr>
        <p:spPr>
          <a:xfrm>
            <a:off x="704850" y="5805488"/>
            <a:ext cx="9061450" cy="6477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1600" smtClean="0"/>
              <a:t>association := </a:t>
            </a:r>
            <a:r>
              <a:rPr lang="de-DE" sz="1600" smtClean="0"/>
              <a:t>'</a:t>
            </a:r>
            <a:r>
              <a:rPr lang="en-US" sz="1600" smtClean="0"/>
              <a:t>KeyC</a:t>
            </a:r>
            <a:r>
              <a:rPr lang="de-DE" sz="1600" smtClean="0"/>
              <a:t>'</a:t>
            </a:r>
            <a:r>
              <a:rPr lang="en-US" sz="1600" smtClean="0"/>
              <a:t> -&gt; </a:t>
            </a:r>
            <a:r>
              <a:rPr lang="de-DE" sz="1600" smtClean="0"/>
              <a:t>'</a:t>
            </a:r>
            <a:r>
              <a:rPr lang="en-US" sz="1600" smtClean="0"/>
              <a:t>ValueC</a:t>
            </a:r>
            <a:r>
              <a:rPr lang="de-DE" sz="1600" smtClean="0"/>
              <a:t>'</a:t>
            </a:r>
            <a:r>
              <a:rPr lang="en-US" sz="1600" smtClean="0"/>
              <a:t>.</a:t>
            </a:r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5758E92-6A98-4B7A-988E-E4880E46A2AA}" type="slidenum">
              <a:rPr lang="de-DE" sz="1400">
                <a:latin typeface="Times New Roman" panose="02020603050405020304" pitchFamily="18" charset="0"/>
              </a:rPr>
              <a:pPr/>
              <a:t>46</a:t>
            </a:fld>
            <a:endParaRPr lang="de-DE" sz="1400">
              <a:latin typeface="Times New Roman" panose="02020603050405020304" pitchFamily="18" charset="0"/>
            </a:endParaRPr>
          </a:p>
        </p:txBody>
      </p:sp>
      <p:graphicFrame>
        <p:nvGraphicFramePr>
          <p:cNvPr id="49261" name="Group 109"/>
          <p:cNvGraphicFramePr>
            <a:graphicFrameLocks noGrp="1"/>
          </p:cNvGraphicFramePr>
          <p:nvPr/>
        </p:nvGraphicFramePr>
        <p:xfrm>
          <a:off x="776288" y="1989138"/>
          <a:ext cx="8640762" cy="3600452"/>
        </p:xfrm>
        <a:graphic>
          <a:graphicData uri="http://schemas.openxmlformats.org/drawingml/2006/table">
            <a:tbl>
              <a:tblPr/>
              <a:tblGrid>
                <a:gridCol w="719137"/>
                <a:gridCol w="1081088"/>
                <a:gridCol w="936625"/>
                <a:gridCol w="863600"/>
                <a:gridCol w="863600"/>
                <a:gridCol w="1225550"/>
                <a:gridCol w="1008062"/>
                <a:gridCol w="1008063"/>
                <a:gridCol w="935037"/>
              </a:tblGrid>
              <a:tr h="4271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objectid</a:t>
                      </a:r>
                    </a:p>
                  </a:txBody>
                  <a:tcPr marT="45754" marB="4575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keybasetype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keytype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keymajor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keyminor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valuebasetype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valuetype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valuemajor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valueminor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9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T="45754" marB="4575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'Core.Symbol'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'Core.ByteSymbol'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'class'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'Core.CharacterArray'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'Core.ByteString'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'Core.Association'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7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T="45754" marB="4575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'Core.Symbol'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'Core.ByteSymbol'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'key'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'Core.CharacterArray'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‚Core.ByteString'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'KeyA'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9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T="45754" marB="4575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'Core.Symbol'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'Core.ByteSymbol'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'value'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'Core.Number'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'Core.SmallInteger'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'1'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'1'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9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</a:p>
                  </a:txBody>
                  <a:tcPr marT="45754" marB="4575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'Core.Symbol'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'Core.ByteSymbol'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'class'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'Core.CharacterArray'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'Core.ByteString'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'Core.Association'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7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</a:p>
                  </a:txBody>
                  <a:tcPr marT="45754" marB="4575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'Core.Symbol'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'Core.ByteSymbol'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'key'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'Core.CharacterArray'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‚Core.ByteString'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'KeyB'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9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</a:t>
                      </a:r>
                    </a:p>
                  </a:txBody>
                  <a:tcPr marT="45754" marB="4575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'Core.Symbol'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'Core.ByteSymbol'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'class'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'Core.CharacterArray'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'Core.ByteString'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'Core.Association'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7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</a:t>
                      </a:r>
                    </a:p>
                  </a:txBody>
                  <a:tcPr marT="45754" marB="4575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'Core.Symbol'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'Core.ByteSymbol'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'key'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'Core.CharacterArray'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‚Core.ByteString'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'KeyC'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7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</a:t>
                      </a:r>
                    </a:p>
                  </a:txBody>
                  <a:tcPr marT="45754" marB="4575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'Core.Symbol'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'Core.ByteSymbol'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'value'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'Core.CharacterArray'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‚Core.ByteString'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'ValueC'</a:t>
                      </a: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54" marB="4575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smtClean="0"/>
              <a:t>Eurydike – Idea B – Self References</a:t>
            </a:r>
          </a:p>
        </p:txBody>
      </p:sp>
      <p:sp>
        <p:nvSpPr>
          <p:cNvPr id="51203" name="Inhaltsplatzhalter 2"/>
          <p:cNvSpPr>
            <a:spLocks noGrp="1"/>
          </p:cNvSpPr>
          <p:nvPr>
            <p:ph idx="1"/>
          </p:nvPr>
        </p:nvSpPr>
        <p:spPr>
          <a:xfrm>
            <a:off x="704850" y="5949950"/>
            <a:ext cx="9061450" cy="1222375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1600" smtClean="0"/>
              <a:t>association := 'KeyD' -&gt; nil.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600" smtClean="0"/>
              <a:t>assocation value: association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600" smtClean="0"/>
              <a:t>association := session detect: [:each | each value = each]</a:t>
            </a:r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2FDE855-5255-4F22-9F28-6C0866622C92}" type="slidenum">
              <a:rPr lang="de-DE" sz="1400">
                <a:latin typeface="Times New Roman" panose="02020603050405020304" pitchFamily="18" charset="0"/>
              </a:rPr>
              <a:pPr/>
              <a:t>47</a:t>
            </a:fld>
            <a:endParaRPr lang="de-DE" sz="1400">
              <a:latin typeface="Times New Roman" panose="02020603050405020304" pitchFamily="18" charset="0"/>
            </a:endParaRPr>
          </a:p>
        </p:txBody>
      </p:sp>
      <p:graphicFrame>
        <p:nvGraphicFramePr>
          <p:cNvPr id="50315" name="Group 139"/>
          <p:cNvGraphicFramePr>
            <a:graphicFrameLocks noGrp="1"/>
          </p:cNvGraphicFramePr>
          <p:nvPr/>
        </p:nvGraphicFramePr>
        <p:xfrm>
          <a:off x="776288" y="1052513"/>
          <a:ext cx="8640762" cy="4789491"/>
        </p:xfrm>
        <a:graphic>
          <a:graphicData uri="http://schemas.openxmlformats.org/drawingml/2006/table">
            <a:tbl>
              <a:tblPr/>
              <a:tblGrid>
                <a:gridCol w="719137"/>
                <a:gridCol w="1081088"/>
                <a:gridCol w="936625"/>
                <a:gridCol w="863600"/>
                <a:gridCol w="863600"/>
                <a:gridCol w="1225550"/>
                <a:gridCol w="1008062"/>
                <a:gridCol w="1008063"/>
                <a:gridCol w="935037"/>
              </a:tblGrid>
              <a:tr h="42706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objectid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keybasetype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keytype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keymajor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keyminor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valuebasetype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valuetype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valuemajor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valueminor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9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'Core.Symbol'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'Core.ByteSymbol'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'class'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'Core.CharacterArray'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'Core.ByteString'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'Core.Association'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'Core.Symbol'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'Core.ByteSymbol'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'key'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'Core.CharacterArray'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‚Core.ByteString'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'KeyA'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9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'Core.Symbol'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'Core.ByteSymbol'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'value'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'Core.Number'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'Core.SmallInteger'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'1'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'1'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9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'Core.Symbol'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'Core.ByteSymbol'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'class'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'Core.CharacterArray'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'Core.ByteString'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'Core.Association'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'Core.Symbol'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'Core.ByteSymbol'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'key'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'Core.CharacterArray'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‚Core.ByteString'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'KeyB'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9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'Core.Symbol'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'Core.ByteSymbol'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'class'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'Core.CharacterArray'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'Core.ByteString'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'Core.Association'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'Core.Symbol'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'Core.ByteSymbol'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'key'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'Core.CharacterArray'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‚Core.ByteString'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'KeyC'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'Core.Symbol'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'Core.ByteSymbol'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'value'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'Core.CharacterArray'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‚Core.ByteString'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'ValueC'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9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'Core.Symbol'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'Core.ByteSymbol'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'class'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'Core.CharacterArray'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'Core.ByteString'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'Core.Association'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'Core.Symbol'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'Core.ByteSymbol'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'key'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'Core.CharacterArray'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‚Core.ByteString'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'KeyD'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'Core.Symbol'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'Core.ByteSymbol'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'value'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'Core.Object'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'Core.Object'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'4'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Eurydike – Idea B - Dictionaries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6438" y="1341438"/>
            <a:ext cx="9061450" cy="51117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sz="2000" smtClean="0"/>
              <a:t>In Idea A Dictionaries are collections of Associations</a:t>
            </a:r>
          </a:p>
          <a:p>
            <a:pPr>
              <a:lnSpc>
                <a:spcPct val="80000"/>
              </a:lnSpc>
            </a:pPr>
            <a:r>
              <a:rPr lang="de-DE" sz="2000" smtClean="0"/>
              <a:t>In Idea B there is native implemantation of Dictionaries</a:t>
            </a:r>
          </a:p>
        </p:txBody>
      </p:sp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704850" y="5445125"/>
            <a:ext cx="9061450" cy="115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1600" kern="0" dirty="0" smtClean="0"/>
              <a:t>d := Dictionary new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1600" kern="0" dirty="0" smtClean="0"/>
              <a:t>d at: '</a:t>
            </a:r>
            <a:r>
              <a:rPr lang="en-US" sz="1600" kern="0" dirty="0" err="1" smtClean="0"/>
              <a:t>KeyA</a:t>
            </a:r>
            <a:r>
              <a:rPr lang="en-US" sz="1600" kern="0" dirty="0" smtClean="0"/>
              <a:t>' put: 1.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1600" kern="0" dirty="0" smtClean="0"/>
              <a:t>d at: '</a:t>
            </a:r>
            <a:r>
              <a:rPr lang="en-US" sz="1600" kern="0" dirty="0" err="1" smtClean="0"/>
              <a:t>KeyC</a:t>
            </a:r>
            <a:r>
              <a:rPr lang="en-US" sz="1600" kern="0" dirty="0" smtClean="0"/>
              <a:t>' put: '</a:t>
            </a:r>
            <a:r>
              <a:rPr lang="en-US" sz="1600" kern="0" dirty="0" err="1" smtClean="0"/>
              <a:t>ValueC</a:t>
            </a:r>
            <a:r>
              <a:rPr lang="en-US" sz="1600" kern="0" dirty="0" smtClean="0"/>
              <a:t>'</a:t>
            </a:r>
          </a:p>
        </p:txBody>
      </p:sp>
      <p:graphicFrame>
        <p:nvGraphicFramePr>
          <p:cNvPr id="51263" name="Group 63"/>
          <p:cNvGraphicFramePr>
            <a:graphicFrameLocks noGrp="1"/>
          </p:cNvGraphicFramePr>
          <p:nvPr/>
        </p:nvGraphicFramePr>
        <p:xfrm>
          <a:off x="735013" y="2205038"/>
          <a:ext cx="8640762" cy="1617662"/>
        </p:xfrm>
        <a:graphic>
          <a:graphicData uri="http://schemas.openxmlformats.org/drawingml/2006/table">
            <a:tbl>
              <a:tblPr/>
              <a:tblGrid>
                <a:gridCol w="719137"/>
                <a:gridCol w="1081088"/>
                <a:gridCol w="936625"/>
                <a:gridCol w="863600"/>
                <a:gridCol w="863600"/>
                <a:gridCol w="1225550"/>
                <a:gridCol w="1008062"/>
                <a:gridCol w="1008063"/>
                <a:gridCol w="935037"/>
              </a:tblGrid>
              <a:tr h="4272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objectid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keybasetype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keytype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keymajor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keyminor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valuebasetype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valuetype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valuemajor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valueminor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70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'Core.Symbol'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'Core.ByteSymbol'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'class'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'Core.CharacterArray'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'Core.ByteString'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'Core.Dictionary'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702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'Core.CharacterArray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'Core.ByteString'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'KeyA'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'Core.Number'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'Core.SmallInteger'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'1'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'1'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4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</a:t>
                      </a:r>
                    </a:p>
                  </a:txBody>
                  <a:tcPr marT="45745" marB="4574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'Core.CharacterArray'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'Core.ByteString'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'KeyC'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'Core.CharacterArray'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'Core.ByteString'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'ValueC'</a:t>
                      </a: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endParaRPr kumimoji="0" lang="de-DE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smtClean="0"/>
          </a:p>
        </p:txBody>
      </p:sp>
      <p:sp>
        <p:nvSpPr>
          <p:cNvPr id="5325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de-DE" sz="2000" smtClean="0"/>
              <a:t>As we store dictionaries we need only expressions for the primitive dictionary access like:</a:t>
            </a:r>
          </a:p>
          <a:p>
            <a:pPr>
              <a:lnSpc>
                <a:spcPct val="80000"/>
              </a:lnSpc>
              <a:buFontTx/>
              <a:buNone/>
            </a:pPr>
            <a:endParaRPr lang="de-DE" sz="200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de-DE" sz="2000" smtClean="0"/>
              <a:t>		#at:, #keyAtValue:, #keys, #values, #size, #select:</a:t>
            </a:r>
          </a:p>
          <a:p>
            <a:pPr>
              <a:lnSpc>
                <a:spcPct val="80000"/>
              </a:lnSpc>
              <a:buFontTx/>
              <a:buNone/>
            </a:pPr>
            <a:endParaRPr lang="de-DE" sz="200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de-DE" sz="2000" smtClean="0"/>
              <a:t>	The rest can be compound by these primitives. </a:t>
            </a:r>
          </a:p>
          <a:p>
            <a:pPr>
              <a:lnSpc>
                <a:spcPct val="80000"/>
              </a:lnSpc>
              <a:buFontTx/>
              <a:buNone/>
            </a:pPr>
            <a:endParaRPr lang="de-DE" sz="200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de-DE" sz="2000" smtClean="0"/>
              <a:t>		includes: aValue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de-DE" sz="2000" smtClean="0"/>
              <a:t>			^self values select: [:each | each = aValue]</a:t>
            </a:r>
          </a:p>
          <a:p>
            <a:pPr>
              <a:lnSpc>
                <a:spcPct val="80000"/>
              </a:lnSpc>
              <a:buFontTx/>
              <a:buNone/>
            </a:pPr>
            <a:endParaRPr lang="de-DE" sz="200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de-DE" sz="2000" smtClean="0"/>
              <a:t>		includesKey: aKey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de-DE" sz="2000" smtClean="0"/>
              <a:t>			^self keys select: [:each | each = aKey]</a:t>
            </a:r>
            <a:endParaRPr lang="de-DE" smtClean="0"/>
          </a:p>
        </p:txBody>
      </p:sp>
      <p:sp>
        <p:nvSpPr>
          <p:cNvPr id="53252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DFF38A7-DC6F-492B-BAFF-DBAD511FFEDA}" type="slidenum">
              <a:rPr lang="de-DE" sz="1400">
                <a:latin typeface="Times New Roman" panose="02020603050405020304" pitchFamily="18" charset="0"/>
              </a:rPr>
              <a:pPr/>
              <a:t>49</a:t>
            </a:fld>
            <a:endParaRPr lang="de-DE" sz="1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4E274B4-65F0-4367-AD9E-038F3517EF27}" type="slidenum">
              <a:rPr lang="de-DE" sz="1400">
                <a:latin typeface="Times New Roman" panose="02020603050405020304" pitchFamily="18" charset="0"/>
              </a:rPr>
              <a:pPr/>
              <a:t>5</a:t>
            </a:fld>
            <a:endParaRPr lang="de-DE" sz="1400">
              <a:latin typeface="Times New Roman" panose="02020603050405020304" pitchFamily="18" charset="0"/>
            </a:endParaRPr>
          </a:p>
        </p:txBody>
      </p:sp>
      <p:sp>
        <p:nvSpPr>
          <p:cNvPr id="8195" name="Titel 2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991600" cy="762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Objects and Persistence</a:t>
            </a:r>
          </a:p>
        </p:txBody>
      </p:sp>
      <p:sp>
        <p:nvSpPr>
          <p:cNvPr id="7172" name="Textplatzhalter 3"/>
          <p:cNvSpPr>
            <a:spLocks noGrp="1"/>
          </p:cNvSpPr>
          <p:nvPr>
            <p:ph type="body" idx="4294967295"/>
          </p:nvPr>
        </p:nvSpPr>
        <p:spPr>
          <a:xfrm>
            <a:off x="762000" y="1905000"/>
            <a:ext cx="9061450" cy="4332288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de-DE" dirty="0" smtClean="0"/>
              <a:t>Save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image</a:t>
            </a:r>
            <a:endParaRPr lang="de-DE" dirty="0" smtClean="0"/>
          </a:p>
          <a:p>
            <a:pPr lvl="1">
              <a:defRPr/>
            </a:pPr>
            <a:r>
              <a:rPr lang="de-DE" dirty="0" err="1" smtClean="0"/>
              <a:t>long</a:t>
            </a:r>
            <a:r>
              <a:rPr lang="de-DE" dirty="0" smtClean="0"/>
              <a:t> </a:t>
            </a:r>
            <a:r>
              <a:rPr lang="de-DE" dirty="0" err="1" smtClean="0"/>
              <a:t>term</a:t>
            </a:r>
            <a:endParaRPr lang="de-DE" dirty="0" smtClean="0"/>
          </a:p>
          <a:p>
            <a:pPr lvl="1">
              <a:defRPr/>
            </a:pPr>
            <a:r>
              <a:rPr lang="de-DE" dirty="0" smtClean="0"/>
              <a:t>multiple </a:t>
            </a:r>
            <a:r>
              <a:rPr lang="de-DE" dirty="0" err="1" smtClean="0"/>
              <a:t>users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copies</a:t>
            </a:r>
            <a:endParaRPr lang="de-DE" dirty="0" smtClean="0"/>
          </a:p>
          <a:p>
            <a:pPr lvl="1">
              <a:defRPr/>
            </a:pP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concurrent</a:t>
            </a:r>
            <a:r>
              <a:rPr lang="de-DE" dirty="0" smtClean="0"/>
              <a:t> </a:t>
            </a:r>
            <a:r>
              <a:rPr lang="de-DE" dirty="0" err="1" smtClean="0"/>
              <a:t>changes</a:t>
            </a:r>
            <a:endParaRPr lang="de-DE" dirty="0" smtClean="0"/>
          </a:p>
          <a:p>
            <a:pPr>
              <a:defRPr/>
            </a:pPr>
            <a:r>
              <a:rPr lang="de-DE" dirty="0" err="1" smtClean="0"/>
              <a:t>Serialize</a:t>
            </a:r>
            <a:r>
              <a:rPr lang="de-DE" dirty="0" smtClean="0"/>
              <a:t> Objects</a:t>
            </a:r>
          </a:p>
          <a:p>
            <a:pPr>
              <a:defRPr/>
            </a:pP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GemStone</a:t>
            </a:r>
            <a:r>
              <a:rPr lang="de-DE" dirty="0" smtClean="0"/>
              <a:t>/S</a:t>
            </a:r>
          </a:p>
          <a:p>
            <a:pPr lvl="1">
              <a:defRPr/>
            </a:pPr>
            <a:r>
              <a:rPr lang="de-DE" dirty="0" err="1" smtClean="0"/>
              <a:t>Huge</a:t>
            </a:r>
            <a:r>
              <a:rPr lang="de-DE" dirty="0" smtClean="0"/>
              <a:t> </a:t>
            </a:r>
            <a:r>
              <a:rPr lang="de-DE" dirty="0" err="1" smtClean="0"/>
              <a:t>image</a:t>
            </a:r>
            <a:r>
              <a:rPr lang="de-DE" dirty="0" smtClean="0"/>
              <a:t> on </a:t>
            </a:r>
            <a:r>
              <a:rPr lang="de-DE" dirty="0" err="1" smtClean="0"/>
              <a:t>disk</a:t>
            </a:r>
            <a:endParaRPr lang="de-DE" dirty="0" smtClean="0"/>
          </a:p>
          <a:p>
            <a:pPr lvl="1">
              <a:defRPr/>
            </a:pPr>
            <a:r>
              <a:rPr lang="de-DE" dirty="0" smtClean="0"/>
              <a:t>multi-user</a:t>
            </a:r>
          </a:p>
          <a:p>
            <a:pPr lvl="1">
              <a:defRPr/>
            </a:pPr>
            <a:r>
              <a:rPr lang="de-DE" dirty="0" err="1" smtClean="0"/>
              <a:t>transaction</a:t>
            </a:r>
            <a:r>
              <a:rPr lang="de-DE" dirty="0" smtClean="0"/>
              <a:t> </a:t>
            </a:r>
            <a:r>
              <a:rPr lang="de-DE" dirty="0" err="1" smtClean="0"/>
              <a:t>bases</a:t>
            </a:r>
            <a:r>
              <a:rPr lang="de-DE" dirty="0" smtClean="0"/>
              <a:t> </a:t>
            </a:r>
            <a:r>
              <a:rPr lang="de-DE" dirty="0" err="1" smtClean="0"/>
              <a:t>synchronization</a:t>
            </a:r>
            <a:endParaRPr lang="de-DE" dirty="0" smtClean="0"/>
          </a:p>
        </p:txBody>
      </p:sp>
      <p:pic>
        <p:nvPicPr>
          <p:cNvPr id="8197" name="Picture 2" descr="GemStone/S product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63" y="4005263"/>
            <a:ext cx="300831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4" descr="Allen Ot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288" y="5030788"/>
            <a:ext cx="8286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6" descr="https://secure.gravatar.com/avatar/dfa56754947d6cd9cdef77406ec5bbf3?s=140&amp;d=https://a248.e.akamai.net/assets.github.com%2Fimages%2Fgravatars%2Fgravatar-user-42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963" y="5013325"/>
            <a:ext cx="846137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Vollbild anzei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5" y="2060575"/>
            <a:ext cx="182721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Eurydike – Idea B - Expressions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As we return uniform data</a:t>
            </a:r>
          </a:p>
          <a:p>
            <a:pPr lvl="1"/>
            <a:r>
              <a:rPr lang="en-US" smtClean="0"/>
              <a:t>leads to simpler SQL-generation</a:t>
            </a:r>
          </a:p>
          <a:p>
            <a:pPr lvl="1"/>
            <a:r>
              <a:rPr lang="en-US" smtClean="0"/>
              <a:t>no need for context information</a:t>
            </a:r>
          </a:p>
          <a:p>
            <a:pPr lvl="1"/>
            <a:r>
              <a:rPr lang="en-US" smtClean="0"/>
              <a:t>Special expression combinations can be optimized later </a:t>
            </a:r>
          </a:p>
          <a:p>
            <a:pPr lvl="2"/>
            <a:r>
              <a:rPr lang="en-US" smtClean="0"/>
              <a:t>when “make it fast” gets important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Special Objects</a:t>
            </a:r>
          </a:p>
        </p:txBody>
      </p:sp>
      <p:sp>
        <p:nvSpPr>
          <p:cNvPr id="5529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ByteArrays</a:t>
            </a:r>
          </a:p>
          <a:p>
            <a:pPr lvl="1"/>
            <a:r>
              <a:rPr lang="de-DE" smtClean="0"/>
              <a:t>Base 64 encoded strings</a:t>
            </a:r>
          </a:p>
          <a:p>
            <a:r>
              <a:rPr lang="de-DE" smtClean="0"/>
              <a:t>Compiled Methods</a:t>
            </a:r>
          </a:p>
          <a:p>
            <a:pPr lvl="1"/>
            <a:r>
              <a:rPr lang="de-DE" smtClean="0"/>
              <a:t>as source code or</a:t>
            </a:r>
          </a:p>
          <a:p>
            <a:pPr lvl="1"/>
            <a:r>
              <a:rPr lang="de-DE" smtClean="0"/>
              <a:t>as byte array of compiled code</a:t>
            </a:r>
          </a:p>
          <a:p>
            <a:r>
              <a:rPr lang="de-DE" smtClean="0"/>
              <a:t>BlockContexts</a:t>
            </a:r>
          </a:p>
          <a:p>
            <a:pPr lvl="1"/>
            <a:r>
              <a:rPr lang="de-DE" smtClean="0"/>
              <a:t>same consirations needed as for OpenTalk STST</a:t>
            </a:r>
          </a:p>
        </p:txBody>
      </p:sp>
      <p:sp>
        <p:nvSpPr>
          <p:cNvPr id="55300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9A8E4D0-CE23-4CA0-AB8F-CF5A99524876}" type="slidenum">
              <a:rPr lang="de-DE" sz="1400">
                <a:latin typeface="Times New Roman" panose="02020603050405020304" pitchFamily="18" charset="0"/>
              </a:rPr>
              <a:pPr/>
              <a:t>51</a:t>
            </a:fld>
            <a:endParaRPr lang="de-DE" sz="1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Eurydike – Idea B - Summary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smtClean="0"/>
              <a:t>Same advantages as Idea A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Simple SQL generation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Expressions can be compound by primitives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Uniform data -&gt; easier expression and SQL generation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Uniform data -&gt; different Numbers like double, fraction, integer can be compared in queries</a:t>
            </a:r>
          </a:p>
          <a:p>
            <a:pPr>
              <a:lnSpc>
                <a:spcPct val="90000"/>
              </a:lnSpc>
            </a:pPr>
            <a:r>
              <a:rPr lang="en-US" sz="2400" smtClean="0"/>
              <a:t>Most of the collection protocol is possible like #includes:, #includesKey:, #anySatisfy:, #allSatisfy:</a:t>
            </a:r>
          </a:p>
          <a:p>
            <a:pPr>
              <a:lnSpc>
                <a:spcPct val="90000"/>
              </a:lnSpc>
            </a:pPr>
            <a:endParaRPr lang="en-US" sz="2400" smtClean="0"/>
          </a:p>
          <a:p>
            <a:pPr>
              <a:lnSpc>
                <a:spcPct val="90000"/>
              </a:lnSpc>
            </a:pPr>
            <a:r>
              <a:rPr lang="en-US" sz="2400" smtClean="0"/>
              <a:t>But</a:t>
            </a:r>
          </a:p>
          <a:p>
            <a:pPr lvl="1">
              <a:lnSpc>
                <a:spcPct val="90000"/>
              </a:lnSpc>
            </a:pPr>
            <a:r>
              <a:rPr lang="en-US" sz="2000" smtClean="0"/>
              <a:t>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Eurydike - ObjectSpace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It is not the Smalltalk-way to store and retrieve big unstructured collections of instances </a:t>
            </a:r>
          </a:p>
          <a:p>
            <a:r>
              <a:rPr lang="de-DE" smtClean="0"/>
              <a:t>Smalltalk wants a root objects and navigates from object to object</a:t>
            </a:r>
          </a:p>
          <a:p>
            <a:r>
              <a:rPr lang="de-DE" smtClean="0"/>
              <a:t>Eurydike implements abstract class ObjectSpace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ObjectSpace – Example 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create</a:t>
            </a:r>
            <a:r>
              <a:rPr lang="de-DE" dirty="0" smtClean="0"/>
              <a:t> a </a:t>
            </a:r>
            <a:r>
              <a:rPr lang="de-DE" dirty="0" err="1" smtClean="0"/>
              <a:t>class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objects</a:t>
            </a:r>
            <a:endParaRPr lang="de-DE" dirty="0" smtClean="0"/>
          </a:p>
          <a:p>
            <a:pPr lvl="1">
              <a:defRPr/>
            </a:pPr>
            <a:endParaRPr lang="de-DE" dirty="0" smtClean="0"/>
          </a:p>
          <a:p>
            <a:pPr marL="57150" indent="0">
              <a:buFontTx/>
              <a:buNone/>
              <a:defRPr/>
            </a:pPr>
            <a:r>
              <a:rPr lang="de-DE" sz="2400" dirty="0" err="1" smtClean="0"/>
              <a:t>Smalltalk.Eurydike</a:t>
            </a:r>
            <a:r>
              <a:rPr lang="de-DE" sz="2400" dirty="0" smtClean="0"/>
              <a:t> </a:t>
            </a:r>
            <a:r>
              <a:rPr lang="de-DE" sz="2400" dirty="0" err="1" smtClean="0"/>
              <a:t>defineClass</a:t>
            </a:r>
            <a:r>
              <a:rPr lang="de-DE" sz="2400" dirty="0" smtClean="0"/>
              <a:t>: #Person</a:t>
            </a:r>
          </a:p>
          <a:p>
            <a:pPr marL="57150" indent="0">
              <a:buFontTx/>
              <a:buNone/>
              <a:defRPr/>
            </a:pPr>
            <a:r>
              <a:rPr lang="de-DE" sz="2400" dirty="0" smtClean="0"/>
              <a:t>	</a:t>
            </a:r>
            <a:r>
              <a:rPr lang="de-DE" sz="2400" dirty="0" err="1" smtClean="0"/>
              <a:t>superclass</a:t>
            </a:r>
            <a:r>
              <a:rPr lang="de-DE" sz="2400" dirty="0" smtClean="0"/>
              <a:t>: #{</a:t>
            </a:r>
            <a:r>
              <a:rPr lang="de-DE" sz="2400" dirty="0" err="1" smtClean="0"/>
              <a:t>Core.Object</a:t>
            </a:r>
            <a:r>
              <a:rPr lang="de-DE" sz="2400" dirty="0" smtClean="0"/>
              <a:t>}</a:t>
            </a:r>
          </a:p>
          <a:p>
            <a:pPr marL="57150" indent="0">
              <a:buFontTx/>
              <a:buNone/>
              <a:defRPr/>
            </a:pPr>
            <a:r>
              <a:rPr lang="de-DE" sz="2400" dirty="0" smtClean="0"/>
              <a:t>	</a:t>
            </a:r>
            <a:r>
              <a:rPr lang="de-DE" sz="2400" dirty="0" err="1" smtClean="0"/>
              <a:t>instanceVariableNames</a:t>
            </a:r>
            <a:r>
              <a:rPr lang="de-DE" sz="2400" dirty="0" smtClean="0"/>
              <a:t>: '</a:t>
            </a:r>
            <a:r>
              <a:rPr lang="de-DE" sz="2400" dirty="0" err="1" smtClean="0"/>
              <a:t>name</a:t>
            </a:r>
            <a:r>
              <a:rPr lang="de-DE" sz="2400" dirty="0" smtClean="0"/>
              <a:t> </a:t>
            </a:r>
            <a:r>
              <a:rPr lang="de-DE" sz="2400" dirty="0" err="1" smtClean="0"/>
              <a:t>lastName</a:t>
            </a:r>
            <a:r>
              <a:rPr lang="de-DE" sz="2400" dirty="0" smtClean="0"/>
              <a:t> </a:t>
            </a:r>
            <a:r>
              <a:rPr lang="de-DE" sz="2400" dirty="0" err="1" smtClean="0"/>
              <a:t>address</a:t>
            </a:r>
            <a:r>
              <a:rPr lang="de-DE" sz="2400" dirty="0" smtClean="0"/>
              <a:t> '</a:t>
            </a:r>
          </a:p>
          <a:p>
            <a:pPr>
              <a:defRPr/>
            </a:pPr>
            <a:endParaRPr lang="de-DE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One ObjectSpace Subclass</a:t>
            </a:r>
          </a:p>
        </p:txBody>
      </p:sp>
      <p:sp>
        <p:nvSpPr>
          <p:cNvPr id="59395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smtClean="0"/>
          </a:p>
          <a:p>
            <a:pPr marL="0" indent="0">
              <a:buFontTx/>
              <a:buNone/>
            </a:pPr>
            <a:r>
              <a:rPr lang="de-DE" sz="2800" smtClean="0"/>
              <a:t>Smalltalk.Eurydike defineClass: #PersonSpace</a:t>
            </a:r>
          </a:p>
          <a:p>
            <a:pPr marL="0" indent="0">
              <a:buFontTx/>
              <a:buNone/>
            </a:pPr>
            <a:r>
              <a:rPr lang="de-DE" sz="2800" smtClean="0"/>
              <a:t>	superclass: #{Eurydike.ObjectSpace}</a:t>
            </a:r>
          </a:p>
          <a:p>
            <a:pPr marL="0" indent="0">
              <a:buFontTx/>
              <a:buNone/>
            </a:pPr>
            <a:r>
              <a:rPr lang="de-DE" sz="2800" smtClean="0"/>
              <a:t>	instanceVariableNames: 'persons '</a:t>
            </a:r>
          </a:p>
        </p:txBody>
      </p:sp>
      <p:sp>
        <p:nvSpPr>
          <p:cNvPr id="59396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A60E63B-98FD-4092-A73C-87A85D837653}" type="slidenum">
              <a:rPr lang="de-DE" sz="1400">
                <a:latin typeface="Times New Roman" panose="02020603050405020304" pitchFamily="18" charset="0"/>
              </a:rPr>
              <a:pPr/>
              <a:t>55</a:t>
            </a:fld>
            <a:endParaRPr lang="de-DE" sz="1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One instance method</a:t>
            </a:r>
          </a:p>
        </p:txBody>
      </p:sp>
      <p:sp>
        <p:nvSpPr>
          <p:cNvPr id="6041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b="1" smtClean="0"/>
              <a:t>initialize</a:t>
            </a:r>
          </a:p>
          <a:p>
            <a:pPr marL="0" indent="0">
              <a:buFontTx/>
              <a:buNone/>
            </a:pPr>
            <a:endParaRPr lang="de-DE" smtClean="0"/>
          </a:p>
          <a:p>
            <a:pPr marL="0" indent="0">
              <a:buFontTx/>
              <a:buNone/>
            </a:pPr>
            <a:r>
              <a:rPr lang="de-DE" smtClean="0"/>
              <a:t>	super initialize.</a:t>
            </a:r>
          </a:p>
          <a:p>
            <a:pPr marL="0" indent="0">
              <a:buFontTx/>
              <a:buNone/>
            </a:pPr>
            <a:r>
              <a:rPr lang="de-DE" smtClean="0"/>
              <a:t>	persons := OrderedCollection new</a:t>
            </a:r>
          </a:p>
        </p:txBody>
      </p:sp>
      <p:sp>
        <p:nvSpPr>
          <p:cNvPr id="60420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9C477E7-F049-4A3F-8B03-2A599B43DEEF}" type="slidenum">
              <a:rPr lang="de-DE" sz="1400">
                <a:latin typeface="Times New Roman" panose="02020603050405020304" pitchFamily="18" charset="0"/>
              </a:rPr>
              <a:pPr/>
              <a:t>56</a:t>
            </a:fld>
            <a:endParaRPr lang="de-DE" sz="1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One class method</a:t>
            </a:r>
          </a:p>
        </p:txBody>
      </p:sp>
      <p:sp>
        <p:nvSpPr>
          <p:cNvPr id="6144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sz="2400" b="1" smtClean="0"/>
              <a:t>connectionProfile</a:t>
            </a:r>
          </a:p>
          <a:p>
            <a:pPr marL="0" indent="0">
              <a:buFontTx/>
              <a:buNone/>
            </a:pPr>
            <a:endParaRPr lang="de-DE" sz="2400" smtClean="0"/>
          </a:p>
          <a:p>
            <a:pPr marL="0" indent="0">
              <a:buFontTx/>
              <a:buNone/>
            </a:pPr>
            <a:r>
              <a:rPr lang="de-DE" sz="2400" smtClean="0"/>
              <a:t>	^(ConnectionProfile new)</a:t>
            </a:r>
          </a:p>
          <a:p>
            <a:pPr marL="0" indent="0">
              <a:buFontTx/>
              <a:buNone/>
            </a:pPr>
            <a:r>
              <a:rPr lang="de-DE" sz="2400" smtClean="0"/>
              <a:t>		platform: PostgreSQLPlatform new;</a:t>
            </a:r>
          </a:p>
          <a:p>
            <a:pPr marL="0" indent="0">
              <a:buFontTx/>
              <a:buNone/>
            </a:pPr>
            <a:r>
              <a:rPr lang="de-DE" sz="2400" smtClean="0"/>
              <a:t>		environment: 'localhost:5432_postgres';</a:t>
            </a:r>
          </a:p>
          <a:p>
            <a:pPr marL="0" indent="0">
              <a:buFontTx/>
              <a:buNone/>
            </a:pPr>
            <a:r>
              <a:rPr lang="de-DE" sz="2400" smtClean="0"/>
              <a:t>		username: 'postgres';</a:t>
            </a:r>
          </a:p>
          <a:p>
            <a:pPr marL="0" indent="0">
              <a:buFontTx/>
              <a:buNone/>
            </a:pPr>
            <a:r>
              <a:rPr lang="de-DE" sz="2400" smtClean="0"/>
              <a:t>		password: 'postgres';</a:t>
            </a:r>
          </a:p>
          <a:p>
            <a:pPr marL="0" indent="0">
              <a:buFontTx/>
              <a:buNone/>
            </a:pPr>
            <a:r>
              <a:rPr lang="de-DE" sz="2400" smtClean="0"/>
              <a:t>		yourself</a:t>
            </a:r>
          </a:p>
        </p:txBody>
      </p:sp>
      <p:sp>
        <p:nvSpPr>
          <p:cNvPr id="61444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9A5FA22-3EF7-4937-B6D5-0141F60ACBB3}" type="slidenum">
              <a:rPr lang="de-DE" sz="1400">
                <a:latin typeface="Times New Roman" panose="02020603050405020304" pitchFamily="18" charset="0"/>
              </a:rPr>
              <a:pPr/>
              <a:t>57</a:t>
            </a:fld>
            <a:endParaRPr lang="de-DE" sz="1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Create the objects</a:t>
            </a:r>
          </a:p>
        </p:txBody>
      </p:sp>
      <p:sp>
        <p:nvSpPr>
          <p:cNvPr id="6246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sz="2000" dirty="0" smtClean="0"/>
              <a:t>p := </a:t>
            </a:r>
            <a:r>
              <a:rPr lang="de-DE" sz="2000" dirty="0" err="1" smtClean="0"/>
              <a:t>PersonSpace</a:t>
            </a:r>
            <a:r>
              <a:rPr lang="de-DE" sz="2000" dirty="0" smtClean="0"/>
              <a:t> </a:t>
            </a:r>
            <a:r>
              <a:rPr lang="de-DE" sz="2000" dirty="0" err="1" smtClean="0"/>
              <a:t>default</a:t>
            </a:r>
            <a:r>
              <a:rPr lang="de-DE" sz="2000" dirty="0" smtClean="0"/>
              <a:t>.</a:t>
            </a:r>
          </a:p>
          <a:p>
            <a:pPr marL="0" indent="0">
              <a:buFontTx/>
              <a:buNone/>
            </a:pPr>
            <a:r>
              <a:rPr lang="de-DE" sz="2000" dirty="0" smtClean="0"/>
              <a:t>p </a:t>
            </a:r>
            <a:r>
              <a:rPr lang="de-DE" sz="2000" dirty="0" err="1" smtClean="0"/>
              <a:t>persons</a:t>
            </a:r>
            <a:r>
              <a:rPr lang="de-DE" sz="2000" dirty="0" smtClean="0"/>
              <a:t> </a:t>
            </a:r>
            <a:r>
              <a:rPr lang="de-DE" sz="2000" dirty="0" err="1" smtClean="0"/>
              <a:t>add</a:t>
            </a:r>
            <a:r>
              <a:rPr lang="de-DE" sz="2000" dirty="0" smtClean="0"/>
              <a:t>: ((Person </a:t>
            </a:r>
            <a:r>
              <a:rPr lang="de-DE" sz="2000" dirty="0" err="1" smtClean="0"/>
              <a:t>new</a:t>
            </a:r>
            <a:r>
              <a:rPr lang="de-DE" sz="2000" dirty="0" smtClean="0"/>
              <a:t>)</a:t>
            </a:r>
          </a:p>
          <a:p>
            <a:pPr marL="0" indent="0">
              <a:buFontTx/>
              <a:buNone/>
            </a:pPr>
            <a:r>
              <a:rPr lang="de-DE" sz="2000" dirty="0" smtClean="0"/>
              <a:t>	</a:t>
            </a:r>
            <a:r>
              <a:rPr lang="de-DE" sz="2000" dirty="0" err="1" smtClean="0"/>
              <a:t>name</a:t>
            </a:r>
            <a:r>
              <a:rPr lang="de-DE" sz="2000" dirty="0" smtClean="0"/>
              <a:t>: 'Jörg'; </a:t>
            </a:r>
            <a:r>
              <a:rPr lang="de-DE" sz="2000" dirty="0" err="1" smtClean="0"/>
              <a:t>lastName</a:t>
            </a:r>
            <a:r>
              <a:rPr lang="de-DE" sz="2000" dirty="0" smtClean="0"/>
              <a:t>: 'Belger'; </a:t>
            </a:r>
            <a:r>
              <a:rPr lang="de-DE" sz="2000" dirty="0" err="1" smtClean="0"/>
              <a:t>address</a:t>
            </a:r>
            <a:r>
              <a:rPr lang="de-DE" sz="2000" dirty="0" smtClean="0"/>
              <a:t>: 'Köthen').</a:t>
            </a:r>
          </a:p>
          <a:p>
            <a:pPr marL="0" indent="0">
              <a:buFontTx/>
              <a:buNone/>
            </a:pPr>
            <a:r>
              <a:rPr lang="de-DE" sz="2000" dirty="0" smtClean="0"/>
              <a:t>p </a:t>
            </a:r>
            <a:r>
              <a:rPr lang="de-DE" sz="2000" dirty="0" err="1" smtClean="0"/>
              <a:t>persons</a:t>
            </a:r>
            <a:r>
              <a:rPr lang="de-DE" sz="2000" dirty="0" smtClean="0"/>
              <a:t> </a:t>
            </a:r>
            <a:r>
              <a:rPr lang="de-DE" sz="2000" dirty="0" err="1" smtClean="0"/>
              <a:t>add</a:t>
            </a:r>
            <a:r>
              <a:rPr lang="de-DE" sz="2000" dirty="0" smtClean="0"/>
              <a:t>: ((Person </a:t>
            </a:r>
            <a:r>
              <a:rPr lang="de-DE" sz="2000" dirty="0" err="1" smtClean="0"/>
              <a:t>new</a:t>
            </a:r>
            <a:r>
              <a:rPr lang="de-DE" sz="2000" dirty="0" smtClean="0"/>
              <a:t>)</a:t>
            </a:r>
          </a:p>
          <a:p>
            <a:pPr marL="0" indent="0">
              <a:buFontTx/>
              <a:buNone/>
            </a:pPr>
            <a:r>
              <a:rPr lang="de-DE" sz="2000" dirty="0" smtClean="0"/>
              <a:t>	</a:t>
            </a:r>
            <a:r>
              <a:rPr lang="de-DE" sz="2000" dirty="0" err="1" smtClean="0"/>
              <a:t>name</a:t>
            </a:r>
            <a:r>
              <a:rPr lang="de-DE" sz="2000" dirty="0" smtClean="0"/>
              <a:t>: 'Karsten'; </a:t>
            </a:r>
            <a:r>
              <a:rPr lang="de-DE" sz="2000" dirty="0" err="1" smtClean="0"/>
              <a:t>lastName</a:t>
            </a:r>
            <a:r>
              <a:rPr lang="de-DE" sz="2000" dirty="0" smtClean="0"/>
              <a:t>: 'Kusche'; </a:t>
            </a:r>
            <a:r>
              <a:rPr lang="de-DE" sz="2000" dirty="0" err="1" smtClean="0"/>
              <a:t>address</a:t>
            </a:r>
            <a:r>
              <a:rPr lang="de-DE" sz="2000" dirty="0" smtClean="0"/>
              <a:t>: 'Köthen').</a:t>
            </a:r>
          </a:p>
          <a:p>
            <a:pPr marL="0" indent="0">
              <a:buFontTx/>
              <a:buNone/>
            </a:pPr>
            <a:r>
              <a:rPr lang="de-DE" sz="2000" dirty="0" smtClean="0"/>
              <a:t>p </a:t>
            </a:r>
            <a:r>
              <a:rPr lang="de-DE" sz="2000" dirty="0" err="1" smtClean="0"/>
              <a:t>persons</a:t>
            </a:r>
            <a:r>
              <a:rPr lang="de-DE" sz="2000" dirty="0" smtClean="0"/>
              <a:t> </a:t>
            </a:r>
            <a:r>
              <a:rPr lang="de-DE" sz="2000" dirty="0" err="1" smtClean="0"/>
              <a:t>add</a:t>
            </a:r>
            <a:r>
              <a:rPr lang="de-DE" sz="2000" dirty="0" smtClean="0"/>
              <a:t>: ((Person </a:t>
            </a:r>
            <a:r>
              <a:rPr lang="de-DE" sz="2000" dirty="0" err="1" smtClean="0"/>
              <a:t>new</a:t>
            </a:r>
            <a:r>
              <a:rPr lang="de-DE" sz="2000" dirty="0" smtClean="0"/>
              <a:t>)</a:t>
            </a:r>
          </a:p>
          <a:p>
            <a:pPr marL="0" indent="0">
              <a:buFontTx/>
              <a:buNone/>
            </a:pPr>
            <a:r>
              <a:rPr lang="de-DE" sz="2000" dirty="0" smtClean="0"/>
              <a:t>	</a:t>
            </a:r>
            <a:r>
              <a:rPr lang="de-DE" sz="2000" dirty="0" err="1" smtClean="0"/>
              <a:t>name</a:t>
            </a:r>
            <a:r>
              <a:rPr lang="de-DE" sz="2000" dirty="0" smtClean="0"/>
              <a:t>: </a:t>
            </a:r>
            <a:r>
              <a:rPr lang="de-DE" sz="2000" dirty="0" smtClean="0"/>
              <a:t>'Magnus'; </a:t>
            </a:r>
            <a:r>
              <a:rPr lang="de-DE" sz="2000" dirty="0" err="1" smtClean="0"/>
              <a:t>lastName</a:t>
            </a:r>
            <a:r>
              <a:rPr lang="de-DE" sz="2000" dirty="0" smtClean="0"/>
              <a:t>: 'Schwarz'; </a:t>
            </a:r>
            <a:r>
              <a:rPr lang="de-DE" sz="2000" dirty="0" err="1" smtClean="0"/>
              <a:t>address</a:t>
            </a:r>
            <a:r>
              <a:rPr lang="de-DE" sz="2000" dirty="0" smtClean="0"/>
              <a:t>: 'Dortmund').</a:t>
            </a:r>
          </a:p>
          <a:p>
            <a:pPr marL="0" indent="0">
              <a:buFontTx/>
              <a:buNone/>
            </a:pPr>
            <a:r>
              <a:rPr lang="de-DE" sz="2000" dirty="0" smtClean="0"/>
              <a:t>p </a:t>
            </a:r>
            <a:r>
              <a:rPr lang="de-DE" sz="2000" dirty="0" err="1" smtClean="0"/>
              <a:t>commit</a:t>
            </a:r>
            <a:endParaRPr lang="de-DE" sz="2000" dirty="0" smtClean="0"/>
          </a:p>
        </p:txBody>
      </p:sp>
      <p:sp>
        <p:nvSpPr>
          <p:cNvPr id="62468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CA4FEA1-B5FE-4704-8195-0161BF60B040}" type="slidenum">
              <a:rPr lang="de-DE" sz="1400">
                <a:latin typeface="Times New Roman" panose="02020603050405020304" pitchFamily="18" charset="0"/>
              </a:rPr>
              <a:pPr/>
              <a:t>58</a:t>
            </a:fld>
            <a:endParaRPr lang="de-DE" sz="1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PGAdmin shows the result</a:t>
            </a:r>
          </a:p>
        </p:txBody>
      </p:sp>
      <p:sp>
        <p:nvSpPr>
          <p:cNvPr id="6349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mtClean="0"/>
          </a:p>
        </p:txBody>
      </p:sp>
      <p:sp>
        <p:nvSpPr>
          <p:cNvPr id="63492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8306C45-0756-4867-93D2-C1FB77EFCBE2}" type="slidenum">
              <a:rPr lang="de-DE" sz="1400">
                <a:latin typeface="Times New Roman" panose="02020603050405020304" pitchFamily="18" charset="0"/>
              </a:rPr>
              <a:pPr/>
              <a:t>59</a:t>
            </a:fld>
            <a:endParaRPr lang="de-DE" sz="1400">
              <a:latin typeface="Times New Roman" panose="02020603050405020304" pitchFamily="18" charset="0"/>
            </a:endParaRPr>
          </a:p>
        </p:txBody>
      </p:sp>
      <p:pic>
        <p:nvPicPr>
          <p:cNvPr id="634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1412875"/>
            <a:ext cx="10102850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9CB8ACB-5323-4CD3-9C15-2934498F6AFB}" type="slidenum">
              <a:rPr lang="de-DE" sz="1400">
                <a:latin typeface="Times New Roman" panose="02020603050405020304" pitchFamily="18" charset="0"/>
              </a:rPr>
              <a:pPr/>
              <a:t>6</a:t>
            </a:fld>
            <a:endParaRPr lang="de-DE" sz="1400">
              <a:latin typeface="Times New Roman" panose="02020603050405020304" pitchFamily="18" charset="0"/>
            </a:endParaRPr>
          </a:p>
        </p:txBody>
      </p:sp>
      <p:sp>
        <p:nvSpPr>
          <p:cNvPr id="9219" name="Titel 2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991600" cy="762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Serialize Objects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4294967295"/>
          </p:nvPr>
        </p:nvSpPr>
        <p:spPr>
          <a:xfrm>
            <a:off x="762000" y="1341438"/>
            <a:ext cx="7791450" cy="532765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 smtClean="0"/>
              <a:t>Timestamp now </a:t>
            </a:r>
            <a:r>
              <a:rPr lang="en-US" dirty="0" err="1" smtClean="0"/>
              <a:t>storeString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'(Timestamp </a:t>
            </a:r>
            <a:r>
              <a:rPr lang="en-US" dirty="0" err="1" smtClean="0"/>
              <a:t>readFrom</a:t>
            </a:r>
            <a:r>
              <a:rPr lang="en-US" dirty="0" smtClean="0"/>
              <a:t>: ''06/09/2013 14:38:53.432'' </a:t>
            </a:r>
            <a:r>
              <a:rPr lang="en-US" dirty="0" err="1" smtClean="0"/>
              <a:t>readStream</a:t>
            </a:r>
            <a:r>
              <a:rPr lang="en-US" dirty="0" smtClean="0"/>
              <a:t>)' </a:t>
            </a:r>
          </a:p>
          <a:p>
            <a:pPr lvl="1">
              <a:defRPr/>
            </a:pPr>
            <a:r>
              <a:rPr lang="en-US" dirty="0" smtClean="0"/>
              <a:t>Issue: cyclic structures </a:t>
            </a:r>
          </a:p>
          <a:p>
            <a:pPr lvl="2">
              <a:defRPr/>
            </a:pPr>
            <a:r>
              <a:rPr lang="en-US" dirty="0" smtClean="0"/>
              <a:t>solved by Hubert </a:t>
            </a:r>
            <a:r>
              <a:rPr lang="en-US" dirty="0" err="1" smtClean="0"/>
              <a:t>Baumeister</a:t>
            </a:r>
            <a:r>
              <a:rPr lang="en-US" dirty="0" smtClean="0"/>
              <a:t> 1988 using keys and </a:t>
            </a:r>
            <a:r>
              <a:rPr lang="en-US" dirty="0" err="1" smtClean="0"/>
              <a:t>IdentityDictionaries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BOSS</a:t>
            </a:r>
          </a:p>
          <a:p>
            <a:pPr lvl="1">
              <a:defRPr/>
            </a:pPr>
            <a:r>
              <a:rPr lang="en-US" dirty="0" smtClean="0"/>
              <a:t>Binary Object Storage System</a:t>
            </a:r>
          </a:p>
          <a:p>
            <a:pPr>
              <a:defRPr/>
            </a:pPr>
            <a:r>
              <a:rPr lang="en-US" dirty="0" smtClean="0"/>
              <a:t>Parcels</a:t>
            </a:r>
          </a:p>
          <a:p>
            <a:pPr lvl="1">
              <a:defRPr/>
            </a:pPr>
            <a:r>
              <a:rPr lang="en-US" dirty="0" smtClean="0"/>
              <a:t>Special </a:t>
            </a:r>
            <a:r>
              <a:rPr lang="en-US" dirty="0" err="1" smtClean="0"/>
              <a:t>serializer</a:t>
            </a:r>
            <a:r>
              <a:rPr lang="en-US" dirty="0" smtClean="0"/>
              <a:t> for code</a:t>
            </a:r>
          </a:p>
          <a:p>
            <a:pPr>
              <a:defRPr/>
            </a:pPr>
            <a:r>
              <a:rPr lang="en-US" dirty="0" smtClean="0"/>
              <a:t>Others</a:t>
            </a:r>
          </a:p>
          <a:p>
            <a:pPr lvl="1">
              <a:defRPr/>
            </a:pPr>
            <a:r>
              <a:rPr lang="en-US" dirty="0" smtClean="0"/>
              <a:t>VOSS, XML, JSON, ODMG</a:t>
            </a:r>
          </a:p>
        </p:txBody>
      </p:sp>
      <p:pic>
        <p:nvPicPr>
          <p:cNvPr id="9221" name="Picture 2" descr="http://www2.imm.dtu.dk/~huba/hubert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953" y="2708275"/>
            <a:ext cx="1236662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3400" smtClean="0"/>
              <a:t>Eurydike – Schema migration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buFontTx/>
              <a:buNone/>
            </a:pPr>
            <a:r>
              <a:rPr lang="en-US" sz="2800" smtClean="0"/>
              <a:t>p := PersonSpace default.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en-US" sz="2800" smtClean="0"/>
              <a:t>d := Dictionary new.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en-US" sz="2800" smtClean="0"/>
              <a:t>p persons do: [:person | 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en-US" sz="2800" smtClean="0"/>
              <a:t>	d at: person lastName put: person].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en-US" sz="2800" smtClean="0"/>
              <a:t>p persons: d.</a:t>
            </a: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en-US" sz="2800" smtClean="0"/>
              <a:t>p commit</a:t>
            </a:r>
            <a:endParaRPr lang="de-DE" sz="24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Result</a:t>
            </a:r>
          </a:p>
        </p:txBody>
      </p:sp>
      <p:sp>
        <p:nvSpPr>
          <p:cNvPr id="6553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mtClean="0"/>
          </a:p>
        </p:txBody>
      </p:sp>
      <p:sp>
        <p:nvSpPr>
          <p:cNvPr id="65540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32954A6-0206-40D3-9E7A-4E9191B767DF}" type="slidenum">
              <a:rPr lang="de-DE" sz="1400">
                <a:latin typeface="Times New Roman" panose="02020603050405020304" pitchFamily="18" charset="0"/>
              </a:rPr>
              <a:pPr/>
              <a:t>61</a:t>
            </a:fld>
            <a:endParaRPr lang="de-DE" sz="1400">
              <a:latin typeface="Times New Roman" panose="02020603050405020304" pitchFamily="18" charset="0"/>
            </a:endParaRPr>
          </a:p>
        </p:txBody>
      </p:sp>
      <p:pic>
        <p:nvPicPr>
          <p:cNvPr id="655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850"/>
            <a:ext cx="990600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Getting rid of garbage</a:t>
            </a:r>
          </a:p>
        </p:txBody>
      </p:sp>
      <p:sp>
        <p:nvSpPr>
          <p:cNvPr id="6656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b="1" smtClean="0"/>
              <a:t>PersonSpace default garbageCollect</a:t>
            </a:r>
            <a:endParaRPr lang="de-DE" smtClean="0"/>
          </a:p>
        </p:txBody>
      </p:sp>
      <p:sp>
        <p:nvSpPr>
          <p:cNvPr id="66564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F48D92B-0788-4380-A6C5-B96504A0CDDB}" type="slidenum">
              <a:rPr lang="de-DE" sz="1400">
                <a:latin typeface="Times New Roman" panose="02020603050405020304" pitchFamily="18" charset="0"/>
              </a:rPr>
              <a:pPr/>
              <a:t>62</a:t>
            </a:fld>
            <a:endParaRPr lang="de-DE" sz="1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smtClean="0"/>
              <a:t>Cleaned up database</a:t>
            </a:r>
          </a:p>
        </p:txBody>
      </p:sp>
      <p:sp>
        <p:nvSpPr>
          <p:cNvPr id="6758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mtClean="0"/>
          </a:p>
        </p:txBody>
      </p:sp>
      <p:sp>
        <p:nvSpPr>
          <p:cNvPr id="67588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FAD841A-E2FB-47C2-A8B9-3768C09E2CF1}" type="slidenum">
              <a:rPr lang="de-DE" sz="1400">
                <a:latin typeface="Times New Roman" panose="02020603050405020304" pitchFamily="18" charset="0"/>
              </a:rPr>
              <a:pPr/>
              <a:t>63</a:t>
            </a:fld>
            <a:endParaRPr lang="de-DE" sz="1400">
              <a:latin typeface="Times New Roman" panose="02020603050405020304" pitchFamily="18" charset="0"/>
            </a:endParaRPr>
          </a:p>
        </p:txBody>
      </p:sp>
      <p:pic>
        <p:nvPicPr>
          <p:cNvPr id="675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052513"/>
            <a:ext cx="10007600" cy="579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Incremental GarbageCollect</a:t>
            </a:r>
          </a:p>
        </p:txBody>
      </p:sp>
      <p:sp>
        <p:nvSpPr>
          <p:cNvPr id="6861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sz="2000" smtClean="0"/>
              <a:t>DELETE FROM fields</a:t>
            </a:r>
          </a:p>
          <a:p>
            <a:pPr marL="0" indent="0">
              <a:buFontTx/>
              <a:buNone/>
            </a:pPr>
            <a:r>
              <a:rPr lang="de-DE" sz="2000" smtClean="0"/>
              <a:t>   WHERE fields.id NOT IN (</a:t>
            </a:r>
          </a:p>
          <a:p>
            <a:pPr marL="0" indent="0">
              <a:buFontTx/>
              <a:buNone/>
            </a:pPr>
            <a:r>
              <a:rPr lang="de-DE" sz="2000" smtClean="0"/>
              <a:t>   	SELECT DISTINCT reffields.id FROM fields "reffields", fields</a:t>
            </a:r>
          </a:p>
          <a:p>
            <a:pPr marL="0" indent="0">
              <a:buFontTx/>
              <a:buNone/>
            </a:pPr>
            <a:r>
              <a:rPr lang="de-DE" sz="2000" smtClean="0"/>
              <a:t>      WHERE</a:t>
            </a:r>
          </a:p>
          <a:p>
            <a:pPr marL="0" indent="0">
              <a:buFontTx/>
              <a:buNone/>
            </a:pPr>
            <a:r>
              <a:rPr lang="de-DE" sz="2000" smtClean="0"/>
              <a:t>      	(reffields.keymajor = 'class' AND </a:t>
            </a:r>
          </a:p>
          <a:p>
            <a:pPr marL="0" indent="0">
              <a:buFontTx/>
              <a:buNone/>
            </a:pPr>
            <a:r>
              <a:rPr lang="de-DE" sz="2000" smtClean="0"/>
              <a:t>	reffields.valuemajor = 'Eurydike.PersonSpace')</a:t>
            </a:r>
          </a:p>
          <a:p>
            <a:pPr marL="0" indent="0">
              <a:buFontTx/>
              <a:buNone/>
            </a:pPr>
            <a:r>
              <a:rPr lang="de-DE" sz="2000" smtClean="0"/>
              <a:t>      OR (fields.keybasetype = 'Core.Object' AND</a:t>
            </a:r>
          </a:p>
          <a:p>
            <a:pPr marL="0" indent="0">
              <a:buFontTx/>
              <a:buNone/>
            </a:pPr>
            <a:r>
              <a:rPr lang="de-DE" sz="2000" smtClean="0"/>
              <a:t>	fields.keymajor = reffields.id)</a:t>
            </a:r>
          </a:p>
          <a:p>
            <a:pPr marL="0" indent="0">
              <a:buFontTx/>
              <a:buNone/>
            </a:pPr>
            <a:r>
              <a:rPr lang="de-DE" sz="2000" smtClean="0"/>
              <a:t>      OR (fields.valuebasetype = 'Core.Object' AND</a:t>
            </a:r>
          </a:p>
          <a:p>
            <a:pPr marL="0" indent="0">
              <a:buFontTx/>
              <a:buNone/>
            </a:pPr>
            <a:r>
              <a:rPr lang="de-DE" sz="2000" smtClean="0"/>
              <a:t>	fields.valuemajor = reffields.id))</a:t>
            </a:r>
          </a:p>
        </p:txBody>
      </p:sp>
      <p:sp>
        <p:nvSpPr>
          <p:cNvPr id="68612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0662B4B-BD02-424F-A0CF-229E50A54450}" type="slidenum">
              <a:rPr lang="de-DE" sz="1400">
                <a:latin typeface="Times New Roman" panose="02020603050405020304" pitchFamily="18" charset="0"/>
              </a:rPr>
              <a:pPr/>
              <a:t>64</a:t>
            </a:fld>
            <a:endParaRPr lang="de-DE" sz="1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Global GarbageCollect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2000" y="1412875"/>
            <a:ext cx="9061450" cy="5184775"/>
          </a:xfrm>
        </p:spPr>
        <p:txBody>
          <a:bodyPr>
            <a:normAutofit fontScale="40000" lnSpcReduction="20000"/>
          </a:bodyPr>
          <a:lstStyle/>
          <a:p>
            <a:pPr marL="0" indent="0">
              <a:buFontTx/>
              <a:buNone/>
              <a:defRPr/>
            </a:pPr>
            <a:r>
              <a:rPr lang="de-DE" dirty="0" smtClean="0"/>
              <a:t>DELETE FROM </a:t>
            </a:r>
            <a:r>
              <a:rPr lang="de-DE" dirty="0" err="1" smtClean="0"/>
              <a:t>fields</a:t>
            </a:r>
            <a:endParaRPr lang="de-DE" dirty="0" smtClean="0"/>
          </a:p>
          <a:p>
            <a:pPr marL="0" indent="0">
              <a:buFontTx/>
              <a:buNone/>
              <a:defRPr/>
            </a:pPr>
            <a:r>
              <a:rPr lang="de-DE" dirty="0" smtClean="0"/>
              <a:t>      WHERE</a:t>
            </a:r>
          </a:p>
          <a:p>
            <a:pPr marL="0" indent="0">
              <a:buFontTx/>
              <a:buNone/>
              <a:defRPr/>
            </a:pPr>
            <a:r>
              <a:rPr lang="de-DE" dirty="0" smtClean="0"/>
              <a:t>         fields.id NOT IN</a:t>
            </a:r>
          </a:p>
          <a:p>
            <a:pPr marL="0" indent="0">
              <a:buFontTx/>
              <a:buNone/>
              <a:defRPr/>
            </a:pPr>
            <a:r>
              <a:rPr lang="de-DE" dirty="0" smtClean="0"/>
              <a:t>            ((WITH RECURSIVE </a:t>
            </a:r>
            <a:r>
              <a:rPr lang="de-DE" dirty="0" err="1" smtClean="0"/>
              <a:t>refs</a:t>
            </a:r>
            <a:r>
              <a:rPr lang="de-DE" dirty="0" smtClean="0"/>
              <a:t>(</a:t>
            </a:r>
            <a:r>
              <a:rPr lang="de-DE" dirty="0" err="1" smtClean="0"/>
              <a:t>id</a:t>
            </a:r>
            <a:r>
              <a:rPr lang="de-DE" dirty="0" smtClean="0"/>
              <a:t>) AS</a:t>
            </a:r>
          </a:p>
          <a:p>
            <a:pPr marL="0" indent="0">
              <a:buFontTx/>
              <a:buNone/>
              <a:defRPr/>
            </a:pPr>
            <a:r>
              <a:rPr lang="de-DE" dirty="0" smtClean="0"/>
              <a:t>               (</a:t>
            </a:r>
          </a:p>
          <a:p>
            <a:pPr marL="0" indent="0">
              <a:buFontTx/>
              <a:buNone/>
              <a:defRPr/>
            </a:pPr>
            <a:r>
              <a:rPr lang="de-DE" dirty="0" smtClean="0"/>
              <a:t>               SELECT fields.id FROM </a:t>
            </a:r>
            <a:r>
              <a:rPr lang="de-DE" dirty="0" err="1" smtClean="0"/>
              <a:t>fields</a:t>
            </a:r>
            <a:endParaRPr lang="de-DE" dirty="0" smtClean="0"/>
          </a:p>
          <a:p>
            <a:pPr marL="0" indent="0">
              <a:buFontTx/>
              <a:buNone/>
              <a:defRPr/>
            </a:pPr>
            <a:r>
              <a:rPr lang="de-DE" dirty="0" smtClean="0"/>
              <a:t>                  WHERE </a:t>
            </a:r>
            <a:r>
              <a:rPr lang="de-DE" dirty="0" err="1" smtClean="0"/>
              <a:t>fields.keymajor</a:t>
            </a:r>
            <a:r>
              <a:rPr lang="de-DE" dirty="0" smtClean="0"/>
              <a:t> = '</a:t>
            </a:r>
            <a:r>
              <a:rPr lang="de-DE" dirty="0" err="1" smtClean="0"/>
              <a:t>class</a:t>
            </a:r>
            <a:r>
              <a:rPr lang="de-DE" dirty="0" smtClean="0"/>
              <a:t>' AND </a:t>
            </a:r>
            <a:r>
              <a:rPr lang="de-DE" dirty="0" err="1" smtClean="0"/>
              <a:t>fields.valuemajor</a:t>
            </a:r>
            <a:r>
              <a:rPr lang="de-DE" dirty="0" smtClean="0"/>
              <a:t> = '</a:t>
            </a:r>
            <a:r>
              <a:rPr lang="de-DE" dirty="0" err="1" smtClean="0"/>
              <a:t>Eurydike.PersonSpace</a:t>
            </a:r>
            <a:r>
              <a:rPr lang="de-DE" dirty="0" smtClean="0"/>
              <a:t>'</a:t>
            </a:r>
          </a:p>
          <a:p>
            <a:pPr marL="0" indent="0">
              <a:buFontTx/>
              <a:buNone/>
              <a:defRPr/>
            </a:pPr>
            <a:r>
              <a:rPr lang="de-DE" dirty="0" smtClean="0"/>
              <a:t>               UNION ALL</a:t>
            </a:r>
          </a:p>
          <a:p>
            <a:pPr marL="0" indent="0">
              <a:buFontTx/>
              <a:buNone/>
              <a:defRPr/>
            </a:pPr>
            <a:r>
              <a:rPr lang="de-DE" dirty="0" smtClean="0"/>
              <a:t>               SELECT </a:t>
            </a:r>
            <a:r>
              <a:rPr lang="de-DE" dirty="0" err="1" smtClean="0"/>
              <a:t>fields.valuemajor</a:t>
            </a:r>
            <a:r>
              <a:rPr lang="de-DE" dirty="0" smtClean="0"/>
              <a:t> FROM </a:t>
            </a:r>
            <a:r>
              <a:rPr lang="de-DE" dirty="0" err="1" smtClean="0"/>
              <a:t>fields</a:t>
            </a:r>
            <a:r>
              <a:rPr lang="de-DE" dirty="0" smtClean="0"/>
              <a:t>, </a:t>
            </a:r>
            <a:r>
              <a:rPr lang="de-DE" dirty="0" err="1" smtClean="0"/>
              <a:t>refs</a:t>
            </a:r>
            <a:r>
              <a:rPr lang="de-DE" dirty="0" smtClean="0"/>
              <a:t> </a:t>
            </a:r>
          </a:p>
          <a:p>
            <a:pPr marL="0" indent="0">
              <a:buFontTx/>
              <a:buNone/>
              <a:defRPr/>
            </a:pPr>
            <a:r>
              <a:rPr lang="de-DE" dirty="0" smtClean="0"/>
              <a:t>                  WHERE </a:t>
            </a:r>
            <a:r>
              <a:rPr lang="de-DE" dirty="0" err="1" smtClean="0"/>
              <a:t>fields.valuebasetype</a:t>
            </a:r>
            <a:r>
              <a:rPr lang="de-DE" dirty="0" smtClean="0"/>
              <a:t> = '</a:t>
            </a:r>
            <a:r>
              <a:rPr lang="de-DE" dirty="0" err="1" smtClean="0"/>
              <a:t>Core.Object</a:t>
            </a:r>
            <a:r>
              <a:rPr lang="de-DE" dirty="0" smtClean="0"/>
              <a:t>' AND fields.id = refs.id</a:t>
            </a:r>
          </a:p>
          <a:p>
            <a:pPr marL="0" indent="0">
              <a:buFontTx/>
              <a:buNone/>
              <a:defRPr/>
            </a:pPr>
            <a:r>
              <a:rPr lang="de-DE" dirty="0" smtClean="0"/>
              <a:t>               )</a:t>
            </a:r>
          </a:p>
          <a:p>
            <a:pPr marL="0" indent="0">
              <a:buFontTx/>
              <a:buNone/>
              <a:defRPr/>
            </a:pPr>
            <a:r>
              <a:rPr lang="de-DE" dirty="0" smtClean="0"/>
              <a:t>            SELECT * FROM </a:t>
            </a:r>
            <a:r>
              <a:rPr lang="de-DE" dirty="0" err="1" smtClean="0"/>
              <a:t>refs</a:t>
            </a:r>
            <a:r>
              <a:rPr lang="de-DE" dirty="0" smtClean="0"/>
              <a:t>)</a:t>
            </a:r>
          </a:p>
          <a:p>
            <a:pPr marL="0" indent="0">
              <a:buFontTx/>
              <a:buNone/>
              <a:defRPr/>
            </a:pPr>
            <a:endParaRPr lang="de-DE" dirty="0" smtClean="0"/>
          </a:p>
          <a:p>
            <a:pPr marL="0" indent="0">
              <a:buFontTx/>
              <a:buNone/>
              <a:defRPr/>
            </a:pPr>
            <a:r>
              <a:rPr lang="de-DE" dirty="0" smtClean="0"/>
              <a:t>            UNION ALL</a:t>
            </a:r>
          </a:p>
          <a:p>
            <a:pPr marL="0" indent="0">
              <a:buFontTx/>
              <a:buNone/>
              <a:defRPr/>
            </a:pPr>
            <a:endParaRPr lang="de-DE" dirty="0" smtClean="0"/>
          </a:p>
          <a:p>
            <a:pPr marL="0" indent="0">
              <a:buFontTx/>
              <a:buNone/>
              <a:defRPr/>
            </a:pPr>
            <a:r>
              <a:rPr lang="de-DE" dirty="0" smtClean="0"/>
              <a:t>            (WITH RECURSIVE </a:t>
            </a:r>
            <a:r>
              <a:rPr lang="de-DE" dirty="0" err="1" smtClean="0"/>
              <a:t>refs</a:t>
            </a:r>
            <a:r>
              <a:rPr lang="de-DE" dirty="0" smtClean="0"/>
              <a:t>(</a:t>
            </a:r>
            <a:r>
              <a:rPr lang="de-DE" dirty="0" err="1" smtClean="0"/>
              <a:t>id</a:t>
            </a:r>
            <a:r>
              <a:rPr lang="de-DE" dirty="0" smtClean="0"/>
              <a:t>) AS</a:t>
            </a:r>
          </a:p>
          <a:p>
            <a:pPr marL="0" indent="0">
              <a:buFontTx/>
              <a:buNone/>
              <a:defRPr/>
            </a:pPr>
            <a:r>
              <a:rPr lang="de-DE" dirty="0" smtClean="0"/>
              <a:t>               (</a:t>
            </a:r>
          </a:p>
          <a:p>
            <a:pPr marL="0" indent="0">
              <a:buFontTx/>
              <a:buNone/>
              <a:defRPr/>
            </a:pPr>
            <a:r>
              <a:rPr lang="de-DE" dirty="0" smtClean="0"/>
              <a:t>               SELECT fields.id FROM </a:t>
            </a:r>
            <a:r>
              <a:rPr lang="de-DE" dirty="0" err="1" smtClean="0"/>
              <a:t>fields</a:t>
            </a:r>
            <a:endParaRPr lang="de-DE" dirty="0" smtClean="0"/>
          </a:p>
          <a:p>
            <a:pPr marL="0" indent="0">
              <a:buFontTx/>
              <a:buNone/>
              <a:defRPr/>
            </a:pPr>
            <a:r>
              <a:rPr lang="de-DE" dirty="0" smtClean="0"/>
              <a:t>                  WHERE </a:t>
            </a:r>
            <a:r>
              <a:rPr lang="de-DE" dirty="0" err="1" smtClean="0"/>
              <a:t>fields.keymajor</a:t>
            </a:r>
            <a:r>
              <a:rPr lang="de-DE" dirty="0" smtClean="0"/>
              <a:t> = '</a:t>
            </a:r>
            <a:r>
              <a:rPr lang="de-DE" dirty="0" err="1" smtClean="0"/>
              <a:t>class</a:t>
            </a:r>
            <a:r>
              <a:rPr lang="de-DE" dirty="0" smtClean="0"/>
              <a:t>' AND </a:t>
            </a:r>
            <a:r>
              <a:rPr lang="de-DE" dirty="0" err="1" smtClean="0"/>
              <a:t>fields.valuemajor</a:t>
            </a:r>
            <a:r>
              <a:rPr lang="de-DE" dirty="0" smtClean="0"/>
              <a:t> = '</a:t>
            </a:r>
            <a:r>
              <a:rPr lang="de-DE" dirty="0" err="1" smtClean="0"/>
              <a:t>Eurydike.PersonSpace</a:t>
            </a:r>
            <a:r>
              <a:rPr lang="de-DE" dirty="0" smtClean="0"/>
              <a:t>'</a:t>
            </a:r>
          </a:p>
          <a:p>
            <a:pPr marL="0" indent="0">
              <a:buFontTx/>
              <a:buNone/>
              <a:defRPr/>
            </a:pPr>
            <a:r>
              <a:rPr lang="de-DE" dirty="0" smtClean="0"/>
              <a:t>               UNION ALL</a:t>
            </a:r>
          </a:p>
          <a:p>
            <a:pPr marL="0" indent="0">
              <a:buFontTx/>
              <a:buNone/>
              <a:defRPr/>
            </a:pPr>
            <a:r>
              <a:rPr lang="de-DE" dirty="0" smtClean="0"/>
              <a:t>               SELECT </a:t>
            </a:r>
            <a:r>
              <a:rPr lang="de-DE" dirty="0" err="1" smtClean="0"/>
              <a:t>fields.keymajor</a:t>
            </a:r>
            <a:r>
              <a:rPr lang="de-DE" dirty="0" smtClean="0"/>
              <a:t> FROM </a:t>
            </a:r>
            <a:r>
              <a:rPr lang="de-DE" dirty="0" err="1" smtClean="0"/>
              <a:t>fields</a:t>
            </a:r>
            <a:r>
              <a:rPr lang="de-DE" dirty="0" smtClean="0"/>
              <a:t>, </a:t>
            </a:r>
            <a:r>
              <a:rPr lang="de-DE" dirty="0" err="1" smtClean="0"/>
              <a:t>refs</a:t>
            </a:r>
            <a:r>
              <a:rPr lang="de-DE" dirty="0" smtClean="0"/>
              <a:t> </a:t>
            </a:r>
          </a:p>
          <a:p>
            <a:pPr marL="0" indent="0">
              <a:buFontTx/>
              <a:buNone/>
              <a:defRPr/>
            </a:pPr>
            <a:r>
              <a:rPr lang="de-DE" dirty="0" smtClean="0"/>
              <a:t>                  WHERE </a:t>
            </a:r>
            <a:r>
              <a:rPr lang="de-DE" dirty="0" err="1" smtClean="0"/>
              <a:t>fields.keybasetype</a:t>
            </a:r>
            <a:r>
              <a:rPr lang="de-DE" dirty="0" smtClean="0"/>
              <a:t> = '</a:t>
            </a:r>
            <a:r>
              <a:rPr lang="de-DE" dirty="0" err="1" smtClean="0"/>
              <a:t>Core.Object</a:t>
            </a:r>
            <a:r>
              <a:rPr lang="de-DE" dirty="0" smtClean="0"/>
              <a:t>' AND fields.id = refs.id</a:t>
            </a:r>
          </a:p>
          <a:p>
            <a:pPr marL="0" indent="0">
              <a:buFontTx/>
              <a:buNone/>
              <a:defRPr/>
            </a:pPr>
            <a:r>
              <a:rPr lang="de-DE" dirty="0" smtClean="0"/>
              <a:t>               )</a:t>
            </a:r>
          </a:p>
          <a:p>
            <a:pPr marL="0" indent="0">
              <a:buFontTx/>
              <a:buNone/>
              <a:defRPr/>
            </a:pPr>
            <a:r>
              <a:rPr lang="de-DE" dirty="0" smtClean="0"/>
              <a:t>            SELECT * FROM </a:t>
            </a:r>
            <a:r>
              <a:rPr lang="de-DE" dirty="0" err="1" smtClean="0"/>
              <a:t>refs</a:t>
            </a:r>
            <a:r>
              <a:rPr lang="de-DE" dirty="0" smtClean="0"/>
              <a:t>))</a:t>
            </a:r>
            <a:endParaRPr lang="de-DE" dirty="0"/>
          </a:p>
        </p:txBody>
      </p:sp>
      <p:sp>
        <p:nvSpPr>
          <p:cNvPr id="69636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C002585-C29B-4430-B9C2-CE90A1058EA6}" type="slidenum">
              <a:rPr lang="de-DE" sz="1400">
                <a:latin typeface="Times New Roman" panose="02020603050405020304" pitchFamily="18" charset="0"/>
              </a:rPr>
              <a:pPr/>
              <a:t>65</a:t>
            </a:fld>
            <a:endParaRPr lang="de-DE" sz="1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Eurydike – Current Status</a:t>
            </a:r>
          </a:p>
        </p:txBody>
      </p:sp>
      <p:sp>
        <p:nvSpPr>
          <p:cNvPr id="7065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Used</a:t>
            </a:r>
            <a:r>
              <a:rPr lang="de-DE" dirty="0" smtClean="0"/>
              <a:t> in GH </a:t>
            </a:r>
            <a:r>
              <a:rPr lang="de-DE" dirty="0" err="1" smtClean="0"/>
              <a:t>seaMS</a:t>
            </a:r>
            <a:endParaRPr lang="de-DE" dirty="0" smtClean="0"/>
          </a:p>
          <a:p>
            <a:pPr lvl="1"/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content</a:t>
            </a:r>
            <a:r>
              <a:rPr lang="de-DE" dirty="0" smtClean="0"/>
              <a:t> </a:t>
            </a:r>
            <a:r>
              <a:rPr lang="de-DE" dirty="0" err="1" smtClean="0"/>
              <a:t>management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 </a:t>
            </a:r>
            <a:r>
              <a:rPr lang="de-DE" dirty="0" err="1" smtClean="0"/>
              <a:t>based</a:t>
            </a:r>
            <a:r>
              <a:rPr lang="de-DE" dirty="0" smtClean="0"/>
              <a:t> on </a:t>
            </a:r>
            <a:r>
              <a:rPr lang="de-DE" dirty="0" err="1" smtClean="0"/>
              <a:t>seaBreeze</a:t>
            </a:r>
            <a:r>
              <a:rPr lang="de-DE" dirty="0" smtClean="0"/>
              <a:t>, </a:t>
            </a:r>
            <a:r>
              <a:rPr lang="de-DE" dirty="0" err="1" smtClean="0"/>
              <a:t>seaBreeze</a:t>
            </a:r>
            <a:r>
              <a:rPr lang="de-DE" dirty="0" smtClean="0"/>
              <a:t> Mobile </a:t>
            </a:r>
            <a:r>
              <a:rPr lang="de-DE" dirty="0" err="1" smtClean="0"/>
              <a:t>and</a:t>
            </a:r>
            <a:r>
              <a:rPr lang="de-DE" dirty="0" smtClean="0"/>
              <a:t> Seaside</a:t>
            </a:r>
          </a:p>
          <a:p>
            <a:pPr lvl="1"/>
            <a:r>
              <a:rPr lang="de-DE" dirty="0" err="1" smtClean="0"/>
              <a:t>currently</a:t>
            </a:r>
            <a:r>
              <a:rPr lang="de-DE" dirty="0" smtClean="0"/>
              <a:t> in </a:t>
            </a:r>
            <a:r>
              <a:rPr lang="de-DE" dirty="0" err="1" smtClean="0"/>
              <a:t>initial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internally</a:t>
            </a:r>
            <a:endParaRPr lang="de-DE" dirty="0" smtClean="0"/>
          </a:p>
          <a:p>
            <a:pPr lvl="1"/>
            <a:r>
              <a:rPr lang="de-DE" dirty="0" err="1" smtClean="0"/>
              <a:t>planned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available</a:t>
            </a:r>
            <a:r>
              <a:rPr lang="de-DE" dirty="0" smtClean="0"/>
              <a:t> on </a:t>
            </a:r>
            <a:r>
              <a:rPr lang="de-DE" dirty="0" err="1" smtClean="0"/>
              <a:t>Cincom</a:t>
            </a:r>
            <a:r>
              <a:rPr lang="de-DE" dirty="0" smtClean="0"/>
              <a:t> </a:t>
            </a:r>
            <a:r>
              <a:rPr lang="de-DE" dirty="0" err="1" smtClean="0"/>
              <a:t>Marketplace</a:t>
            </a:r>
            <a:r>
              <a:rPr lang="de-DE" dirty="0" smtClean="0"/>
              <a:t> </a:t>
            </a:r>
            <a:r>
              <a:rPr lang="de-DE" dirty="0" err="1" smtClean="0"/>
              <a:t>when</a:t>
            </a:r>
            <a:r>
              <a:rPr lang="de-DE" dirty="0" smtClean="0"/>
              <a:t> </a:t>
            </a:r>
            <a:r>
              <a:rPr lang="de-DE" dirty="0" err="1" smtClean="0"/>
              <a:t>released</a:t>
            </a:r>
            <a:endParaRPr lang="de-DE" dirty="0" smtClean="0"/>
          </a:p>
        </p:txBody>
      </p:sp>
      <p:sp>
        <p:nvSpPr>
          <p:cNvPr id="70660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6942657-7ADF-4993-9844-4D79EEA03D59}" type="slidenum">
              <a:rPr lang="de-DE" sz="1400">
                <a:latin typeface="Times New Roman" panose="02020603050405020304" pitchFamily="18" charset="0"/>
              </a:rPr>
              <a:pPr/>
              <a:t>66</a:t>
            </a:fld>
            <a:endParaRPr lang="de-DE" sz="1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Eurydike – Future – Multi User 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Life connections</a:t>
            </a:r>
          </a:p>
          <a:p>
            <a:r>
              <a:rPr lang="de-DE" smtClean="0"/>
              <a:t>GlobalLock</a:t>
            </a:r>
          </a:p>
          <a:p>
            <a:pPr lvl="1"/>
            <a:r>
              <a:rPr lang="de-DE" sz="2400" smtClean="0"/>
              <a:t>semaphore like object</a:t>
            </a:r>
          </a:p>
          <a:p>
            <a:pPr lvl="1"/>
            <a:r>
              <a:rPr lang="de-DE" sz="2400" smtClean="0"/>
              <a:t>SELECT … FOR UPDATE</a:t>
            </a:r>
          </a:p>
          <a:p>
            <a:r>
              <a:rPr lang="de-DE" smtClean="0"/>
              <a:t>single object lock</a:t>
            </a:r>
          </a:p>
          <a:p>
            <a:endParaRPr lang="de-DE" smtClean="0"/>
          </a:p>
          <a:p>
            <a:r>
              <a:rPr lang="de-DE" smtClean="0"/>
              <a:t>ongoing research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Market of Eurydike</a:t>
            </a:r>
          </a:p>
        </p:txBody>
      </p:sp>
      <p:sp>
        <p:nvSpPr>
          <p:cNvPr id="72707" name="Inhaltsplatzhalter 2"/>
          <p:cNvSpPr>
            <a:spLocks noGrp="1"/>
          </p:cNvSpPr>
          <p:nvPr>
            <p:ph idx="1"/>
          </p:nvPr>
        </p:nvSpPr>
        <p:spPr>
          <a:xfrm>
            <a:off x="704850" y="1268413"/>
            <a:ext cx="9061450" cy="4114800"/>
          </a:xfrm>
        </p:spPr>
        <p:txBody>
          <a:bodyPr/>
          <a:lstStyle/>
          <a:p>
            <a:r>
              <a:rPr lang="de-DE" smtClean="0"/>
              <a:t>Easy object based persistancy in medium size projects</a:t>
            </a:r>
          </a:p>
        </p:txBody>
      </p:sp>
      <p:sp>
        <p:nvSpPr>
          <p:cNvPr id="72708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39B7F7C-17F2-46DE-8EFB-8F3659236D72}" type="slidenum">
              <a:rPr lang="de-DE" sz="1400">
                <a:latin typeface="Times New Roman" panose="02020603050405020304" pitchFamily="18" charset="0"/>
              </a:rPr>
              <a:pPr/>
              <a:t>68</a:t>
            </a:fld>
            <a:endParaRPr lang="de-DE" sz="1400">
              <a:latin typeface="Times New Roman" panose="02020603050405020304" pitchFamily="18" charset="0"/>
            </a:endParaRPr>
          </a:p>
        </p:txBody>
      </p:sp>
      <p:pic>
        <p:nvPicPr>
          <p:cNvPr id="727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2517775"/>
            <a:ext cx="3995738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27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563" y="3035300"/>
            <a:ext cx="2865437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27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8" y="2133600"/>
            <a:ext cx="2881312" cy="385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1CA7E62-812B-4FD3-A9C5-70DB704195EE}" type="slidenum">
              <a:rPr lang="de-DE" sz="1400">
                <a:latin typeface="Times New Roman" panose="02020603050405020304" pitchFamily="18" charset="0"/>
              </a:rPr>
              <a:pPr/>
              <a:t>69</a:t>
            </a:fld>
            <a:endParaRPr lang="de-DE" sz="1400">
              <a:latin typeface="Times New Roman" panose="02020603050405020304" pitchFamily="18" charset="0"/>
            </a:endParaRPr>
          </a:p>
        </p:txBody>
      </p:sp>
      <p:sp>
        <p:nvSpPr>
          <p:cNvPr id="73731" name="Titel 2"/>
          <p:cNvSpPr>
            <a:spLocks noGrp="1"/>
          </p:cNvSpPr>
          <p:nvPr>
            <p:ph type="title" idx="4294967295"/>
          </p:nvPr>
        </p:nvSpPr>
        <p:spPr>
          <a:xfrm>
            <a:off x="849313" y="0"/>
            <a:ext cx="9023350" cy="762000"/>
          </a:xfrm>
          <a:prstGeom prst="rect">
            <a:avLst/>
          </a:prstGeom>
        </p:spPr>
        <p:txBody>
          <a:bodyPr/>
          <a:lstStyle/>
          <a:p>
            <a:r>
              <a:rPr lang="de-DE" sz="3200" smtClean="0"/>
              <a:t>Our Team made the dream come true</a:t>
            </a:r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73" y="1124744"/>
            <a:ext cx="10128896" cy="6419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4830855-31EC-4418-BD7E-8363D80C3B4D}" type="slidenum">
              <a:rPr lang="de-DE" sz="1400">
                <a:latin typeface="Times New Roman" panose="02020603050405020304" pitchFamily="18" charset="0"/>
              </a:rPr>
              <a:pPr/>
              <a:t>7</a:t>
            </a:fld>
            <a:endParaRPr lang="de-DE" sz="1400">
              <a:latin typeface="Times New Roman" panose="02020603050405020304" pitchFamily="18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1">
              <a:defRPr/>
            </a:pPr>
            <a:r>
              <a:rPr lang="de-DE" sz="3600" dirty="0" smtClean="0"/>
              <a:t>Store all </a:t>
            </a:r>
            <a:r>
              <a:rPr lang="de-DE" sz="3600" dirty="0" err="1" smtClean="0"/>
              <a:t>or</a:t>
            </a:r>
            <a:r>
              <a:rPr lang="de-DE" sz="3600" dirty="0" smtClean="0"/>
              <a:t> </a:t>
            </a:r>
            <a:r>
              <a:rPr lang="de-DE" sz="3600" dirty="0" err="1" smtClean="0"/>
              <a:t>nothing</a:t>
            </a:r>
            <a:endParaRPr lang="de-DE" sz="3600" dirty="0" smtClean="0"/>
          </a:p>
          <a:p>
            <a:pPr lvl="1">
              <a:defRPr/>
            </a:pPr>
            <a:r>
              <a:rPr lang="de-DE" sz="3600" dirty="0" err="1" smtClean="0"/>
              <a:t>No</a:t>
            </a:r>
            <a:r>
              <a:rPr lang="de-DE" sz="3600" dirty="0" smtClean="0"/>
              <a:t> </a:t>
            </a:r>
            <a:r>
              <a:rPr lang="de-DE" sz="3600" dirty="0" err="1" smtClean="0"/>
              <a:t>concurrency</a:t>
            </a:r>
            <a:endParaRPr lang="de-DE" sz="3600" dirty="0" smtClean="0"/>
          </a:p>
          <a:p>
            <a:pPr marL="0" indent="0">
              <a:buFontTx/>
              <a:buNone/>
              <a:defRPr/>
            </a:pPr>
            <a:r>
              <a:rPr lang="de-DE" sz="4000" dirty="0" smtClean="0">
                <a:sym typeface="Wingdings" pitchFamily="2" charset="2"/>
              </a:rPr>
              <a:t></a:t>
            </a:r>
            <a:endParaRPr lang="de-DE" sz="4000" dirty="0"/>
          </a:p>
          <a:p>
            <a:pPr lvl="1">
              <a:defRPr/>
            </a:pPr>
            <a:r>
              <a:rPr lang="de-DE" sz="3600" dirty="0" err="1" smtClean="0"/>
              <a:t>Desire</a:t>
            </a:r>
            <a:r>
              <a:rPr lang="de-DE" sz="3600" dirty="0" smtClean="0"/>
              <a:t> </a:t>
            </a:r>
            <a:r>
              <a:rPr lang="de-DE" sz="3600" dirty="0" err="1" smtClean="0"/>
              <a:t>for</a:t>
            </a:r>
            <a:r>
              <a:rPr lang="de-DE" sz="3600" dirty="0" smtClean="0"/>
              <a:t> </a:t>
            </a:r>
            <a:r>
              <a:rPr lang="de-DE" sz="3600" dirty="0" err="1" smtClean="0"/>
              <a:t>databases</a:t>
            </a:r>
            <a:endParaRPr lang="de-DE" sz="3600" dirty="0" smtClean="0"/>
          </a:p>
        </p:txBody>
      </p:sp>
      <p:sp>
        <p:nvSpPr>
          <p:cNvPr id="10244" name="Titel 3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991600" cy="762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Serialize Objects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825" y="1196752"/>
            <a:ext cx="4704350" cy="5216698"/>
          </a:xfrm>
          <a:prstGeom prst="rect">
            <a:avLst/>
          </a:prstGeom>
        </p:spPr>
      </p:pic>
      <p:sp>
        <p:nvSpPr>
          <p:cNvPr id="6146" name="Rechteck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Georg Heeg </a:t>
            </a:r>
            <a:r>
              <a:rPr lang="en-US" dirty="0" err="1" smtClean="0"/>
              <a:t>eK</a:t>
            </a:r>
            <a:endParaRPr lang="en-US" dirty="0" smtClean="0"/>
          </a:p>
        </p:txBody>
      </p:sp>
      <p:sp>
        <p:nvSpPr>
          <p:cNvPr id="6148" name="AutoForm 5" descr="image001"/>
          <p:cNvSpPr>
            <a:spLocks noChangeAspect="1" noChangeArrowheads="1"/>
          </p:cNvSpPr>
          <p:nvPr/>
        </p:nvSpPr>
        <p:spPr bwMode="auto">
          <a:xfrm>
            <a:off x="2095500" y="700088"/>
            <a:ext cx="571500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" name="Rechteck 11"/>
          <p:cNvSpPr>
            <a:spLocks noChangeArrowheads="1"/>
          </p:cNvSpPr>
          <p:nvPr/>
        </p:nvSpPr>
        <p:spPr bwMode="auto">
          <a:xfrm>
            <a:off x="718657" y="2132856"/>
            <a:ext cx="3872880" cy="175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pPr defTabSz="762000"/>
            <a:r>
              <a:rPr lang="de-DE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Georg Heeg </a:t>
            </a:r>
            <a:r>
              <a:rPr lang="de-DE" sz="1800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eK</a:t>
            </a:r>
            <a:r>
              <a:rPr lang="de-DE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de-DE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sz="1800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Baroper</a:t>
            </a:r>
            <a:r>
              <a:rPr lang="de-DE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Str. 337</a:t>
            </a:r>
            <a:br>
              <a:rPr lang="de-DE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44227 Dortmund</a:t>
            </a:r>
            <a:br>
              <a:rPr lang="de-DE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Germany</a:t>
            </a:r>
          </a:p>
          <a:p>
            <a:pPr defTabSz="762000"/>
            <a:r>
              <a:rPr lang="de-DE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Tel: </a:t>
            </a:r>
            <a:r>
              <a:rPr lang="de-DE" sz="1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+49 (0)231 - 97599 - 0</a:t>
            </a:r>
            <a:endParaRPr lang="de-DE" sz="18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762000"/>
            <a:r>
              <a:rPr lang="de-DE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Fax: +49 (</a:t>
            </a:r>
            <a:r>
              <a:rPr lang="de-DE" sz="1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0)231 - 97599-20</a:t>
            </a:r>
            <a:endParaRPr lang="de-DE" sz="18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hteck 12"/>
          <p:cNvSpPr>
            <a:spLocks noChangeArrowheads="1"/>
          </p:cNvSpPr>
          <p:nvPr/>
        </p:nvSpPr>
        <p:spPr bwMode="auto">
          <a:xfrm>
            <a:off x="6233946" y="6091567"/>
            <a:ext cx="3153108" cy="64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/>
            <a:r>
              <a:rPr lang="de-DE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Email:  georg@heeg.de</a:t>
            </a:r>
          </a:p>
          <a:p>
            <a:pPr defTabSz="762000"/>
            <a:r>
              <a:rPr lang="de-DE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http://www.heeg.de</a:t>
            </a:r>
          </a:p>
        </p:txBody>
      </p:sp>
      <p:sp>
        <p:nvSpPr>
          <p:cNvPr id="10" name="Rechteck 13"/>
          <p:cNvSpPr>
            <a:spLocks noChangeArrowheads="1"/>
          </p:cNvSpPr>
          <p:nvPr/>
        </p:nvSpPr>
        <p:spPr bwMode="auto">
          <a:xfrm>
            <a:off x="1053346" y="5284273"/>
            <a:ext cx="3308919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de-DE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Georg Heeg AG</a:t>
            </a:r>
            <a:br>
              <a:rPr lang="de-DE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Seestraße 135</a:t>
            </a:r>
            <a:br>
              <a:rPr lang="de-DE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8027 Zürich</a:t>
            </a:r>
            <a:br>
              <a:rPr lang="de-DE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sz="1800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Switzerland</a:t>
            </a:r>
            <a:endParaRPr lang="de-DE" sz="18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r>
              <a:rPr lang="de-DE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Tel: +</a:t>
            </a:r>
            <a:r>
              <a:rPr lang="de-DE" sz="1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41 (848) </a:t>
            </a:r>
            <a:r>
              <a:rPr lang="de-DE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43 34 </a:t>
            </a:r>
            <a:r>
              <a:rPr lang="de-DE" sz="1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endParaRPr lang="de-DE" sz="18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hteck 14"/>
          <p:cNvSpPr>
            <a:spLocks noChangeArrowheads="1"/>
          </p:cNvSpPr>
          <p:nvPr/>
        </p:nvSpPr>
        <p:spPr bwMode="auto">
          <a:xfrm>
            <a:off x="4736976" y="1462088"/>
            <a:ext cx="435585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de-DE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Georg Heeg </a:t>
            </a:r>
            <a:r>
              <a:rPr lang="de-DE" sz="1800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eK</a:t>
            </a:r>
            <a:endParaRPr lang="de-DE" sz="18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r>
              <a:rPr lang="de-DE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Wallstraße 22</a:t>
            </a:r>
            <a:br>
              <a:rPr lang="de-DE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06366 Köthen</a:t>
            </a:r>
            <a:br>
              <a:rPr lang="de-DE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Germany</a:t>
            </a:r>
          </a:p>
          <a:p>
            <a:pPr algn="r"/>
            <a:r>
              <a:rPr lang="de-DE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Tel: +49 (</a:t>
            </a:r>
            <a:r>
              <a:rPr lang="de-DE" sz="1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0)3496 - 214 </a:t>
            </a:r>
            <a:r>
              <a:rPr lang="de-DE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328</a:t>
            </a:r>
          </a:p>
          <a:p>
            <a:pPr algn="r"/>
            <a:r>
              <a:rPr lang="de-DE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Fax: +49 (</a:t>
            </a:r>
            <a:r>
              <a:rPr lang="de-DE" sz="1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0)3496 - 214 </a:t>
            </a:r>
            <a:r>
              <a:rPr lang="de-DE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712</a:t>
            </a:r>
          </a:p>
        </p:txBody>
      </p:sp>
    </p:spTree>
    <p:extLst>
      <p:ext uri="{BB962C8B-B14F-4D97-AF65-F5344CB8AC3E}">
        <p14:creationId xmlns:p14="http://schemas.microsoft.com/office/powerpoint/2010/main" val="2656560036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F2484AD-B64F-411A-94BF-986445CBF827}" type="slidenum">
              <a:rPr lang="de-DE" sz="1400">
                <a:latin typeface="Times New Roman" panose="02020603050405020304" pitchFamily="18" charset="0"/>
              </a:rPr>
              <a:pPr/>
              <a:t>8</a:t>
            </a:fld>
            <a:endParaRPr lang="de-DE" sz="1400">
              <a:latin typeface="Times New Roman" panose="02020603050405020304" pitchFamily="18" charset="0"/>
            </a:endParaRPr>
          </a:p>
        </p:txBody>
      </p:sp>
      <p:sp>
        <p:nvSpPr>
          <p:cNvPr id="11267" name="Titel 2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991600" cy="762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A few Pictures</a:t>
            </a:r>
          </a:p>
        </p:txBody>
      </p:sp>
      <p:pic>
        <p:nvPicPr>
          <p:cNvPr id="11268" name="Picture 2" descr="http://www.gemstone.com/images/ssdspict_sm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268413"/>
            <a:ext cx="3671888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4" descr="http://en.academic.ru/pictures/enwiki/51/320px-Object-Oriented_Mod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88" y="1285875"/>
            <a:ext cx="30480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http://img.tfd.com/cde/ORMAP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2414588"/>
            <a:ext cx="333375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nummernplatzhalt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653F50A-A2FB-4DF3-A685-B06091CB3C25}" type="slidenum">
              <a:rPr lang="de-DE" sz="1400">
                <a:latin typeface="Times New Roman" panose="02020603050405020304" pitchFamily="18" charset="0"/>
              </a:rPr>
              <a:pPr/>
              <a:t>9</a:t>
            </a:fld>
            <a:endParaRPr lang="de-DE" sz="1400">
              <a:latin typeface="Times New Roman" panose="02020603050405020304" pitchFamily="18" charset="0"/>
            </a:endParaRPr>
          </a:p>
        </p:txBody>
      </p:sp>
      <p:sp>
        <p:nvSpPr>
          <p:cNvPr id="12291" name="Titel 2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7553325" cy="762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Relational databases</a:t>
            </a:r>
          </a:p>
        </p:txBody>
      </p:sp>
      <p:sp>
        <p:nvSpPr>
          <p:cNvPr id="12292" name="Textplatzhalter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de-DE" smtClean="0"/>
              <a:t>Finite sets of typed values</a:t>
            </a:r>
          </a:p>
          <a:p>
            <a:pPr lvl="1"/>
            <a:r>
              <a:rPr lang="de-DE" smtClean="0"/>
              <a:t>Numbers, strings, …</a:t>
            </a:r>
          </a:p>
          <a:p>
            <a:r>
              <a:rPr lang="de-DE" smtClean="0"/>
              <a:t>Equality</a:t>
            </a:r>
          </a:p>
          <a:p>
            <a:pPr lvl="1"/>
            <a:r>
              <a:rPr lang="de-DE" smtClean="0"/>
              <a:t>of values</a:t>
            </a:r>
          </a:p>
          <a:p>
            <a:r>
              <a:rPr lang="de-DE" smtClean="0"/>
              <a:t>Cross products</a:t>
            </a:r>
          </a:p>
          <a:p>
            <a:pPr lvl="1"/>
            <a:r>
              <a:rPr lang="de-DE" smtClean="0"/>
              <a:t>called tables</a:t>
            </a:r>
          </a:p>
        </p:txBody>
      </p:sp>
      <p:pic>
        <p:nvPicPr>
          <p:cNvPr id="12293" name="Picture 2" descr="http://upload.wikimedia.org/wikipedia/en/thumb/5/58/Edgar_F_Codd.jpg/150px-Edgar_F_Co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368" y="1124744"/>
            <a:ext cx="14287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6f79b243eb5d11cec84a9c8ed59c2a84ab1ba2f"/>
</p:tagLst>
</file>

<file path=ppt/theme/theme1.xml><?xml version="1.0" encoding="utf-8"?>
<a:theme xmlns:a="http://schemas.openxmlformats.org/drawingml/2006/main" name="Heeg">
  <a:themeElements>
    <a:clrScheme name="">
      <a:dk1>
        <a:srgbClr val="000000"/>
      </a:dk1>
      <a:lt1>
        <a:srgbClr val="FFFFFF"/>
      </a:lt1>
      <a:dk2>
        <a:srgbClr val="CC0000"/>
      </a:dk2>
      <a:lt2>
        <a:srgbClr val="00354E"/>
      </a:lt2>
      <a:accent1>
        <a:srgbClr val="006699"/>
      </a:accent1>
      <a:accent2>
        <a:srgbClr val="080808"/>
      </a:accent2>
      <a:accent3>
        <a:srgbClr val="FFFFFF"/>
      </a:accent3>
      <a:accent4>
        <a:srgbClr val="000000"/>
      </a:accent4>
      <a:accent5>
        <a:srgbClr val="AAB8CA"/>
      </a:accent5>
      <a:accent6>
        <a:srgbClr val="060606"/>
      </a:accent6>
      <a:hlink>
        <a:srgbClr val="CCCCFF"/>
      </a:hlink>
      <a:folHlink>
        <a:srgbClr val="CC0000"/>
      </a:folHlink>
    </a:clrScheme>
    <a:fontScheme name="Heeg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Heeg 1">
        <a:dk1>
          <a:srgbClr val="00354E"/>
        </a:dk1>
        <a:lt1>
          <a:srgbClr val="EAEAEA"/>
        </a:lt1>
        <a:dk2>
          <a:srgbClr val="006699"/>
        </a:dk2>
        <a:lt2>
          <a:srgbClr val="CCECFF"/>
        </a:lt2>
        <a:accent1>
          <a:srgbClr val="006699"/>
        </a:accent1>
        <a:accent2>
          <a:srgbClr val="6699FF"/>
        </a:accent2>
        <a:accent3>
          <a:srgbClr val="AAB8CA"/>
        </a:accent3>
        <a:accent4>
          <a:srgbClr val="C8C8C8"/>
        </a:accent4>
        <a:accent5>
          <a:srgbClr val="AAB8CA"/>
        </a:accent5>
        <a:accent6>
          <a:srgbClr val="5C8AE7"/>
        </a:accent6>
        <a:hlink>
          <a:srgbClr val="CCCCFF"/>
        </a:hlink>
        <a:folHlink>
          <a:srgbClr val="5E6FD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eg 2">
        <a:dk1>
          <a:srgbClr val="000080"/>
        </a:dk1>
        <a:lt1>
          <a:srgbClr val="FFFFFF"/>
        </a:lt1>
        <a:dk2>
          <a:srgbClr val="3366CC"/>
        </a:dk2>
        <a:lt2>
          <a:srgbClr val="7A7C93"/>
        </a:lt2>
        <a:accent1>
          <a:srgbClr val="006699"/>
        </a:accent1>
        <a:accent2>
          <a:srgbClr val="6699FF"/>
        </a:accent2>
        <a:accent3>
          <a:srgbClr val="FFFFFF"/>
        </a:accent3>
        <a:accent4>
          <a:srgbClr val="00006C"/>
        </a:accent4>
        <a:accent5>
          <a:srgbClr val="AAB8CA"/>
        </a:accent5>
        <a:accent6>
          <a:srgbClr val="5C8AE7"/>
        </a:accent6>
        <a:hlink>
          <a:srgbClr val="CCCCFF"/>
        </a:hlink>
        <a:folHlink>
          <a:srgbClr val="5E6FD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eg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969696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8B8B8"/>
        </a:accent6>
        <a:hlink>
          <a:srgbClr val="EAEAEA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eg 4">
        <a:dk1>
          <a:srgbClr val="660066"/>
        </a:dk1>
        <a:lt1>
          <a:srgbClr val="EAEAEA"/>
        </a:lt1>
        <a:dk2>
          <a:srgbClr val="3366CC"/>
        </a:dk2>
        <a:lt2>
          <a:srgbClr val="7A7C93"/>
        </a:lt2>
        <a:accent1>
          <a:srgbClr val="00CCCC"/>
        </a:accent1>
        <a:accent2>
          <a:srgbClr val="CC66FF"/>
        </a:accent2>
        <a:accent3>
          <a:srgbClr val="F3F3F3"/>
        </a:accent3>
        <a:accent4>
          <a:srgbClr val="560056"/>
        </a:accent4>
        <a:accent5>
          <a:srgbClr val="AAE2E2"/>
        </a:accent5>
        <a:accent6>
          <a:srgbClr val="B95CE7"/>
        </a:accent6>
        <a:hlink>
          <a:srgbClr val="CCFF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eg 5">
        <a:dk1>
          <a:srgbClr val="003366"/>
        </a:dk1>
        <a:lt1>
          <a:srgbClr val="EAEAEA"/>
        </a:lt1>
        <a:dk2>
          <a:srgbClr val="009999"/>
        </a:dk2>
        <a:lt2>
          <a:srgbClr val="FFFFFF"/>
        </a:lt2>
        <a:accent1>
          <a:srgbClr val="008080"/>
        </a:accent1>
        <a:accent2>
          <a:srgbClr val="00CCCC"/>
        </a:accent2>
        <a:accent3>
          <a:srgbClr val="AACACA"/>
        </a:accent3>
        <a:accent4>
          <a:srgbClr val="C8C8C8"/>
        </a:accent4>
        <a:accent5>
          <a:srgbClr val="AAC0C0"/>
        </a:accent5>
        <a:accent6>
          <a:srgbClr val="00B9B9"/>
        </a:accent6>
        <a:hlink>
          <a:srgbClr val="A7DDE1"/>
        </a:hlink>
        <a:folHlink>
          <a:srgbClr val="319C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eg 6">
        <a:dk1>
          <a:srgbClr val="00354E"/>
        </a:dk1>
        <a:lt1>
          <a:srgbClr val="EAEAEA"/>
        </a:lt1>
        <a:dk2>
          <a:srgbClr val="6D67AA"/>
        </a:dk2>
        <a:lt2>
          <a:srgbClr val="CCCCFF"/>
        </a:lt2>
        <a:accent1>
          <a:srgbClr val="6600CC"/>
        </a:accent1>
        <a:accent2>
          <a:srgbClr val="9999FF"/>
        </a:accent2>
        <a:accent3>
          <a:srgbClr val="BAB8D2"/>
        </a:accent3>
        <a:accent4>
          <a:srgbClr val="C8C8C8"/>
        </a:accent4>
        <a:accent5>
          <a:srgbClr val="B8AAE2"/>
        </a:accent5>
        <a:accent6>
          <a:srgbClr val="8A8AE7"/>
        </a:accent6>
        <a:hlink>
          <a:srgbClr val="CCCCFF"/>
        </a:hlink>
        <a:folHlink>
          <a:srgbClr val="9D70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C:\Programme\Microsoft Office\Vorlagen\Heeg.pot</Template>
  <TotalTime>0</TotalTime>
  <Words>2447</Words>
  <Application>Microsoft Office PowerPoint</Application>
  <PresentationFormat>A4-Papier (210x297 mm)</PresentationFormat>
  <Paragraphs>929</Paragraphs>
  <Slides>70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70</vt:i4>
      </vt:variant>
    </vt:vector>
  </HeadingPairs>
  <TitlesOfParts>
    <vt:vector size="71" baseType="lpstr">
      <vt:lpstr>Heeg</vt:lpstr>
      <vt:lpstr>PowerPoint-Präsentation</vt:lpstr>
      <vt:lpstr>Eurydike</vt:lpstr>
      <vt:lpstr>Objects</vt:lpstr>
      <vt:lpstr>Persistence</vt:lpstr>
      <vt:lpstr>Objects and Persistence</vt:lpstr>
      <vt:lpstr>Serialize Objects</vt:lpstr>
      <vt:lpstr>Serialize Objects</vt:lpstr>
      <vt:lpstr>A few Pictures</vt:lpstr>
      <vt:lpstr>Relational databases</vt:lpstr>
      <vt:lpstr>Relations  Objects</vt:lpstr>
      <vt:lpstr>Objects  Relations</vt:lpstr>
      <vt:lpstr>Object Lens</vt:lpstr>
      <vt:lpstr>TOPLink</vt:lpstr>
      <vt:lpstr>GLORP</vt:lpstr>
      <vt:lpstr>Properties</vt:lpstr>
      <vt:lpstr>Orpheus</vt:lpstr>
      <vt:lpstr>Orpheus object table</vt:lpstr>
      <vt:lpstr>Object attribute table</vt:lpstr>
      <vt:lpstr>Integer attributes table</vt:lpstr>
      <vt:lpstr>Many more basic type tables</vt:lpstr>
      <vt:lpstr>Our Dream</vt:lpstr>
      <vt:lpstr>Can we use the existing  ORMs?</vt:lpstr>
      <vt:lpstr>GLORP</vt:lpstr>
      <vt:lpstr>Orpheus</vt:lpstr>
      <vt:lpstr>All OR-Mappings</vt:lpstr>
      <vt:lpstr>Eurydike – Wishlist </vt:lpstr>
      <vt:lpstr>Eurydike – Timeline </vt:lpstr>
      <vt:lpstr>Eurydike – Tasks </vt:lpstr>
      <vt:lpstr>Research Strategy</vt:lpstr>
      <vt:lpstr>Idea A</vt:lpstr>
      <vt:lpstr>Idea A - Table</vt:lpstr>
      <vt:lpstr>Eurydike – Idea A – Example 1</vt:lpstr>
      <vt:lpstr>Eurydike – Idea A – Example 2</vt:lpstr>
      <vt:lpstr>Eurydike – Idea A – Example 3</vt:lpstr>
      <vt:lpstr>Eurydike – Idea A – Self References</vt:lpstr>
      <vt:lpstr>PowerPoint-Präsentation</vt:lpstr>
      <vt:lpstr>PowerPoint-Präsentation</vt:lpstr>
      <vt:lpstr>PowerPoint-Präsentation</vt:lpstr>
      <vt:lpstr>Eurydike – Idea A - SQL</vt:lpstr>
      <vt:lpstr>Eurydike – Idea A - Summary</vt:lpstr>
      <vt:lpstr>Idea B</vt:lpstr>
      <vt:lpstr>Idea B - Table</vt:lpstr>
      <vt:lpstr>Eurydike – Idea B</vt:lpstr>
      <vt:lpstr>Eurydike – Idea B – Example 1</vt:lpstr>
      <vt:lpstr>Eurydike – Idea B – Example 2</vt:lpstr>
      <vt:lpstr>Eurydike – Idea B – Example 3</vt:lpstr>
      <vt:lpstr>Eurydike – Idea B – Self References</vt:lpstr>
      <vt:lpstr>Eurydike – Idea B - Dictionaries</vt:lpstr>
      <vt:lpstr>PowerPoint-Präsentation</vt:lpstr>
      <vt:lpstr>Eurydike – Idea B - Expressions</vt:lpstr>
      <vt:lpstr>Special Objects</vt:lpstr>
      <vt:lpstr>Eurydike – Idea B - Summary</vt:lpstr>
      <vt:lpstr>Eurydike - ObjectSpace</vt:lpstr>
      <vt:lpstr>ObjectSpace – Example </vt:lpstr>
      <vt:lpstr>One ObjectSpace Subclass</vt:lpstr>
      <vt:lpstr>One instance method</vt:lpstr>
      <vt:lpstr>One class method</vt:lpstr>
      <vt:lpstr>Create the objects</vt:lpstr>
      <vt:lpstr>PGAdmin shows the result</vt:lpstr>
      <vt:lpstr>Eurydike – Schema migration</vt:lpstr>
      <vt:lpstr>Result</vt:lpstr>
      <vt:lpstr>Getting rid of garbage</vt:lpstr>
      <vt:lpstr>Cleaned up database</vt:lpstr>
      <vt:lpstr>Incremental GarbageCollect</vt:lpstr>
      <vt:lpstr>Global GarbageCollect</vt:lpstr>
      <vt:lpstr>Eurydike – Current Status</vt:lpstr>
      <vt:lpstr>Eurydike – Future – Multi User </vt:lpstr>
      <vt:lpstr>Market of Eurydike</vt:lpstr>
      <vt:lpstr>Our Team made the dream come true</vt:lpstr>
      <vt:lpstr>Georg Heeg eK</vt:lpstr>
    </vt:vector>
  </TitlesOfParts>
  <Company>Georg Heeg eK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Integration of Smalltalk Systems Orlando 2005</dc:title>
  <dc:creator>Georg Heeg</dc:creator>
  <cp:lastModifiedBy>Georg Heeg</cp:lastModifiedBy>
  <cp:revision>310</cp:revision>
  <cp:lastPrinted>1998-02-07T14:01:09Z</cp:lastPrinted>
  <dcterms:created xsi:type="dcterms:W3CDTF">2000-11-02T12:55:38Z</dcterms:created>
  <dcterms:modified xsi:type="dcterms:W3CDTF">2013-09-12T11:43:27Z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/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D:\Einführung in OO</vt:lpwstr>
  </property>
</Properties>
</file>