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5"/>
  </p:notesMasterIdLst>
  <p:handoutMasterIdLst>
    <p:handoutMasterId r:id="rId26"/>
  </p:handoutMasterIdLst>
  <p:sldIdLst>
    <p:sldId id="363" r:id="rId2"/>
    <p:sldId id="365" r:id="rId3"/>
    <p:sldId id="342" r:id="rId4"/>
    <p:sldId id="418" r:id="rId5"/>
    <p:sldId id="419" r:id="rId6"/>
    <p:sldId id="420" r:id="rId7"/>
    <p:sldId id="429" r:id="rId8"/>
    <p:sldId id="426" r:id="rId9"/>
    <p:sldId id="430" r:id="rId10"/>
    <p:sldId id="431" r:id="rId11"/>
    <p:sldId id="432" r:id="rId12"/>
    <p:sldId id="433" r:id="rId13"/>
    <p:sldId id="434" r:id="rId14"/>
    <p:sldId id="435" r:id="rId15"/>
    <p:sldId id="437" r:id="rId16"/>
    <p:sldId id="438" r:id="rId17"/>
    <p:sldId id="439" r:id="rId18"/>
    <p:sldId id="440" r:id="rId19"/>
    <p:sldId id="441" r:id="rId20"/>
    <p:sldId id="442" r:id="rId21"/>
    <p:sldId id="417" r:id="rId22"/>
    <p:sldId id="427" r:id="rId23"/>
    <p:sldId id="428" r:id="rId2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0B6202-C1B5-3743-8748-E930BD13ED0E}">
          <p14:sldIdLst/>
        </p14:section>
        <p14:section name="Untitled Section" id="{5BCF51AC-6D18-7A44-87E5-C2E1CB51B662}">
          <p14:sldIdLst>
            <p14:sldId id="363"/>
            <p14:sldId id="365"/>
            <p14:sldId id="342"/>
            <p14:sldId id="418"/>
            <p14:sldId id="419"/>
            <p14:sldId id="420"/>
            <p14:sldId id="429"/>
            <p14:sldId id="426"/>
            <p14:sldId id="430"/>
            <p14:sldId id="431"/>
            <p14:sldId id="432"/>
            <p14:sldId id="433"/>
            <p14:sldId id="434"/>
            <p14:sldId id="435"/>
            <p14:sldId id="437"/>
            <p14:sldId id="438"/>
            <p14:sldId id="439"/>
            <p14:sldId id="440"/>
            <p14:sldId id="441"/>
            <p14:sldId id="442"/>
            <p14:sldId id="417"/>
            <p14:sldId id="427"/>
            <p14:sldId id="428"/>
          </p14:sldIdLst>
        </p14:section>
        <p14:section name="Untitled Section" id="{90C59D0D-2E9F-0C4E-ABF0-770ED8F87B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68">
          <p15:clr>
            <a:srgbClr val="A4A3A4"/>
          </p15:clr>
        </p15:guide>
        <p15:guide id="5" orient="horz" pos="660">
          <p15:clr>
            <a:srgbClr val="A4A3A4"/>
          </p15:clr>
        </p15:guide>
        <p15:guide id="6" pos="5424">
          <p15:clr>
            <a:srgbClr val="A4A3A4"/>
          </p15:clr>
        </p15:guide>
        <p15:guide id="7" pos="3259">
          <p15:clr>
            <a:srgbClr val="A4A3A4"/>
          </p15:clr>
        </p15:guide>
        <p15:guide id="8" pos="421">
          <p15:clr>
            <a:srgbClr val="A4A3A4"/>
          </p15:clr>
        </p15:guide>
        <p15:guide id="9" pos="2591">
          <p15:clr>
            <a:srgbClr val="A4A3A4"/>
          </p15:clr>
        </p15:guide>
        <p15:guide id="10" pos="2005">
          <p15:clr>
            <a:srgbClr val="A4A3A4"/>
          </p15:clr>
        </p15:guide>
        <p15:guide id="11" pos="3557">
          <p15:clr>
            <a:srgbClr val="A4A3A4"/>
          </p15:clr>
        </p15:guide>
        <p15:guide id="12" pos="3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7939B"/>
    <a:srgbClr val="5091CD"/>
    <a:srgbClr val="005DAA"/>
    <a:srgbClr val="DEB408"/>
    <a:srgbClr val="404040"/>
    <a:srgbClr val="50B848"/>
    <a:srgbClr val="F47A20"/>
    <a:srgbClr val="A30046"/>
    <a:srgbClr val="071522"/>
    <a:srgbClr val="103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9873" autoAdjust="0"/>
  </p:normalViewPr>
  <p:slideViewPr>
    <p:cSldViewPr>
      <p:cViewPr>
        <p:scale>
          <a:sx n="100" d="100"/>
          <a:sy n="100" d="100"/>
        </p:scale>
        <p:origin x="1662" y="990"/>
      </p:cViewPr>
      <p:guideLst>
        <p:guide orient="horz" pos="2160"/>
        <p:guide pos="2880"/>
        <p:guide orient="horz" pos="1139"/>
        <p:guide orient="horz" pos="68"/>
        <p:guide orient="horz" pos="660"/>
        <p:guide pos="5424"/>
        <p:guide pos="3259"/>
        <p:guide pos="421"/>
        <p:guide pos="2591"/>
        <p:guide pos="2005"/>
        <p:guide pos="3557"/>
        <p:guide pos="36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notesViewPr>
    <p:cSldViewPr snapToGrid="0" snapToObjects="1">
      <p:cViewPr varScale="1">
        <p:scale>
          <a:sx n="107" d="100"/>
          <a:sy n="107" d="100"/>
        </p:scale>
        <p:origin x="-3408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>
              <a:latin typeface="Segoe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6ACA10C-23C0-2945-BAA2-829D02D91801}" type="datetimeFigureOut">
              <a:rPr lang="en-US" smtClean="0">
                <a:latin typeface="Segoe Light"/>
              </a:rPr>
              <a:pPr/>
              <a:t>7/1/2015</a:t>
            </a:fld>
            <a:endParaRPr lang="en-US" dirty="0">
              <a:latin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>
              <a:latin typeface="Segoe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EFFD6F1-3753-5642-957C-30F563A1FD0C}" type="slidenum">
              <a:rPr lang="en-US" smtClean="0">
                <a:latin typeface="Segoe Light"/>
              </a:rPr>
              <a:pPr/>
              <a:t>‹#›</a:t>
            </a:fld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1187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>
                <a:latin typeface="Segoe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>
                <a:latin typeface="Segoe Light"/>
              </a:defRPr>
            </a:lvl1pPr>
          </a:lstStyle>
          <a:p>
            <a:fld id="{E1D8928B-EF3D-4D5E-880E-3234C4BB411D}" type="datetimeFigureOut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>
                <a:latin typeface="Segoe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>
                <a:latin typeface="Segoe Light"/>
              </a:defRPr>
            </a:lvl1pPr>
          </a:lstStyle>
          <a:p>
            <a:fld id="{C0976A02-512B-4C19-8379-515DB89E5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27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brand</a:t>
            </a:r>
            <a:r>
              <a:rPr lang="en-US" baseline="0" dirty="0" smtClean="0"/>
              <a:t>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rgbClr val="005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1"/>
            <a:ext cx="37973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2828925"/>
            <a:ext cx="361950" cy="6786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9" y="2900363"/>
            <a:ext cx="61913" cy="60722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7" name="Picture 16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2057400" cy="400309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0"/>
            <a:ext cx="37338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165475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7013" y="800100"/>
            <a:ext cx="5106987" cy="3803650"/>
          </a:xfrm>
          <a:prstGeom prst="rect">
            <a:avLst/>
          </a:prstGeom>
          <a:solidFill>
            <a:srgbClr val="F47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191000" y="971550"/>
            <a:ext cx="40386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Black"/>
                <a:cs typeface="Segoe Blac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40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02100" y="800100"/>
            <a:ext cx="50292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noFill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352800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1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800100"/>
            <a:ext cx="91440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0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800100"/>
            <a:ext cx="91440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2171700"/>
            <a:ext cx="3429000" cy="2571750"/>
          </a:xfrm>
          <a:prstGeom prst="rect">
            <a:avLst/>
          </a:prstGeom>
          <a:solidFill>
            <a:srgbClr val="005DA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Segoe Light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800600" y="2400300"/>
            <a:ext cx="29718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Segoe Black"/>
                <a:cs typeface="Segoe Blac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92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000250"/>
            <a:ext cx="7467600" cy="262890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5800" y="1008876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05DAB"/>
                </a:solidFill>
                <a:latin typeface="Segoe Light"/>
              </a:rPr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5800" y="1342251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chemeClr val="tx1"/>
                </a:solidFill>
                <a:latin typeface="Segoe Ligh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72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68338" y="1428750"/>
            <a:ext cx="7905138" cy="2578284"/>
            <a:chOff x="705462" y="1651294"/>
            <a:chExt cx="11242108" cy="3666647"/>
          </a:xfrm>
        </p:grpSpPr>
        <p:sp>
          <p:nvSpPr>
            <p:cNvPr id="20" name="Rectangle 19"/>
            <p:cNvSpPr/>
            <p:nvPr/>
          </p:nvSpPr>
          <p:spPr>
            <a:xfrm>
              <a:off x="705462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5842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37892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14915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808283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half" idx="2"/>
          </p:nvPr>
        </p:nvSpPr>
        <p:spPr>
          <a:xfrm>
            <a:off x="702205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685800" y="876300"/>
            <a:ext cx="7620000" cy="5143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Segoe Light"/>
                <a:ea typeface="+mj-ea"/>
                <a:cs typeface="Segoe Light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Click to edit Master subtitle style</a:t>
            </a:r>
            <a:endParaRPr lang="en-US" sz="2000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93938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94138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5"/>
          </p:nvPr>
        </p:nvSpPr>
        <p:spPr>
          <a:xfrm>
            <a:off x="5494338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7111471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123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68338" y="1428750"/>
            <a:ext cx="3065462" cy="2578284"/>
          </a:xfrm>
          <a:prstGeom prst="rect">
            <a:avLst/>
          </a:prstGeom>
          <a:solidFill>
            <a:srgbClr val="0F67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55417" y="1428750"/>
            <a:ext cx="3065462" cy="2578284"/>
          </a:xfrm>
          <a:prstGeom prst="rect">
            <a:avLst/>
          </a:prstGeom>
          <a:solidFill>
            <a:srgbClr val="0F67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702204" y="1504950"/>
            <a:ext cx="2955395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685800" y="876300"/>
            <a:ext cx="7620000" cy="5143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Segoe Light"/>
                <a:ea typeface="+mj-ea"/>
                <a:cs typeface="Segoe Light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Click to edit Master subtitle style</a:t>
            </a:r>
            <a:endParaRPr lang="en-US" sz="2000" dirty="0"/>
          </a:p>
        </p:txBody>
      </p:sp>
      <p:sp>
        <p:nvSpPr>
          <p:cNvPr id="34" name="Text Placeholder 3"/>
          <p:cNvSpPr>
            <a:spLocks noGrp="1"/>
          </p:cNvSpPr>
          <p:nvPr userDrawn="1">
            <p:ph type="body" sz="half" idx="14"/>
          </p:nvPr>
        </p:nvSpPr>
        <p:spPr>
          <a:xfrm>
            <a:off x="3894138" y="1504950"/>
            <a:ext cx="2963862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45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5486400" cy="5143500"/>
          </a:xfrm>
          <a:prstGeom prst="rect">
            <a:avLst/>
          </a:prstGeom>
          <a:gradFill flip="none" rotWithShape="1">
            <a:gsLst>
              <a:gs pos="0">
                <a:srgbClr val="071522"/>
              </a:gs>
              <a:gs pos="100000">
                <a:srgbClr val="005DAB"/>
              </a:gs>
            </a:gsLst>
            <a:lin ang="6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1"/>
            <a:ext cx="37973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2828925"/>
            <a:ext cx="361950" cy="6786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9" y="2900363"/>
            <a:ext cx="61913" cy="60722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7" name="Picture 16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2057400" cy="400309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0"/>
            <a:ext cx="37338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8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338" y="0"/>
            <a:ext cx="1693862" cy="633810"/>
          </a:xfrm>
          <a:prstGeom prst="rect">
            <a:avLst/>
          </a:prstGeom>
          <a:solidFill>
            <a:srgbClr val="005DA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271" y="488950"/>
            <a:ext cx="91440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1"/>
            <a:ext cx="37211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10" name="Picture 9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346"/>
            <a:ext cx="1371600" cy="26687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284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338" y="0"/>
            <a:ext cx="1693862" cy="633810"/>
          </a:xfrm>
          <a:prstGeom prst="rect">
            <a:avLst/>
          </a:prstGeom>
          <a:solidFill>
            <a:srgbClr val="005DA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271" y="488950"/>
            <a:ext cx="91440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1"/>
            <a:ext cx="37211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10" name="Picture 9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346"/>
            <a:ext cx="1371600" cy="2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5410200" cy="5143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226300" cy="2499612"/>
          </a:xfrm>
        </p:spPr>
        <p:txBody>
          <a:bodyPr anchor="t" anchorCtr="0"/>
          <a:lstStyle>
            <a:lvl1pPr>
              <a:buClr>
                <a:srgbClr val="005DAB"/>
              </a:buClr>
              <a:defRPr/>
            </a:lvl1pPr>
            <a:lvl2pPr>
              <a:buClr>
                <a:srgbClr val="005DAB"/>
              </a:buClr>
              <a:defRPr/>
            </a:lvl2pPr>
            <a:lvl3pPr>
              <a:buClr>
                <a:srgbClr val="005DAB"/>
              </a:buClr>
              <a:defRPr/>
            </a:lvl3pPr>
            <a:lvl4pPr>
              <a:buClr>
                <a:srgbClr val="005DAB"/>
              </a:buClr>
              <a:defRPr/>
            </a:lvl4pPr>
            <a:lvl5pPr>
              <a:buClr>
                <a:srgbClr val="005DAB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3084" y="4800600"/>
            <a:ext cx="3180917" cy="273844"/>
          </a:xfrm>
        </p:spPr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5478" y="4800600"/>
            <a:ext cx="427833" cy="273844"/>
          </a:xfrm>
        </p:spPr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296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04667" cy="571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739896" cy="25265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739896" cy="251011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800100"/>
            <a:ext cx="3657600" cy="3845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rgbClr val="005D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260078"/>
            <a:ext cx="3621448" cy="1998944"/>
          </a:xfrm>
        </p:spPr>
        <p:txBody>
          <a:bodyPr anchor="t">
            <a:normAutofit/>
          </a:bodyPr>
          <a:lstStyle>
            <a:lvl1pPr>
              <a:buClr>
                <a:srgbClr val="005DAB"/>
              </a:buClr>
              <a:defRPr sz="1800"/>
            </a:lvl1pPr>
            <a:lvl2pPr>
              <a:buClr>
                <a:srgbClr val="005DAB"/>
              </a:buClr>
              <a:defRPr sz="1600"/>
            </a:lvl2pPr>
            <a:lvl3pPr>
              <a:buClr>
                <a:srgbClr val="005DAB"/>
              </a:buClr>
              <a:defRPr sz="1400"/>
            </a:lvl3pPr>
            <a:lvl4pPr>
              <a:buClr>
                <a:srgbClr val="005DAB"/>
              </a:buClr>
              <a:defRPr sz="1200"/>
            </a:lvl4pPr>
            <a:lvl5pPr>
              <a:buClr>
                <a:srgbClr val="005DAB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8743" y="1260078"/>
            <a:ext cx="3672248" cy="1998944"/>
          </a:xfrm>
        </p:spPr>
        <p:txBody>
          <a:bodyPr anchor="t">
            <a:normAutofit/>
          </a:bodyPr>
          <a:lstStyle>
            <a:lvl1pPr>
              <a:buClr>
                <a:srgbClr val="005DAB"/>
              </a:buClr>
              <a:defRPr sz="1800"/>
            </a:lvl1pPr>
            <a:lvl2pPr>
              <a:buClr>
                <a:srgbClr val="005DAB"/>
              </a:buClr>
              <a:defRPr sz="1600"/>
            </a:lvl2pPr>
            <a:lvl3pPr>
              <a:buClr>
                <a:srgbClr val="005DAB"/>
              </a:buClr>
              <a:defRPr sz="1400"/>
            </a:lvl3pPr>
            <a:lvl4pPr>
              <a:buClr>
                <a:srgbClr val="005DAB"/>
              </a:buClr>
              <a:defRPr sz="1200"/>
            </a:lvl4pPr>
            <a:lvl5pPr>
              <a:buClr>
                <a:srgbClr val="005DAB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495800" y="800100"/>
            <a:ext cx="3657600" cy="3845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rgbClr val="005D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04667" cy="571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4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806450"/>
            <a:ext cx="3981779" cy="394335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86400" y="817033"/>
            <a:ext cx="3657600" cy="3786717"/>
          </a:xfrm>
          <a:prstGeom prst="rect">
            <a:avLst/>
          </a:prstGeom>
          <a:solidFill>
            <a:srgbClr val="F47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5638800" y="971550"/>
            <a:ext cx="24384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Black"/>
                <a:cs typeface="Segoe Blac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38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800100"/>
            <a:ext cx="35052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962399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799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23825"/>
            <a:ext cx="5334000" cy="5143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71551"/>
            <a:ext cx="7848600" cy="2390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8961" y="4743450"/>
            <a:ext cx="2285999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indent="0" algn="l">
              <a:lnSpc>
                <a:spcPct val="100000"/>
              </a:lnSpc>
              <a:defRPr sz="700" b="0" i="0">
                <a:solidFill>
                  <a:schemeClr val="tx1"/>
                </a:solidFill>
                <a:effectLst/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© 2015 Cincom Systems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7800" y="4743450"/>
            <a:ext cx="4134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Segoe Light"/>
                <a:cs typeface="Segoe Light"/>
              </a:defRPr>
            </a:lvl1pPr>
          </a:lstStyle>
          <a:p>
            <a:fld id="{D162AEAB-B7ED-4800-A894-32980E62A2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81000" cy="5143500"/>
          </a:xfrm>
          <a:prstGeom prst="rect">
            <a:avLst/>
          </a:prstGeom>
          <a:solidFill>
            <a:srgbClr val="005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336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64" r:id="rId2"/>
    <p:sldLayoutId id="2147483861" r:id="rId3"/>
    <p:sldLayoutId id="2147483867" r:id="rId4"/>
    <p:sldLayoutId id="2147483840" r:id="rId5"/>
    <p:sldLayoutId id="2147483842" r:id="rId6"/>
    <p:sldLayoutId id="2147483843" r:id="rId7"/>
    <p:sldLayoutId id="2147483847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60" r:id="rId14"/>
    <p:sldLayoutId id="2147483865" r:id="rId15"/>
    <p:sldLayoutId id="2147483866" r:id="rId16"/>
  </p:sldLayoutIdLst>
  <p:hf hdr="0" dt="0"/>
  <p:txStyles>
    <p:titleStyle>
      <a:lvl1pPr marL="0" indent="0"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cap="none">
          <a:ln w="3175" cmpd="sng">
            <a:noFill/>
          </a:ln>
          <a:solidFill>
            <a:schemeClr val="tx1"/>
          </a:solidFill>
          <a:effectLst/>
          <a:latin typeface="Segoe Light"/>
          <a:ea typeface="+mj-ea"/>
          <a:cs typeface="Segoe Light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24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20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2pPr>
      <a:lvl3pPr marL="1200150" indent="-2857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18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3pPr>
      <a:lvl4pPr marL="1543050" indent="-1714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16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4pPr>
      <a:lvl5pPr marL="2000250" indent="-1714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14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52550"/>
            <a:ext cx="5181600" cy="2514599"/>
          </a:xfrm>
        </p:spPr>
        <p:txBody>
          <a:bodyPr/>
          <a:lstStyle/>
          <a:p>
            <a:r>
              <a:rPr lang="en-US" sz="3200" b="1" dirty="0" smtClean="0"/>
              <a:t>SYSTEM TOOLS WITH</a:t>
            </a:r>
            <a:br>
              <a:rPr lang="en-US" sz="3200" b="1" dirty="0" smtClean="0"/>
            </a:br>
            <a:r>
              <a:rPr lang="en-US" sz="2500" b="1" dirty="0" smtClean="0"/>
              <a:t>CINCOM® OBJECTSTUDIO®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By </a:t>
            </a:r>
            <a:r>
              <a:rPr lang="de-DE" sz="1800" dirty="0"/>
              <a:t>Andreas </a:t>
            </a:r>
            <a:r>
              <a:rPr lang="de-DE" sz="1800" dirty="0" smtClean="0"/>
              <a:t>Hiltner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4630"/>
          <a:stretch>
            <a:fillRect/>
          </a:stretch>
        </p:blipFill>
        <p:spPr>
          <a:xfrm>
            <a:off x="5410200" y="0"/>
            <a:ext cx="3733800" cy="5143500"/>
          </a:xfrm>
        </p:spPr>
      </p:pic>
    </p:spTree>
    <p:extLst>
      <p:ext uri="{BB962C8B-B14F-4D97-AF65-F5344CB8AC3E}">
        <p14:creationId xmlns:p14="http://schemas.microsoft.com/office/powerpoint/2010/main" val="21504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Window Spy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924800" cy="24996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Window Spy shows </a:t>
            </a:r>
            <a:r>
              <a:rPr lang="de-DE" b="1" u="sng" dirty="0"/>
              <a:t>all</a:t>
            </a:r>
            <a:r>
              <a:rPr lang="de-DE" dirty="0"/>
              <a:t> registered windows, that exist at the present time in a hierarchical view.</a:t>
            </a:r>
          </a:p>
          <a:p>
            <a:pPr marL="0" indent="0">
              <a:buNone/>
            </a:pPr>
            <a:r>
              <a:rPr lang="de-DE" dirty="0"/>
              <a:t>Not just of its own Smalltalk process, but </a:t>
            </a:r>
            <a:r>
              <a:rPr lang="de-DE" b="1" u="sng" dirty="0"/>
              <a:t>all</a:t>
            </a:r>
            <a:r>
              <a:rPr lang="de-DE" dirty="0"/>
              <a:t> existing processes, starting with the Windows Desktop.</a:t>
            </a:r>
          </a:p>
          <a:p>
            <a:pPr marL="0" indent="0">
              <a:buNone/>
            </a:pPr>
            <a:r>
              <a:rPr lang="de-DE" dirty="0"/>
              <a:t>Window Spy also retrieves information about the process, the window belongs to.</a:t>
            </a:r>
          </a:p>
        </p:txBody>
      </p:sp>
    </p:spTree>
    <p:extLst>
      <p:ext uri="{BB962C8B-B14F-4D97-AF65-F5344CB8AC3E}">
        <p14:creationId xmlns:p14="http://schemas.microsoft.com/office/powerpoint/2010/main" val="24553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Window Spy (con‘t)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19150"/>
            <a:ext cx="5715000" cy="3813488"/>
          </a:xfrm>
        </p:spPr>
      </p:pic>
    </p:spTree>
    <p:extLst>
      <p:ext uri="{BB962C8B-B14F-4D97-AF65-F5344CB8AC3E}">
        <p14:creationId xmlns:p14="http://schemas.microsoft.com/office/powerpoint/2010/main" val="19238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Window Spy (con‘t)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42950"/>
            <a:ext cx="5562600" cy="3894484"/>
          </a:xfrm>
        </p:spPr>
      </p:pic>
    </p:spTree>
    <p:extLst>
      <p:ext uri="{BB962C8B-B14F-4D97-AF65-F5344CB8AC3E}">
        <p14:creationId xmlns:p14="http://schemas.microsoft.com/office/powerpoint/2010/main" val="30201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Window Finder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924800" cy="2499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Window Finder locates and retrieves styles and extended styles of any open window in the system.</a:t>
            </a:r>
          </a:p>
          <a:p>
            <a:pPr marL="0" indent="0">
              <a:buNone/>
            </a:pPr>
            <a:r>
              <a:rPr lang="de-DE" dirty="0"/>
              <a:t>It works in conjunction with Window Spy.</a:t>
            </a:r>
          </a:p>
        </p:txBody>
      </p:sp>
    </p:spTree>
    <p:extLst>
      <p:ext uri="{BB962C8B-B14F-4D97-AF65-F5344CB8AC3E}">
        <p14:creationId xmlns:p14="http://schemas.microsoft.com/office/powerpoint/2010/main" val="32276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Window Finder (con‘t)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19150"/>
            <a:ext cx="5105400" cy="3790320"/>
          </a:xfrm>
        </p:spPr>
      </p:pic>
    </p:spTree>
    <p:extLst>
      <p:ext uri="{BB962C8B-B14F-4D97-AF65-F5344CB8AC3E}">
        <p14:creationId xmlns:p14="http://schemas.microsoft.com/office/powerpoint/2010/main" val="28596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Process Explorer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924800" cy="2499612"/>
          </a:xfrm>
        </p:spPr>
        <p:txBody>
          <a:bodyPr>
            <a:noAutofit/>
          </a:bodyPr>
          <a:lstStyle/>
          <a:p>
            <a:pPr marL="0" indent="0">
              <a:buClr>
                <a:srgbClr val="37939B"/>
              </a:buClr>
              <a:buNone/>
            </a:pPr>
            <a:r>
              <a:rPr lang="de-DE" sz="2000" dirty="0"/>
              <a:t>ProcessExplorer displays all existing processes and information about</a:t>
            </a:r>
          </a:p>
          <a:p>
            <a:pPr lvl="1">
              <a:buClr>
                <a:srgbClr val="37939B"/>
              </a:buClr>
            </a:pPr>
            <a:r>
              <a:rPr lang="de-DE" dirty="0"/>
              <a:t>Process ID (PID)</a:t>
            </a:r>
          </a:p>
          <a:p>
            <a:pPr lvl="1">
              <a:buClr>
                <a:srgbClr val="37939B"/>
              </a:buClr>
            </a:pPr>
            <a:r>
              <a:rPr lang="de-DE" dirty="0"/>
              <a:t>Number of GDI objects</a:t>
            </a:r>
          </a:p>
          <a:p>
            <a:pPr lvl="1">
              <a:buClr>
                <a:srgbClr val="37939B"/>
              </a:buClr>
            </a:pPr>
            <a:r>
              <a:rPr lang="de-DE" dirty="0"/>
              <a:t>Number of User Objects</a:t>
            </a:r>
          </a:p>
          <a:p>
            <a:pPr lvl="1">
              <a:buClr>
                <a:srgbClr val="37939B"/>
              </a:buClr>
            </a:pPr>
            <a:r>
              <a:rPr lang="de-DE" dirty="0"/>
              <a:t>Creation time</a:t>
            </a:r>
          </a:p>
          <a:p>
            <a:pPr lvl="1">
              <a:buClr>
                <a:srgbClr val="37939B"/>
              </a:buClr>
            </a:pPr>
            <a:r>
              <a:rPr lang="de-DE" dirty="0"/>
              <a:t>Time spend in User Mode</a:t>
            </a:r>
          </a:p>
          <a:p>
            <a:pPr lvl="1">
              <a:buClr>
                <a:srgbClr val="37939B"/>
              </a:buClr>
            </a:pPr>
            <a:r>
              <a:rPr lang="de-DE" dirty="0"/>
              <a:t>Time spend in Kernel Mode</a:t>
            </a:r>
          </a:p>
          <a:p>
            <a:pPr lvl="1">
              <a:buClr>
                <a:srgbClr val="37939B"/>
              </a:buClr>
            </a:pPr>
            <a:r>
              <a:rPr lang="de-DE" dirty="0"/>
              <a:t>Search for the Executable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Process Explorer (con‘t)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6350"/>
            <a:ext cx="8405813" cy="2671723"/>
          </a:xfrm>
        </p:spPr>
      </p:pic>
    </p:spTree>
    <p:extLst>
      <p:ext uri="{BB962C8B-B14F-4D97-AF65-F5344CB8AC3E}">
        <p14:creationId xmlns:p14="http://schemas.microsoft.com/office/powerpoint/2010/main" val="39963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Process Explorer (con‘t)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78374"/>
            <a:ext cx="8151214" cy="2590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58665"/>
            <a:ext cx="2161240" cy="32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Process Explorer (con‘t)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rocessExplorer0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742950"/>
            <a:ext cx="4877245" cy="3657600"/>
          </a:xfrm>
        </p:spPr>
      </p:pic>
    </p:spTree>
    <p:extLst>
      <p:ext uri="{BB962C8B-B14F-4D97-AF65-F5344CB8AC3E}">
        <p14:creationId xmlns:p14="http://schemas.microsoft.com/office/powerpoint/2010/main" val="345031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GDI Log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924800" cy="2499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dirty="0"/>
              <a:t>GDI Log shows the usage of the various GDI resources over time.</a:t>
            </a:r>
          </a:p>
          <a:p>
            <a:pPr marL="0" indent="0">
              <a:buNone/>
            </a:pPr>
            <a:r>
              <a:rPr lang="de-DE" sz="2000" dirty="0"/>
              <a:t>It can help to identify resource leaks and indicate, which resources are used during operations.</a:t>
            </a:r>
          </a:p>
        </p:txBody>
      </p:sp>
    </p:spTree>
    <p:extLst>
      <p:ext uri="{BB962C8B-B14F-4D97-AF65-F5344CB8AC3E}">
        <p14:creationId xmlns:p14="http://schemas.microsoft.com/office/powerpoint/2010/main" val="21307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5" name="Picture 4" descr="CincomLogoRev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2057400" cy="4003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07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GDI Log (con‘t)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CalculatorResource0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742950"/>
            <a:ext cx="4877245" cy="3657600"/>
          </a:xfrm>
        </p:spPr>
      </p:pic>
    </p:spTree>
    <p:extLst>
      <p:ext uri="{BB962C8B-B14F-4D97-AF65-F5344CB8AC3E}">
        <p14:creationId xmlns:p14="http://schemas.microsoft.com/office/powerpoint/2010/main" val="580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-1"/>
            <a:ext cx="9144001" cy="5143501"/>
          </a:xfrm>
          <a:prstGeom prst="rect">
            <a:avLst/>
          </a:prstGeom>
          <a:gradFill flip="none" rotWithShape="1">
            <a:gsLst>
              <a:gs pos="0">
                <a:srgbClr val="071522"/>
              </a:gs>
              <a:gs pos="100000">
                <a:srgbClr val="005DAB"/>
              </a:gs>
            </a:gsLst>
            <a:lin ang="6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8961" y="4743450"/>
            <a:ext cx="2285999" cy="273844"/>
          </a:xfrm>
        </p:spPr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7800" y="4743450"/>
            <a:ext cx="413483" cy="273844"/>
          </a:xfrm>
        </p:spPr>
        <p:txBody>
          <a:bodyPr/>
          <a:lstStyle/>
          <a:p>
            <a:fld id="{D162AEAB-B7ED-4800-A894-32980E62A2D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439739" y="295278"/>
            <a:ext cx="4970462" cy="91757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  <a:latin typeface="Segoe Light"/>
                <a:cs typeface="Segoe Light"/>
              </a:rPr>
              <a:t>Questions?</a:t>
            </a:r>
            <a:endParaRPr lang="en-US" sz="3600" b="1" dirty="0">
              <a:solidFill>
                <a:srgbClr val="FFFFFF"/>
              </a:solidFill>
              <a:latin typeface="Segoe Light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87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-1"/>
            <a:ext cx="9144001" cy="5143501"/>
          </a:xfrm>
          <a:prstGeom prst="rect">
            <a:avLst/>
          </a:prstGeom>
          <a:gradFill flip="none" rotWithShape="1">
            <a:gsLst>
              <a:gs pos="0">
                <a:srgbClr val="071522"/>
              </a:gs>
              <a:gs pos="100000">
                <a:srgbClr val="005DAB"/>
              </a:gs>
            </a:gsLst>
            <a:lin ang="6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8961" y="4743450"/>
            <a:ext cx="2285999" cy="273844"/>
          </a:xfrm>
        </p:spPr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7800" y="4743450"/>
            <a:ext cx="413483" cy="273844"/>
          </a:xfrm>
        </p:spPr>
        <p:txBody>
          <a:bodyPr/>
          <a:lstStyle/>
          <a:p>
            <a:fld id="{D162AEAB-B7ED-4800-A894-32980E62A2D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2060" y="942196"/>
            <a:ext cx="8330940" cy="3872126"/>
          </a:xfrm>
          <a:prstGeom prst="rect">
            <a:avLst/>
          </a:prstGeom>
          <a:noFill/>
        </p:spPr>
        <p:txBody>
          <a:bodyPr wrap="square" lIns="93259" tIns="46629" rIns="93259" bIns="46629" rtlCol="0">
            <a:spAutoFit/>
          </a:bodyPr>
          <a:lstStyle/>
          <a:p>
            <a:pPr marL="12700" algn="ctr">
              <a:lnSpc>
                <a:spcPct val="100000"/>
              </a:lnSpc>
              <a:buClr>
                <a:srgbClr val="343333"/>
              </a:buClr>
              <a:tabLst>
                <a:tab pos="355600" algn="l"/>
              </a:tabLst>
            </a:pPr>
            <a:r>
              <a:rPr lang="en-US" sz="2800" dirty="0">
                <a:solidFill>
                  <a:schemeClr val="bg1"/>
                </a:solidFill>
                <a:latin typeface="Segoe"/>
                <a:cs typeface="Arial"/>
              </a:rPr>
              <a:t>Star Team (Smalltalk Strategic Resources)</a:t>
            </a:r>
          </a:p>
          <a:p>
            <a:pPr marL="12700">
              <a:lnSpc>
                <a:spcPct val="100000"/>
              </a:lnSpc>
              <a:buClr>
                <a:srgbClr val="343333"/>
              </a:buClr>
              <a:tabLst>
                <a:tab pos="355600" algn="l"/>
              </a:tabLst>
            </a:pPr>
            <a:endParaRPr lang="en-US" sz="2400" dirty="0">
              <a:solidFill>
                <a:schemeClr val="bg1"/>
              </a:solidFill>
              <a:latin typeface="Segoe"/>
              <a:cs typeface="Arial"/>
            </a:endParaRPr>
          </a:p>
          <a:p>
            <a:pPr>
              <a:lnSpc>
                <a:spcPts val="550"/>
              </a:lnSpc>
              <a:spcBef>
                <a:spcPts val="21"/>
              </a:spcBef>
              <a:buClr>
                <a:srgbClr val="343333"/>
              </a:buClr>
              <a:buFont typeface="Arial"/>
              <a:buChar char="•"/>
            </a:pPr>
            <a:endParaRPr lang="en-US" sz="550" dirty="0">
              <a:solidFill>
                <a:schemeClr val="bg1"/>
              </a:solidFill>
              <a:latin typeface="Segoe"/>
            </a:endParaRPr>
          </a:p>
          <a:p>
            <a:pPr marL="755650" lvl="1" indent="-286385">
              <a:lnSpc>
                <a:spcPct val="100000"/>
              </a:lnSpc>
              <a:buClr>
                <a:schemeClr val="bg1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Suzann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e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Fortma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n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</a:t>
            </a:r>
            <a:r>
              <a:rPr lang="en-US" sz="2000" spc="-15" dirty="0">
                <a:solidFill>
                  <a:schemeClr val="bg1"/>
                </a:solidFill>
                <a:latin typeface="Segoe"/>
                <a:cs typeface="Arial"/>
              </a:rPr>
              <a:t>(</a:t>
            </a:r>
            <a:r>
              <a:rPr lang="en-US" sz="2000" spc="-20" dirty="0">
                <a:solidFill>
                  <a:schemeClr val="bg1"/>
                </a:solidFill>
                <a:latin typeface="Segoe"/>
                <a:cs typeface="Arial"/>
              </a:rPr>
              <a:t>sfortman@cincom.com</a:t>
            </a:r>
            <a:r>
              <a:rPr lang="en-US" sz="2000" spc="-10" dirty="0">
                <a:solidFill>
                  <a:schemeClr val="bg1"/>
                </a:solidFill>
                <a:latin typeface="Segoe"/>
                <a:cs typeface="Arial"/>
              </a:rPr>
              <a:t>)</a:t>
            </a:r>
            <a:endParaRPr lang="en-US" sz="2000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>
              <a:lnSpc>
                <a:spcPts val="2875"/>
              </a:lnSpc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Segoe"/>
                <a:cs typeface="Arial"/>
              </a:rPr>
              <a:t>Cincom Smalltalk Program </a:t>
            </a:r>
            <a:r>
              <a:rPr lang="en-US" sz="2000" i="1" dirty="0" smtClean="0">
                <a:solidFill>
                  <a:schemeClr val="bg1"/>
                </a:solidFill>
                <a:latin typeface="Segoe"/>
                <a:cs typeface="Arial"/>
              </a:rPr>
              <a:t>Director</a:t>
            </a:r>
            <a:endParaRPr lang="en-US" sz="2000" i="1" spc="-5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 lvl="1" indent="-286385">
              <a:lnSpc>
                <a:spcPct val="100000"/>
              </a:lnSpc>
              <a:buClr>
                <a:schemeClr val="bg1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Arde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n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Thoma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s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</a:t>
            </a:r>
            <a:r>
              <a:rPr lang="en-US" sz="2000" spc="-20" dirty="0">
                <a:solidFill>
                  <a:schemeClr val="bg1"/>
                </a:solidFill>
                <a:latin typeface="Segoe"/>
                <a:cs typeface="Arial"/>
              </a:rPr>
              <a:t>(athoma</a:t>
            </a:r>
            <a:r>
              <a:rPr lang="en-US" sz="2000" spc="-5" dirty="0">
                <a:solidFill>
                  <a:schemeClr val="bg1"/>
                </a:solidFill>
                <a:latin typeface="Segoe"/>
                <a:cs typeface="Arial"/>
              </a:rPr>
              <a:t>s</a:t>
            </a:r>
            <a:r>
              <a:rPr lang="en-US" sz="2000" spc="-20" dirty="0">
                <a:solidFill>
                  <a:schemeClr val="bg1"/>
                </a:solidFill>
                <a:latin typeface="Segoe"/>
                <a:cs typeface="Arial"/>
              </a:rPr>
              <a:t>@cincom.com)</a:t>
            </a:r>
            <a:endParaRPr lang="en-US" sz="2000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>
              <a:lnSpc>
                <a:spcPts val="2875"/>
              </a:lnSpc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Segoe"/>
                <a:cs typeface="Arial"/>
              </a:rPr>
              <a:t>Cincom Smalltalk Product Manager</a:t>
            </a:r>
            <a:endParaRPr lang="en-US" sz="2000" spc="-5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 lvl="1" indent="-286385">
              <a:lnSpc>
                <a:spcPct val="100000"/>
              </a:lnSpc>
              <a:buClr>
                <a:schemeClr val="bg1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Jeremy Jordan </a:t>
            </a:r>
            <a:r>
              <a:rPr lang="en-US" sz="2000" spc="-5" dirty="0">
                <a:solidFill>
                  <a:schemeClr val="bg1"/>
                </a:solidFill>
                <a:latin typeface="Segoe"/>
                <a:cs typeface="Arial"/>
              </a:rPr>
              <a:t>(jjordan@cincom.com)</a:t>
            </a:r>
            <a:br>
              <a:rPr lang="en-US" sz="2000" spc="-5" dirty="0">
                <a:solidFill>
                  <a:schemeClr val="bg1"/>
                </a:solidFill>
                <a:latin typeface="Segoe"/>
                <a:cs typeface="Arial"/>
              </a:rPr>
            </a:br>
            <a:r>
              <a:rPr lang="en-US" sz="2000" i="1" spc="-5" dirty="0">
                <a:solidFill>
                  <a:schemeClr val="bg1"/>
                </a:solidFill>
                <a:latin typeface="Segoe"/>
                <a:cs typeface="Arial"/>
              </a:rPr>
              <a:t>Cincom Smalltalk Marketing </a:t>
            </a:r>
            <a:r>
              <a:rPr lang="en-US" sz="2000" i="1" spc="-5" dirty="0" smtClean="0">
                <a:solidFill>
                  <a:schemeClr val="bg1"/>
                </a:solidFill>
                <a:latin typeface="Segoe"/>
                <a:cs typeface="Arial"/>
              </a:rPr>
              <a:t>Manager</a:t>
            </a:r>
          </a:p>
          <a:p>
            <a:pPr marL="755650" lvl="1" indent="-286385">
              <a:lnSpc>
                <a:spcPct val="100000"/>
              </a:lnSpc>
              <a:buClr>
                <a:schemeClr val="bg1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Suzann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e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Fortma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n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</a:t>
            </a:r>
            <a:r>
              <a:rPr lang="en-US" sz="2000" spc="-15" dirty="0">
                <a:solidFill>
                  <a:schemeClr val="bg1"/>
                </a:solidFill>
                <a:latin typeface="Segoe"/>
                <a:cs typeface="Arial"/>
              </a:rPr>
              <a:t>(</a:t>
            </a:r>
            <a:r>
              <a:rPr lang="en-US" sz="2000" spc="-20" dirty="0">
                <a:solidFill>
                  <a:schemeClr val="bg1"/>
                </a:solidFill>
                <a:latin typeface="Segoe"/>
                <a:cs typeface="Arial"/>
              </a:rPr>
              <a:t>sfortman@cincom.com</a:t>
            </a:r>
            <a:r>
              <a:rPr lang="en-US" sz="2000" spc="-10" dirty="0">
                <a:solidFill>
                  <a:schemeClr val="bg1"/>
                </a:solidFill>
                <a:latin typeface="Segoe"/>
                <a:cs typeface="Arial"/>
              </a:rPr>
              <a:t>)</a:t>
            </a:r>
            <a:endParaRPr lang="en-US" sz="2000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>
              <a:lnSpc>
                <a:spcPts val="2875"/>
              </a:lnSpc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Segoe"/>
                <a:cs typeface="Arial"/>
              </a:rPr>
              <a:t>Cincom Smalltalk </a:t>
            </a:r>
            <a:r>
              <a:rPr lang="en-US" sz="2000" i="1" dirty="0" smtClean="0">
                <a:solidFill>
                  <a:schemeClr val="bg1"/>
                </a:solidFill>
                <a:latin typeface="Segoe"/>
              </a:rPr>
              <a:t>Engineering </a:t>
            </a:r>
            <a:r>
              <a:rPr lang="en-US" sz="2000" i="1" dirty="0">
                <a:solidFill>
                  <a:schemeClr val="bg1"/>
                </a:solidFill>
                <a:latin typeface="Segoe"/>
              </a:rPr>
              <a:t>Manager </a:t>
            </a:r>
            <a:endParaRPr lang="en-US" sz="2000" i="1" spc="-5" dirty="0">
              <a:solidFill>
                <a:schemeClr val="bg1"/>
              </a:solidFill>
              <a:latin typeface="Segoe"/>
              <a:cs typeface="Arial"/>
            </a:endParaRPr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439739" y="295278"/>
            <a:ext cx="4970462" cy="91757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  <a:latin typeface="Segoe Light"/>
                <a:cs typeface="Segoe Light"/>
              </a:rPr>
              <a:t>Contact Information</a:t>
            </a:r>
            <a:endParaRPr lang="en-US" sz="3600" b="1" dirty="0">
              <a:solidFill>
                <a:srgbClr val="FFFFFF"/>
              </a:solidFill>
              <a:latin typeface="Segoe Light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9869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-1"/>
            <a:ext cx="9144001" cy="5143501"/>
          </a:xfrm>
          <a:prstGeom prst="rect">
            <a:avLst/>
          </a:prstGeom>
          <a:gradFill flip="none" rotWithShape="1">
            <a:gsLst>
              <a:gs pos="0">
                <a:srgbClr val="071522"/>
              </a:gs>
              <a:gs pos="100000">
                <a:srgbClr val="005DAB"/>
              </a:gs>
            </a:gsLst>
            <a:lin ang="6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700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8961" y="4743450"/>
            <a:ext cx="2285999" cy="273844"/>
          </a:xfrm>
        </p:spPr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7800" y="4743450"/>
            <a:ext cx="413483" cy="273844"/>
          </a:xfrm>
        </p:spPr>
        <p:txBody>
          <a:bodyPr/>
          <a:lstStyle/>
          <a:p>
            <a:fld id="{D162AEAB-B7ED-4800-A894-32980E62A2D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9738" y="1201423"/>
            <a:ext cx="7637462" cy="4110653"/>
          </a:xfrm>
          <a:prstGeom prst="rect">
            <a:avLst/>
          </a:prstGeom>
          <a:noFill/>
        </p:spPr>
        <p:txBody>
          <a:bodyPr wrap="square" lIns="93259" tIns="46629" rIns="93259" bIns="46629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egoe"/>
              </a:rPr>
              <a:t>Evaluate Cincom Smalltalk:</a:t>
            </a:r>
            <a:br>
              <a:rPr lang="en-US" sz="2000" dirty="0" smtClean="0">
                <a:solidFill>
                  <a:schemeClr val="bg1"/>
                </a:solidFill>
                <a:latin typeface="Segoe"/>
              </a:rPr>
            </a:br>
            <a:endParaRPr lang="en-US" sz="2000" dirty="0">
              <a:solidFill>
                <a:schemeClr val="bg1"/>
              </a:solidFill>
              <a:latin typeface="Segoe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Segoe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Segoe"/>
              </a:rPr>
              <a:t>try.cincomsmalltalk.com</a:t>
            </a:r>
          </a:p>
          <a:p>
            <a:endParaRPr lang="en-US" sz="2800" b="1" dirty="0">
              <a:solidFill>
                <a:schemeClr val="bg1"/>
              </a:solidFill>
              <a:latin typeface="Segoe"/>
            </a:endParaRPr>
          </a:p>
          <a:p>
            <a:r>
              <a:rPr lang="en-US" sz="2000" dirty="0"/>
              <a:t> </a:t>
            </a:r>
          </a:p>
          <a:p>
            <a:pPr defTabSz="932519">
              <a:spcAft>
                <a:spcPts val="1224"/>
              </a:spcAft>
            </a:pPr>
            <a: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  <a:t>Join our Cincom Smalltalk Developer Program:</a:t>
            </a:r>
            <a:b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</a:br>
            <a: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</a:br>
            <a: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Segoe Semibold"/>
                <a:cs typeface="Segoe Light"/>
              </a:rPr>
              <a:t>develop.cincomsmalltalk.com</a:t>
            </a:r>
            <a:endParaRPr lang="en-US" sz="2800" b="1" dirty="0">
              <a:solidFill>
                <a:schemeClr val="bg1"/>
              </a:solidFill>
              <a:latin typeface="Segoe Light"/>
              <a:cs typeface="Segoe Light"/>
            </a:endParaRPr>
          </a:p>
          <a:p>
            <a:pPr marL="285750" indent="-285750" defTabSz="932519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Segoe Light"/>
              <a:cs typeface="Segoe Light"/>
            </a:endParaRPr>
          </a:p>
          <a:p>
            <a:pPr defTabSz="932519">
              <a:spcAft>
                <a:spcPts val="1224"/>
              </a:spcAft>
            </a:pPr>
            <a:endParaRPr lang="en-US" sz="1600" dirty="0">
              <a:solidFill>
                <a:schemeClr val="bg1"/>
              </a:solidFill>
              <a:latin typeface="Segoe Light"/>
              <a:cs typeface="Segoe Light"/>
            </a:endParaRPr>
          </a:p>
          <a:p>
            <a:pPr defTabSz="932519">
              <a:spcAft>
                <a:spcPts val="1224"/>
              </a:spcAft>
            </a:pPr>
            <a:endParaRPr lang="en-US" sz="2000" dirty="0">
              <a:solidFill>
                <a:schemeClr val="bg1"/>
              </a:solidFill>
              <a:latin typeface="Segoe Light"/>
              <a:cs typeface="Segoe Light"/>
            </a:endParaRPr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439739" y="295278"/>
            <a:ext cx="4970462" cy="91757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  <a:latin typeface="Segoe Light"/>
                <a:cs typeface="Segoe Light"/>
              </a:rPr>
              <a:t>Try Cincom Smalltalk</a:t>
            </a:r>
            <a:endParaRPr lang="en-US" sz="3600" b="1" dirty="0">
              <a:solidFill>
                <a:srgbClr val="FFFFFF"/>
              </a:solidFill>
              <a:latin typeface="Segoe Light"/>
              <a:cs typeface="Segoe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7297" y="1885950"/>
            <a:ext cx="417417" cy="417580"/>
            <a:chOff x="533400" y="1757929"/>
            <a:chExt cx="621558" cy="621801"/>
          </a:xfrm>
        </p:grpSpPr>
        <p:sp>
          <p:nvSpPr>
            <p:cNvPr id="12" name="Oval 11"/>
            <p:cNvSpPr/>
            <p:nvPr/>
          </p:nvSpPr>
          <p:spPr bwMode="auto">
            <a:xfrm>
              <a:off x="533400" y="1757929"/>
              <a:ext cx="621558" cy="621801"/>
            </a:xfrm>
            <a:prstGeom prst="ellipse">
              <a:avLst/>
            </a:prstGeom>
            <a:solidFill>
              <a:srgbClr val="37939B"/>
            </a:solidFill>
            <a:ln>
              <a:noFill/>
            </a:ln>
          </p:spPr>
          <p:txBody>
            <a:bodyPr wrap="square" rIns="0" anchor="b"/>
            <a:lstStyle/>
            <a:p>
              <a:endParaRPr lang="en-US" sz="700" kern="0" dirty="0">
                <a:solidFill>
                  <a:srgbClr val="FFFFFF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0" name="AutoShape 11"/>
            <p:cNvSpPr>
              <a:spLocks noChangeAspect="1" noChangeArrowheads="1"/>
            </p:cNvSpPr>
            <p:nvPr/>
          </p:nvSpPr>
          <p:spPr bwMode="gray">
            <a:xfrm>
              <a:off x="737141" y="1885950"/>
              <a:ext cx="308865" cy="365760"/>
            </a:xfrm>
            <a:prstGeom prst="chevron">
              <a:avLst>
                <a:gd name="adj" fmla="val 4844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Ins="0" anchor="b"/>
            <a:lstStyle/>
            <a:p>
              <a:endParaRPr lang="en-US" sz="700" kern="0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7297" y="3638550"/>
            <a:ext cx="417417" cy="417580"/>
            <a:chOff x="533400" y="1757929"/>
            <a:chExt cx="621558" cy="621801"/>
          </a:xfrm>
        </p:grpSpPr>
        <p:sp>
          <p:nvSpPr>
            <p:cNvPr id="25" name="Oval 24"/>
            <p:cNvSpPr/>
            <p:nvPr/>
          </p:nvSpPr>
          <p:spPr bwMode="auto">
            <a:xfrm>
              <a:off x="533400" y="1757929"/>
              <a:ext cx="621558" cy="621801"/>
            </a:xfrm>
            <a:prstGeom prst="ellipse">
              <a:avLst/>
            </a:prstGeom>
            <a:solidFill>
              <a:srgbClr val="37939B"/>
            </a:solidFill>
            <a:ln>
              <a:noFill/>
            </a:ln>
          </p:spPr>
          <p:txBody>
            <a:bodyPr wrap="square" rIns="0" anchor="b"/>
            <a:lstStyle/>
            <a:p>
              <a:endParaRPr lang="en-US" sz="700" kern="0" dirty="0">
                <a:solidFill>
                  <a:srgbClr val="FFFFFF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26" name="AutoShape 11"/>
            <p:cNvSpPr>
              <a:spLocks noChangeAspect="1" noChangeArrowheads="1"/>
            </p:cNvSpPr>
            <p:nvPr/>
          </p:nvSpPr>
          <p:spPr bwMode="gray">
            <a:xfrm>
              <a:off x="737141" y="1885950"/>
              <a:ext cx="308865" cy="365760"/>
            </a:xfrm>
            <a:prstGeom prst="chevron">
              <a:avLst>
                <a:gd name="adj" fmla="val 4844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Ins="0" anchor="b"/>
            <a:lstStyle/>
            <a:p>
              <a:endParaRPr lang="en-US" sz="700" kern="0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8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egoe Light"/>
                <a:cs typeface="Segoe Light"/>
              </a:rPr>
              <a:t>Overview</a:t>
            </a:r>
            <a:r>
              <a:rPr lang="en-US" dirty="0">
                <a:latin typeface="Segoe Light"/>
                <a:cs typeface="Segoe Light"/>
              </a:rPr>
              <a:t/>
            </a:r>
            <a:br>
              <a:rPr lang="en-US" dirty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800100"/>
            <a:ext cx="563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latin typeface="Segoe"/>
              </a:rPr>
              <a:t>Intention</a:t>
            </a:r>
          </a:p>
          <a:p>
            <a:pPr marL="285750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b="1" dirty="0" smtClean="0">
                <a:latin typeface="Segoe"/>
              </a:rPr>
              <a:t>Power Capabilities / - State</a:t>
            </a:r>
            <a:endParaRPr lang="de-DE" sz="2400" b="1" dirty="0">
              <a:latin typeface="Segoe"/>
            </a:endParaRPr>
          </a:p>
          <a:p>
            <a:pPr marL="742950" lvl="1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Segoe"/>
              </a:rPr>
              <a:t>BatteryMeter</a:t>
            </a:r>
            <a:endParaRPr lang="de-DE" sz="2400" dirty="0">
              <a:latin typeface="Segoe"/>
            </a:endParaRPr>
          </a:p>
          <a:p>
            <a:pPr marL="285750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b="1" dirty="0" smtClean="0">
                <a:latin typeface="Segoe"/>
              </a:rPr>
              <a:t>GUID Generator</a:t>
            </a:r>
          </a:p>
          <a:p>
            <a:pPr marL="285750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b="1" dirty="0" smtClean="0">
                <a:latin typeface="Segoe"/>
              </a:rPr>
              <a:t>Windows</a:t>
            </a:r>
          </a:p>
          <a:p>
            <a:pPr marL="742950" lvl="1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Segoe"/>
              </a:rPr>
              <a:t>Window Spy</a:t>
            </a:r>
          </a:p>
          <a:p>
            <a:pPr marL="742950" lvl="1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Segoe"/>
              </a:rPr>
              <a:t>Window Finder</a:t>
            </a:r>
          </a:p>
          <a:p>
            <a:pPr marL="285750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b="1" dirty="0" smtClean="0">
                <a:latin typeface="Segoe"/>
              </a:rPr>
              <a:t>Processes</a:t>
            </a:r>
          </a:p>
          <a:p>
            <a:pPr marL="742950" lvl="1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Segoe"/>
              </a:rPr>
              <a:t>Process Exlorer</a:t>
            </a:r>
          </a:p>
          <a:p>
            <a:pPr marL="742950" lvl="1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Segoe"/>
              </a:rPr>
              <a:t>GDI Log</a:t>
            </a:r>
            <a:endParaRPr lang="de-DE" sz="2400" dirty="0">
              <a:latin typeface="Segoe"/>
            </a:endParaRPr>
          </a:p>
          <a:p>
            <a:pPr marL="285750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latin typeface="Segoe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982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5350"/>
            <a:ext cx="7151958" cy="39979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8338" y="2419350"/>
            <a:ext cx="3428514" cy="1524000"/>
          </a:xfrm>
          <a:prstGeom prst="rect">
            <a:avLst/>
          </a:prstGeom>
          <a:solidFill>
            <a:srgbClr val="37939B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27" tIns="33613" rIns="67227" bIns="33613" rtlCol="0" anchor="ctr"/>
          <a:lstStyle/>
          <a:p>
            <a:pPr algn="ctr"/>
            <a:endParaRPr lang="en-US" sz="1300">
              <a:solidFill>
                <a:srgbClr val="005DAB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2842" y="2494440"/>
            <a:ext cx="3257088" cy="1220310"/>
          </a:xfrm>
          <a:prstGeom prst="rect">
            <a:avLst/>
          </a:prstGeom>
          <a:effectLst/>
        </p:spPr>
        <p:txBody>
          <a:bodyPr vert="horz" lIns="68565" tIns="34282" rIns="68565" bIns="34282" rtlCol="0" anchor="t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b="0" i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venir Roman"/>
                <a:ea typeface="+mj-ea"/>
                <a:cs typeface="Avenir Roman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bg1"/>
                </a:solidFill>
                <a:latin typeface="Segoe Black"/>
                <a:cs typeface="Arial Black"/>
              </a:rPr>
              <a:t>INTENTION</a:t>
            </a:r>
          </a:p>
          <a:p>
            <a:pPr algn="l"/>
            <a:r>
              <a:rPr lang="de-DE" sz="1800" b="1" dirty="0">
                <a:solidFill>
                  <a:schemeClr val="bg1"/>
                </a:solidFill>
                <a:latin typeface="Segoe Light"/>
              </a:rPr>
              <a:t>Produce </a:t>
            </a:r>
            <a:r>
              <a:rPr lang="de-DE" sz="1800" b="1" dirty="0" smtClean="0">
                <a:solidFill>
                  <a:schemeClr val="bg1"/>
                </a:solidFill>
                <a:latin typeface="Segoe Light"/>
              </a:rPr>
              <a:t>tools </a:t>
            </a:r>
            <a:r>
              <a:rPr lang="de-DE" sz="1800" b="1" dirty="0">
                <a:solidFill>
                  <a:schemeClr val="bg1"/>
                </a:solidFill>
                <a:latin typeface="Segoe Light"/>
              </a:rPr>
              <a:t>that help test and debug </a:t>
            </a:r>
            <a:r>
              <a:rPr lang="de-DE" sz="1800" b="1" dirty="0" smtClean="0">
                <a:solidFill>
                  <a:schemeClr val="bg1"/>
                </a:solidFill>
                <a:latin typeface="Segoe Light"/>
              </a:rPr>
              <a:t>next generation </a:t>
            </a:r>
            <a:r>
              <a:rPr lang="de-DE" sz="1800" b="1" dirty="0">
                <a:solidFill>
                  <a:schemeClr val="bg1"/>
                </a:solidFill>
                <a:latin typeface="Segoe Light"/>
              </a:rPr>
              <a:t>UI windows and controls.</a:t>
            </a:r>
            <a:endParaRPr lang="en-US" sz="1800" b="1" dirty="0">
              <a:solidFill>
                <a:schemeClr val="bg1"/>
              </a:solidFill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55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Power Capabilities</a:t>
            </a:r>
            <a:r>
              <a:rPr lang="en-US" dirty="0">
                <a:latin typeface="Segoe Light"/>
                <a:cs typeface="Segoe Light"/>
              </a:rPr>
              <a:t/>
            </a:r>
            <a:br>
              <a:rPr lang="en-US" dirty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80010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Light"/>
              </a:rPr>
              <a:t>Class </a:t>
            </a:r>
            <a:r>
              <a:rPr lang="en-US" sz="2400" dirty="0" err="1">
                <a:latin typeface="Segoe Light"/>
              </a:rPr>
              <a:t>PowerCapabilities</a:t>
            </a:r>
            <a:r>
              <a:rPr lang="en-US" sz="2400" dirty="0">
                <a:latin typeface="Segoe Light"/>
              </a:rPr>
              <a:t> Contains information about the power capabilities of the system.</a:t>
            </a:r>
          </a:p>
          <a:p>
            <a:r>
              <a:rPr lang="de-DE" sz="2400" dirty="0">
                <a:latin typeface="Segoe Light"/>
              </a:rPr>
              <a:t>e.g.</a:t>
            </a:r>
          </a:p>
          <a:p>
            <a:pPr marL="800100" lvl="1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is there a system power button</a:t>
            </a:r>
          </a:p>
          <a:p>
            <a:pPr marL="800100" lvl="1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is there a lid present</a:t>
            </a:r>
          </a:p>
          <a:p>
            <a:pPr marL="800100" lvl="1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is a battery present</a:t>
            </a:r>
          </a:p>
          <a:p>
            <a:pPr marL="800100" lvl="1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Is a thermal control present</a:t>
            </a:r>
          </a:p>
          <a:p>
            <a:pPr marL="800100" lvl="1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31778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Power State</a:t>
            </a:r>
            <a:r>
              <a:rPr lang="en-US" dirty="0" smtClean="0">
                <a:latin typeface="Segoe Light"/>
                <a:cs typeface="Segoe Light"/>
              </a:rPr>
              <a:t/>
            </a:r>
            <a:br>
              <a:rPr lang="en-US" dirty="0" smtClean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8001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Segoe Light"/>
              </a:rPr>
              <a:t>Class PowerState provides a system-wide set of power management features. The class retrives the power status, notify the application of power management events and notify the system of the application‘s power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126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Power State (con‘t)</a:t>
            </a:r>
            <a:r>
              <a:rPr lang="en-US" dirty="0" smtClean="0">
                <a:latin typeface="Segoe Light"/>
                <a:cs typeface="Segoe Light"/>
              </a:rPr>
              <a:t/>
            </a:r>
            <a:br>
              <a:rPr lang="en-US" dirty="0" smtClean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80010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Away Mode required</a:t>
            </a: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Display required</a:t>
            </a: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System required</a:t>
            </a: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Suspend / Hibernate</a:t>
            </a: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Announcements for</a:t>
            </a:r>
          </a:p>
          <a:p>
            <a:pPr marL="800100" lvl="1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Suspend operations</a:t>
            </a:r>
          </a:p>
          <a:p>
            <a:pPr marL="800100" lvl="1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Resume from Suspend</a:t>
            </a: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Battery state</a:t>
            </a:r>
            <a:r>
              <a:rPr lang="en-US" sz="2400" dirty="0">
                <a:latin typeface="Segoe Light"/>
              </a:rPr>
              <a:t> (charging/high/low/critical)</a:t>
            </a:r>
            <a:endParaRPr lang="de-DE" sz="2400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52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Battery Meter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2" y="879864"/>
            <a:ext cx="2304185" cy="215057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18" y="1352550"/>
            <a:ext cx="2534093" cy="2304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72" y="2114550"/>
            <a:ext cx="2587526" cy="23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GUID Generator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3124200" cy="2499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Generate GUIDS with different </a:t>
            </a:r>
            <a:r>
              <a:rPr lang="de-DE" dirty="0" smtClean="0"/>
              <a:t>styles.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8150"/>
            <a:ext cx="3935579" cy="40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3919</TotalTime>
  <Words>603</Words>
  <Application>Microsoft Office PowerPoint</Application>
  <PresentationFormat>On-screen Show (16:9)</PresentationFormat>
  <Paragraphs>124</Paragraphs>
  <Slides>23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Avenir Roman</vt:lpstr>
      <vt:lpstr>Corbel</vt:lpstr>
      <vt:lpstr>Segoe</vt:lpstr>
      <vt:lpstr>Segoe Black</vt:lpstr>
      <vt:lpstr>Segoe Light</vt:lpstr>
      <vt:lpstr>Segoe Semibold</vt:lpstr>
      <vt:lpstr>ヒラギノ角ゴ Pro W3</vt:lpstr>
      <vt:lpstr>Parallax</vt:lpstr>
      <vt:lpstr>SYSTEM TOOLS WITH CINCOM® OBJECTSTUDIO®  By Andreas Hiltner</vt:lpstr>
      <vt:lpstr>PowerPoint Presentation</vt:lpstr>
      <vt:lpstr>Overview </vt:lpstr>
      <vt:lpstr>PowerPoint Presentation</vt:lpstr>
      <vt:lpstr>Power Capabilities </vt:lpstr>
      <vt:lpstr>Power State </vt:lpstr>
      <vt:lpstr>Power State (con‘t) </vt:lpstr>
      <vt:lpstr>Battery Meter</vt:lpstr>
      <vt:lpstr>GUID Generator</vt:lpstr>
      <vt:lpstr>Window Spy</vt:lpstr>
      <vt:lpstr>Window Spy (con‘t)</vt:lpstr>
      <vt:lpstr>Window Spy (con‘t)</vt:lpstr>
      <vt:lpstr>Window Finder</vt:lpstr>
      <vt:lpstr>Window Finder (con‘t)</vt:lpstr>
      <vt:lpstr>Process Explorer</vt:lpstr>
      <vt:lpstr>Process Explorer (con‘t)</vt:lpstr>
      <vt:lpstr>Process Explorer (con‘t)</vt:lpstr>
      <vt:lpstr>Process Explorer (con‘t)</vt:lpstr>
      <vt:lpstr>GDI Log</vt:lpstr>
      <vt:lpstr>GDI Log (con‘t)</vt:lpstr>
      <vt:lpstr>Questions?</vt:lpstr>
      <vt:lpstr>Contact Information</vt:lpstr>
      <vt:lpstr>Try Cincom Smalltalk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Lovejoy, Jessica</dc:creator>
  <cp:lastModifiedBy>Jordan, Jeremy</cp:lastModifiedBy>
  <cp:revision>239</cp:revision>
  <cp:lastPrinted>2015-04-28T15:22:57Z</cp:lastPrinted>
  <dcterms:created xsi:type="dcterms:W3CDTF">2015-01-07T17:02:50Z</dcterms:created>
  <dcterms:modified xsi:type="dcterms:W3CDTF">2015-07-02T07:08:31Z</dcterms:modified>
</cp:coreProperties>
</file>