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7"/>
  </p:notesMasterIdLst>
  <p:handoutMasterIdLst>
    <p:handoutMasterId r:id="rId18"/>
  </p:handoutMasterIdLst>
  <p:sldIdLst>
    <p:sldId id="363" r:id="rId2"/>
    <p:sldId id="365" r:id="rId3"/>
    <p:sldId id="342" r:id="rId4"/>
    <p:sldId id="418" r:id="rId5"/>
    <p:sldId id="419" r:id="rId6"/>
    <p:sldId id="420" r:id="rId7"/>
    <p:sldId id="422" r:id="rId8"/>
    <p:sldId id="423" r:id="rId9"/>
    <p:sldId id="424" r:id="rId10"/>
    <p:sldId id="425" r:id="rId11"/>
    <p:sldId id="426" r:id="rId12"/>
    <p:sldId id="421" r:id="rId13"/>
    <p:sldId id="417" r:id="rId14"/>
    <p:sldId id="427" r:id="rId15"/>
    <p:sldId id="428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B6202-C1B5-3743-8748-E930BD13ED0E}">
          <p14:sldIdLst/>
        </p14:section>
        <p14:section name="Untitled Section" id="{5BCF51AC-6D18-7A44-87E5-C2E1CB51B662}">
          <p14:sldIdLst>
            <p14:sldId id="363"/>
            <p14:sldId id="365"/>
            <p14:sldId id="342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21"/>
            <p14:sldId id="417"/>
            <p14:sldId id="427"/>
            <p14:sldId id="428"/>
          </p14:sldIdLst>
        </p14:section>
        <p14:section name="Untitled Section" id="{90C59D0D-2E9F-0C4E-ABF0-770ED8F87B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68">
          <p15:clr>
            <a:srgbClr val="A4A3A4"/>
          </p15:clr>
        </p15:guide>
        <p15:guide id="5" orient="horz" pos="660">
          <p15:clr>
            <a:srgbClr val="A4A3A4"/>
          </p15:clr>
        </p15:guide>
        <p15:guide id="6" pos="5424">
          <p15:clr>
            <a:srgbClr val="A4A3A4"/>
          </p15:clr>
        </p15:guide>
        <p15:guide id="7" pos="3259">
          <p15:clr>
            <a:srgbClr val="A4A3A4"/>
          </p15:clr>
        </p15:guide>
        <p15:guide id="8" pos="421">
          <p15:clr>
            <a:srgbClr val="A4A3A4"/>
          </p15:clr>
        </p15:guide>
        <p15:guide id="9" pos="2591">
          <p15:clr>
            <a:srgbClr val="A4A3A4"/>
          </p15:clr>
        </p15:guide>
        <p15:guide id="10" pos="2005">
          <p15:clr>
            <a:srgbClr val="A4A3A4"/>
          </p15:clr>
        </p15:guide>
        <p15:guide id="11" pos="3557">
          <p15:clr>
            <a:srgbClr val="A4A3A4"/>
          </p15:clr>
        </p15:guide>
        <p15:guide id="1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939B"/>
    <a:srgbClr val="5091CD"/>
    <a:srgbClr val="005DAA"/>
    <a:srgbClr val="DEB408"/>
    <a:srgbClr val="404040"/>
    <a:srgbClr val="50B848"/>
    <a:srgbClr val="F47A20"/>
    <a:srgbClr val="A30046"/>
    <a:srgbClr val="071522"/>
    <a:srgbClr val="103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9873" autoAdjust="0"/>
  </p:normalViewPr>
  <p:slideViewPr>
    <p:cSldViewPr>
      <p:cViewPr varScale="1">
        <p:scale>
          <a:sx n="153" d="100"/>
          <a:sy n="153" d="100"/>
        </p:scale>
        <p:origin x="120" y="144"/>
      </p:cViewPr>
      <p:guideLst>
        <p:guide orient="horz" pos="2160"/>
        <p:guide pos="2880"/>
        <p:guide orient="horz" pos="1139"/>
        <p:guide orient="horz" pos="68"/>
        <p:guide orient="horz" pos="660"/>
        <p:guide pos="5424"/>
        <p:guide pos="3259"/>
        <p:guide pos="421"/>
        <p:guide pos="2591"/>
        <p:guide pos="2005"/>
        <p:guide pos="3557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 snapToGrid="0" snapToObjects="1">
      <p:cViewPr varScale="1">
        <p:scale>
          <a:sx n="107" d="100"/>
          <a:sy n="107" d="100"/>
        </p:scale>
        <p:origin x="-340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6ACA10C-23C0-2945-BAA2-829D02D91801}" type="datetimeFigureOut">
              <a:rPr lang="en-US" smtClean="0">
                <a:latin typeface="Segoe Light"/>
              </a:rPr>
              <a:pPr/>
              <a:t>6/24/2015</a:t>
            </a:fld>
            <a:endParaRPr lang="en-US" dirty="0">
              <a:latin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FFD6F1-3753-5642-957C-30F563A1FD0C}" type="slidenum">
              <a:rPr lang="en-US" smtClean="0">
                <a:latin typeface="Segoe Light"/>
              </a:rPr>
              <a:pPr/>
              <a:t>‹#›</a:t>
            </a:fld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118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Segoe Light"/>
              </a:defRPr>
            </a:lvl1pPr>
          </a:lstStyle>
          <a:p>
            <a:fld id="{E1D8928B-EF3D-4D5E-880E-3234C4BB411D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Segoe Light"/>
              </a:defRPr>
            </a:lvl1pPr>
          </a:lstStyle>
          <a:p>
            <a:fld id="{C0976A02-512B-4C19-8379-515DB89E5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brand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165475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7013" y="800100"/>
            <a:ext cx="5106987" cy="3803650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91000" y="971550"/>
            <a:ext cx="40386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2100" y="800100"/>
            <a:ext cx="5029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noFill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352800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171700"/>
            <a:ext cx="3429000" cy="2571750"/>
          </a:xfrm>
          <a:prstGeom prst="rect">
            <a:avLst/>
          </a:prstGeom>
          <a:solidFill>
            <a:srgbClr val="005DA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Segoe Light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400300"/>
            <a:ext cx="29718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92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000250"/>
            <a:ext cx="7467600" cy="262890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08876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5DAB"/>
                </a:solidFill>
                <a:latin typeface="Segoe Light"/>
              </a:rPr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5800" y="1342251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Segoe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2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8338" y="1428750"/>
            <a:ext cx="7905138" cy="2578284"/>
            <a:chOff x="705462" y="1651294"/>
            <a:chExt cx="11242108" cy="3666647"/>
          </a:xfrm>
        </p:grpSpPr>
        <p:sp>
          <p:nvSpPr>
            <p:cNvPr id="20" name="Rectangle 19"/>
            <p:cNvSpPr/>
            <p:nvPr/>
          </p:nvSpPr>
          <p:spPr>
            <a:xfrm>
              <a:off x="70546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84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89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4915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808283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205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39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941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943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111471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12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8338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55417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702204" y="1504950"/>
            <a:ext cx="2955395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4"/>
          </p:nvPr>
        </p:nvSpPr>
        <p:spPr>
          <a:xfrm>
            <a:off x="3894138" y="1504950"/>
            <a:ext cx="2963862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5410200" cy="514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226300" cy="2499612"/>
          </a:xfrm>
        </p:spPr>
        <p:txBody>
          <a:bodyPr anchor="t" anchorCtr="0"/>
          <a:lstStyle>
            <a:lvl1pPr>
              <a:buClr>
                <a:srgbClr val="005DAB"/>
              </a:buClr>
              <a:defRPr/>
            </a:lvl1pPr>
            <a:lvl2pPr>
              <a:buClr>
                <a:srgbClr val="005DAB"/>
              </a:buClr>
              <a:defRPr/>
            </a:lvl2pPr>
            <a:lvl3pPr>
              <a:buClr>
                <a:srgbClr val="005DAB"/>
              </a:buClr>
              <a:defRPr/>
            </a:lvl3pPr>
            <a:lvl4pPr>
              <a:buClr>
                <a:srgbClr val="005DAB"/>
              </a:buClr>
              <a:defRPr/>
            </a:lvl4pPr>
            <a:lvl5pPr>
              <a:buClr>
                <a:srgbClr val="005D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3084" y="4800600"/>
            <a:ext cx="3180917" cy="273844"/>
          </a:xfrm>
        </p:spPr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5478" y="4800600"/>
            <a:ext cx="42783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296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739896" cy="25265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739896" cy="25101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60078"/>
            <a:ext cx="36214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743" y="1260078"/>
            <a:ext cx="36722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49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6450"/>
            <a:ext cx="3981779" cy="39433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817033"/>
            <a:ext cx="3657600" cy="3786717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38800" y="971550"/>
            <a:ext cx="24384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800100"/>
            <a:ext cx="3505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962399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99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1551"/>
            <a:ext cx="7848600" cy="2390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1" y="4743450"/>
            <a:ext cx="2285999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© 2015 Cincom Systems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0" y="4743450"/>
            <a:ext cx="4134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3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4" r:id="rId2"/>
    <p:sldLayoutId id="2147483861" r:id="rId3"/>
    <p:sldLayoutId id="2147483867" r:id="rId4"/>
    <p:sldLayoutId id="2147483840" r:id="rId5"/>
    <p:sldLayoutId id="2147483842" r:id="rId6"/>
    <p:sldLayoutId id="2147483843" r:id="rId7"/>
    <p:sldLayoutId id="2147483847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60" r:id="rId14"/>
    <p:sldLayoutId id="2147483865" r:id="rId15"/>
    <p:sldLayoutId id="2147483866" r:id="rId16"/>
  </p:sldLayoutIdLst>
  <p:hf hdr="0" dt="0"/>
  <p:txStyles>
    <p:titleStyle>
      <a:lvl1pPr marL="0" indent="0"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cap="none">
          <a:ln w="3175" cmpd="sng">
            <a:noFill/>
          </a:ln>
          <a:solidFill>
            <a:schemeClr val="tx1"/>
          </a:solidFill>
          <a:effectLst/>
          <a:latin typeface="Segoe Light"/>
          <a:ea typeface="+mj-ea"/>
          <a:cs typeface="Segoe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0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2pPr>
      <a:lvl3pPr marL="12001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8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3pPr>
      <a:lvl4pPr marL="15430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6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4pPr>
      <a:lvl5pPr marL="20002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52550"/>
            <a:ext cx="3657600" cy="2514599"/>
          </a:xfrm>
        </p:spPr>
        <p:txBody>
          <a:bodyPr/>
          <a:lstStyle/>
          <a:p>
            <a:r>
              <a:rPr lang="en-US" sz="3600" b="1" dirty="0" smtClean="0"/>
              <a:t>CINCOM SMALLTALK™ ON A TABLET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By </a:t>
            </a:r>
            <a:r>
              <a:rPr lang="de-DE" sz="1800" dirty="0"/>
              <a:t>Andreas </a:t>
            </a:r>
            <a:r>
              <a:rPr lang="de-DE" sz="1800" dirty="0" smtClean="0"/>
              <a:t>Hiltner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13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0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Example PieChart (rotate)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RotatePieChar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742950"/>
            <a:ext cx="5083911" cy="3812586"/>
          </a:xfrm>
        </p:spPr>
      </p:pic>
    </p:spTree>
    <p:extLst>
      <p:ext uri="{BB962C8B-B14F-4D97-AF65-F5344CB8AC3E}">
        <p14:creationId xmlns:p14="http://schemas.microsoft.com/office/powerpoint/2010/main" val="33713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Display Change Event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2590800" cy="2499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WM_DISPLAYCHANGE is sent, when a tablet is rotated.</a:t>
            </a:r>
          </a:p>
          <a:p>
            <a:pPr marL="0" indent="0">
              <a:buNone/>
            </a:pPr>
            <a:r>
              <a:rPr lang="de-DE" dirty="0"/>
              <a:t>Class UIMonitor reflects the changes to the resolution.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1530"/>
            <a:ext cx="5486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UIMonitor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"/>
              </a:rPr>
              <a:t>Class UIMonitor retrieves information about all attached screens, e.g</a:t>
            </a:r>
            <a:r>
              <a:rPr lang="de-DE" sz="2400" dirty="0" smtClean="0">
                <a:latin typeface="Segoe"/>
              </a:rPr>
              <a:t>.</a:t>
            </a:r>
            <a:br>
              <a:rPr lang="de-DE" sz="2400" dirty="0" smtClean="0">
                <a:latin typeface="Segoe"/>
              </a:rPr>
            </a:br>
            <a:endParaRPr lang="de-DE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Available Screens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Default Screen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Display Rectangle / Work Rectangle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Device Name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DPI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Scale Factor</a:t>
            </a:r>
          </a:p>
        </p:txBody>
      </p:sp>
    </p:spTree>
    <p:extLst>
      <p:ext uri="{BB962C8B-B14F-4D97-AF65-F5344CB8AC3E}">
        <p14:creationId xmlns:p14="http://schemas.microsoft.com/office/powerpoint/2010/main" val="23530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Questions?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8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2060" y="942196"/>
            <a:ext cx="8330940" cy="3872126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r>
              <a:rPr lang="en-US" sz="2800" dirty="0">
                <a:solidFill>
                  <a:schemeClr val="bg1"/>
                </a:solidFill>
                <a:latin typeface="Segoe"/>
                <a:cs typeface="Arial"/>
              </a:rPr>
              <a:t>Star Team (Smalltalk Strategic Resources)</a:t>
            </a:r>
          </a:p>
          <a:p>
            <a:pPr marL="12700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endParaRPr lang="en-US" sz="2400" dirty="0">
              <a:solidFill>
                <a:schemeClr val="bg1"/>
              </a:solidFill>
              <a:latin typeface="Segoe"/>
              <a:cs typeface="Arial"/>
            </a:endParaRPr>
          </a:p>
          <a:p>
            <a:pPr>
              <a:lnSpc>
                <a:spcPts val="550"/>
              </a:lnSpc>
              <a:spcBef>
                <a:spcPts val="21"/>
              </a:spcBef>
              <a:buClr>
                <a:srgbClr val="343333"/>
              </a:buClr>
              <a:buFont typeface="Arial"/>
              <a:buChar char="•"/>
            </a:pPr>
            <a:endParaRPr lang="en-US" sz="550" dirty="0">
              <a:solidFill>
                <a:schemeClr val="bg1"/>
              </a:solidFill>
              <a:latin typeface="Segoe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Program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  <a:cs typeface="Arial"/>
              </a:rPr>
              <a:t>Director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Arde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Thoma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(athoma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@cincom.com)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Product Manager</a:t>
            </a:r>
            <a:endParaRPr lang="en-US" sz="2000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Jeremy Jordan 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(jjordan@cincom.com)</a:t>
            </a:r>
            <a:b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</a:br>
            <a:r>
              <a:rPr lang="en-US" sz="2000" i="1" spc="-5" dirty="0">
                <a:solidFill>
                  <a:schemeClr val="bg1"/>
                </a:solidFill>
                <a:latin typeface="Segoe"/>
                <a:cs typeface="Arial"/>
              </a:rPr>
              <a:t>Cincom Smalltalk Marketing </a:t>
            </a:r>
            <a:r>
              <a:rPr lang="en-US" sz="2000" i="1" spc="-5" dirty="0" smtClean="0">
                <a:solidFill>
                  <a:schemeClr val="bg1"/>
                </a:solidFill>
                <a:latin typeface="Segoe"/>
                <a:cs typeface="Arial"/>
              </a:rPr>
              <a:t>Manager</a:t>
            </a: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</a:rPr>
              <a:t>Engineering </a:t>
            </a:r>
            <a:r>
              <a:rPr lang="en-US" sz="2000" i="1" dirty="0">
                <a:solidFill>
                  <a:schemeClr val="bg1"/>
                </a:solidFill>
                <a:latin typeface="Segoe"/>
              </a:rPr>
              <a:t>Manager 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Contact Information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986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9738" y="1201423"/>
            <a:ext cx="7637462" cy="4110653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Evaluate Cincom Smalltalk:</a:t>
            </a:r>
            <a:br>
              <a:rPr lang="en-US" sz="2000" dirty="0" smtClean="0">
                <a:solidFill>
                  <a:schemeClr val="bg1"/>
                </a:solidFill>
                <a:latin typeface="Segoe"/>
              </a:rPr>
            </a:br>
            <a:endParaRPr lang="en-US" sz="2000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"/>
              </a:rPr>
              <a:t>try.cincomsmalltalk.com</a:t>
            </a:r>
          </a:p>
          <a:p>
            <a:endParaRPr lang="en-US" sz="2800" b="1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/>
              <a:t> </a:t>
            </a:r>
          </a:p>
          <a:p>
            <a:pPr defTabSz="932519">
              <a:spcAft>
                <a:spcPts val="1224"/>
              </a:spcAft>
            </a:pP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Join our Cincom Smalltalk Developer Program:</a:t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 Semibold"/>
                <a:cs typeface="Segoe Light"/>
              </a:rPr>
              <a:t>develop.cincomsmalltalk.com</a:t>
            </a:r>
            <a:endParaRPr lang="en-US" sz="2800" b="1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marL="285750" indent="-285750" defTabSz="932519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2000" dirty="0">
              <a:solidFill>
                <a:schemeClr val="bg1"/>
              </a:solidFill>
              <a:latin typeface="Segoe Light"/>
              <a:cs typeface="Segoe Light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Try Cincom Smalltalk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7297" y="1885950"/>
            <a:ext cx="417417" cy="417580"/>
            <a:chOff x="533400" y="1757929"/>
            <a:chExt cx="621558" cy="621801"/>
          </a:xfrm>
        </p:grpSpPr>
        <p:sp>
          <p:nvSpPr>
            <p:cNvPr id="12" name="Oval 11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7297" y="3638550"/>
            <a:ext cx="417417" cy="417580"/>
            <a:chOff x="533400" y="1757929"/>
            <a:chExt cx="621558" cy="621801"/>
          </a:xfrm>
        </p:grpSpPr>
        <p:sp>
          <p:nvSpPr>
            <p:cNvPr id="25" name="Oval 24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700" cy="5143500"/>
          </a:xfrm>
        </p:spPr>
      </p:pic>
      <p:pic>
        <p:nvPicPr>
          <p:cNvPr id="5" name="Picture 4" descr="CincomLogo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07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Light"/>
                <a:cs typeface="Segoe Light"/>
              </a:rPr>
              <a:t>Overview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Intention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Gesture Support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GestureConfig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GestureAnnouncement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Example: NGWorkspace</a:t>
            </a:r>
          </a:p>
          <a:p>
            <a:pPr marL="742950" lvl="1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"/>
              </a:rPr>
              <a:t>Example: PieChart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Display Change Event</a:t>
            </a:r>
          </a:p>
          <a:p>
            <a:pPr marL="285750" indent="-28575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8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8338" y="2419350"/>
            <a:ext cx="3428514" cy="1524000"/>
          </a:xfrm>
          <a:prstGeom prst="rect">
            <a:avLst/>
          </a:prstGeom>
          <a:solidFill>
            <a:srgbClr val="37939B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27" tIns="33613" rIns="67227" bIns="33613" rtlCol="0" anchor="ctr"/>
          <a:lstStyle/>
          <a:p>
            <a:pPr algn="ctr"/>
            <a:endParaRPr lang="en-US" sz="1300">
              <a:solidFill>
                <a:srgbClr val="005DA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2842" y="2570640"/>
            <a:ext cx="3257088" cy="1220310"/>
          </a:xfrm>
          <a:prstGeom prst="rect">
            <a:avLst/>
          </a:prstGeom>
          <a:effectLst/>
        </p:spPr>
        <p:txBody>
          <a:bodyPr vert="horz" lIns="68565" tIns="34282" rIns="68565" bIns="34282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venir Roman"/>
                <a:ea typeface="+mj-ea"/>
                <a:cs typeface="Avenir Roman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  <a:latin typeface="Segoe Black"/>
                <a:cs typeface="Arial Black"/>
              </a:rPr>
              <a:t>INTENTION</a:t>
            </a:r>
          </a:p>
          <a:p>
            <a:pPr algn="l"/>
            <a:r>
              <a:rPr lang="de-DE" sz="1800" b="1" dirty="0">
                <a:solidFill>
                  <a:schemeClr val="bg1"/>
                </a:solidFill>
                <a:latin typeface="Segoe Black"/>
              </a:rPr>
              <a:t>Allow clients to use touch input and react on display </a:t>
            </a:r>
            <a:r>
              <a:rPr lang="de-DE" sz="1800" b="1" dirty="0" smtClean="0">
                <a:solidFill>
                  <a:schemeClr val="bg1"/>
                </a:solidFill>
                <a:latin typeface="Segoe Black"/>
              </a:rPr>
              <a:t>changes</a:t>
            </a:r>
            <a:endParaRPr lang="en-US" sz="1800" b="1" dirty="0">
              <a:solidFill>
                <a:schemeClr val="bg1"/>
              </a:solidFill>
              <a:latin typeface="Segoe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498"/>
            <a:ext cx="9144000" cy="44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Gesture config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"/>
              </a:rPr>
              <a:t>Class GestureConfig allows the configuration of individual gesture events, e.g</a:t>
            </a:r>
            <a:r>
              <a:rPr lang="de-DE" sz="2400" dirty="0" smtClean="0">
                <a:latin typeface="Segoe"/>
              </a:rPr>
              <a:t>.</a:t>
            </a:r>
          </a:p>
          <a:p>
            <a:endParaRPr lang="de-DE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Pan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PressAndTap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Rotate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TwoFingerTap</a:t>
            </a: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Segoe"/>
              </a:rPr>
              <a:t>Zoom</a:t>
            </a:r>
          </a:p>
          <a:p>
            <a:endParaRPr lang="de-DE" sz="2400" dirty="0">
              <a:latin typeface="Segoe"/>
            </a:endParaRPr>
          </a:p>
          <a:p>
            <a:r>
              <a:rPr lang="de-DE" sz="2400" dirty="0">
                <a:latin typeface="Segoe"/>
              </a:rPr>
              <a:t>Gestures can be enabled/disabled for each window</a:t>
            </a:r>
            <a:endParaRPr lang="en-US" sz="2400" dirty="0"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3177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GestureAnnouncement</a:t>
            </a:r>
            <a:r>
              <a:rPr lang="en-US" dirty="0" smtClean="0">
                <a:latin typeface="Segoe Light"/>
                <a:cs typeface="Segoe Light"/>
              </a:rPr>
              <a:t/>
            </a:r>
            <a:br>
              <a:rPr lang="en-US" dirty="0" smtClean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"/>
              </a:rPr>
              <a:t>Gesture events result in Announcements, e.g</a:t>
            </a:r>
            <a:r>
              <a:rPr lang="de-DE" sz="2400" dirty="0" smtClean="0">
                <a:latin typeface="Segoe"/>
              </a:rPr>
              <a:t>.</a:t>
            </a:r>
          </a:p>
          <a:p>
            <a:endParaRPr lang="de-DE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"/>
              </a:rPr>
              <a:t>PanGestureAnnouncement</a:t>
            </a:r>
            <a:endParaRPr lang="en-US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"/>
              </a:rPr>
              <a:t>PressAndTapGestureAnnouncement</a:t>
            </a:r>
            <a:endParaRPr lang="en-US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"/>
              </a:rPr>
              <a:t>RotateGestureAnnouncement</a:t>
            </a:r>
            <a:endParaRPr lang="en-US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"/>
              </a:rPr>
              <a:t>TwoFingerTapGestureAnnouncement</a:t>
            </a:r>
            <a:endParaRPr lang="en-US" sz="2400" dirty="0">
              <a:latin typeface="Segoe"/>
            </a:endParaRPr>
          </a:p>
          <a:p>
            <a:pPr marL="342900" indent="-342900">
              <a:buClr>
                <a:srgbClr val="37939B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"/>
              </a:rPr>
              <a:t>ZoomGestureAnnouncement</a:t>
            </a:r>
            <a:endParaRPr lang="en-US" sz="2400" dirty="0"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1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Example NGWorkspace (zoom out)</a:t>
            </a:r>
            <a:r>
              <a:rPr lang="en-US" dirty="0" smtClean="0">
                <a:latin typeface="Segoe Light"/>
                <a:cs typeface="Segoe Light"/>
              </a:rPr>
              <a:t/>
            </a:r>
            <a:br>
              <a:rPr lang="en-US" dirty="0" smtClean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" y="1151997"/>
            <a:ext cx="3917372" cy="32485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51997"/>
            <a:ext cx="3886200" cy="32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Example NGWorkspace (zoom </a:t>
            </a:r>
            <a:r>
              <a:rPr lang="de-DE" b="1" dirty="0" smtClean="0"/>
              <a:t>in)</a:t>
            </a:r>
            <a:r>
              <a:rPr lang="en-US" dirty="0" smtClean="0">
                <a:latin typeface="Segoe Light"/>
                <a:cs typeface="Segoe Light"/>
              </a:rPr>
              <a:t/>
            </a:r>
            <a:br>
              <a:rPr lang="en-US" dirty="0" smtClean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7" y="1123950"/>
            <a:ext cx="3887113" cy="322346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3950"/>
            <a:ext cx="3894113" cy="32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Example NGWorkspace Zoom (video)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GesturesWorkspac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742950"/>
            <a:ext cx="6248400" cy="3928180"/>
          </a:xfrm>
        </p:spPr>
      </p:pic>
    </p:spTree>
    <p:extLst>
      <p:ext uri="{BB962C8B-B14F-4D97-AF65-F5344CB8AC3E}">
        <p14:creationId xmlns:p14="http://schemas.microsoft.com/office/powerpoint/2010/main" val="5128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3698</TotalTime>
  <Words>309</Words>
  <Application>Microsoft Office PowerPoint</Application>
  <PresentationFormat>On-screen Show (16:9)</PresentationFormat>
  <Paragraphs>90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Avenir Roman</vt:lpstr>
      <vt:lpstr>Corbel</vt:lpstr>
      <vt:lpstr>Segoe</vt:lpstr>
      <vt:lpstr>Segoe Black</vt:lpstr>
      <vt:lpstr>Segoe Light</vt:lpstr>
      <vt:lpstr>Segoe Semibold</vt:lpstr>
      <vt:lpstr>ヒラギノ角ゴ Pro W3</vt:lpstr>
      <vt:lpstr>Parallax</vt:lpstr>
      <vt:lpstr>CINCOM SMALLTALK™ ON A TABLET  By Andreas Hiltner</vt:lpstr>
      <vt:lpstr>PowerPoint Presentation</vt:lpstr>
      <vt:lpstr>Overview </vt:lpstr>
      <vt:lpstr>PowerPoint Presentation</vt:lpstr>
      <vt:lpstr>Gesture config </vt:lpstr>
      <vt:lpstr>GestureAnnouncement </vt:lpstr>
      <vt:lpstr>Example NGWorkspace (zoom out) </vt:lpstr>
      <vt:lpstr>Example NGWorkspace (zoom in) </vt:lpstr>
      <vt:lpstr>Example NGWorkspace Zoom (video)</vt:lpstr>
      <vt:lpstr>Example PieChart (rotate)</vt:lpstr>
      <vt:lpstr>Display Change Event</vt:lpstr>
      <vt:lpstr>UIMonitor</vt:lpstr>
      <vt:lpstr>Questions?</vt:lpstr>
      <vt:lpstr>Contact Information</vt:lpstr>
      <vt:lpstr>Try Cincom Smalltalk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Lovejoy, Jessica</dc:creator>
  <cp:lastModifiedBy>Jordan, Jeremy</cp:lastModifiedBy>
  <cp:revision>229</cp:revision>
  <cp:lastPrinted>2015-04-28T15:22:57Z</cp:lastPrinted>
  <dcterms:created xsi:type="dcterms:W3CDTF">2015-01-07T17:02:50Z</dcterms:created>
  <dcterms:modified xsi:type="dcterms:W3CDTF">2015-06-24T21:16:23Z</dcterms:modified>
</cp:coreProperties>
</file>