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56"/>
  </p:notesMasterIdLst>
  <p:handoutMasterIdLst>
    <p:handoutMasterId r:id="rId57"/>
  </p:handoutMasterIdLst>
  <p:sldIdLst>
    <p:sldId id="256" r:id="rId3"/>
    <p:sldId id="384" r:id="rId4"/>
    <p:sldId id="480" r:id="rId5"/>
    <p:sldId id="475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391" r:id="rId16"/>
    <p:sldId id="476" r:id="rId17"/>
    <p:sldId id="397" r:id="rId18"/>
    <p:sldId id="443" r:id="rId19"/>
    <p:sldId id="438" r:id="rId20"/>
    <p:sldId id="439" r:id="rId21"/>
    <p:sldId id="437" r:id="rId22"/>
    <p:sldId id="440" r:id="rId23"/>
    <p:sldId id="393" r:id="rId24"/>
    <p:sldId id="436" r:id="rId25"/>
    <p:sldId id="441" r:id="rId26"/>
    <p:sldId id="442" r:id="rId27"/>
    <p:sldId id="408" r:id="rId28"/>
    <p:sldId id="445" r:id="rId29"/>
    <p:sldId id="446" r:id="rId30"/>
    <p:sldId id="412" r:id="rId31"/>
    <p:sldId id="449" r:id="rId32"/>
    <p:sldId id="477" r:id="rId33"/>
    <p:sldId id="428" r:id="rId34"/>
    <p:sldId id="429" r:id="rId35"/>
    <p:sldId id="430" r:id="rId36"/>
    <p:sldId id="431" r:id="rId37"/>
    <p:sldId id="396" r:id="rId38"/>
    <p:sldId id="398" r:id="rId39"/>
    <p:sldId id="481" r:id="rId40"/>
    <p:sldId id="434" r:id="rId41"/>
    <p:sldId id="457" r:id="rId42"/>
    <p:sldId id="474" r:id="rId43"/>
    <p:sldId id="472" r:id="rId44"/>
    <p:sldId id="473" r:id="rId45"/>
    <p:sldId id="471" r:id="rId46"/>
    <p:sldId id="467" r:id="rId47"/>
    <p:sldId id="468" r:id="rId48"/>
    <p:sldId id="469" r:id="rId49"/>
    <p:sldId id="470" r:id="rId50"/>
    <p:sldId id="422" r:id="rId51"/>
    <p:sldId id="478" r:id="rId52"/>
    <p:sldId id="423" r:id="rId53"/>
    <p:sldId id="479" r:id="rId54"/>
    <p:sldId id="359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8CFF"/>
    <a:srgbClr val="CC99FF"/>
    <a:srgbClr val="0000FF"/>
    <a:srgbClr val="0000CC"/>
    <a:srgbClr val="FFFF00"/>
    <a:srgbClr val="FF9900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419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EC0241-62C5-44C1-B795-99C0D4FF8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950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8D1FE4D-8695-49BC-8852-BCB3C75B42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169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69992B4-906A-485D-BA48-0088F3E5BED2}" type="slidenum">
              <a:rPr lang="en-US" altLang="en-US" sz="1200" smtClean="0"/>
              <a:pPr eaLnBrk="1" hangingPunct="1">
                <a:defRPr/>
              </a:pPr>
              <a:t>1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991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10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7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11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691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12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704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13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69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E5DAE8E-7B9A-4C03-817C-017F5B1F1425}" type="slidenum">
              <a:rPr lang="en-US" altLang="en-US" sz="1200" smtClean="0"/>
              <a:pPr eaLnBrk="1" hangingPunct="1">
                <a:defRPr/>
              </a:pPr>
              <a:t>14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748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E5DAE8E-7B9A-4C03-817C-017F5B1F1425}" type="slidenum">
              <a:rPr lang="en-US" altLang="en-US" sz="1200" smtClean="0"/>
              <a:pPr eaLnBrk="1" hangingPunct="1">
                <a:defRPr/>
              </a:pPr>
              <a:t>15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336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16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003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586391-220F-42E7-B191-6F82064626C0}" type="slidenum">
              <a:rPr lang="en-US" altLang="en-US" sz="1200" smtClean="0"/>
              <a:pPr eaLnBrk="1" hangingPunct="1">
                <a:defRPr/>
              </a:pPr>
              <a:t>17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107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18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450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19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99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2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708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20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677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21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951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1BBF640-05BE-4C91-8B8B-F89F5C10BEA7}" type="slidenum">
              <a:rPr lang="en-US" altLang="en-US" sz="1200" smtClean="0"/>
              <a:pPr eaLnBrk="1" hangingPunct="1">
                <a:defRPr/>
              </a:pPr>
              <a:t>22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429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1BBF640-05BE-4C91-8B8B-F89F5C10BEA7}" type="slidenum">
              <a:rPr lang="en-US" altLang="en-US" sz="1200" smtClean="0"/>
              <a:pPr eaLnBrk="1" hangingPunct="1">
                <a:defRPr/>
              </a:pPr>
              <a:t>23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724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1BBF640-05BE-4C91-8B8B-F89F5C10BEA7}" type="slidenum">
              <a:rPr lang="en-US" altLang="en-US" sz="1200" smtClean="0"/>
              <a:pPr eaLnBrk="1" hangingPunct="1">
                <a:defRPr/>
              </a:pPr>
              <a:t>24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26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1BBF640-05BE-4C91-8B8B-F89F5C10BEA7}" type="slidenum">
              <a:rPr lang="en-US" altLang="en-US" sz="1200" smtClean="0"/>
              <a:pPr eaLnBrk="1" hangingPunct="1">
                <a:defRPr/>
              </a:pPr>
              <a:t>25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802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3DB0DA5-8C8A-4B27-8CE2-515839B9B6D6}" type="slidenum">
              <a:rPr lang="en-US" altLang="en-US" sz="1200" smtClean="0"/>
              <a:pPr eaLnBrk="1" hangingPunct="1">
                <a:defRPr/>
              </a:pPr>
              <a:t>26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183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3DB0DA5-8C8A-4B27-8CE2-515839B9B6D6}" type="slidenum">
              <a:rPr lang="en-US" altLang="en-US" sz="1200" smtClean="0"/>
              <a:pPr eaLnBrk="1" hangingPunct="1">
                <a:defRPr/>
              </a:pPr>
              <a:t>29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749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3DB0DA5-8C8A-4B27-8CE2-515839B9B6D6}" type="slidenum">
              <a:rPr lang="en-US" altLang="en-US" sz="1200" smtClean="0"/>
              <a:pPr eaLnBrk="1" hangingPunct="1">
                <a:defRPr/>
              </a:pPr>
              <a:t>31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223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3DB0DA5-8C8A-4B27-8CE2-515839B9B6D6}" type="slidenum">
              <a:rPr lang="en-US" altLang="en-US" sz="1200" smtClean="0"/>
              <a:pPr eaLnBrk="1" hangingPunct="1">
                <a:defRPr/>
              </a:pPr>
              <a:t>32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33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3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1533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3DB0DA5-8C8A-4B27-8CE2-515839B9B6D6}" type="slidenum">
              <a:rPr lang="en-US" altLang="en-US" sz="1200" smtClean="0"/>
              <a:pPr eaLnBrk="1" hangingPunct="1">
                <a:defRPr/>
              </a:pPr>
              <a:t>33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608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3DB0DA5-8C8A-4B27-8CE2-515839B9B6D6}" type="slidenum">
              <a:rPr lang="en-US" altLang="en-US" sz="1200" smtClean="0"/>
              <a:pPr eaLnBrk="1" hangingPunct="1">
                <a:defRPr/>
              </a:pPr>
              <a:t>34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6727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3DB0DA5-8C8A-4B27-8CE2-515839B9B6D6}" type="slidenum">
              <a:rPr lang="en-US" altLang="en-US" sz="1200" smtClean="0"/>
              <a:pPr eaLnBrk="1" hangingPunct="1">
                <a:defRPr/>
              </a:pPr>
              <a:t>35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374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4409A39-FEC4-410C-9D0F-BE1381D27AB9}" type="slidenum">
              <a:rPr lang="en-US" altLang="en-US" sz="1200" smtClean="0"/>
              <a:pPr eaLnBrk="1" hangingPunct="1">
                <a:defRPr/>
              </a:pPr>
              <a:t>36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22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B130185-B084-4567-99E3-D1580DDDC36A}" type="slidenum">
              <a:rPr lang="en-US" altLang="en-US" sz="1200" smtClean="0"/>
              <a:pPr eaLnBrk="1" hangingPunct="1">
                <a:defRPr/>
              </a:pPr>
              <a:t>37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5117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B130185-B084-4567-99E3-D1580DDDC36A}" type="slidenum">
              <a:rPr lang="en-US" altLang="en-US" sz="1200" smtClean="0"/>
              <a:pPr eaLnBrk="1" hangingPunct="1">
                <a:defRPr/>
              </a:pPr>
              <a:t>38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551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39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0219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40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9664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41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0331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42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13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4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2798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43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9229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44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23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45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489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46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0374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47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8139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AA43298-913B-4B6D-90B0-9B5A2020CAED}" type="slidenum">
              <a:rPr lang="en-US" altLang="en-US" sz="1200" smtClean="0"/>
              <a:pPr eaLnBrk="1" hangingPunct="1">
                <a:defRPr/>
              </a:pPr>
              <a:t>48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0849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586391-220F-42E7-B191-6F82064626C0}" type="slidenum">
              <a:rPr lang="en-US" altLang="en-US" sz="1200" smtClean="0"/>
              <a:pPr eaLnBrk="1" hangingPunct="1">
                <a:defRPr/>
              </a:pPr>
              <a:t>49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13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586391-220F-42E7-B191-6F82064626C0}" type="slidenum">
              <a:rPr lang="en-US" altLang="en-US" sz="1200" smtClean="0"/>
              <a:pPr eaLnBrk="1" hangingPunct="1">
                <a:defRPr/>
              </a:pPr>
              <a:t>50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84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3DB0DA5-8C8A-4B27-8CE2-515839B9B6D6}" type="slidenum">
              <a:rPr lang="en-US" altLang="en-US" sz="1200" smtClean="0"/>
              <a:pPr eaLnBrk="1" hangingPunct="1">
                <a:defRPr/>
              </a:pPr>
              <a:t>51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304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586391-220F-42E7-B191-6F82064626C0}" type="slidenum">
              <a:rPr lang="en-US" altLang="en-US" sz="1200" smtClean="0"/>
              <a:pPr eaLnBrk="1" hangingPunct="1">
                <a:defRPr/>
              </a:pPr>
              <a:t>52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6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5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6881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74B3CA1F-E9BE-4A07-B929-ED7EB564C0EA}" type="slidenum">
              <a:rPr lang="en-US" altLang="en-US" sz="1200" smtClean="0"/>
              <a:pPr eaLnBrk="1" hangingPunct="1">
                <a:defRPr/>
              </a:pPr>
              <a:t>53</a:t>
            </a:fld>
            <a:endParaRPr lang="en-US" alt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687388"/>
            <a:ext cx="4713288" cy="3535362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33875"/>
            <a:ext cx="5033963" cy="4113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53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6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678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7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528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8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056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9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10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2286000"/>
            <a:ext cx="8534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3F0C3-E518-4EDD-AE43-B5A1CBB78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1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58E5-EDC4-4378-B2B9-A34030231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78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923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2075"/>
            <a:ext cx="4040188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923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2075"/>
            <a:ext cx="4041775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46DD-D5EA-4386-A56A-6DB9EA45A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12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69D3E-3F9D-43E2-85B2-1B12E2C81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91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94246-BC25-4E16-B0B2-D36BDA163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27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4600" y="2362200"/>
            <a:ext cx="5638800" cy="1981200"/>
          </a:xfrm>
        </p:spPr>
        <p:txBody>
          <a:bodyPr/>
          <a:lstStyle>
            <a:lvl1pPr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13DED-34AA-4184-91DE-D97C2D41F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37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4600" y="2362200"/>
            <a:ext cx="5638800" cy="1981200"/>
          </a:xfrm>
        </p:spPr>
        <p:txBody>
          <a:bodyPr/>
          <a:lstStyle>
            <a:lvl1pPr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8159E-557A-40F8-884C-D69FF4B1A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76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4600" y="2362200"/>
            <a:ext cx="5638800" cy="1981200"/>
          </a:xfrm>
        </p:spPr>
        <p:txBody>
          <a:bodyPr/>
          <a:lstStyle>
            <a:lvl1pPr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2975-5AC0-4CEC-877B-AE2331914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9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86000"/>
            <a:ext cx="8534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1722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9858233C-E464-46B3-AFE6-EE542DDD2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9800" y="1524000"/>
            <a:ext cx="655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981200" y="61722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172200"/>
            <a:ext cx="2895600" cy="45720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172200"/>
            <a:ext cx="1905000" cy="4572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92F6CE77-C836-4CB3-B857-3DDBB877D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00FF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676400" y="2286000"/>
            <a:ext cx="571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dirty="0" err="1" smtClean="0">
                <a:solidFill>
                  <a:srgbClr val="0000FF"/>
                </a:solidFill>
              </a:rPr>
              <a:t>GemStone</a:t>
            </a:r>
            <a:r>
              <a:rPr lang="en-US" altLang="en-US" b="1" dirty="0" smtClean="0">
                <a:solidFill>
                  <a:srgbClr val="0000FF"/>
                </a:solidFill>
              </a:rPr>
              <a:t>/S 64 Update</a:t>
            </a:r>
          </a:p>
          <a:p>
            <a:pPr algn="ctr" eaLnBrk="1" hangingPunct="1"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>(with jokes!)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057400" y="3582650"/>
            <a:ext cx="5181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Norm Green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Senior VP &amp; CTO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ESUG 2016</a:t>
            </a:r>
            <a:endParaRPr lang="en-US" altLang="en-US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Prague, Czech Republic</a:t>
            </a:r>
            <a:endParaRPr lang="en-US" altLang="en-US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24 August 2016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10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ＭＳ Ｐゴシック" charset="0"/>
              </a:rPr>
              <a:t>Key Features Of </a:t>
            </a:r>
            <a:r>
              <a:rPr lang="en-US" sz="2800" dirty="0" err="1" smtClean="0">
                <a:ea typeface="ＭＳ Ｐゴシック" charset="0"/>
              </a:rPr>
              <a:t>GemStone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Security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Object-level security.</a:t>
            </a: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User, group, world permissions.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Login Security</a:t>
            </a: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Traditional User-id / Password</a:t>
            </a: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Single-Sign-On (GSSAP/Kerberos) (coming soon)</a:t>
            </a: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LDAP</a:t>
            </a: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PAM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Administrative Privileges</a:t>
            </a: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#</a:t>
            </a:r>
            <a:r>
              <a:rPr lang="en-US" sz="1600" dirty="0" err="1" smtClean="0">
                <a:ea typeface="ＭＳ Ｐゴシック" charset="0"/>
              </a:rPr>
              <a:t>GarbageCollection</a:t>
            </a:r>
            <a:endParaRPr lang="en-US" sz="1600" dirty="0" smtClean="0">
              <a:ea typeface="ＭＳ Ｐゴシック" charset="0"/>
            </a:endParaRP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#</a:t>
            </a:r>
            <a:r>
              <a:rPr lang="en-US" sz="1600" dirty="0" err="1" smtClean="0">
                <a:ea typeface="ＭＳ Ｐゴシック" charset="0"/>
              </a:rPr>
              <a:t>OtherPassword</a:t>
            </a:r>
            <a:endParaRPr lang="en-US" sz="1600" dirty="0" smtClean="0">
              <a:ea typeface="ＭＳ Ｐゴシック" charset="0"/>
            </a:endParaRP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#</a:t>
            </a:r>
            <a:r>
              <a:rPr lang="en-US" sz="1600" dirty="0" err="1" smtClean="0">
                <a:ea typeface="ＭＳ Ｐゴシック" charset="0"/>
              </a:rPr>
              <a:t>SystemControl</a:t>
            </a:r>
            <a:endParaRPr lang="en-US" sz="1600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11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ＭＳ Ｐゴシック" charset="0"/>
              </a:rPr>
              <a:t>Key Features Of </a:t>
            </a:r>
            <a:r>
              <a:rPr lang="en-US" sz="2800" dirty="0" err="1" smtClean="0">
                <a:ea typeface="ＭＳ Ｐゴシック" charset="0"/>
              </a:rPr>
              <a:t>GemStone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100% Smalltalk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All objects, all the time.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Classes, methods, blocks.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ANSI Smalltalk compliant (mostly)</a:t>
            </a:r>
          </a:p>
        </p:txBody>
      </p:sp>
    </p:spTree>
    <p:extLst>
      <p:ext uri="{BB962C8B-B14F-4D97-AF65-F5344CB8AC3E}">
        <p14:creationId xmlns:p14="http://schemas.microsoft.com/office/powerpoint/2010/main" val="929142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12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ＭＳ Ｐゴシック" charset="0"/>
              </a:rPr>
              <a:t>Key Features Of </a:t>
            </a:r>
            <a:r>
              <a:rPr lang="en-US" sz="2800" dirty="0" err="1" smtClean="0">
                <a:ea typeface="ＭＳ Ｐゴシック" charset="0"/>
              </a:rPr>
              <a:t>GemStone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Very Large Collection Support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Collections of millions of objects.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Optimized searches using b-tree Indexes:</a:t>
            </a: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Equality Indexes (a = b)</a:t>
            </a: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Identity Indexes (a == b)</a:t>
            </a:r>
          </a:p>
        </p:txBody>
      </p:sp>
    </p:spTree>
    <p:extLst>
      <p:ext uri="{BB962C8B-B14F-4D97-AF65-F5344CB8AC3E}">
        <p14:creationId xmlns:p14="http://schemas.microsoft.com/office/powerpoint/2010/main" val="3823424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13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ＭＳ Ｐゴシック" charset="0"/>
              </a:rPr>
              <a:t>Key Features Of </a:t>
            </a:r>
            <a:r>
              <a:rPr lang="en-US" sz="2800" dirty="0" err="1" smtClean="0">
                <a:ea typeface="ＭＳ Ｐゴシック" charset="0"/>
              </a:rPr>
              <a:t>GemStone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Interfaces to Other </a:t>
            </a:r>
            <a:r>
              <a:rPr lang="en-US" sz="2400" dirty="0" err="1" smtClean="0">
                <a:ea typeface="ＭＳ Ｐゴシック" charset="0"/>
              </a:rPr>
              <a:t>Smalltalks</a:t>
            </a:r>
            <a:endParaRPr lang="en-US" sz="2400" dirty="0" smtClean="0">
              <a:ea typeface="ＭＳ Ｐゴシック" charset="0"/>
            </a:endParaRPr>
          </a:p>
          <a:p>
            <a:pPr lvl="1">
              <a:defRPr/>
            </a:pPr>
            <a:r>
              <a:rPr lang="en-US" sz="2000" dirty="0" err="1">
                <a:ea typeface="ＭＳ Ｐゴシック" charset="0"/>
              </a:rPr>
              <a:t>VisualWorks</a:t>
            </a:r>
            <a:r>
              <a:rPr lang="en-US" sz="2000" dirty="0">
                <a:ea typeface="ＭＳ Ｐゴシック" charset="0"/>
              </a:rPr>
              <a:t>® - </a:t>
            </a:r>
            <a:r>
              <a:rPr lang="en-US" sz="2000" dirty="0" err="1">
                <a:ea typeface="ＭＳ Ｐゴシック" charset="0"/>
              </a:rPr>
              <a:t>GemBuilder</a:t>
            </a:r>
            <a:r>
              <a:rPr lang="en-US" sz="2000" dirty="0">
                <a:ea typeface="ＭＳ Ｐゴシック" charset="0"/>
              </a:rPr>
              <a:t> for </a:t>
            </a:r>
            <a:r>
              <a:rPr lang="en-US" sz="2000" dirty="0" err="1">
                <a:ea typeface="ＭＳ Ｐゴシック" charset="0"/>
              </a:rPr>
              <a:t>VisualWorks</a:t>
            </a:r>
            <a:r>
              <a:rPr lang="en-US" sz="2000" dirty="0">
                <a:ea typeface="ＭＳ Ｐゴシック" charset="0"/>
              </a:rPr>
              <a:t>®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VA Smalltalk® - </a:t>
            </a:r>
            <a:r>
              <a:rPr lang="en-US" sz="2000" dirty="0" err="1">
                <a:ea typeface="ＭＳ Ｐゴシック" charset="0"/>
              </a:rPr>
              <a:t>GemBuilder</a:t>
            </a:r>
            <a:r>
              <a:rPr lang="en-US" sz="2000" dirty="0">
                <a:ea typeface="ＭＳ Ｐゴシック" charset="0"/>
              </a:rPr>
              <a:t> for VA Smalltalk®</a:t>
            </a:r>
          </a:p>
          <a:p>
            <a:pPr lvl="1">
              <a:defRPr/>
            </a:pPr>
            <a:r>
              <a:rPr lang="en-US" sz="2000" dirty="0" err="1">
                <a:ea typeface="ＭＳ Ｐゴシック" charset="0"/>
              </a:rPr>
              <a:t>Pharo</a:t>
            </a:r>
            <a:r>
              <a:rPr lang="en-US" sz="2000" dirty="0">
                <a:ea typeface="ＭＳ Ｐゴシック" charset="0"/>
              </a:rPr>
              <a:t> – </a:t>
            </a:r>
            <a:r>
              <a:rPr lang="en-US" sz="2000" dirty="0" err="1">
                <a:ea typeface="ＭＳ Ｐゴシック" charset="0"/>
              </a:rPr>
              <a:t>tODE</a:t>
            </a:r>
            <a:r>
              <a:rPr lang="en-US" sz="2000" dirty="0">
                <a:ea typeface="ＭＳ Ｐゴシック" charset="0"/>
              </a:rPr>
              <a:t> (open source</a:t>
            </a:r>
            <a:r>
              <a:rPr lang="en-US" sz="2000" dirty="0" smtClean="0">
                <a:ea typeface="ＭＳ Ｐゴシック" charset="0"/>
              </a:rPr>
              <a:t>)</a:t>
            </a:r>
            <a:endParaRPr lang="en-US" sz="2800" dirty="0" smtClean="0">
              <a:ea typeface="ＭＳ Ｐゴシック" charset="0"/>
            </a:endParaRPr>
          </a:p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Interfaces To Other Languages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C/C++ - </a:t>
            </a:r>
            <a:r>
              <a:rPr lang="en-US" sz="2000" dirty="0" err="1" smtClean="0">
                <a:ea typeface="ＭＳ Ｐゴシック" charset="0"/>
              </a:rPr>
              <a:t>GemBuilder</a:t>
            </a:r>
            <a:r>
              <a:rPr lang="en-US" sz="2000" dirty="0" smtClean="0">
                <a:ea typeface="ＭＳ Ｐゴシック" charset="0"/>
              </a:rPr>
              <a:t> for C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Java – </a:t>
            </a:r>
            <a:r>
              <a:rPr lang="en-US" sz="2000" dirty="0" err="1" smtClean="0">
                <a:ea typeface="ＭＳ Ｐゴシック" charset="0"/>
              </a:rPr>
              <a:t>GemBuilder</a:t>
            </a:r>
            <a:r>
              <a:rPr lang="en-US" sz="2000" dirty="0" smtClean="0">
                <a:ea typeface="ＭＳ Ｐゴシック" charset="0"/>
              </a:rPr>
              <a:t> for Java</a:t>
            </a:r>
          </a:p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Interfaces to Relational Databases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Oracle – </a:t>
            </a:r>
            <a:r>
              <a:rPr lang="en-US" sz="2000" dirty="0" err="1" smtClean="0">
                <a:ea typeface="ＭＳ Ｐゴシック" charset="0"/>
              </a:rPr>
              <a:t>GemConnect</a:t>
            </a:r>
            <a:r>
              <a:rPr lang="en-US" sz="2000" dirty="0" smtClean="0">
                <a:ea typeface="ＭＳ Ｐゴシック" charset="0"/>
              </a:rPr>
              <a:t> for Oracle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Sybase – </a:t>
            </a:r>
            <a:r>
              <a:rPr lang="en-US" sz="2000" dirty="0" err="1" smtClean="0">
                <a:ea typeface="ＭＳ Ｐゴシック" charset="0"/>
              </a:rPr>
              <a:t>GemConnect</a:t>
            </a:r>
            <a:r>
              <a:rPr lang="en-US" sz="2000" dirty="0" smtClean="0">
                <a:ea typeface="ＭＳ Ｐゴシック" charset="0"/>
              </a:rPr>
              <a:t> for Sybase (open source)</a:t>
            </a:r>
          </a:p>
        </p:txBody>
      </p:sp>
    </p:spTree>
    <p:extLst>
      <p:ext uri="{BB962C8B-B14F-4D97-AF65-F5344CB8AC3E}">
        <p14:creationId xmlns:p14="http://schemas.microsoft.com/office/powerpoint/2010/main" val="392343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B7AABC42-E30E-4DB9-BEAF-D3020EFCD971}" type="slidenum">
              <a:rPr lang="en-US" altLang="en-US" sz="1400" smtClean="0"/>
              <a:pPr eaLnBrk="1" hangingPunct="1">
                <a:defRPr/>
              </a:pPr>
              <a:t>14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Agile or Fragile?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590800"/>
            <a:ext cx="85725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B7AABC42-E30E-4DB9-BEAF-D3020EFCD971}" type="slidenum">
              <a:rPr lang="en-US" altLang="en-US" sz="1400" smtClean="0"/>
              <a:pPr eaLnBrk="1" hangingPunct="1">
                <a:defRPr/>
              </a:pPr>
              <a:t>15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Versions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382000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Latest Release: 3.3.1 (June, 2016)</a:t>
            </a:r>
          </a:p>
          <a:p>
            <a:pPr>
              <a:defRPr/>
            </a:pPr>
            <a:r>
              <a:rPr lang="en-US" dirty="0" smtClean="0"/>
              <a:t>Next Major Release: 3.4 (Spring, 2017)</a:t>
            </a:r>
          </a:p>
        </p:txBody>
      </p:sp>
    </p:spTree>
    <p:extLst>
      <p:ext uri="{BB962C8B-B14F-4D97-AF65-F5344CB8AC3E}">
        <p14:creationId xmlns:p14="http://schemas.microsoft.com/office/powerpoint/2010/main" val="1617171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16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3.3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smtClean="0"/>
              <a:t>Smalltalk Virtual Machine Performance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Improved native code generation.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Optimize native code for branch prediction.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Improved math performance, especially integer math.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Average overall improvement: </a:t>
            </a:r>
          </a:p>
          <a:p>
            <a:pPr lvl="2">
              <a:buClr>
                <a:srgbClr val="00709E"/>
              </a:buClr>
              <a:defRPr/>
            </a:pPr>
            <a:r>
              <a:rPr lang="en-US" dirty="0" smtClean="0"/>
              <a:t>25% faster vs. GS/64 3.2</a:t>
            </a:r>
          </a:p>
          <a:p>
            <a:pPr lvl="1">
              <a:buClr>
                <a:srgbClr val="00709E"/>
              </a:buClr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6FB0C0B-AE3B-40E5-AF94-AB8BEB6E2292}" type="slidenum">
              <a:rPr lang="en-US" altLang="en-US" sz="1400" smtClean="0"/>
              <a:pPr eaLnBrk="1" hangingPunct="1">
                <a:defRPr/>
              </a:pPr>
              <a:t>17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3.3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Faster </a:t>
            </a:r>
            <a:r>
              <a:rPr lang="en-US" dirty="0" err="1" smtClean="0"/>
              <a:t>Tranlog</a:t>
            </a:r>
            <a:r>
              <a:rPr lang="en-US" dirty="0" smtClean="0"/>
              <a:t> Restore</a:t>
            </a:r>
          </a:p>
          <a:p>
            <a:pPr lvl="1">
              <a:defRPr/>
            </a:pPr>
            <a:r>
              <a:rPr lang="en-US" dirty="0" smtClean="0"/>
              <a:t>Optimize object table generation during restore.</a:t>
            </a:r>
          </a:p>
          <a:p>
            <a:pPr lvl="1">
              <a:defRPr/>
            </a:pPr>
            <a:r>
              <a:rPr lang="en-US" dirty="0" smtClean="0"/>
              <a:t>~30% improvement</a:t>
            </a:r>
          </a:p>
          <a:p>
            <a:pPr lvl="1">
              <a:defRPr/>
            </a:pPr>
            <a:r>
              <a:rPr lang="en-US" dirty="0" smtClean="0"/>
              <a:t>Affects:</a:t>
            </a:r>
          </a:p>
          <a:p>
            <a:pPr lvl="2">
              <a:defRPr/>
            </a:pPr>
            <a:r>
              <a:rPr lang="en-US" dirty="0" smtClean="0"/>
              <a:t>#</a:t>
            </a:r>
            <a:r>
              <a:rPr lang="en-US" dirty="0" err="1" smtClean="0"/>
              <a:t>restoreFromLogs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Hot Standby Systems</a:t>
            </a:r>
          </a:p>
        </p:txBody>
      </p:sp>
    </p:spTree>
    <p:extLst>
      <p:ext uri="{BB962C8B-B14F-4D97-AF65-F5344CB8AC3E}">
        <p14:creationId xmlns:p14="http://schemas.microsoft.com/office/powerpoint/2010/main" val="74433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18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3.3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err="1" smtClean="0"/>
              <a:t>SmallFraction</a:t>
            </a:r>
            <a:endParaRPr lang="en-US" dirty="0" smtClean="0"/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New immediate (special) class.</a:t>
            </a:r>
          </a:p>
          <a:p>
            <a:pPr lvl="2">
              <a:buClr>
                <a:srgbClr val="00709E"/>
              </a:buClr>
              <a:defRPr/>
            </a:pPr>
            <a:r>
              <a:rPr lang="en-US" dirty="0" smtClean="0"/>
              <a:t>Value encoded in the object.</a:t>
            </a:r>
          </a:p>
          <a:p>
            <a:pPr lvl="2">
              <a:buClr>
                <a:srgbClr val="00709E"/>
              </a:buClr>
              <a:defRPr/>
            </a:pPr>
            <a:r>
              <a:rPr lang="en-US" dirty="0" smtClean="0"/>
              <a:t>Guaranteed canonical.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Numerator Range: </a:t>
            </a:r>
          </a:p>
          <a:p>
            <a:pPr lvl="2">
              <a:buClr>
                <a:srgbClr val="00709E"/>
              </a:buClr>
              <a:defRPr/>
            </a:pPr>
            <a:r>
              <a:rPr lang="it-IT" dirty="0" smtClean="0"/>
              <a:t>-</a:t>
            </a:r>
            <a:r>
              <a:rPr lang="it-IT" dirty="0"/>
              <a:t>268435456 </a:t>
            </a:r>
            <a:r>
              <a:rPr lang="it-IT" dirty="0" smtClean="0"/>
              <a:t>to 268435455</a:t>
            </a:r>
          </a:p>
          <a:p>
            <a:pPr lvl="1">
              <a:buClr>
                <a:srgbClr val="00709E"/>
              </a:buClr>
              <a:defRPr/>
            </a:pPr>
            <a:r>
              <a:rPr lang="it-IT" dirty="0" smtClean="0"/>
              <a:t>Denominator </a:t>
            </a:r>
            <a:r>
              <a:rPr lang="it-IT" dirty="0" err="1" smtClean="0"/>
              <a:t>Range</a:t>
            </a:r>
            <a:r>
              <a:rPr lang="it-IT" dirty="0" smtClean="0"/>
              <a:t>:</a:t>
            </a:r>
          </a:p>
          <a:p>
            <a:pPr lvl="2">
              <a:buClr>
                <a:srgbClr val="00709E"/>
              </a:buClr>
              <a:defRPr/>
            </a:pPr>
            <a:r>
              <a:rPr lang="it-IT" dirty="0" smtClean="0"/>
              <a:t>1 </a:t>
            </a:r>
            <a:r>
              <a:rPr lang="it-IT" dirty="0"/>
              <a:t>to 134217727</a:t>
            </a:r>
            <a:endParaRPr lang="en-US" dirty="0" smtClean="0"/>
          </a:p>
          <a:p>
            <a:pPr lvl="1">
              <a:buClr>
                <a:srgbClr val="00709E"/>
              </a:buCl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0989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19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3.3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err="1" smtClean="0"/>
              <a:t>GsFile</a:t>
            </a:r>
            <a:r>
              <a:rPr lang="en-US" dirty="0" smtClean="0"/>
              <a:t> Improvements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Native UTF8 Support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Methods Now Implemented as Primitives:</a:t>
            </a:r>
          </a:p>
          <a:p>
            <a:pPr lvl="2">
              <a:buClr>
                <a:srgbClr val="00709E"/>
              </a:buClr>
              <a:defRPr/>
            </a:pPr>
            <a:r>
              <a:rPr lang="en-US" dirty="0" smtClean="0">
                <a:latin typeface="Courier"/>
                <a:cs typeface="Courier"/>
              </a:rPr>
              <a:t>next</a:t>
            </a:r>
          </a:p>
          <a:p>
            <a:pPr lvl="2">
              <a:buClr>
                <a:srgbClr val="00709E"/>
              </a:buClr>
              <a:defRPr/>
            </a:pPr>
            <a:r>
              <a:rPr lang="en-US" dirty="0" err="1" smtClean="0">
                <a:latin typeface="Courier"/>
                <a:cs typeface="Courier"/>
              </a:rPr>
              <a:t>nextPut</a:t>
            </a:r>
            <a:r>
              <a:rPr lang="en-US" dirty="0" smtClean="0">
                <a:latin typeface="Courier"/>
                <a:cs typeface="Courier"/>
              </a:rPr>
              <a:t>:</a:t>
            </a:r>
          </a:p>
          <a:p>
            <a:pPr lvl="2">
              <a:buClr>
                <a:srgbClr val="00709E"/>
              </a:buClr>
              <a:defRPr/>
            </a:pPr>
            <a:r>
              <a:rPr lang="en-US" dirty="0" smtClean="0">
                <a:latin typeface="Courier"/>
                <a:cs typeface="Courier"/>
              </a:rPr>
              <a:t>_peek:</a:t>
            </a:r>
          </a:p>
          <a:p>
            <a:pPr lvl="2">
              <a:buClr>
                <a:srgbClr val="00709E"/>
              </a:buClr>
              <a:defRPr/>
            </a:pPr>
            <a:r>
              <a:rPr lang="en-US" dirty="0" smtClean="0">
                <a:latin typeface="Courier"/>
                <a:cs typeface="Courier"/>
              </a:rPr>
              <a:t>_</a:t>
            </a:r>
            <a:r>
              <a:rPr lang="en-US" dirty="0" err="1" smtClean="0">
                <a:latin typeface="Courier"/>
                <a:cs typeface="Courier"/>
              </a:rPr>
              <a:t>seekTo</a:t>
            </a:r>
            <a:r>
              <a:rPr lang="en-US" dirty="0" smtClean="0">
                <a:latin typeface="Courier"/>
                <a:cs typeface="Courier"/>
              </a:rPr>
              <a:t>: </a:t>
            </a:r>
            <a:r>
              <a:rPr lang="en-US" dirty="0" err="1" smtClean="0">
                <a:latin typeface="Courier"/>
                <a:cs typeface="Courier"/>
              </a:rPr>
              <a:t>opcode</a:t>
            </a:r>
            <a:r>
              <a:rPr lang="en-US" dirty="0" smtClean="0">
                <a:latin typeface="Courier"/>
                <a:cs typeface="Courier"/>
              </a:rPr>
              <a:t>:</a:t>
            </a:r>
          </a:p>
          <a:p>
            <a:pPr lvl="2">
              <a:buClr>
                <a:srgbClr val="00709E"/>
              </a:buClr>
              <a:defRPr/>
            </a:pPr>
            <a:r>
              <a:rPr lang="en-US" dirty="0" err="1" smtClean="0">
                <a:latin typeface="Courier"/>
                <a:cs typeface="Courier"/>
              </a:rPr>
              <a:t>isCompressed</a:t>
            </a:r>
            <a:endParaRPr lang="en-US" dirty="0" smtClean="0">
              <a:latin typeface="Courier"/>
              <a:cs typeface="Courier"/>
            </a:endParaRPr>
          </a:p>
          <a:p>
            <a:pPr lvl="2">
              <a:buClr>
                <a:srgbClr val="00709E"/>
              </a:buClr>
              <a:defRPr/>
            </a:pPr>
            <a:r>
              <a:rPr lang="en-US" dirty="0" smtClean="0">
                <a:latin typeface="Courier"/>
                <a:cs typeface="Courier"/>
              </a:rPr>
              <a:t>position</a:t>
            </a:r>
          </a:p>
          <a:p>
            <a:pPr lvl="1">
              <a:buClr>
                <a:srgbClr val="00709E"/>
              </a:buCl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945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2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Agenda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So what is this </a:t>
            </a:r>
            <a:r>
              <a:rPr lang="en-US" sz="2400" i="1" dirty="0" err="1" smtClean="0">
                <a:ea typeface="ＭＳ Ｐゴシック" charset="0"/>
              </a:rPr>
              <a:t>GemStone</a:t>
            </a:r>
            <a:r>
              <a:rPr lang="en-US" sz="2400" dirty="0" smtClean="0">
                <a:ea typeface="ＭＳ Ｐゴシック" charset="0"/>
              </a:rPr>
              <a:t> thing you speak of?</a:t>
            </a:r>
          </a:p>
          <a:p>
            <a:pPr>
              <a:defRPr/>
            </a:pPr>
            <a:r>
              <a:rPr lang="en-US" sz="2400" dirty="0" err="1" smtClean="0">
                <a:ea typeface="ＭＳ Ｐゴシック" charset="0"/>
              </a:rPr>
              <a:t>GemStone</a:t>
            </a:r>
            <a:r>
              <a:rPr lang="en-US" sz="2400" dirty="0" smtClean="0">
                <a:ea typeface="ＭＳ Ｐゴシック" charset="0"/>
              </a:rPr>
              <a:t>/S 64 v 3.3</a:t>
            </a:r>
          </a:p>
          <a:p>
            <a:pPr>
              <a:defRPr/>
            </a:pPr>
            <a:r>
              <a:rPr lang="en-US" sz="2400" dirty="0" err="1">
                <a:ea typeface="ＭＳ Ｐゴシック" charset="0"/>
              </a:rPr>
              <a:t>GemStone</a:t>
            </a:r>
            <a:r>
              <a:rPr lang="en-US" sz="2400" dirty="0">
                <a:ea typeface="ＭＳ Ｐゴシック" charset="0"/>
              </a:rPr>
              <a:t>/S 64 v </a:t>
            </a:r>
            <a:r>
              <a:rPr lang="en-US" sz="2400" dirty="0" smtClean="0">
                <a:ea typeface="ＭＳ Ｐゴシック" charset="0"/>
              </a:rPr>
              <a:t>3.4</a:t>
            </a:r>
          </a:p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Licensing Options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20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3.3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smtClean="0"/>
              <a:t>Support LZ4 Data Compression</a:t>
            </a:r>
          </a:p>
          <a:p>
            <a:pPr lvl="1">
              <a:buClr>
                <a:srgbClr val="00709E"/>
              </a:buClr>
              <a:defRPr/>
            </a:pPr>
            <a:r>
              <a:rPr lang="en-US" sz="2400" i="1" dirty="0" smtClean="0"/>
              <a:t>“LZ4 </a:t>
            </a:r>
            <a:r>
              <a:rPr lang="en-US" sz="2400" i="1" dirty="0"/>
              <a:t>is lossless compression algorithm, providing compression speed at 400 MB/s per core (0.16 Bytes/cycle). It also features an extremely fast decoder, with speed in multiple GB/s per core (0.71 Bytes/cycle).” </a:t>
            </a:r>
            <a:r>
              <a:rPr lang="en-US" sz="2400" i="1" dirty="0" smtClean="0"/>
              <a:t>-</a:t>
            </a:r>
            <a:r>
              <a:rPr lang="en-US" sz="2000" dirty="0" smtClean="0"/>
              <a:t>http</a:t>
            </a:r>
            <a:r>
              <a:rPr lang="en-US" sz="2000" dirty="0"/>
              <a:t>://cyan4973.github.io/lz4/</a:t>
            </a:r>
            <a:endParaRPr lang="en-US" sz="2400" dirty="0" smtClean="0"/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Up to 10X faster than </a:t>
            </a:r>
            <a:r>
              <a:rPr lang="en-US" dirty="0" err="1" smtClean="0"/>
              <a:t>zlib</a:t>
            </a:r>
            <a:r>
              <a:rPr lang="en-US" dirty="0" smtClean="0"/>
              <a:t> (aka </a:t>
            </a:r>
            <a:r>
              <a:rPr lang="en-US" dirty="0" err="1" smtClean="0"/>
              <a:t>gzip</a:t>
            </a:r>
            <a:r>
              <a:rPr lang="en-US" dirty="0" smtClean="0"/>
              <a:t>).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Compression ratio slightly worse than </a:t>
            </a:r>
            <a:r>
              <a:rPr lang="en-US" dirty="0" err="1" smtClean="0"/>
              <a:t>zlib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7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21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3.3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smtClean="0"/>
              <a:t>3.3 LZ4 Support: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Remote Gem to Page Server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Remote GCI (ST Image) to Gem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Stone to Remote Shared Page Cache(s)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Stone to hot standby server(s).</a:t>
            </a:r>
          </a:p>
        </p:txBody>
      </p:sp>
    </p:spTree>
    <p:extLst>
      <p:ext uri="{BB962C8B-B14F-4D97-AF65-F5344CB8AC3E}">
        <p14:creationId xmlns:p14="http://schemas.microsoft.com/office/powerpoint/2010/main" val="4052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12024D6-3568-463C-9DB8-29013F3A3A90}" type="slidenum">
              <a:rPr lang="en-US" altLang="en-US" sz="1400" smtClean="0"/>
              <a:pPr eaLnBrk="1" hangingPunct="1">
                <a:defRPr/>
              </a:pPr>
              <a:t>22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3.3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sz="2800" dirty="0" smtClean="0">
                <a:ea typeface="ＭＳ Ｐゴシック" charset="0"/>
              </a:rPr>
              <a:t>Remote Gem to Page Server Encryption</a:t>
            </a:r>
          </a:p>
          <a:p>
            <a:pPr lvl="1">
              <a:buClr>
                <a:srgbClr val="00709E"/>
              </a:buClr>
              <a:defRPr/>
            </a:pPr>
            <a:r>
              <a:rPr lang="en-US" sz="2400" dirty="0" smtClean="0">
                <a:ea typeface="ＭＳ Ｐゴシック" charset="0"/>
              </a:rPr>
              <a:t>Remote Gem to Page Server connection may now use SSL/TLS.</a:t>
            </a:r>
          </a:p>
          <a:p>
            <a:pPr lvl="1">
              <a:buClr>
                <a:srgbClr val="00709E"/>
              </a:buClr>
              <a:defRPr/>
            </a:pPr>
            <a:r>
              <a:rPr lang="en-US" sz="2400" dirty="0" smtClean="0">
                <a:ea typeface="ＭＳ Ｐゴシック" charset="0"/>
              </a:rPr>
              <a:t>Enabled </a:t>
            </a:r>
            <a:r>
              <a:rPr lang="en-US" sz="2400" dirty="0">
                <a:ea typeface="ＭＳ Ｐゴシック" charset="0"/>
              </a:rPr>
              <a:t>with new 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GEM_PGSVR_USE_SSL</a:t>
            </a:r>
            <a:r>
              <a:rPr lang="en-US" sz="2400" dirty="0" smtClean="0">
                <a:ea typeface="ＭＳ Ｐゴシック" charset="0"/>
              </a:rPr>
              <a:t> option.</a:t>
            </a:r>
          </a:p>
          <a:p>
            <a:pPr lvl="1">
              <a:buClr>
                <a:srgbClr val="00709E"/>
              </a:buClr>
              <a:defRPr/>
            </a:pPr>
            <a:r>
              <a:rPr lang="en-US" sz="2400" dirty="0" smtClean="0">
                <a:ea typeface="ＭＳ Ｐゴシック" charset="0"/>
              </a:rPr>
              <a:t>Remote client to Gem connection already uses SSL/TLS.</a:t>
            </a:r>
          </a:p>
          <a:p>
            <a:pPr lvl="1">
              <a:buClr>
                <a:srgbClr val="00709E"/>
              </a:buClr>
              <a:defRPr/>
            </a:pPr>
            <a:endParaRPr lang="en-US" sz="2400" dirty="0" smtClean="0">
              <a:ea typeface="ＭＳ Ｐゴシック" charset="0"/>
            </a:endParaRPr>
          </a:p>
          <a:p>
            <a:pPr lvl="1">
              <a:buClr>
                <a:srgbClr val="00709E"/>
              </a:buClr>
              <a:defRPr/>
            </a:pPr>
            <a:endParaRPr lang="en-US" sz="2400" dirty="0" smtClean="0">
              <a:ea typeface="ＭＳ Ｐゴシック" charset="0"/>
            </a:endParaRPr>
          </a:p>
          <a:p>
            <a:pPr marL="0" indent="0">
              <a:buClr>
                <a:srgbClr val="00709E"/>
              </a:buClr>
              <a:buNone/>
              <a:defRPr/>
            </a:pPr>
            <a:endParaRPr lang="en-US" sz="1400" dirty="0" smtClean="0">
              <a:ea typeface="ＭＳ Ｐゴシック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12024D6-3568-463C-9DB8-29013F3A3A90}" type="slidenum">
              <a:rPr lang="en-US" altLang="en-US" sz="1400" smtClean="0"/>
              <a:pPr eaLnBrk="1" hangingPunct="1">
                <a:defRPr/>
              </a:pPr>
              <a:t>23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3.3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sz="2800" dirty="0" smtClean="0">
                <a:ea typeface="ＭＳ Ｐゴシック" charset="0"/>
              </a:rPr>
              <a:t>Start </a:t>
            </a:r>
            <a:r>
              <a:rPr lang="en-US" sz="2800" dirty="0" err="1" smtClean="0">
                <a:ea typeface="ＭＳ Ｐゴシック" charset="0"/>
              </a:rPr>
              <a:t>statmonitor</a:t>
            </a:r>
            <a:r>
              <a:rPr lang="en-US" sz="2800" dirty="0" smtClean="0">
                <a:ea typeface="ＭＳ Ｐゴシック" charset="0"/>
              </a:rPr>
              <a:t> automatically</a:t>
            </a:r>
          </a:p>
          <a:p>
            <a:pPr>
              <a:buClr>
                <a:srgbClr val="00709E"/>
              </a:buClr>
              <a:defRPr/>
            </a:pPr>
            <a:r>
              <a:rPr lang="en-US" sz="2800" dirty="0" smtClean="0">
                <a:latin typeface="Arial"/>
                <a:ea typeface="ＭＳ Ｐゴシック" charset="0"/>
                <a:cs typeface="Arial"/>
              </a:rPr>
              <a:t>Supports 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various </a:t>
            </a:r>
            <a:r>
              <a:rPr lang="en-US" sz="2800" dirty="0" smtClean="0">
                <a:latin typeface="Arial"/>
                <a:ea typeface="ＭＳ Ｐゴシック" charset="0"/>
                <a:cs typeface="Arial"/>
              </a:rPr>
              <a:t>wildcard </a:t>
            </a:r>
            <a:r>
              <a:rPr lang="en-US" sz="2800" dirty="0" err="1" smtClean="0">
                <a:latin typeface="Arial"/>
                <a:ea typeface="ＭＳ Ｐゴシック" charset="0"/>
                <a:cs typeface="Arial"/>
              </a:rPr>
              <a:t>args</a:t>
            </a:r>
            <a:r>
              <a:rPr lang="en-US" sz="280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from </a:t>
            </a:r>
            <a:r>
              <a:rPr lang="en-US" sz="2800" dirty="0" err="1">
                <a:latin typeface="Arial"/>
                <a:ea typeface="ＭＳ Ｐゴシック" charset="0"/>
                <a:cs typeface="Arial"/>
              </a:rPr>
              <a:t>strftime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(3</a:t>
            </a:r>
            <a:r>
              <a:rPr lang="en-US" sz="2800" dirty="0" smtClean="0">
                <a:latin typeface="Arial"/>
                <a:ea typeface="ＭＳ Ｐゴシック" charset="0"/>
                <a:cs typeface="Arial"/>
              </a:rPr>
              <a:t>)</a:t>
            </a:r>
            <a:endParaRPr lang="en-US" sz="2800" dirty="0" smtClean="0">
              <a:ea typeface="ＭＳ Ｐゴシック" charset="0"/>
            </a:endParaRPr>
          </a:p>
          <a:p>
            <a:pPr>
              <a:buClr>
                <a:srgbClr val="00709E"/>
              </a:buClr>
              <a:defRPr/>
            </a:pPr>
            <a:r>
              <a:rPr lang="en-US" sz="2800" dirty="0" smtClean="0">
                <a:ea typeface="ＭＳ Ｐゴシック" charset="0"/>
              </a:rPr>
              <a:t>New Configuration parameters:</a:t>
            </a:r>
          </a:p>
          <a:p>
            <a:pPr lvl="1">
              <a:buClr>
                <a:srgbClr val="00709E"/>
              </a:buClr>
              <a:defRPr/>
            </a:pP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STN_STATMONITOR_ARGS </a:t>
            </a:r>
          </a:p>
          <a:p>
            <a:pPr lvl="2">
              <a:buClr>
                <a:srgbClr val="00709E"/>
              </a:buClr>
              <a:defRPr/>
            </a:pPr>
            <a:r>
              <a:rPr lang="en-US" sz="2000" dirty="0" smtClean="0">
                <a:latin typeface="Arial"/>
                <a:ea typeface="ＭＳ Ｐゴシック" charset="0"/>
                <a:cs typeface="Arial"/>
              </a:rPr>
              <a:t>At stone startup</a:t>
            </a:r>
          </a:p>
          <a:p>
            <a:pPr lvl="1">
              <a:buClr>
                <a:srgbClr val="00709E"/>
              </a:buClr>
              <a:defRPr/>
            </a:pP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GEM_STATMONITOR_ARGS</a:t>
            </a:r>
          </a:p>
          <a:p>
            <a:pPr lvl="2">
              <a:buClr>
                <a:srgbClr val="00709E"/>
              </a:buClr>
              <a:defRPr/>
            </a:pPr>
            <a:r>
              <a:rPr lang="en-US" sz="2000" dirty="0">
                <a:latin typeface="Arial"/>
                <a:ea typeface="ＭＳ Ｐゴシック" charset="0"/>
                <a:cs typeface="Arial"/>
              </a:rPr>
              <a:t>At </a:t>
            </a:r>
            <a:r>
              <a:rPr lang="en-US" sz="2000" dirty="0" smtClean="0">
                <a:latin typeface="Arial"/>
                <a:ea typeface="ＭＳ Ｐゴシック" charset="0"/>
                <a:cs typeface="Arial"/>
              </a:rPr>
              <a:t>remote cache startup</a:t>
            </a:r>
            <a:endParaRPr lang="en-US" sz="2000" dirty="0">
              <a:latin typeface="Courier"/>
              <a:ea typeface="ＭＳ Ｐゴシック" charset="0"/>
              <a:cs typeface="Courier"/>
            </a:endParaRPr>
          </a:p>
          <a:p>
            <a:pPr lvl="1">
              <a:buClr>
                <a:srgbClr val="00709E"/>
              </a:buClr>
              <a:defRPr/>
            </a:pP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STN_STATMONITOR_MID_CACHE_ARGS</a:t>
            </a:r>
            <a:endParaRPr lang="en-US" sz="2400" dirty="0">
              <a:latin typeface="Courier"/>
              <a:ea typeface="ＭＳ Ｐゴシック" charset="0"/>
              <a:cs typeface="Courier"/>
            </a:endParaRPr>
          </a:p>
          <a:p>
            <a:pPr lvl="2">
              <a:buClr>
                <a:srgbClr val="00709E"/>
              </a:buClr>
              <a:defRPr/>
            </a:pPr>
            <a:r>
              <a:rPr lang="en-US" sz="2000" dirty="0">
                <a:latin typeface="Arial"/>
                <a:ea typeface="ＭＳ Ｐゴシック" charset="0"/>
                <a:cs typeface="Arial"/>
              </a:rPr>
              <a:t>At </a:t>
            </a:r>
            <a:r>
              <a:rPr lang="en-US" sz="2000" dirty="0" smtClean="0">
                <a:latin typeface="Arial"/>
                <a:ea typeface="ＭＳ Ｐゴシック" charset="0"/>
                <a:cs typeface="Arial"/>
              </a:rPr>
              <a:t>mid-level cache startup</a:t>
            </a:r>
            <a:endParaRPr lang="en-US" sz="2400" dirty="0" smtClean="0">
              <a:latin typeface="Courier"/>
              <a:ea typeface="ＭＳ Ｐゴシック" charset="0"/>
              <a:cs typeface="Courier"/>
            </a:endParaRPr>
          </a:p>
          <a:p>
            <a:pPr marL="0" indent="0">
              <a:buClr>
                <a:srgbClr val="00709E"/>
              </a:buClr>
              <a:buNone/>
              <a:defRPr/>
            </a:pPr>
            <a:endParaRPr lang="en-US" sz="1400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12024D6-3568-463C-9DB8-29013F3A3A90}" type="slidenum">
              <a:rPr lang="en-US" altLang="en-US" sz="1400" smtClean="0"/>
              <a:pPr eaLnBrk="1" hangingPunct="1">
                <a:defRPr/>
              </a:pPr>
              <a:t>24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3.3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sz="2800" dirty="0" smtClean="0">
                <a:ea typeface="ＭＳ Ｐゴシック" charset="0"/>
              </a:rPr>
              <a:t>Make </a:t>
            </a:r>
            <a:r>
              <a:rPr lang="en-US" sz="2800" dirty="0" err="1" smtClean="0">
                <a:latin typeface="Courier"/>
                <a:ea typeface="ＭＳ Ｐゴシック" charset="0"/>
                <a:cs typeface="Courier"/>
              </a:rPr>
              <a:t>pageaudit</a:t>
            </a:r>
            <a:r>
              <a:rPr lang="en-US" sz="2800" dirty="0" smtClean="0">
                <a:ea typeface="ＭＳ Ｐゴシック" charset="0"/>
              </a:rPr>
              <a:t> Command Multi-threaded</a:t>
            </a:r>
          </a:p>
          <a:p>
            <a:pPr lvl="1">
              <a:buClr>
                <a:srgbClr val="00709E"/>
              </a:buClr>
              <a:defRPr/>
            </a:pPr>
            <a:r>
              <a:rPr lang="en-US" sz="2400" dirty="0" smtClean="0">
                <a:ea typeface="ＭＳ Ｐゴシック" charset="0"/>
              </a:rPr>
              <a:t>Used to audit the repository for page-level consistency.</a:t>
            </a:r>
          </a:p>
          <a:p>
            <a:pPr lvl="1">
              <a:buClr>
                <a:srgbClr val="00709E"/>
              </a:buClr>
              <a:defRPr/>
            </a:pPr>
            <a:r>
              <a:rPr lang="en-US" sz="2400" dirty="0" smtClean="0">
                <a:ea typeface="ＭＳ Ｐゴシック" charset="0"/>
              </a:rPr>
              <a:t>Up to 20 X faster than 3.2</a:t>
            </a:r>
          </a:p>
        </p:txBody>
      </p:sp>
    </p:spTree>
    <p:extLst>
      <p:ext uri="{BB962C8B-B14F-4D97-AF65-F5344CB8AC3E}">
        <p14:creationId xmlns:p14="http://schemas.microsoft.com/office/powerpoint/2010/main" val="835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12024D6-3568-463C-9DB8-29013F3A3A90}" type="slidenum">
              <a:rPr lang="en-US" altLang="en-US" sz="1400" smtClean="0"/>
              <a:pPr eaLnBrk="1" hangingPunct="1">
                <a:defRPr/>
              </a:pPr>
              <a:t>25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3.3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sz="2800" dirty="0" smtClean="0">
                <a:ea typeface="ＭＳ Ｐゴシック" charset="0"/>
              </a:rPr>
              <a:t>Object Canonicalization Framework</a:t>
            </a:r>
          </a:p>
          <a:p>
            <a:pPr lvl="1">
              <a:buClr>
                <a:srgbClr val="00709E"/>
              </a:buClr>
              <a:defRPr/>
            </a:pPr>
            <a:r>
              <a:rPr lang="en-US" sz="2400" dirty="0" smtClean="0">
                <a:ea typeface="ＭＳ Ｐゴシック" charset="0"/>
              </a:rPr>
              <a:t>A framework of classes that may be used to </a:t>
            </a:r>
            <a:r>
              <a:rPr lang="en-US" sz="2400" dirty="0" err="1" smtClean="0">
                <a:ea typeface="ＭＳ Ｐゴシック" charset="0"/>
              </a:rPr>
              <a:t>canonicalize</a:t>
            </a:r>
            <a:r>
              <a:rPr lang="en-US" sz="2400" dirty="0" smtClean="0">
                <a:ea typeface="ＭＳ Ｐゴシック" charset="0"/>
              </a:rPr>
              <a:t> instances of domain classes.</a:t>
            </a:r>
          </a:p>
          <a:p>
            <a:pPr lvl="2">
              <a:buClr>
                <a:srgbClr val="00709E"/>
              </a:buClr>
              <a:defRPr/>
            </a:pPr>
            <a:r>
              <a:rPr lang="en-US" sz="2000" dirty="0" err="1">
                <a:ea typeface="ＭＳ Ｐゴシック" charset="0"/>
              </a:rPr>
              <a:t>AbstractReferencingObjectPolicy</a:t>
            </a:r>
            <a:endParaRPr lang="en-US" sz="2000" dirty="0">
              <a:ea typeface="ＭＳ Ｐゴシック" charset="0"/>
            </a:endParaRPr>
          </a:p>
          <a:p>
            <a:pPr lvl="2">
              <a:buClr>
                <a:srgbClr val="00709E"/>
              </a:buClr>
              <a:defRPr/>
            </a:pPr>
            <a:r>
              <a:rPr lang="en-US" sz="2000" dirty="0" err="1" smtClean="0">
                <a:ea typeface="ＭＳ Ｐゴシック" charset="0"/>
              </a:rPr>
              <a:t>ReferencingObjectPolicy</a:t>
            </a:r>
            <a:endParaRPr lang="en-US" sz="2000" dirty="0" smtClean="0">
              <a:ea typeface="ＭＳ Ｐゴシック" charset="0"/>
            </a:endParaRPr>
          </a:p>
          <a:p>
            <a:pPr lvl="2">
              <a:buClr>
                <a:srgbClr val="00709E"/>
              </a:buClr>
              <a:defRPr/>
            </a:pPr>
            <a:r>
              <a:rPr lang="en-US" sz="2000" dirty="0" err="1">
                <a:ea typeface="ＭＳ Ｐゴシック" charset="0"/>
              </a:rPr>
              <a:t>CanonicalObjectManager</a:t>
            </a:r>
            <a:endParaRPr lang="en-US" sz="2000" dirty="0">
              <a:ea typeface="ＭＳ Ｐゴシック" charset="0"/>
            </a:endParaRPr>
          </a:p>
          <a:p>
            <a:pPr lvl="2">
              <a:buClr>
                <a:srgbClr val="00709E"/>
              </a:buClr>
              <a:defRPr/>
            </a:pPr>
            <a:r>
              <a:rPr lang="en-US" sz="2000" dirty="0" err="1" smtClean="0">
                <a:ea typeface="ＭＳ Ｐゴシック" charset="0"/>
              </a:rPr>
              <a:t>CanonicalObjectPolicy</a:t>
            </a:r>
            <a:endParaRPr lang="en-US" sz="2000" dirty="0" smtClean="0">
              <a:ea typeface="ＭＳ Ｐゴシック" charset="0"/>
            </a:endParaRPr>
          </a:p>
          <a:p>
            <a:pPr lvl="2">
              <a:buClr>
                <a:srgbClr val="00709E"/>
              </a:buClr>
              <a:defRPr/>
            </a:pPr>
            <a:r>
              <a:rPr lang="en-US" sz="2000" dirty="0" err="1" smtClean="0">
                <a:ea typeface="ＭＳ Ｐゴシック" charset="0"/>
              </a:rPr>
              <a:t>CanonicalObjectRegistry</a:t>
            </a:r>
            <a:endParaRPr lang="en-US" sz="2000" dirty="0" smtClean="0">
              <a:ea typeface="ＭＳ Ｐゴシック" charset="0"/>
            </a:endParaRPr>
          </a:p>
          <a:p>
            <a:pPr>
              <a:buClr>
                <a:srgbClr val="00709E"/>
              </a:buClr>
              <a:defRPr/>
            </a:pPr>
            <a:r>
              <a:rPr lang="en-US" sz="2800" dirty="0" smtClean="0">
                <a:latin typeface="Arial"/>
                <a:ea typeface="ＭＳ Ｐゴシック" charset="0"/>
                <a:cs typeface="Arial"/>
              </a:rPr>
              <a:t>Developed by a </a:t>
            </a:r>
            <a:r>
              <a:rPr lang="en-US" sz="2800" dirty="0" err="1" smtClean="0">
                <a:latin typeface="Arial"/>
                <a:ea typeface="ＭＳ Ｐゴシック" charset="0"/>
                <a:cs typeface="Arial"/>
              </a:rPr>
              <a:t>GemTalk</a:t>
            </a:r>
            <a:r>
              <a:rPr lang="en-US" sz="2800" dirty="0" smtClean="0">
                <a:latin typeface="Arial"/>
                <a:ea typeface="ＭＳ Ｐゴシック" charset="0"/>
                <a:cs typeface="Arial"/>
              </a:rPr>
              <a:t> – Customer partnership.</a:t>
            </a:r>
          </a:p>
          <a:p>
            <a:pPr marL="0" indent="0">
              <a:buClr>
                <a:srgbClr val="00709E"/>
              </a:buClr>
              <a:buNone/>
              <a:defRPr/>
            </a:pPr>
            <a:endParaRPr lang="en-US" sz="1400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AB8E281-A6D8-4083-902F-BE191C142E56}" type="slidenum">
              <a:rPr lang="en-US" altLang="en-US" sz="1400" smtClean="0"/>
              <a:pPr eaLnBrk="1" hangingPunct="1">
                <a:defRPr/>
              </a:pPr>
              <a:t>26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3.3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sz="2800" dirty="0" smtClean="0"/>
              <a:t>Page Server Changes</a:t>
            </a:r>
          </a:p>
          <a:p>
            <a:pPr lvl="1">
              <a:buClr>
                <a:srgbClr val="00709E"/>
              </a:buClr>
              <a:defRPr/>
            </a:pPr>
            <a:r>
              <a:rPr lang="en-US" sz="2400" dirty="0" smtClean="0"/>
              <a:t>Previously (before 3.3)</a:t>
            </a:r>
          </a:p>
          <a:p>
            <a:pPr lvl="2">
              <a:buClr>
                <a:srgbClr val="00709E"/>
              </a:buClr>
              <a:defRPr/>
            </a:pPr>
            <a:r>
              <a:rPr lang="en-US" sz="2000" dirty="0" smtClean="0"/>
              <a:t>1 </a:t>
            </a:r>
            <a:r>
              <a:rPr lang="en-US" sz="2000" u="sng" dirty="0" smtClean="0"/>
              <a:t>process</a:t>
            </a:r>
            <a:r>
              <a:rPr lang="en-US" sz="2000" dirty="0" smtClean="0"/>
              <a:t> (page server) is started for 1 remote gem.</a:t>
            </a:r>
          </a:p>
          <a:p>
            <a:pPr lvl="2">
              <a:buClr>
                <a:srgbClr val="00709E"/>
              </a:buClr>
              <a:defRPr/>
            </a:pPr>
            <a:r>
              <a:rPr lang="en-US" sz="2000" dirty="0" smtClean="0"/>
              <a:t>3000 sessions == 3000 page servers!</a:t>
            </a:r>
          </a:p>
          <a:p>
            <a:pPr lvl="2">
              <a:buClr>
                <a:srgbClr val="00709E"/>
              </a:buClr>
              <a:defRPr/>
            </a:pPr>
            <a:r>
              <a:rPr lang="en-US" sz="2000" dirty="0" smtClean="0"/>
              <a:t>Page Table Memory Problems (especially Linux)</a:t>
            </a:r>
          </a:p>
          <a:p>
            <a:pPr lvl="1">
              <a:buClr>
                <a:srgbClr val="00709E"/>
              </a:buClr>
              <a:defRPr/>
            </a:pPr>
            <a:r>
              <a:rPr lang="en-US" sz="2400" dirty="0" smtClean="0"/>
              <a:t>Now (3.3 and later)</a:t>
            </a:r>
          </a:p>
          <a:p>
            <a:pPr lvl="2">
              <a:buClr>
                <a:srgbClr val="00709E"/>
              </a:buClr>
              <a:defRPr/>
            </a:pPr>
            <a:r>
              <a:rPr lang="en-US" sz="2000" dirty="0" smtClean="0"/>
              <a:t>1 page server process is started for *all* gems on a remote host.</a:t>
            </a:r>
          </a:p>
          <a:p>
            <a:pPr lvl="2">
              <a:buClr>
                <a:srgbClr val="00709E"/>
              </a:buClr>
              <a:defRPr/>
            </a:pPr>
            <a:r>
              <a:rPr lang="en-US" sz="2000" dirty="0"/>
              <a:t>1 </a:t>
            </a:r>
            <a:r>
              <a:rPr lang="en-US" sz="2000" u="sng" dirty="0"/>
              <a:t>thread</a:t>
            </a:r>
            <a:r>
              <a:rPr lang="en-US" sz="2000" dirty="0"/>
              <a:t> is started for 1 remote gem</a:t>
            </a:r>
            <a:r>
              <a:rPr lang="en-US" sz="2000" dirty="0" smtClean="0"/>
              <a:t>.</a:t>
            </a:r>
          </a:p>
          <a:p>
            <a:pPr lvl="2">
              <a:buClr>
                <a:srgbClr val="00709E"/>
              </a:buClr>
              <a:defRPr/>
            </a:pPr>
            <a:r>
              <a:rPr lang="en-US" sz="2000" dirty="0" smtClean="0"/>
              <a:t>Each remote gem uses 1 native thread in the page server.</a:t>
            </a:r>
          </a:p>
          <a:p>
            <a:pPr marL="914400" lvl="2" indent="0">
              <a:buClr>
                <a:srgbClr val="00709E"/>
              </a:buClr>
              <a:buNone/>
              <a:defRPr/>
            </a:pPr>
            <a:endParaRPr lang="en-US" sz="2000" dirty="0" smtClean="0"/>
          </a:p>
          <a:p>
            <a:pPr lvl="1">
              <a:buClr>
                <a:srgbClr val="00709E"/>
              </a:buClr>
              <a:defRPr/>
            </a:pPr>
            <a:endParaRPr lang="en-US" sz="2400" dirty="0" smtClean="0"/>
          </a:p>
          <a:p>
            <a:pPr marL="457200" lvl="1" indent="0">
              <a:buClr>
                <a:srgbClr val="00709E"/>
              </a:buClr>
              <a:buNone/>
              <a:defRPr/>
            </a:pP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Clr>
                <a:srgbClr val="00709E"/>
              </a:buClr>
              <a:buNone/>
              <a:defRPr/>
            </a:pP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Clr>
                <a:srgbClr val="00709E"/>
              </a:buClr>
              <a:defRPr/>
            </a:pPr>
            <a:endParaRPr lang="en-US" sz="1800" dirty="0" smtClean="0"/>
          </a:p>
          <a:p>
            <a:pPr>
              <a:buClr>
                <a:srgbClr val="00709E"/>
              </a:buClr>
              <a:defRPr/>
            </a:pP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31321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8E5-EDC4-4378-B2B9-A34030231F6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>
            <a:off x="76200" y="2209800"/>
            <a:ext cx="1981200" cy="3657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81000" y="2454275"/>
            <a:ext cx="1304925" cy="974725"/>
            <a:chOff x="809" y="1123"/>
            <a:chExt cx="822" cy="614"/>
          </a:xfrm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809" y="1123"/>
              <a:ext cx="411" cy="495"/>
            </a:xfrm>
            <a:custGeom>
              <a:avLst/>
              <a:gdLst>
                <a:gd name="T0" fmla="*/ 50 w 411"/>
                <a:gd name="T1" fmla="*/ 494 h 495"/>
                <a:gd name="T2" fmla="*/ 410 w 411"/>
                <a:gd name="T3" fmla="*/ 0 h 495"/>
                <a:gd name="T4" fmla="*/ 0 w 411"/>
                <a:gd name="T5" fmla="*/ 355 h 495"/>
                <a:gd name="T6" fmla="*/ 50 w 411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95">
                  <a:moveTo>
                    <a:pt x="50" y="494"/>
                  </a:moveTo>
                  <a:lnTo>
                    <a:pt x="410" y="0"/>
                  </a:lnTo>
                  <a:lnTo>
                    <a:pt x="0" y="355"/>
                  </a:lnTo>
                  <a:lnTo>
                    <a:pt x="50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214" y="1123"/>
              <a:ext cx="417" cy="495"/>
            </a:xfrm>
            <a:custGeom>
              <a:avLst/>
              <a:gdLst>
                <a:gd name="T0" fmla="*/ 365 w 417"/>
                <a:gd name="T1" fmla="*/ 494 h 495"/>
                <a:gd name="T2" fmla="*/ 0 w 417"/>
                <a:gd name="T3" fmla="*/ 0 h 495"/>
                <a:gd name="T4" fmla="*/ 416 w 417"/>
                <a:gd name="T5" fmla="*/ 355 h 495"/>
                <a:gd name="T6" fmla="*/ 365 w 417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" h="495">
                  <a:moveTo>
                    <a:pt x="365" y="494"/>
                  </a:moveTo>
                  <a:lnTo>
                    <a:pt x="0" y="0"/>
                  </a:lnTo>
                  <a:lnTo>
                    <a:pt x="416" y="355"/>
                  </a:lnTo>
                  <a:lnTo>
                    <a:pt x="365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1061" y="1128"/>
              <a:ext cx="318" cy="609"/>
            </a:xfrm>
            <a:custGeom>
              <a:avLst/>
              <a:gdLst>
                <a:gd name="T0" fmla="*/ 0 w 318"/>
                <a:gd name="T1" fmla="*/ 608 h 609"/>
                <a:gd name="T2" fmla="*/ 158 w 318"/>
                <a:gd name="T3" fmla="*/ 0 h 609"/>
                <a:gd name="T4" fmla="*/ 317 w 318"/>
                <a:gd name="T5" fmla="*/ 608 h 609"/>
                <a:gd name="T6" fmla="*/ 0 w 318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609">
                  <a:moveTo>
                    <a:pt x="0" y="608"/>
                  </a:moveTo>
                  <a:lnTo>
                    <a:pt x="158" y="0"/>
                  </a:lnTo>
                  <a:lnTo>
                    <a:pt x="317" y="608"/>
                  </a:lnTo>
                  <a:lnTo>
                    <a:pt x="0" y="608"/>
                  </a:lnTo>
                </a:path>
              </a:pathLst>
            </a:custGeom>
            <a:solidFill>
              <a:srgbClr val="618FFD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855" y="1128"/>
              <a:ext cx="365" cy="609"/>
            </a:xfrm>
            <a:custGeom>
              <a:avLst/>
              <a:gdLst>
                <a:gd name="T0" fmla="*/ 207 w 365"/>
                <a:gd name="T1" fmla="*/ 608 h 609"/>
                <a:gd name="T2" fmla="*/ 364 w 365"/>
                <a:gd name="T3" fmla="*/ 0 h 609"/>
                <a:gd name="T4" fmla="*/ 0 w 365"/>
                <a:gd name="T5" fmla="*/ 490 h 609"/>
                <a:gd name="T6" fmla="*/ 207 w 365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609">
                  <a:moveTo>
                    <a:pt x="207" y="608"/>
                  </a:moveTo>
                  <a:lnTo>
                    <a:pt x="364" y="0"/>
                  </a:lnTo>
                  <a:lnTo>
                    <a:pt x="0" y="490"/>
                  </a:lnTo>
                  <a:lnTo>
                    <a:pt x="207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214" y="1126"/>
              <a:ext cx="369" cy="609"/>
            </a:xfrm>
            <a:custGeom>
              <a:avLst/>
              <a:gdLst>
                <a:gd name="T0" fmla="*/ 160 w 369"/>
                <a:gd name="T1" fmla="*/ 608 h 609"/>
                <a:gd name="T2" fmla="*/ 0 w 369"/>
                <a:gd name="T3" fmla="*/ 0 h 609"/>
                <a:gd name="T4" fmla="*/ 368 w 369"/>
                <a:gd name="T5" fmla="*/ 490 h 609"/>
                <a:gd name="T6" fmla="*/ 160 w 369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609">
                  <a:moveTo>
                    <a:pt x="160" y="608"/>
                  </a:moveTo>
                  <a:lnTo>
                    <a:pt x="0" y="0"/>
                  </a:lnTo>
                  <a:lnTo>
                    <a:pt x="368" y="490"/>
                  </a:lnTo>
                  <a:lnTo>
                    <a:pt x="160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916" y="1334"/>
              <a:ext cx="6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bg1"/>
                  </a:solidFill>
                  <a:latin typeface="Arial" charset="0"/>
                </a:rPr>
                <a:t>Gem1</a:t>
              </a:r>
              <a:endParaRPr lang="en-US" sz="24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381000" y="3581400"/>
            <a:ext cx="1304925" cy="974725"/>
            <a:chOff x="809" y="1123"/>
            <a:chExt cx="822" cy="614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09" y="1123"/>
              <a:ext cx="411" cy="495"/>
            </a:xfrm>
            <a:custGeom>
              <a:avLst/>
              <a:gdLst>
                <a:gd name="T0" fmla="*/ 50 w 411"/>
                <a:gd name="T1" fmla="*/ 494 h 495"/>
                <a:gd name="T2" fmla="*/ 410 w 411"/>
                <a:gd name="T3" fmla="*/ 0 h 495"/>
                <a:gd name="T4" fmla="*/ 0 w 411"/>
                <a:gd name="T5" fmla="*/ 355 h 495"/>
                <a:gd name="T6" fmla="*/ 50 w 411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95">
                  <a:moveTo>
                    <a:pt x="50" y="494"/>
                  </a:moveTo>
                  <a:lnTo>
                    <a:pt x="410" y="0"/>
                  </a:lnTo>
                  <a:lnTo>
                    <a:pt x="0" y="355"/>
                  </a:lnTo>
                  <a:lnTo>
                    <a:pt x="50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214" y="1123"/>
              <a:ext cx="417" cy="495"/>
            </a:xfrm>
            <a:custGeom>
              <a:avLst/>
              <a:gdLst>
                <a:gd name="T0" fmla="*/ 365 w 417"/>
                <a:gd name="T1" fmla="*/ 494 h 495"/>
                <a:gd name="T2" fmla="*/ 0 w 417"/>
                <a:gd name="T3" fmla="*/ 0 h 495"/>
                <a:gd name="T4" fmla="*/ 416 w 417"/>
                <a:gd name="T5" fmla="*/ 355 h 495"/>
                <a:gd name="T6" fmla="*/ 365 w 417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" h="495">
                  <a:moveTo>
                    <a:pt x="365" y="494"/>
                  </a:moveTo>
                  <a:lnTo>
                    <a:pt x="0" y="0"/>
                  </a:lnTo>
                  <a:lnTo>
                    <a:pt x="416" y="355"/>
                  </a:lnTo>
                  <a:lnTo>
                    <a:pt x="365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061" y="1128"/>
              <a:ext cx="318" cy="609"/>
            </a:xfrm>
            <a:custGeom>
              <a:avLst/>
              <a:gdLst>
                <a:gd name="T0" fmla="*/ 0 w 318"/>
                <a:gd name="T1" fmla="*/ 608 h 609"/>
                <a:gd name="T2" fmla="*/ 158 w 318"/>
                <a:gd name="T3" fmla="*/ 0 h 609"/>
                <a:gd name="T4" fmla="*/ 317 w 318"/>
                <a:gd name="T5" fmla="*/ 608 h 609"/>
                <a:gd name="T6" fmla="*/ 0 w 318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609">
                  <a:moveTo>
                    <a:pt x="0" y="608"/>
                  </a:moveTo>
                  <a:lnTo>
                    <a:pt x="158" y="0"/>
                  </a:lnTo>
                  <a:lnTo>
                    <a:pt x="317" y="608"/>
                  </a:lnTo>
                  <a:lnTo>
                    <a:pt x="0" y="608"/>
                  </a:lnTo>
                </a:path>
              </a:pathLst>
            </a:custGeom>
            <a:solidFill>
              <a:srgbClr val="618FFD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55" y="1128"/>
              <a:ext cx="365" cy="609"/>
            </a:xfrm>
            <a:custGeom>
              <a:avLst/>
              <a:gdLst>
                <a:gd name="T0" fmla="*/ 207 w 365"/>
                <a:gd name="T1" fmla="*/ 608 h 609"/>
                <a:gd name="T2" fmla="*/ 364 w 365"/>
                <a:gd name="T3" fmla="*/ 0 h 609"/>
                <a:gd name="T4" fmla="*/ 0 w 365"/>
                <a:gd name="T5" fmla="*/ 490 h 609"/>
                <a:gd name="T6" fmla="*/ 207 w 365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609">
                  <a:moveTo>
                    <a:pt x="207" y="608"/>
                  </a:moveTo>
                  <a:lnTo>
                    <a:pt x="364" y="0"/>
                  </a:lnTo>
                  <a:lnTo>
                    <a:pt x="0" y="490"/>
                  </a:lnTo>
                  <a:lnTo>
                    <a:pt x="207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214" y="1126"/>
              <a:ext cx="369" cy="609"/>
            </a:xfrm>
            <a:custGeom>
              <a:avLst/>
              <a:gdLst>
                <a:gd name="T0" fmla="*/ 160 w 369"/>
                <a:gd name="T1" fmla="*/ 608 h 609"/>
                <a:gd name="T2" fmla="*/ 0 w 369"/>
                <a:gd name="T3" fmla="*/ 0 h 609"/>
                <a:gd name="T4" fmla="*/ 368 w 369"/>
                <a:gd name="T5" fmla="*/ 490 h 609"/>
                <a:gd name="T6" fmla="*/ 160 w 369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609">
                  <a:moveTo>
                    <a:pt x="160" y="608"/>
                  </a:moveTo>
                  <a:lnTo>
                    <a:pt x="0" y="0"/>
                  </a:lnTo>
                  <a:lnTo>
                    <a:pt x="368" y="490"/>
                  </a:lnTo>
                  <a:lnTo>
                    <a:pt x="160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916" y="1334"/>
              <a:ext cx="6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bg1"/>
                  </a:solidFill>
                  <a:latin typeface="Arial" charset="0"/>
                </a:rPr>
                <a:t>Gem2</a:t>
              </a:r>
              <a:endParaRPr lang="en-US" sz="24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81000" y="4740275"/>
            <a:ext cx="1304925" cy="974725"/>
            <a:chOff x="809" y="1123"/>
            <a:chExt cx="822" cy="614"/>
          </a:xfrm>
        </p:grpSpPr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809" y="1123"/>
              <a:ext cx="411" cy="495"/>
            </a:xfrm>
            <a:custGeom>
              <a:avLst/>
              <a:gdLst>
                <a:gd name="T0" fmla="*/ 50 w 411"/>
                <a:gd name="T1" fmla="*/ 494 h 495"/>
                <a:gd name="T2" fmla="*/ 410 w 411"/>
                <a:gd name="T3" fmla="*/ 0 h 495"/>
                <a:gd name="T4" fmla="*/ 0 w 411"/>
                <a:gd name="T5" fmla="*/ 355 h 495"/>
                <a:gd name="T6" fmla="*/ 50 w 411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95">
                  <a:moveTo>
                    <a:pt x="50" y="494"/>
                  </a:moveTo>
                  <a:lnTo>
                    <a:pt x="410" y="0"/>
                  </a:lnTo>
                  <a:lnTo>
                    <a:pt x="0" y="355"/>
                  </a:lnTo>
                  <a:lnTo>
                    <a:pt x="50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214" y="1123"/>
              <a:ext cx="417" cy="495"/>
            </a:xfrm>
            <a:custGeom>
              <a:avLst/>
              <a:gdLst>
                <a:gd name="T0" fmla="*/ 365 w 417"/>
                <a:gd name="T1" fmla="*/ 494 h 495"/>
                <a:gd name="T2" fmla="*/ 0 w 417"/>
                <a:gd name="T3" fmla="*/ 0 h 495"/>
                <a:gd name="T4" fmla="*/ 416 w 417"/>
                <a:gd name="T5" fmla="*/ 355 h 495"/>
                <a:gd name="T6" fmla="*/ 365 w 417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" h="495">
                  <a:moveTo>
                    <a:pt x="365" y="494"/>
                  </a:moveTo>
                  <a:lnTo>
                    <a:pt x="0" y="0"/>
                  </a:lnTo>
                  <a:lnTo>
                    <a:pt x="416" y="355"/>
                  </a:lnTo>
                  <a:lnTo>
                    <a:pt x="365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061" y="1128"/>
              <a:ext cx="318" cy="609"/>
            </a:xfrm>
            <a:custGeom>
              <a:avLst/>
              <a:gdLst>
                <a:gd name="T0" fmla="*/ 0 w 318"/>
                <a:gd name="T1" fmla="*/ 608 h 609"/>
                <a:gd name="T2" fmla="*/ 158 w 318"/>
                <a:gd name="T3" fmla="*/ 0 h 609"/>
                <a:gd name="T4" fmla="*/ 317 w 318"/>
                <a:gd name="T5" fmla="*/ 608 h 609"/>
                <a:gd name="T6" fmla="*/ 0 w 318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609">
                  <a:moveTo>
                    <a:pt x="0" y="608"/>
                  </a:moveTo>
                  <a:lnTo>
                    <a:pt x="158" y="0"/>
                  </a:lnTo>
                  <a:lnTo>
                    <a:pt x="317" y="608"/>
                  </a:lnTo>
                  <a:lnTo>
                    <a:pt x="0" y="608"/>
                  </a:lnTo>
                </a:path>
              </a:pathLst>
            </a:custGeom>
            <a:solidFill>
              <a:srgbClr val="618FFD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855" y="1128"/>
              <a:ext cx="365" cy="609"/>
            </a:xfrm>
            <a:custGeom>
              <a:avLst/>
              <a:gdLst>
                <a:gd name="T0" fmla="*/ 207 w 365"/>
                <a:gd name="T1" fmla="*/ 608 h 609"/>
                <a:gd name="T2" fmla="*/ 364 w 365"/>
                <a:gd name="T3" fmla="*/ 0 h 609"/>
                <a:gd name="T4" fmla="*/ 0 w 365"/>
                <a:gd name="T5" fmla="*/ 490 h 609"/>
                <a:gd name="T6" fmla="*/ 207 w 365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609">
                  <a:moveTo>
                    <a:pt x="207" y="608"/>
                  </a:moveTo>
                  <a:lnTo>
                    <a:pt x="364" y="0"/>
                  </a:lnTo>
                  <a:lnTo>
                    <a:pt x="0" y="490"/>
                  </a:lnTo>
                  <a:lnTo>
                    <a:pt x="207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214" y="1126"/>
              <a:ext cx="369" cy="609"/>
            </a:xfrm>
            <a:custGeom>
              <a:avLst/>
              <a:gdLst>
                <a:gd name="T0" fmla="*/ 160 w 369"/>
                <a:gd name="T1" fmla="*/ 608 h 609"/>
                <a:gd name="T2" fmla="*/ 0 w 369"/>
                <a:gd name="T3" fmla="*/ 0 h 609"/>
                <a:gd name="T4" fmla="*/ 368 w 369"/>
                <a:gd name="T5" fmla="*/ 490 h 609"/>
                <a:gd name="T6" fmla="*/ 160 w 369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609">
                  <a:moveTo>
                    <a:pt x="160" y="608"/>
                  </a:moveTo>
                  <a:lnTo>
                    <a:pt x="0" y="0"/>
                  </a:lnTo>
                  <a:lnTo>
                    <a:pt x="368" y="490"/>
                  </a:lnTo>
                  <a:lnTo>
                    <a:pt x="160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916" y="1334"/>
              <a:ext cx="6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bg1"/>
                  </a:solidFill>
                  <a:latin typeface="Arial" charset="0"/>
                </a:rPr>
                <a:t>Gem3</a:t>
              </a:r>
              <a:endParaRPr lang="en-US" sz="24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486400" y="2209800"/>
            <a:ext cx="3200400" cy="3657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3294063" y="4643437"/>
            <a:ext cx="10239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Gem1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791200" y="2362200"/>
            <a:ext cx="1332366" cy="974726"/>
            <a:chOff x="5791200" y="2362200"/>
            <a:chExt cx="1332366" cy="974726"/>
          </a:xfrm>
        </p:grpSpPr>
        <p:grpSp>
          <p:nvGrpSpPr>
            <p:cNvPr id="35" name="Group 34"/>
            <p:cNvGrpSpPr/>
            <p:nvPr/>
          </p:nvGrpSpPr>
          <p:grpSpPr>
            <a:xfrm>
              <a:off x="5791200" y="2362200"/>
              <a:ext cx="1304926" cy="974726"/>
              <a:chOff x="3124200" y="2743200"/>
              <a:chExt cx="1304926" cy="974726"/>
            </a:xfrm>
            <a:solidFill>
              <a:srgbClr val="FF6600"/>
            </a:solidFill>
            <a:scene3d>
              <a:camera prst="orthographicFront">
                <a:rot lat="0" lon="0" rev="10800000"/>
              </a:camera>
              <a:lightRig rig="threePt" dir="t"/>
            </a:scene3d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3124200" y="2743200"/>
                <a:ext cx="652463" cy="785813"/>
              </a:xfrm>
              <a:custGeom>
                <a:avLst/>
                <a:gdLst>
                  <a:gd name="T0" fmla="*/ 50 w 411"/>
                  <a:gd name="T1" fmla="*/ 494 h 495"/>
                  <a:gd name="T2" fmla="*/ 410 w 411"/>
                  <a:gd name="T3" fmla="*/ 0 h 495"/>
                  <a:gd name="T4" fmla="*/ 0 w 411"/>
                  <a:gd name="T5" fmla="*/ 355 h 495"/>
                  <a:gd name="T6" fmla="*/ 50 w 411"/>
                  <a:gd name="T7" fmla="*/ 49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1" h="495">
                    <a:moveTo>
                      <a:pt x="50" y="494"/>
                    </a:moveTo>
                    <a:lnTo>
                      <a:pt x="410" y="0"/>
                    </a:lnTo>
                    <a:lnTo>
                      <a:pt x="0" y="355"/>
                    </a:lnTo>
                    <a:lnTo>
                      <a:pt x="50" y="494"/>
                    </a:lnTo>
                  </a:path>
                </a:pathLst>
              </a:custGeom>
              <a:grpFill/>
              <a:ln w="12700" cap="rnd" cmpd="sng">
                <a:solidFill>
                  <a:srgbClr val="063DE8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3767138" y="2743200"/>
                <a:ext cx="661988" cy="785813"/>
              </a:xfrm>
              <a:custGeom>
                <a:avLst/>
                <a:gdLst>
                  <a:gd name="T0" fmla="*/ 365 w 417"/>
                  <a:gd name="T1" fmla="*/ 494 h 495"/>
                  <a:gd name="T2" fmla="*/ 0 w 417"/>
                  <a:gd name="T3" fmla="*/ 0 h 495"/>
                  <a:gd name="T4" fmla="*/ 416 w 417"/>
                  <a:gd name="T5" fmla="*/ 355 h 495"/>
                  <a:gd name="T6" fmla="*/ 365 w 417"/>
                  <a:gd name="T7" fmla="*/ 49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7" h="495">
                    <a:moveTo>
                      <a:pt x="365" y="494"/>
                    </a:moveTo>
                    <a:lnTo>
                      <a:pt x="0" y="0"/>
                    </a:lnTo>
                    <a:lnTo>
                      <a:pt x="416" y="355"/>
                    </a:lnTo>
                    <a:lnTo>
                      <a:pt x="365" y="494"/>
                    </a:lnTo>
                  </a:path>
                </a:pathLst>
              </a:custGeom>
              <a:grpFill/>
              <a:ln w="12700" cap="rnd" cmpd="sng">
                <a:solidFill>
                  <a:srgbClr val="063DE8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3524250" y="2751138"/>
                <a:ext cx="504825" cy="966788"/>
              </a:xfrm>
              <a:custGeom>
                <a:avLst/>
                <a:gdLst>
                  <a:gd name="T0" fmla="*/ 0 w 318"/>
                  <a:gd name="T1" fmla="*/ 608 h 609"/>
                  <a:gd name="T2" fmla="*/ 158 w 318"/>
                  <a:gd name="T3" fmla="*/ 0 h 609"/>
                  <a:gd name="T4" fmla="*/ 317 w 318"/>
                  <a:gd name="T5" fmla="*/ 608 h 609"/>
                  <a:gd name="T6" fmla="*/ 0 w 318"/>
                  <a:gd name="T7" fmla="*/ 60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" h="609">
                    <a:moveTo>
                      <a:pt x="0" y="608"/>
                    </a:moveTo>
                    <a:lnTo>
                      <a:pt x="158" y="0"/>
                    </a:lnTo>
                    <a:lnTo>
                      <a:pt x="317" y="608"/>
                    </a:lnTo>
                    <a:lnTo>
                      <a:pt x="0" y="608"/>
                    </a:lnTo>
                  </a:path>
                </a:pathLst>
              </a:custGeom>
              <a:grpFill/>
              <a:ln w="12700" cap="rnd" cmpd="sng">
                <a:solidFill>
                  <a:srgbClr val="3365F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>
                <a:off x="3197225" y="2751138"/>
                <a:ext cx="579438" cy="966788"/>
              </a:xfrm>
              <a:custGeom>
                <a:avLst/>
                <a:gdLst>
                  <a:gd name="T0" fmla="*/ 207 w 365"/>
                  <a:gd name="T1" fmla="*/ 608 h 609"/>
                  <a:gd name="T2" fmla="*/ 364 w 365"/>
                  <a:gd name="T3" fmla="*/ 0 h 609"/>
                  <a:gd name="T4" fmla="*/ 0 w 365"/>
                  <a:gd name="T5" fmla="*/ 490 h 609"/>
                  <a:gd name="T6" fmla="*/ 207 w 365"/>
                  <a:gd name="T7" fmla="*/ 60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609">
                    <a:moveTo>
                      <a:pt x="207" y="608"/>
                    </a:moveTo>
                    <a:lnTo>
                      <a:pt x="364" y="0"/>
                    </a:lnTo>
                    <a:lnTo>
                      <a:pt x="0" y="490"/>
                    </a:lnTo>
                    <a:lnTo>
                      <a:pt x="207" y="608"/>
                    </a:lnTo>
                  </a:path>
                </a:pathLst>
              </a:custGeom>
              <a:grpFill/>
              <a:ln w="12700" cap="rnd" cmpd="sng">
                <a:solidFill>
                  <a:srgbClr val="3365F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auto">
              <a:xfrm>
                <a:off x="3767138" y="2747963"/>
                <a:ext cx="585788" cy="966788"/>
              </a:xfrm>
              <a:custGeom>
                <a:avLst/>
                <a:gdLst>
                  <a:gd name="T0" fmla="*/ 160 w 369"/>
                  <a:gd name="T1" fmla="*/ 608 h 609"/>
                  <a:gd name="T2" fmla="*/ 0 w 369"/>
                  <a:gd name="T3" fmla="*/ 0 h 609"/>
                  <a:gd name="T4" fmla="*/ 368 w 369"/>
                  <a:gd name="T5" fmla="*/ 490 h 609"/>
                  <a:gd name="T6" fmla="*/ 160 w 369"/>
                  <a:gd name="T7" fmla="*/ 60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9" h="609">
                    <a:moveTo>
                      <a:pt x="160" y="608"/>
                    </a:moveTo>
                    <a:lnTo>
                      <a:pt x="0" y="0"/>
                    </a:lnTo>
                    <a:lnTo>
                      <a:pt x="368" y="490"/>
                    </a:lnTo>
                    <a:lnTo>
                      <a:pt x="160" y="608"/>
                    </a:lnTo>
                  </a:path>
                </a:pathLst>
              </a:custGeom>
              <a:grpFill/>
              <a:ln w="12700" cap="rnd" cmpd="sng">
                <a:solidFill>
                  <a:srgbClr val="3365F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791200" y="2514600"/>
              <a:ext cx="13323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Page Server 1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91200" y="3444874"/>
            <a:ext cx="1332366" cy="974726"/>
            <a:chOff x="5791200" y="2362200"/>
            <a:chExt cx="1332366" cy="974726"/>
          </a:xfrm>
        </p:grpSpPr>
        <p:grpSp>
          <p:nvGrpSpPr>
            <p:cNvPr id="39" name="Group 38"/>
            <p:cNvGrpSpPr/>
            <p:nvPr/>
          </p:nvGrpSpPr>
          <p:grpSpPr>
            <a:xfrm>
              <a:off x="5791200" y="2362200"/>
              <a:ext cx="1304926" cy="974726"/>
              <a:chOff x="3124200" y="2743200"/>
              <a:chExt cx="1304926" cy="974726"/>
            </a:xfrm>
            <a:solidFill>
              <a:srgbClr val="FF6600"/>
            </a:solidFill>
            <a:scene3d>
              <a:camera prst="orthographicFront">
                <a:rot lat="0" lon="0" rev="10800000"/>
              </a:camera>
              <a:lightRig rig="threePt" dir="t"/>
            </a:scene3d>
          </p:grpSpPr>
          <p:sp>
            <p:nvSpPr>
              <p:cNvPr id="41" name="Freeform 12"/>
              <p:cNvSpPr>
                <a:spLocks/>
              </p:cNvSpPr>
              <p:nvPr/>
            </p:nvSpPr>
            <p:spPr bwMode="auto">
              <a:xfrm>
                <a:off x="3124200" y="2743200"/>
                <a:ext cx="652463" cy="785813"/>
              </a:xfrm>
              <a:custGeom>
                <a:avLst/>
                <a:gdLst>
                  <a:gd name="T0" fmla="*/ 50 w 411"/>
                  <a:gd name="T1" fmla="*/ 494 h 495"/>
                  <a:gd name="T2" fmla="*/ 410 w 411"/>
                  <a:gd name="T3" fmla="*/ 0 h 495"/>
                  <a:gd name="T4" fmla="*/ 0 w 411"/>
                  <a:gd name="T5" fmla="*/ 355 h 495"/>
                  <a:gd name="T6" fmla="*/ 50 w 411"/>
                  <a:gd name="T7" fmla="*/ 49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1" h="495">
                    <a:moveTo>
                      <a:pt x="50" y="494"/>
                    </a:moveTo>
                    <a:lnTo>
                      <a:pt x="410" y="0"/>
                    </a:lnTo>
                    <a:lnTo>
                      <a:pt x="0" y="355"/>
                    </a:lnTo>
                    <a:lnTo>
                      <a:pt x="50" y="494"/>
                    </a:lnTo>
                  </a:path>
                </a:pathLst>
              </a:custGeom>
              <a:grpFill/>
              <a:ln w="12700" cap="rnd" cmpd="sng">
                <a:solidFill>
                  <a:srgbClr val="063DE8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3"/>
              <p:cNvSpPr>
                <a:spLocks/>
              </p:cNvSpPr>
              <p:nvPr/>
            </p:nvSpPr>
            <p:spPr bwMode="auto">
              <a:xfrm>
                <a:off x="3767138" y="2743200"/>
                <a:ext cx="661988" cy="785813"/>
              </a:xfrm>
              <a:custGeom>
                <a:avLst/>
                <a:gdLst>
                  <a:gd name="T0" fmla="*/ 365 w 417"/>
                  <a:gd name="T1" fmla="*/ 494 h 495"/>
                  <a:gd name="T2" fmla="*/ 0 w 417"/>
                  <a:gd name="T3" fmla="*/ 0 h 495"/>
                  <a:gd name="T4" fmla="*/ 416 w 417"/>
                  <a:gd name="T5" fmla="*/ 355 h 495"/>
                  <a:gd name="T6" fmla="*/ 365 w 417"/>
                  <a:gd name="T7" fmla="*/ 49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7" h="495">
                    <a:moveTo>
                      <a:pt x="365" y="494"/>
                    </a:moveTo>
                    <a:lnTo>
                      <a:pt x="0" y="0"/>
                    </a:lnTo>
                    <a:lnTo>
                      <a:pt x="416" y="355"/>
                    </a:lnTo>
                    <a:lnTo>
                      <a:pt x="365" y="494"/>
                    </a:lnTo>
                  </a:path>
                </a:pathLst>
              </a:custGeom>
              <a:grpFill/>
              <a:ln w="12700" cap="rnd" cmpd="sng">
                <a:solidFill>
                  <a:srgbClr val="063DE8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3524250" y="2751138"/>
                <a:ext cx="504825" cy="966788"/>
              </a:xfrm>
              <a:custGeom>
                <a:avLst/>
                <a:gdLst>
                  <a:gd name="T0" fmla="*/ 0 w 318"/>
                  <a:gd name="T1" fmla="*/ 608 h 609"/>
                  <a:gd name="T2" fmla="*/ 158 w 318"/>
                  <a:gd name="T3" fmla="*/ 0 h 609"/>
                  <a:gd name="T4" fmla="*/ 317 w 318"/>
                  <a:gd name="T5" fmla="*/ 608 h 609"/>
                  <a:gd name="T6" fmla="*/ 0 w 318"/>
                  <a:gd name="T7" fmla="*/ 60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" h="609">
                    <a:moveTo>
                      <a:pt x="0" y="608"/>
                    </a:moveTo>
                    <a:lnTo>
                      <a:pt x="158" y="0"/>
                    </a:lnTo>
                    <a:lnTo>
                      <a:pt x="317" y="608"/>
                    </a:lnTo>
                    <a:lnTo>
                      <a:pt x="0" y="608"/>
                    </a:lnTo>
                  </a:path>
                </a:pathLst>
              </a:custGeom>
              <a:grpFill/>
              <a:ln w="12700" cap="rnd" cmpd="sng">
                <a:solidFill>
                  <a:srgbClr val="3365F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3197225" y="2751138"/>
                <a:ext cx="579438" cy="966788"/>
              </a:xfrm>
              <a:custGeom>
                <a:avLst/>
                <a:gdLst>
                  <a:gd name="T0" fmla="*/ 207 w 365"/>
                  <a:gd name="T1" fmla="*/ 608 h 609"/>
                  <a:gd name="T2" fmla="*/ 364 w 365"/>
                  <a:gd name="T3" fmla="*/ 0 h 609"/>
                  <a:gd name="T4" fmla="*/ 0 w 365"/>
                  <a:gd name="T5" fmla="*/ 490 h 609"/>
                  <a:gd name="T6" fmla="*/ 207 w 365"/>
                  <a:gd name="T7" fmla="*/ 60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609">
                    <a:moveTo>
                      <a:pt x="207" y="608"/>
                    </a:moveTo>
                    <a:lnTo>
                      <a:pt x="364" y="0"/>
                    </a:lnTo>
                    <a:lnTo>
                      <a:pt x="0" y="490"/>
                    </a:lnTo>
                    <a:lnTo>
                      <a:pt x="207" y="608"/>
                    </a:lnTo>
                  </a:path>
                </a:pathLst>
              </a:custGeom>
              <a:grpFill/>
              <a:ln w="12700" cap="rnd" cmpd="sng">
                <a:solidFill>
                  <a:srgbClr val="3365F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3767138" y="2747963"/>
                <a:ext cx="585788" cy="966788"/>
              </a:xfrm>
              <a:custGeom>
                <a:avLst/>
                <a:gdLst>
                  <a:gd name="T0" fmla="*/ 160 w 369"/>
                  <a:gd name="T1" fmla="*/ 608 h 609"/>
                  <a:gd name="T2" fmla="*/ 0 w 369"/>
                  <a:gd name="T3" fmla="*/ 0 h 609"/>
                  <a:gd name="T4" fmla="*/ 368 w 369"/>
                  <a:gd name="T5" fmla="*/ 490 h 609"/>
                  <a:gd name="T6" fmla="*/ 160 w 369"/>
                  <a:gd name="T7" fmla="*/ 60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9" h="609">
                    <a:moveTo>
                      <a:pt x="160" y="608"/>
                    </a:moveTo>
                    <a:lnTo>
                      <a:pt x="0" y="0"/>
                    </a:lnTo>
                    <a:lnTo>
                      <a:pt x="368" y="490"/>
                    </a:lnTo>
                    <a:lnTo>
                      <a:pt x="160" y="608"/>
                    </a:lnTo>
                  </a:path>
                </a:pathLst>
              </a:custGeom>
              <a:grpFill/>
              <a:ln w="12700" cap="rnd" cmpd="sng">
                <a:solidFill>
                  <a:srgbClr val="3365F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791200" y="2514600"/>
              <a:ext cx="13323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Page Server 2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91200" y="4587874"/>
            <a:ext cx="1332366" cy="974726"/>
            <a:chOff x="5791200" y="2362200"/>
            <a:chExt cx="1332366" cy="974726"/>
          </a:xfrm>
        </p:grpSpPr>
        <p:grpSp>
          <p:nvGrpSpPr>
            <p:cNvPr id="47" name="Group 46"/>
            <p:cNvGrpSpPr/>
            <p:nvPr/>
          </p:nvGrpSpPr>
          <p:grpSpPr>
            <a:xfrm>
              <a:off x="5791200" y="2362200"/>
              <a:ext cx="1304926" cy="974726"/>
              <a:chOff x="3124200" y="2743200"/>
              <a:chExt cx="1304926" cy="974726"/>
            </a:xfrm>
            <a:solidFill>
              <a:srgbClr val="FF6600"/>
            </a:solidFill>
            <a:scene3d>
              <a:camera prst="orthographicFront">
                <a:rot lat="0" lon="0" rev="10800000"/>
              </a:camera>
              <a:lightRig rig="threePt" dir="t"/>
            </a:scene3d>
          </p:grpSpPr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>
                <a:off x="3124200" y="2743200"/>
                <a:ext cx="652463" cy="785813"/>
              </a:xfrm>
              <a:custGeom>
                <a:avLst/>
                <a:gdLst>
                  <a:gd name="T0" fmla="*/ 50 w 411"/>
                  <a:gd name="T1" fmla="*/ 494 h 495"/>
                  <a:gd name="T2" fmla="*/ 410 w 411"/>
                  <a:gd name="T3" fmla="*/ 0 h 495"/>
                  <a:gd name="T4" fmla="*/ 0 w 411"/>
                  <a:gd name="T5" fmla="*/ 355 h 495"/>
                  <a:gd name="T6" fmla="*/ 50 w 411"/>
                  <a:gd name="T7" fmla="*/ 49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1" h="495">
                    <a:moveTo>
                      <a:pt x="50" y="494"/>
                    </a:moveTo>
                    <a:lnTo>
                      <a:pt x="410" y="0"/>
                    </a:lnTo>
                    <a:lnTo>
                      <a:pt x="0" y="355"/>
                    </a:lnTo>
                    <a:lnTo>
                      <a:pt x="50" y="494"/>
                    </a:lnTo>
                  </a:path>
                </a:pathLst>
              </a:custGeom>
              <a:grpFill/>
              <a:ln w="12700" cap="rnd" cmpd="sng">
                <a:solidFill>
                  <a:srgbClr val="063DE8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3767138" y="2743200"/>
                <a:ext cx="661988" cy="785813"/>
              </a:xfrm>
              <a:custGeom>
                <a:avLst/>
                <a:gdLst>
                  <a:gd name="T0" fmla="*/ 365 w 417"/>
                  <a:gd name="T1" fmla="*/ 494 h 495"/>
                  <a:gd name="T2" fmla="*/ 0 w 417"/>
                  <a:gd name="T3" fmla="*/ 0 h 495"/>
                  <a:gd name="T4" fmla="*/ 416 w 417"/>
                  <a:gd name="T5" fmla="*/ 355 h 495"/>
                  <a:gd name="T6" fmla="*/ 365 w 417"/>
                  <a:gd name="T7" fmla="*/ 49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7" h="495">
                    <a:moveTo>
                      <a:pt x="365" y="494"/>
                    </a:moveTo>
                    <a:lnTo>
                      <a:pt x="0" y="0"/>
                    </a:lnTo>
                    <a:lnTo>
                      <a:pt x="416" y="355"/>
                    </a:lnTo>
                    <a:lnTo>
                      <a:pt x="365" y="494"/>
                    </a:lnTo>
                  </a:path>
                </a:pathLst>
              </a:custGeom>
              <a:grpFill/>
              <a:ln w="12700" cap="rnd" cmpd="sng">
                <a:solidFill>
                  <a:srgbClr val="063DE8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3524250" y="2751138"/>
                <a:ext cx="504825" cy="966788"/>
              </a:xfrm>
              <a:custGeom>
                <a:avLst/>
                <a:gdLst>
                  <a:gd name="T0" fmla="*/ 0 w 318"/>
                  <a:gd name="T1" fmla="*/ 608 h 609"/>
                  <a:gd name="T2" fmla="*/ 158 w 318"/>
                  <a:gd name="T3" fmla="*/ 0 h 609"/>
                  <a:gd name="T4" fmla="*/ 317 w 318"/>
                  <a:gd name="T5" fmla="*/ 608 h 609"/>
                  <a:gd name="T6" fmla="*/ 0 w 318"/>
                  <a:gd name="T7" fmla="*/ 60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" h="609">
                    <a:moveTo>
                      <a:pt x="0" y="608"/>
                    </a:moveTo>
                    <a:lnTo>
                      <a:pt x="158" y="0"/>
                    </a:lnTo>
                    <a:lnTo>
                      <a:pt x="317" y="608"/>
                    </a:lnTo>
                    <a:lnTo>
                      <a:pt x="0" y="608"/>
                    </a:lnTo>
                  </a:path>
                </a:pathLst>
              </a:custGeom>
              <a:grpFill/>
              <a:ln w="12700" cap="rnd" cmpd="sng">
                <a:solidFill>
                  <a:srgbClr val="3365F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3197225" y="2751138"/>
                <a:ext cx="579438" cy="966788"/>
              </a:xfrm>
              <a:custGeom>
                <a:avLst/>
                <a:gdLst>
                  <a:gd name="T0" fmla="*/ 207 w 365"/>
                  <a:gd name="T1" fmla="*/ 608 h 609"/>
                  <a:gd name="T2" fmla="*/ 364 w 365"/>
                  <a:gd name="T3" fmla="*/ 0 h 609"/>
                  <a:gd name="T4" fmla="*/ 0 w 365"/>
                  <a:gd name="T5" fmla="*/ 490 h 609"/>
                  <a:gd name="T6" fmla="*/ 207 w 365"/>
                  <a:gd name="T7" fmla="*/ 60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609">
                    <a:moveTo>
                      <a:pt x="207" y="608"/>
                    </a:moveTo>
                    <a:lnTo>
                      <a:pt x="364" y="0"/>
                    </a:lnTo>
                    <a:lnTo>
                      <a:pt x="0" y="490"/>
                    </a:lnTo>
                    <a:lnTo>
                      <a:pt x="207" y="608"/>
                    </a:lnTo>
                  </a:path>
                </a:pathLst>
              </a:custGeom>
              <a:grpFill/>
              <a:ln w="12700" cap="rnd" cmpd="sng">
                <a:solidFill>
                  <a:srgbClr val="3365F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3767138" y="2747963"/>
                <a:ext cx="585788" cy="966788"/>
              </a:xfrm>
              <a:custGeom>
                <a:avLst/>
                <a:gdLst>
                  <a:gd name="T0" fmla="*/ 160 w 369"/>
                  <a:gd name="T1" fmla="*/ 608 h 609"/>
                  <a:gd name="T2" fmla="*/ 0 w 369"/>
                  <a:gd name="T3" fmla="*/ 0 h 609"/>
                  <a:gd name="T4" fmla="*/ 368 w 369"/>
                  <a:gd name="T5" fmla="*/ 490 h 609"/>
                  <a:gd name="T6" fmla="*/ 160 w 369"/>
                  <a:gd name="T7" fmla="*/ 60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9" h="609">
                    <a:moveTo>
                      <a:pt x="160" y="608"/>
                    </a:moveTo>
                    <a:lnTo>
                      <a:pt x="0" y="0"/>
                    </a:lnTo>
                    <a:lnTo>
                      <a:pt x="368" y="490"/>
                    </a:lnTo>
                    <a:lnTo>
                      <a:pt x="160" y="608"/>
                    </a:lnTo>
                  </a:path>
                </a:pathLst>
              </a:custGeom>
              <a:grpFill/>
              <a:ln w="12700" cap="rnd" cmpd="sng">
                <a:solidFill>
                  <a:srgbClr val="3365F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5791200" y="2514600"/>
              <a:ext cx="13323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Page Server 3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52400" y="1905000"/>
            <a:ext cx="1711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Gem Host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452836" y="1828800"/>
            <a:ext cx="109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Stone Host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7543800" y="3581400"/>
            <a:ext cx="968375" cy="655638"/>
            <a:chOff x="6294438" y="3289300"/>
            <a:chExt cx="968375" cy="655638"/>
          </a:xfrm>
        </p:grpSpPr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6294438" y="3297238"/>
              <a:ext cx="968375" cy="223837"/>
            </a:xfrm>
            <a:custGeom>
              <a:avLst/>
              <a:gdLst>
                <a:gd name="T0" fmla="*/ 178 w 610"/>
                <a:gd name="T1" fmla="*/ 140 h 141"/>
                <a:gd name="T2" fmla="*/ 428 w 610"/>
                <a:gd name="T3" fmla="*/ 140 h 141"/>
                <a:gd name="T4" fmla="*/ 609 w 610"/>
                <a:gd name="T5" fmla="*/ 59 h 141"/>
                <a:gd name="T6" fmla="*/ 393 w 610"/>
                <a:gd name="T7" fmla="*/ 0 h 141"/>
                <a:gd name="T8" fmla="*/ 215 w 610"/>
                <a:gd name="T9" fmla="*/ 0 h 141"/>
                <a:gd name="T10" fmla="*/ 0 w 610"/>
                <a:gd name="T11" fmla="*/ 59 h 141"/>
                <a:gd name="T12" fmla="*/ 178 w 610"/>
                <a:gd name="T13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141">
                  <a:moveTo>
                    <a:pt x="178" y="140"/>
                  </a:moveTo>
                  <a:lnTo>
                    <a:pt x="428" y="140"/>
                  </a:lnTo>
                  <a:lnTo>
                    <a:pt x="609" y="59"/>
                  </a:lnTo>
                  <a:lnTo>
                    <a:pt x="393" y="0"/>
                  </a:lnTo>
                  <a:lnTo>
                    <a:pt x="215" y="0"/>
                  </a:lnTo>
                  <a:lnTo>
                    <a:pt x="0" y="59"/>
                  </a:lnTo>
                  <a:lnTo>
                    <a:pt x="178" y="140"/>
                  </a:lnTo>
                </a:path>
              </a:pathLst>
            </a:custGeom>
            <a:solidFill>
              <a:srgbClr val="BA0C2B"/>
            </a:solidFill>
            <a:ln w="12700" cap="rnd" cmpd="sng">
              <a:solidFill>
                <a:srgbClr val="BA0C2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6562725" y="3517900"/>
              <a:ext cx="417513" cy="427038"/>
            </a:xfrm>
            <a:custGeom>
              <a:avLst/>
              <a:gdLst>
                <a:gd name="T0" fmla="*/ 0 w 263"/>
                <a:gd name="T1" fmla="*/ 0 h 269"/>
                <a:gd name="T2" fmla="*/ 135 w 263"/>
                <a:gd name="T3" fmla="*/ 268 h 269"/>
                <a:gd name="T4" fmla="*/ 262 w 263"/>
                <a:gd name="T5" fmla="*/ 0 h 269"/>
                <a:gd name="T6" fmla="*/ 0 w 263"/>
                <a:gd name="T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269">
                  <a:moveTo>
                    <a:pt x="0" y="0"/>
                  </a:moveTo>
                  <a:lnTo>
                    <a:pt x="135" y="268"/>
                  </a:lnTo>
                  <a:lnTo>
                    <a:pt x="262" y="0"/>
                  </a:lnTo>
                  <a:lnTo>
                    <a:pt x="0" y="0"/>
                  </a:lnTo>
                </a:path>
              </a:pathLst>
            </a:custGeom>
            <a:solidFill>
              <a:srgbClr val="FDA4B5"/>
            </a:solidFill>
            <a:ln w="12700" cap="rnd" cmpd="sng">
              <a:solidFill>
                <a:srgbClr val="F7668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6294438" y="3384550"/>
              <a:ext cx="484187" cy="560388"/>
            </a:xfrm>
            <a:custGeom>
              <a:avLst/>
              <a:gdLst>
                <a:gd name="T0" fmla="*/ 0 w 305"/>
                <a:gd name="T1" fmla="*/ 0 h 353"/>
                <a:gd name="T2" fmla="*/ 304 w 305"/>
                <a:gd name="T3" fmla="*/ 352 h 353"/>
                <a:gd name="T4" fmla="*/ 180 w 305"/>
                <a:gd name="T5" fmla="*/ 85 h 353"/>
                <a:gd name="T6" fmla="*/ 0 w 305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353">
                  <a:moveTo>
                    <a:pt x="0" y="0"/>
                  </a:moveTo>
                  <a:lnTo>
                    <a:pt x="304" y="352"/>
                  </a:lnTo>
                  <a:lnTo>
                    <a:pt x="180" y="85"/>
                  </a:lnTo>
                  <a:lnTo>
                    <a:pt x="0" y="0"/>
                  </a:lnTo>
                </a:path>
              </a:pathLst>
            </a:custGeom>
            <a:solidFill>
              <a:srgbClr val="E5405D"/>
            </a:solidFill>
            <a:ln w="12700" cap="rnd" cmpd="sng">
              <a:solidFill>
                <a:srgbClr val="CF0E3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6775450" y="3384550"/>
              <a:ext cx="487363" cy="560388"/>
            </a:xfrm>
            <a:custGeom>
              <a:avLst/>
              <a:gdLst>
                <a:gd name="T0" fmla="*/ 306 w 307"/>
                <a:gd name="T1" fmla="*/ 0 h 353"/>
                <a:gd name="T2" fmla="*/ 0 w 307"/>
                <a:gd name="T3" fmla="*/ 352 h 353"/>
                <a:gd name="T4" fmla="*/ 127 w 307"/>
                <a:gd name="T5" fmla="*/ 85 h 353"/>
                <a:gd name="T6" fmla="*/ 306 w 307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353">
                  <a:moveTo>
                    <a:pt x="306" y="0"/>
                  </a:moveTo>
                  <a:lnTo>
                    <a:pt x="0" y="352"/>
                  </a:lnTo>
                  <a:lnTo>
                    <a:pt x="127" y="85"/>
                  </a:lnTo>
                  <a:lnTo>
                    <a:pt x="306" y="0"/>
                  </a:lnTo>
                </a:path>
              </a:pathLst>
            </a:custGeom>
            <a:solidFill>
              <a:srgbClr val="E5405D"/>
            </a:solidFill>
            <a:ln w="12700" cap="rnd" cmpd="sng">
              <a:solidFill>
                <a:srgbClr val="CF0E3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6399213" y="3289300"/>
              <a:ext cx="774700" cy="344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9850" tIns="34925" rIns="69850" bIns="34925">
              <a:spAutoFit/>
            </a:bodyPr>
            <a:lstStyle/>
            <a:p>
              <a:pPr algn="ctr" defTabSz="514350" eaLnBrk="0" hangingPunct="0"/>
              <a:r>
                <a:rPr lang="en-US">
                  <a:solidFill>
                    <a:schemeClr val="bg1"/>
                  </a:solidFill>
                  <a:latin typeface="Arial" charset="0"/>
                </a:rPr>
                <a:t>Stone</a:t>
              </a: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 flipV="1">
            <a:off x="1600200" y="2947176"/>
            <a:ext cx="4393812" cy="4396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676400" y="4089012"/>
            <a:ext cx="4393812" cy="4396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701024" y="5257800"/>
            <a:ext cx="4393812" cy="4396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88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8E5-EDC4-4378-B2B9-A34030231F6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>
            <a:off x="76200" y="2209800"/>
            <a:ext cx="1981200" cy="3657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81000" y="2454275"/>
            <a:ext cx="1304925" cy="974725"/>
            <a:chOff x="809" y="1123"/>
            <a:chExt cx="822" cy="614"/>
          </a:xfrm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809" y="1123"/>
              <a:ext cx="411" cy="495"/>
            </a:xfrm>
            <a:custGeom>
              <a:avLst/>
              <a:gdLst>
                <a:gd name="T0" fmla="*/ 50 w 411"/>
                <a:gd name="T1" fmla="*/ 494 h 495"/>
                <a:gd name="T2" fmla="*/ 410 w 411"/>
                <a:gd name="T3" fmla="*/ 0 h 495"/>
                <a:gd name="T4" fmla="*/ 0 w 411"/>
                <a:gd name="T5" fmla="*/ 355 h 495"/>
                <a:gd name="T6" fmla="*/ 50 w 411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95">
                  <a:moveTo>
                    <a:pt x="50" y="494"/>
                  </a:moveTo>
                  <a:lnTo>
                    <a:pt x="410" y="0"/>
                  </a:lnTo>
                  <a:lnTo>
                    <a:pt x="0" y="355"/>
                  </a:lnTo>
                  <a:lnTo>
                    <a:pt x="50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214" y="1123"/>
              <a:ext cx="417" cy="495"/>
            </a:xfrm>
            <a:custGeom>
              <a:avLst/>
              <a:gdLst>
                <a:gd name="T0" fmla="*/ 365 w 417"/>
                <a:gd name="T1" fmla="*/ 494 h 495"/>
                <a:gd name="T2" fmla="*/ 0 w 417"/>
                <a:gd name="T3" fmla="*/ 0 h 495"/>
                <a:gd name="T4" fmla="*/ 416 w 417"/>
                <a:gd name="T5" fmla="*/ 355 h 495"/>
                <a:gd name="T6" fmla="*/ 365 w 417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" h="495">
                  <a:moveTo>
                    <a:pt x="365" y="494"/>
                  </a:moveTo>
                  <a:lnTo>
                    <a:pt x="0" y="0"/>
                  </a:lnTo>
                  <a:lnTo>
                    <a:pt x="416" y="355"/>
                  </a:lnTo>
                  <a:lnTo>
                    <a:pt x="365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1061" y="1128"/>
              <a:ext cx="318" cy="609"/>
            </a:xfrm>
            <a:custGeom>
              <a:avLst/>
              <a:gdLst>
                <a:gd name="T0" fmla="*/ 0 w 318"/>
                <a:gd name="T1" fmla="*/ 608 h 609"/>
                <a:gd name="T2" fmla="*/ 158 w 318"/>
                <a:gd name="T3" fmla="*/ 0 h 609"/>
                <a:gd name="T4" fmla="*/ 317 w 318"/>
                <a:gd name="T5" fmla="*/ 608 h 609"/>
                <a:gd name="T6" fmla="*/ 0 w 318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609">
                  <a:moveTo>
                    <a:pt x="0" y="608"/>
                  </a:moveTo>
                  <a:lnTo>
                    <a:pt x="158" y="0"/>
                  </a:lnTo>
                  <a:lnTo>
                    <a:pt x="317" y="608"/>
                  </a:lnTo>
                  <a:lnTo>
                    <a:pt x="0" y="608"/>
                  </a:lnTo>
                </a:path>
              </a:pathLst>
            </a:custGeom>
            <a:solidFill>
              <a:srgbClr val="618FFD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855" y="1128"/>
              <a:ext cx="365" cy="609"/>
            </a:xfrm>
            <a:custGeom>
              <a:avLst/>
              <a:gdLst>
                <a:gd name="T0" fmla="*/ 207 w 365"/>
                <a:gd name="T1" fmla="*/ 608 h 609"/>
                <a:gd name="T2" fmla="*/ 364 w 365"/>
                <a:gd name="T3" fmla="*/ 0 h 609"/>
                <a:gd name="T4" fmla="*/ 0 w 365"/>
                <a:gd name="T5" fmla="*/ 490 h 609"/>
                <a:gd name="T6" fmla="*/ 207 w 365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609">
                  <a:moveTo>
                    <a:pt x="207" y="608"/>
                  </a:moveTo>
                  <a:lnTo>
                    <a:pt x="364" y="0"/>
                  </a:lnTo>
                  <a:lnTo>
                    <a:pt x="0" y="490"/>
                  </a:lnTo>
                  <a:lnTo>
                    <a:pt x="207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214" y="1126"/>
              <a:ext cx="369" cy="609"/>
            </a:xfrm>
            <a:custGeom>
              <a:avLst/>
              <a:gdLst>
                <a:gd name="T0" fmla="*/ 160 w 369"/>
                <a:gd name="T1" fmla="*/ 608 h 609"/>
                <a:gd name="T2" fmla="*/ 0 w 369"/>
                <a:gd name="T3" fmla="*/ 0 h 609"/>
                <a:gd name="T4" fmla="*/ 368 w 369"/>
                <a:gd name="T5" fmla="*/ 490 h 609"/>
                <a:gd name="T6" fmla="*/ 160 w 369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609">
                  <a:moveTo>
                    <a:pt x="160" y="608"/>
                  </a:moveTo>
                  <a:lnTo>
                    <a:pt x="0" y="0"/>
                  </a:lnTo>
                  <a:lnTo>
                    <a:pt x="368" y="490"/>
                  </a:lnTo>
                  <a:lnTo>
                    <a:pt x="160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916" y="1334"/>
              <a:ext cx="6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bg1"/>
                  </a:solidFill>
                  <a:latin typeface="Arial" charset="0"/>
                </a:rPr>
                <a:t>Gem1</a:t>
              </a:r>
              <a:endParaRPr lang="en-US" sz="24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381000" y="3581400"/>
            <a:ext cx="1304925" cy="974725"/>
            <a:chOff x="809" y="1123"/>
            <a:chExt cx="822" cy="614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09" y="1123"/>
              <a:ext cx="411" cy="495"/>
            </a:xfrm>
            <a:custGeom>
              <a:avLst/>
              <a:gdLst>
                <a:gd name="T0" fmla="*/ 50 w 411"/>
                <a:gd name="T1" fmla="*/ 494 h 495"/>
                <a:gd name="T2" fmla="*/ 410 w 411"/>
                <a:gd name="T3" fmla="*/ 0 h 495"/>
                <a:gd name="T4" fmla="*/ 0 w 411"/>
                <a:gd name="T5" fmla="*/ 355 h 495"/>
                <a:gd name="T6" fmla="*/ 50 w 411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95">
                  <a:moveTo>
                    <a:pt x="50" y="494"/>
                  </a:moveTo>
                  <a:lnTo>
                    <a:pt x="410" y="0"/>
                  </a:lnTo>
                  <a:lnTo>
                    <a:pt x="0" y="355"/>
                  </a:lnTo>
                  <a:lnTo>
                    <a:pt x="50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214" y="1123"/>
              <a:ext cx="417" cy="495"/>
            </a:xfrm>
            <a:custGeom>
              <a:avLst/>
              <a:gdLst>
                <a:gd name="T0" fmla="*/ 365 w 417"/>
                <a:gd name="T1" fmla="*/ 494 h 495"/>
                <a:gd name="T2" fmla="*/ 0 w 417"/>
                <a:gd name="T3" fmla="*/ 0 h 495"/>
                <a:gd name="T4" fmla="*/ 416 w 417"/>
                <a:gd name="T5" fmla="*/ 355 h 495"/>
                <a:gd name="T6" fmla="*/ 365 w 417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" h="495">
                  <a:moveTo>
                    <a:pt x="365" y="494"/>
                  </a:moveTo>
                  <a:lnTo>
                    <a:pt x="0" y="0"/>
                  </a:lnTo>
                  <a:lnTo>
                    <a:pt x="416" y="355"/>
                  </a:lnTo>
                  <a:lnTo>
                    <a:pt x="365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061" y="1128"/>
              <a:ext cx="318" cy="609"/>
            </a:xfrm>
            <a:custGeom>
              <a:avLst/>
              <a:gdLst>
                <a:gd name="T0" fmla="*/ 0 w 318"/>
                <a:gd name="T1" fmla="*/ 608 h 609"/>
                <a:gd name="T2" fmla="*/ 158 w 318"/>
                <a:gd name="T3" fmla="*/ 0 h 609"/>
                <a:gd name="T4" fmla="*/ 317 w 318"/>
                <a:gd name="T5" fmla="*/ 608 h 609"/>
                <a:gd name="T6" fmla="*/ 0 w 318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609">
                  <a:moveTo>
                    <a:pt x="0" y="608"/>
                  </a:moveTo>
                  <a:lnTo>
                    <a:pt x="158" y="0"/>
                  </a:lnTo>
                  <a:lnTo>
                    <a:pt x="317" y="608"/>
                  </a:lnTo>
                  <a:lnTo>
                    <a:pt x="0" y="608"/>
                  </a:lnTo>
                </a:path>
              </a:pathLst>
            </a:custGeom>
            <a:solidFill>
              <a:srgbClr val="618FFD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55" y="1128"/>
              <a:ext cx="365" cy="609"/>
            </a:xfrm>
            <a:custGeom>
              <a:avLst/>
              <a:gdLst>
                <a:gd name="T0" fmla="*/ 207 w 365"/>
                <a:gd name="T1" fmla="*/ 608 h 609"/>
                <a:gd name="T2" fmla="*/ 364 w 365"/>
                <a:gd name="T3" fmla="*/ 0 h 609"/>
                <a:gd name="T4" fmla="*/ 0 w 365"/>
                <a:gd name="T5" fmla="*/ 490 h 609"/>
                <a:gd name="T6" fmla="*/ 207 w 365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609">
                  <a:moveTo>
                    <a:pt x="207" y="608"/>
                  </a:moveTo>
                  <a:lnTo>
                    <a:pt x="364" y="0"/>
                  </a:lnTo>
                  <a:lnTo>
                    <a:pt x="0" y="490"/>
                  </a:lnTo>
                  <a:lnTo>
                    <a:pt x="207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214" y="1126"/>
              <a:ext cx="369" cy="609"/>
            </a:xfrm>
            <a:custGeom>
              <a:avLst/>
              <a:gdLst>
                <a:gd name="T0" fmla="*/ 160 w 369"/>
                <a:gd name="T1" fmla="*/ 608 h 609"/>
                <a:gd name="T2" fmla="*/ 0 w 369"/>
                <a:gd name="T3" fmla="*/ 0 h 609"/>
                <a:gd name="T4" fmla="*/ 368 w 369"/>
                <a:gd name="T5" fmla="*/ 490 h 609"/>
                <a:gd name="T6" fmla="*/ 160 w 369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609">
                  <a:moveTo>
                    <a:pt x="160" y="608"/>
                  </a:moveTo>
                  <a:lnTo>
                    <a:pt x="0" y="0"/>
                  </a:lnTo>
                  <a:lnTo>
                    <a:pt x="368" y="490"/>
                  </a:lnTo>
                  <a:lnTo>
                    <a:pt x="160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916" y="1334"/>
              <a:ext cx="6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bg1"/>
                  </a:solidFill>
                  <a:latin typeface="Arial" charset="0"/>
                </a:rPr>
                <a:t>Gem2</a:t>
              </a:r>
              <a:endParaRPr lang="en-US" sz="24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81000" y="4740275"/>
            <a:ext cx="1304925" cy="974725"/>
            <a:chOff x="809" y="1123"/>
            <a:chExt cx="822" cy="614"/>
          </a:xfrm>
        </p:grpSpPr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809" y="1123"/>
              <a:ext cx="411" cy="495"/>
            </a:xfrm>
            <a:custGeom>
              <a:avLst/>
              <a:gdLst>
                <a:gd name="T0" fmla="*/ 50 w 411"/>
                <a:gd name="T1" fmla="*/ 494 h 495"/>
                <a:gd name="T2" fmla="*/ 410 w 411"/>
                <a:gd name="T3" fmla="*/ 0 h 495"/>
                <a:gd name="T4" fmla="*/ 0 w 411"/>
                <a:gd name="T5" fmla="*/ 355 h 495"/>
                <a:gd name="T6" fmla="*/ 50 w 411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95">
                  <a:moveTo>
                    <a:pt x="50" y="494"/>
                  </a:moveTo>
                  <a:lnTo>
                    <a:pt x="410" y="0"/>
                  </a:lnTo>
                  <a:lnTo>
                    <a:pt x="0" y="355"/>
                  </a:lnTo>
                  <a:lnTo>
                    <a:pt x="50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214" y="1123"/>
              <a:ext cx="417" cy="495"/>
            </a:xfrm>
            <a:custGeom>
              <a:avLst/>
              <a:gdLst>
                <a:gd name="T0" fmla="*/ 365 w 417"/>
                <a:gd name="T1" fmla="*/ 494 h 495"/>
                <a:gd name="T2" fmla="*/ 0 w 417"/>
                <a:gd name="T3" fmla="*/ 0 h 495"/>
                <a:gd name="T4" fmla="*/ 416 w 417"/>
                <a:gd name="T5" fmla="*/ 355 h 495"/>
                <a:gd name="T6" fmla="*/ 365 w 417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" h="495">
                  <a:moveTo>
                    <a:pt x="365" y="494"/>
                  </a:moveTo>
                  <a:lnTo>
                    <a:pt x="0" y="0"/>
                  </a:lnTo>
                  <a:lnTo>
                    <a:pt x="416" y="355"/>
                  </a:lnTo>
                  <a:lnTo>
                    <a:pt x="365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061" y="1128"/>
              <a:ext cx="318" cy="609"/>
            </a:xfrm>
            <a:custGeom>
              <a:avLst/>
              <a:gdLst>
                <a:gd name="T0" fmla="*/ 0 w 318"/>
                <a:gd name="T1" fmla="*/ 608 h 609"/>
                <a:gd name="T2" fmla="*/ 158 w 318"/>
                <a:gd name="T3" fmla="*/ 0 h 609"/>
                <a:gd name="T4" fmla="*/ 317 w 318"/>
                <a:gd name="T5" fmla="*/ 608 h 609"/>
                <a:gd name="T6" fmla="*/ 0 w 318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609">
                  <a:moveTo>
                    <a:pt x="0" y="608"/>
                  </a:moveTo>
                  <a:lnTo>
                    <a:pt x="158" y="0"/>
                  </a:lnTo>
                  <a:lnTo>
                    <a:pt x="317" y="608"/>
                  </a:lnTo>
                  <a:lnTo>
                    <a:pt x="0" y="608"/>
                  </a:lnTo>
                </a:path>
              </a:pathLst>
            </a:custGeom>
            <a:solidFill>
              <a:srgbClr val="618FFD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855" y="1128"/>
              <a:ext cx="365" cy="609"/>
            </a:xfrm>
            <a:custGeom>
              <a:avLst/>
              <a:gdLst>
                <a:gd name="T0" fmla="*/ 207 w 365"/>
                <a:gd name="T1" fmla="*/ 608 h 609"/>
                <a:gd name="T2" fmla="*/ 364 w 365"/>
                <a:gd name="T3" fmla="*/ 0 h 609"/>
                <a:gd name="T4" fmla="*/ 0 w 365"/>
                <a:gd name="T5" fmla="*/ 490 h 609"/>
                <a:gd name="T6" fmla="*/ 207 w 365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609">
                  <a:moveTo>
                    <a:pt x="207" y="608"/>
                  </a:moveTo>
                  <a:lnTo>
                    <a:pt x="364" y="0"/>
                  </a:lnTo>
                  <a:lnTo>
                    <a:pt x="0" y="490"/>
                  </a:lnTo>
                  <a:lnTo>
                    <a:pt x="207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214" y="1126"/>
              <a:ext cx="369" cy="609"/>
            </a:xfrm>
            <a:custGeom>
              <a:avLst/>
              <a:gdLst>
                <a:gd name="T0" fmla="*/ 160 w 369"/>
                <a:gd name="T1" fmla="*/ 608 h 609"/>
                <a:gd name="T2" fmla="*/ 0 w 369"/>
                <a:gd name="T3" fmla="*/ 0 h 609"/>
                <a:gd name="T4" fmla="*/ 368 w 369"/>
                <a:gd name="T5" fmla="*/ 490 h 609"/>
                <a:gd name="T6" fmla="*/ 160 w 369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609">
                  <a:moveTo>
                    <a:pt x="160" y="608"/>
                  </a:moveTo>
                  <a:lnTo>
                    <a:pt x="0" y="0"/>
                  </a:lnTo>
                  <a:lnTo>
                    <a:pt x="368" y="490"/>
                  </a:lnTo>
                  <a:lnTo>
                    <a:pt x="160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916" y="1334"/>
              <a:ext cx="6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bg1"/>
                  </a:solidFill>
                  <a:latin typeface="Arial" charset="0"/>
                </a:rPr>
                <a:t>Gem3</a:t>
              </a:r>
              <a:endParaRPr lang="en-US" sz="24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486400" y="2209800"/>
            <a:ext cx="3200400" cy="3657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3294063" y="4643437"/>
            <a:ext cx="10239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Gem1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00" y="1905000"/>
            <a:ext cx="1711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Gem Host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529036" y="1828800"/>
            <a:ext cx="109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Stone Host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7543800" y="3581400"/>
            <a:ext cx="968375" cy="655638"/>
            <a:chOff x="6294438" y="3289300"/>
            <a:chExt cx="968375" cy="655638"/>
          </a:xfrm>
        </p:grpSpPr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6294438" y="3297238"/>
              <a:ext cx="968375" cy="223837"/>
            </a:xfrm>
            <a:custGeom>
              <a:avLst/>
              <a:gdLst>
                <a:gd name="T0" fmla="*/ 178 w 610"/>
                <a:gd name="T1" fmla="*/ 140 h 141"/>
                <a:gd name="T2" fmla="*/ 428 w 610"/>
                <a:gd name="T3" fmla="*/ 140 h 141"/>
                <a:gd name="T4" fmla="*/ 609 w 610"/>
                <a:gd name="T5" fmla="*/ 59 h 141"/>
                <a:gd name="T6" fmla="*/ 393 w 610"/>
                <a:gd name="T7" fmla="*/ 0 h 141"/>
                <a:gd name="T8" fmla="*/ 215 w 610"/>
                <a:gd name="T9" fmla="*/ 0 h 141"/>
                <a:gd name="T10" fmla="*/ 0 w 610"/>
                <a:gd name="T11" fmla="*/ 59 h 141"/>
                <a:gd name="T12" fmla="*/ 178 w 610"/>
                <a:gd name="T13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141">
                  <a:moveTo>
                    <a:pt x="178" y="140"/>
                  </a:moveTo>
                  <a:lnTo>
                    <a:pt x="428" y="140"/>
                  </a:lnTo>
                  <a:lnTo>
                    <a:pt x="609" y="59"/>
                  </a:lnTo>
                  <a:lnTo>
                    <a:pt x="393" y="0"/>
                  </a:lnTo>
                  <a:lnTo>
                    <a:pt x="215" y="0"/>
                  </a:lnTo>
                  <a:lnTo>
                    <a:pt x="0" y="59"/>
                  </a:lnTo>
                  <a:lnTo>
                    <a:pt x="178" y="140"/>
                  </a:lnTo>
                </a:path>
              </a:pathLst>
            </a:custGeom>
            <a:solidFill>
              <a:srgbClr val="BA0C2B"/>
            </a:solidFill>
            <a:ln w="12700" cap="rnd" cmpd="sng">
              <a:solidFill>
                <a:srgbClr val="BA0C2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6562725" y="3517900"/>
              <a:ext cx="417513" cy="427038"/>
            </a:xfrm>
            <a:custGeom>
              <a:avLst/>
              <a:gdLst>
                <a:gd name="T0" fmla="*/ 0 w 263"/>
                <a:gd name="T1" fmla="*/ 0 h 269"/>
                <a:gd name="T2" fmla="*/ 135 w 263"/>
                <a:gd name="T3" fmla="*/ 268 h 269"/>
                <a:gd name="T4" fmla="*/ 262 w 263"/>
                <a:gd name="T5" fmla="*/ 0 h 269"/>
                <a:gd name="T6" fmla="*/ 0 w 263"/>
                <a:gd name="T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269">
                  <a:moveTo>
                    <a:pt x="0" y="0"/>
                  </a:moveTo>
                  <a:lnTo>
                    <a:pt x="135" y="268"/>
                  </a:lnTo>
                  <a:lnTo>
                    <a:pt x="262" y="0"/>
                  </a:lnTo>
                  <a:lnTo>
                    <a:pt x="0" y="0"/>
                  </a:lnTo>
                </a:path>
              </a:pathLst>
            </a:custGeom>
            <a:solidFill>
              <a:srgbClr val="FDA4B5"/>
            </a:solidFill>
            <a:ln w="12700" cap="rnd" cmpd="sng">
              <a:solidFill>
                <a:srgbClr val="F7668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6294438" y="3384550"/>
              <a:ext cx="484187" cy="560388"/>
            </a:xfrm>
            <a:custGeom>
              <a:avLst/>
              <a:gdLst>
                <a:gd name="T0" fmla="*/ 0 w 305"/>
                <a:gd name="T1" fmla="*/ 0 h 353"/>
                <a:gd name="T2" fmla="*/ 304 w 305"/>
                <a:gd name="T3" fmla="*/ 352 h 353"/>
                <a:gd name="T4" fmla="*/ 180 w 305"/>
                <a:gd name="T5" fmla="*/ 85 h 353"/>
                <a:gd name="T6" fmla="*/ 0 w 305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353">
                  <a:moveTo>
                    <a:pt x="0" y="0"/>
                  </a:moveTo>
                  <a:lnTo>
                    <a:pt x="304" y="352"/>
                  </a:lnTo>
                  <a:lnTo>
                    <a:pt x="180" y="85"/>
                  </a:lnTo>
                  <a:lnTo>
                    <a:pt x="0" y="0"/>
                  </a:lnTo>
                </a:path>
              </a:pathLst>
            </a:custGeom>
            <a:solidFill>
              <a:srgbClr val="E5405D"/>
            </a:solidFill>
            <a:ln w="12700" cap="rnd" cmpd="sng">
              <a:solidFill>
                <a:srgbClr val="CF0E3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6775450" y="3384550"/>
              <a:ext cx="487363" cy="560388"/>
            </a:xfrm>
            <a:custGeom>
              <a:avLst/>
              <a:gdLst>
                <a:gd name="T0" fmla="*/ 306 w 307"/>
                <a:gd name="T1" fmla="*/ 0 h 353"/>
                <a:gd name="T2" fmla="*/ 0 w 307"/>
                <a:gd name="T3" fmla="*/ 352 h 353"/>
                <a:gd name="T4" fmla="*/ 127 w 307"/>
                <a:gd name="T5" fmla="*/ 85 h 353"/>
                <a:gd name="T6" fmla="*/ 306 w 307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353">
                  <a:moveTo>
                    <a:pt x="306" y="0"/>
                  </a:moveTo>
                  <a:lnTo>
                    <a:pt x="0" y="352"/>
                  </a:lnTo>
                  <a:lnTo>
                    <a:pt x="127" y="85"/>
                  </a:lnTo>
                  <a:lnTo>
                    <a:pt x="306" y="0"/>
                  </a:lnTo>
                </a:path>
              </a:pathLst>
            </a:custGeom>
            <a:solidFill>
              <a:srgbClr val="E5405D"/>
            </a:solidFill>
            <a:ln w="12700" cap="rnd" cmpd="sng">
              <a:solidFill>
                <a:srgbClr val="CF0E3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6399213" y="3289300"/>
              <a:ext cx="774700" cy="344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9850" tIns="34925" rIns="69850" bIns="34925">
              <a:spAutoFit/>
            </a:bodyPr>
            <a:lstStyle/>
            <a:p>
              <a:pPr algn="ctr" defTabSz="514350" eaLnBrk="0" hangingPunct="0"/>
              <a:r>
                <a:rPr lang="en-US">
                  <a:solidFill>
                    <a:schemeClr val="bg1"/>
                  </a:solidFill>
                  <a:latin typeface="Arial" charset="0"/>
                </a:rPr>
                <a:t>Stone</a:t>
              </a: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 flipV="1">
            <a:off x="1600200" y="2947176"/>
            <a:ext cx="4393812" cy="4396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676400" y="4089012"/>
            <a:ext cx="4393812" cy="4396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701024" y="5257800"/>
            <a:ext cx="4393812" cy="4396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988050" y="2686050"/>
            <a:ext cx="457200" cy="514350"/>
            <a:chOff x="4267200" y="1752600"/>
            <a:chExt cx="899160" cy="1470660"/>
          </a:xfrm>
          <a:solidFill>
            <a:srgbClr val="FF9900"/>
          </a:solidFill>
          <a:effectLst/>
        </p:grpSpPr>
        <p:sp>
          <p:nvSpPr>
            <p:cNvPr id="64" name="U-Turn Arrow 63"/>
            <p:cNvSpPr/>
            <p:nvPr/>
          </p:nvSpPr>
          <p:spPr>
            <a:xfrm>
              <a:off x="4343400" y="1752600"/>
              <a:ext cx="822960" cy="822960"/>
            </a:xfrm>
            <a:prstGeom prst="uturnArrow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U-Turn Arrow 64"/>
            <p:cNvSpPr/>
            <p:nvPr/>
          </p:nvSpPr>
          <p:spPr>
            <a:xfrm>
              <a:off x="4267200" y="2400300"/>
              <a:ext cx="822960" cy="822960"/>
            </a:xfrm>
            <a:prstGeom prst="uturnArrow">
              <a:avLst/>
            </a:prstGeom>
            <a:grpFill/>
            <a:ln>
              <a:solidFill>
                <a:srgbClr val="FF9900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038850" y="3829050"/>
            <a:ext cx="457200" cy="514350"/>
            <a:chOff x="4267200" y="1752600"/>
            <a:chExt cx="899160" cy="1470660"/>
          </a:xfrm>
          <a:solidFill>
            <a:srgbClr val="FF9900"/>
          </a:solidFill>
          <a:effectLst/>
        </p:grpSpPr>
        <p:sp>
          <p:nvSpPr>
            <p:cNvPr id="71" name="U-Turn Arrow 70"/>
            <p:cNvSpPr/>
            <p:nvPr/>
          </p:nvSpPr>
          <p:spPr>
            <a:xfrm>
              <a:off x="4343400" y="1752600"/>
              <a:ext cx="822960" cy="822960"/>
            </a:xfrm>
            <a:prstGeom prst="uturnArrow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U-Turn Arrow 71"/>
            <p:cNvSpPr/>
            <p:nvPr/>
          </p:nvSpPr>
          <p:spPr>
            <a:xfrm>
              <a:off x="4267200" y="2400300"/>
              <a:ext cx="822960" cy="822960"/>
            </a:xfrm>
            <a:prstGeom prst="uturnArrow">
              <a:avLst/>
            </a:prstGeom>
            <a:grpFill/>
            <a:ln>
              <a:solidFill>
                <a:srgbClr val="FF9900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096000" y="4953000"/>
            <a:ext cx="457200" cy="514350"/>
            <a:chOff x="4267200" y="1752600"/>
            <a:chExt cx="899160" cy="1470660"/>
          </a:xfrm>
          <a:solidFill>
            <a:srgbClr val="FF9900"/>
          </a:solidFill>
          <a:effectLst/>
        </p:grpSpPr>
        <p:sp>
          <p:nvSpPr>
            <p:cNvPr id="74" name="U-Turn Arrow 73"/>
            <p:cNvSpPr/>
            <p:nvPr/>
          </p:nvSpPr>
          <p:spPr>
            <a:xfrm>
              <a:off x="4343400" y="1752600"/>
              <a:ext cx="822960" cy="822960"/>
            </a:xfrm>
            <a:prstGeom prst="uturnArrow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U-Turn Arrow 74"/>
            <p:cNvSpPr/>
            <p:nvPr/>
          </p:nvSpPr>
          <p:spPr>
            <a:xfrm>
              <a:off x="4267200" y="2400300"/>
              <a:ext cx="822960" cy="822960"/>
            </a:xfrm>
            <a:prstGeom prst="uturnArrow">
              <a:avLst/>
            </a:prstGeom>
            <a:grpFill/>
            <a:ln>
              <a:solidFill>
                <a:srgbClr val="FF9900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802350" y="2435423"/>
            <a:ext cx="90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Thread 1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78550" y="3578423"/>
            <a:ext cx="90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Thread 2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97600" y="4686300"/>
            <a:ext cx="90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Thread 3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562600" y="2438400"/>
            <a:ext cx="1219200" cy="3352800"/>
          </a:xfrm>
          <a:prstGeom prst="roundRect">
            <a:avLst/>
          </a:prstGeom>
          <a:noFill/>
          <a:ln w="38100" cmpd="sng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562600" y="2146300"/>
            <a:ext cx="1332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Page Server 1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5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AB8E281-A6D8-4083-902F-BE191C142E56}" type="slidenum">
              <a:rPr lang="en-US" altLang="en-US" sz="1400" smtClean="0"/>
              <a:pPr eaLnBrk="1" hangingPunct="1">
                <a:defRPr/>
              </a:pPr>
              <a:t>29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3.3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sz="2800" dirty="0" smtClean="0"/>
              <a:t>Cache Warming With Mid Caches</a:t>
            </a:r>
          </a:p>
          <a:p>
            <a:pPr lvl="1">
              <a:buClr>
                <a:srgbClr val="00709E"/>
              </a:buClr>
              <a:defRPr/>
            </a:pPr>
            <a:r>
              <a:rPr lang="en-US" sz="2400" dirty="0" smtClean="0"/>
              <a:t>Leaf Caches may now use mid caches during cache warming.</a:t>
            </a:r>
          </a:p>
          <a:p>
            <a:pPr lvl="1">
              <a:buClr>
                <a:srgbClr val="00709E"/>
              </a:buClr>
              <a:defRPr/>
            </a:pPr>
            <a:r>
              <a:rPr lang="en-US" sz="2400" dirty="0" smtClean="0"/>
              <a:t>Advantageous for highly distributed, cloud based architectures.</a:t>
            </a:r>
          </a:p>
          <a:p>
            <a:pPr lvl="1">
              <a:buClr>
                <a:srgbClr val="00709E"/>
              </a:buClr>
              <a:defRPr/>
            </a:pPr>
            <a:endParaRPr lang="en-US" sz="2400" dirty="0" smtClean="0"/>
          </a:p>
          <a:p>
            <a:pPr marL="457200" lvl="1" indent="0">
              <a:buClr>
                <a:srgbClr val="00709E"/>
              </a:buClr>
              <a:buNone/>
              <a:defRPr/>
            </a:pP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Clr>
                <a:srgbClr val="00709E"/>
              </a:buClr>
              <a:buNone/>
              <a:defRPr/>
            </a:pP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Clr>
                <a:srgbClr val="00709E"/>
              </a:buClr>
              <a:defRPr/>
            </a:pPr>
            <a:endParaRPr lang="en-US" sz="1800" dirty="0" smtClean="0"/>
          </a:p>
          <a:p>
            <a:pPr>
              <a:buClr>
                <a:srgbClr val="00709E"/>
              </a:buClr>
              <a:defRPr/>
            </a:pP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6122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3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8610600" cy="2438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Q:</a:t>
            </a:r>
            <a:r>
              <a:rPr lang="en-US" sz="3600" b="0" dirty="0" smtClean="0"/>
              <a:t> How can you tell an extroverted programmer from an introverted programmer?</a:t>
            </a:r>
            <a:endParaRPr lang="en-US" sz="36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4267200"/>
            <a:ext cx="8610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/>
              <a:t>A:</a:t>
            </a:r>
            <a:r>
              <a:rPr lang="en-US" sz="3600" b="0" kern="0" dirty="0" smtClean="0"/>
              <a:t> An extroverted programmer looks at </a:t>
            </a:r>
            <a:r>
              <a:rPr lang="en-US" sz="3600" b="0" i="1" u="sng" kern="0" dirty="0" smtClean="0"/>
              <a:t>your</a:t>
            </a:r>
            <a:r>
              <a:rPr lang="en-US" sz="3600" b="0" kern="0" dirty="0" smtClean="0"/>
              <a:t> shoes when he talks to you.</a:t>
            </a:r>
            <a:br>
              <a:rPr lang="en-US" sz="3600" b="0" kern="0" dirty="0" smtClean="0"/>
            </a:br>
            <a:endParaRPr lang="en-US" sz="3600" kern="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19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34400" cy="1143000"/>
          </a:xfrm>
        </p:spPr>
        <p:txBody>
          <a:bodyPr/>
          <a:lstStyle/>
          <a:p>
            <a:r>
              <a:rPr lang="en-US" dirty="0" err="1" smtClean="0"/>
              <a:t>GemStone</a:t>
            </a:r>
            <a:r>
              <a:rPr lang="en-US" dirty="0" smtClean="0"/>
              <a:t> Cloud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8E5-EDC4-4378-B2B9-A34030231F6D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>
            <a:off x="76200" y="2209800"/>
            <a:ext cx="3810000" cy="419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43600" y="2209800"/>
            <a:ext cx="2743200" cy="350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7200" y="1828800"/>
            <a:ext cx="2549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Data Center (Cloud)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529036" y="1828800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Data Center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7566025" y="2514600"/>
            <a:ext cx="968375" cy="655638"/>
            <a:chOff x="6294438" y="3289300"/>
            <a:chExt cx="968375" cy="655638"/>
          </a:xfrm>
        </p:grpSpPr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6294438" y="3297238"/>
              <a:ext cx="968375" cy="223837"/>
            </a:xfrm>
            <a:custGeom>
              <a:avLst/>
              <a:gdLst>
                <a:gd name="T0" fmla="*/ 178 w 610"/>
                <a:gd name="T1" fmla="*/ 140 h 141"/>
                <a:gd name="T2" fmla="*/ 428 w 610"/>
                <a:gd name="T3" fmla="*/ 140 h 141"/>
                <a:gd name="T4" fmla="*/ 609 w 610"/>
                <a:gd name="T5" fmla="*/ 59 h 141"/>
                <a:gd name="T6" fmla="*/ 393 w 610"/>
                <a:gd name="T7" fmla="*/ 0 h 141"/>
                <a:gd name="T8" fmla="*/ 215 w 610"/>
                <a:gd name="T9" fmla="*/ 0 h 141"/>
                <a:gd name="T10" fmla="*/ 0 w 610"/>
                <a:gd name="T11" fmla="*/ 59 h 141"/>
                <a:gd name="T12" fmla="*/ 178 w 610"/>
                <a:gd name="T13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141">
                  <a:moveTo>
                    <a:pt x="178" y="140"/>
                  </a:moveTo>
                  <a:lnTo>
                    <a:pt x="428" y="140"/>
                  </a:lnTo>
                  <a:lnTo>
                    <a:pt x="609" y="59"/>
                  </a:lnTo>
                  <a:lnTo>
                    <a:pt x="393" y="0"/>
                  </a:lnTo>
                  <a:lnTo>
                    <a:pt x="215" y="0"/>
                  </a:lnTo>
                  <a:lnTo>
                    <a:pt x="0" y="59"/>
                  </a:lnTo>
                  <a:lnTo>
                    <a:pt x="178" y="140"/>
                  </a:lnTo>
                </a:path>
              </a:pathLst>
            </a:custGeom>
            <a:solidFill>
              <a:srgbClr val="BA0C2B"/>
            </a:solidFill>
            <a:ln w="12700" cap="rnd" cmpd="sng">
              <a:solidFill>
                <a:srgbClr val="BA0C2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6562725" y="3517900"/>
              <a:ext cx="417513" cy="427038"/>
            </a:xfrm>
            <a:custGeom>
              <a:avLst/>
              <a:gdLst>
                <a:gd name="T0" fmla="*/ 0 w 263"/>
                <a:gd name="T1" fmla="*/ 0 h 269"/>
                <a:gd name="T2" fmla="*/ 135 w 263"/>
                <a:gd name="T3" fmla="*/ 268 h 269"/>
                <a:gd name="T4" fmla="*/ 262 w 263"/>
                <a:gd name="T5" fmla="*/ 0 h 269"/>
                <a:gd name="T6" fmla="*/ 0 w 263"/>
                <a:gd name="T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269">
                  <a:moveTo>
                    <a:pt x="0" y="0"/>
                  </a:moveTo>
                  <a:lnTo>
                    <a:pt x="135" y="268"/>
                  </a:lnTo>
                  <a:lnTo>
                    <a:pt x="262" y="0"/>
                  </a:lnTo>
                  <a:lnTo>
                    <a:pt x="0" y="0"/>
                  </a:lnTo>
                </a:path>
              </a:pathLst>
            </a:custGeom>
            <a:solidFill>
              <a:srgbClr val="FDA4B5"/>
            </a:solidFill>
            <a:ln w="12700" cap="rnd" cmpd="sng">
              <a:solidFill>
                <a:srgbClr val="F7668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6294438" y="3384550"/>
              <a:ext cx="484187" cy="560388"/>
            </a:xfrm>
            <a:custGeom>
              <a:avLst/>
              <a:gdLst>
                <a:gd name="T0" fmla="*/ 0 w 305"/>
                <a:gd name="T1" fmla="*/ 0 h 353"/>
                <a:gd name="T2" fmla="*/ 304 w 305"/>
                <a:gd name="T3" fmla="*/ 352 h 353"/>
                <a:gd name="T4" fmla="*/ 180 w 305"/>
                <a:gd name="T5" fmla="*/ 85 h 353"/>
                <a:gd name="T6" fmla="*/ 0 w 305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353">
                  <a:moveTo>
                    <a:pt x="0" y="0"/>
                  </a:moveTo>
                  <a:lnTo>
                    <a:pt x="304" y="352"/>
                  </a:lnTo>
                  <a:lnTo>
                    <a:pt x="180" y="85"/>
                  </a:lnTo>
                  <a:lnTo>
                    <a:pt x="0" y="0"/>
                  </a:lnTo>
                </a:path>
              </a:pathLst>
            </a:custGeom>
            <a:solidFill>
              <a:srgbClr val="E5405D"/>
            </a:solidFill>
            <a:ln w="12700" cap="rnd" cmpd="sng">
              <a:solidFill>
                <a:srgbClr val="CF0E3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6775450" y="3384550"/>
              <a:ext cx="487363" cy="560388"/>
            </a:xfrm>
            <a:custGeom>
              <a:avLst/>
              <a:gdLst>
                <a:gd name="T0" fmla="*/ 306 w 307"/>
                <a:gd name="T1" fmla="*/ 0 h 353"/>
                <a:gd name="T2" fmla="*/ 0 w 307"/>
                <a:gd name="T3" fmla="*/ 352 h 353"/>
                <a:gd name="T4" fmla="*/ 127 w 307"/>
                <a:gd name="T5" fmla="*/ 85 h 353"/>
                <a:gd name="T6" fmla="*/ 306 w 307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353">
                  <a:moveTo>
                    <a:pt x="306" y="0"/>
                  </a:moveTo>
                  <a:lnTo>
                    <a:pt x="0" y="352"/>
                  </a:lnTo>
                  <a:lnTo>
                    <a:pt x="127" y="85"/>
                  </a:lnTo>
                  <a:lnTo>
                    <a:pt x="306" y="0"/>
                  </a:lnTo>
                </a:path>
              </a:pathLst>
            </a:custGeom>
            <a:solidFill>
              <a:srgbClr val="E5405D"/>
            </a:solidFill>
            <a:ln w="12700" cap="rnd" cmpd="sng">
              <a:solidFill>
                <a:srgbClr val="CF0E3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6399213" y="3289300"/>
              <a:ext cx="774700" cy="344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9850" tIns="34925" rIns="69850" bIns="34925">
              <a:spAutoFit/>
            </a:bodyPr>
            <a:lstStyle/>
            <a:p>
              <a:pPr algn="ctr" defTabSz="514350" eaLnBrk="0" hangingPunct="0"/>
              <a:r>
                <a:rPr lang="en-US">
                  <a:solidFill>
                    <a:schemeClr val="bg1"/>
                  </a:solidFill>
                  <a:latin typeface="Arial" charset="0"/>
                </a:rPr>
                <a:t>Stone</a:t>
              </a: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6172200" y="2286000"/>
            <a:ext cx="1219200" cy="1219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172200" y="2587823"/>
            <a:ext cx="114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Main Cache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228600" y="2286000"/>
            <a:ext cx="3048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906598" y="2587823"/>
            <a:ext cx="15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Mid-Level Cache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52400" y="3733800"/>
            <a:ext cx="1219200" cy="457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52400" y="3846984"/>
            <a:ext cx="125267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Leaf Cache 1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057400" y="3733800"/>
            <a:ext cx="1219200" cy="457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057400" y="3846984"/>
            <a:ext cx="1252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Leaf Cache 2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1219200" y="4724400"/>
            <a:ext cx="1219200" cy="457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219200" y="4837584"/>
            <a:ext cx="1252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Leaf Cache 3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800600" y="2624174"/>
            <a:ext cx="1143000" cy="484632"/>
          </a:xfrm>
          <a:prstGeom prst="rightArrow">
            <a:avLst/>
          </a:prstGeom>
          <a:solidFill>
            <a:srgbClr val="B28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>
            <a:off x="3886200" y="2621588"/>
            <a:ext cx="1066800" cy="484632"/>
          </a:xfrm>
          <a:prstGeom prst="rightArrow">
            <a:avLst/>
          </a:prstGeom>
          <a:solidFill>
            <a:srgbClr val="B28CFF"/>
          </a:solidFill>
          <a:ln>
            <a:noFill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19600" y="3014246"/>
            <a:ext cx="1121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WAN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38200" y="32004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676400" y="3200400"/>
            <a:ext cx="0" cy="1524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2667000" y="32004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disk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91000"/>
            <a:ext cx="1219200" cy="1219200"/>
          </a:xfrm>
          <a:prstGeom prst="rect">
            <a:avLst/>
          </a:prstGeom>
        </p:spPr>
      </p:pic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2590800" y="4267200"/>
            <a:ext cx="685800" cy="512265"/>
            <a:chOff x="809" y="1123"/>
            <a:chExt cx="822" cy="614"/>
          </a:xfrm>
        </p:grpSpPr>
        <p:sp>
          <p:nvSpPr>
            <p:cNvPr id="95" name="Freeform 12"/>
            <p:cNvSpPr>
              <a:spLocks/>
            </p:cNvSpPr>
            <p:nvPr/>
          </p:nvSpPr>
          <p:spPr bwMode="auto">
            <a:xfrm>
              <a:off x="809" y="1123"/>
              <a:ext cx="411" cy="495"/>
            </a:xfrm>
            <a:custGeom>
              <a:avLst/>
              <a:gdLst>
                <a:gd name="T0" fmla="*/ 50 w 411"/>
                <a:gd name="T1" fmla="*/ 494 h 495"/>
                <a:gd name="T2" fmla="*/ 410 w 411"/>
                <a:gd name="T3" fmla="*/ 0 h 495"/>
                <a:gd name="T4" fmla="*/ 0 w 411"/>
                <a:gd name="T5" fmla="*/ 355 h 495"/>
                <a:gd name="T6" fmla="*/ 50 w 411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95">
                  <a:moveTo>
                    <a:pt x="50" y="494"/>
                  </a:moveTo>
                  <a:lnTo>
                    <a:pt x="410" y="0"/>
                  </a:lnTo>
                  <a:lnTo>
                    <a:pt x="0" y="355"/>
                  </a:lnTo>
                  <a:lnTo>
                    <a:pt x="50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3"/>
            <p:cNvSpPr>
              <a:spLocks/>
            </p:cNvSpPr>
            <p:nvPr/>
          </p:nvSpPr>
          <p:spPr bwMode="auto">
            <a:xfrm>
              <a:off x="1214" y="1123"/>
              <a:ext cx="417" cy="495"/>
            </a:xfrm>
            <a:custGeom>
              <a:avLst/>
              <a:gdLst>
                <a:gd name="T0" fmla="*/ 365 w 417"/>
                <a:gd name="T1" fmla="*/ 494 h 495"/>
                <a:gd name="T2" fmla="*/ 0 w 417"/>
                <a:gd name="T3" fmla="*/ 0 h 495"/>
                <a:gd name="T4" fmla="*/ 416 w 417"/>
                <a:gd name="T5" fmla="*/ 355 h 495"/>
                <a:gd name="T6" fmla="*/ 365 w 417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" h="495">
                  <a:moveTo>
                    <a:pt x="365" y="494"/>
                  </a:moveTo>
                  <a:lnTo>
                    <a:pt x="0" y="0"/>
                  </a:lnTo>
                  <a:lnTo>
                    <a:pt x="416" y="355"/>
                  </a:lnTo>
                  <a:lnTo>
                    <a:pt x="365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4"/>
            <p:cNvSpPr>
              <a:spLocks/>
            </p:cNvSpPr>
            <p:nvPr/>
          </p:nvSpPr>
          <p:spPr bwMode="auto">
            <a:xfrm>
              <a:off x="1061" y="1128"/>
              <a:ext cx="318" cy="609"/>
            </a:xfrm>
            <a:custGeom>
              <a:avLst/>
              <a:gdLst>
                <a:gd name="T0" fmla="*/ 0 w 318"/>
                <a:gd name="T1" fmla="*/ 608 h 609"/>
                <a:gd name="T2" fmla="*/ 158 w 318"/>
                <a:gd name="T3" fmla="*/ 0 h 609"/>
                <a:gd name="T4" fmla="*/ 317 w 318"/>
                <a:gd name="T5" fmla="*/ 608 h 609"/>
                <a:gd name="T6" fmla="*/ 0 w 318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609">
                  <a:moveTo>
                    <a:pt x="0" y="608"/>
                  </a:moveTo>
                  <a:lnTo>
                    <a:pt x="158" y="0"/>
                  </a:lnTo>
                  <a:lnTo>
                    <a:pt x="317" y="608"/>
                  </a:lnTo>
                  <a:lnTo>
                    <a:pt x="0" y="608"/>
                  </a:lnTo>
                </a:path>
              </a:pathLst>
            </a:custGeom>
            <a:solidFill>
              <a:srgbClr val="618FFD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5"/>
            <p:cNvSpPr>
              <a:spLocks/>
            </p:cNvSpPr>
            <p:nvPr/>
          </p:nvSpPr>
          <p:spPr bwMode="auto">
            <a:xfrm>
              <a:off x="855" y="1128"/>
              <a:ext cx="365" cy="609"/>
            </a:xfrm>
            <a:custGeom>
              <a:avLst/>
              <a:gdLst>
                <a:gd name="T0" fmla="*/ 207 w 365"/>
                <a:gd name="T1" fmla="*/ 608 h 609"/>
                <a:gd name="T2" fmla="*/ 364 w 365"/>
                <a:gd name="T3" fmla="*/ 0 h 609"/>
                <a:gd name="T4" fmla="*/ 0 w 365"/>
                <a:gd name="T5" fmla="*/ 490 h 609"/>
                <a:gd name="T6" fmla="*/ 207 w 365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609">
                  <a:moveTo>
                    <a:pt x="207" y="608"/>
                  </a:moveTo>
                  <a:lnTo>
                    <a:pt x="364" y="0"/>
                  </a:lnTo>
                  <a:lnTo>
                    <a:pt x="0" y="490"/>
                  </a:lnTo>
                  <a:lnTo>
                    <a:pt x="207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6"/>
            <p:cNvSpPr>
              <a:spLocks/>
            </p:cNvSpPr>
            <p:nvPr/>
          </p:nvSpPr>
          <p:spPr bwMode="auto">
            <a:xfrm>
              <a:off x="1214" y="1126"/>
              <a:ext cx="369" cy="609"/>
            </a:xfrm>
            <a:custGeom>
              <a:avLst/>
              <a:gdLst>
                <a:gd name="T0" fmla="*/ 160 w 369"/>
                <a:gd name="T1" fmla="*/ 608 h 609"/>
                <a:gd name="T2" fmla="*/ 0 w 369"/>
                <a:gd name="T3" fmla="*/ 0 h 609"/>
                <a:gd name="T4" fmla="*/ 368 w 369"/>
                <a:gd name="T5" fmla="*/ 490 h 609"/>
                <a:gd name="T6" fmla="*/ 160 w 369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609">
                  <a:moveTo>
                    <a:pt x="160" y="608"/>
                  </a:moveTo>
                  <a:lnTo>
                    <a:pt x="0" y="0"/>
                  </a:lnTo>
                  <a:lnTo>
                    <a:pt x="368" y="490"/>
                  </a:lnTo>
                  <a:lnTo>
                    <a:pt x="160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17"/>
            <p:cNvSpPr>
              <a:spLocks noChangeArrowheads="1"/>
            </p:cNvSpPr>
            <p:nvPr/>
          </p:nvSpPr>
          <p:spPr bwMode="auto">
            <a:xfrm>
              <a:off x="916" y="1334"/>
              <a:ext cx="623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dirty="0" smtClean="0">
                  <a:solidFill>
                    <a:schemeClr val="bg1"/>
                  </a:solidFill>
                  <a:latin typeface="Arial" charset="0"/>
                </a:rPr>
                <a:t>Gem</a:t>
              </a:r>
              <a:endParaRPr lang="en-US" sz="24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1371600" y="5257800"/>
            <a:ext cx="685800" cy="512265"/>
            <a:chOff x="809" y="1123"/>
            <a:chExt cx="822" cy="614"/>
          </a:xfrm>
        </p:grpSpPr>
        <p:sp>
          <p:nvSpPr>
            <p:cNvPr id="109" name="Freeform 12"/>
            <p:cNvSpPr>
              <a:spLocks/>
            </p:cNvSpPr>
            <p:nvPr/>
          </p:nvSpPr>
          <p:spPr bwMode="auto">
            <a:xfrm>
              <a:off x="809" y="1123"/>
              <a:ext cx="411" cy="495"/>
            </a:xfrm>
            <a:custGeom>
              <a:avLst/>
              <a:gdLst>
                <a:gd name="T0" fmla="*/ 50 w 411"/>
                <a:gd name="T1" fmla="*/ 494 h 495"/>
                <a:gd name="T2" fmla="*/ 410 w 411"/>
                <a:gd name="T3" fmla="*/ 0 h 495"/>
                <a:gd name="T4" fmla="*/ 0 w 411"/>
                <a:gd name="T5" fmla="*/ 355 h 495"/>
                <a:gd name="T6" fmla="*/ 50 w 411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95">
                  <a:moveTo>
                    <a:pt x="50" y="494"/>
                  </a:moveTo>
                  <a:lnTo>
                    <a:pt x="410" y="0"/>
                  </a:lnTo>
                  <a:lnTo>
                    <a:pt x="0" y="355"/>
                  </a:lnTo>
                  <a:lnTo>
                    <a:pt x="50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3"/>
            <p:cNvSpPr>
              <a:spLocks/>
            </p:cNvSpPr>
            <p:nvPr/>
          </p:nvSpPr>
          <p:spPr bwMode="auto">
            <a:xfrm>
              <a:off x="1214" y="1123"/>
              <a:ext cx="417" cy="495"/>
            </a:xfrm>
            <a:custGeom>
              <a:avLst/>
              <a:gdLst>
                <a:gd name="T0" fmla="*/ 365 w 417"/>
                <a:gd name="T1" fmla="*/ 494 h 495"/>
                <a:gd name="T2" fmla="*/ 0 w 417"/>
                <a:gd name="T3" fmla="*/ 0 h 495"/>
                <a:gd name="T4" fmla="*/ 416 w 417"/>
                <a:gd name="T5" fmla="*/ 355 h 495"/>
                <a:gd name="T6" fmla="*/ 365 w 417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" h="495">
                  <a:moveTo>
                    <a:pt x="365" y="494"/>
                  </a:moveTo>
                  <a:lnTo>
                    <a:pt x="0" y="0"/>
                  </a:lnTo>
                  <a:lnTo>
                    <a:pt x="416" y="355"/>
                  </a:lnTo>
                  <a:lnTo>
                    <a:pt x="365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4"/>
            <p:cNvSpPr>
              <a:spLocks/>
            </p:cNvSpPr>
            <p:nvPr/>
          </p:nvSpPr>
          <p:spPr bwMode="auto">
            <a:xfrm>
              <a:off x="1061" y="1128"/>
              <a:ext cx="318" cy="609"/>
            </a:xfrm>
            <a:custGeom>
              <a:avLst/>
              <a:gdLst>
                <a:gd name="T0" fmla="*/ 0 w 318"/>
                <a:gd name="T1" fmla="*/ 608 h 609"/>
                <a:gd name="T2" fmla="*/ 158 w 318"/>
                <a:gd name="T3" fmla="*/ 0 h 609"/>
                <a:gd name="T4" fmla="*/ 317 w 318"/>
                <a:gd name="T5" fmla="*/ 608 h 609"/>
                <a:gd name="T6" fmla="*/ 0 w 318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609">
                  <a:moveTo>
                    <a:pt x="0" y="608"/>
                  </a:moveTo>
                  <a:lnTo>
                    <a:pt x="158" y="0"/>
                  </a:lnTo>
                  <a:lnTo>
                    <a:pt x="317" y="608"/>
                  </a:lnTo>
                  <a:lnTo>
                    <a:pt x="0" y="608"/>
                  </a:lnTo>
                </a:path>
              </a:pathLst>
            </a:custGeom>
            <a:solidFill>
              <a:srgbClr val="618FFD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5"/>
            <p:cNvSpPr>
              <a:spLocks/>
            </p:cNvSpPr>
            <p:nvPr/>
          </p:nvSpPr>
          <p:spPr bwMode="auto">
            <a:xfrm>
              <a:off x="855" y="1128"/>
              <a:ext cx="365" cy="609"/>
            </a:xfrm>
            <a:custGeom>
              <a:avLst/>
              <a:gdLst>
                <a:gd name="T0" fmla="*/ 207 w 365"/>
                <a:gd name="T1" fmla="*/ 608 h 609"/>
                <a:gd name="T2" fmla="*/ 364 w 365"/>
                <a:gd name="T3" fmla="*/ 0 h 609"/>
                <a:gd name="T4" fmla="*/ 0 w 365"/>
                <a:gd name="T5" fmla="*/ 490 h 609"/>
                <a:gd name="T6" fmla="*/ 207 w 365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609">
                  <a:moveTo>
                    <a:pt x="207" y="608"/>
                  </a:moveTo>
                  <a:lnTo>
                    <a:pt x="364" y="0"/>
                  </a:lnTo>
                  <a:lnTo>
                    <a:pt x="0" y="490"/>
                  </a:lnTo>
                  <a:lnTo>
                    <a:pt x="207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6"/>
            <p:cNvSpPr>
              <a:spLocks/>
            </p:cNvSpPr>
            <p:nvPr/>
          </p:nvSpPr>
          <p:spPr bwMode="auto">
            <a:xfrm>
              <a:off x="1214" y="1126"/>
              <a:ext cx="369" cy="609"/>
            </a:xfrm>
            <a:custGeom>
              <a:avLst/>
              <a:gdLst>
                <a:gd name="T0" fmla="*/ 160 w 369"/>
                <a:gd name="T1" fmla="*/ 608 h 609"/>
                <a:gd name="T2" fmla="*/ 0 w 369"/>
                <a:gd name="T3" fmla="*/ 0 h 609"/>
                <a:gd name="T4" fmla="*/ 368 w 369"/>
                <a:gd name="T5" fmla="*/ 490 h 609"/>
                <a:gd name="T6" fmla="*/ 160 w 369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609">
                  <a:moveTo>
                    <a:pt x="160" y="608"/>
                  </a:moveTo>
                  <a:lnTo>
                    <a:pt x="0" y="0"/>
                  </a:lnTo>
                  <a:lnTo>
                    <a:pt x="368" y="490"/>
                  </a:lnTo>
                  <a:lnTo>
                    <a:pt x="160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17"/>
            <p:cNvSpPr>
              <a:spLocks noChangeArrowheads="1"/>
            </p:cNvSpPr>
            <p:nvPr/>
          </p:nvSpPr>
          <p:spPr bwMode="auto">
            <a:xfrm>
              <a:off x="916" y="1334"/>
              <a:ext cx="623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dirty="0" smtClean="0">
                  <a:solidFill>
                    <a:schemeClr val="bg1"/>
                  </a:solidFill>
                  <a:latin typeface="Arial" charset="0"/>
                </a:rPr>
                <a:t>Gem</a:t>
              </a:r>
              <a:endParaRPr lang="en-US" sz="24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15" name="Group 114"/>
          <p:cNvGrpSpPr>
            <a:grpSpLocks/>
          </p:cNvGrpSpPr>
          <p:nvPr/>
        </p:nvGrpSpPr>
        <p:grpSpPr bwMode="auto">
          <a:xfrm>
            <a:off x="304800" y="4267200"/>
            <a:ext cx="685800" cy="512265"/>
            <a:chOff x="809" y="1123"/>
            <a:chExt cx="822" cy="614"/>
          </a:xfrm>
        </p:grpSpPr>
        <p:sp>
          <p:nvSpPr>
            <p:cNvPr id="116" name="Freeform 12"/>
            <p:cNvSpPr>
              <a:spLocks/>
            </p:cNvSpPr>
            <p:nvPr/>
          </p:nvSpPr>
          <p:spPr bwMode="auto">
            <a:xfrm>
              <a:off x="809" y="1123"/>
              <a:ext cx="411" cy="495"/>
            </a:xfrm>
            <a:custGeom>
              <a:avLst/>
              <a:gdLst>
                <a:gd name="T0" fmla="*/ 50 w 411"/>
                <a:gd name="T1" fmla="*/ 494 h 495"/>
                <a:gd name="T2" fmla="*/ 410 w 411"/>
                <a:gd name="T3" fmla="*/ 0 h 495"/>
                <a:gd name="T4" fmla="*/ 0 w 411"/>
                <a:gd name="T5" fmla="*/ 355 h 495"/>
                <a:gd name="T6" fmla="*/ 50 w 411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95">
                  <a:moveTo>
                    <a:pt x="50" y="494"/>
                  </a:moveTo>
                  <a:lnTo>
                    <a:pt x="410" y="0"/>
                  </a:lnTo>
                  <a:lnTo>
                    <a:pt x="0" y="355"/>
                  </a:lnTo>
                  <a:lnTo>
                    <a:pt x="50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3"/>
            <p:cNvSpPr>
              <a:spLocks/>
            </p:cNvSpPr>
            <p:nvPr/>
          </p:nvSpPr>
          <p:spPr bwMode="auto">
            <a:xfrm>
              <a:off x="1214" y="1123"/>
              <a:ext cx="417" cy="495"/>
            </a:xfrm>
            <a:custGeom>
              <a:avLst/>
              <a:gdLst>
                <a:gd name="T0" fmla="*/ 365 w 417"/>
                <a:gd name="T1" fmla="*/ 494 h 495"/>
                <a:gd name="T2" fmla="*/ 0 w 417"/>
                <a:gd name="T3" fmla="*/ 0 h 495"/>
                <a:gd name="T4" fmla="*/ 416 w 417"/>
                <a:gd name="T5" fmla="*/ 355 h 495"/>
                <a:gd name="T6" fmla="*/ 365 w 417"/>
                <a:gd name="T7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" h="495">
                  <a:moveTo>
                    <a:pt x="365" y="494"/>
                  </a:moveTo>
                  <a:lnTo>
                    <a:pt x="0" y="0"/>
                  </a:lnTo>
                  <a:lnTo>
                    <a:pt x="416" y="355"/>
                  </a:lnTo>
                  <a:lnTo>
                    <a:pt x="365" y="494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4"/>
            <p:cNvSpPr>
              <a:spLocks/>
            </p:cNvSpPr>
            <p:nvPr/>
          </p:nvSpPr>
          <p:spPr bwMode="auto">
            <a:xfrm>
              <a:off x="1061" y="1128"/>
              <a:ext cx="318" cy="609"/>
            </a:xfrm>
            <a:custGeom>
              <a:avLst/>
              <a:gdLst>
                <a:gd name="T0" fmla="*/ 0 w 318"/>
                <a:gd name="T1" fmla="*/ 608 h 609"/>
                <a:gd name="T2" fmla="*/ 158 w 318"/>
                <a:gd name="T3" fmla="*/ 0 h 609"/>
                <a:gd name="T4" fmla="*/ 317 w 318"/>
                <a:gd name="T5" fmla="*/ 608 h 609"/>
                <a:gd name="T6" fmla="*/ 0 w 318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609">
                  <a:moveTo>
                    <a:pt x="0" y="608"/>
                  </a:moveTo>
                  <a:lnTo>
                    <a:pt x="158" y="0"/>
                  </a:lnTo>
                  <a:lnTo>
                    <a:pt x="317" y="608"/>
                  </a:lnTo>
                  <a:lnTo>
                    <a:pt x="0" y="608"/>
                  </a:lnTo>
                </a:path>
              </a:pathLst>
            </a:custGeom>
            <a:solidFill>
              <a:srgbClr val="618FFD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5"/>
            <p:cNvSpPr>
              <a:spLocks/>
            </p:cNvSpPr>
            <p:nvPr/>
          </p:nvSpPr>
          <p:spPr bwMode="auto">
            <a:xfrm>
              <a:off x="855" y="1128"/>
              <a:ext cx="365" cy="609"/>
            </a:xfrm>
            <a:custGeom>
              <a:avLst/>
              <a:gdLst>
                <a:gd name="T0" fmla="*/ 207 w 365"/>
                <a:gd name="T1" fmla="*/ 608 h 609"/>
                <a:gd name="T2" fmla="*/ 364 w 365"/>
                <a:gd name="T3" fmla="*/ 0 h 609"/>
                <a:gd name="T4" fmla="*/ 0 w 365"/>
                <a:gd name="T5" fmla="*/ 490 h 609"/>
                <a:gd name="T6" fmla="*/ 207 w 365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609">
                  <a:moveTo>
                    <a:pt x="207" y="608"/>
                  </a:moveTo>
                  <a:lnTo>
                    <a:pt x="364" y="0"/>
                  </a:lnTo>
                  <a:lnTo>
                    <a:pt x="0" y="490"/>
                  </a:lnTo>
                  <a:lnTo>
                    <a:pt x="207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6"/>
            <p:cNvSpPr>
              <a:spLocks/>
            </p:cNvSpPr>
            <p:nvPr/>
          </p:nvSpPr>
          <p:spPr bwMode="auto">
            <a:xfrm>
              <a:off x="1214" y="1126"/>
              <a:ext cx="369" cy="609"/>
            </a:xfrm>
            <a:custGeom>
              <a:avLst/>
              <a:gdLst>
                <a:gd name="T0" fmla="*/ 160 w 369"/>
                <a:gd name="T1" fmla="*/ 608 h 609"/>
                <a:gd name="T2" fmla="*/ 0 w 369"/>
                <a:gd name="T3" fmla="*/ 0 h 609"/>
                <a:gd name="T4" fmla="*/ 368 w 369"/>
                <a:gd name="T5" fmla="*/ 490 h 609"/>
                <a:gd name="T6" fmla="*/ 160 w 369"/>
                <a:gd name="T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609">
                  <a:moveTo>
                    <a:pt x="160" y="608"/>
                  </a:moveTo>
                  <a:lnTo>
                    <a:pt x="0" y="0"/>
                  </a:lnTo>
                  <a:lnTo>
                    <a:pt x="368" y="490"/>
                  </a:lnTo>
                  <a:lnTo>
                    <a:pt x="160" y="608"/>
                  </a:lnTo>
                </a:path>
              </a:pathLst>
            </a:custGeom>
            <a:solidFill>
              <a:srgbClr val="3365FB"/>
            </a:solidFill>
            <a:ln w="12700" cap="rnd" cmpd="sng">
              <a:solidFill>
                <a:srgbClr val="3365F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7"/>
            <p:cNvSpPr>
              <a:spLocks noChangeArrowheads="1"/>
            </p:cNvSpPr>
            <p:nvPr/>
          </p:nvSpPr>
          <p:spPr bwMode="auto">
            <a:xfrm>
              <a:off x="916" y="1334"/>
              <a:ext cx="623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dirty="0" smtClean="0">
                  <a:solidFill>
                    <a:schemeClr val="bg1"/>
                  </a:solidFill>
                  <a:latin typeface="Arial" charset="0"/>
                </a:rPr>
                <a:t>Gem</a:t>
              </a:r>
              <a:endParaRPr lang="en-US" sz="24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4419600" y="2438400"/>
            <a:ext cx="1051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SSL / TLS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AB8E281-A6D8-4083-902F-BE191C142E56}" type="slidenum">
              <a:rPr lang="en-US" altLang="en-US" sz="1400" smtClean="0"/>
              <a:pPr eaLnBrk="1" hangingPunct="1">
                <a:defRPr/>
              </a:pPr>
              <a:t>31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O-O Programming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4616"/>
            <a:ext cx="8839200" cy="26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AB8E281-A6D8-4083-902F-BE191C142E56}" type="slidenum">
              <a:rPr lang="en-US" altLang="en-US" sz="1400" smtClean="0"/>
              <a:pPr eaLnBrk="1" hangingPunct="1">
                <a:defRPr/>
              </a:pPr>
              <a:t>32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GemBuilder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for……..Android?!?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3058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sz="2800" dirty="0" smtClean="0"/>
              <a:t>Experimental Project to Access </a:t>
            </a:r>
            <a:r>
              <a:rPr lang="en-US" sz="2800" dirty="0" err="1" smtClean="0"/>
              <a:t>GemStone</a:t>
            </a:r>
            <a:r>
              <a:rPr lang="en-US" sz="2800" dirty="0" smtClean="0"/>
              <a:t> from Android Devices</a:t>
            </a:r>
          </a:p>
          <a:p>
            <a:pPr>
              <a:buClr>
                <a:srgbClr val="00709E"/>
              </a:buClr>
              <a:defRPr/>
            </a:pPr>
            <a:r>
              <a:rPr lang="en-US" sz="2800" dirty="0" smtClean="0"/>
              <a:t>Uses </a:t>
            </a:r>
            <a:r>
              <a:rPr lang="en-US" sz="2800" dirty="0" err="1" smtClean="0"/>
              <a:t>GemBuilder</a:t>
            </a:r>
            <a:r>
              <a:rPr lang="en-US" sz="2800" dirty="0" smtClean="0"/>
              <a:t> for Java (GBJ)</a:t>
            </a:r>
          </a:p>
          <a:p>
            <a:pPr>
              <a:buClr>
                <a:srgbClr val="00709E"/>
              </a:buClr>
              <a:defRPr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4323617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4061678"/>
            <a:ext cx="1933575" cy="2371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4572000"/>
            <a:ext cx="2238375" cy="1169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12" y="4380578"/>
            <a:ext cx="1471612" cy="776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10" y="5257800"/>
            <a:ext cx="1207116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5029200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OpenSSL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36214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AB8E281-A6D8-4083-902F-BE191C142E56}" type="slidenum">
              <a:rPr lang="en-US" altLang="en-US" sz="1400" smtClean="0"/>
              <a:pPr eaLnBrk="1" hangingPunct="1">
                <a:defRPr/>
              </a:pPr>
              <a:t>33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GbjTest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pp on Android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22585"/>
            <a:ext cx="2901004" cy="4648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3490904"/>
            <a:ext cx="1723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AB8E281-A6D8-4083-902F-BE191C142E56}" type="slidenum">
              <a:rPr lang="en-US" altLang="en-US" sz="1400" smtClean="0"/>
              <a:pPr eaLnBrk="1" hangingPunct="1">
                <a:defRPr/>
              </a:pPr>
              <a:t>34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GbjTest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pp on Android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56280"/>
            <a:ext cx="2892091" cy="4774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56280"/>
            <a:ext cx="2974762" cy="477424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429000" y="4267200"/>
            <a:ext cx="1905403" cy="609600"/>
          </a:xfrm>
          <a:prstGeom prst="rightArrow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2286000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7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AB8E281-A6D8-4083-902F-BE191C142E56}" type="slidenum">
              <a:rPr lang="en-US" altLang="en-US" sz="1400" smtClean="0"/>
              <a:pPr eaLnBrk="1" hangingPunct="1">
                <a:defRPr/>
              </a:pPr>
              <a:t>35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Android Test App Source Code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3058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sz="2800" dirty="0" smtClean="0"/>
              <a:t>Application Code:</a:t>
            </a:r>
          </a:p>
          <a:p>
            <a:pPr lvl="1">
              <a:buClr>
                <a:srgbClr val="00709E"/>
              </a:buCl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ftp</a:t>
            </a:r>
            <a:r>
              <a:rPr lang="en-US" sz="2400" dirty="0">
                <a:solidFill>
                  <a:schemeClr val="tx2"/>
                </a:solidFill>
              </a:rPr>
              <a:t>://ftp.gemtalksystems.com/pub/GBJ/GbjTest.zip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buClr>
                <a:srgbClr val="00709E"/>
              </a:buClr>
              <a:defRPr/>
            </a:pPr>
            <a:r>
              <a:rPr lang="en-US" dirty="0" smtClean="0"/>
              <a:t>Contact: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bill.erickson@gemtalksystems.com</a:t>
            </a:r>
          </a:p>
        </p:txBody>
      </p:sp>
    </p:spTree>
    <p:extLst>
      <p:ext uri="{BB962C8B-B14F-4D97-AF65-F5344CB8AC3E}">
        <p14:creationId xmlns:p14="http://schemas.microsoft.com/office/powerpoint/2010/main" val="17567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99C485D2-8070-45B5-AF8D-235B0F57E39F}" type="slidenum">
              <a:rPr lang="en-US" altLang="en-US" sz="1400" smtClean="0"/>
              <a:pPr eaLnBrk="1" hangingPunct="1">
                <a:defRPr/>
              </a:pPr>
              <a:t>36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VSD 5.2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1" y="1905000"/>
            <a:ext cx="4114800" cy="33528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sz="2400" dirty="0" smtClean="0"/>
              <a:t>Faster load times on Windows</a:t>
            </a:r>
          </a:p>
          <a:p>
            <a:pPr>
              <a:buClr>
                <a:srgbClr val="00709E"/>
              </a:buClr>
              <a:defRPr/>
            </a:pPr>
            <a:r>
              <a:rPr lang="en-US" sz="2400" dirty="0" smtClean="0"/>
              <a:t>New </a:t>
            </a:r>
            <a:r>
              <a:rPr lang="en-US" sz="2400" i="1" dirty="0" smtClean="0"/>
              <a:t>End Time</a:t>
            </a:r>
            <a:r>
              <a:rPr lang="en-US" sz="2400" dirty="0" smtClean="0"/>
              <a:t> Column</a:t>
            </a:r>
          </a:p>
          <a:p>
            <a:pPr>
              <a:buClr>
                <a:srgbClr val="00709E"/>
              </a:buClr>
              <a:defRPr/>
            </a:pPr>
            <a:r>
              <a:rPr lang="en-US" sz="2400" dirty="0" smtClean="0"/>
              <a:t>Column Sort Arrows</a:t>
            </a:r>
          </a:p>
          <a:p>
            <a:pPr>
              <a:buClr>
                <a:srgbClr val="00709E"/>
              </a:buClr>
              <a:defRPr/>
            </a:pPr>
            <a:r>
              <a:rPr lang="en-US" sz="2400" dirty="0" smtClean="0"/>
              <a:t>Secondary Sort Column</a:t>
            </a:r>
          </a:p>
          <a:p>
            <a:pPr>
              <a:buClr>
                <a:srgbClr val="00709E"/>
              </a:buClr>
              <a:defRPr/>
            </a:pPr>
            <a:r>
              <a:rPr lang="en-US" sz="2400" dirty="0" smtClean="0"/>
              <a:t>Support for LZ4 compressed files.</a:t>
            </a:r>
          </a:p>
          <a:p>
            <a:pPr lvl="1">
              <a:buClr>
                <a:srgbClr val="00709E"/>
              </a:buClr>
              <a:defRPr/>
            </a:pPr>
            <a:endParaRPr lang="en-US" sz="1800" dirty="0" smtClean="0"/>
          </a:p>
          <a:p>
            <a:pPr>
              <a:buClr>
                <a:srgbClr val="00709E"/>
              </a:buClr>
              <a:defRPr/>
            </a:pPr>
            <a:endParaRPr lang="en-US" sz="1000" dirty="0" smtClean="0">
              <a:ea typeface="ＭＳ Ｐゴシック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58985"/>
            <a:ext cx="4572000" cy="528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C6545888-D73E-4F17-B1ED-61183A8B6336}" type="slidenum">
              <a:rPr lang="en-US" altLang="en-US" sz="1400" smtClean="0"/>
              <a:pPr eaLnBrk="1" hangingPunct="1">
                <a:defRPr/>
              </a:pPr>
              <a:t>37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Platforms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altLang="en-US" sz="2400" dirty="0" smtClean="0"/>
              <a:t>Object Server (Database)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 smtClean="0">
                <a:ea typeface="MS PGothic" pitchFamily="34" charset="-128"/>
              </a:rPr>
              <a:t>Linux x86_64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 smtClean="0">
                <a:ea typeface="MS PGothic" pitchFamily="34" charset="-128"/>
              </a:rPr>
              <a:t>Apple Darwin 64 bit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 smtClean="0">
                <a:ea typeface="MS PGothic" pitchFamily="34" charset="-128"/>
              </a:rPr>
              <a:t>Oracle Solaris amd64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 smtClean="0">
                <a:ea typeface="MS PGothic" pitchFamily="34" charset="-128"/>
              </a:rPr>
              <a:t>Oracle Solaris SPARC 64 bit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 smtClean="0">
                <a:ea typeface="MS PGothic" pitchFamily="34" charset="-128"/>
              </a:rPr>
              <a:t>IBM AIX PowerPC 64 bit</a:t>
            </a:r>
          </a:p>
          <a:p>
            <a:pPr>
              <a:buClr>
                <a:srgbClr val="00709E"/>
              </a:buClr>
              <a:defRPr/>
            </a:pPr>
            <a:endParaRPr lang="en-US" alt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C6545888-D73E-4F17-B1ED-61183A8B6336}" type="slidenum">
              <a:rPr lang="en-US" altLang="en-US" sz="1400" smtClean="0"/>
              <a:pPr eaLnBrk="1" hangingPunct="1">
                <a:defRPr/>
              </a:pPr>
              <a:t>38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GBS Platforms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altLang="en-US" sz="2400" dirty="0" err="1" smtClean="0"/>
              <a:t>Cincom</a:t>
            </a:r>
            <a:r>
              <a:rPr lang="en-US" altLang="en-US" sz="2400" baseline="30000" dirty="0"/>
              <a:t>®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VisualWorks</a:t>
            </a:r>
            <a:r>
              <a:rPr lang="en-US" altLang="en-US" sz="2400" baseline="30000" dirty="0" smtClean="0"/>
              <a:t>® </a:t>
            </a:r>
            <a:r>
              <a:rPr lang="en-US" altLang="en-US" sz="2400" dirty="0" smtClean="0"/>
              <a:t>7.10.1 / 8.1.1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 smtClean="0">
                <a:ea typeface="MS PGothic" pitchFamily="34" charset="-128"/>
              </a:rPr>
              <a:t>MS Windows 7/8 32 bit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 smtClean="0">
                <a:ea typeface="MS PGothic" pitchFamily="34" charset="-128"/>
              </a:rPr>
              <a:t>MS Windows 7/8/10 64 bit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 smtClean="0">
                <a:ea typeface="MS PGothic" pitchFamily="34" charset="-128"/>
              </a:rPr>
              <a:t>Linux 32/64 bit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 smtClean="0">
                <a:ea typeface="MS PGothic" pitchFamily="34" charset="-128"/>
              </a:rPr>
              <a:t>Solaris SPARC 32/64 bit</a:t>
            </a:r>
          </a:p>
          <a:p>
            <a:pPr>
              <a:buClr>
                <a:srgbClr val="00709E"/>
              </a:buClr>
              <a:defRPr/>
            </a:pPr>
            <a:r>
              <a:rPr lang="en-US" altLang="en-US" sz="2400" dirty="0" smtClean="0"/>
              <a:t>Instantiations </a:t>
            </a:r>
            <a:r>
              <a:rPr lang="en-US" altLang="en-US" sz="2400" dirty="0"/>
              <a:t>VA Smalltalk</a:t>
            </a:r>
            <a:r>
              <a:rPr lang="en-US" altLang="en-US" sz="2400" dirty="0" smtClean="0"/>
              <a:t>™ 8.6.2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 smtClean="0">
                <a:ea typeface="MS PGothic" pitchFamily="34" charset="-128"/>
              </a:rPr>
              <a:t>MS Windows 7/8 32 bit</a:t>
            </a:r>
          </a:p>
          <a:p>
            <a:pPr>
              <a:buClr>
                <a:srgbClr val="00709E"/>
              </a:buClr>
              <a:defRPr/>
            </a:pP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081365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39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3.4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smtClean="0"/>
              <a:t>More lz4 Support: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err="1" smtClean="0"/>
              <a:t>Statmonitor</a:t>
            </a:r>
            <a:endParaRPr lang="en-US" dirty="0" smtClean="0"/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VSD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err="1" smtClean="0"/>
              <a:t>Copydbf</a:t>
            </a:r>
            <a:endParaRPr lang="en-US" dirty="0" smtClean="0"/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Backup/Restore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Smalltalk Access (</a:t>
            </a:r>
            <a:r>
              <a:rPr lang="en-US" dirty="0" err="1" smtClean="0"/>
              <a:t>GsFile</a:t>
            </a:r>
            <a:r>
              <a:rPr lang="en-US" dirty="0" smtClean="0"/>
              <a:t> ?  </a:t>
            </a:r>
            <a:r>
              <a:rPr lang="en-US" dirty="0" err="1" smtClean="0"/>
              <a:t>FileSystem</a:t>
            </a:r>
            <a:r>
              <a:rPr lang="en-US" dirty="0" smtClean="0"/>
              <a:t> ?)</a:t>
            </a:r>
          </a:p>
        </p:txBody>
      </p:sp>
    </p:spTree>
    <p:extLst>
      <p:ext uri="{BB962C8B-B14F-4D97-AF65-F5344CB8AC3E}">
        <p14:creationId xmlns:p14="http://schemas.microsoft.com/office/powerpoint/2010/main" val="279471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4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XP Implemented….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85975"/>
            <a:ext cx="85725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40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3.4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smtClean="0"/>
              <a:t>Encrypted Backups and </a:t>
            </a:r>
            <a:r>
              <a:rPr lang="en-US" dirty="0" err="1" smtClean="0"/>
              <a:t>Tranlogs</a:t>
            </a:r>
            <a:endParaRPr lang="en-US" dirty="0" smtClean="0"/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AES 128, 192 or 256 bit encryption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Public / private key pair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Passphrase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Secure Signing (MAC)</a:t>
            </a:r>
          </a:p>
          <a:p>
            <a:pPr lvl="1">
              <a:buClr>
                <a:srgbClr val="00709E"/>
              </a:buClr>
              <a:defRPr/>
            </a:pPr>
            <a:endParaRPr lang="en-US" dirty="0" smtClean="0"/>
          </a:p>
          <a:p>
            <a:pPr>
              <a:buClr>
                <a:srgbClr val="00709E"/>
              </a:buCl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538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41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3.4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smtClean="0"/>
              <a:t>OpenSSL 1.1.x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Still in beta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Will be supported once 1.1 is final</a:t>
            </a:r>
          </a:p>
          <a:p>
            <a:pPr>
              <a:buClr>
                <a:srgbClr val="00709E"/>
              </a:buCl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84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42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3.4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smtClean="0"/>
              <a:t>Improved </a:t>
            </a:r>
            <a:r>
              <a:rPr lang="en-US" dirty="0" err="1" smtClean="0"/>
              <a:t>findReferencePath</a:t>
            </a:r>
            <a:r>
              <a:rPr lang="en-US" dirty="0" smtClean="0"/>
              <a:t> methods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err="1" smtClean="0"/>
              <a:t>GemStone</a:t>
            </a:r>
            <a:r>
              <a:rPr lang="en-US" dirty="0"/>
              <a:t> </a:t>
            </a:r>
            <a:r>
              <a:rPr lang="en-US" dirty="0" smtClean="0"/>
              <a:t>uses “persistence by reachability”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Finds all references paths for a list of objects.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Now multi-threaded</a:t>
            </a:r>
          </a:p>
          <a:p>
            <a:pPr lvl="1">
              <a:buClr>
                <a:srgbClr val="00709E"/>
              </a:buClr>
              <a:defRPr/>
            </a:pPr>
            <a:endParaRPr lang="en-US" dirty="0" smtClean="0"/>
          </a:p>
          <a:p>
            <a:pPr>
              <a:buClr>
                <a:srgbClr val="00709E"/>
              </a:buCl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91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43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3.4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smtClean="0"/>
              <a:t>GIT Support in Base Image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Cypress Project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/>
              <a:t>https://github.com/CampSmalltalk/Cypress</a:t>
            </a:r>
            <a:endParaRPr lang="en-US" dirty="0" smtClean="0"/>
          </a:p>
          <a:p>
            <a:pPr>
              <a:buClr>
                <a:srgbClr val="00709E"/>
              </a:buCl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36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44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3.4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smtClean="0"/>
              <a:t>Single Sign On (SSO) Support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GSSAPI / Kerberos (UNIX)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SSPI (Windows)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Service Name: “GEMSTONE64”</a:t>
            </a:r>
          </a:p>
          <a:p>
            <a:pPr>
              <a:buClr>
                <a:srgbClr val="00709E"/>
              </a:buClr>
              <a:defRPr/>
            </a:pPr>
            <a:r>
              <a:rPr lang="en-US" dirty="0" smtClean="0"/>
              <a:t>Database Login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Enable </a:t>
            </a:r>
            <a:r>
              <a:rPr lang="en-US" dirty="0" err="1" smtClean="0"/>
              <a:t>UserProfile</a:t>
            </a:r>
            <a:r>
              <a:rPr lang="en-US" dirty="0" smtClean="0"/>
              <a:t> For SSO</a:t>
            </a:r>
          </a:p>
          <a:p>
            <a:pPr>
              <a:buClr>
                <a:srgbClr val="00709E"/>
              </a:buClr>
              <a:defRPr/>
            </a:pPr>
            <a:r>
              <a:rPr lang="en-US" dirty="0" smtClean="0"/>
              <a:t>Process Creation</a:t>
            </a:r>
          </a:p>
          <a:p>
            <a:pPr lvl="1">
              <a:buClr>
                <a:srgbClr val="00709E"/>
              </a:buClr>
              <a:defRPr/>
            </a:pPr>
            <a:r>
              <a:rPr lang="en-US" dirty="0" smtClean="0"/>
              <a:t>Enable </a:t>
            </a:r>
            <a:r>
              <a:rPr lang="en-US" dirty="0" err="1" smtClean="0"/>
              <a:t>NetLDI</a:t>
            </a:r>
            <a:r>
              <a:rPr lang="en-US" dirty="0" smtClean="0"/>
              <a:t> for SSO</a:t>
            </a:r>
          </a:p>
          <a:p>
            <a:pPr>
              <a:buClr>
                <a:srgbClr val="00709E"/>
              </a:buClr>
              <a:defRPr/>
            </a:pPr>
            <a:endParaRPr lang="en-US" dirty="0" smtClean="0"/>
          </a:p>
          <a:p>
            <a:pPr>
              <a:buClr>
                <a:srgbClr val="00709E"/>
              </a:buCl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69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45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3.4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smtClean="0"/>
              <a:t>SSO Database Login Setup</a:t>
            </a:r>
          </a:p>
          <a:p>
            <a:pPr marL="971550" lvl="1" indent="-514350">
              <a:buClr>
                <a:srgbClr val="00709E"/>
              </a:buClr>
              <a:buFont typeface="+mj-lt"/>
              <a:buAutoNum type="arabicPeriod"/>
              <a:defRPr/>
            </a:pPr>
            <a:r>
              <a:rPr lang="en-US" sz="2400" dirty="0" smtClean="0"/>
              <a:t>Create </a:t>
            </a:r>
            <a:r>
              <a:rPr lang="en-US" sz="2400" dirty="0" err="1" smtClean="0"/>
              <a:t>UserProfile</a:t>
            </a:r>
            <a:r>
              <a:rPr lang="en-US" sz="2400" dirty="0" smtClean="0"/>
              <a:t> and </a:t>
            </a:r>
            <a:r>
              <a:rPr lang="en-US" sz="2400" dirty="0" err="1" smtClean="0"/>
              <a:t>KerberosPrincipal</a:t>
            </a:r>
            <a:r>
              <a:rPr lang="en-US" sz="2400" dirty="0" smtClean="0"/>
              <a:t> objects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endParaRPr lang="en-US" dirty="0"/>
          </a:p>
          <a:p>
            <a:pPr marL="457200" lvl="1" indent="0">
              <a:spcBef>
                <a:spcPts val="0"/>
              </a:spcBef>
              <a:buClr>
                <a:srgbClr val="00709E"/>
              </a:buClr>
              <a:buNone/>
              <a:defRPr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</a:p>
          <a:p>
            <a:pPr marL="457200" lvl="1" indent="0">
              <a:spcBef>
                <a:spcPts val="0"/>
              </a:spcBef>
              <a:buClr>
                <a:srgbClr val="00709E"/>
              </a:buClr>
              <a:buNone/>
              <a:defRPr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|profile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457200" lvl="1" indent="0">
              <a:spcBef>
                <a:spcPts val="0"/>
              </a:spcBef>
              <a:buClr>
                <a:srgbClr val="00709E"/>
              </a:buClr>
              <a:buNone/>
              <a:defRPr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profile :=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AllUsers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addNewUserWithId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'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password: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swordfish'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457200" lvl="1" indent="0">
              <a:spcBef>
                <a:spcPts val="0"/>
              </a:spcBef>
              <a:buClr>
                <a:srgbClr val="00709E"/>
              </a:buClr>
              <a:buNone/>
              <a:defRPr/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KerberosPrincipal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newPrincipalWithName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'normg@GEMTALKSYSTEMS.COM'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Clr>
                <a:srgbClr val="00709E"/>
              </a:buClr>
              <a:buNone/>
              <a:defRPr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loginUserProfile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profile .</a:t>
            </a:r>
          </a:p>
          <a:p>
            <a:pPr marL="457200" lvl="1" indent="0">
              <a:spcBef>
                <a:spcPts val="0"/>
              </a:spcBef>
              <a:buClr>
                <a:srgbClr val="00709E"/>
              </a:buClr>
              <a:buNone/>
              <a:defRPr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profile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enableSingleSignOnAuthenticationWithPrincipal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457200" lvl="1" indent="0">
              <a:spcBef>
                <a:spcPts val="0"/>
              </a:spcBef>
              <a:buClr>
                <a:srgbClr val="00709E"/>
              </a:buClr>
              <a:buNone/>
              <a:defRPr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457200" lvl="1" indent="0">
              <a:spcBef>
                <a:spcPts val="0"/>
              </a:spcBef>
              <a:buClr>
                <a:srgbClr val="00709E"/>
              </a:buClr>
              <a:buNone/>
              <a:defRPr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00709E"/>
              </a:buClr>
              <a:defRPr/>
            </a:pPr>
            <a:endParaRPr lang="en-US" dirty="0" smtClean="0"/>
          </a:p>
          <a:p>
            <a:pPr>
              <a:buClr>
                <a:srgbClr val="00709E"/>
              </a:buClr>
              <a:defRPr/>
            </a:pPr>
            <a:endParaRPr lang="en-US" dirty="0" smtClean="0"/>
          </a:p>
          <a:p>
            <a:pPr>
              <a:buClr>
                <a:srgbClr val="00709E"/>
              </a:buCl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718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46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3.4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smtClean="0"/>
              <a:t>SSO Database Login Setup</a:t>
            </a:r>
          </a:p>
          <a:p>
            <a:pPr marL="971550" lvl="1" indent="-514350">
              <a:buClr>
                <a:srgbClr val="00709E"/>
              </a:buClr>
              <a:buFont typeface="+mj-lt"/>
              <a:buAutoNum type="arabicPeriod" startAt="2"/>
              <a:defRPr/>
            </a:pPr>
            <a:r>
              <a:rPr lang="en-US" dirty="0" smtClean="0"/>
              <a:t>Add the Kerberos </a:t>
            </a:r>
            <a:r>
              <a:rPr lang="en-US" dirty="0" err="1" smtClean="0"/>
              <a:t>keytab</a:t>
            </a:r>
            <a:r>
              <a:rPr lang="en-US" dirty="0" smtClean="0"/>
              <a:t> file to the </a:t>
            </a:r>
            <a:r>
              <a:rPr lang="en-US" dirty="0" err="1" smtClean="0"/>
              <a:t>GemStone</a:t>
            </a:r>
            <a:r>
              <a:rPr lang="en-US" dirty="0" smtClean="0"/>
              <a:t> configuration file.</a:t>
            </a:r>
          </a:p>
          <a:p>
            <a:pPr marL="971550" lvl="1" indent="-514350">
              <a:buClr>
                <a:srgbClr val="00709E"/>
              </a:buClr>
              <a:buFont typeface="+mj-lt"/>
              <a:buAutoNum type="arabicPeriod" startAt="2"/>
              <a:defRPr/>
            </a:pPr>
            <a:endParaRPr lang="en-US" dirty="0"/>
          </a:p>
          <a:p>
            <a:pPr marL="0" indent="0">
              <a:buClr>
                <a:srgbClr val="00709E"/>
              </a:buClr>
              <a:buNone/>
              <a:defRPr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 "GEM_KERBEROS_KEYTAB_FILE =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/common/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gemtalk.keytab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;" &gt;&gt; $GEMSTONE/data/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system.conf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Clr>
                <a:srgbClr val="00709E"/>
              </a:buClr>
              <a:buNone/>
              <a:defRPr/>
            </a:pPr>
            <a:endParaRPr lang="en-US" dirty="0" smtClean="0"/>
          </a:p>
          <a:p>
            <a:pPr marL="0" indent="0">
              <a:buClr>
                <a:srgbClr val="00709E"/>
              </a:buClr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64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47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3.4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smtClean="0"/>
              <a:t>SSO Database Login Setup</a:t>
            </a:r>
          </a:p>
          <a:p>
            <a:pPr marL="971550" lvl="1" indent="-514350">
              <a:buClr>
                <a:srgbClr val="00709E"/>
              </a:buClr>
              <a:buFont typeface="+mj-lt"/>
              <a:buAutoNum type="arabicPeriod" startAt="3"/>
              <a:defRPr/>
            </a:pPr>
            <a:r>
              <a:rPr lang="en-US" dirty="0" smtClean="0"/>
              <a:t>If UNIX login does not use Kerberos, </a:t>
            </a:r>
            <a:r>
              <a:rPr lang="en-US" dirty="0"/>
              <a:t>g</a:t>
            </a:r>
            <a:r>
              <a:rPr lang="en-US" dirty="0" smtClean="0"/>
              <a:t>et a ticket using kinit.</a:t>
            </a:r>
          </a:p>
          <a:p>
            <a:pPr marL="0" indent="0">
              <a:buClr>
                <a:srgbClr val="00709E"/>
              </a:buClr>
              <a:buNone/>
              <a:defRPr/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normg@bunk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&gt;kinit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Clr>
                <a:srgbClr val="00709E"/>
              </a:buClr>
              <a:buNone/>
              <a:defRPr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Password for normg@GEMTALKSYSTEMS.COM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xxxxxxxx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Clr>
                <a:srgbClr val="00709E"/>
              </a:buClr>
              <a:buNone/>
              <a:defRPr/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normg@bunk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klist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Clr>
                <a:srgbClr val="00709E"/>
              </a:buClr>
              <a:buNone/>
              <a:defRPr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Ticket cache: FILE:/tmp/krb5cc_300</a:t>
            </a:r>
          </a:p>
          <a:p>
            <a:pPr marL="0" indent="0">
              <a:buClr>
                <a:srgbClr val="00709E"/>
              </a:buClr>
              <a:buNone/>
              <a:defRPr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 principal: normg@GEMTALKSYSTEMS.COM</a:t>
            </a:r>
          </a:p>
          <a:p>
            <a:pPr marL="0" indent="0">
              <a:buClr>
                <a:srgbClr val="00709E"/>
              </a:buClr>
              <a:buNone/>
              <a:defRPr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Valid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starting     Expires            Service principal</a:t>
            </a:r>
          </a:p>
          <a:p>
            <a:pPr marL="0" indent="0">
              <a:buClr>
                <a:srgbClr val="00709E"/>
              </a:buClr>
              <a:buNone/>
              <a:defRPr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08/01/16 12:32:49  08/01/16 22:32:49  krbtgt/GEMTALKSYSTEMS.COM@GEMTALKSYSTEMS.COM</a:t>
            </a:r>
          </a:p>
          <a:p>
            <a:pPr marL="0" indent="0">
              <a:buClr>
                <a:srgbClr val="00709E"/>
              </a:buClr>
              <a:buNone/>
              <a:defRPr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renew until 08/02/16 12:34:09</a:t>
            </a:r>
          </a:p>
          <a:p>
            <a:pPr marL="0" indent="0">
              <a:buClr>
                <a:srgbClr val="00709E"/>
              </a:buClr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47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23A1E27-EBE0-4D90-877F-F6E5BBA66C7F}" type="slidenum">
              <a:rPr lang="en-US" altLang="en-US" sz="1400" smtClean="0"/>
              <a:pPr eaLnBrk="1" hangingPunct="1">
                <a:defRPr/>
              </a:pPr>
              <a:t>48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64 3.4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dirty="0" smtClean="0"/>
              <a:t>SSO Database Login Setup</a:t>
            </a:r>
          </a:p>
          <a:p>
            <a:pPr marL="971550" lvl="1" indent="-514350">
              <a:buClr>
                <a:srgbClr val="00709E"/>
              </a:buClr>
              <a:buFont typeface="+mj-lt"/>
              <a:buAutoNum type="arabicPeriod" startAt="4"/>
              <a:defRPr/>
            </a:pPr>
            <a:r>
              <a:rPr lang="en-US" dirty="0" smtClean="0"/>
              <a:t>Login to </a:t>
            </a:r>
            <a:r>
              <a:rPr lang="en-US" dirty="0" err="1" smtClean="0"/>
              <a:t>GemStone</a:t>
            </a:r>
            <a:r>
              <a:rPr lang="en-US" dirty="0" smtClean="0"/>
              <a:t> with no password!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normg@bunk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&gt;topaz -r 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_____________________________________________________________________________</a:t>
            </a: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      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GemStone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/S64 Object-Oriented Data Management System             |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                Copyright (C)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GemTalk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Systems 1986-2016                   |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                         All rights reserved.                             |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+-----------------------------------------------------------------------------+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 PROGRAM: topaz, Linear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GemStone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Interface (Remote Session)               |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 VERSION: 3.4.0, Wed May 18 13:11:30 2016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normg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private build             |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   BUILD: 64bit-39535-PRIVATE                                             |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BUILT FOR: x86-64 (Linux)                                                  |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    MODE: 64 bit                                                          |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RUNNING ON: 4-CPU bunk x86_64 (Linux 3.2.0-90-generic #128-Ubuntu SMP Fri Aug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14 21:43:58 UTC 2015) 11903MB                                               |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PROCESS ID: 29215     DATE: 08/02/16 09:42:14 PDT                           |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USER IDS: REAL=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normg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(300) EFFECTIVE=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normg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(300) LOGIN=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normg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(300)       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+-----------------------------------------------------------------------------+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GEMSTONE_NRS_ALL = #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netldi:ldinormg#dir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:/home/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normg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/local/gs64-3xb3/slow50/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/product/data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|_____________________________________________________________________________|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topaz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set u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normg</a:t>
            </a: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Warning: clearing the previous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GemStone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password.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topaz&gt; login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[Info]: libssl-3.4.0-64.so: loaded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08/02/16 09:42:18.559 PDT]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gci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login: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currSession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gem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processId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29234 socket 6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successful login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topaz 1&gt;</a:t>
            </a:r>
            <a:endParaRPr lang="en-US" sz="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Clr>
                <a:srgbClr val="00709E"/>
              </a:buClr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2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6FB0C0B-AE3B-40E5-AF94-AB8BEB6E2292}" type="slidenum">
              <a:rPr lang="en-US" altLang="en-US" sz="1400" smtClean="0"/>
              <a:pPr eaLnBrk="1" hangingPunct="1">
                <a:defRPr/>
              </a:pPr>
              <a:t>49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80844"/>
            <a:ext cx="8686800" cy="26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69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5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7600"/>
            <a:ext cx="86106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How Many Have Actually Used 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?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371600"/>
            <a:ext cx="8610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latin typeface="Arial" charset="0"/>
                <a:ea typeface="ＭＳ Ｐゴシック" charset="0"/>
                <a:cs typeface="Arial" charset="0"/>
              </a:rPr>
              <a:t>How Many Have A Good Feel For  What </a:t>
            </a:r>
            <a:r>
              <a:rPr lang="en-US" kern="0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kern="0" dirty="0" smtClean="0">
                <a:latin typeface="Arial" charset="0"/>
                <a:ea typeface="ＭＳ Ｐゴシック" charset="0"/>
                <a:cs typeface="Arial" charset="0"/>
              </a:rPr>
              <a:t> Is?</a:t>
            </a:r>
            <a:endParaRPr lang="en-US" kern="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6FB0C0B-AE3B-40E5-AF94-AB8BEB6E2292}" type="slidenum">
              <a:rPr lang="en-US" altLang="en-US" sz="1400" smtClean="0"/>
              <a:pPr eaLnBrk="1" hangingPunct="1">
                <a:defRPr/>
              </a:pPr>
              <a:t>50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/S Licensing Models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Perpetual</a:t>
            </a:r>
          </a:p>
          <a:p>
            <a:pPr lvl="1">
              <a:defRPr/>
            </a:pPr>
            <a:r>
              <a:rPr lang="en-US" dirty="0" smtClean="0"/>
              <a:t>Buy once, own it forever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Annual Subscription</a:t>
            </a:r>
          </a:p>
          <a:p>
            <a:pPr lvl="1">
              <a:defRPr/>
            </a:pPr>
            <a:r>
              <a:rPr lang="en-US" dirty="0" smtClean="0"/>
              <a:t>Pay annually, cancel any time.</a:t>
            </a:r>
          </a:p>
          <a:p>
            <a:pPr>
              <a:defRPr/>
            </a:pPr>
            <a:r>
              <a:rPr lang="en-US" dirty="0" smtClean="0"/>
              <a:t>Value Added Reseller (VAR)</a:t>
            </a:r>
          </a:p>
          <a:p>
            <a:pPr lvl="1">
              <a:defRPr/>
            </a:pPr>
            <a:r>
              <a:rPr lang="en-US" dirty="0" smtClean="0"/>
              <a:t>Percentage of royalties</a:t>
            </a:r>
          </a:p>
        </p:txBody>
      </p:sp>
    </p:spTree>
    <p:extLst>
      <p:ext uri="{BB962C8B-B14F-4D97-AF65-F5344CB8AC3E}">
        <p14:creationId xmlns:p14="http://schemas.microsoft.com/office/powerpoint/2010/main" val="2243280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AB8E281-A6D8-4083-902F-BE191C142E56}" type="slidenum">
              <a:rPr lang="en-US" altLang="en-US" sz="1400" smtClean="0"/>
              <a:pPr eaLnBrk="1" hangingPunct="1">
                <a:defRPr/>
              </a:pPr>
              <a:t>51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Community Edition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96048"/>
              </p:ext>
            </p:extLst>
          </p:nvPr>
        </p:nvGraphicFramePr>
        <p:xfrm>
          <a:off x="304800" y="2128520"/>
          <a:ext cx="7968076" cy="2672080"/>
        </p:xfrm>
        <a:graphic>
          <a:graphicData uri="http://schemas.openxmlformats.org/drawingml/2006/table">
            <a:tbl>
              <a:tblPr/>
              <a:tblGrid>
                <a:gridCol w="1432278"/>
                <a:gridCol w="1053630"/>
                <a:gridCol w="1070093"/>
                <a:gridCol w="1053630"/>
                <a:gridCol w="1103019"/>
                <a:gridCol w="1168870"/>
                <a:gridCol w="1086556"/>
              </a:tblGrid>
              <a:tr h="510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Starter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Extended SPC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Extended CPU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Extended Full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30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License Kind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Perpetual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Subscription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Subscription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Subscription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Subscription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Subscription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Cores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SPC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Gems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Disk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Development DB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Production DB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 Support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Community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Community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tickets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tickets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tickets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tickets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Price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Free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Free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$1500/yr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$3000/yr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$3000/yr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$6000/yr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Distribution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 Product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Email addr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3600" y="6248400"/>
            <a:ext cx="5030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http</a:t>
            </a:r>
            <a:r>
              <a:rPr lang="en-US" dirty="0"/>
              <a:t>://gemtalksystems.com/index.php/lc-licensing/</a:t>
            </a:r>
          </a:p>
        </p:txBody>
      </p:sp>
    </p:spTree>
    <p:extLst>
      <p:ext uri="{BB962C8B-B14F-4D97-AF65-F5344CB8AC3E}">
        <p14:creationId xmlns:p14="http://schemas.microsoft.com/office/powerpoint/2010/main" val="17105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6FB0C0B-AE3B-40E5-AF94-AB8BEB6E2292}" type="slidenum">
              <a:rPr lang="en-US" altLang="en-US" sz="1400" smtClean="0"/>
              <a:pPr eaLnBrk="1" hangingPunct="1">
                <a:defRPr/>
              </a:pPr>
              <a:t>52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Smalltalk Advocacy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STIC</a:t>
            </a:r>
          </a:p>
          <a:p>
            <a:pPr>
              <a:defRPr/>
            </a:pPr>
            <a:r>
              <a:rPr lang="en-US" dirty="0" smtClean="0"/>
              <a:t>ESUG</a:t>
            </a:r>
          </a:p>
          <a:p>
            <a:pPr>
              <a:defRPr/>
            </a:pPr>
            <a:r>
              <a:rPr lang="en-US" dirty="0" smtClean="0"/>
              <a:t>FAST</a:t>
            </a:r>
          </a:p>
          <a:p>
            <a:pPr>
              <a:defRPr/>
            </a:pPr>
            <a:r>
              <a:rPr lang="en-US" dirty="0" err="1" smtClean="0"/>
              <a:t>Pharo</a:t>
            </a:r>
            <a:r>
              <a:rPr lang="en-US" dirty="0" smtClean="0"/>
              <a:t> Consortium</a:t>
            </a:r>
          </a:p>
          <a:p>
            <a:pPr>
              <a:defRPr/>
            </a:pPr>
            <a:r>
              <a:rPr lang="en-US" dirty="0" smtClean="0"/>
              <a:t>Open Source Projects</a:t>
            </a:r>
          </a:p>
          <a:p>
            <a:pPr lvl="1">
              <a:defRPr/>
            </a:pPr>
            <a:r>
              <a:rPr lang="en-US" dirty="0" err="1" smtClean="0"/>
              <a:t>Metacello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tODE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Tugrik</a:t>
            </a:r>
          </a:p>
        </p:txBody>
      </p:sp>
    </p:spTree>
    <p:extLst>
      <p:ext uri="{BB962C8B-B14F-4D97-AF65-F5344CB8AC3E}">
        <p14:creationId xmlns:p14="http://schemas.microsoft.com/office/powerpoint/2010/main" val="857554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219200"/>
            <a:ext cx="5943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Questions?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9024537E-3136-451B-80F0-7D6BE392BB95}" type="slidenum">
              <a:rPr lang="en-US" altLang="en-US" sz="1400" smtClean="0"/>
              <a:pPr>
                <a:defRPr/>
              </a:pPr>
              <a:t>53</a:t>
            </a:fld>
            <a:endParaRPr lang="en-US" altLang="en-US" sz="1400" smtClean="0"/>
          </a:p>
        </p:txBody>
      </p:sp>
      <p:grpSp>
        <p:nvGrpSpPr>
          <p:cNvPr id="20484" name="Group 1"/>
          <p:cNvGrpSpPr>
            <a:grpSpLocks/>
          </p:cNvGrpSpPr>
          <p:nvPr/>
        </p:nvGrpSpPr>
        <p:grpSpPr bwMode="auto">
          <a:xfrm>
            <a:off x="1525588" y="2308225"/>
            <a:ext cx="6780212" cy="3482975"/>
            <a:chOff x="1981200" y="1962150"/>
            <a:chExt cx="6780213" cy="3482975"/>
          </a:xfrm>
        </p:grpSpPr>
        <p:sp>
          <p:nvSpPr>
            <p:cNvPr id="48132" name="Rectangle 5"/>
            <p:cNvSpPr>
              <a:spLocks noChangeArrowheads="1"/>
            </p:cNvSpPr>
            <p:nvPr/>
          </p:nvSpPr>
          <p:spPr bwMode="auto">
            <a:xfrm>
              <a:off x="4114800" y="3775075"/>
              <a:ext cx="4038601" cy="163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150000"/>
                </a:lnSpc>
                <a:defRPr/>
              </a:pPr>
              <a:r>
                <a:rPr lang="en-US" sz="1200" b="1" dirty="0" err="1">
                  <a:latin typeface="Arial" charset="0"/>
                  <a:ea typeface="ＭＳ Ｐゴシック" charset="0"/>
                  <a:cs typeface="Arial" charset="0"/>
                </a:rPr>
                <a:t>GemTalk</a:t>
              </a:r>
              <a:r>
                <a:rPr lang="en-US" sz="1200" b="1" dirty="0">
                  <a:latin typeface="Arial" charset="0"/>
                  <a:ea typeface="ＭＳ Ｐゴシック" charset="0"/>
                  <a:cs typeface="Arial" charset="0"/>
                </a:rPr>
                <a:t> Systems LLC</a:t>
              </a:r>
            </a:p>
            <a:p>
              <a:pPr marL="342900" indent="-342900">
                <a:lnSpc>
                  <a:spcPct val="150000"/>
                </a:lnSpc>
                <a:defRPr/>
              </a:pPr>
              <a:r>
                <a:rPr lang="en-US" sz="1200" b="1" dirty="0">
                  <a:latin typeface="Arial" charset="0"/>
                  <a:ea typeface="ＭＳ Ｐゴシック" charset="0"/>
                  <a:cs typeface="Arial" charset="0"/>
                </a:rPr>
                <a:t>15220 NW Greenbrier Pkwy., Suite 240</a:t>
              </a:r>
            </a:p>
            <a:p>
              <a:pPr marL="342900" indent="-342900">
                <a:lnSpc>
                  <a:spcPct val="150000"/>
                </a:lnSpc>
                <a:defRPr/>
              </a:pPr>
              <a:r>
                <a:rPr lang="en-US" sz="1200" b="1" dirty="0">
                  <a:latin typeface="Arial" charset="0"/>
                  <a:ea typeface="ＭＳ Ｐゴシック" charset="0"/>
                  <a:cs typeface="Arial" charset="0"/>
                </a:rPr>
                <a:t>Beaverton, Oregon, 97006</a:t>
              </a:r>
            </a:p>
            <a:p>
              <a:pPr marL="342900" indent="-342900">
                <a:lnSpc>
                  <a:spcPct val="150000"/>
                </a:lnSpc>
                <a:defRPr/>
              </a:pPr>
              <a:r>
                <a:rPr lang="en-US" sz="1200" b="1" dirty="0">
                  <a:latin typeface="Arial" charset="0"/>
                  <a:ea typeface="ＭＳ Ｐゴシック" charset="0"/>
                  <a:cs typeface="Arial" charset="0"/>
                </a:rPr>
                <a:t>Mobile: 	(503) 804-2041</a:t>
              </a:r>
            </a:p>
            <a:p>
              <a:pPr marL="342900" indent="-342900">
                <a:lnSpc>
                  <a:spcPct val="150000"/>
                </a:lnSpc>
                <a:defRPr/>
              </a:pPr>
              <a:r>
                <a:rPr lang="en-US" sz="1200" b="1" dirty="0" err="1">
                  <a:latin typeface="Arial" charset="0"/>
                  <a:ea typeface="ＭＳ Ｐゴシック" charset="0"/>
                  <a:cs typeface="Arial" charset="0"/>
                </a:rPr>
                <a:t>norm.green@gemtalksystems.com</a:t>
              </a:r>
              <a:endParaRPr lang="en-US" sz="1200" b="1" dirty="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8133" name="Rectangle 7"/>
            <p:cNvSpPr>
              <a:spLocks noChangeArrowheads="1"/>
            </p:cNvSpPr>
            <p:nvPr/>
          </p:nvSpPr>
          <p:spPr bwMode="auto">
            <a:xfrm>
              <a:off x="1981200" y="1962150"/>
              <a:ext cx="6780213" cy="3482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Aft>
                  <a:spcPct val="40000"/>
                </a:spcAft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487" name="Rectangle 8"/>
            <p:cNvSpPr txBox="1">
              <a:spLocks noChangeArrowheads="1"/>
            </p:cNvSpPr>
            <p:nvPr/>
          </p:nvSpPr>
          <p:spPr bwMode="auto">
            <a:xfrm>
              <a:off x="4114800" y="2057400"/>
              <a:ext cx="35036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/>
                <a:t>Norman R. Green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latin typeface="Calibri" pitchFamily="34" charset="0"/>
                </a:rPr>
                <a:t>Senior VP &amp; Chief </a:t>
              </a:r>
              <a:r>
                <a:rPr lang="en-US" altLang="en-US" sz="1600" dirty="0">
                  <a:latin typeface="Calibri" pitchFamily="34" charset="0"/>
                </a:rPr>
                <a:t>Technical Officer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Calibri" pitchFamily="34" charset="0"/>
              </a:endParaRPr>
            </a:p>
          </p:txBody>
        </p:sp>
        <p:pic>
          <p:nvPicPr>
            <p:cNvPr id="2048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819400"/>
              <a:ext cx="2905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2209800" y="3657600"/>
              <a:ext cx="2895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0" name="Rectangle 4"/>
            <p:cNvSpPr>
              <a:spLocks noChangeArrowheads="1"/>
            </p:cNvSpPr>
            <p:nvPr/>
          </p:nvSpPr>
          <p:spPr bwMode="auto">
            <a:xfrm>
              <a:off x="1981200" y="5133975"/>
              <a:ext cx="19748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/>
                <a:t>www.gemtalksystems.com</a:t>
              </a:r>
            </a:p>
          </p:txBody>
        </p:sp>
        <p:sp>
          <p:nvSpPr>
            <p:cNvPr id="20491" name="TextBox 5"/>
            <p:cNvSpPr txBox="1">
              <a:spLocks noChangeArrowheads="1"/>
            </p:cNvSpPr>
            <p:nvPr/>
          </p:nvSpPr>
          <p:spPr bwMode="auto">
            <a:xfrm>
              <a:off x="4895850" y="2819400"/>
              <a:ext cx="2635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itchFamily="18" charset="0"/>
                </a:rPr>
                <a:t>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6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Arial" charset="0"/>
              </a:rPr>
              <a:t>So What Is This </a:t>
            </a:r>
            <a:r>
              <a:rPr lang="en-US" sz="2800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sz="2800" dirty="0" smtClean="0">
                <a:latin typeface="Arial" charset="0"/>
                <a:ea typeface="ＭＳ Ｐゴシック" charset="0"/>
                <a:cs typeface="Arial" charset="0"/>
              </a:rPr>
              <a:t> Thing You Speak Of?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A solution to the limitations of traditional Smalltalk: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Object space limited to one VM</a:t>
            </a:r>
            <a:r>
              <a:rPr lang="en-US" sz="2000" dirty="0" smtClean="0">
                <a:ea typeface="ＭＳ Ｐゴシック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>
                <a:ea typeface="ＭＳ Ｐゴシック" charset="0"/>
              </a:rPr>
              <a:t>Object space limited to one host.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>
                <a:ea typeface="ＭＳ Ｐゴシック" charset="0"/>
              </a:rPr>
              <a:t>Object space limited to available RAM.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>
                <a:ea typeface="ＭＳ Ｐゴシック" charset="0"/>
              </a:rPr>
              <a:t>Object changes (since last image save) lost when VM exits.</a:t>
            </a:r>
          </a:p>
          <a:p>
            <a:pPr marL="457200" lvl="1" indent="0">
              <a:buNone/>
              <a:defRPr/>
            </a:pPr>
            <a:endParaRPr lang="en-US" sz="2000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99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7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Arial" charset="0"/>
              </a:rPr>
              <a:t>Welcome To The Magical World Of </a:t>
            </a:r>
            <a:r>
              <a:rPr lang="en-US" sz="2800" dirty="0" err="1" smtClean="0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sz="2800" dirty="0" smtClean="0">
                <a:latin typeface="Arial" charset="0"/>
                <a:ea typeface="ＭＳ Ｐゴシック" charset="0"/>
                <a:cs typeface="Arial" charset="0"/>
              </a:rPr>
              <a:t>!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Object </a:t>
            </a:r>
            <a:r>
              <a:rPr lang="en-US" sz="2400" dirty="0">
                <a:ea typeface="ＭＳ Ｐゴシック" charset="0"/>
              </a:rPr>
              <a:t>space </a:t>
            </a:r>
            <a:r>
              <a:rPr lang="en-US" sz="2400" dirty="0" smtClean="0">
                <a:ea typeface="ＭＳ Ｐゴシック" charset="0"/>
              </a:rPr>
              <a:t>visible to thousands of VMs on thousands of machines.</a:t>
            </a:r>
          </a:p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Object space limited by disk, not RAM.</a:t>
            </a:r>
          </a:p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Object  changes managed by ACID transactions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Atomic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Consistent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Isolated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Durable</a:t>
            </a:r>
          </a:p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Object changes guaranteed persistent once committed.</a:t>
            </a:r>
          </a:p>
        </p:txBody>
      </p:sp>
    </p:spTree>
    <p:extLst>
      <p:ext uri="{BB962C8B-B14F-4D97-AF65-F5344CB8AC3E}">
        <p14:creationId xmlns:p14="http://schemas.microsoft.com/office/powerpoint/2010/main" val="25513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8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ＭＳ Ｐゴシック" charset="0"/>
              </a:rPr>
              <a:t>Key Features Of </a:t>
            </a:r>
            <a:r>
              <a:rPr lang="en-US" sz="2800" dirty="0" err="1" smtClean="0">
                <a:ea typeface="ＭＳ Ｐゴシック" charset="0"/>
              </a:rPr>
              <a:t>GemStone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Scalability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Billions of objects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Thousands of users.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Thousands of machines.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Thousands of transactions per second.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Terabytes of data.</a:t>
            </a:r>
          </a:p>
        </p:txBody>
      </p:sp>
    </p:spTree>
    <p:extLst>
      <p:ext uri="{BB962C8B-B14F-4D97-AF65-F5344CB8AC3E}">
        <p14:creationId xmlns:p14="http://schemas.microsoft.com/office/powerpoint/2010/main" val="27141546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9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ＭＳ Ｐゴシック" charset="0"/>
              </a:rPr>
              <a:t>Key Features Of </a:t>
            </a:r>
            <a:r>
              <a:rPr lang="en-US" sz="2800" dirty="0" err="1" smtClean="0">
                <a:ea typeface="ＭＳ Ｐゴシック" charset="0"/>
              </a:rPr>
              <a:t>GemStone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ＭＳ Ｐゴシック" charset="0"/>
              </a:rPr>
              <a:t>Concurrency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Multiple user sessions.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Built-in database transactions.</a:t>
            </a: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Commit</a:t>
            </a: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Abort</a:t>
            </a: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Continue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Optimistic Concurrency</a:t>
            </a: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Reduced Conflict Collections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Pessimistic Concurrency</a:t>
            </a: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Object-level read/write locks.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</a:rPr>
              <a:t>Namespaces</a:t>
            </a:r>
          </a:p>
          <a:p>
            <a:pPr lvl="2">
              <a:defRPr/>
            </a:pPr>
            <a:r>
              <a:rPr lang="en-US" sz="1600" dirty="0" smtClean="0">
                <a:ea typeface="ＭＳ Ｐゴシック" charset="0"/>
              </a:rPr>
              <a:t>Shared and private.</a:t>
            </a:r>
          </a:p>
        </p:txBody>
      </p:sp>
    </p:spTree>
    <p:extLst>
      <p:ext uri="{BB962C8B-B14F-4D97-AF65-F5344CB8AC3E}">
        <p14:creationId xmlns:p14="http://schemas.microsoft.com/office/powerpoint/2010/main" val="2695305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15523</TotalTime>
  <Words>1799</Words>
  <Application>Microsoft Office PowerPoint</Application>
  <PresentationFormat>On-screen Show (4:3)</PresentationFormat>
  <Paragraphs>560</Paragraphs>
  <Slides>53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ＭＳ Ｐゴシック</vt:lpstr>
      <vt:lpstr>ＭＳ Ｐゴシック</vt:lpstr>
      <vt:lpstr>Arial</vt:lpstr>
      <vt:lpstr>Calibri</vt:lpstr>
      <vt:lpstr>Courier</vt:lpstr>
      <vt:lpstr>Courier New</vt:lpstr>
      <vt:lpstr>Times New Roman</vt:lpstr>
      <vt:lpstr>Default Design</vt:lpstr>
      <vt:lpstr>Section title</vt:lpstr>
      <vt:lpstr>PowerPoint Presentation</vt:lpstr>
      <vt:lpstr>Agenda</vt:lpstr>
      <vt:lpstr>Q: How can you tell an extroverted programmer from an introverted programmer?</vt:lpstr>
      <vt:lpstr>XP Implemented….</vt:lpstr>
      <vt:lpstr>How Many Have Actually Used GemStone ?</vt:lpstr>
      <vt:lpstr>So What Is This GemStone Thing You Speak Of?</vt:lpstr>
      <vt:lpstr>Welcome To The Magical World Of GemStone!</vt:lpstr>
      <vt:lpstr>Key Features Of GemStone</vt:lpstr>
      <vt:lpstr>Key Features Of GemStone</vt:lpstr>
      <vt:lpstr>Key Features Of GemStone</vt:lpstr>
      <vt:lpstr>Key Features Of GemStone</vt:lpstr>
      <vt:lpstr>Key Features Of GemStone</vt:lpstr>
      <vt:lpstr>Key Features Of GemStone</vt:lpstr>
      <vt:lpstr>Agile or Fragile?</vt:lpstr>
      <vt:lpstr>GemStone/S 64 Versions</vt:lpstr>
      <vt:lpstr>GemStone/S 64 3.3</vt:lpstr>
      <vt:lpstr>GemStone/S 3.3</vt:lpstr>
      <vt:lpstr>GemStone/S 64 3.3</vt:lpstr>
      <vt:lpstr>GemStone/S 64 3.3</vt:lpstr>
      <vt:lpstr>GemStone/S 64 3.3</vt:lpstr>
      <vt:lpstr>GemStone/S 64 3.3</vt:lpstr>
      <vt:lpstr>GemStone/S 64 3.3</vt:lpstr>
      <vt:lpstr>GemStone/S 64 3.3</vt:lpstr>
      <vt:lpstr>GemStone/S 64 3.3</vt:lpstr>
      <vt:lpstr>GemStone/S 64 3.3</vt:lpstr>
      <vt:lpstr>GemStone/S 64 3.3</vt:lpstr>
      <vt:lpstr>3.2 Architecture</vt:lpstr>
      <vt:lpstr>3.3 Architecture</vt:lpstr>
      <vt:lpstr>GemStone/S 64 3.3</vt:lpstr>
      <vt:lpstr>GemStone Cloud Architecture</vt:lpstr>
      <vt:lpstr>O-O Programming</vt:lpstr>
      <vt:lpstr>GemBuilder for……..Android?!?</vt:lpstr>
      <vt:lpstr>GbjTest App on Android</vt:lpstr>
      <vt:lpstr>GbjTest App on Android</vt:lpstr>
      <vt:lpstr>Android Test App Source Code</vt:lpstr>
      <vt:lpstr>VSD 5.2</vt:lpstr>
      <vt:lpstr>GemStone/S 64 Platforms</vt:lpstr>
      <vt:lpstr>GBS Platforms</vt:lpstr>
      <vt:lpstr>GemStone/S 64 3.4</vt:lpstr>
      <vt:lpstr>GemStone/S 64 3.4</vt:lpstr>
      <vt:lpstr>GemStone/S 64 3.4</vt:lpstr>
      <vt:lpstr>GemStone/S 64 3.4</vt:lpstr>
      <vt:lpstr>GemStone/S 64 3.4</vt:lpstr>
      <vt:lpstr>GemStone/S 64 3.4</vt:lpstr>
      <vt:lpstr>GemStone/S 64 3.4</vt:lpstr>
      <vt:lpstr>GemStone/S 64 3.4</vt:lpstr>
      <vt:lpstr>GemStone/S 64 3.4</vt:lpstr>
      <vt:lpstr>GemStone/S 64 3.4</vt:lpstr>
      <vt:lpstr>PowerPoint Presentation</vt:lpstr>
      <vt:lpstr>GemStone/S Licensing Models</vt:lpstr>
      <vt:lpstr>GemStone Community Edition</vt:lpstr>
      <vt:lpstr>Smalltalk Advocacy</vt:lpstr>
      <vt:lpstr>Questions?</vt:lpstr>
    </vt:vector>
  </TitlesOfParts>
  <Company>GemStone Systems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normg</dc:creator>
  <cp:lastModifiedBy>Norman Green</cp:lastModifiedBy>
  <cp:revision>341</cp:revision>
  <dcterms:created xsi:type="dcterms:W3CDTF">2001-10-17T21:02:15Z</dcterms:created>
  <dcterms:modified xsi:type="dcterms:W3CDTF">2016-08-24T05:37:01Z</dcterms:modified>
</cp:coreProperties>
</file>