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9"/>
  </p:notesMasterIdLst>
  <p:handoutMasterIdLst>
    <p:handoutMasterId r:id="rId20"/>
  </p:handoutMasterIdLst>
  <p:sldIdLst>
    <p:sldId id="363" r:id="rId2"/>
    <p:sldId id="352" r:id="rId3"/>
    <p:sldId id="354" r:id="rId4"/>
    <p:sldId id="436" r:id="rId5"/>
    <p:sldId id="445" r:id="rId6"/>
    <p:sldId id="446" r:id="rId7"/>
    <p:sldId id="437" r:id="rId8"/>
    <p:sldId id="447" r:id="rId9"/>
    <p:sldId id="438" r:id="rId10"/>
    <p:sldId id="439" r:id="rId11"/>
    <p:sldId id="440" r:id="rId12"/>
    <p:sldId id="441" r:id="rId13"/>
    <p:sldId id="442" r:id="rId14"/>
    <p:sldId id="444" r:id="rId15"/>
    <p:sldId id="452" r:id="rId16"/>
    <p:sldId id="443" r:id="rId17"/>
    <p:sldId id="454" r:id="rId18"/>
  </p:sldIdLst>
  <p:sldSz cx="9144000" cy="5143500" type="screen16x9"/>
  <p:notesSz cx="7010400" cy="92964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5BCF51AC-6D18-7A44-87E5-C2E1CB51B662}">
          <p14:sldIdLst>
            <p14:sldId id="363"/>
            <p14:sldId id="352"/>
            <p14:sldId id="354"/>
            <p14:sldId id="436"/>
            <p14:sldId id="445"/>
            <p14:sldId id="446"/>
            <p14:sldId id="437"/>
            <p14:sldId id="447"/>
            <p14:sldId id="438"/>
            <p14:sldId id="439"/>
            <p14:sldId id="440"/>
            <p14:sldId id="441"/>
            <p14:sldId id="442"/>
            <p14:sldId id="444"/>
            <p14:sldId id="452"/>
            <p14:sldId id="443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65">
          <p15:clr>
            <a:srgbClr val="A4A3A4"/>
          </p15:clr>
        </p15:guide>
        <p15:guide id="4" orient="horz" pos="68">
          <p15:clr>
            <a:srgbClr val="A4A3A4"/>
          </p15:clr>
        </p15:guide>
        <p15:guide id="5" orient="horz" pos="420">
          <p15:clr>
            <a:srgbClr val="A4A3A4"/>
          </p15:clr>
        </p15:guide>
        <p15:guide id="6" orient="horz" pos="1379">
          <p15:clr>
            <a:srgbClr val="A4A3A4"/>
          </p15:clr>
        </p15:guide>
        <p15:guide id="7" pos="3787">
          <p15:clr>
            <a:srgbClr val="A4A3A4"/>
          </p15:clr>
        </p15:guide>
        <p15:guide id="8" pos="4651">
          <p15:clr>
            <a:srgbClr val="A4A3A4"/>
          </p15:clr>
        </p15:guide>
        <p15:guide id="9" pos="479">
          <p15:clr>
            <a:srgbClr val="A4A3A4"/>
          </p15:clr>
        </p15:guide>
        <p15:guide id="10" pos="2245">
          <p15:clr>
            <a:srgbClr val="A4A3A4"/>
          </p15:clr>
        </p15:guide>
        <p15:guide id="11" pos="3557">
          <p15:clr>
            <a:srgbClr val="A4A3A4"/>
          </p15:clr>
        </p15:guide>
        <p15:guide id="1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clrMru>
    <a:srgbClr val="ADD50D"/>
    <a:srgbClr val="5091CD"/>
    <a:srgbClr val="005DAA"/>
    <a:srgbClr val="DEB408"/>
    <a:srgbClr val="404040"/>
    <a:srgbClr val="50B848"/>
    <a:srgbClr val="37939B"/>
    <a:srgbClr val="F47A20"/>
    <a:srgbClr val="A30046"/>
    <a:srgbClr val="07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80" autoAdjust="0"/>
    <p:restoredTop sz="99873" autoAdjust="0"/>
  </p:normalViewPr>
  <p:slideViewPr>
    <p:cSldViewPr snapToGrid="0">
      <p:cViewPr varScale="1">
        <p:scale>
          <a:sx n="106" d="100"/>
          <a:sy n="106" d="100"/>
        </p:scale>
        <p:origin x="84" y="450"/>
      </p:cViewPr>
      <p:guideLst>
        <p:guide orient="horz" pos="2160"/>
        <p:guide pos="2880"/>
        <p:guide orient="horz" pos="665"/>
        <p:guide orient="horz" pos="68"/>
        <p:guide orient="horz" pos="420"/>
        <p:guide orient="horz" pos="1379"/>
        <p:guide pos="3787"/>
        <p:guide pos="4651"/>
        <p:guide pos="479"/>
        <p:guide pos="2245"/>
        <p:guide pos="3557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notesViewPr>
    <p:cSldViewPr snapToGrid="0" snapToObjects="1">
      <p:cViewPr varScale="1">
        <p:scale>
          <a:sx n="107" d="100"/>
          <a:sy n="107" d="100"/>
        </p:scale>
        <p:origin x="-340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6ACA10C-23C0-2945-BAA2-829D02D91801}" type="datetimeFigureOut">
              <a:rPr lang="en-US" smtClean="0">
                <a:latin typeface="Segoe Light"/>
              </a:rPr>
              <a:pPr/>
              <a:t>8/9/2016</a:t>
            </a:fld>
            <a:endParaRPr lang="en-US" dirty="0">
              <a:latin typeface="Segoe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>
              <a:latin typeface="Segoe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EFFD6F1-3753-5642-957C-30F563A1FD0C}" type="slidenum">
              <a:rPr lang="en-US" smtClean="0">
                <a:latin typeface="Segoe Light"/>
              </a:rPr>
              <a:pPr/>
              <a:t>‹Nr.›</a:t>
            </a:fld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1187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Segoe Light"/>
              </a:defRPr>
            </a:lvl1pPr>
          </a:lstStyle>
          <a:p>
            <a:fld id="{E1D8928B-EF3D-4D5E-880E-3234C4BB411D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Segoe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Segoe Light"/>
              </a:defRPr>
            </a:lvl1pPr>
          </a:lstStyle>
          <a:p>
            <a:fld id="{C0976A02-512B-4C19-8379-515DB89E58F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7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Segoe Ligh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76A02-512B-4C19-8379-515DB89E58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6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90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04801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226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800100"/>
            <a:ext cx="3165475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37014" y="800100"/>
            <a:ext cx="5106987" cy="3803650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191000" y="971550"/>
            <a:ext cx="40386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Semibold"/>
                <a:cs typeface="Segoe Semibold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02100" y="800100"/>
            <a:ext cx="5029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  <a:noFill/>
              </a:defRPr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352800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81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190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800100"/>
            <a:ext cx="91440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2171700"/>
            <a:ext cx="3429000" cy="2571750"/>
          </a:xfrm>
          <a:prstGeom prst="rect">
            <a:avLst/>
          </a:prstGeom>
          <a:solidFill>
            <a:srgbClr val="005DA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Segoe Light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800600" y="2400300"/>
            <a:ext cx="31242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Segoe Semibold"/>
                <a:cs typeface="Segoe Semibold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92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000250"/>
            <a:ext cx="7467600" cy="262890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85800" y="1008876"/>
            <a:ext cx="5334000" cy="40011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2000" dirty="0">
                <a:solidFill>
                  <a:srgbClr val="005DAB"/>
                </a:solidFill>
                <a:latin typeface="Segoe Light"/>
              </a:rPr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5800" y="1342252"/>
            <a:ext cx="7467600" cy="36933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  <a:latin typeface="Segoe Light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72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68338" y="1428750"/>
            <a:ext cx="7905138" cy="2578284"/>
            <a:chOff x="705462" y="1651294"/>
            <a:chExt cx="11242108" cy="3666647"/>
          </a:xfrm>
          <a:solidFill>
            <a:srgbClr val="F47A20"/>
          </a:solidFill>
        </p:grpSpPr>
        <p:sp>
          <p:nvSpPr>
            <p:cNvPr id="20" name="Rectangle 19"/>
            <p:cNvSpPr/>
            <p:nvPr/>
          </p:nvSpPr>
          <p:spPr>
            <a:xfrm>
              <a:off x="705462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842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892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14915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808283" y="1651294"/>
              <a:ext cx="2139287" cy="366664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Light"/>
              </a:endParaRPr>
            </a:p>
          </p:txBody>
        </p:sp>
      </p:grpSp>
      <p:sp>
        <p:nvSpPr>
          <p:cNvPr id="3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205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Click to edit Master subtitle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3938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94138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5"/>
          </p:nvPr>
        </p:nvSpPr>
        <p:spPr>
          <a:xfrm>
            <a:off x="5494338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6"/>
          </p:nvPr>
        </p:nvSpPr>
        <p:spPr>
          <a:xfrm>
            <a:off x="7111471" y="1504951"/>
            <a:ext cx="1371600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12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338" y="1428750"/>
            <a:ext cx="3065462" cy="2578284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5418" y="1428750"/>
            <a:ext cx="3065462" cy="2578284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702205" y="1504951"/>
            <a:ext cx="2955395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685800" y="876300"/>
            <a:ext cx="7620000" cy="5143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Segoe Light"/>
                <a:ea typeface="+mj-ea"/>
                <a:cs typeface="Segoe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Click to edit Master subtitle style</a:t>
            </a:r>
          </a:p>
        </p:txBody>
      </p:sp>
      <p:sp>
        <p:nvSpPr>
          <p:cNvPr id="34" name="Text Placeholder 3"/>
          <p:cNvSpPr>
            <a:spLocks noGrp="1"/>
          </p:cNvSpPr>
          <p:nvPr userDrawn="1">
            <p:ph type="body" sz="half" idx="14"/>
          </p:nvPr>
        </p:nvSpPr>
        <p:spPr>
          <a:xfrm>
            <a:off x="3894138" y="1504951"/>
            <a:ext cx="2963862" cy="29755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5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43200" y="1"/>
            <a:ext cx="6400800" cy="5143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" y="1"/>
            <a:ext cx="2683933" cy="5143501"/>
          </a:xfrm>
          <a:prstGeom prst="rect">
            <a:avLst/>
          </a:prstGeom>
          <a:solidFill>
            <a:srgbClr val="509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335" y="800100"/>
            <a:ext cx="3755474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334" y="1485899"/>
            <a:ext cx="2573867" cy="2434167"/>
          </a:xfrm>
        </p:spPr>
        <p:txBody>
          <a:bodyPr>
            <a:noAutofit/>
          </a:bodyPr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944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" y="0"/>
            <a:ext cx="4044917" cy="5143500"/>
          </a:xfrm>
          <a:custGeom>
            <a:avLst/>
            <a:gdLst/>
            <a:ahLst/>
            <a:cxnLst/>
            <a:rect l="l" t="t" r="r" b="b"/>
            <a:pathLst>
              <a:path w="4044917" h="5143500">
                <a:moveTo>
                  <a:pt x="0" y="0"/>
                </a:moveTo>
                <a:lnTo>
                  <a:pt x="3962441" y="0"/>
                </a:lnTo>
                <a:lnTo>
                  <a:pt x="4005767" y="340959"/>
                </a:lnTo>
                <a:cubicBezTo>
                  <a:pt x="4031655" y="595875"/>
                  <a:pt x="4044917" y="854524"/>
                  <a:pt x="4044917" y="1116270"/>
                </a:cubicBezTo>
                <a:cubicBezTo>
                  <a:pt x="4044917" y="2555874"/>
                  <a:pt x="3643751" y="3901780"/>
                  <a:pt x="2947111" y="5048297"/>
                </a:cubicBezTo>
                <a:lnTo>
                  <a:pt x="288607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5091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2964564" y="0"/>
            <a:ext cx="6179437" cy="5156200"/>
          </a:xfrm>
          <a:custGeom>
            <a:avLst/>
            <a:gdLst>
              <a:gd name="connsiteX0" fmla="*/ 9144000 w 9144000"/>
              <a:gd name="connsiteY0" fmla="*/ 12700 h 5143500"/>
              <a:gd name="connsiteX1" fmla="*/ 4193327 w 9144000"/>
              <a:gd name="connsiteY1" fmla="*/ 0 h 5143500"/>
              <a:gd name="connsiteX2" fmla="*/ 4236653 w 9144000"/>
              <a:gd name="connsiteY2" fmla="*/ 340959 h 5143500"/>
              <a:gd name="connsiteX3" fmla="*/ 4275803 w 9144000"/>
              <a:gd name="connsiteY3" fmla="*/ 1116270 h 5143500"/>
              <a:gd name="connsiteX4" fmla="*/ 3177996 w 9144000"/>
              <a:gd name="connsiteY4" fmla="*/ 5048297 h 5143500"/>
              <a:gd name="connsiteX5" fmla="*/ 3116963 w 9144000"/>
              <a:gd name="connsiteY5" fmla="*/ 5143500 h 5143500"/>
              <a:gd name="connsiteX6" fmla="*/ 0 w 9144000"/>
              <a:gd name="connsiteY6" fmla="*/ 5143500 h 5143500"/>
              <a:gd name="connsiteX7" fmla="*/ 9144000 w 9144000"/>
              <a:gd name="connsiteY7" fmla="*/ 12700 h 5143500"/>
              <a:gd name="connsiteX0" fmla="*/ 6027037 w 6039737"/>
              <a:gd name="connsiteY0" fmla="*/ 12700 h 5156200"/>
              <a:gd name="connsiteX1" fmla="*/ 1076364 w 6039737"/>
              <a:gd name="connsiteY1" fmla="*/ 0 h 5156200"/>
              <a:gd name="connsiteX2" fmla="*/ 1119690 w 6039737"/>
              <a:gd name="connsiteY2" fmla="*/ 340959 h 5156200"/>
              <a:gd name="connsiteX3" fmla="*/ 1158840 w 6039737"/>
              <a:gd name="connsiteY3" fmla="*/ 1116270 h 5156200"/>
              <a:gd name="connsiteX4" fmla="*/ 61033 w 6039737"/>
              <a:gd name="connsiteY4" fmla="*/ 5048297 h 5156200"/>
              <a:gd name="connsiteX5" fmla="*/ 0 w 6039737"/>
              <a:gd name="connsiteY5" fmla="*/ 5143500 h 5156200"/>
              <a:gd name="connsiteX6" fmla="*/ 6039737 w 6039737"/>
              <a:gd name="connsiteY6" fmla="*/ 5156200 h 5156200"/>
              <a:gd name="connsiteX7" fmla="*/ 6027037 w 6039737"/>
              <a:gd name="connsiteY7" fmla="*/ 12700 h 5156200"/>
              <a:gd name="connsiteX0" fmla="*/ 6166737 w 6166737"/>
              <a:gd name="connsiteY0" fmla="*/ 12700 h 5156200"/>
              <a:gd name="connsiteX1" fmla="*/ 1076364 w 6166737"/>
              <a:gd name="connsiteY1" fmla="*/ 0 h 5156200"/>
              <a:gd name="connsiteX2" fmla="*/ 1119690 w 6166737"/>
              <a:gd name="connsiteY2" fmla="*/ 340959 h 5156200"/>
              <a:gd name="connsiteX3" fmla="*/ 1158840 w 6166737"/>
              <a:gd name="connsiteY3" fmla="*/ 1116270 h 5156200"/>
              <a:gd name="connsiteX4" fmla="*/ 61033 w 6166737"/>
              <a:gd name="connsiteY4" fmla="*/ 5048297 h 5156200"/>
              <a:gd name="connsiteX5" fmla="*/ 0 w 6166737"/>
              <a:gd name="connsiteY5" fmla="*/ 5143500 h 5156200"/>
              <a:gd name="connsiteX6" fmla="*/ 6039737 w 6166737"/>
              <a:gd name="connsiteY6" fmla="*/ 5156200 h 5156200"/>
              <a:gd name="connsiteX7" fmla="*/ 6166737 w 6166737"/>
              <a:gd name="connsiteY7" fmla="*/ 12700 h 5156200"/>
              <a:gd name="connsiteX0" fmla="*/ 6166737 w 6179437"/>
              <a:gd name="connsiteY0" fmla="*/ 12700 h 5156200"/>
              <a:gd name="connsiteX1" fmla="*/ 1076364 w 6179437"/>
              <a:gd name="connsiteY1" fmla="*/ 0 h 5156200"/>
              <a:gd name="connsiteX2" fmla="*/ 1119690 w 6179437"/>
              <a:gd name="connsiteY2" fmla="*/ 340959 h 5156200"/>
              <a:gd name="connsiteX3" fmla="*/ 1158840 w 6179437"/>
              <a:gd name="connsiteY3" fmla="*/ 1116270 h 5156200"/>
              <a:gd name="connsiteX4" fmla="*/ 61033 w 6179437"/>
              <a:gd name="connsiteY4" fmla="*/ 5048297 h 5156200"/>
              <a:gd name="connsiteX5" fmla="*/ 0 w 6179437"/>
              <a:gd name="connsiteY5" fmla="*/ 5143500 h 5156200"/>
              <a:gd name="connsiteX6" fmla="*/ 6179437 w 6179437"/>
              <a:gd name="connsiteY6" fmla="*/ 5156200 h 5156200"/>
              <a:gd name="connsiteX7" fmla="*/ 6166737 w 6179437"/>
              <a:gd name="connsiteY7" fmla="*/ 12700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9437" h="5156200">
                <a:moveTo>
                  <a:pt x="6166737" y="12700"/>
                </a:moveTo>
                <a:lnTo>
                  <a:pt x="1076364" y="0"/>
                </a:lnTo>
                <a:lnTo>
                  <a:pt x="1119690" y="340959"/>
                </a:lnTo>
                <a:cubicBezTo>
                  <a:pt x="1145578" y="595875"/>
                  <a:pt x="1158840" y="854524"/>
                  <a:pt x="1158840" y="1116270"/>
                </a:cubicBezTo>
                <a:cubicBezTo>
                  <a:pt x="1158840" y="2555874"/>
                  <a:pt x="757674" y="3901780"/>
                  <a:pt x="61033" y="5048297"/>
                </a:cubicBezTo>
                <a:lnTo>
                  <a:pt x="0" y="5143500"/>
                </a:lnTo>
                <a:lnTo>
                  <a:pt x="6179437" y="5156200"/>
                </a:lnTo>
                <a:cubicBezTo>
                  <a:pt x="6179437" y="3441700"/>
                  <a:pt x="6166737" y="1727200"/>
                  <a:pt x="6166737" y="127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36" y="533400"/>
            <a:ext cx="3755474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4934" y="1485899"/>
            <a:ext cx="2946400" cy="2434167"/>
          </a:xfrm>
        </p:spPr>
        <p:txBody>
          <a:bodyPr>
            <a:no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96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486400" cy="5143500"/>
          </a:xfrm>
          <a:prstGeom prst="rect">
            <a:avLst/>
          </a:prstGeom>
          <a:gradFill flip="none" rotWithShape="1">
            <a:gsLst>
              <a:gs pos="0">
                <a:srgbClr val="071522"/>
              </a:gs>
              <a:gs pos="100000">
                <a:srgbClr val="005DAB"/>
              </a:gs>
            </a:gsLst>
            <a:lin ang="6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solidFill>
                <a:srgbClr val="005DAB"/>
              </a:solidFill>
              <a:latin typeface="Sego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97300" cy="914399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2828925"/>
            <a:ext cx="361950" cy="6786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90" y="2900363"/>
            <a:ext cx="61913" cy="60722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16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04801"/>
            <a:ext cx="2057400" cy="400309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0"/>
            <a:ext cx="37338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08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905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21100" cy="2819399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347"/>
            <a:ext cx="1371600" cy="2668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284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338" y="0"/>
            <a:ext cx="1693862" cy="633810"/>
          </a:xfrm>
          <a:prstGeom prst="rect">
            <a:avLst/>
          </a:prstGeom>
          <a:solidFill>
            <a:srgbClr val="005DA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38100"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n>
                  <a:noFill/>
                </a:ln>
              </a:defRPr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85952"/>
            <a:ext cx="3721100" cy="3047999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pic>
        <p:nvPicPr>
          <p:cNvPr id="10" name="Picture 9" descr="CincomLogo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3347"/>
            <a:ext cx="1371600" cy="26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5410200" cy="5143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00100"/>
            <a:ext cx="7226300" cy="2499612"/>
          </a:xfrm>
        </p:spPr>
        <p:txBody>
          <a:bodyPr anchor="t" anchorCtr="0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3085" y="4800600"/>
            <a:ext cx="3180917" cy="273844"/>
          </a:xfrm>
        </p:spPr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5478" y="4800600"/>
            <a:ext cx="427833" cy="273844"/>
          </a:xfrm>
        </p:spPr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296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4300"/>
            <a:ext cx="7704667" cy="5715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1"/>
            <a:ext cx="3739896" cy="252650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00100"/>
            <a:ext cx="3739896" cy="251011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800101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260079"/>
            <a:ext cx="3621448" cy="1998944"/>
          </a:xfrm>
        </p:spPr>
        <p:txBody>
          <a:bodyPr anchor="t">
            <a:normAutofit/>
          </a:bodyPr>
          <a:lstStyle>
            <a:lvl1pPr>
              <a:buClrTx/>
              <a:defRPr sz="1800"/>
            </a:lvl1pPr>
            <a:lvl2pPr>
              <a:buClrTx/>
              <a:defRPr sz="1600"/>
            </a:lvl2pPr>
            <a:lvl3pPr>
              <a:buClrTx/>
              <a:defRPr sz="14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8743" y="1260079"/>
            <a:ext cx="3672248" cy="1998944"/>
          </a:xfrm>
        </p:spPr>
        <p:txBody>
          <a:bodyPr anchor="t">
            <a:normAutofit/>
          </a:bodyPr>
          <a:lstStyle>
            <a:lvl1pPr>
              <a:buClrTx/>
              <a:defRPr sz="1800"/>
            </a:lvl1pPr>
            <a:lvl2pPr>
              <a:buClrTx/>
              <a:defRPr sz="1600"/>
            </a:lvl2pPr>
            <a:lvl3pPr>
              <a:buClrTx/>
              <a:defRPr sz="1400"/>
            </a:lvl3pPr>
            <a:lvl4pPr>
              <a:buClrTx/>
              <a:defRPr sz="1200"/>
            </a:lvl4pPr>
            <a:lvl5pPr>
              <a:buClrTx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495800" y="800101"/>
            <a:ext cx="3657600" cy="384572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0">
                <a:solidFill>
                  <a:srgbClr val="005DAB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1" y="114300"/>
            <a:ext cx="7704667" cy="571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54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806450"/>
            <a:ext cx="3981779" cy="39433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486400" y="817034"/>
            <a:ext cx="3657600" cy="3786717"/>
          </a:xfrm>
          <a:prstGeom prst="rect">
            <a:avLst/>
          </a:prstGeom>
          <a:solidFill>
            <a:srgbClr val="F47A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5638800" y="971550"/>
            <a:ext cx="2438400" cy="1885950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Black"/>
                <a:cs typeface="Segoe Black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3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6400" y="800100"/>
            <a:ext cx="3505200" cy="3829050"/>
          </a:xfrm>
          <a:prstGeom prst="rect">
            <a:avLst/>
          </a:prstGeom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8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2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800100"/>
            <a:ext cx="3962399" cy="36576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799" y="114300"/>
            <a:ext cx="762000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1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23825"/>
            <a:ext cx="5334000" cy="514350"/>
          </a:xfrm>
          <a:prstGeom prst="rect">
            <a:avLst/>
          </a:prstGeom>
          <a:effectLst/>
        </p:spPr>
        <p:txBody>
          <a:bodyPr vert="horz" lIns="91438" tIns="45719" rIns="91438" bIns="45719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71551"/>
            <a:ext cx="7848600" cy="2390774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48962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>
            <a:lvl1pPr indent="0" algn="l">
              <a:lnSpc>
                <a:spcPct val="100000"/>
              </a:lnSpc>
              <a:defRPr sz="7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r>
              <a:rPr lang="en-US" dirty="0"/>
              <a:t>© 2016 Cincom Systems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7801" y="4743450"/>
            <a:ext cx="413483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Segoe Light"/>
                <a:cs typeface="Segoe Light"/>
              </a:defRPr>
            </a:lvl1pPr>
          </a:lstStyle>
          <a:p>
            <a:fld id="{D162AEAB-B7ED-4800-A894-32980E62A2D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005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6565900" y="0"/>
            <a:ext cx="2590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33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64" r:id="rId2"/>
    <p:sldLayoutId id="2147483861" r:id="rId3"/>
    <p:sldLayoutId id="2147483867" r:id="rId4"/>
    <p:sldLayoutId id="2147483840" r:id="rId5"/>
    <p:sldLayoutId id="2147483842" r:id="rId6"/>
    <p:sldLayoutId id="2147483843" r:id="rId7"/>
    <p:sldLayoutId id="2147483847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60" r:id="rId14"/>
    <p:sldLayoutId id="2147483865" r:id="rId15"/>
    <p:sldLayoutId id="2147483866" r:id="rId16"/>
    <p:sldLayoutId id="2147483875" r:id="rId17"/>
    <p:sldLayoutId id="2147483876" r:id="rId18"/>
  </p:sldLayoutIdLst>
  <p:hf hdr="0" dt="0"/>
  <p:txStyles>
    <p:titleStyle>
      <a:lvl1pPr marL="0" indent="0" algn="l" defTabSz="457189" rtl="0" eaLnBrk="1" latinLnBrk="0" hangingPunct="1">
        <a:lnSpc>
          <a:spcPct val="100000"/>
        </a:lnSpc>
        <a:spcBef>
          <a:spcPct val="0"/>
        </a:spcBef>
        <a:buNone/>
        <a:defRPr sz="2800" b="0" i="0" kern="1200" cap="none">
          <a:ln w="3175" cmpd="sng">
            <a:noFill/>
          </a:ln>
          <a:solidFill>
            <a:schemeClr val="tx1"/>
          </a:solidFill>
          <a:effectLst/>
          <a:latin typeface="Segoe Light"/>
          <a:ea typeface="+mj-ea"/>
          <a:cs typeface="Segoe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3" indent="-285743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2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1pPr>
      <a:lvl2pPr marL="742931" indent="-285743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20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2pPr>
      <a:lvl3pPr marL="1200120" indent="-285743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18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3pPr>
      <a:lvl4pPr marL="1543012" indent="-171446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16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4pPr>
      <a:lvl5pPr marL="2000200" indent="-171446" algn="l" defTabSz="457189" rtl="0" eaLnBrk="1" latinLnBrk="0" hangingPunct="1">
        <a:spcBef>
          <a:spcPts val="600"/>
        </a:spcBef>
        <a:spcAft>
          <a:spcPts val="600"/>
        </a:spcAft>
        <a:buClrTx/>
        <a:buSzPct val="100000"/>
        <a:buFont typeface="Arial"/>
        <a:buChar char="•"/>
        <a:defRPr sz="1400" b="0" i="0" kern="1200" cap="none">
          <a:solidFill>
            <a:schemeClr val="tx1"/>
          </a:solidFill>
          <a:effectLst/>
          <a:latin typeface="Segoe Light"/>
          <a:ea typeface="+mn-ea"/>
          <a:cs typeface="Segoe Light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499" y="1495978"/>
            <a:ext cx="4081929" cy="914399"/>
          </a:xfrm>
        </p:spPr>
        <p:txBody>
          <a:bodyPr/>
          <a:lstStyle/>
          <a:p>
            <a:r>
              <a:rPr lang="en-US" dirty="0"/>
              <a:t>Features of the New Cincom® </a:t>
            </a:r>
            <a:r>
              <a:rPr lang="en-US" dirty="0" err="1"/>
              <a:t>ObjectStudio</a:t>
            </a:r>
            <a:r>
              <a:rPr lang="en-US" dirty="0"/>
              <a:t>® Launcher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By Andreas </a:t>
            </a:r>
            <a:r>
              <a:rPr lang="en-US" sz="2400" dirty="0" err="1"/>
              <a:t>Hiltner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@</a:t>
            </a:r>
            <a:r>
              <a:rPr lang="en-US" sz="2400" dirty="0" err="1"/>
              <a:t>ahiltner</a:t>
            </a:r>
            <a:r>
              <a:rPr lang="en-US" sz="2400" dirty="0"/>
              <a:t> (Twitter)</a:t>
            </a:r>
            <a:br>
              <a:rPr lang="en-US" sz="2400" dirty="0"/>
            </a:br>
            <a:r>
              <a:rPr lang="en-US" sz="2400" dirty="0"/>
              <a:t>#ESUG16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r="-107"/>
          <a:stretch/>
        </p:blipFill>
        <p:spPr>
          <a:xfrm>
            <a:off x="5419165" y="0"/>
            <a:ext cx="37248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2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765176" cy="365760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List of all existing probes (break points, watch expression) in the system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A double click of an entry will open the Refactoring Browser on that method.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‘F5’ will update the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687343"/>
            <a:ext cx="4355768" cy="3509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55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771900" cy="3657600"/>
          </a:xfrm>
        </p:spPr>
        <p:txBody>
          <a:bodyPr/>
          <a:lstStyle/>
          <a:p>
            <a:r>
              <a:rPr lang="en-US" dirty="0"/>
              <a:t>This Transcript now only shows the output, but also can be used to execute snippets of Smalltalk code.</a:t>
            </a:r>
          </a:p>
          <a:p>
            <a:r>
              <a:rPr lang="en-US" dirty="0"/>
              <a:t>Limits: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support for imports or Workspace-Variables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Code cannot be saved to/read from a file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Transcript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0" y="551329"/>
            <a:ext cx="4452937" cy="1431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13" y="2045561"/>
            <a:ext cx="3138096" cy="2635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785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597088" cy="3657600"/>
          </a:xfrm>
        </p:spPr>
        <p:txBody>
          <a:bodyPr/>
          <a:lstStyle/>
          <a:p>
            <a:r>
              <a:rPr lang="en-US" dirty="0"/>
              <a:t>Search for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Messages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Packages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Classes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Parcels</a:t>
            </a:r>
          </a:p>
          <a:p>
            <a:pPr marL="742939" lvl="1" indent="-285750">
              <a:buFontTx/>
              <a:buChar char="-"/>
            </a:pPr>
            <a:r>
              <a:rPr lang="en-US" dirty="0" err="1"/>
              <a:t>SharedVariables</a:t>
            </a:r>
            <a:endParaRPr lang="en-US" dirty="0"/>
          </a:p>
          <a:p>
            <a:r>
              <a:rPr lang="en-US" dirty="0"/>
              <a:t>No need to add wild-cards to the front or end of the search string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Search/Searchlight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44" y="1412997"/>
            <a:ext cx="4269878" cy="711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68" y="2381440"/>
            <a:ext cx="4395521" cy="1067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60234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879476" cy="3657600"/>
          </a:xfrm>
        </p:spPr>
        <p:txBody>
          <a:bodyPr/>
          <a:lstStyle/>
          <a:p>
            <a:r>
              <a:rPr lang="en-US" dirty="0"/>
              <a:t>Clicking with the left mouse button on the Store-Connection-Status will open the menu shown, with some frequently used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Statusbar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98" y="712695"/>
            <a:ext cx="3839797" cy="3302706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966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76" y="1760239"/>
            <a:ext cx="4095812" cy="157463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818965" cy="3657600"/>
          </a:xfrm>
        </p:spPr>
        <p:txBody>
          <a:bodyPr/>
          <a:lstStyle/>
          <a:p>
            <a:r>
              <a:rPr lang="en-US" dirty="0"/>
              <a:t>Icon overlay of the </a:t>
            </a:r>
            <a:r>
              <a:rPr lang="en-US" dirty="0" err="1"/>
              <a:t>OSTLauncher</a:t>
            </a:r>
            <a:r>
              <a:rPr lang="en-US" dirty="0"/>
              <a:t> window. </a:t>
            </a:r>
          </a:p>
          <a:p>
            <a:r>
              <a:rPr lang="en-US" dirty="0"/>
              <a:t>This way it is easy to find in the (sometimes pretty large) list of open Cincom Smalltalk windows.</a:t>
            </a:r>
          </a:p>
          <a:p>
            <a:r>
              <a:rPr lang="en-US" dirty="0"/>
              <a:t>This feature can be disabled in the settings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Taskbar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77256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7620000" cy="3657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Additional Settings, e.g. Color, initial open page, default views, etc.</a:t>
            </a:r>
          </a:p>
          <a:p>
            <a:pPr marL="285750" indent="-285750">
              <a:buFontTx/>
              <a:buChar char="-"/>
            </a:pPr>
            <a:r>
              <a:rPr lang="en-US" dirty="0"/>
              <a:t>Multi-Select-List for Open Windows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Additional Shortcuts, e.g. Del to close a Window</a:t>
            </a:r>
          </a:p>
          <a:p>
            <a:pPr marL="285750" indent="-285750">
              <a:buFontTx/>
              <a:buChar char="-"/>
            </a:pPr>
            <a:r>
              <a:rPr lang="en-US" dirty="0"/>
              <a:t>Tool to search for text inside of comments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Publish Bundles/Packages from Launcher</a:t>
            </a:r>
          </a:p>
          <a:p>
            <a:pPr marL="285750" indent="-285750">
              <a:buFontTx/>
              <a:buChar char="-"/>
            </a:pPr>
            <a:r>
              <a:rPr lang="en-US" dirty="0"/>
              <a:t>Performance improvements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(looking for some customer input …)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096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8014580" cy="3657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/>
              <a:t>Questions</a:t>
            </a:r>
            <a:r>
              <a:rPr lang="en-US" sz="36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898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9389"/>
          <a:stretch/>
        </p:blipFill>
        <p:spPr>
          <a:xfrm flipH="1">
            <a:off x="373348" y="-6724"/>
            <a:ext cx="8770652" cy="5150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98" y="304801"/>
            <a:ext cx="3059083" cy="31090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3347" y="-6724"/>
            <a:ext cx="5102295" cy="5150224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82619" y="1069041"/>
            <a:ext cx="6884894" cy="3603812"/>
          </a:xfrm>
        </p:spPr>
        <p:txBody>
          <a:bodyPr/>
          <a:lstStyle/>
          <a:p>
            <a:pPr lvl="0">
              <a:defRPr sz="1800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Suzanne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Fortman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Program Director / Engineering Manager</a:t>
            </a:r>
            <a:br>
              <a:rPr lang="en-US" sz="16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sfortman@cincom.com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SuzCST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(Twitter)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 sz="1800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Arden Thomas 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Product Manager</a:t>
            </a:r>
            <a:br>
              <a:rPr lang="en-US" sz="16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athomas@cincom.com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ArdenTCST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(Twitter)</a:t>
            </a:r>
          </a:p>
          <a:p>
            <a:pPr>
              <a:defRPr sz="1800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Andreas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Hiltner</a:t>
            </a:r>
            <a:br>
              <a:rPr lang="en-US" b="1" dirty="0"/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ahiltner@cincom.com 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ahiltner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(Twitter)</a:t>
            </a:r>
            <a:br>
              <a:rPr lang="en-US" b="1" dirty="0"/>
            </a:br>
            <a:endParaRPr lang="en-US" b="1" dirty="0"/>
          </a:p>
          <a:p>
            <a:pPr>
              <a:defRPr sz="1800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58338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798889"/>
            <a:ext cx="4186464" cy="3373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1" y="800100"/>
            <a:ext cx="3962399" cy="365760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Motivation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Interface</a:t>
            </a:r>
          </a:p>
          <a:p>
            <a:pPr marL="742939" lvl="1" indent="-285750">
              <a:buFont typeface="Symbol" panose="05050102010706020507" pitchFamily="18" charset="2"/>
              <a:buChar char="-"/>
            </a:pPr>
            <a:r>
              <a:rPr lang="en-US" dirty="0"/>
              <a:t>Packages</a:t>
            </a:r>
          </a:p>
          <a:p>
            <a:pPr marL="742939" lvl="1" indent="-285750">
              <a:buFont typeface="Symbol" panose="05050102010706020507" pitchFamily="18" charset="2"/>
              <a:buChar char="-"/>
            </a:pPr>
            <a:r>
              <a:rPr lang="en-US" dirty="0"/>
              <a:t>Controllers</a:t>
            </a:r>
          </a:p>
          <a:p>
            <a:pPr marL="742939" lvl="1" indent="-285750">
              <a:buFont typeface="Symbol" panose="05050102010706020507" pitchFamily="18" charset="2"/>
              <a:buChar char="-"/>
            </a:pPr>
            <a:r>
              <a:rPr lang="en-US" dirty="0"/>
              <a:t>Open Windows</a:t>
            </a:r>
          </a:p>
          <a:p>
            <a:pPr marL="742939" lvl="1" indent="-285750">
              <a:buFont typeface="Symbol" panose="05050102010706020507" pitchFamily="18" charset="2"/>
              <a:buChar char="-"/>
            </a:pPr>
            <a:r>
              <a:rPr lang="en-US" dirty="0"/>
              <a:t>(…)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Next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103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7878778" cy="365760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Create a new Launcher, that supports development and is not a simple collection of loaded tools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Combine the features from the VW Launcher and </a:t>
            </a:r>
            <a:r>
              <a:rPr lang="en-US" dirty="0" err="1"/>
              <a:t>WPENFINController</a:t>
            </a:r>
            <a:endParaRPr lang="en-US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Use the NG UI for more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017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455894" cy="3657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Display content of Packages and Bundles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Easy access of frequently used Packages/Bundles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Double-Click on Package/Bundle opens the RB on selection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Double-Click on Class/Class Extension opens RB on selection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Packages</a:t>
            </a:r>
            <a:br>
              <a:rPr lang="en-US" dirty="0"/>
            </a:b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53" y="720354"/>
            <a:ext cx="4291497" cy="3457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642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4495800" cy="3657600"/>
          </a:xfrm>
        </p:spPr>
        <p:txBody>
          <a:bodyPr/>
          <a:lstStyle/>
          <a:p>
            <a:r>
              <a:rPr lang="en-US" dirty="0"/>
              <a:t>Packages can be added using</a:t>
            </a:r>
          </a:p>
          <a:p>
            <a:pPr marL="742939" lvl="1" indent="-285750">
              <a:buFont typeface="Symbol" panose="05050102010706020507" pitchFamily="18" charset="2"/>
              <a:buChar char="-"/>
            </a:pPr>
            <a:r>
              <a:rPr lang="en-US" dirty="0"/>
              <a:t>Context Menu</a:t>
            </a:r>
          </a:p>
          <a:p>
            <a:pPr marL="742939" lvl="1" indent="-285750">
              <a:buFont typeface="Symbol" panose="05050102010706020507" pitchFamily="18" charset="2"/>
              <a:buChar char="-"/>
            </a:pPr>
            <a:r>
              <a:rPr lang="en-US" dirty="0"/>
              <a:t>Refactoring Browser</a:t>
            </a:r>
          </a:p>
          <a:p>
            <a:pPr marL="742939" lvl="1" indent="-285750">
              <a:buFont typeface="Symbol" panose="05050102010706020507" pitchFamily="18" charset="2"/>
              <a:buChar char="-"/>
            </a:pPr>
            <a:r>
              <a:rPr lang="en-US" dirty="0"/>
              <a:t>Settings Dialog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5" y="276003"/>
            <a:ext cx="3400235" cy="2723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52" y="2786097"/>
            <a:ext cx="2677215" cy="1244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27" y="2370254"/>
            <a:ext cx="3180683" cy="25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027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543300" cy="3657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Default Action (double-click) is to open the RB on selection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‘New Class’ opens the standard New-Class-Dialog of the RB with the superclass and namespace set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</a:t>
            </a:r>
            <a:r>
              <a:rPr lang="en-US" dirty="0" err="1"/>
              <a:t>ListView</a:t>
            </a:r>
            <a:r>
              <a:rPr lang="en-US" dirty="0"/>
              <a:t> can be changed to show different modes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Packages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08" y="628650"/>
            <a:ext cx="4433891" cy="3587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332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509682" cy="3657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Displays all Controllers and </a:t>
            </a:r>
            <a:r>
              <a:rPr lang="en-US" dirty="0" err="1"/>
              <a:t>UIAbstractControllers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Package name is used for grouping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Double-Click on the controller will open it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Replacement for the functionality of WPENFIN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Controllers</a:t>
            </a:r>
            <a:br>
              <a:rPr lang="en-US" dirty="0"/>
            </a:b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4" y="751458"/>
            <a:ext cx="4375793" cy="3525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835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442447" cy="3657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Context menu for Controllers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Open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Edit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Inspect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Browse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Remove</a:t>
            </a:r>
          </a:p>
          <a:p>
            <a:pPr marL="742939" lvl="1" indent="-285750">
              <a:buFontTx/>
              <a:buChar char="-"/>
            </a:pPr>
            <a:r>
              <a:rPr lang="en-US" dirty="0"/>
              <a:t>New Class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 </a:t>
            </a:r>
            <a:r>
              <a:rPr lang="en-US" dirty="0" err="1"/>
              <a:t>ListView</a:t>
            </a:r>
            <a:r>
              <a:rPr lang="en-US" dirty="0"/>
              <a:t> display mode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Controllers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21" y="628650"/>
            <a:ext cx="4432442" cy="3588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475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800100"/>
            <a:ext cx="3677771" cy="365760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List of currently open windows in the System.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All Smalltalk windows are listed (</a:t>
            </a:r>
            <a:r>
              <a:rPr lang="en-US" dirty="0" err="1"/>
              <a:t>ScheduledWindow</a:t>
            </a:r>
            <a:r>
              <a:rPr lang="en-US" dirty="0"/>
              <a:t>/Form/ </a:t>
            </a:r>
            <a:r>
              <a:rPr lang="en-US" dirty="0" err="1"/>
              <a:t>UIView</a:t>
            </a:r>
            <a:r>
              <a:rPr lang="en-US" dirty="0"/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Prefixed with the class name initials, e.g. </a:t>
            </a:r>
            <a:r>
              <a:rPr lang="en-US" dirty="0" err="1"/>
              <a:t>RefactoringBrowser</a:t>
            </a:r>
            <a:r>
              <a:rPr lang="en-US" dirty="0"/>
              <a:t> (RB), </a:t>
            </a:r>
            <a:r>
              <a:rPr lang="en-US" dirty="0" err="1"/>
              <a:t>OSTLauncher</a:t>
            </a:r>
            <a:r>
              <a:rPr lang="en-US" dirty="0"/>
              <a:t> (OSTL), etc.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/>
              <a:t>‘F5’ will update the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©2016 Cincom Systems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AEAB-B7ED-4800-A894-32980E62A2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Windows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34" y="679077"/>
            <a:ext cx="4382139" cy="3530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690266" y="4743450"/>
            <a:ext cx="2285999" cy="273844"/>
          </a:xfrm>
          <a:prstGeom prst="rect">
            <a:avLst/>
          </a:prstGeom>
        </p:spPr>
        <p:txBody>
          <a:bodyPr vert="horz" wrap="none" lIns="91438" tIns="45719" rIns="91438" bIns="45719" rtlCol="0" anchor="ctr"/>
          <a:lstStyle/>
          <a:p>
            <a:pPr lvl="0"/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@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Light"/>
                <a:ea typeface="+mn-ea"/>
                <a:cs typeface="Segoe Light"/>
              </a:rPr>
              <a:t>cincomsmalltalk</a:t>
            </a:r>
            <a:r>
              <a:rPr lang="en-US" sz="700" dirty="0">
                <a:latin typeface="Segoe Light"/>
                <a:cs typeface="Segoe Light"/>
              </a:rPr>
              <a:t>  #esug16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Light"/>
              <a:ea typeface="+mn-ea"/>
              <a:cs typeface="Sego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1807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0</TotalTime>
  <Words>677</Words>
  <Application>Microsoft Office PowerPoint</Application>
  <PresentationFormat>Bildschirmpräsentation (16:9)</PresentationFormat>
  <Paragraphs>134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Corbel</vt:lpstr>
      <vt:lpstr>Segoe Black</vt:lpstr>
      <vt:lpstr>Segoe Light</vt:lpstr>
      <vt:lpstr>Segoe Semibold</vt:lpstr>
      <vt:lpstr>Symbol</vt:lpstr>
      <vt:lpstr>Parallax</vt:lpstr>
      <vt:lpstr>Features of the New Cincom® ObjectStudio® Launcher  By Andreas Hiltner  @ahiltner (Twitter) #ESUG16</vt:lpstr>
      <vt:lpstr>Topic</vt:lpstr>
      <vt:lpstr>Motivation </vt:lpstr>
      <vt:lpstr>Packages </vt:lpstr>
      <vt:lpstr>Packages </vt:lpstr>
      <vt:lpstr>Packages </vt:lpstr>
      <vt:lpstr>Controllers </vt:lpstr>
      <vt:lpstr>Controllers </vt:lpstr>
      <vt:lpstr>Open Windows </vt:lpstr>
      <vt:lpstr>Probes</vt:lpstr>
      <vt:lpstr>Transcript</vt:lpstr>
      <vt:lpstr>Search/Searchlight</vt:lpstr>
      <vt:lpstr>Statusbar</vt:lpstr>
      <vt:lpstr>Taskbar</vt:lpstr>
      <vt:lpstr>Next Steps</vt:lpstr>
      <vt:lpstr>PowerPoint-Präsentation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Lovejoy, Jessica</dc:creator>
  <cp:lastModifiedBy>Andreas Hiltner</cp:lastModifiedBy>
  <cp:revision>336</cp:revision>
  <cp:lastPrinted>2015-09-29T14:44:37Z</cp:lastPrinted>
  <dcterms:created xsi:type="dcterms:W3CDTF">2015-01-07T17:02:50Z</dcterms:created>
  <dcterms:modified xsi:type="dcterms:W3CDTF">2016-08-09T13:45:01Z</dcterms:modified>
</cp:coreProperties>
</file>