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349" r:id="rId2"/>
    <p:sldId id="292" r:id="rId3"/>
    <p:sldId id="356" r:id="rId4"/>
    <p:sldId id="355" r:id="rId5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11D48"/>
    <a:srgbClr val="3F3E8C"/>
    <a:srgbClr val="131313"/>
    <a:srgbClr val="595EAB"/>
    <a:srgbClr val="323232"/>
    <a:srgbClr val="141414"/>
    <a:srgbClr val="EFF0F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78" d="100"/>
          <a:sy n="78" d="100"/>
        </p:scale>
        <p:origin x="396" y="54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CCB41A8B-0187-4F6E-968F-535F080D0B35}"/>
              </a:ext>
            </a:extLst>
          </p:cNvPr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5560" tIns="47780" rIns="95560" bIns="47780" numCol="1" anchor="t" anchorCtr="0" compatLnSpc="1">
            <a:prstTxWarp prst="textNoShape">
              <a:avLst/>
            </a:prstTxWarp>
          </a:bodyPr>
          <a:lstStyle>
            <a:lvl1pPr defTabSz="955629" eaLnBrk="1" hangingPunct="1">
              <a:defRPr sz="1300"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48264E3-83D2-4533-A06A-0E6FDBF458F9}"/>
              </a:ext>
            </a:extLst>
          </p:cNvPr>
          <p:cNvSpPr>
            <a:spLocks noGrp="1"/>
          </p:cNvSpPr>
          <p:nvPr>
            <p:ph type="dt" sz="quarter" idx="1"/>
          </p:nvPr>
        </p:nvSpPr>
        <p:spPr bwMode="auto">
          <a:xfrm>
            <a:off x="4143375" y="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5560" tIns="47780" rIns="95560" bIns="47780" numCol="1" anchor="t" anchorCtr="0" compatLnSpc="1">
            <a:prstTxWarp prst="textNoShape">
              <a:avLst/>
            </a:prstTxWarp>
          </a:bodyPr>
          <a:lstStyle>
            <a:lvl1pPr algn="r" defTabSz="953981" eaLnBrk="1" hangingPunct="1">
              <a:defRPr sz="13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DD86873F-D168-4344-A1A2-B2D1259FEE5D}" type="datetime1">
              <a:rPr lang="en-US"/>
              <a:pPr>
                <a:defRPr/>
              </a:pPr>
              <a:t>9/17/2018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0037409-27F4-4F8D-B6E7-D8FAD5942D2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 bwMode="auto">
          <a:xfrm>
            <a:off x="0" y="911860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5560" tIns="47780" rIns="95560" bIns="47780" numCol="1" anchor="b" anchorCtr="0" compatLnSpc="1">
            <a:prstTxWarp prst="textNoShape">
              <a:avLst/>
            </a:prstTxWarp>
          </a:bodyPr>
          <a:lstStyle>
            <a:lvl1pPr defTabSz="955629" eaLnBrk="1" hangingPunct="1">
              <a:defRPr sz="1300"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D429CBE-9ADA-404E-A207-3B4A557B33B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 bwMode="auto">
          <a:xfrm>
            <a:off x="4143375" y="911860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5560" tIns="47780" rIns="95560" bIns="47780" numCol="1" anchor="b" anchorCtr="0" compatLnSpc="1">
            <a:prstTxWarp prst="textNoShape">
              <a:avLst/>
            </a:prstTxWarp>
          </a:bodyPr>
          <a:lstStyle>
            <a:lvl1pPr algn="r" defTabSz="952500" eaLnBrk="1" hangingPunct="1">
              <a:defRPr sz="1300" smtClean="0"/>
            </a:lvl1pPr>
          </a:lstStyle>
          <a:p>
            <a:pPr>
              <a:defRPr/>
            </a:pPr>
            <a:fld id="{00708153-8788-4FD5-ACC7-FE0D5BD8A64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005260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>
            <a:extLst>
              <a:ext uri="{FF2B5EF4-FFF2-40B4-BE49-F238E27FC236}">
                <a16:creationId xmlns:a16="http://schemas.microsoft.com/office/drawing/2014/main" id="{6764F484-B5F5-485B-8EBA-61784F43F4A7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2" tIns="45716" rIns="91432" bIns="45716" numCol="1" anchor="t" anchorCtr="0" compatLnSpc="1">
            <a:prstTxWarp prst="textNoShape">
              <a:avLst/>
            </a:prstTxWarp>
          </a:bodyPr>
          <a:lstStyle>
            <a:lvl1pPr defTabSz="955629" eaLnBrk="1" hangingPunct="1">
              <a:defRPr sz="1100"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7043" name="Rectangle 3">
            <a:extLst>
              <a:ext uri="{FF2B5EF4-FFF2-40B4-BE49-F238E27FC236}">
                <a16:creationId xmlns:a16="http://schemas.microsoft.com/office/drawing/2014/main" id="{F0795DF5-24A9-424E-8DB5-78F5AAAC1C21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2" tIns="45716" rIns="91432" bIns="45716" numCol="1" anchor="t" anchorCtr="0" compatLnSpc="1">
            <a:prstTxWarp prst="textNoShape">
              <a:avLst/>
            </a:prstTxWarp>
          </a:bodyPr>
          <a:lstStyle>
            <a:lvl1pPr algn="r" defTabSz="953981" eaLnBrk="1" hangingPunct="1">
              <a:defRPr sz="11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9EEB78AF-0397-4350-BECF-8E922FB4A738}" type="datetime1">
              <a:rPr lang="en-US"/>
              <a:pPr>
                <a:defRPr/>
              </a:pPr>
              <a:t>9/17/2018</a:t>
            </a:fld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8888" y="720725"/>
            <a:ext cx="4799012" cy="35988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7045" name="Rectangle 5">
            <a:extLst>
              <a:ext uri="{FF2B5EF4-FFF2-40B4-BE49-F238E27FC236}">
                <a16:creationId xmlns:a16="http://schemas.microsoft.com/office/drawing/2014/main" id="{608F0B50-F1F0-473E-9C55-C250FCE9C31D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2" tIns="45716" rIns="91432" bIns="4571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7046" name="Rectangle 6">
            <a:extLst>
              <a:ext uri="{FF2B5EF4-FFF2-40B4-BE49-F238E27FC236}">
                <a16:creationId xmlns:a16="http://schemas.microsoft.com/office/drawing/2014/main" id="{A74C2B92-EDDF-4F2E-9FB8-09CCAB5D388E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2" tIns="45716" rIns="91432" bIns="45716" numCol="1" anchor="b" anchorCtr="0" compatLnSpc="1">
            <a:prstTxWarp prst="textNoShape">
              <a:avLst/>
            </a:prstTxWarp>
          </a:bodyPr>
          <a:lstStyle>
            <a:lvl1pPr defTabSz="955629" eaLnBrk="1" hangingPunct="1">
              <a:defRPr sz="1100"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7047" name="Rectangle 7">
            <a:extLst>
              <a:ext uri="{FF2B5EF4-FFF2-40B4-BE49-F238E27FC236}">
                <a16:creationId xmlns:a16="http://schemas.microsoft.com/office/drawing/2014/main" id="{BF9EBA00-44B0-415E-BEF4-30296973B43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2" tIns="45716" rIns="91432" bIns="45716" numCol="1" anchor="b" anchorCtr="0" compatLnSpc="1">
            <a:prstTxWarp prst="textNoShape">
              <a:avLst/>
            </a:prstTxWarp>
          </a:bodyPr>
          <a:lstStyle>
            <a:lvl1pPr algn="r" defTabSz="952500" eaLnBrk="1" hangingPunct="1">
              <a:defRPr sz="1100" smtClean="0"/>
            </a:lvl1pPr>
          </a:lstStyle>
          <a:p>
            <a:pPr>
              <a:defRPr/>
            </a:pPr>
            <a:fld id="{050DDE3F-C2EF-461D-B03D-F26AF927E58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6257685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charset="0"/>
        <a:ea typeface="MS PGothic" pitchFamily="34" charset="-128"/>
        <a:cs typeface="MS PGothic" pitchFamily="34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charset="0"/>
        <a:ea typeface="MS PGothic" pitchFamily="34" charset="-128"/>
        <a:cs typeface="MS PGothic" pitchFamily="34" charset="-128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charset="0"/>
        <a:ea typeface="MS PGothic" pitchFamily="34" charset="-128"/>
        <a:cs typeface="MS PGothic" pitchFamily="34" charset="-128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charset="0"/>
        <a:ea typeface="MS PGothic" pitchFamily="34" charset="-128"/>
        <a:cs typeface="MS PGothic" pitchFamily="34" charset="-128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charset="0"/>
        <a:ea typeface="MS PGothic" pitchFamily="34" charset="-128"/>
        <a:cs typeface="MS PGothic" pitchFamily="34" charset="-128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801944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-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32323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2229" y="4960108"/>
            <a:ext cx="8092663" cy="21175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41103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Slide - L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2229" y="4960108"/>
            <a:ext cx="8092663" cy="2117580"/>
          </a:xfrm>
          <a:prstGeom prst="rect">
            <a:avLst/>
          </a:prstGeom>
        </p:spPr>
      </p:pic>
      <p:sp>
        <p:nvSpPr>
          <p:cNvPr id="8" name="Title 9"/>
          <p:cNvSpPr>
            <a:spLocks noGrp="1"/>
          </p:cNvSpPr>
          <p:nvPr>
            <p:ph type="title"/>
          </p:nvPr>
        </p:nvSpPr>
        <p:spPr>
          <a:xfrm>
            <a:off x="643280" y="1813534"/>
            <a:ext cx="6269584" cy="1325563"/>
          </a:xfrm>
          <a:prstGeom prst="rect">
            <a:avLst/>
          </a:prstGeom>
        </p:spPr>
        <p:txBody>
          <a:bodyPr anchor="ctr"/>
          <a:lstStyle>
            <a:lvl1pPr algn="l">
              <a:defRPr sz="4400" b="1" spc="-150">
                <a:solidFill>
                  <a:srgbClr val="323232"/>
                </a:solidFill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93254" y="6005974"/>
            <a:ext cx="1455897" cy="5502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46589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Slide - Dar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32323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2229" y="4960108"/>
            <a:ext cx="8092663" cy="211758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85939" y="6005975"/>
            <a:ext cx="1478301" cy="558736"/>
          </a:xfrm>
          <a:prstGeom prst="rect">
            <a:avLst/>
          </a:prstGeom>
        </p:spPr>
      </p:pic>
      <p:sp>
        <p:nvSpPr>
          <p:cNvPr id="4" name="Title 9"/>
          <p:cNvSpPr>
            <a:spLocks noGrp="1"/>
          </p:cNvSpPr>
          <p:nvPr>
            <p:ph type="title"/>
          </p:nvPr>
        </p:nvSpPr>
        <p:spPr>
          <a:xfrm>
            <a:off x="643280" y="1813534"/>
            <a:ext cx="6269584" cy="1325563"/>
          </a:xfrm>
          <a:prstGeom prst="rect">
            <a:avLst/>
          </a:prstGeom>
        </p:spPr>
        <p:txBody>
          <a:bodyPr anchor="ctr"/>
          <a:lstStyle>
            <a:lvl1pPr algn="l">
              <a:defRPr sz="4400" spc="-15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3333804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imary Conten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628650" y="1250264"/>
            <a:ext cx="7886700" cy="556590"/>
          </a:xfrm>
          <a:prstGeom prst="rect">
            <a:avLst/>
          </a:prstGeom>
        </p:spPr>
        <p:txBody>
          <a:bodyPr/>
          <a:lstStyle>
            <a:lvl1pPr algn="l">
              <a:defRPr spc="-150"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0"/>
          </p:nvPr>
        </p:nvSpPr>
        <p:spPr>
          <a:xfrm>
            <a:off x="628650" y="1899190"/>
            <a:ext cx="7886700" cy="914400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rgbClr val="E11D48"/>
              </a:buClr>
              <a:buFont typeface="Arial" panose="020B0604020202020204" pitchFamily="34" charset="0"/>
              <a:buChar char="›"/>
              <a:defRPr>
                <a:solidFill>
                  <a:srgbClr val="323232"/>
                </a:solidFill>
                <a:latin typeface="Verdana" panose="020B0604030504040204" pitchFamily="34" charset="0"/>
                <a:ea typeface="Verdana" panose="020B0604030504040204" pitchFamily="34" charset="0"/>
              </a:defRPr>
            </a:lvl1pPr>
            <a:lvl2pPr marL="742950" indent="-285750">
              <a:buClr>
                <a:srgbClr val="E11D48"/>
              </a:buClr>
              <a:buFont typeface="Arial" panose="020B0604020202020204" pitchFamily="34" charset="0"/>
              <a:buChar char="›"/>
              <a:defRPr>
                <a:solidFill>
                  <a:srgbClr val="323232"/>
                </a:solidFill>
                <a:latin typeface="Verdana" panose="020B0604030504040204" pitchFamily="34" charset="0"/>
                <a:ea typeface="Verdana" panose="020B0604030504040204" pitchFamily="34" charset="0"/>
              </a:defRPr>
            </a:lvl2pPr>
            <a:lvl3pPr marL="1143000" indent="-228600">
              <a:buClr>
                <a:srgbClr val="E11D48"/>
              </a:buClr>
              <a:buFont typeface="Arial" panose="020B0604020202020204" pitchFamily="34" charset="0"/>
              <a:buChar char="›"/>
              <a:defRPr>
                <a:solidFill>
                  <a:srgbClr val="323232"/>
                </a:solidFill>
                <a:latin typeface="Verdana" panose="020B0604030504040204" pitchFamily="34" charset="0"/>
                <a:ea typeface="Verdana" panose="020B0604030504040204" pitchFamily="34" charset="0"/>
              </a:defRPr>
            </a:lvl3pPr>
            <a:lvl4pPr marL="1600200" indent="-228600">
              <a:buClr>
                <a:srgbClr val="E11D48"/>
              </a:buClr>
              <a:buFont typeface="Arial" panose="020B0604020202020204" pitchFamily="34" charset="0"/>
              <a:buChar char="›"/>
              <a:defRPr>
                <a:solidFill>
                  <a:srgbClr val="323232"/>
                </a:solidFill>
                <a:latin typeface="Verdana" panose="020B0604030504040204" pitchFamily="34" charset="0"/>
                <a:ea typeface="Verdana" panose="020B0604030504040204" pitchFamily="34" charset="0"/>
              </a:defRPr>
            </a:lvl4pPr>
            <a:lvl5pPr marL="2057400" indent="-228600">
              <a:buClr>
                <a:srgbClr val="E11D48"/>
              </a:buClr>
              <a:buFont typeface="Arial" panose="020B0604020202020204" pitchFamily="34" charset="0"/>
              <a:buChar char="›"/>
              <a:defRPr>
                <a:solidFill>
                  <a:srgbClr val="323232"/>
                </a:solidFill>
                <a:latin typeface="Verdana" panose="020B0604030504040204" pitchFamily="34" charset="0"/>
                <a:ea typeface="Verdana" panose="020B060403050404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2229" y="4960108"/>
            <a:ext cx="8092663" cy="2117580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93254" y="6005974"/>
            <a:ext cx="1455897" cy="550268"/>
          </a:xfrm>
          <a:prstGeom prst="rect">
            <a:avLst/>
          </a:prstGeom>
        </p:spPr>
      </p:pic>
      <p:cxnSp>
        <p:nvCxnSpPr>
          <p:cNvPr id="3" name="Straight Connector 2"/>
          <p:cNvCxnSpPr/>
          <p:nvPr userDrawn="1"/>
        </p:nvCxnSpPr>
        <p:spPr>
          <a:xfrm>
            <a:off x="-124358" y="358445"/>
            <a:ext cx="9356140" cy="0"/>
          </a:xfrm>
          <a:prstGeom prst="line">
            <a:avLst/>
          </a:prstGeom>
          <a:ln w="19050">
            <a:solidFill>
              <a:srgbClr val="E11D4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070649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4483" r:id="rId1"/>
    <p:sldLayoutId id="2147484487" r:id="rId2"/>
    <p:sldLayoutId id="2147484489" r:id="rId3"/>
    <p:sldLayoutId id="2147484486" r:id="rId4"/>
    <p:sldLayoutId id="2147484484" r:id="rId5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b="1" kern="1200">
          <a:solidFill>
            <a:srgbClr val="595EAB"/>
          </a:solidFill>
          <a:latin typeface="+mj-lt"/>
          <a:ea typeface="MS PGothic" pitchFamily="34" charset="-128"/>
          <a:cs typeface="MS PGothic" pitchFamily="34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595EAB"/>
          </a:solidFill>
          <a:latin typeface="Verdana" pitchFamily="34" charset="0"/>
          <a:ea typeface="MS PGothic" pitchFamily="34" charset="-128"/>
          <a:cs typeface="MS PGothic" pitchFamily="34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595EAB"/>
          </a:solidFill>
          <a:latin typeface="Verdana" pitchFamily="34" charset="0"/>
          <a:ea typeface="MS PGothic" pitchFamily="34" charset="-128"/>
          <a:cs typeface="MS PGothic" pitchFamily="34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595EAB"/>
          </a:solidFill>
          <a:latin typeface="Verdana" pitchFamily="34" charset="0"/>
          <a:ea typeface="MS PGothic" pitchFamily="34" charset="-128"/>
          <a:cs typeface="MS PGothic" pitchFamily="34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595EAB"/>
          </a:solidFill>
          <a:latin typeface="Verdana" pitchFamily="34" charset="0"/>
          <a:ea typeface="MS PGothic" pitchFamily="34" charset="-128"/>
          <a:cs typeface="MS PGothic" pitchFamily="34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7030A0"/>
          </a:solidFill>
          <a:latin typeface="Verdana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7030A0"/>
          </a:solidFill>
          <a:latin typeface="Verdana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7030A0"/>
          </a:solidFill>
          <a:latin typeface="Verdana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7030A0"/>
          </a:solidFill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595EAB"/>
        </a:buClr>
        <a:buSzPct val="80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MS PGothic" pitchFamily="34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595EAB"/>
        </a:buClr>
        <a:buSzPct val="80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595EAB"/>
        </a:buClr>
        <a:buSzPct val="80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595EAB"/>
        </a:buClr>
        <a:buSzPct val="80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595EAB"/>
        </a:buClr>
        <a:buSzPct val="80000"/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904588" y="3362338"/>
            <a:ext cx="4209807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spc="-15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26</a:t>
            </a:r>
            <a:r>
              <a:rPr lang="en-US" sz="2800" b="1" spc="-150" baseline="300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th</a:t>
            </a:r>
            <a:r>
              <a:rPr lang="en-US" sz="2800" b="1" spc="-15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ESUG Conference</a:t>
            </a:r>
          </a:p>
          <a:p>
            <a:r>
              <a:rPr lang="en-US" sz="16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Cagliari, Italy – September 13, 2018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2875" y="1041986"/>
            <a:ext cx="5028708" cy="190064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927887" y="2367101"/>
            <a:ext cx="3903696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en-US" sz="2500" kern="0" spc="-1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Application Development</a:t>
            </a:r>
          </a:p>
          <a:p>
            <a:pPr algn="ctr"/>
            <a:r>
              <a:rPr lang="en-US" sz="2500" kern="0" spc="-1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with VA Smalltalk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04588" y="4551491"/>
            <a:ext cx="2489784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>
                <a:solidFill>
                  <a:schemeClr val="bg1">
                    <a:lumMod val="9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Alexander </a:t>
            </a:r>
            <a:r>
              <a:rPr lang="en-US" sz="1600" b="1" dirty="0" err="1">
                <a:solidFill>
                  <a:schemeClr val="bg1">
                    <a:lumMod val="9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Mitin</a:t>
            </a:r>
            <a:endParaRPr lang="en-US" sz="1600" b="1" dirty="0">
              <a:solidFill>
                <a:schemeClr val="bg1">
                  <a:lumMod val="9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r>
              <a:rPr lang="en-US" sz="1400" i="1" dirty="0">
                <a:solidFill>
                  <a:schemeClr val="bg1">
                    <a:lumMod val="9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Senior Software Engineer</a:t>
            </a:r>
          </a:p>
          <a:p>
            <a:r>
              <a:rPr lang="en-US" sz="1100" dirty="0">
                <a:solidFill>
                  <a:schemeClr val="bg1">
                    <a:lumMod val="9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Instantiations, Inc</a:t>
            </a:r>
            <a:r>
              <a:rPr lang="en-US" sz="1200" dirty="0">
                <a:solidFill>
                  <a:schemeClr val="bg1">
                    <a:lumMod val="9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117881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algn="ctr" eaLnBrk="1" hangingPunct="1"/>
            <a:r>
              <a:rPr lang="en-US" altLang="en-US" dirty="0"/>
              <a:t>Architecture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6AA5675-6F87-4CBE-9062-EEDFBD28F5A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1362" y="2115856"/>
            <a:ext cx="1772558" cy="1290013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F5D01C7D-72B5-4920-B70C-2F955A4D3ACC}"/>
              </a:ext>
            </a:extLst>
          </p:cNvPr>
          <p:cNvSpPr/>
          <p:nvPr/>
        </p:nvSpPr>
        <p:spPr>
          <a:xfrm>
            <a:off x="1637037" y="3714871"/>
            <a:ext cx="1656893" cy="102520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E11D48"/>
                </a:solidFill>
              </a:rPr>
              <a:t>VA Smalltalk</a:t>
            </a:r>
          </a:p>
          <a:p>
            <a:pPr algn="ctr"/>
            <a:r>
              <a:rPr lang="en-US" dirty="0">
                <a:solidFill>
                  <a:srgbClr val="E11D48"/>
                </a:solidFill>
              </a:rPr>
              <a:t>Client (Windows)</a:t>
            </a:r>
          </a:p>
        </p:txBody>
      </p:sp>
      <p:pic>
        <p:nvPicPr>
          <p:cNvPr id="5124" name="Picture 4" descr="https://www.robotshop.com/media/catalog/product/cache/image/900x900/9df78eab33525d08d6e5fb8d27136e95/r/a/raspirobot-motor-shield-raspberry-pi-1.jpg">
            <a:extLst>
              <a:ext uri="{FF2B5EF4-FFF2-40B4-BE49-F238E27FC236}">
                <a16:creationId xmlns:a16="http://schemas.microsoft.com/office/drawing/2014/main" id="{D9C7F677-6896-4F88-947E-A35ADA3B8AE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63014" y="1806854"/>
            <a:ext cx="1772557" cy="18369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EF96CE28-65DE-4A3B-96AA-BF5573E4D887}"/>
              </a:ext>
            </a:extLst>
          </p:cNvPr>
          <p:cNvSpPr/>
          <p:nvPr/>
        </p:nvSpPr>
        <p:spPr>
          <a:xfrm>
            <a:off x="5548689" y="3682846"/>
            <a:ext cx="1686882" cy="102520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E11D48"/>
                </a:solidFill>
              </a:rPr>
              <a:t>VA Smalltalk</a:t>
            </a:r>
          </a:p>
          <a:p>
            <a:pPr algn="ctr"/>
            <a:r>
              <a:rPr lang="en-US" dirty="0">
                <a:solidFill>
                  <a:srgbClr val="E11D48"/>
                </a:solidFill>
              </a:rPr>
              <a:t>GPIO Server (Raspberry PI) </a:t>
            </a:r>
          </a:p>
        </p:txBody>
      </p:sp>
      <p:sp>
        <p:nvSpPr>
          <p:cNvPr id="10" name="Arrow: Left-Right 9">
            <a:extLst>
              <a:ext uri="{FF2B5EF4-FFF2-40B4-BE49-F238E27FC236}">
                <a16:creationId xmlns:a16="http://schemas.microsoft.com/office/drawing/2014/main" id="{1AD90E81-2C4B-4672-B874-9DB533CD3023}"/>
              </a:ext>
            </a:extLst>
          </p:cNvPr>
          <p:cNvSpPr/>
          <p:nvPr/>
        </p:nvSpPr>
        <p:spPr>
          <a:xfrm>
            <a:off x="3353910" y="4195449"/>
            <a:ext cx="2042602" cy="484632"/>
          </a:xfrm>
          <a:prstGeom prst="leftRightArrow">
            <a:avLst/>
          </a:prstGeom>
          <a:solidFill>
            <a:srgbClr val="595EAB"/>
          </a:solidFill>
          <a:ln>
            <a:solidFill>
              <a:srgbClr val="13131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8F21D64-59F7-4E86-8BCC-0427ADC15F3B}"/>
              </a:ext>
            </a:extLst>
          </p:cNvPr>
          <p:cNvSpPr txBox="1"/>
          <p:nvPr/>
        </p:nvSpPr>
        <p:spPr>
          <a:xfrm>
            <a:off x="3361603" y="3643833"/>
            <a:ext cx="200491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595EAB"/>
                </a:solidFill>
              </a:rPr>
              <a:t>Server Smalltalk</a:t>
            </a:r>
          </a:p>
          <a:p>
            <a:pPr algn="ctr"/>
            <a:r>
              <a:rPr lang="en-US" dirty="0">
                <a:solidFill>
                  <a:srgbClr val="595EAB"/>
                </a:solidFill>
              </a:rPr>
              <a:t>Framework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algn="ctr" eaLnBrk="1" hangingPunct="1"/>
            <a:r>
              <a:rPr lang="en-US" altLang="en-US" dirty="0"/>
              <a:t>XD Remote Debugging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5D01C7D-72B5-4920-B70C-2F955A4D3ACC}"/>
              </a:ext>
            </a:extLst>
          </p:cNvPr>
          <p:cNvSpPr/>
          <p:nvPr/>
        </p:nvSpPr>
        <p:spPr>
          <a:xfrm>
            <a:off x="1003949" y="3761322"/>
            <a:ext cx="1656893" cy="102520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E11D48"/>
                </a:solidFill>
              </a:rPr>
              <a:t>Proxy</a:t>
            </a:r>
          </a:p>
          <a:p>
            <a:pPr algn="ctr"/>
            <a:endParaRPr lang="en-US" dirty="0">
              <a:solidFill>
                <a:srgbClr val="E11D48"/>
              </a:solidFill>
            </a:endParaRPr>
          </a:p>
          <a:p>
            <a:pPr algn="ctr"/>
            <a:endParaRPr lang="en-US" dirty="0">
              <a:solidFill>
                <a:srgbClr val="E11D48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F96CE28-65DE-4A3B-96AA-BF5573E4D887}"/>
              </a:ext>
            </a:extLst>
          </p:cNvPr>
          <p:cNvSpPr/>
          <p:nvPr/>
        </p:nvSpPr>
        <p:spPr>
          <a:xfrm>
            <a:off x="6094126" y="3761322"/>
            <a:ext cx="1686882" cy="102520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E11D48"/>
                </a:solidFill>
              </a:rPr>
              <a:t>Real Object</a:t>
            </a:r>
          </a:p>
          <a:p>
            <a:pPr algn="ctr"/>
            <a:endParaRPr lang="en-US" dirty="0">
              <a:solidFill>
                <a:srgbClr val="E11D48"/>
              </a:solidFill>
            </a:endParaRPr>
          </a:p>
          <a:p>
            <a:pPr algn="ctr"/>
            <a:endParaRPr lang="en-US" dirty="0">
              <a:solidFill>
                <a:srgbClr val="E11D48"/>
              </a:solidFill>
            </a:endParaRPr>
          </a:p>
        </p:txBody>
      </p:sp>
      <p:sp>
        <p:nvSpPr>
          <p:cNvPr id="10" name="Arrow: Left-Right 9">
            <a:extLst>
              <a:ext uri="{FF2B5EF4-FFF2-40B4-BE49-F238E27FC236}">
                <a16:creationId xmlns:a16="http://schemas.microsoft.com/office/drawing/2014/main" id="{1AD90E81-2C4B-4672-B874-9DB533CD3023}"/>
              </a:ext>
            </a:extLst>
          </p:cNvPr>
          <p:cNvSpPr/>
          <p:nvPr/>
        </p:nvSpPr>
        <p:spPr>
          <a:xfrm>
            <a:off x="3353910" y="4195449"/>
            <a:ext cx="2042602" cy="484632"/>
          </a:xfrm>
          <a:prstGeom prst="leftRightArrow">
            <a:avLst/>
          </a:prstGeom>
          <a:solidFill>
            <a:srgbClr val="595EAB"/>
          </a:solidFill>
          <a:ln>
            <a:solidFill>
              <a:srgbClr val="13131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8F21D64-59F7-4E86-8BCC-0427ADC15F3B}"/>
              </a:ext>
            </a:extLst>
          </p:cNvPr>
          <p:cNvSpPr txBox="1"/>
          <p:nvPr/>
        </p:nvSpPr>
        <p:spPr>
          <a:xfrm>
            <a:off x="3361603" y="3643833"/>
            <a:ext cx="200491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595EAB"/>
                </a:solidFill>
              </a:rPr>
              <a:t>Server Smalltalk</a:t>
            </a:r>
          </a:p>
          <a:p>
            <a:pPr algn="ctr"/>
            <a:r>
              <a:rPr lang="en-US" dirty="0">
                <a:solidFill>
                  <a:srgbClr val="595EAB"/>
                </a:solidFill>
              </a:rPr>
              <a:t>Framework</a:t>
            </a: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823AD1A6-E510-45E3-81DA-EB3A957E990B}"/>
              </a:ext>
            </a:extLst>
          </p:cNvPr>
          <p:cNvSpPr/>
          <p:nvPr/>
        </p:nvSpPr>
        <p:spPr>
          <a:xfrm>
            <a:off x="1534890" y="4195449"/>
            <a:ext cx="681643" cy="484632"/>
          </a:xfrm>
          <a:prstGeom prst="ellipse">
            <a:avLst/>
          </a:prstGeom>
          <a:solidFill>
            <a:srgbClr val="3F3E8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64E2F2DE-4476-4839-9BC8-E1F4C5BFFA7F}"/>
              </a:ext>
            </a:extLst>
          </p:cNvPr>
          <p:cNvSpPr/>
          <p:nvPr/>
        </p:nvSpPr>
        <p:spPr>
          <a:xfrm>
            <a:off x="6596745" y="4162814"/>
            <a:ext cx="681643" cy="484632"/>
          </a:xfrm>
          <a:prstGeom prst="ellipse">
            <a:avLst/>
          </a:prstGeom>
          <a:solidFill>
            <a:srgbClr val="3F3E8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5A175706-C48D-4DB9-9521-3BF35A524436}"/>
              </a:ext>
            </a:extLst>
          </p:cNvPr>
          <p:cNvCxnSpPr>
            <a:cxnSpLocks/>
            <a:stCxn id="2" idx="6"/>
            <a:endCxn id="11" idx="2"/>
          </p:cNvCxnSpPr>
          <p:nvPr/>
        </p:nvCxnSpPr>
        <p:spPr>
          <a:xfrm flipV="1">
            <a:off x="2216533" y="4405130"/>
            <a:ext cx="4380212" cy="32635"/>
          </a:xfrm>
          <a:prstGeom prst="line">
            <a:avLst/>
          </a:prstGeom>
          <a:ln>
            <a:prstDash val="dash"/>
            <a:headEnd type="none" w="med" len="med"/>
            <a:tailEnd type="none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7" name="Flowchart: Internal Storage 6">
            <a:extLst>
              <a:ext uri="{FF2B5EF4-FFF2-40B4-BE49-F238E27FC236}">
                <a16:creationId xmlns:a16="http://schemas.microsoft.com/office/drawing/2014/main" id="{FC686096-B8FB-41F5-A1B0-D026589770BB}"/>
              </a:ext>
            </a:extLst>
          </p:cNvPr>
          <p:cNvSpPr/>
          <p:nvPr/>
        </p:nvSpPr>
        <p:spPr>
          <a:xfrm>
            <a:off x="1316518" y="3199286"/>
            <a:ext cx="1106163" cy="556589"/>
          </a:xfrm>
          <a:prstGeom prst="flowChartInternalStorag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solidFill>
                <a:srgbClr val="E11D48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A7DD9EE-EF64-4EDE-8B01-3E8425614661}"/>
              </a:ext>
            </a:extLst>
          </p:cNvPr>
          <p:cNvSpPr txBox="1"/>
          <p:nvPr/>
        </p:nvSpPr>
        <p:spPr>
          <a:xfrm>
            <a:off x="1041153" y="2830631"/>
            <a:ext cx="1582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</a:lstStyle>
          <a:p>
            <a:r>
              <a:rPr lang="en-US" dirty="0">
                <a:solidFill>
                  <a:srgbClr val="595EAB"/>
                </a:solidFill>
              </a:rPr>
              <a:t>XD</a:t>
            </a:r>
            <a:r>
              <a:rPr lang="en-US" dirty="0"/>
              <a:t> </a:t>
            </a:r>
            <a:r>
              <a:rPr lang="en-US" dirty="0">
                <a:solidFill>
                  <a:srgbClr val="595EAB"/>
                </a:solidFill>
              </a:rPr>
              <a:t>Debugger</a:t>
            </a:r>
          </a:p>
        </p:txBody>
      </p:sp>
      <p:sp>
        <p:nvSpPr>
          <p:cNvPr id="16" name="Flowchart: Internal Storage 15">
            <a:extLst>
              <a:ext uri="{FF2B5EF4-FFF2-40B4-BE49-F238E27FC236}">
                <a16:creationId xmlns:a16="http://schemas.microsoft.com/office/drawing/2014/main" id="{5012D9F9-0282-4943-B257-CB9717BB9E2A}"/>
              </a:ext>
            </a:extLst>
          </p:cNvPr>
          <p:cNvSpPr/>
          <p:nvPr/>
        </p:nvSpPr>
        <p:spPr>
          <a:xfrm>
            <a:off x="6384483" y="3192636"/>
            <a:ext cx="1106163" cy="556589"/>
          </a:xfrm>
          <a:prstGeom prst="flowChartInternalStorage">
            <a:avLst/>
          </a:prstGeom>
          <a:solidFill>
            <a:schemeClr val="accent1">
              <a:lumMod val="20000"/>
              <a:lumOff val="80000"/>
            </a:schemeClr>
          </a:solidFill>
          <a:ln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solidFill>
                <a:srgbClr val="E11D48"/>
              </a:solidFill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2103B07B-B831-4419-A90D-7F8658F20B0F}"/>
              </a:ext>
            </a:extLst>
          </p:cNvPr>
          <p:cNvSpPr txBox="1"/>
          <p:nvPr/>
        </p:nvSpPr>
        <p:spPr>
          <a:xfrm>
            <a:off x="6315337" y="2830631"/>
            <a:ext cx="11977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</a:lstStyle>
          <a:p>
            <a:r>
              <a:rPr lang="en-US" dirty="0">
                <a:solidFill>
                  <a:srgbClr val="595EAB"/>
                </a:solidFill>
              </a:rPr>
              <a:t>Debugger</a:t>
            </a:r>
          </a:p>
        </p:txBody>
      </p:sp>
      <p:cxnSp>
        <p:nvCxnSpPr>
          <p:cNvPr id="15" name="Connector: Curved 14">
            <a:extLst>
              <a:ext uri="{FF2B5EF4-FFF2-40B4-BE49-F238E27FC236}">
                <a16:creationId xmlns:a16="http://schemas.microsoft.com/office/drawing/2014/main" id="{85608B8C-6CEE-4619-8E48-7A476149E0A0}"/>
              </a:ext>
            </a:extLst>
          </p:cNvPr>
          <p:cNvCxnSpPr>
            <a:cxnSpLocks/>
            <a:stCxn id="16" idx="1"/>
            <a:endCxn id="10" idx="7"/>
          </p:cNvCxnSpPr>
          <p:nvPr/>
        </p:nvCxnSpPr>
        <p:spPr>
          <a:xfrm rot="10800000" flipV="1">
            <a:off x="5396513" y="3470931"/>
            <a:ext cx="987971" cy="966834"/>
          </a:xfrm>
          <a:prstGeom prst="curvedConnector3">
            <a:avLst/>
          </a:prstGeom>
          <a:ln w="31750">
            <a:solidFill>
              <a:srgbClr val="C00000"/>
            </a:solidFill>
            <a:prstDash val="dash"/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nector: Curved 24">
            <a:extLst>
              <a:ext uri="{FF2B5EF4-FFF2-40B4-BE49-F238E27FC236}">
                <a16:creationId xmlns:a16="http://schemas.microsoft.com/office/drawing/2014/main" id="{EBB8D6B2-E802-44E6-BE19-F553BCA7E57B}"/>
              </a:ext>
            </a:extLst>
          </p:cNvPr>
          <p:cNvCxnSpPr>
            <a:cxnSpLocks/>
            <a:stCxn id="7" idx="3"/>
            <a:endCxn id="10" idx="3"/>
          </p:cNvCxnSpPr>
          <p:nvPr/>
        </p:nvCxnSpPr>
        <p:spPr>
          <a:xfrm>
            <a:off x="2422681" y="3477581"/>
            <a:ext cx="931229" cy="960184"/>
          </a:xfrm>
          <a:prstGeom prst="curvedConnector3">
            <a:avLst/>
          </a:prstGeom>
          <a:ln w="31750">
            <a:solidFill>
              <a:srgbClr val="C00000"/>
            </a:solidFill>
            <a:prstDash val="dash"/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682927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450069" y="2179623"/>
            <a:ext cx="6269584" cy="1325563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sz="3200" dirty="0"/>
              <a:t>Thank you for your Attention</a:t>
            </a:r>
            <a:br>
              <a:rPr lang="en-US" sz="3200" dirty="0"/>
            </a:br>
            <a:r>
              <a:rPr lang="en-US" sz="1600" b="0" dirty="0"/>
              <a:t> </a:t>
            </a:r>
            <a:r>
              <a:rPr lang="en-US" sz="1800" b="0" dirty="0"/>
              <a:t>Questions?</a:t>
            </a:r>
            <a:br>
              <a:rPr lang="en-US" sz="1800" dirty="0"/>
            </a:br>
            <a:endParaRPr lang="en-US" dirty="0"/>
          </a:p>
        </p:txBody>
      </p:sp>
      <p:sp>
        <p:nvSpPr>
          <p:cNvPr id="9" name="Rectangle 11"/>
          <p:cNvSpPr>
            <a:spLocks noChangeArrowheads="1"/>
          </p:cNvSpPr>
          <p:nvPr/>
        </p:nvSpPr>
        <p:spPr bwMode="auto">
          <a:xfrm>
            <a:off x="450069" y="6222974"/>
            <a:ext cx="2866050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700" kern="0" spc="-10" baseline="0" dirty="0">
                <a:solidFill>
                  <a:schemeClr val="bg1">
                    <a:lumMod val="75000"/>
                  </a:schemeClr>
                </a:solidFill>
                <a:latin typeface="Verdana" panose="020B0604030504040204" pitchFamily="34" charset="0"/>
              </a:rPr>
              <a:t>© Instantiations, Inc.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1120338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2014 VA Smalltalk Presentation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2014 VA Smalltalk Presentation Template</Template>
  <TotalTime>10691</TotalTime>
  <Words>69</Words>
  <Application>Microsoft Office PowerPoint</Application>
  <PresentationFormat>On-screen Show (4:3)</PresentationFormat>
  <Paragraphs>23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MS PGothic</vt:lpstr>
      <vt:lpstr>Arial</vt:lpstr>
      <vt:lpstr>Calibri</vt:lpstr>
      <vt:lpstr>Verdana</vt:lpstr>
      <vt:lpstr>2014 VA Smalltalk Presentation Template</vt:lpstr>
      <vt:lpstr>PowerPoint Presentation</vt:lpstr>
      <vt:lpstr>Architecture</vt:lpstr>
      <vt:lpstr>XD Remote Debugging</vt:lpstr>
      <vt:lpstr>Thank you for your Attention  Questions?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Seth Berman</dc:creator>
  <cp:lastModifiedBy>Seth Berman</cp:lastModifiedBy>
  <cp:revision>508</cp:revision>
  <dcterms:created xsi:type="dcterms:W3CDTF">2015-06-26T22:38:24Z</dcterms:created>
  <dcterms:modified xsi:type="dcterms:W3CDTF">2018-09-17T09:50:34Z</dcterms:modified>
</cp:coreProperties>
</file>