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6" r:id="rId3"/>
    <p:sldId id="282" r:id="rId4"/>
    <p:sldId id="311" r:id="rId5"/>
    <p:sldId id="269" r:id="rId6"/>
    <p:sldId id="275" r:id="rId7"/>
    <p:sldId id="277" r:id="rId8"/>
    <p:sldId id="315" r:id="rId9"/>
    <p:sldId id="325" r:id="rId10"/>
    <p:sldId id="326" r:id="rId11"/>
    <p:sldId id="318" r:id="rId12"/>
    <p:sldId id="321" r:id="rId13"/>
    <p:sldId id="322" r:id="rId14"/>
    <p:sldId id="323" r:id="rId15"/>
    <p:sldId id="329" r:id="rId16"/>
    <p:sldId id="328" r:id="rId17"/>
    <p:sldId id="324" r:id="rId18"/>
    <p:sldId id="327" r:id="rId19"/>
    <p:sldId id="331" r:id="rId20"/>
    <p:sldId id="332" r:id="rId21"/>
    <p:sldId id="330" r:id="rId22"/>
    <p:sldId id="314" r:id="rId23"/>
    <p:sldId id="273" r:id="rId24"/>
    <p:sldId id="272" r:id="rId25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 Bio" initials="HB" lastIdx="2" clrIdx="0">
    <p:extLst>
      <p:ext uri="{19B8F6BF-5375-455C-9EA6-DF929625EA0E}">
        <p15:presenceInfo xmlns:p15="http://schemas.microsoft.com/office/powerpoint/2012/main" userId="S-1-5-21-1060284298-651377827-1417001333-6624" providerId="AD"/>
      </p:ext>
    </p:extLst>
  </p:cmAuthor>
  <p:cmAuthor id="2" name="Oliver Ohl" initials="OO" lastIdx="19" clrIdx="1">
    <p:extLst>
      <p:ext uri="{19B8F6BF-5375-455C-9EA6-DF929625EA0E}">
        <p15:presenceInfo xmlns:p15="http://schemas.microsoft.com/office/powerpoint/2012/main" userId="S-1-5-21-1060284298-651377827-1417001333-1202" providerId="AD"/>
      </p:ext>
    </p:extLst>
  </p:cmAuthor>
  <p:cmAuthor id="3" name="vbl9278 vbl9278" initials="vv" lastIdx="1" clrIdx="2">
    <p:extLst>
      <p:ext uri="{19B8F6BF-5375-455C-9EA6-DF929625EA0E}">
        <p15:presenceInfo xmlns:p15="http://schemas.microsoft.com/office/powerpoint/2012/main" userId="500ca511d55338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418"/>
    <a:srgbClr val="848484"/>
    <a:srgbClr val="383841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8" autoAdjust="0"/>
  </p:normalViewPr>
  <p:slideViewPr>
    <p:cSldViewPr>
      <p:cViewPr varScale="1">
        <p:scale>
          <a:sx n="116" d="100"/>
          <a:sy n="116" d="100"/>
        </p:scale>
        <p:origin x="14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261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D8E6422-39D3-4C53-A05D-564C2B4661C9}" type="datetimeFigureOut">
              <a:rPr lang="en-US"/>
              <a:pPr>
                <a:defRPr/>
              </a:pPr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D217CF-CFCB-45AD-A0D8-F872775F4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58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66CCCF-60E1-49F6-8CC6-506A6B8A182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636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0889C-36B0-48D8-99A3-2273D2BA5A54}" type="slidenum">
              <a:rPr lang="it-IT" altLang="en-US" smtClean="0"/>
              <a:pPr>
                <a:spcBef>
                  <a:spcPct val="0"/>
                </a:spcBef>
              </a:pPr>
              <a:t>1</a:t>
            </a:fld>
            <a:endParaRPr lang="it-IT" alt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CH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7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CH" altLang="en-US" dirty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FB8864-8BBB-4298-844E-EC55CCFE9E2E}" type="slidenum">
              <a:rPr lang="it-IT" altLang="en-US" smtClean="0"/>
              <a:pPr/>
              <a:t>2</a:t>
            </a:fld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15661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Analyze</a:t>
            </a:r>
            <a:r>
              <a:rPr lang="fr-FR" dirty="0"/>
              <a:t> 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implementation</a:t>
            </a:r>
            <a:r>
              <a:rPr lang="fr-FR" dirty="0"/>
              <a:t> design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6CCCF-60E1-49F6-8CC6-506A6B8A182D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753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 dirty="0">
                <a:solidFill>
                  <a:srgbClr val="383841"/>
                </a:solidFill>
                <a:cs typeface="Arial" pitchFamily="34" charset="0"/>
              </a:rPr>
              <a:t>Continuous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66CCCF-60E1-49F6-8CC6-506A6B8A182D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529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Our system can show: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Key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Accounts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200" dirty="0"/>
              <a:t>Business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200" dirty="0"/>
              <a:t>Compliance Check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66CCCF-60E1-49F6-8CC6-506A6B8A182D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516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635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609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9382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  <a:endParaRPr lang="it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011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60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162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9730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2196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92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99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5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72295D5C-50E1-4163-8F5A-8F8845CF99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481388" y="6165304"/>
            <a:ext cx="1156312" cy="81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pic>
        <p:nvPicPr>
          <p:cNvPr id="2052" name="Picture 9" descr="payof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6510338"/>
            <a:ext cx="1905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barr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73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0141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01418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01418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01418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E01418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6000" b="1">
          <a:solidFill>
            <a:srgbClr val="E01418"/>
          </a:solidFill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6000" b="1">
          <a:solidFill>
            <a:srgbClr val="E01418"/>
          </a:solidFill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6000" b="1">
          <a:solidFill>
            <a:srgbClr val="E01418"/>
          </a:solidFill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6000" b="1">
          <a:solidFill>
            <a:srgbClr val="E01418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resource@lifeware.ch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o.squarelife.li/show?oop=46379565057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farfal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71875"/>
            <a:ext cx="36433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55576" y="765506"/>
            <a:ext cx="2837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E01418"/>
                </a:solidFill>
              </a:rPr>
              <a:t>Vincent Blondeau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531628"/>
            <a:ext cx="349647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Test Sucker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475656" y="2501295"/>
            <a:ext cx="7369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b="1" dirty="0">
                <a:solidFill>
                  <a:srgbClr val="383841"/>
                </a:solidFill>
              </a:rPr>
              <a:t>How to Convert Real Production </a:t>
            </a:r>
            <a:br>
              <a:rPr lang="en-US" b="1" dirty="0">
                <a:solidFill>
                  <a:srgbClr val="383841"/>
                </a:solidFill>
              </a:rPr>
            </a:br>
            <a:r>
              <a:rPr lang="en-US" b="1" dirty="0">
                <a:solidFill>
                  <a:srgbClr val="383841"/>
                </a:solidFill>
              </a:rPr>
              <a:t>Objects to Automated Test Cases?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383841"/>
              </a:solidFill>
            </a:endParaRPr>
          </a:p>
        </p:txBody>
      </p:sp>
      <p:pic>
        <p:nvPicPr>
          <p:cNvPr id="615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3995936" y="3170553"/>
            <a:ext cx="4557277" cy="322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725470"/>
          </a:xfrm>
        </p:spPr>
        <p:txBody>
          <a:bodyPr/>
          <a:lstStyle/>
          <a:p>
            <a:pPr algn="ctr"/>
            <a:r>
              <a:rPr lang="fr-CH" sz="7200" dirty="0"/>
              <a:t>OR BACKUP SLIDES…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387008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4DD37A0-0E2D-449D-91F1-2181992ED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t="1609" r="22412" b="9104"/>
          <a:stretch/>
        </p:blipFill>
        <p:spPr>
          <a:xfrm>
            <a:off x="1295636" y="1027999"/>
            <a:ext cx="6552728" cy="5433968"/>
          </a:xfr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D79E9E5E-5EC0-4542-B4E5-CB9BCDA7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CONTRACT CENTRIC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6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3CFF8-762F-3848-8A21-702A6ED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CONTRACT TOOLS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6"/>
          <a:stretch/>
        </p:blipFill>
        <p:spPr>
          <a:xfrm>
            <a:off x="323527" y="1268760"/>
            <a:ext cx="871296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3CFF8-762F-3848-8A21-702A6ED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CONTRACT TOOLS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6"/>
          <a:stretch/>
        </p:blipFill>
        <p:spPr>
          <a:xfrm>
            <a:off x="323527" y="1268760"/>
            <a:ext cx="8712969" cy="4824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568" y="3861048"/>
            <a:ext cx="81472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62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3CFF8-762F-3848-8A21-702A6ED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CONTRACT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323528" y="1268760"/>
            <a:ext cx="7776864" cy="36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3CFF8-762F-3848-8A21-702A6ED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CONTRACT TOOL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323528" y="1268760"/>
            <a:ext cx="7776864" cy="368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1" t="-3801" r="3801" b="41201"/>
          <a:stretch/>
        </p:blipFill>
        <p:spPr>
          <a:xfrm>
            <a:off x="3059832" y="1772816"/>
            <a:ext cx="592281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3CFF8-762F-3848-8A21-702A6ED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TEST SUCKER METHODS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"/>
          <a:stretch/>
        </p:blipFill>
        <p:spPr>
          <a:xfrm>
            <a:off x="323528" y="1052736"/>
            <a:ext cx="8712968" cy="26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3CFF8-762F-3848-8A21-702A6ED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TEST SUCKER METHODS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"/>
          <a:stretch/>
        </p:blipFill>
        <p:spPr>
          <a:xfrm>
            <a:off x="323528" y="1052736"/>
            <a:ext cx="8712968" cy="2634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7664" y="3356992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35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3CFF8-762F-3848-8A21-702A6ED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TEST SUCKER METHODS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"/>
          <a:stretch/>
        </p:blipFill>
        <p:spPr>
          <a:xfrm>
            <a:off x="323528" y="1052736"/>
            <a:ext cx="8712968" cy="2634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/>
          <a:stretch/>
        </p:blipFill>
        <p:spPr>
          <a:xfrm>
            <a:off x="395536" y="3678940"/>
            <a:ext cx="8640960" cy="27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3CFF8-762F-3848-8A21-702A6ED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CONVERSION TO TEST</a:t>
            </a:r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78192" r="69720" b="12555"/>
          <a:stretch/>
        </p:blipFill>
        <p:spPr>
          <a:xfrm>
            <a:off x="4427984" y="4869160"/>
            <a:ext cx="4320481" cy="93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8" r="70863"/>
          <a:stretch/>
        </p:blipFill>
        <p:spPr>
          <a:xfrm>
            <a:off x="1843213" y="1506844"/>
            <a:ext cx="4320480" cy="1084053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00AA23C-A35C-4CD2-B099-D4C009AA6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0266">
            <a:off x="2625892" y="3269468"/>
            <a:ext cx="891909" cy="12006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3453" y="3257723"/>
            <a:ext cx="31582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it-IT"/>
            </a:defPPr>
            <a:lvl1pPr marL="342900" indent="-342900" eaLnBrk="1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150000"/>
              <a:defRPr sz="2400">
                <a:solidFill>
                  <a:srgbClr val="383841"/>
                </a:solidFill>
                <a:latin typeface="+mj-lt"/>
              </a:defRPr>
            </a:lvl1pPr>
          </a:lstStyle>
          <a:p>
            <a:pPr marL="0" indent="0">
              <a:spcBef>
                <a:spcPct val="0"/>
              </a:spcBef>
              <a:defRPr/>
            </a:pPr>
            <a:r>
              <a:rPr lang="fr-CH" dirty="0" err="1"/>
              <a:t>Inlining</a:t>
            </a:r>
            <a:r>
              <a:rPr lang="fr-CH" dirty="0"/>
              <a:t> </a:t>
            </a:r>
            <a:r>
              <a:rPr lang="fr-CH" dirty="0" err="1"/>
              <a:t>refactorings</a:t>
            </a:r>
            <a:r>
              <a:rPr lang="fr-CH" dirty="0"/>
              <a:t/>
            </a:r>
            <a:br>
              <a:rPr lang="fr-CH" dirty="0"/>
            </a:br>
            <a:r>
              <a:rPr lang="fr-CH" dirty="0"/>
              <a:t>- Variables</a:t>
            </a:r>
            <a:br>
              <a:rPr lang="fr-CH" dirty="0"/>
            </a:br>
            <a:r>
              <a:rPr lang="fr-CH" dirty="0"/>
              <a:t>- </a:t>
            </a:r>
            <a:r>
              <a:rPr lang="fr-CH" dirty="0" err="1"/>
              <a:t>Methods</a:t>
            </a:r>
            <a:r>
              <a:rPr lang="fr-CH" dirty="0"/>
              <a:t> </a:t>
            </a:r>
            <a:endParaRPr lang="fr-FR" dirty="0"/>
          </a:p>
        </p:txBody>
      </p:sp>
      <p:sp>
        <p:nvSpPr>
          <p:cNvPr id="14" name="Bent-Up Arrow 13"/>
          <p:cNvSpPr/>
          <p:nvPr/>
        </p:nvSpPr>
        <p:spPr>
          <a:xfrm rot="5400000">
            <a:off x="1645869" y="3068960"/>
            <a:ext cx="2683909" cy="2160240"/>
          </a:xfrm>
          <a:prstGeom prst="bentUpArrow">
            <a:avLst>
              <a:gd name="adj1" fmla="val 9208"/>
              <a:gd name="adj2" fmla="val 9591"/>
              <a:gd name="adj3" fmla="val 14696"/>
            </a:avLst>
          </a:prstGeom>
          <a:solidFill>
            <a:srgbClr val="E01418"/>
          </a:solidFill>
          <a:ln>
            <a:solidFill>
              <a:srgbClr val="E014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93C2230-B24F-463D-A20A-E0A4D3AFE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85" y="2695552"/>
            <a:ext cx="1512168" cy="480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ECEB674-3573-4A3F-81F5-2E0D6D414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07" y="4224698"/>
            <a:ext cx="826963" cy="8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7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5487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 SWISS COMPANY</a:t>
            </a:r>
          </a:p>
        </p:txBody>
      </p:sp>
      <p:sp>
        <p:nvSpPr>
          <p:cNvPr id="28676" name="Content Placeholder 2"/>
          <p:cNvSpPr txBox="1">
            <a:spLocks/>
          </p:cNvSpPr>
          <p:nvPr/>
        </p:nvSpPr>
        <p:spPr bwMode="auto">
          <a:xfrm>
            <a:off x="823715" y="2060848"/>
            <a:ext cx="134461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1500"/>
              </a:spcBef>
              <a:buFontTx/>
              <a:buNone/>
            </a:pPr>
            <a:r>
              <a:rPr lang="en-US" altLang="en-US" sz="3600" dirty="0">
                <a:solidFill>
                  <a:srgbClr val="E01418"/>
                </a:solidFill>
              </a:rPr>
              <a:t>21</a:t>
            </a:r>
          </a:p>
          <a:p>
            <a:pPr algn="r" eaLnBrk="1" hangingPunct="1">
              <a:lnSpc>
                <a:spcPct val="150000"/>
              </a:lnSpc>
              <a:spcBef>
                <a:spcPts val="1500"/>
              </a:spcBef>
              <a:buFontTx/>
              <a:buNone/>
            </a:pPr>
            <a:r>
              <a:rPr lang="en-US" altLang="en-US" sz="3600" dirty="0">
                <a:solidFill>
                  <a:srgbClr val="E01418"/>
                </a:solidFill>
              </a:rPr>
              <a:t>5</a:t>
            </a:r>
          </a:p>
          <a:p>
            <a:pPr algn="r" eaLnBrk="1" hangingPunct="1">
              <a:lnSpc>
                <a:spcPct val="150000"/>
              </a:lnSpc>
              <a:spcBef>
                <a:spcPts val="1500"/>
              </a:spcBef>
              <a:buFontTx/>
              <a:buNone/>
            </a:pPr>
            <a:r>
              <a:rPr lang="en-US" altLang="en-US" sz="3600" dirty="0">
                <a:solidFill>
                  <a:srgbClr val="E01418"/>
                </a:solidFill>
              </a:rPr>
              <a:t>6</a:t>
            </a:r>
            <a:r>
              <a:rPr lang="x-none" altLang="en-US" sz="3600" dirty="0">
                <a:solidFill>
                  <a:srgbClr val="E01418"/>
                </a:solidFill>
              </a:rPr>
              <a:t>0</a:t>
            </a:r>
            <a:endParaRPr lang="en-US" altLang="en-US" sz="3600" dirty="0">
              <a:solidFill>
                <a:srgbClr val="E01418"/>
              </a:solidFill>
            </a:endParaRPr>
          </a:p>
          <a:p>
            <a:pPr algn="r" eaLnBrk="1" hangingPunct="1">
              <a:lnSpc>
                <a:spcPct val="150000"/>
              </a:lnSpc>
              <a:spcBef>
                <a:spcPts val="1500"/>
              </a:spcBef>
              <a:buFontTx/>
              <a:buNone/>
            </a:pPr>
            <a:r>
              <a:rPr lang="en-US" altLang="en-US" sz="3600" dirty="0">
                <a:solidFill>
                  <a:srgbClr val="E01418"/>
                </a:solidFill>
              </a:rPr>
              <a:t>4</a:t>
            </a:r>
          </a:p>
        </p:txBody>
      </p:sp>
      <p:pic>
        <p:nvPicPr>
          <p:cNvPr id="28678" name="Picture 9" descr="mucc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" t="-625" r="41821" b="625"/>
          <a:stretch/>
        </p:blipFill>
        <p:spPr bwMode="auto">
          <a:xfrm>
            <a:off x="5940152" y="2348880"/>
            <a:ext cx="3203848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7A5FF26-2567-4907-A977-FB965FE6D153}"/>
              </a:ext>
            </a:extLst>
          </p:cNvPr>
          <p:cNvGrpSpPr/>
          <p:nvPr/>
        </p:nvGrpSpPr>
        <p:grpSpPr>
          <a:xfrm>
            <a:off x="2580384" y="3174067"/>
            <a:ext cx="3791072" cy="2652316"/>
            <a:chOff x="2622561" y="2021939"/>
            <a:chExt cx="3638632" cy="2652316"/>
          </a:xfrm>
        </p:grpSpPr>
        <p:sp>
          <p:nvSpPr>
            <p:cNvPr id="10" name="TextBox 9"/>
            <p:cNvSpPr txBox="1"/>
            <p:nvPr/>
          </p:nvSpPr>
          <p:spPr>
            <a:xfrm>
              <a:off x="2622561" y="3068960"/>
              <a:ext cx="33621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383841"/>
                  </a:solidFill>
                  <a:latin typeface="+mj-lt"/>
                </a:rPr>
                <a:t>Employees with strong methodology</a:t>
              </a: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2622561" y="2021939"/>
              <a:ext cx="33621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383841"/>
                  </a:solidFill>
                  <a:latin typeface="+mj-lt"/>
                </a:rPr>
                <a:t>Founders are top management </a:t>
              </a: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2622561" y="4212590"/>
              <a:ext cx="36386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rgbClr val="383841"/>
                  </a:solidFill>
                  <a:latin typeface="+mj-lt"/>
                </a:rPr>
                <a:t>Redundant datacenters</a:t>
              </a:r>
            </a:p>
          </p:txBody>
        </p:sp>
      </p:grp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90F762E4-C349-4B65-A264-ED188F06F5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 bwMode="auto">
          <a:xfrm>
            <a:off x="160462" y="-2778"/>
            <a:ext cx="3171825" cy="220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="" xmlns:a16="http://schemas.microsoft.com/office/drawing/2014/main" id="{30452D67-9996-4147-9152-79F6749B9749}"/>
              </a:ext>
            </a:extLst>
          </p:cNvPr>
          <p:cNvSpPr txBox="1"/>
          <p:nvPr/>
        </p:nvSpPr>
        <p:spPr>
          <a:xfrm>
            <a:off x="2580384" y="2379360"/>
            <a:ext cx="22272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383841"/>
                </a:solidFill>
                <a:latin typeface="+mj-lt"/>
              </a:rPr>
              <a:t>Years old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TEST SUCKED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6" y="1600200"/>
            <a:ext cx="8200408" cy="4525963"/>
          </a:xfrm>
        </p:spPr>
      </p:pic>
      <p:sp>
        <p:nvSpPr>
          <p:cNvPr id="6" name="TextBox 5"/>
          <p:cNvSpPr txBox="1"/>
          <p:nvPr/>
        </p:nvSpPr>
        <p:spPr>
          <a:xfrm>
            <a:off x="1331640" y="1067006"/>
            <a:ext cx="31582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it-IT"/>
            </a:defPPr>
            <a:lvl1pPr marL="342900" indent="-342900" eaLnBrk="1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150000"/>
              <a:defRPr sz="2400">
                <a:solidFill>
                  <a:srgbClr val="383841"/>
                </a:solidFill>
                <a:latin typeface="+mj-lt"/>
              </a:defRPr>
            </a:lvl1pPr>
          </a:lstStyle>
          <a:p>
            <a:pPr marL="0" indent="0">
              <a:spcBef>
                <a:spcPct val="0"/>
              </a:spcBef>
              <a:defRPr/>
            </a:pPr>
            <a:r>
              <a:rPr lang="fr-CH" dirty="0"/>
              <a:t>Development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1052736"/>
            <a:ext cx="315823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it-IT"/>
            </a:defPPr>
            <a:lvl1pPr marL="342900" indent="-342900" eaLnBrk="1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150000"/>
              <a:defRPr sz="2400">
                <a:solidFill>
                  <a:srgbClr val="383841"/>
                </a:solidFill>
                <a:latin typeface="+mj-lt"/>
              </a:defRPr>
            </a:lvl1pPr>
          </a:lstStyle>
          <a:p>
            <a:pPr marL="0" indent="0">
              <a:spcBef>
                <a:spcPct val="0"/>
              </a:spcBef>
              <a:defRPr/>
            </a:pPr>
            <a:r>
              <a:rPr lang="fr-CH" dirty="0"/>
              <a:t>Production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359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725470"/>
          </a:xfrm>
        </p:spPr>
        <p:txBody>
          <a:bodyPr/>
          <a:lstStyle/>
          <a:p>
            <a:pPr algn="ctr"/>
            <a:r>
              <a:rPr lang="fr-CH" sz="7200" dirty="0"/>
              <a:t>END OF DEMO BACKUP SLIDES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794263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475C3F0-BAB4-8B4B-9A9B-71F38EDB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LIMITATIONS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E10F6F6-EE1B-AD43-A9AE-C445F4E6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43744"/>
          </a:xfrm>
        </p:spPr>
        <p:txBody>
          <a:bodyPr/>
          <a:lstStyle/>
          <a:p>
            <a:pPr marL="0" indent="0">
              <a:buNone/>
            </a:pPr>
            <a:r>
              <a:rPr lang="fr-CH" b="1" kern="1200" dirty="0">
                <a:solidFill>
                  <a:srgbClr val="383841"/>
                </a:solidFill>
                <a:latin typeface="+mj-lt"/>
              </a:rPr>
              <a:t>Test sucker</a:t>
            </a:r>
          </a:p>
          <a:p>
            <a:r>
              <a:rPr lang="fr-CH" sz="2800" kern="1200" dirty="0" err="1">
                <a:solidFill>
                  <a:srgbClr val="383841"/>
                </a:solidFill>
                <a:latin typeface="+mj-lt"/>
              </a:rPr>
              <a:t>does</a:t>
            </a:r>
            <a:r>
              <a:rPr lang="fr-CH" sz="2800" kern="1200" dirty="0">
                <a:solidFill>
                  <a:srgbClr val="383841"/>
                </a:solidFill>
                <a:latin typeface="+mj-lt"/>
              </a:rPr>
              <a:t> not </a:t>
            </a:r>
            <a:r>
              <a:rPr lang="fr-CH" sz="2800" kern="1200" dirty="0" err="1">
                <a:solidFill>
                  <a:srgbClr val="383841"/>
                </a:solidFill>
                <a:latin typeface="+mj-lt"/>
              </a:rPr>
              <a:t>handle</a:t>
            </a:r>
            <a:r>
              <a:rPr lang="fr-CH" sz="2800" kern="1200" dirty="0">
                <a:solidFill>
                  <a:srgbClr val="383841"/>
                </a:solidFill>
                <a:latin typeface="+mj-lt"/>
              </a:rPr>
              <a:t> </a:t>
            </a:r>
            <a:r>
              <a:rPr lang="fr-CH" sz="2800" kern="1200" dirty="0" err="1">
                <a:solidFill>
                  <a:srgbClr val="383841"/>
                </a:solidFill>
                <a:latin typeface="+mj-lt"/>
              </a:rPr>
              <a:t>manual</a:t>
            </a:r>
            <a:r>
              <a:rPr lang="fr-CH" sz="2800" kern="1200" dirty="0">
                <a:solidFill>
                  <a:srgbClr val="383841"/>
                </a:solidFill>
                <a:latin typeface="+mj-lt"/>
              </a:rPr>
              <a:t>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"/>
          <a:stretch/>
        </p:blipFill>
        <p:spPr>
          <a:xfrm>
            <a:off x="4772622" y="2924944"/>
            <a:ext cx="4407890" cy="324036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51C594E1-B8F1-9645-B119-277549FD90CA}"/>
              </a:ext>
            </a:extLst>
          </p:cNvPr>
          <p:cNvSpPr txBox="1">
            <a:spLocks/>
          </p:cNvSpPr>
          <p:nvPr/>
        </p:nvSpPr>
        <p:spPr bwMode="auto">
          <a:xfrm>
            <a:off x="457200" y="2780928"/>
            <a:ext cx="4407890" cy="32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800" dirty="0">
                <a:solidFill>
                  <a:srgbClr val="383841"/>
                </a:solidFill>
              </a:rPr>
              <a:t>has to </a:t>
            </a:r>
            <a:r>
              <a:rPr lang="fr-FR" sz="2800" dirty="0" err="1">
                <a:solidFill>
                  <a:srgbClr val="383841"/>
                </a:solidFill>
              </a:rPr>
              <a:t>be</a:t>
            </a:r>
            <a:r>
              <a:rPr lang="fr-FR" sz="2800" dirty="0">
                <a:solidFill>
                  <a:srgbClr val="383841"/>
                </a:solidFill>
              </a:rPr>
              <a:t> </a:t>
            </a:r>
            <a:r>
              <a:rPr lang="fr-FR" sz="2800" dirty="0" err="1">
                <a:solidFill>
                  <a:srgbClr val="383841"/>
                </a:solidFill>
              </a:rPr>
              <a:t>implemented</a:t>
            </a:r>
            <a:r>
              <a:rPr lang="fr-FR" sz="2800" dirty="0">
                <a:solidFill>
                  <a:srgbClr val="383841"/>
                </a:solidFill>
              </a:rPr>
              <a:t> for </a:t>
            </a:r>
            <a:r>
              <a:rPr lang="fr-FR" sz="2800" dirty="0" err="1">
                <a:solidFill>
                  <a:srgbClr val="383841"/>
                </a:solidFill>
              </a:rPr>
              <a:t>each</a:t>
            </a:r>
            <a:r>
              <a:rPr lang="fr-FR" sz="2800" dirty="0">
                <a:solidFill>
                  <a:srgbClr val="383841"/>
                </a:solidFill>
              </a:rPr>
              <a:t> </a:t>
            </a:r>
            <a:r>
              <a:rPr lang="fr-FR" sz="2800" dirty="0" err="1">
                <a:solidFill>
                  <a:srgbClr val="383841"/>
                </a:solidFill>
              </a:rPr>
              <a:t>tool</a:t>
            </a:r>
            <a:endParaRPr lang="fr-FR" sz="2800" dirty="0">
              <a:solidFill>
                <a:srgbClr val="383841"/>
              </a:solidFill>
            </a:endParaRPr>
          </a:p>
          <a:p>
            <a:r>
              <a:rPr lang="fr-CH" sz="2800" dirty="0" err="1">
                <a:solidFill>
                  <a:srgbClr val="383841"/>
                </a:solidFill>
              </a:rPr>
              <a:t>may</a:t>
            </a:r>
            <a:r>
              <a:rPr lang="fr-CH" sz="2800" dirty="0">
                <a:solidFill>
                  <a:srgbClr val="383841"/>
                </a:solidFill>
              </a:rPr>
              <a:t> </a:t>
            </a:r>
            <a:r>
              <a:rPr lang="fr-CH" sz="2800" dirty="0" err="1">
                <a:solidFill>
                  <a:srgbClr val="383841"/>
                </a:solidFill>
              </a:rPr>
              <a:t>become</a:t>
            </a:r>
            <a:r>
              <a:rPr lang="fr-CH" sz="2800" dirty="0">
                <a:solidFill>
                  <a:srgbClr val="383841"/>
                </a:solidFill>
              </a:rPr>
              <a:t> </a:t>
            </a:r>
            <a:br>
              <a:rPr lang="fr-CH" sz="2800" dirty="0">
                <a:solidFill>
                  <a:srgbClr val="383841"/>
                </a:solidFill>
              </a:rPr>
            </a:br>
            <a:r>
              <a:rPr lang="fr-CH" sz="2800" dirty="0" err="1" smtClean="0">
                <a:solidFill>
                  <a:srgbClr val="383841"/>
                </a:solidFill>
              </a:rPr>
              <a:t>tedious</a:t>
            </a:r>
            <a:endParaRPr lang="fr-FR" sz="2800" dirty="0">
              <a:solidFill>
                <a:srgbClr val="3838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1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 descr="farfal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60" y="4560019"/>
            <a:ext cx="29622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ontent Placeholder 7"/>
          <p:cNvSpPr>
            <a:spLocks noGrp="1"/>
          </p:cNvSpPr>
          <p:nvPr>
            <p:ph idx="1"/>
          </p:nvPr>
        </p:nvSpPr>
        <p:spPr>
          <a:xfrm>
            <a:off x="4976830" y="3945334"/>
            <a:ext cx="3627618" cy="85181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CH" altLang="en-US" sz="2800" b="1" dirty="0">
                <a:solidFill>
                  <a:srgbClr val="383841"/>
                </a:solidFill>
              </a:rPr>
              <a:t>lifeware.ch</a:t>
            </a:r>
          </a:p>
          <a:p>
            <a:pPr algn="ctr" eaLnBrk="1" hangingPunct="1">
              <a:buFontTx/>
              <a:buNone/>
            </a:pPr>
            <a:r>
              <a:rPr lang="it-CH" altLang="en-US" sz="2800" b="1" dirty="0">
                <a:solidFill>
                  <a:srgbClr val="383841"/>
                </a:solidFill>
              </a:rPr>
              <a:t>info@lifeware.ch</a:t>
            </a:r>
          </a:p>
          <a:p>
            <a:pPr algn="ctr" eaLnBrk="1" hangingPunct="1">
              <a:buFontTx/>
              <a:buNone/>
            </a:pPr>
            <a:endParaRPr lang="it-CH" altLang="en-US" sz="2000" dirty="0">
              <a:solidFill>
                <a:srgbClr val="38384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37" b="7735"/>
          <a:stretch/>
        </p:blipFill>
        <p:spPr>
          <a:xfrm>
            <a:off x="539552" y="188641"/>
            <a:ext cx="3816424" cy="2736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172" b="6864"/>
          <a:stretch/>
        </p:blipFill>
        <p:spPr>
          <a:xfrm>
            <a:off x="611560" y="3212976"/>
            <a:ext cx="3960440" cy="2912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830" y="2559"/>
            <a:ext cx="4162497" cy="3121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5479157" y="-516988"/>
            <a:ext cx="3240360" cy="228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A24E2F87-6224-9F4A-B8B6-E1D6D323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1" y="1281452"/>
            <a:ext cx="8229600" cy="104849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err="1"/>
              <a:t>We</a:t>
            </a:r>
            <a:r>
              <a:rPr lang="fr-FR" b="1" dirty="0"/>
              <a:t> are </a:t>
            </a:r>
            <a:r>
              <a:rPr lang="fr-FR" b="1" dirty="0" err="1"/>
              <a:t>looking</a:t>
            </a:r>
            <a:r>
              <a:rPr lang="fr-FR" b="1" dirty="0"/>
              <a:t> for innovative </a:t>
            </a:r>
            <a:r>
              <a:rPr lang="fr-FR" b="1" dirty="0" err="1"/>
              <a:t>problem</a:t>
            </a:r>
            <a:r>
              <a:rPr lang="fr-FR" b="1" dirty="0"/>
              <a:t> </a:t>
            </a:r>
            <a:r>
              <a:rPr lang="fr-FR" b="1" dirty="0" err="1"/>
              <a:t>solvers</a:t>
            </a:r>
            <a:r>
              <a:rPr lang="fr-FR" b="1" dirty="0"/>
              <a:t>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F2E87FB-25E3-2C49-B9B8-8F08B0E2F2C6}"/>
              </a:ext>
            </a:extLst>
          </p:cNvPr>
          <p:cNvGrpSpPr/>
          <p:nvPr/>
        </p:nvGrpSpPr>
        <p:grpSpPr>
          <a:xfrm>
            <a:off x="615562" y="2445313"/>
            <a:ext cx="1691680" cy="3475319"/>
            <a:chOff x="6911697" y="2329945"/>
            <a:chExt cx="1691680" cy="3475319"/>
          </a:xfrm>
        </p:grpSpPr>
        <p:pic>
          <p:nvPicPr>
            <p:cNvPr id="6" name="Picture 5" descr="A picture containing silhouette&#10;&#10;Description automatically generated">
              <a:extLst>
                <a:ext uri="{FF2B5EF4-FFF2-40B4-BE49-F238E27FC236}">
                  <a16:creationId xmlns="" xmlns:a16="http://schemas.microsoft.com/office/drawing/2014/main" id="{825C5238-A5FD-6745-B8C6-B17BE5D37481}"/>
                </a:ext>
                <a:ext uri="{C183D7F6-B498-43B3-948B-1728B52AA6E4}">
                  <adec:decorative xmlns=""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836" y="2329945"/>
              <a:ext cx="1517402" cy="1517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45988DD-521E-F545-9D3F-410426E4C95B}"/>
                </a:ext>
              </a:extLst>
            </p:cNvPr>
            <p:cNvSpPr txBox="1"/>
            <p:nvPr/>
          </p:nvSpPr>
          <p:spPr>
            <a:xfrm>
              <a:off x="6998836" y="3785492"/>
              <a:ext cx="1517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Luxembourg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D0C2CBD-B1E3-FB4F-8C86-009074B37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1697" y="4341424"/>
              <a:ext cx="1691680" cy="108229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2E5D8BD-92A4-3C42-BBEC-4F1E0A0AF672}"/>
                </a:ext>
              </a:extLst>
            </p:cNvPr>
            <p:cNvSpPr txBox="1"/>
            <p:nvPr/>
          </p:nvSpPr>
          <p:spPr>
            <a:xfrm>
              <a:off x="7055178" y="5435932"/>
              <a:ext cx="1404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Switzerland</a:t>
              </a:r>
            </a:p>
          </p:txBody>
        </p:sp>
      </p:grpSp>
      <p:sp>
        <p:nvSpPr>
          <p:cNvPr id="12" name="Espace réservé du contenu 4">
            <a:extLst>
              <a:ext uri="{FF2B5EF4-FFF2-40B4-BE49-F238E27FC236}">
                <a16:creationId xmlns="" xmlns:a16="http://schemas.microsoft.com/office/drawing/2014/main" id="{A2113DC7-51CB-794E-8786-9B841708441F}"/>
              </a:ext>
            </a:extLst>
          </p:cNvPr>
          <p:cNvSpPr txBox="1">
            <a:spLocks/>
          </p:cNvSpPr>
          <p:nvPr/>
        </p:nvSpPr>
        <p:spPr bwMode="auto">
          <a:xfrm>
            <a:off x="3131840" y="2922342"/>
            <a:ext cx="6012160" cy="21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kern="0" dirty="0" err="1"/>
              <a:t>Join</a:t>
            </a:r>
            <a:r>
              <a:rPr lang="fr-FR" kern="0" dirty="0"/>
              <a:t> us to</a:t>
            </a:r>
          </a:p>
          <a:p>
            <a:pPr lvl="1"/>
            <a:r>
              <a:rPr lang="fr-FR" kern="0" dirty="0" err="1"/>
              <a:t>Solve</a:t>
            </a:r>
            <a:r>
              <a:rPr lang="fr-FR" kern="0" dirty="0"/>
              <a:t> real world </a:t>
            </a:r>
            <a:r>
              <a:rPr lang="fr-FR" kern="0" dirty="0" err="1"/>
              <a:t>problems</a:t>
            </a:r>
            <a:endParaRPr lang="fr-FR" kern="0" dirty="0"/>
          </a:p>
          <a:p>
            <a:pPr lvl="1"/>
            <a:r>
              <a:rPr lang="fr-FR" kern="0" dirty="0"/>
              <a:t>Design </a:t>
            </a:r>
            <a:r>
              <a:rPr lang="fr-FR" kern="0" dirty="0" err="1"/>
              <a:t>innovative</a:t>
            </a:r>
            <a:r>
              <a:rPr lang="fr-FR" kern="0" dirty="0"/>
              <a:t> solutions</a:t>
            </a:r>
          </a:p>
          <a:p>
            <a:pPr lvl="1"/>
            <a:r>
              <a:rPr lang="fr-FR" kern="0"/>
              <a:t>Transition to </a:t>
            </a:r>
            <a:r>
              <a:rPr lang="fr-FR" kern="0" dirty="0" err="1"/>
              <a:t>Pharo</a:t>
            </a:r>
            <a:endParaRPr lang="fr-FR" kern="0" dirty="0"/>
          </a:p>
          <a:p>
            <a:pPr marL="0" indent="0">
              <a:buFontTx/>
              <a:buNone/>
            </a:pPr>
            <a:endParaRPr lang="fr-FR" kern="0" dirty="0"/>
          </a:p>
        </p:txBody>
      </p:sp>
      <p:sp>
        <p:nvSpPr>
          <p:cNvPr id="13" name="Espace réservé du contenu 4">
            <a:extLst>
              <a:ext uri="{FF2B5EF4-FFF2-40B4-BE49-F238E27FC236}">
                <a16:creationId xmlns="" xmlns:a16="http://schemas.microsoft.com/office/drawing/2014/main" id="{9149B801-D5E9-BD43-A4C1-875BF8A108BF}"/>
              </a:ext>
            </a:extLst>
          </p:cNvPr>
          <p:cNvSpPr txBox="1">
            <a:spLocks/>
          </p:cNvSpPr>
          <p:nvPr/>
        </p:nvSpPr>
        <p:spPr bwMode="auto">
          <a:xfrm>
            <a:off x="1029077" y="5616384"/>
            <a:ext cx="8229600" cy="9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kern="0" dirty="0">
                <a:hlinkClick r:id="rId6"/>
              </a:rPr>
              <a:t>hresource@lifeware.ch</a:t>
            </a:r>
            <a:endParaRPr lang="fr-FR" kern="0" dirty="0"/>
          </a:p>
          <a:p>
            <a:pPr marL="0" indent="0">
              <a:buFontTx/>
              <a:buNone/>
            </a:pPr>
            <a:endParaRPr lang="fr-FR" kern="0" dirty="0"/>
          </a:p>
          <a:p>
            <a:pPr marL="0" indent="0">
              <a:buFontTx/>
              <a:buNone/>
            </a:pPr>
            <a:endParaRPr lang="fr-FR" kern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48680"/>
            <a:ext cx="8424936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DBBBFAB-6081-4AA7-B262-0CD839DE7510}"/>
              </a:ext>
            </a:extLst>
          </p:cNvPr>
          <p:cNvCxnSpPr/>
          <p:nvPr/>
        </p:nvCxnSpPr>
        <p:spPr>
          <a:xfrm>
            <a:off x="4355976" y="1124744"/>
            <a:ext cx="37114" cy="4968552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x-none" altLang="en-US" dirty="0"/>
              <a:t>CORE </a:t>
            </a:r>
            <a:r>
              <a:rPr lang="en-US" altLang="en-US" dirty="0"/>
              <a:t>T</a:t>
            </a:r>
            <a:r>
              <a:rPr lang="x-none" altLang="en-US" dirty="0"/>
              <a:t>E</a:t>
            </a:r>
            <a:r>
              <a:rPr lang="en-US" altLang="en-US" dirty="0"/>
              <a:t>C</a:t>
            </a:r>
            <a:r>
              <a:rPr lang="x-none" altLang="en-US" dirty="0"/>
              <a:t>H</a:t>
            </a:r>
            <a:r>
              <a:rPr lang="en-US" altLang="en-US" dirty="0"/>
              <a:t>N</a:t>
            </a:r>
            <a:r>
              <a:rPr lang="x-none" altLang="en-US" dirty="0"/>
              <a:t>O</a:t>
            </a:r>
            <a:r>
              <a:rPr lang="en-US" altLang="en-US" dirty="0"/>
              <a:t>L</a:t>
            </a:r>
            <a:r>
              <a:rPr lang="x-none" altLang="en-US" dirty="0"/>
              <a:t>O</a:t>
            </a:r>
            <a:r>
              <a:rPr lang="en-US" altLang="en-US" dirty="0"/>
              <a:t>G</a:t>
            </a:r>
            <a:r>
              <a:rPr lang="x-none" altLang="en-US" dirty="0"/>
              <a:t>Y</a:t>
            </a:r>
            <a:endParaRPr lang="it-CH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9CE07C-8FB1-401E-9F92-524E290F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91" y="2019095"/>
            <a:ext cx="2313154" cy="2313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3C2230-B24F-463D-A20A-E0A4D3AFE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81128"/>
            <a:ext cx="1512168" cy="480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CEB674-3573-4A3F-81F5-2E0D6D414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19" y="2787245"/>
            <a:ext cx="1502296" cy="1502296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9AE3CDC2-7608-4073-A25F-2F1CB7BB4D70}"/>
              </a:ext>
            </a:extLst>
          </p:cNvPr>
          <p:cNvSpPr/>
          <p:nvPr/>
        </p:nvSpPr>
        <p:spPr>
          <a:xfrm>
            <a:off x="3172729" y="3338588"/>
            <a:ext cx="2440722" cy="720080"/>
          </a:xfrm>
          <a:prstGeom prst="rightArrow">
            <a:avLst/>
          </a:prstGeom>
          <a:solidFill>
            <a:srgbClr val="E0141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00AA23C-A35C-4CD2-B099-D4C009AA69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0266">
            <a:off x="3910021" y="2208743"/>
            <a:ext cx="891909" cy="1200647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7C1F80F9-1CC6-46F7-8717-DF31B73133A3}"/>
              </a:ext>
            </a:extLst>
          </p:cNvPr>
          <p:cNvSpPr txBox="1">
            <a:spLocks/>
          </p:cNvSpPr>
          <p:nvPr/>
        </p:nvSpPr>
        <p:spPr bwMode="auto">
          <a:xfrm>
            <a:off x="1180992" y="5416753"/>
            <a:ext cx="2310888" cy="6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2400" dirty="0">
                <a:solidFill>
                  <a:srgbClr val="383841"/>
                </a:solidFill>
                <a:latin typeface="+mj-lt"/>
              </a:rPr>
              <a:t>Development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7B62DC0B-09AE-4D26-92CA-7CB5E191763A}"/>
              </a:ext>
            </a:extLst>
          </p:cNvPr>
          <p:cNvSpPr txBox="1">
            <a:spLocks/>
          </p:cNvSpPr>
          <p:nvPr/>
        </p:nvSpPr>
        <p:spPr bwMode="auto">
          <a:xfrm>
            <a:off x="5846662" y="5416752"/>
            <a:ext cx="2151624" cy="67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2400" dirty="0">
                <a:solidFill>
                  <a:srgbClr val="383841"/>
                </a:solidFill>
                <a:latin typeface="+mj-lt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75135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25487"/>
          </a:xfrm>
        </p:spPr>
        <p:txBody>
          <a:bodyPr/>
          <a:lstStyle/>
          <a:p>
            <a:pPr eaLnBrk="1" hangingPunct="1"/>
            <a:r>
              <a:rPr lang="it-CH" altLang="en-US" dirty="0"/>
              <a:t>OBJECTS ALL OVER</a:t>
            </a: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5" y="1176679"/>
            <a:ext cx="5842198" cy="450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8240645-4435-704E-8398-674CF7C4B6A1}"/>
              </a:ext>
            </a:extLst>
          </p:cNvPr>
          <p:cNvSpPr txBox="1"/>
          <p:nvPr/>
        </p:nvSpPr>
        <p:spPr>
          <a:xfrm rot="10800000" flipV="1">
            <a:off x="6762451" y="2060848"/>
            <a:ext cx="133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383841"/>
                </a:solidFill>
                <a:latin typeface="+mj-lt"/>
              </a:rPr>
              <a:t>Classes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F3851FA-2443-4CA2-81A6-B4E3DF6D1D59}"/>
              </a:ext>
            </a:extLst>
          </p:cNvPr>
          <p:cNvSpPr txBox="1">
            <a:spLocks/>
          </p:cNvSpPr>
          <p:nvPr/>
        </p:nvSpPr>
        <p:spPr bwMode="auto">
          <a:xfrm>
            <a:off x="6492996" y="1439667"/>
            <a:ext cx="187220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500"/>
              </a:spcBef>
              <a:buFontTx/>
              <a:buNone/>
            </a:pPr>
            <a:r>
              <a:rPr lang="en-US" altLang="en-US" sz="3600" dirty="0">
                <a:solidFill>
                  <a:srgbClr val="E01418"/>
                </a:solidFill>
              </a:rPr>
              <a:t>70 000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881FCE38-045A-4CA8-8B1F-6AFC1A356A5A}"/>
              </a:ext>
            </a:extLst>
          </p:cNvPr>
          <p:cNvSpPr txBox="1">
            <a:spLocks/>
          </p:cNvSpPr>
          <p:nvPr/>
        </p:nvSpPr>
        <p:spPr bwMode="auto">
          <a:xfrm>
            <a:off x="6221078" y="2827582"/>
            <a:ext cx="24160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500"/>
              </a:spcBef>
              <a:buFontTx/>
              <a:buNone/>
            </a:pPr>
            <a:r>
              <a:rPr lang="en-US" altLang="en-US" sz="3600" dirty="0">
                <a:solidFill>
                  <a:srgbClr val="E01418"/>
                </a:solidFill>
              </a:rPr>
              <a:t>1 500 000</a:t>
            </a:r>
          </a:p>
        </p:txBody>
      </p:sp>
      <p:sp>
        <p:nvSpPr>
          <p:cNvPr id="7" name="ZoneTexte 1">
            <a:extLst>
              <a:ext uri="{FF2B5EF4-FFF2-40B4-BE49-F238E27FC236}">
                <a16:creationId xmlns="" xmlns:a16="http://schemas.microsoft.com/office/drawing/2014/main" id="{2B223862-4DE7-48DF-89A8-923A84E40B3F}"/>
              </a:ext>
            </a:extLst>
          </p:cNvPr>
          <p:cNvSpPr txBox="1"/>
          <p:nvPr/>
        </p:nvSpPr>
        <p:spPr>
          <a:xfrm rot="10800000" flipV="1">
            <a:off x="6102366" y="4839542"/>
            <a:ext cx="265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383841"/>
                </a:solidFill>
                <a:latin typeface="+mj-lt"/>
              </a:rPr>
              <a:t>Persisted</a:t>
            </a:r>
            <a:r>
              <a:rPr lang="fr-FR" sz="2400" dirty="0">
                <a:solidFill>
                  <a:srgbClr val="38384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rgbClr val="383841"/>
                </a:solidFill>
                <a:latin typeface="+mj-lt"/>
              </a:rPr>
              <a:t>objects</a:t>
            </a:r>
            <a:endParaRPr lang="fr-FR" sz="2400" dirty="0">
              <a:solidFill>
                <a:srgbClr val="383841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B4CE5605-2E9B-4269-B8DA-1A108CDF5E95}"/>
              </a:ext>
            </a:extLst>
          </p:cNvPr>
          <p:cNvSpPr txBox="1">
            <a:spLocks/>
          </p:cNvSpPr>
          <p:nvPr/>
        </p:nvSpPr>
        <p:spPr bwMode="auto">
          <a:xfrm>
            <a:off x="6789085" y="4215497"/>
            <a:ext cx="128003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500"/>
              </a:spcBef>
              <a:buFontTx/>
              <a:buNone/>
            </a:pPr>
            <a:r>
              <a:rPr lang="en-US" altLang="en-US" sz="3600" dirty="0">
                <a:solidFill>
                  <a:srgbClr val="E01418"/>
                </a:solidFill>
              </a:rPr>
              <a:t>3 </a:t>
            </a:r>
            <a:r>
              <a:rPr lang="en-US" altLang="en-US" sz="3600" dirty="0" smtClean="0">
                <a:solidFill>
                  <a:srgbClr val="E01418"/>
                </a:solidFill>
              </a:rPr>
              <a:t>TB</a:t>
            </a:r>
            <a:endParaRPr lang="en-US" altLang="en-US" sz="3600" dirty="0">
              <a:solidFill>
                <a:srgbClr val="E01418"/>
              </a:solidFill>
            </a:endParaRPr>
          </a:p>
        </p:txBody>
      </p:sp>
      <p:sp>
        <p:nvSpPr>
          <p:cNvPr id="9" name="ZoneTexte 1">
            <a:extLst>
              <a:ext uri="{FF2B5EF4-FFF2-40B4-BE49-F238E27FC236}">
                <a16:creationId xmlns="" xmlns:a16="http://schemas.microsoft.com/office/drawing/2014/main" id="{C0ACDA0C-5EDB-4947-B1F9-79A26B666998}"/>
              </a:ext>
            </a:extLst>
          </p:cNvPr>
          <p:cNvSpPr txBox="1"/>
          <p:nvPr/>
        </p:nvSpPr>
        <p:spPr>
          <a:xfrm rot="10800000" flipV="1">
            <a:off x="6614701" y="3501008"/>
            <a:ext cx="16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383841"/>
                </a:solidFill>
                <a:latin typeface="+mj-lt"/>
              </a:rPr>
              <a:t>Methods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25487"/>
          </a:xfrm>
        </p:spPr>
        <p:txBody>
          <a:bodyPr/>
          <a:lstStyle/>
          <a:p>
            <a:pPr eaLnBrk="1" hangingPunct="1"/>
            <a:r>
              <a:rPr lang="it-CH" altLang="en-US" dirty="0"/>
              <a:t>EXTREME EFFICIENCY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28625" y="631825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endParaRPr lang="it-CH" sz="2000" kern="0" dirty="0">
              <a:solidFill>
                <a:srgbClr val="E0141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6" y="1484784"/>
            <a:ext cx="780213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n-US" altLang="en-US" dirty="0"/>
              <a:t>AUTOMATIC TESTING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z="2400" dirty="0"/>
          </a:p>
          <a:p>
            <a:pPr marL="0" indent="0">
              <a:buFontTx/>
              <a:buNone/>
            </a:pPr>
            <a:endParaRPr lang="en-US" altLang="en-US" sz="2400" dirty="0"/>
          </a:p>
          <a:p>
            <a:pPr marL="0" indent="0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Lifeware automated testing infrastructure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23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41698" y="3273996"/>
            <a:ext cx="5666805" cy="27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2400" kern="0" dirty="0">
                <a:solidFill>
                  <a:srgbClr val="383841"/>
                </a:solidFill>
                <a:cs typeface="Arial" pitchFamily="34" charset="0"/>
              </a:rPr>
              <a:t>tests in the code base</a:t>
            </a:r>
          </a:p>
          <a:p>
            <a:pPr marL="342900" indent="-342900" eaLnBrk="1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2400" kern="0" dirty="0">
                <a:solidFill>
                  <a:srgbClr val="383841"/>
                </a:solidFill>
                <a:cs typeface="Arial" pitchFamily="34" charset="0"/>
              </a:rPr>
              <a:t>times a day all tests run</a:t>
            </a:r>
          </a:p>
          <a:p>
            <a:pPr marL="342900" indent="-342900" eaLnBrk="1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2400" kern="0" dirty="0">
                <a:solidFill>
                  <a:srgbClr val="383841"/>
                </a:solidFill>
                <a:cs typeface="Arial" pitchFamily="34" charset="0"/>
              </a:rPr>
              <a:t>processors sustain our test environment</a:t>
            </a:r>
          </a:p>
          <a:p>
            <a:pPr eaLnBrk="1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2400" kern="0" dirty="0">
                <a:solidFill>
                  <a:srgbClr val="383841"/>
                </a:solidFill>
                <a:cs typeface="Arial" pitchFamily="34" charset="0"/>
              </a:rPr>
              <a:t>coverage informs about untested code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4213" y="3068638"/>
            <a:ext cx="26860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4400" kern="0" dirty="0">
                <a:solidFill>
                  <a:srgbClr val="E01418"/>
                </a:solidFill>
                <a:latin typeface="+mn-lt"/>
                <a:cs typeface="Arial" pitchFamily="34" charset="0"/>
              </a:rPr>
              <a:t>95 000</a:t>
            </a:r>
          </a:p>
          <a:p>
            <a:pPr marL="342900" indent="-342900" algn="r" eaLnBrk="1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4400" kern="0" dirty="0">
                <a:solidFill>
                  <a:srgbClr val="E01418"/>
                </a:solidFill>
                <a:latin typeface="+mn-lt"/>
                <a:cs typeface="Arial" pitchFamily="34" charset="0"/>
              </a:rPr>
              <a:t>60</a:t>
            </a:r>
          </a:p>
          <a:p>
            <a:pPr marL="342900" indent="-342900" algn="r" eaLnBrk="1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4400" kern="0" dirty="0">
                <a:solidFill>
                  <a:srgbClr val="E01418"/>
                </a:solidFill>
                <a:latin typeface="+mn-lt"/>
                <a:cs typeface="Arial" pitchFamily="34" charset="0"/>
              </a:rPr>
              <a:t>320</a:t>
            </a:r>
          </a:p>
          <a:p>
            <a:pPr marL="342900" indent="-342900" algn="r" eaLnBrk="1" hangingPunct="1"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150000"/>
              <a:defRPr/>
            </a:pPr>
            <a:r>
              <a:rPr lang="en-US" sz="4400" kern="0" dirty="0">
                <a:solidFill>
                  <a:srgbClr val="E01418"/>
                </a:solidFill>
                <a:latin typeface="+mn-lt"/>
                <a:cs typeface="Arial" pitchFamily="34" charset="0"/>
              </a:rPr>
              <a:t>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93CFF8-762F-3848-8A21-702A6ED4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CONTRACT CENTRIC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043EDF-0C4B-49B8-A336-8AEA0434B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79"/>
          <a:stretch/>
        </p:blipFill>
        <p:spPr>
          <a:xfrm>
            <a:off x="1115616" y="987507"/>
            <a:ext cx="6912768" cy="53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0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725470"/>
          </a:xfrm>
        </p:spPr>
        <p:txBody>
          <a:bodyPr/>
          <a:lstStyle/>
          <a:p>
            <a:pPr algn="ctr"/>
            <a:r>
              <a:rPr lang="fr-CH" sz="7200" dirty="0"/>
              <a:t>DEMO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403612738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5036</TotalTime>
  <Words>203</Words>
  <Application>Microsoft Office PowerPoint</Application>
  <PresentationFormat>On-screen Show (4:3)</PresentationFormat>
  <Paragraphs>83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Personalizza struttura</vt:lpstr>
      <vt:lpstr>PowerPoint Presentation</vt:lpstr>
      <vt:lpstr>A SWISS COMPANY</vt:lpstr>
      <vt:lpstr>PowerPoint Presentation</vt:lpstr>
      <vt:lpstr>CORE TECHNOLOGY</vt:lpstr>
      <vt:lpstr>OBJECTS ALL OVER</vt:lpstr>
      <vt:lpstr>EXTREME EFFICIENCY</vt:lpstr>
      <vt:lpstr>AUTOMATIC TESTING</vt:lpstr>
      <vt:lpstr>CONTRACT CENTRIC SYSTEM</vt:lpstr>
      <vt:lpstr>DEMO</vt:lpstr>
      <vt:lpstr>OR BACKUP SLIDES…</vt:lpstr>
      <vt:lpstr>CONTRACT CENTRIC SYSTEM</vt:lpstr>
      <vt:lpstr>CONTRACT TOOLS</vt:lpstr>
      <vt:lpstr>CONTRACT TOOLS</vt:lpstr>
      <vt:lpstr>CONTRACT TOOL</vt:lpstr>
      <vt:lpstr>CONTRACT TOOL</vt:lpstr>
      <vt:lpstr>TEST SUCKER METHODS</vt:lpstr>
      <vt:lpstr>TEST SUCKER METHODS</vt:lpstr>
      <vt:lpstr>TEST SUCKER METHODS</vt:lpstr>
      <vt:lpstr>CONVERSION TO TEST</vt:lpstr>
      <vt:lpstr>TEST SUCKED</vt:lpstr>
      <vt:lpstr>END OF DEMO BACKUP SLIDES</vt:lpstr>
      <vt:lpstr>LIMITATIONS</vt:lpstr>
      <vt:lpstr>PowerPoint Presentation</vt:lpstr>
      <vt:lpstr>PowerPoint Presentation</vt:lpstr>
    </vt:vector>
  </TitlesOfParts>
  <Company>Sitespro italia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subject>Life insurance software service</dc:subject>
  <dc:creator>Massimo Arnoldi;Paolo Cattaneo</dc:creator>
  <cp:lastModifiedBy>Vincent Blondeau</cp:lastModifiedBy>
  <cp:revision>359</cp:revision>
  <dcterms:created xsi:type="dcterms:W3CDTF">2008-09-25T15:01:10Z</dcterms:created>
  <dcterms:modified xsi:type="dcterms:W3CDTF">2019-08-26T23:21:20Z</dcterms:modified>
</cp:coreProperties>
</file>