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2"/>
  </p:notesMasterIdLst>
  <p:handoutMasterIdLst>
    <p:handoutMasterId r:id="rId93"/>
  </p:handoutMasterIdLst>
  <p:sldIdLst>
    <p:sldId id="258" r:id="rId2"/>
    <p:sldId id="282" r:id="rId3"/>
    <p:sldId id="449" r:id="rId4"/>
    <p:sldId id="350" r:id="rId5"/>
    <p:sldId id="415" r:id="rId6"/>
    <p:sldId id="436" r:id="rId7"/>
    <p:sldId id="440" r:id="rId8"/>
    <p:sldId id="358" r:id="rId9"/>
    <p:sldId id="450" r:id="rId10"/>
    <p:sldId id="359" r:id="rId11"/>
    <p:sldId id="451" r:id="rId12"/>
    <p:sldId id="371" r:id="rId13"/>
    <p:sldId id="370" r:id="rId14"/>
    <p:sldId id="372" r:id="rId15"/>
    <p:sldId id="422" r:id="rId16"/>
    <p:sldId id="421" r:id="rId17"/>
    <p:sldId id="441" r:id="rId18"/>
    <p:sldId id="375" r:id="rId19"/>
    <p:sldId id="373" r:id="rId20"/>
    <p:sldId id="377" r:id="rId21"/>
    <p:sldId id="374" r:id="rId22"/>
    <p:sldId id="376" r:id="rId23"/>
    <p:sldId id="439" r:id="rId24"/>
    <p:sldId id="424" r:id="rId25"/>
    <p:sldId id="432" r:id="rId26"/>
    <p:sldId id="442" r:id="rId27"/>
    <p:sldId id="378" r:id="rId28"/>
    <p:sldId id="380" r:id="rId29"/>
    <p:sldId id="379" r:id="rId30"/>
    <p:sldId id="443" r:id="rId31"/>
    <p:sldId id="452" r:id="rId32"/>
    <p:sldId id="360" r:id="rId33"/>
    <p:sldId id="384" r:id="rId34"/>
    <p:sldId id="383" r:id="rId35"/>
    <p:sldId id="388" r:id="rId36"/>
    <p:sldId id="389" r:id="rId37"/>
    <p:sldId id="417" r:id="rId38"/>
    <p:sldId id="426" r:id="rId39"/>
    <p:sldId id="444" r:id="rId40"/>
    <p:sldId id="387" r:id="rId41"/>
    <p:sldId id="385" r:id="rId42"/>
    <p:sldId id="386" r:id="rId43"/>
    <p:sldId id="431" r:id="rId44"/>
    <p:sldId id="416" r:id="rId45"/>
    <p:sldId id="445" r:id="rId46"/>
    <p:sldId id="453" r:id="rId47"/>
    <p:sldId id="368" r:id="rId48"/>
    <p:sldId id="454" r:id="rId49"/>
    <p:sldId id="361" r:id="rId50"/>
    <p:sldId id="390" r:id="rId51"/>
    <p:sldId id="455" r:id="rId52"/>
    <p:sldId id="362" r:id="rId53"/>
    <p:sldId id="391" r:id="rId54"/>
    <p:sldId id="394" r:id="rId55"/>
    <p:sldId id="392" r:id="rId56"/>
    <p:sldId id="393" r:id="rId57"/>
    <p:sldId id="395" r:id="rId58"/>
    <p:sldId id="407" r:id="rId59"/>
    <p:sldId id="456" r:id="rId60"/>
    <p:sldId id="364" r:id="rId61"/>
    <p:sldId id="437" r:id="rId62"/>
    <p:sldId id="438" r:id="rId63"/>
    <p:sldId id="457" r:id="rId64"/>
    <p:sldId id="363" r:id="rId65"/>
    <p:sldId id="399" r:id="rId66"/>
    <p:sldId id="446" r:id="rId67"/>
    <p:sldId id="459" r:id="rId68"/>
    <p:sldId id="447" r:id="rId69"/>
    <p:sldId id="448" r:id="rId70"/>
    <p:sldId id="460" r:id="rId71"/>
    <p:sldId id="398" r:id="rId72"/>
    <p:sldId id="397" r:id="rId73"/>
    <p:sldId id="396" r:id="rId74"/>
    <p:sldId id="400" r:id="rId75"/>
    <p:sldId id="401" r:id="rId76"/>
    <p:sldId id="402" r:id="rId77"/>
    <p:sldId id="403" r:id="rId78"/>
    <p:sldId id="404" r:id="rId79"/>
    <p:sldId id="429" r:id="rId80"/>
    <p:sldId id="405" r:id="rId81"/>
    <p:sldId id="406" r:id="rId82"/>
    <p:sldId id="408" r:id="rId83"/>
    <p:sldId id="409" r:id="rId84"/>
    <p:sldId id="411" r:id="rId85"/>
    <p:sldId id="410" r:id="rId86"/>
    <p:sldId id="412" r:id="rId87"/>
    <p:sldId id="458" r:id="rId88"/>
    <p:sldId id="365" r:id="rId89"/>
    <p:sldId id="413" r:id="rId90"/>
    <p:sldId id="280" r:id="rId91"/>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CC"/>
    <a:srgbClr val="FF7F00"/>
    <a:srgbClr val="565656"/>
    <a:srgbClr val="0084C3"/>
    <a:srgbClr val="0078CC"/>
    <a:srgbClr val="0066CC"/>
    <a:srgbClr val="0084CC"/>
    <a:srgbClr val="0098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5" autoAdjust="0"/>
    <p:restoredTop sz="85935" autoAdjust="0"/>
  </p:normalViewPr>
  <p:slideViewPr>
    <p:cSldViewPr>
      <p:cViewPr varScale="1">
        <p:scale>
          <a:sx n="102" d="100"/>
          <a:sy n="102" d="100"/>
        </p:scale>
        <p:origin x="-330" y="-96"/>
      </p:cViewPr>
      <p:guideLst>
        <p:guide orient="horz" pos="1764"/>
        <p:guide pos="52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98"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ＭＳ Ｐゴシック" charset="0"/>
                <a:cs typeface="MS PGothic" charset="0"/>
              </a:defRPr>
            </a:lvl1pPr>
          </a:lstStyle>
          <a:p>
            <a:pPr>
              <a:defRPr/>
            </a:pPr>
            <a:endParaRPr lang="zh-CN" altLang="en-US"/>
          </a:p>
        </p:txBody>
      </p:sp>
      <p:sp>
        <p:nvSpPr>
          <p:cNvPr id="512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ＭＳ Ｐゴシック" charset="0"/>
                <a:cs typeface="MS PGothic" charset="0"/>
              </a:defRPr>
            </a:lvl1pPr>
          </a:lstStyle>
          <a:p>
            <a:pPr>
              <a:defRPr/>
            </a:pPr>
            <a:endParaRPr lang="zh-CN" altLang="en-US"/>
          </a:p>
        </p:txBody>
      </p:sp>
      <p:sp>
        <p:nvSpPr>
          <p:cNvPr id="512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ＭＳ Ｐゴシック" charset="0"/>
                <a:cs typeface="MS PGothic" charset="0"/>
              </a:defRPr>
            </a:lvl1pPr>
          </a:lstStyle>
          <a:p>
            <a:pPr>
              <a:defRPr/>
            </a:pPr>
            <a:endParaRPr lang="zh-CN" altLang="en-US"/>
          </a:p>
        </p:txBody>
      </p:sp>
      <p:sp>
        <p:nvSpPr>
          <p:cNvPr id="512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BCA3987F-F20F-40F8-9BD5-6284C109163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S PGothic" charset="0"/>
              </a:defRPr>
            </a:lvl1pPr>
          </a:lstStyle>
          <a:p>
            <a:pPr>
              <a:defRPr/>
            </a:pPr>
            <a:endParaRPr lang="zh-CN" alt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5DFD2FA-994B-4BC5-B6DC-0407E6D75B24}" type="datetime1">
              <a:rPr lang="en-US" altLang="zh-CN"/>
              <a:pPr>
                <a:defRPr/>
              </a:pPr>
              <a:t>12/5/2012</a:t>
            </a:fld>
            <a:endParaRPr lang="en-US" altLang="zh-CN"/>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S PGothic" charset="0"/>
              </a:defRPr>
            </a:lvl1pPr>
          </a:lstStyle>
          <a:p>
            <a:pPr>
              <a:defRPr/>
            </a:pPr>
            <a:endParaRPr lang="zh-CN" alt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2BE6322-8F0C-4D0D-BB19-423A7DE4BE6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kumimoji="1"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kumimoji="1"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kumimoji="1"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hudong.com/wiki/%E6%9E%B6%E6%9E%84" TargetMode="External"/><Relationship Id="rId3" Type="http://schemas.openxmlformats.org/officeDocument/2006/relationships/hyperlink" Target="http://www.hudong.com/wiki/MDA" TargetMode="External"/><Relationship Id="rId7" Type="http://schemas.openxmlformats.org/officeDocument/2006/relationships/hyperlink" Target="http://www.hudong.com/wiki/%E8%BD%AF%E4%BB%B6"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www.hudong.com/wiki/UML" TargetMode="External"/><Relationship Id="rId11" Type="http://schemas.openxmlformats.org/officeDocument/2006/relationships/hyperlink" Target="http://www.hudong.com/wiki/%E8%BD%AF%E4%BB%B6%E7%B3%BB%E7%BB%9F" TargetMode="External"/><Relationship Id="rId5" Type="http://schemas.openxmlformats.org/officeDocument/2006/relationships/hyperlink" Target="http://www.hudong.com/wiki/%E6%A1%86%E6%9E%B6" TargetMode="External"/><Relationship Id="rId10" Type="http://schemas.openxmlformats.org/officeDocument/2006/relationships/hyperlink" Target="http://www.hudong.com/wiki/J2EE" TargetMode="External"/><Relationship Id="rId4" Type="http://schemas.openxmlformats.org/officeDocument/2006/relationships/hyperlink" Target="http://www.hudong.com/wiki/%E8%BD%AF%E4%BB%B6%E5%BC%80%E5%8F%91" TargetMode="External"/><Relationship Id="rId9" Type="http://schemas.openxmlformats.org/officeDocument/2006/relationships/hyperlink" Target="http://www.hudong.com/wiki/%E9%A2%86%E5%9F%9F%E6%A8%A1%E5%9E%8B"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martinfowler.com/bliki/ModelDrivenArchitecture.html" TargetMode="External"/><Relationship Id="rId3" Type="http://schemas.openxmlformats.org/officeDocument/2006/relationships/hyperlink" Target="http://www.hudong.com/wiki/Object" TargetMode="External"/><Relationship Id="rId7" Type="http://schemas.openxmlformats.org/officeDocument/2006/relationships/hyperlink" Target="http://www.hudong.com/wiki/Type"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www.hudong.com/wiki/%E5%85%83%E6%95%B0%E6%8D%AE" TargetMode="External"/><Relationship Id="rId5" Type="http://schemas.openxmlformats.org/officeDocument/2006/relationships/hyperlink" Target="http://www.hudong.com/wiki/XML" TargetMode="External"/><Relationship Id="rId4" Type="http://schemas.openxmlformats.org/officeDocument/2006/relationships/hyperlink" Target="http://www.hudong.com/wiki/%E5%AF%B9%E8%B1%A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nblogs.com/lisperl/archive/2012/07/24/2607024.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log.csdn.net/zhuky/article/details/536456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a:r>
              <a:rPr lang="en-US" altLang="zh-CN" sz="1200" dirty="0" err="1" smtClean="0">
                <a:solidFill>
                  <a:srgbClr val="333333"/>
                </a:solidFill>
                <a:latin typeface="微软雅黑" pitchFamily="34" charset="-122"/>
                <a:ea typeface="微软雅黑" pitchFamily="34" charset="-122"/>
              </a:rPr>
              <a:t>IaaS</a:t>
            </a:r>
            <a:r>
              <a:rPr lang="en-US" altLang="zh-CN" sz="1200" dirty="0" smtClean="0">
                <a:solidFill>
                  <a:srgbClr val="333333"/>
                </a:solidFill>
                <a:latin typeface="微软雅黑" pitchFamily="34" charset="-122"/>
                <a:ea typeface="微软雅黑" pitchFamily="34" charset="-122"/>
              </a:rPr>
              <a:t>: 	</a:t>
            </a:r>
            <a:r>
              <a:rPr lang="zh-CN" altLang="en-US" sz="1200" dirty="0" smtClean="0">
                <a:solidFill>
                  <a:srgbClr val="333333"/>
                </a:solidFill>
                <a:latin typeface="微软雅黑" pitchFamily="34" charset="-122"/>
                <a:ea typeface="微软雅黑" pitchFamily="34" charset="-122"/>
              </a:rPr>
              <a:t>硬件的自动化管理，人与机器的解耦合</a:t>
            </a:r>
            <a:r>
              <a:rPr lang="en-US" altLang="zh-CN" sz="1200" dirty="0" smtClean="0">
                <a:solidFill>
                  <a:srgbClr val="333333"/>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获得效率</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牺牲性能</a:t>
            </a:r>
            <a:endParaRPr lang="en-US" altLang="zh-CN" sz="1200" dirty="0" smtClean="0">
              <a:latin typeface="微软雅黑" pitchFamily="34" charset="-122"/>
              <a:ea typeface="微软雅黑" pitchFamily="34" charset="-122"/>
            </a:endParaRPr>
          </a:p>
          <a:p>
            <a:pPr algn="l"/>
            <a:r>
              <a:rPr lang="en-US" altLang="zh-CN" sz="1200" dirty="0" err="1" smtClean="0">
                <a:latin typeface="微软雅黑" pitchFamily="34" charset="-122"/>
                <a:ea typeface="微软雅黑" pitchFamily="34" charset="-122"/>
              </a:rPr>
              <a:t>PaaS</a:t>
            </a:r>
            <a:r>
              <a:rPr lang="en-US" altLang="zh-CN" sz="1200" dirty="0" smtClean="0">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应用的自动化管理，应用与</a:t>
            </a:r>
            <a:r>
              <a:rPr lang="en-US" altLang="zh-CN" sz="1200" dirty="0" smtClean="0">
                <a:latin typeface="微软雅黑" pitchFamily="34" charset="-122"/>
                <a:ea typeface="微软雅黑" pitchFamily="34" charset="-122"/>
              </a:rPr>
              <a:t>OS</a:t>
            </a:r>
            <a:r>
              <a:rPr lang="zh-CN" altLang="en-US" sz="1200" dirty="0" smtClean="0">
                <a:latin typeface="微软雅黑" pitchFamily="34" charset="-122"/>
                <a:ea typeface="微软雅黑" pitchFamily="34" charset="-122"/>
              </a:rPr>
              <a:t>的解耦合</a:t>
            </a:r>
            <a:r>
              <a:rPr lang="en-US" altLang="zh-CN" sz="1200" dirty="0" smtClean="0">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获得弹性</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牺牲控制</a:t>
            </a:r>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5</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smtClean="0">
                <a:solidFill>
                  <a:schemeClr val="tx1"/>
                </a:solidFill>
                <a:latin typeface="+mn-lt"/>
                <a:ea typeface="ＭＳ Ｐゴシック" charset="0"/>
                <a:cs typeface="Geneva" charset="-128"/>
              </a:rPr>
              <a:t>proxy</a:t>
            </a:r>
            <a:r>
              <a:rPr kumimoji="1" lang="zh-CN" altLang="en-US" sz="1200" b="0" i="0" kern="1200" dirty="0" smtClean="0">
                <a:solidFill>
                  <a:schemeClr val="tx1"/>
                </a:solidFill>
                <a:latin typeface="+mn-lt"/>
                <a:ea typeface="ＭＳ Ｐゴシック" charset="0"/>
                <a:cs typeface="Geneva" charset="-128"/>
              </a:rPr>
              <a:t>服务器：向用户提供访问</a:t>
            </a:r>
            <a:r>
              <a:rPr kumimoji="1" lang="en-US" altLang="zh-CN" sz="1200" b="0" i="0" kern="1200" dirty="0" err="1" smtClean="0">
                <a:solidFill>
                  <a:schemeClr val="tx1"/>
                </a:solidFill>
                <a:latin typeface="+mn-lt"/>
                <a:ea typeface="ＭＳ Ｐゴシック" charset="0"/>
                <a:cs typeface="Geneva" charset="-128"/>
              </a:rPr>
              <a:t>MySQL</a:t>
            </a:r>
            <a:r>
              <a:rPr kumimoji="1" lang="zh-CN" altLang="en-US" sz="1200" b="0" i="0" kern="1200" dirty="0" smtClean="0">
                <a:solidFill>
                  <a:schemeClr val="tx1"/>
                </a:solidFill>
                <a:latin typeface="+mn-lt"/>
                <a:ea typeface="ＭＳ Ｐゴシック" charset="0"/>
                <a:cs typeface="Geneva" charset="-128"/>
              </a:rPr>
              <a:t>数据库的服务，它完全实现了</a:t>
            </a:r>
            <a:r>
              <a:rPr kumimoji="1" lang="en-US" altLang="zh-CN" sz="1200" b="0" i="0" kern="1200" dirty="0" err="1" smtClean="0">
                <a:solidFill>
                  <a:schemeClr val="tx1"/>
                </a:solidFill>
                <a:latin typeface="+mn-lt"/>
                <a:ea typeface="ＭＳ Ｐゴシック" charset="0"/>
                <a:cs typeface="Geneva" charset="-128"/>
              </a:rPr>
              <a:t>MySQL</a:t>
            </a:r>
            <a:r>
              <a:rPr kumimoji="1" lang="zh-CN" altLang="en-US" sz="1200" b="0" i="0" kern="1200" dirty="0" smtClean="0">
                <a:solidFill>
                  <a:schemeClr val="tx1"/>
                </a:solidFill>
                <a:latin typeface="+mn-lt"/>
                <a:ea typeface="ＭＳ Ｐゴシック" charset="0"/>
                <a:cs typeface="Geneva" charset="-128"/>
              </a:rPr>
              <a:t>协议；除数据路由的基本功能外，</a:t>
            </a:r>
            <a:r>
              <a:rPr kumimoji="1" lang="en-US" altLang="zh-CN" sz="1200" b="0" i="0" kern="1200" dirty="0" smtClean="0">
                <a:solidFill>
                  <a:schemeClr val="tx1"/>
                </a:solidFill>
                <a:latin typeface="+mn-lt"/>
                <a:ea typeface="ＭＳ Ｐゴシック" charset="0"/>
                <a:cs typeface="Geneva" charset="-128"/>
              </a:rPr>
              <a:t>Proxy</a:t>
            </a:r>
            <a:r>
              <a:rPr kumimoji="1" lang="zh-CN" altLang="en-US" sz="1200" b="0" i="0" kern="1200" dirty="0" smtClean="0">
                <a:solidFill>
                  <a:schemeClr val="tx1"/>
                </a:solidFill>
                <a:latin typeface="+mn-lt"/>
                <a:ea typeface="ＭＳ Ｐゴシック" charset="0"/>
                <a:cs typeface="Geneva" charset="-128"/>
              </a:rPr>
              <a:t>服务器中还实现了资源限制、屏蔽</a:t>
            </a:r>
            <a:r>
              <a:rPr kumimoji="1" lang="en-US" altLang="zh-CN" sz="1200" b="0" i="0" kern="1200" dirty="0" err="1" smtClean="0">
                <a:solidFill>
                  <a:schemeClr val="tx1"/>
                </a:solidFill>
                <a:latin typeface="+mn-lt"/>
                <a:ea typeface="ＭＳ Ｐゴシック" charset="0"/>
                <a:cs typeface="Geneva" charset="-128"/>
              </a:rPr>
              <a:t>MySQL</a:t>
            </a:r>
            <a:r>
              <a:rPr kumimoji="1" lang="zh-CN" altLang="en-US" sz="1200" b="0" i="0" kern="1200" dirty="0" smtClean="0">
                <a:solidFill>
                  <a:schemeClr val="tx1"/>
                </a:solidFill>
                <a:latin typeface="+mn-lt"/>
                <a:ea typeface="ＭＳ Ｐゴシック" charset="0"/>
                <a:cs typeface="Geneva" charset="-128"/>
              </a:rPr>
              <a:t>实例故障、读写分离、分库分表、记录用户访问日志的功能。</a:t>
            </a:r>
          </a:p>
          <a:p>
            <a:r>
              <a:rPr kumimoji="1" lang="en-US" altLang="zh-CN" sz="1200" b="0" i="0" kern="1200" dirty="0" smtClean="0">
                <a:solidFill>
                  <a:schemeClr val="tx1"/>
                </a:solidFill>
                <a:latin typeface="+mn-lt"/>
                <a:ea typeface="ＭＳ Ｐゴシック" charset="0"/>
                <a:cs typeface="Geneva" charset="-128"/>
              </a:rPr>
              <a:t>agent</a:t>
            </a:r>
            <a:r>
              <a:rPr kumimoji="1" lang="zh-CN" altLang="en-US" sz="1200" b="0" i="0" kern="1200" dirty="0" smtClean="0">
                <a:solidFill>
                  <a:schemeClr val="tx1"/>
                </a:solidFill>
                <a:latin typeface="+mn-lt"/>
                <a:ea typeface="ＭＳ Ｐゴシック" charset="0"/>
                <a:cs typeface="Geneva" charset="-128"/>
              </a:rPr>
              <a:t>服务器：部署在运行</a:t>
            </a:r>
            <a:r>
              <a:rPr kumimoji="1" lang="en-US" altLang="zh-CN" sz="1200" b="0" i="0" kern="1200" dirty="0" err="1" smtClean="0">
                <a:solidFill>
                  <a:schemeClr val="tx1"/>
                </a:solidFill>
                <a:latin typeface="+mn-lt"/>
                <a:ea typeface="ＭＳ Ｐゴシック" charset="0"/>
                <a:cs typeface="Geneva" charset="-128"/>
              </a:rPr>
              <a:t>MySQL</a:t>
            </a:r>
            <a:r>
              <a:rPr kumimoji="1" lang="zh-CN" altLang="en-US" sz="1200" b="0" i="0" kern="1200" dirty="0" smtClean="0">
                <a:solidFill>
                  <a:schemeClr val="tx1"/>
                </a:solidFill>
                <a:latin typeface="+mn-lt"/>
                <a:ea typeface="ＭＳ Ｐゴシック" charset="0"/>
                <a:cs typeface="Geneva" charset="-128"/>
              </a:rPr>
              <a:t>进程的机器上，用来管理每台物理机上</a:t>
            </a:r>
            <a:r>
              <a:rPr kumimoji="1" lang="en-US" altLang="zh-CN" sz="1200" b="0" i="0" kern="1200" dirty="0" err="1" smtClean="0">
                <a:solidFill>
                  <a:schemeClr val="tx1"/>
                </a:solidFill>
                <a:latin typeface="+mn-lt"/>
                <a:ea typeface="ＭＳ Ｐゴシック" charset="0"/>
                <a:cs typeface="Geneva" charset="-128"/>
              </a:rPr>
              <a:t>MySQL</a:t>
            </a:r>
            <a:r>
              <a:rPr kumimoji="1" lang="zh-CN" altLang="en-US" sz="1200" b="0" i="0" kern="1200" dirty="0" smtClean="0">
                <a:solidFill>
                  <a:schemeClr val="tx1"/>
                </a:solidFill>
                <a:latin typeface="+mn-lt"/>
                <a:ea typeface="ＭＳ Ｐゴシック" charset="0"/>
                <a:cs typeface="Geneva" charset="-128"/>
              </a:rPr>
              <a:t>实例，执行创建、删除、备份、迁移、主从切换等操作，收集和分析</a:t>
            </a:r>
            <a:r>
              <a:rPr kumimoji="1" lang="en-US" altLang="zh-CN" sz="1200" b="0" i="0" kern="1200" dirty="0" err="1" smtClean="0">
                <a:solidFill>
                  <a:schemeClr val="tx1"/>
                </a:solidFill>
                <a:latin typeface="+mn-lt"/>
                <a:ea typeface="ＭＳ Ｐゴシック" charset="0"/>
                <a:cs typeface="Geneva" charset="-128"/>
              </a:rPr>
              <a:t>MySQL</a:t>
            </a:r>
            <a:r>
              <a:rPr kumimoji="1" lang="zh-CN" altLang="en-US" sz="1200" b="0" i="0" kern="1200" dirty="0" smtClean="0">
                <a:solidFill>
                  <a:schemeClr val="tx1"/>
                </a:solidFill>
                <a:latin typeface="+mn-lt"/>
                <a:ea typeface="ＭＳ Ｐゴシック" charset="0"/>
                <a:cs typeface="Geneva" charset="-128"/>
              </a:rPr>
              <a:t>进程的统计信息、</a:t>
            </a:r>
            <a:r>
              <a:rPr kumimoji="1" lang="en-US" altLang="zh-CN" sz="1200" b="0" i="0" kern="1200" dirty="0" smtClean="0">
                <a:solidFill>
                  <a:schemeClr val="tx1"/>
                </a:solidFill>
                <a:latin typeface="+mn-lt"/>
                <a:ea typeface="ＭＳ Ｐゴシック" charset="0"/>
                <a:cs typeface="Geneva" charset="-128"/>
              </a:rPr>
              <a:t>bin log</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slow query log</a:t>
            </a:r>
            <a:r>
              <a:rPr kumimoji="1" lang="zh-CN" altLang="en-US" sz="1200" b="0" i="0" kern="1200" dirty="0" smtClean="0">
                <a:solidFill>
                  <a:schemeClr val="tx1"/>
                </a:solidFill>
                <a:latin typeface="+mn-lt"/>
                <a:ea typeface="ＭＳ Ｐゴシック" charset="0"/>
                <a:cs typeface="Geneva" charset="-128"/>
              </a:rPr>
              <a:t>。</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66</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1"/>
            <a:r>
              <a:rPr kumimoji="1" lang="zh-CN" altLang="en-US" sz="1200" b="0" i="0" kern="1200" dirty="0" smtClean="0">
                <a:solidFill>
                  <a:schemeClr val="tx1"/>
                </a:solidFill>
                <a:latin typeface="+mn-lt"/>
                <a:ea typeface="ＭＳ Ｐゴシック" charset="0"/>
                <a:cs typeface="Geneva" charset="-128"/>
              </a:rPr>
              <a:t> </a:t>
            </a:r>
            <a:r>
              <a:rPr kumimoji="1" lang="en-US" altLang="zh-CN" sz="1200" b="0" i="0" u="none" strike="noStrike" kern="1200" dirty="0" smtClean="0">
                <a:solidFill>
                  <a:schemeClr val="tx1"/>
                </a:solidFill>
                <a:latin typeface="+mn-lt"/>
                <a:ea typeface="ＭＳ Ｐゴシック" charset="0"/>
                <a:cs typeface="Geneva" charset="-128"/>
                <a:hlinkClick r:id="rId3" tooltip="MDA"/>
              </a:rPr>
              <a:t>MDA</a:t>
            </a:r>
            <a:r>
              <a:rPr kumimoji="1" lang="en-US" altLang="zh-CN" sz="1200" b="0" i="0" kern="1200" dirty="0" smtClean="0">
                <a:solidFill>
                  <a:schemeClr val="tx1"/>
                </a:solidFill>
                <a:latin typeface="+mn-lt"/>
                <a:ea typeface="ＭＳ Ｐゴシック" charset="0"/>
                <a:cs typeface="Geneva" charset="-128"/>
              </a:rPr>
              <a:t>(</a:t>
            </a:r>
            <a:r>
              <a:rPr kumimoji="1" lang="en-US" altLang="zh-CN" sz="1200" b="0" i="0" u="none" strike="noStrike" kern="1200" dirty="0" smtClean="0">
                <a:solidFill>
                  <a:schemeClr val="tx1"/>
                </a:solidFill>
                <a:latin typeface="+mn-lt"/>
                <a:ea typeface="ＭＳ Ｐゴシック" charset="0"/>
                <a:cs typeface="Geneva" charset="-128"/>
              </a:rPr>
              <a:t>Model Driven Architecture</a:t>
            </a:r>
            <a:r>
              <a:rPr kumimoji="1" lang="en-US" altLang="zh-CN" sz="1200" b="0" i="0" kern="1200" dirty="0" smtClean="0">
                <a:solidFill>
                  <a:schemeClr val="tx1"/>
                </a:solidFill>
                <a:latin typeface="+mn-lt"/>
                <a:ea typeface="ＭＳ Ｐゴシック" charset="0"/>
                <a:cs typeface="Geneva" charset="-128"/>
              </a:rPr>
              <a:t>)</a:t>
            </a:r>
            <a:r>
              <a:rPr kumimoji="1" lang="zh-CN" altLang="en-US" sz="1200" b="0" i="0" kern="1200" dirty="0" smtClean="0">
                <a:solidFill>
                  <a:schemeClr val="tx1"/>
                </a:solidFill>
                <a:latin typeface="+mn-lt"/>
                <a:ea typeface="ＭＳ Ｐゴシック" charset="0"/>
                <a:cs typeface="Geneva" charset="-128"/>
              </a:rPr>
              <a:t>是</a:t>
            </a:r>
            <a:r>
              <a:rPr kumimoji="1" lang="zh-CN" altLang="en-US" sz="1200" b="0" i="0" u="none" strike="noStrike" kern="1200" dirty="0" smtClean="0">
                <a:solidFill>
                  <a:schemeClr val="tx1"/>
                </a:solidFill>
                <a:latin typeface="+mn-lt"/>
                <a:ea typeface="ＭＳ Ｐゴシック" charset="0"/>
                <a:cs typeface="Geneva" charset="-128"/>
              </a:rPr>
              <a:t>模型驱动架构</a:t>
            </a:r>
            <a:r>
              <a:rPr kumimoji="1" lang="zh-CN" altLang="en-US" sz="1200" b="0" i="0" kern="1200" dirty="0" smtClean="0">
                <a:solidFill>
                  <a:schemeClr val="tx1"/>
                </a:solidFill>
                <a:latin typeface="+mn-lt"/>
                <a:ea typeface="ＭＳ Ｐゴシック" charset="0"/>
                <a:cs typeface="Geneva" charset="-128"/>
              </a:rPr>
              <a:t>，它是由</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定义的一个</a:t>
            </a:r>
            <a:r>
              <a:rPr kumimoji="1" lang="zh-CN" altLang="en-US" sz="1200" b="0" i="0" u="none" strike="noStrike" kern="1200" dirty="0" smtClean="0">
                <a:solidFill>
                  <a:schemeClr val="tx1"/>
                </a:solidFill>
                <a:latin typeface="+mn-lt"/>
                <a:ea typeface="ＭＳ Ｐゴシック" charset="0"/>
                <a:cs typeface="Geneva" charset="-128"/>
                <a:hlinkClick r:id="rId4" tooltip="软件开发"/>
              </a:rPr>
              <a:t>软件开发</a:t>
            </a:r>
            <a:r>
              <a:rPr kumimoji="1" lang="zh-CN" altLang="en-US" sz="1200" b="0" i="0" u="none" strike="noStrike" kern="1200" dirty="0" smtClean="0">
                <a:solidFill>
                  <a:schemeClr val="tx1"/>
                </a:solidFill>
                <a:latin typeface="+mn-lt"/>
                <a:ea typeface="ＭＳ Ｐゴシック" charset="0"/>
                <a:cs typeface="Geneva" charset="-128"/>
                <a:hlinkClick r:id="rId5" tooltip="框架"/>
              </a:rPr>
              <a:t>框架</a:t>
            </a:r>
            <a:r>
              <a:rPr kumimoji="1" lang="zh-CN" altLang="en-US" sz="1200" b="0" i="0" kern="1200" dirty="0" smtClean="0">
                <a:solidFill>
                  <a:schemeClr val="tx1"/>
                </a:solidFill>
                <a:latin typeface="+mn-lt"/>
                <a:ea typeface="ＭＳ Ｐゴシック" charset="0"/>
                <a:cs typeface="Geneva" charset="-128"/>
              </a:rPr>
              <a:t>。它是一种基于</a:t>
            </a:r>
            <a:r>
              <a:rPr kumimoji="1" lang="en-US" altLang="zh-CN" sz="1200" b="0" i="0" u="none" strike="noStrike" kern="1200" dirty="0" smtClean="0">
                <a:solidFill>
                  <a:schemeClr val="tx1"/>
                </a:solidFill>
                <a:latin typeface="+mn-lt"/>
                <a:ea typeface="ＭＳ Ｐゴシック" charset="0"/>
                <a:cs typeface="Geneva" charset="-128"/>
                <a:hlinkClick r:id="rId6" tooltip="UML"/>
              </a:rPr>
              <a:t>UML</a:t>
            </a:r>
            <a:r>
              <a:rPr kumimoji="1" lang="zh-CN" altLang="en-US" sz="1200" b="0" i="0" kern="1200" dirty="0" smtClean="0">
                <a:solidFill>
                  <a:schemeClr val="tx1"/>
                </a:solidFill>
                <a:latin typeface="+mn-lt"/>
                <a:ea typeface="ＭＳ Ｐゴシック" charset="0"/>
                <a:cs typeface="Geneva" charset="-128"/>
              </a:rPr>
              <a:t>以及其他工业标准的框架，支持</a:t>
            </a:r>
            <a:r>
              <a:rPr kumimoji="1" lang="zh-CN" altLang="en-US" sz="1200" b="0" i="0" u="none" strike="noStrike" kern="1200" dirty="0" smtClean="0">
                <a:solidFill>
                  <a:schemeClr val="tx1"/>
                </a:solidFill>
                <a:latin typeface="+mn-lt"/>
                <a:ea typeface="ＭＳ Ｐゴシック" charset="0"/>
                <a:cs typeface="Geneva" charset="-128"/>
                <a:hlinkClick r:id="rId7" tooltip="软件"/>
              </a:rPr>
              <a:t>软件</a:t>
            </a:r>
            <a:r>
              <a:rPr kumimoji="1" lang="zh-CN" altLang="en-US" sz="1200" b="0" i="0" kern="1200" dirty="0" smtClean="0">
                <a:solidFill>
                  <a:schemeClr val="tx1"/>
                </a:solidFill>
                <a:latin typeface="+mn-lt"/>
                <a:ea typeface="ＭＳ Ｐゴシック" charset="0"/>
                <a:cs typeface="Geneva" charset="-128"/>
              </a:rPr>
              <a:t>设计和模型的可视化、存储和交换。和</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相比，</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能够创建出机器可读和高度抽象的模型，这些模型独立于实现技术，以标准化的方式储存。</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把建模语言用作一种编程语言而不仅仅是设计语言。</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的关键之处是模型在软件开发中扮演了非常重要的角色。</a:t>
            </a:r>
          </a:p>
          <a:p>
            <a:pPr latinLnBrk="1"/>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源自于众所周知的把系统操作的规范从系统利用底层平台能力的方式细节中分离出来的思想，</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提供了一种途径（通过相关的工具）来规范化一个平台独立的系统、规范化平台、为系统选择一个特定的实现平台，并且把系统规范转换到特定的实现平台。</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的三个主要目标是：通过</a:t>
            </a:r>
            <a:r>
              <a:rPr kumimoji="1" lang="zh-CN" altLang="en-US" sz="1200" b="0" i="0" u="none" strike="noStrike" kern="1200" dirty="0" smtClean="0">
                <a:solidFill>
                  <a:schemeClr val="tx1"/>
                </a:solidFill>
                <a:latin typeface="+mn-lt"/>
                <a:ea typeface="ＭＳ Ｐゴシック" charset="0"/>
                <a:cs typeface="Geneva" charset="-128"/>
                <a:hlinkClick r:id="rId8" tooltip="架构"/>
              </a:rPr>
              <a:t>架构</a:t>
            </a:r>
            <a:r>
              <a:rPr kumimoji="1" lang="zh-CN" altLang="en-US" sz="1200" b="0" i="0" kern="1200" dirty="0" smtClean="0">
                <a:solidFill>
                  <a:schemeClr val="tx1"/>
                </a:solidFill>
                <a:latin typeface="+mn-lt"/>
                <a:ea typeface="ＭＳ Ｐゴシック" charset="0"/>
                <a:cs typeface="Geneva" charset="-128"/>
              </a:rPr>
              <a:t>性的分离来实现轻便性、互操作性和可重用性。</a:t>
            </a:r>
            <a:endParaRPr kumimoji="1" lang="en-US" altLang="zh-CN" sz="1200" b="0" i="0" kern="1200" dirty="0" smtClean="0">
              <a:solidFill>
                <a:schemeClr val="tx1"/>
              </a:solidFill>
              <a:latin typeface="+mn-lt"/>
              <a:ea typeface="ＭＳ Ｐゴシック" charset="0"/>
              <a:cs typeface="Geneva" charset="-128"/>
            </a:endParaRPr>
          </a:p>
          <a:p>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（模型驱动）核心的思路是希望通过对商业模型（比如企业信息化或建筑领域的解决方案）的领域研究。进而提炼出一个相对核心的</a:t>
            </a:r>
            <a:r>
              <a:rPr kumimoji="1" lang="zh-CN" altLang="en-US" sz="1200" b="0" i="0" u="none" strike="noStrike" kern="1200" dirty="0" smtClean="0">
                <a:solidFill>
                  <a:schemeClr val="tx1"/>
                </a:solidFill>
                <a:latin typeface="+mn-lt"/>
                <a:ea typeface="ＭＳ Ｐゴシック" charset="0"/>
                <a:cs typeface="Geneva" charset="-128"/>
                <a:hlinkClick r:id="rId9" tooltip="领域模型"/>
              </a:rPr>
              <a:t>领域模型</a:t>
            </a:r>
            <a:r>
              <a:rPr kumimoji="1" lang="zh-CN" altLang="en-US" sz="1200" b="0" i="0" kern="1200" dirty="0" smtClean="0">
                <a:solidFill>
                  <a:schemeClr val="tx1"/>
                </a:solidFill>
                <a:latin typeface="+mn-lt"/>
                <a:ea typeface="ＭＳ Ｐゴシック" charset="0"/>
                <a:cs typeface="Geneva" charset="-128"/>
              </a:rPr>
              <a:t>，同时抽象出一个</a:t>
            </a:r>
            <a:r>
              <a:rPr kumimoji="1" lang="en-US" altLang="zh-CN" sz="1200" b="0" i="0" kern="1200" dirty="0" smtClean="0">
                <a:solidFill>
                  <a:schemeClr val="tx1"/>
                </a:solidFill>
                <a:latin typeface="+mn-lt"/>
                <a:ea typeface="ＭＳ Ｐゴシック" charset="0"/>
                <a:cs typeface="Geneva" charset="-128"/>
              </a:rPr>
              <a:t>PIM</a:t>
            </a:r>
            <a:r>
              <a:rPr kumimoji="1" lang="zh-CN" altLang="en-US" sz="1200" b="0" i="0" kern="1200" dirty="0" smtClean="0">
                <a:solidFill>
                  <a:schemeClr val="tx1"/>
                </a:solidFill>
                <a:latin typeface="+mn-lt"/>
                <a:ea typeface="ＭＳ Ｐゴシック" charset="0"/>
                <a:cs typeface="Geneva" charset="-128"/>
              </a:rPr>
              <a:t>（平台无关模型）。之后根据不同的开发平台（例如</a:t>
            </a:r>
            <a:r>
              <a:rPr kumimoji="1" lang="en-US" altLang="zh-CN" sz="1200" b="0" i="0" kern="1200" dirty="0" err="1" smtClean="0">
                <a:solidFill>
                  <a:schemeClr val="tx1"/>
                </a:solidFill>
                <a:latin typeface="+mn-lt"/>
                <a:ea typeface="ＭＳ Ｐゴシック" charset="0"/>
                <a:cs typeface="Geneva" charset="-128"/>
              </a:rPr>
              <a:t>.net</a:t>
            </a:r>
            <a:r>
              <a:rPr kumimoji="1" lang="zh-CN" altLang="en-US" sz="1200" b="0" i="0" kern="1200" dirty="0" smtClean="0">
                <a:solidFill>
                  <a:schemeClr val="tx1"/>
                </a:solidFill>
                <a:latin typeface="+mn-lt"/>
                <a:ea typeface="ＭＳ Ｐゴシック" charset="0"/>
                <a:cs typeface="Geneva" charset="-128"/>
              </a:rPr>
              <a:t>或</a:t>
            </a:r>
            <a:r>
              <a:rPr kumimoji="1" lang="en-US" altLang="zh-CN" sz="1200" b="0" i="0" u="none" strike="noStrike" kern="1200" dirty="0" smtClean="0">
                <a:solidFill>
                  <a:schemeClr val="tx1"/>
                </a:solidFill>
                <a:latin typeface="+mn-lt"/>
                <a:ea typeface="ＭＳ Ｐゴシック" charset="0"/>
                <a:cs typeface="Geneva" charset="-128"/>
                <a:hlinkClick r:id="rId10" tooltip="J2EE"/>
              </a:rPr>
              <a:t>J2EE</a:t>
            </a:r>
            <a:r>
              <a:rPr kumimoji="1" lang="zh-CN" altLang="en-US" sz="1200" b="0" i="0" kern="1200" dirty="0" smtClean="0">
                <a:solidFill>
                  <a:schemeClr val="tx1"/>
                </a:solidFill>
                <a:latin typeface="+mn-lt"/>
                <a:ea typeface="ＭＳ Ｐゴシック" charset="0"/>
                <a:cs typeface="Geneva" charset="-128"/>
              </a:rPr>
              <a:t>），应用平台（</a:t>
            </a:r>
            <a:r>
              <a:rPr kumimoji="1" lang="en-US" altLang="zh-CN" sz="1200" b="0" i="0" kern="1200" dirty="0" smtClean="0">
                <a:solidFill>
                  <a:schemeClr val="tx1"/>
                </a:solidFill>
                <a:latin typeface="+mn-lt"/>
                <a:ea typeface="ＭＳ Ｐゴシック" charset="0"/>
                <a:cs typeface="Geneva" charset="-128"/>
              </a:rPr>
              <a:t>windows</a:t>
            </a:r>
            <a:r>
              <a:rPr kumimoji="1" lang="zh-CN" altLang="en-US" sz="1200" b="0" i="0" kern="1200" dirty="0" smtClean="0">
                <a:solidFill>
                  <a:schemeClr val="tx1"/>
                </a:solidFill>
                <a:latin typeface="+mn-lt"/>
                <a:ea typeface="ＭＳ Ｐゴシック" charset="0"/>
                <a:cs typeface="Geneva" charset="-128"/>
              </a:rPr>
              <a:t>或</a:t>
            </a:r>
            <a:r>
              <a:rPr kumimoji="1" lang="en-US" altLang="zh-CN" sz="1200" b="0" i="0" kern="1200" dirty="0" err="1" smtClean="0">
                <a:solidFill>
                  <a:schemeClr val="tx1"/>
                </a:solidFill>
                <a:latin typeface="+mn-lt"/>
                <a:ea typeface="ＭＳ Ｐゴシック" charset="0"/>
                <a:cs typeface="Geneva" charset="-128"/>
              </a:rPr>
              <a:t>unix</a:t>
            </a:r>
            <a:r>
              <a:rPr kumimoji="1" lang="zh-CN" altLang="en-US" sz="1200" b="0" i="0" kern="1200" dirty="0" smtClean="0">
                <a:solidFill>
                  <a:schemeClr val="tx1"/>
                </a:solidFill>
                <a:latin typeface="+mn-lt"/>
                <a:ea typeface="ＭＳ Ｐゴシック" charset="0"/>
                <a:cs typeface="Geneva" charset="-128"/>
              </a:rPr>
              <a:t>）形成相应的 </a:t>
            </a:r>
            <a:r>
              <a:rPr kumimoji="1" lang="en-US" altLang="zh-CN" sz="1200" b="0" i="0" kern="1200" dirty="0" smtClean="0">
                <a:solidFill>
                  <a:schemeClr val="tx1"/>
                </a:solidFill>
                <a:latin typeface="+mn-lt"/>
                <a:ea typeface="ＭＳ Ｐゴシック" charset="0"/>
                <a:cs typeface="Geneva" charset="-128"/>
              </a:rPr>
              <a:t>PSM</a:t>
            </a:r>
            <a:r>
              <a:rPr kumimoji="1" lang="zh-CN" altLang="en-US" sz="1200" b="0" i="0" kern="1200" dirty="0" smtClean="0">
                <a:solidFill>
                  <a:schemeClr val="tx1"/>
                </a:solidFill>
                <a:latin typeface="+mn-lt"/>
                <a:ea typeface="ＭＳ Ｐゴシック" charset="0"/>
                <a:cs typeface="Geneva" charset="-128"/>
              </a:rPr>
              <a:t>（平台相关模型）。依照相应的工具，例如 </a:t>
            </a:r>
            <a:r>
              <a:rPr kumimoji="1" lang="en-US" altLang="zh-CN" sz="1200" b="0" i="0" kern="1200" dirty="0" err="1" smtClean="0">
                <a:solidFill>
                  <a:schemeClr val="tx1"/>
                </a:solidFill>
                <a:latin typeface="+mn-lt"/>
                <a:ea typeface="ＭＳ Ｐゴシック" charset="0"/>
                <a:cs typeface="Geneva" charset="-128"/>
              </a:rPr>
              <a:t>ArcStyler</a:t>
            </a:r>
            <a:r>
              <a:rPr kumimoji="1" lang="zh-CN" altLang="en-US" sz="1200" b="0" i="0" kern="1200" dirty="0" smtClean="0">
                <a:solidFill>
                  <a:schemeClr val="tx1"/>
                </a:solidFill>
                <a:latin typeface="+mn-lt"/>
                <a:ea typeface="ＭＳ Ｐゴシック" charset="0"/>
                <a:cs typeface="Geneva" charset="-128"/>
              </a:rPr>
              <a:t>可以完整地生成相应的代码和</a:t>
            </a:r>
            <a:r>
              <a:rPr kumimoji="1" lang="zh-CN" altLang="en-US" sz="1200" b="0" i="0" u="none" strike="noStrike" kern="1200" dirty="0" smtClean="0">
                <a:solidFill>
                  <a:schemeClr val="tx1"/>
                </a:solidFill>
                <a:latin typeface="+mn-lt"/>
                <a:ea typeface="ＭＳ Ｐゴシック" charset="0"/>
                <a:cs typeface="Geneva" charset="-128"/>
                <a:hlinkClick r:id="rId11" tooltip="软件系统"/>
              </a:rPr>
              <a:t>软件系统</a:t>
            </a:r>
            <a:r>
              <a:rPr kumimoji="1" lang="zh-CN" altLang="en-US" sz="1200" b="0" i="0" kern="1200" dirty="0" smtClean="0">
                <a:solidFill>
                  <a:schemeClr val="tx1"/>
                </a:solidFill>
                <a:latin typeface="+mn-lt"/>
                <a:ea typeface="ＭＳ Ｐゴシック" charset="0"/>
                <a:cs typeface="Geneva" charset="-128"/>
              </a:rPr>
              <a:t>。当然这里只是罗列出一个大致的思路和方法。</a:t>
            </a:r>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79</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latinLnBrk="1"/>
            <a:r>
              <a:rPr kumimoji="1" lang="zh-CN" altLang="en-US" sz="1200" b="0" i="0" kern="1200" dirty="0" smtClean="0">
                <a:solidFill>
                  <a:schemeClr val="tx1"/>
                </a:solidFill>
                <a:latin typeface="+mn-lt"/>
                <a:ea typeface="ＭＳ Ｐゴシック" charset="0"/>
                <a:cs typeface="Geneva" charset="-128"/>
              </a:rPr>
              <a:t> 为了实现</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这一宏大构想，</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制定了一系列的标准：</a:t>
            </a:r>
          </a:p>
          <a:p>
            <a:pPr latinLnBrk="1"/>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被</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用来描述各种模型。它并不是为</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而生，但是作为目前最为风行的建模语言，</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已经占据了全球建模语言领域</a:t>
            </a:r>
            <a:r>
              <a:rPr kumimoji="1" lang="en-US" altLang="zh-CN" sz="1200" b="0" i="0" kern="1200" dirty="0" smtClean="0">
                <a:solidFill>
                  <a:schemeClr val="tx1"/>
                </a:solidFill>
                <a:latin typeface="+mn-lt"/>
                <a:ea typeface="ＭＳ Ｐゴシック" charset="0"/>
                <a:cs typeface="Geneva" charset="-128"/>
              </a:rPr>
              <a:t>90</a:t>
            </a:r>
            <a:r>
              <a:rPr kumimoji="1" lang="zh-CN" altLang="en-US" sz="1200" b="0" i="0" kern="1200" dirty="0" smtClean="0">
                <a:solidFill>
                  <a:schemeClr val="tx1"/>
                </a:solidFill>
                <a:latin typeface="+mn-lt"/>
                <a:ea typeface="ＭＳ Ｐゴシック" charset="0"/>
                <a:cs typeface="Geneva" charset="-128"/>
              </a:rPr>
              <a:t>％的市场份额，成为了建模语言事实上的标准，因此</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将它作为</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技术的基础是自然而然的明智选择。它是</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的基础，也是</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最有力的武器。</a:t>
            </a:r>
          </a:p>
          <a:p>
            <a:pPr latinLnBrk="1"/>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MOF</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MOF</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Meta </a:t>
            </a:r>
            <a:r>
              <a:rPr kumimoji="1" lang="en-US" altLang="zh-CN" sz="1200" b="0" i="0" u="none" strike="noStrike" kern="1200" dirty="0" smtClean="0">
                <a:solidFill>
                  <a:schemeClr val="tx1"/>
                </a:solidFill>
                <a:latin typeface="+mn-lt"/>
                <a:ea typeface="ＭＳ Ｐゴシック" charset="0"/>
                <a:cs typeface="Geneva" charset="-128"/>
                <a:hlinkClick r:id="rId3" tooltip="Object"/>
              </a:rPr>
              <a:t>Object</a:t>
            </a:r>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Facility </a:t>
            </a:r>
            <a:r>
              <a:rPr kumimoji="1" lang="zh-CN" altLang="en-US" sz="1200" b="0" i="0" kern="1200" dirty="0" smtClean="0">
                <a:solidFill>
                  <a:schemeClr val="tx1"/>
                </a:solidFill>
                <a:latin typeface="+mn-lt"/>
                <a:ea typeface="ＭＳ Ｐゴシック" charset="0"/>
                <a:cs typeface="Geneva" charset="-128"/>
              </a:rPr>
              <a:t>元</a:t>
            </a:r>
            <a:r>
              <a:rPr kumimoji="1" lang="zh-CN" altLang="en-US" sz="1200" b="0" i="0" u="none" strike="noStrike" kern="1200" dirty="0" smtClean="0">
                <a:solidFill>
                  <a:schemeClr val="tx1"/>
                </a:solidFill>
                <a:latin typeface="+mn-lt"/>
                <a:ea typeface="ＭＳ Ｐゴシック" charset="0"/>
                <a:cs typeface="Geneva" charset="-128"/>
                <a:hlinkClick r:id="rId4" tooltip="对象"/>
              </a:rPr>
              <a:t>对象</a:t>
            </a:r>
            <a:r>
              <a:rPr kumimoji="1" lang="zh-CN" altLang="en-US" sz="1200" b="0" i="0" kern="1200" dirty="0" smtClean="0">
                <a:solidFill>
                  <a:schemeClr val="tx1"/>
                </a:solidFill>
                <a:latin typeface="+mn-lt"/>
                <a:ea typeface="ＭＳ Ｐゴシック" charset="0"/>
                <a:cs typeface="Geneva" charset="-128"/>
              </a:rPr>
              <a:t>机制）是比</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更高层次的抽象，它的目的是为了描</a:t>
            </a:r>
            <a:r>
              <a:rPr kumimoji="1" lang="en-US" altLang="zh-CN" sz="1200" b="0" i="0" kern="1200" dirty="0" smtClean="0">
                <a:solidFill>
                  <a:schemeClr val="tx1"/>
                </a:solidFill>
                <a:latin typeface="+mn-lt"/>
                <a:ea typeface="ＭＳ Ｐゴシック" charset="0"/>
                <a:cs typeface="Geneva" charset="-128"/>
              </a:rPr>
              <a:t>ww.hudong.com/wiki/%E7%B1%BB target="_new" class=</a:t>
            </a:r>
            <a:r>
              <a:rPr kumimoji="1" lang="en-US" altLang="zh-CN" sz="1200" b="0" i="0" kern="1200" dirty="0" err="1" smtClean="0">
                <a:solidFill>
                  <a:schemeClr val="tx1"/>
                </a:solidFill>
                <a:latin typeface="+mn-lt"/>
                <a:ea typeface="ＭＳ Ｐゴシック" charset="0"/>
                <a:cs typeface="Geneva" charset="-128"/>
              </a:rPr>
              <a:t>innerlink</a:t>
            </a:r>
            <a:r>
              <a:rPr kumimoji="1" lang="en-US" altLang="zh-CN" sz="1200" b="0" i="0" kern="1200" dirty="0" smtClean="0">
                <a:solidFill>
                  <a:schemeClr val="tx1"/>
                </a:solidFill>
                <a:latin typeface="+mn-lt"/>
                <a:ea typeface="ＭＳ Ｐゴシック" charset="0"/>
                <a:cs typeface="Geneva" charset="-128"/>
              </a:rPr>
              <a:t>&gt;</a:t>
            </a:r>
            <a:r>
              <a:rPr kumimoji="1" lang="zh-CN" altLang="en-US" sz="1200" b="0" i="0" kern="1200" dirty="0" smtClean="0">
                <a:solidFill>
                  <a:schemeClr val="tx1"/>
                </a:solidFill>
                <a:latin typeface="+mn-lt"/>
                <a:ea typeface="ＭＳ Ｐゴシック" charset="0"/>
                <a:cs typeface="Geneva" charset="-128"/>
              </a:rPr>
              <a:t>类</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的建模语言。虽然</a:t>
            </a:r>
            <a:r>
              <a:rPr kumimoji="1" lang="en-US" altLang="zh-CN" sz="1200" b="0" i="0" kern="1200" dirty="0" smtClean="0">
                <a:solidFill>
                  <a:schemeClr val="tx1"/>
                </a:solidFill>
                <a:latin typeface="+mn-lt"/>
                <a:ea typeface="ＭＳ Ｐゴシック" charset="0"/>
                <a:cs typeface="Geneva" charset="-128"/>
              </a:rPr>
              <a:t>MOF</a:t>
            </a:r>
            <a:r>
              <a:rPr kumimoji="1" lang="zh-CN" altLang="en-US" sz="1200" b="0" i="0" kern="1200" dirty="0" smtClean="0">
                <a:solidFill>
                  <a:schemeClr val="tx1"/>
                </a:solidFill>
                <a:latin typeface="+mn-lt"/>
                <a:ea typeface="ＭＳ Ｐゴシック" charset="0"/>
                <a:cs typeface="Geneva" charset="-128"/>
              </a:rPr>
              <a:t>也不是为</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而生的，但是我们可以体味到</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的工程师们良苦的用心和长远的目光。</a:t>
            </a:r>
          </a:p>
          <a:p>
            <a:pPr latinLnBrk="1"/>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XMI</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XMI</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u="none" strike="noStrike" kern="1200" dirty="0" smtClean="0">
                <a:solidFill>
                  <a:schemeClr val="tx1"/>
                </a:solidFill>
                <a:latin typeface="+mn-lt"/>
                <a:ea typeface="ＭＳ Ｐゴシック" charset="0"/>
                <a:cs typeface="Geneva" charset="-128"/>
                <a:hlinkClick r:id="rId5" tooltip="XML"/>
              </a:rPr>
              <a:t>XML</a:t>
            </a:r>
            <a:r>
              <a:rPr kumimoji="1" lang="en-US" altLang="zh-CN" sz="1200" b="0" i="0" kern="1200" dirty="0" smtClean="0">
                <a:solidFill>
                  <a:schemeClr val="tx1"/>
                </a:solidFill>
                <a:latin typeface="+mn-lt"/>
                <a:ea typeface="ＭＳ Ｐゴシック" charset="0"/>
                <a:cs typeface="Geneva" charset="-128"/>
              </a:rPr>
              <a:t>-based metadata Interchange</a:t>
            </a:r>
            <a:r>
              <a:rPr kumimoji="1" lang="zh-CN" altLang="en-US" sz="1200" b="0" i="0" kern="1200" dirty="0" smtClean="0">
                <a:solidFill>
                  <a:schemeClr val="tx1"/>
                </a:solidFill>
                <a:latin typeface="+mn-lt"/>
                <a:ea typeface="ＭＳ Ｐゴシック" charset="0"/>
                <a:cs typeface="Geneva" charset="-128"/>
              </a:rPr>
              <a:t>）是基于</a:t>
            </a:r>
            <a:r>
              <a:rPr kumimoji="1" lang="en-US" altLang="zh-CN" sz="1200" b="0" i="0" kern="1200" dirty="0" smtClean="0">
                <a:solidFill>
                  <a:schemeClr val="tx1"/>
                </a:solidFill>
                <a:latin typeface="+mn-lt"/>
                <a:ea typeface="ＭＳ Ｐゴシック" charset="0"/>
                <a:cs typeface="Geneva" charset="-128"/>
              </a:rPr>
              <a:t>XML</a:t>
            </a:r>
            <a:r>
              <a:rPr kumimoji="1" lang="zh-CN" altLang="en-US" sz="1200" b="0" i="0" kern="1200" dirty="0" smtClean="0">
                <a:solidFill>
                  <a:schemeClr val="tx1"/>
                </a:solidFill>
                <a:latin typeface="+mn-lt"/>
                <a:ea typeface="ＭＳ Ｐゴシック" charset="0"/>
                <a:cs typeface="Geneva" charset="-128"/>
              </a:rPr>
              <a:t>的</a:t>
            </a:r>
            <a:r>
              <a:rPr kumimoji="1" lang="zh-CN" altLang="en-US" sz="1200" b="0" i="0" u="none" strike="noStrike" kern="1200" dirty="0" smtClean="0">
                <a:solidFill>
                  <a:schemeClr val="tx1"/>
                </a:solidFill>
                <a:latin typeface="+mn-lt"/>
                <a:ea typeface="ＭＳ Ｐゴシック" charset="0"/>
                <a:cs typeface="Geneva" charset="-128"/>
                <a:hlinkClick r:id="rId6" tooltip="元数据"/>
              </a:rPr>
              <a:t>元数据</a:t>
            </a:r>
            <a:r>
              <a:rPr kumimoji="1" lang="zh-CN" altLang="en-US" sz="1200" b="0" i="0" kern="1200" dirty="0" smtClean="0">
                <a:solidFill>
                  <a:schemeClr val="tx1"/>
                </a:solidFill>
                <a:latin typeface="+mn-lt"/>
                <a:ea typeface="ＭＳ Ｐゴシック" charset="0"/>
                <a:cs typeface="Geneva" charset="-128"/>
              </a:rPr>
              <a:t>交换。它通过标准化的</a:t>
            </a:r>
            <a:r>
              <a:rPr kumimoji="1" lang="en-US" altLang="zh-CN" sz="1200" b="0" i="0" kern="1200" dirty="0" smtClean="0">
                <a:solidFill>
                  <a:schemeClr val="tx1"/>
                </a:solidFill>
                <a:latin typeface="+mn-lt"/>
                <a:ea typeface="ＭＳ Ｐゴシック" charset="0"/>
                <a:cs typeface="Geneva" charset="-128"/>
              </a:rPr>
              <a:t>XML</a:t>
            </a:r>
            <a:r>
              <a:rPr kumimoji="1" lang="zh-CN" altLang="en-US" sz="1200" b="0" i="0" kern="1200" dirty="0" smtClean="0">
                <a:solidFill>
                  <a:schemeClr val="tx1"/>
                </a:solidFill>
                <a:latin typeface="+mn-lt"/>
                <a:ea typeface="ＭＳ Ｐゴシック" charset="0"/>
                <a:cs typeface="Geneva" charset="-128"/>
              </a:rPr>
              <a:t>文档格式和</a:t>
            </a:r>
            <a:r>
              <a:rPr kumimoji="1" lang="en-US" altLang="zh-CN" sz="1200" b="0" i="0" kern="1200" dirty="0" smtClean="0">
                <a:solidFill>
                  <a:schemeClr val="tx1"/>
                </a:solidFill>
                <a:latin typeface="+mn-lt"/>
                <a:ea typeface="ＭＳ Ｐゴシック" charset="0"/>
                <a:cs typeface="Geneva" charset="-128"/>
              </a:rPr>
              <a:t>DTDs</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Document </a:t>
            </a:r>
            <a:r>
              <a:rPr kumimoji="1" lang="en-US" altLang="zh-CN" sz="1200" b="0" i="0" u="none" strike="noStrike" kern="1200" dirty="0" smtClean="0">
                <a:solidFill>
                  <a:schemeClr val="tx1"/>
                </a:solidFill>
                <a:latin typeface="+mn-lt"/>
                <a:ea typeface="ＭＳ Ｐゴシック" charset="0"/>
                <a:cs typeface="Geneva" charset="-128"/>
                <a:hlinkClick r:id="rId7" tooltip="Type"/>
              </a:rPr>
              <a:t>Type</a:t>
            </a:r>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Definitions</a:t>
            </a:r>
            <a:r>
              <a:rPr kumimoji="1" lang="zh-CN" altLang="en-US" sz="1200" b="0" i="0" kern="1200" dirty="0" smtClean="0">
                <a:solidFill>
                  <a:schemeClr val="tx1"/>
                </a:solidFill>
                <a:latin typeface="+mn-lt"/>
                <a:ea typeface="ＭＳ Ｐゴシック" charset="0"/>
                <a:cs typeface="Geneva" charset="-128"/>
              </a:rPr>
              <a:t>）为各种模型定义了一种基于</a:t>
            </a:r>
            <a:r>
              <a:rPr kumimoji="1" lang="en-US" altLang="zh-CN" sz="1200" b="0" i="0" kern="1200" dirty="0" smtClean="0">
                <a:solidFill>
                  <a:schemeClr val="tx1"/>
                </a:solidFill>
                <a:latin typeface="+mn-lt"/>
                <a:ea typeface="ＭＳ Ｐゴシック" charset="0"/>
                <a:cs typeface="Geneva" charset="-128"/>
              </a:rPr>
              <a:t>XML</a:t>
            </a:r>
            <a:r>
              <a:rPr kumimoji="1" lang="zh-CN" altLang="en-US" sz="1200" b="0" i="0" kern="1200" dirty="0" smtClean="0">
                <a:solidFill>
                  <a:schemeClr val="tx1"/>
                </a:solidFill>
                <a:latin typeface="+mn-lt"/>
                <a:ea typeface="ＭＳ Ｐゴシック" charset="0"/>
                <a:cs typeface="Geneva" charset="-128"/>
              </a:rPr>
              <a:t>的数据交换格式。这使得作为最终产品的模型可以在各种不同的工具中传递，这一点是非常重要的，它保证了</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不会在打破了一种束缚之后再被加上一层新的束缚。</a:t>
            </a:r>
          </a:p>
          <a:p>
            <a:pPr latinLnBrk="1"/>
            <a:r>
              <a:rPr kumimoji="1" lang="zh-CN" altLang="en-US" sz="1200" b="0" i="0" kern="1200" dirty="0" smtClean="0">
                <a:solidFill>
                  <a:schemeClr val="tx1"/>
                </a:solidFill>
                <a:latin typeface="+mn-lt"/>
                <a:ea typeface="ＭＳ Ｐゴシック" charset="0"/>
                <a:cs typeface="Geneva" charset="-128"/>
              </a:rPr>
              <a:t>      </a:t>
            </a:r>
            <a:r>
              <a:rPr kumimoji="1" lang="en-US" altLang="zh-CN" sz="1200" b="0" i="0" kern="1200" dirty="0" smtClean="0">
                <a:solidFill>
                  <a:schemeClr val="tx1"/>
                </a:solidFill>
                <a:latin typeface="+mn-lt"/>
                <a:ea typeface="ＭＳ Ｐゴシック" charset="0"/>
                <a:cs typeface="Geneva" charset="-128"/>
              </a:rPr>
              <a:t>CWM</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CWM</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Common Warehouse </a:t>
            </a:r>
            <a:r>
              <a:rPr kumimoji="1" lang="en-US" altLang="zh-CN" sz="1200" b="0" i="0" kern="1200" dirty="0" err="1" smtClean="0">
                <a:solidFill>
                  <a:schemeClr val="tx1"/>
                </a:solidFill>
                <a:latin typeface="+mn-lt"/>
                <a:ea typeface="ＭＳ Ｐゴシック" charset="0"/>
                <a:cs typeface="Geneva" charset="-128"/>
              </a:rPr>
              <a:t>Metamodel</a:t>
            </a: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公共仓库元模型）提供了一种数据格式变换的手段，在任意级别的模型上都可以使用</a:t>
            </a:r>
            <a:r>
              <a:rPr kumimoji="1" lang="en-US" altLang="zh-CN" sz="1200" b="0" i="0" kern="1200" dirty="0" smtClean="0">
                <a:solidFill>
                  <a:schemeClr val="tx1"/>
                </a:solidFill>
                <a:latin typeface="+mn-lt"/>
                <a:ea typeface="ＭＳ Ｐゴシック" charset="0"/>
                <a:cs typeface="Geneva" charset="-128"/>
              </a:rPr>
              <a:t>CWM</a:t>
            </a:r>
            <a:r>
              <a:rPr kumimoji="1" lang="zh-CN" altLang="en-US" sz="1200" b="0" i="0" kern="1200" dirty="0" smtClean="0">
                <a:solidFill>
                  <a:schemeClr val="tx1"/>
                </a:solidFill>
                <a:latin typeface="+mn-lt"/>
                <a:ea typeface="ＭＳ Ｐゴシック" charset="0"/>
                <a:cs typeface="Geneva" charset="-128"/>
              </a:rPr>
              <a:t>来描述两种数据模型之间的映射规则，比如将数据实体从关系数据库变换为</a:t>
            </a:r>
            <a:r>
              <a:rPr kumimoji="1" lang="en-US" altLang="zh-CN" sz="1200" b="0" i="0" kern="1200" dirty="0" smtClean="0">
                <a:solidFill>
                  <a:schemeClr val="tx1"/>
                </a:solidFill>
                <a:latin typeface="+mn-lt"/>
                <a:ea typeface="ＭＳ Ｐゴシック" charset="0"/>
                <a:cs typeface="Geneva" charset="-128"/>
              </a:rPr>
              <a:t>XML</a:t>
            </a:r>
            <a:r>
              <a:rPr kumimoji="1" lang="zh-CN" altLang="en-US" sz="1200" b="0" i="0" kern="1200" dirty="0" smtClean="0">
                <a:solidFill>
                  <a:schemeClr val="tx1"/>
                </a:solidFill>
                <a:latin typeface="+mn-lt"/>
                <a:ea typeface="ＭＳ Ｐゴシック" charset="0"/>
                <a:cs typeface="Geneva" charset="-128"/>
              </a:rPr>
              <a:t>格式。在</a:t>
            </a:r>
            <a:r>
              <a:rPr kumimoji="1" lang="en-US" altLang="zh-CN" sz="1200" b="0" i="0" kern="1200" dirty="0" smtClean="0">
                <a:solidFill>
                  <a:schemeClr val="tx1"/>
                </a:solidFill>
                <a:latin typeface="+mn-lt"/>
                <a:ea typeface="ＭＳ Ｐゴシック" charset="0"/>
                <a:cs typeface="Geneva" charset="-128"/>
              </a:rPr>
              <a:t>MOF</a:t>
            </a:r>
            <a:r>
              <a:rPr kumimoji="1" lang="zh-CN" altLang="en-US" sz="1200" b="0" i="0" kern="1200" dirty="0" smtClean="0">
                <a:solidFill>
                  <a:schemeClr val="tx1"/>
                </a:solidFill>
                <a:latin typeface="+mn-lt"/>
                <a:ea typeface="ＭＳ Ｐゴシック" charset="0"/>
                <a:cs typeface="Geneva" charset="-128"/>
              </a:rPr>
              <a:t>的框架下，</a:t>
            </a:r>
            <a:r>
              <a:rPr kumimoji="1" lang="en-US" altLang="zh-CN" sz="1200" b="0" i="0" kern="1200" dirty="0" smtClean="0">
                <a:solidFill>
                  <a:schemeClr val="tx1"/>
                </a:solidFill>
                <a:latin typeface="+mn-lt"/>
                <a:ea typeface="ＭＳ Ｐゴシック" charset="0"/>
                <a:cs typeface="Geneva" charset="-128"/>
              </a:rPr>
              <a:t>CWM</a:t>
            </a:r>
            <a:r>
              <a:rPr kumimoji="1" lang="zh-CN" altLang="en-US" sz="1200" b="0" i="0" kern="1200" dirty="0" smtClean="0">
                <a:solidFill>
                  <a:schemeClr val="tx1"/>
                </a:solidFill>
                <a:latin typeface="+mn-lt"/>
                <a:ea typeface="ＭＳ Ｐゴシック" charset="0"/>
                <a:cs typeface="Geneva" charset="-128"/>
              </a:rPr>
              <a:t>使得通用的数据模型变换引擎成为可能。</a:t>
            </a:r>
          </a:p>
          <a:p>
            <a:pPr latinLnBrk="1"/>
            <a:r>
              <a:rPr kumimoji="1" lang="zh-CN" altLang="en-US" sz="1200" b="0" i="0" kern="1200" dirty="0" smtClean="0">
                <a:solidFill>
                  <a:schemeClr val="tx1"/>
                </a:solidFill>
                <a:latin typeface="+mn-lt"/>
                <a:ea typeface="ＭＳ Ｐゴシック" charset="0"/>
                <a:cs typeface="Geneva" charset="-128"/>
              </a:rPr>
              <a:t>      在</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的蓝图中，</a:t>
            </a:r>
            <a:r>
              <a:rPr kumimoji="1" lang="en-US" altLang="zh-CN" sz="1200" b="0" i="0" kern="1200" dirty="0" smtClean="0">
                <a:solidFill>
                  <a:schemeClr val="tx1"/>
                </a:solidFill>
                <a:latin typeface="+mn-lt"/>
                <a:ea typeface="ＭＳ Ｐゴシック" charset="0"/>
                <a:cs typeface="Geneva" charset="-128"/>
              </a:rPr>
              <a:t>UML</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MOF</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XMI</a:t>
            </a:r>
            <a:r>
              <a:rPr kumimoji="1" lang="zh-CN" altLang="en-US" sz="1200" b="0" i="0" kern="1200" dirty="0" smtClean="0">
                <a:solidFill>
                  <a:schemeClr val="tx1"/>
                </a:solidFill>
                <a:latin typeface="+mn-lt"/>
                <a:ea typeface="ＭＳ Ｐゴシック" charset="0"/>
                <a:cs typeface="Geneva" charset="-128"/>
              </a:rPr>
              <a:t>、</a:t>
            </a:r>
            <a:r>
              <a:rPr kumimoji="1" lang="en-US" altLang="zh-CN" sz="1200" b="0" i="0" kern="1200" dirty="0" smtClean="0">
                <a:solidFill>
                  <a:schemeClr val="tx1"/>
                </a:solidFill>
                <a:latin typeface="+mn-lt"/>
                <a:ea typeface="ＭＳ Ｐゴシック" charset="0"/>
                <a:cs typeface="Geneva" charset="-128"/>
              </a:rPr>
              <a:t>CWM</a:t>
            </a:r>
            <a:r>
              <a:rPr kumimoji="1" lang="zh-CN" altLang="en-US" sz="1200" b="0" i="0" kern="1200" dirty="0" smtClean="0">
                <a:solidFill>
                  <a:schemeClr val="tx1"/>
                </a:solidFill>
                <a:latin typeface="+mn-lt"/>
                <a:ea typeface="ＭＳ Ｐゴシック" charset="0"/>
                <a:cs typeface="Geneva" charset="-128"/>
              </a:rPr>
              <a:t>等一系列标准分别解决了</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的模型建立、模型扩展、模型交换、模型变换这几个方面的问题。</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试图通过标准化的定义，扩大</a:t>
            </a:r>
            <a:r>
              <a:rPr kumimoji="1" lang="en-US" altLang="zh-CN" sz="1200" b="0" i="0" kern="1200" dirty="0" smtClean="0">
                <a:solidFill>
                  <a:schemeClr val="tx1"/>
                </a:solidFill>
                <a:latin typeface="+mn-lt"/>
                <a:ea typeface="ＭＳ Ｐゴシック" charset="0"/>
                <a:cs typeface="Geneva" charset="-128"/>
              </a:rPr>
              <a:t>MDA</a:t>
            </a:r>
            <a:r>
              <a:rPr kumimoji="1" lang="zh-CN" altLang="en-US" sz="1200" b="0" i="0" kern="1200" dirty="0" smtClean="0">
                <a:solidFill>
                  <a:schemeClr val="tx1"/>
                </a:solidFill>
                <a:latin typeface="+mn-lt"/>
                <a:ea typeface="ＭＳ Ｐゴシック" charset="0"/>
                <a:cs typeface="Geneva" charset="-128"/>
              </a:rPr>
              <a:t>的应用范围。同时通过这样一个可扩展的建模语言环境，</a:t>
            </a:r>
            <a:r>
              <a:rPr kumimoji="1" lang="en-US" altLang="zh-CN" sz="1200" b="0" i="0" kern="1200" dirty="0" smtClean="0">
                <a:solidFill>
                  <a:schemeClr val="tx1"/>
                </a:solidFill>
                <a:latin typeface="+mn-lt"/>
                <a:ea typeface="ＭＳ Ｐゴシック" charset="0"/>
                <a:cs typeface="Geneva" charset="-128"/>
              </a:rPr>
              <a:t>IT</a:t>
            </a:r>
            <a:r>
              <a:rPr kumimoji="1" lang="zh-CN" altLang="en-US" sz="1200" b="0" i="0" kern="1200" dirty="0" smtClean="0">
                <a:solidFill>
                  <a:schemeClr val="tx1"/>
                </a:solidFill>
                <a:latin typeface="+mn-lt"/>
                <a:ea typeface="ＭＳ Ｐゴシック" charset="0"/>
                <a:cs typeface="Geneva" charset="-128"/>
              </a:rPr>
              <a:t>厂商可以自由实现自己的建模语言，以及语言到可执行代码的映射，然而不管怎么样，都必须处于</a:t>
            </a:r>
            <a:r>
              <a:rPr kumimoji="1" lang="en-US" altLang="zh-CN" sz="1200" b="0" i="0" kern="1200" dirty="0" smtClean="0">
                <a:solidFill>
                  <a:schemeClr val="tx1"/>
                </a:solidFill>
                <a:latin typeface="+mn-lt"/>
                <a:ea typeface="ＭＳ Ｐゴシック" charset="0"/>
                <a:cs typeface="Geneva" charset="-128"/>
              </a:rPr>
              <a:t>OMG</a:t>
            </a:r>
            <a:r>
              <a:rPr kumimoji="1" lang="zh-CN" altLang="en-US" sz="1200" b="0" i="0" kern="1200" dirty="0" smtClean="0">
                <a:solidFill>
                  <a:schemeClr val="tx1"/>
                </a:solidFill>
                <a:latin typeface="+mn-lt"/>
                <a:ea typeface="ＭＳ Ｐゴシック" charset="0"/>
                <a:cs typeface="Geneva" charset="-128"/>
              </a:rPr>
              <a:t>的标准化框架之下。</a:t>
            </a:r>
            <a:endParaRPr kumimoji="1" lang="en-US" altLang="zh-CN" sz="1200" b="0" i="0" kern="1200" dirty="0" smtClean="0">
              <a:solidFill>
                <a:schemeClr val="tx1"/>
              </a:solidFill>
              <a:latin typeface="+mn-lt"/>
              <a:ea typeface="ＭＳ Ｐゴシック" charset="0"/>
              <a:cs typeface="Geneva" charset="-128"/>
            </a:endParaRPr>
          </a:p>
          <a:p>
            <a:pPr latinLnBrk="1"/>
            <a:endParaRPr kumimoji="1" lang="en-US" altLang="zh-CN" sz="1200" b="0" i="0" kern="1200" dirty="0" smtClean="0">
              <a:solidFill>
                <a:schemeClr val="tx1"/>
              </a:solidFill>
              <a:latin typeface="+mn-lt"/>
              <a:ea typeface="ＭＳ Ｐゴシック" charset="0"/>
              <a:cs typeface="Geneva" charset="-128"/>
            </a:endParaRPr>
          </a:p>
          <a:p>
            <a:pPr latinLnBrk="1"/>
            <a:r>
              <a:rPr lang="en-US" altLang="zh-CN" dirty="0" smtClean="0">
                <a:hlinkClick r:id="rId8"/>
              </a:rPr>
              <a:t>http://martinfowler.com/bliki/ModelDrivenArchitecture.html</a:t>
            </a:r>
            <a:endParaRPr kumimoji="1" lang="zh-CN" altLang="en-US" sz="1200" b="0" i="0" kern="1200" dirty="0" smtClean="0">
              <a:solidFill>
                <a:schemeClr val="tx1"/>
              </a:solidFill>
              <a:latin typeface="+mn-lt"/>
              <a:ea typeface="ＭＳ Ｐゴシック" charset="0"/>
              <a:cs typeface="Geneva" charset="-128"/>
            </a:endParaRPr>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80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zh-CN" dirty="0" smtClean="0">
                <a:hlinkClick r:id="rId3"/>
              </a:rPr>
              <a:t>http://www.cnblogs.com/lisperl/archive/2012/07/24/2607024.html</a:t>
            </a:r>
            <a:endParaRPr lang="en-US" altLang="zh-CN"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zh-CN" sz="1200" dirty="0" smtClean="0"/>
              <a:t>Warden Container</a:t>
            </a:r>
            <a:r>
              <a:rPr lang="zh-CN" altLang="zh-CN" sz="1200" dirty="0" smtClean="0"/>
              <a:t>，</a:t>
            </a:r>
            <a:r>
              <a:rPr lang="en-US" altLang="zh-CN" sz="1200" dirty="0" smtClean="0"/>
              <a:t>Cloud Foundry</a:t>
            </a:r>
            <a:r>
              <a:rPr lang="zh-CN" altLang="zh-CN" sz="1200" dirty="0" smtClean="0"/>
              <a:t>中管理应用执行的最小单元是</a:t>
            </a:r>
            <a:r>
              <a:rPr lang="en-US" altLang="zh-CN" sz="1200" dirty="0" smtClean="0"/>
              <a:t>DEA</a:t>
            </a:r>
            <a:r>
              <a:rPr lang="zh-CN" altLang="zh-CN" sz="1200" dirty="0" smtClean="0"/>
              <a:t>，</a:t>
            </a:r>
            <a:r>
              <a:rPr lang="en-US" altLang="zh-CN" sz="1200" dirty="0" smtClean="0"/>
              <a:t>DEA</a:t>
            </a:r>
            <a:r>
              <a:rPr lang="zh-CN" altLang="zh-CN" sz="1200" dirty="0" smtClean="0"/>
              <a:t>会把应用部署运行在</a:t>
            </a:r>
            <a:r>
              <a:rPr lang="en-US" altLang="zh-CN" sz="1200" dirty="0" smtClean="0"/>
              <a:t>Warden Container</a:t>
            </a:r>
            <a:r>
              <a:rPr lang="zh-CN" altLang="zh-CN" sz="1200" dirty="0" smtClean="0"/>
              <a:t>，不同于虚拟机，</a:t>
            </a:r>
            <a:r>
              <a:rPr lang="en-US" altLang="zh-CN" sz="1200" dirty="0" smtClean="0"/>
              <a:t>Warden Container</a:t>
            </a:r>
            <a:r>
              <a:rPr lang="zh-CN" altLang="zh-CN" sz="1200" dirty="0" smtClean="0"/>
              <a:t>是一种应用级别的进程隔离技术，在保证安全性的情况下，它提供了更快的应用启动和横向扩展的速度。</a:t>
            </a:r>
            <a:endParaRPr lang="zh-CN" altLang="en-US" dirty="0" smtClean="0"/>
          </a:p>
          <a:p>
            <a:r>
              <a:rPr lang="zh-CN" altLang="en-US" dirty="0" smtClean="0"/>
              <a:t>源自于</a:t>
            </a:r>
            <a:r>
              <a:rPr lang="en-US" altLang="zh-CN" dirty="0" err="1" smtClean="0"/>
              <a:t>Cgroup</a:t>
            </a:r>
            <a:r>
              <a:rPr lang="zh-CN" altLang="en-US" dirty="0" smtClean="0"/>
              <a:t>，非硬件类</a:t>
            </a:r>
            <a:r>
              <a:rPr lang="en-US" altLang="zh-CN" dirty="0" smtClean="0"/>
              <a:t>Hypervisor</a:t>
            </a:r>
            <a:r>
              <a:rPr lang="zh-CN" altLang="en-US" dirty="0" smtClean="0"/>
              <a:t>的一种隔离技术。</a:t>
            </a:r>
            <a:endParaRPr lang="en-US" altLang="zh-CN" dirty="0" smtClean="0"/>
          </a:p>
          <a:p>
            <a:r>
              <a:rPr lang="zh-CN" altLang="en-US" dirty="0" smtClean="0"/>
              <a:t>起源于</a:t>
            </a:r>
            <a:r>
              <a:rPr lang="en-US" altLang="zh-CN" dirty="0" smtClean="0"/>
              <a:t>Google</a:t>
            </a:r>
            <a:r>
              <a:rPr lang="zh-CN" altLang="en-US" dirty="0" smtClean="0"/>
              <a:t>，</a:t>
            </a:r>
            <a:r>
              <a:rPr lang="en-US" altLang="zh-CN" sz="2400" dirty="0" smtClean="0"/>
              <a:t>KVM</a:t>
            </a:r>
            <a:r>
              <a:rPr lang="zh-CN" altLang="en-US" sz="2400" dirty="0" smtClean="0"/>
              <a:t>虚拟机是</a:t>
            </a:r>
            <a:r>
              <a:rPr lang="en-US" altLang="zh-CN" sz="2400" dirty="0" smtClean="0"/>
              <a:t>Linux</a:t>
            </a:r>
            <a:r>
              <a:rPr lang="zh-CN" altLang="en-US" sz="2400" dirty="0" smtClean="0"/>
              <a:t>的一个进程，因此</a:t>
            </a:r>
            <a:r>
              <a:rPr lang="en-US" altLang="zh-CN" sz="2400" dirty="0" smtClean="0"/>
              <a:t>Google</a:t>
            </a:r>
            <a:r>
              <a:rPr lang="zh-CN" altLang="en-US" sz="2400" dirty="0" smtClean="0"/>
              <a:t>采用了</a:t>
            </a:r>
            <a:r>
              <a:rPr lang="en-US" altLang="zh-CN" sz="2400" dirty="0" err="1" smtClean="0"/>
              <a:t>Cgroups</a:t>
            </a:r>
            <a:r>
              <a:rPr lang="zh-CN" altLang="en-US" sz="2400" dirty="0" smtClean="0"/>
              <a:t>机制来进行资源管理，用户态的虚拟化技术</a:t>
            </a:r>
            <a:endParaRPr lang="en-US" altLang="zh-CN" sz="2400" dirty="0" smtClean="0"/>
          </a:p>
          <a:p>
            <a:pPr lvl="1"/>
            <a:r>
              <a:rPr lang="en-US" altLang="zh-CN" sz="2400" dirty="0" err="1" smtClean="0"/>
              <a:t>Cgroup</a:t>
            </a:r>
            <a:r>
              <a:rPr lang="zh-CN" altLang="en-US" sz="2400" dirty="0" smtClean="0"/>
              <a:t>控制</a:t>
            </a:r>
            <a:r>
              <a:rPr lang="en-US" altLang="zh-CN" sz="2400" dirty="0" smtClean="0"/>
              <a:t>KVM</a:t>
            </a:r>
            <a:r>
              <a:rPr lang="zh-CN" altLang="en-US" sz="2400" dirty="0" smtClean="0"/>
              <a:t>虚拟机可以使用的物理资源，包括</a:t>
            </a:r>
            <a:r>
              <a:rPr lang="en-US" altLang="zh-CN" sz="2400" dirty="0" smtClean="0"/>
              <a:t>CPU</a:t>
            </a:r>
            <a:r>
              <a:rPr lang="zh-CN" altLang="en-US" sz="2400" dirty="0" smtClean="0"/>
              <a:t>占用率，</a:t>
            </a:r>
            <a:r>
              <a:rPr lang="en-US" altLang="zh-CN" sz="2400" dirty="0" smtClean="0"/>
              <a:t>CPU</a:t>
            </a:r>
            <a:r>
              <a:rPr lang="zh-CN" altLang="en-US" sz="2400" dirty="0" smtClean="0"/>
              <a:t>核心，内存等</a:t>
            </a:r>
            <a:endParaRPr lang="en-US" altLang="zh-CN" sz="2400" dirty="0" smtClean="0"/>
          </a:p>
          <a:p>
            <a:r>
              <a:rPr lang="en-US" altLang="zh-CN" dirty="0" smtClean="0"/>
              <a:t>Warden</a:t>
            </a:r>
            <a:r>
              <a:rPr lang="zh-CN" altLang="en-US" dirty="0" smtClean="0"/>
              <a:t>是一个孤立的环境，</a:t>
            </a:r>
            <a:r>
              <a:rPr lang="en-US" altLang="zh-CN" dirty="0" smtClean="0"/>
              <a:t>Droplet</a:t>
            </a:r>
            <a:r>
              <a:rPr lang="zh-CN" altLang="en-US" dirty="0" smtClean="0"/>
              <a:t>只可以获得受限的</a:t>
            </a:r>
            <a:r>
              <a:rPr lang="en-US" altLang="zh-CN" dirty="0" smtClean="0"/>
              <a:t>CPU,</a:t>
            </a:r>
            <a:r>
              <a:rPr lang="zh-CN" altLang="en-US" dirty="0" smtClean="0"/>
              <a:t>内存，磁盘访问权限，网络权限</a:t>
            </a:r>
            <a:endParaRPr lang="en-US" altLang="zh-CN" dirty="0" smtClean="0"/>
          </a:p>
          <a:p>
            <a:r>
              <a:rPr lang="zh-CN" altLang="en-US" dirty="0" smtClean="0"/>
              <a:t>目前在</a:t>
            </a:r>
            <a:r>
              <a:rPr lang="en-US" altLang="zh-CN" dirty="0" smtClean="0"/>
              <a:t>GCE</a:t>
            </a:r>
            <a:r>
              <a:rPr lang="zh-CN" altLang="en-US" dirty="0" smtClean="0"/>
              <a:t>，</a:t>
            </a:r>
            <a:r>
              <a:rPr lang="en-US" altLang="zh-CN" dirty="0" err="1" smtClean="0"/>
              <a:t>OpenShift</a:t>
            </a:r>
            <a:r>
              <a:rPr lang="zh-CN" altLang="en-US" dirty="0" smtClean="0"/>
              <a:t>等</a:t>
            </a:r>
            <a:r>
              <a:rPr lang="en-US" altLang="zh-CN" dirty="0" err="1" smtClean="0"/>
              <a:t>IaaS</a:t>
            </a:r>
            <a:r>
              <a:rPr lang="en-US" altLang="zh-CN" dirty="0" smtClean="0"/>
              <a:t>/</a:t>
            </a:r>
            <a:r>
              <a:rPr lang="en-US" altLang="zh-CN" dirty="0" err="1" smtClean="0"/>
              <a:t>PaaS</a:t>
            </a:r>
            <a:r>
              <a:rPr lang="zh-CN" altLang="en-US" dirty="0" smtClean="0"/>
              <a:t>平台中广泛使用</a:t>
            </a:r>
            <a:endParaRPr lang="en-US" altLang="zh-CN" dirty="0" smtClean="0"/>
          </a:p>
          <a:p>
            <a:r>
              <a:rPr lang="zh-CN" altLang="en-US" dirty="0" smtClean="0"/>
              <a:t>满足应用隔离要求的同时，获得高性能和伸缩性</a:t>
            </a:r>
            <a:endParaRPr lang="en-US" altLang="zh-CN" dirty="0" smtClean="0"/>
          </a:p>
          <a:p>
            <a:r>
              <a:rPr lang="zh-CN" altLang="en-US" dirty="0" smtClean="0"/>
              <a:t>不直接使用</a:t>
            </a:r>
            <a:r>
              <a:rPr lang="en-US" altLang="zh-CN" dirty="0" err="1" smtClean="0"/>
              <a:t>Cgroup</a:t>
            </a:r>
            <a:r>
              <a:rPr lang="zh-CN" altLang="en-US" dirty="0" smtClean="0"/>
              <a:t>，以确保</a:t>
            </a:r>
            <a:r>
              <a:rPr lang="en-US" altLang="zh-CN" dirty="0" smtClean="0"/>
              <a:t>Cloud Foundry DEA</a:t>
            </a:r>
            <a:r>
              <a:rPr lang="zh-CN" altLang="en-US" dirty="0" smtClean="0"/>
              <a:t>对操作系统无依赖性</a:t>
            </a:r>
            <a:endParaRPr lang="en-US" altLang="zh-CN" dirty="0" smtClean="0"/>
          </a:p>
          <a:p>
            <a:endParaRPr lang="en-US" altLang="zh-CN" dirty="0" smtClean="0"/>
          </a:p>
          <a:p>
            <a:r>
              <a:rPr kumimoji="1" lang="zh-CN" altLang="en-US" sz="1200" b="0" i="0" kern="1200" dirty="0" smtClean="0">
                <a:solidFill>
                  <a:schemeClr val="tx1"/>
                </a:solidFill>
                <a:effectLst/>
                <a:latin typeface="Arial" charset="0"/>
                <a:ea typeface="ＭＳ Ｐゴシック" pitchFamily="34" charset="-128"/>
                <a:cs typeface="Geneva" charset="-128"/>
              </a:rPr>
              <a:t>总结一下，</a:t>
            </a:r>
            <a:r>
              <a:rPr kumimoji="1" lang="en-US" altLang="zh-CN" sz="1200" b="0" i="0" kern="1200" dirty="0" err="1" smtClean="0">
                <a:solidFill>
                  <a:schemeClr val="tx1"/>
                </a:solidFill>
                <a:effectLst/>
                <a:latin typeface="Arial" charset="0"/>
                <a:ea typeface="ＭＳ Ｐゴシック" pitchFamily="34" charset="-128"/>
                <a:cs typeface="Geneva" charset="-128"/>
              </a:rPr>
              <a:t>Cgroups</a:t>
            </a:r>
            <a:r>
              <a:rPr kumimoji="1" lang="zh-CN" altLang="en-US" sz="1200" b="0" i="0" kern="1200" dirty="0" smtClean="0">
                <a:solidFill>
                  <a:schemeClr val="tx1"/>
                </a:solidFill>
                <a:effectLst/>
                <a:latin typeface="Arial" charset="0"/>
                <a:ea typeface="ＭＳ Ｐゴシック" pitchFamily="34" charset="-128"/>
                <a:cs typeface="Geneva" charset="-128"/>
              </a:rPr>
              <a:t>作为一种资源管理手段，可以在云计算的多个应用场景使用。</a:t>
            </a:r>
          </a:p>
          <a:p>
            <a:endParaRPr kumimoji="1" lang="en-US" altLang="zh-CN" sz="1200" b="0" i="0" kern="1200" dirty="0" smtClean="0">
              <a:solidFill>
                <a:schemeClr val="tx1"/>
              </a:solidFill>
              <a:effectLst/>
              <a:latin typeface="Arial" charset="0"/>
              <a:ea typeface="ＭＳ Ｐゴシック" pitchFamily="34" charset="-128"/>
              <a:cs typeface="Geneva" charset="-128"/>
            </a:endParaRPr>
          </a:p>
          <a:p>
            <a:r>
              <a:rPr kumimoji="1" lang="zh-CN" altLang="en-US" sz="1200" b="0" i="0" kern="1200" dirty="0" smtClean="0">
                <a:solidFill>
                  <a:schemeClr val="tx1"/>
                </a:solidFill>
                <a:effectLst/>
                <a:latin typeface="Arial" charset="0"/>
                <a:ea typeface="ＭＳ Ｐゴシック" pitchFamily="34" charset="-128"/>
                <a:cs typeface="Geneva" charset="-128"/>
              </a:rPr>
              <a:t>由于</a:t>
            </a:r>
            <a:r>
              <a:rPr kumimoji="1" lang="en-US" altLang="zh-CN" sz="1200" b="0" i="0" kern="1200" dirty="0" err="1" smtClean="0">
                <a:solidFill>
                  <a:schemeClr val="tx1"/>
                </a:solidFill>
                <a:effectLst/>
                <a:latin typeface="Arial" charset="0"/>
                <a:ea typeface="ＭＳ Ｐゴシック" pitchFamily="34" charset="-128"/>
                <a:cs typeface="Geneva" charset="-128"/>
              </a:rPr>
              <a:t>Cgroups</a:t>
            </a:r>
            <a:r>
              <a:rPr kumimoji="1" lang="zh-CN" altLang="en-US" sz="1200" b="0" i="0" kern="1200" dirty="0" smtClean="0">
                <a:solidFill>
                  <a:schemeClr val="tx1"/>
                </a:solidFill>
                <a:effectLst/>
                <a:latin typeface="Arial" charset="0"/>
                <a:ea typeface="ＭＳ Ｐゴシック" pitchFamily="34" charset="-128"/>
                <a:cs typeface="Geneva" charset="-128"/>
              </a:rPr>
              <a:t>是</a:t>
            </a:r>
            <a:r>
              <a:rPr kumimoji="1" lang="en-US" altLang="zh-CN" sz="1200" b="0" i="0" kern="1200" dirty="0" smtClean="0">
                <a:solidFill>
                  <a:schemeClr val="tx1"/>
                </a:solidFill>
                <a:effectLst/>
                <a:latin typeface="Arial" charset="0"/>
                <a:ea typeface="ＭＳ Ｐゴシック" pitchFamily="34" charset="-128"/>
                <a:cs typeface="Geneva" charset="-128"/>
              </a:rPr>
              <a:t>Linux</a:t>
            </a:r>
            <a:r>
              <a:rPr kumimoji="1" lang="zh-CN" altLang="en-US" sz="1200" b="0" i="0" kern="1200" dirty="0" smtClean="0">
                <a:solidFill>
                  <a:schemeClr val="tx1"/>
                </a:solidFill>
                <a:effectLst/>
                <a:latin typeface="Arial" charset="0"/>
                <a:ea typeface="ＭＳ Ｐゴシック" pitchFamily="34" charset="-128"/>
                <a:cs typeface="Geneva" charset="-128"/>
              </a:rPr>
              <a:t>内核提供的一种机制，开销很小，也不要对内核打额外的补丁</a:t>
            </a:r>
            <a:r>
              <a:rPr kumimoji="1" lang="en-US" altLang="zh-CN" sz="1200" b="0" i="0" kern="1200" dirty="0" smtClean="0">
                <a:solidFill>
                  <a:schemeClr val="tx1"/>
                </a:solidFill>
                <a:effectLst/>
                <a:latin typeface="Arial" charset="0"/>
                <a:ea typeface="ＭＳ Ｐゴシック" pitchFamily="34" charset="-128"/>
                <a:cs typeface="Geneva" charset="-128"/>
              </a:rPr>
              <a:t>,</a:t>
            </a:r>
            <a:r>
              <a:rPr kumimoji="1" lang="zh-CN" altLang="en-US" sz="1200" b="0" i="0" kern="1200" dirty="0" smtClean="0">
                <a:solidFill>
                  <a:schemeClr val="tx1"/>
                </a:solidFill>
                <a:effectLst/>
                <a:latin typeface="Arial" charset="0"/>
                <a:ea typeface="ＭＳ Ｐゴシック" pitchFamily="34" charset="-128"/>
                <a:cs typeface="Geneva" charset="-128"/>
              </a:rPr>
              <a:t>使用起来也很方便。对于</a:t>
            </a:r>
            <a:r>
              <a:rPr kumimoji="1" lang="en-US" altLang="zh-CN" sz="1200" b="0" i="0" kern="1200" dirty="0" err="1" smtClean="0">
                <a:solidFill>
                  <a:schemeClr val="tx1"/>
                </a:solidFill>
                <a:effectLst/>
                <a:latin typeface="Arial" charset="0"/>
                <a:ea typeface="ＭＳ Ｐゴシック" pitchFamily="34" charset="-128"/>
                <a:cs typeface="Geneva" charset="-128"/>
              </a:rPr>
              <a:t>IaaS</a:t>
            </a:r>
            <a:r>
              <a:rPr kumimoji="1" lang="zh-CN" altLang="en-US" sz="1200" b="0" i="0" kern="1200" dirty="0" smtClean="0">
                <a:solidFill>
                  <a:schemeClr val="tx1"/>
                </a:solidFill>
                <a:effectLst/>
                <a:latin typeface="Arial" charset="0"/>
                <a:ea typeface="ＭＳ Ｐゴシック" pitchFamily="34" charset="-128"/>
                <a:cs typeface="Geneva" charset="-128"/>
              </a:rPr>
              <a:t>厂商来说，需要强隔离，高灵活性（满足用户安装各种</a:t>
            </a:r>
            <a:r>
              <a:rPr kumimoji="1" lang="en-US" altLang="zh-CN" sz="1200" b="0" i="0" kern="1200" dirty="0" smtClean="0">
                <a:solidFill>
                  <a:schemeClr val="tx1"/>
                </a:solidFill>
                <a:effectLst/>
                <a:latin typeface="Arial" charset="0"/>
                <a:ea typeface="ＭＳ Ｐゴシック" pitchFamily="34" charset="-128"/>
                <a:cs typeface="Geneva" charset="-128"/>
              </a:rPr>
              <a:t>OS</a:t>
            </a:r>
            <a:r>
              <a:rPr kumimoji="1" lang="zh-CN" altLang="en-US" sz="1200" b="0" i="0" kern="1200" dirty="0" smtClean="0">
                <a:solidFill>
                  <a:schemeClr val="tx1"/>
                </a:solidFill>
                <a:effectLst/>
                <a:latin typeface="Arial" charset="0"/>
                <a:ea typeface="ＭＳ Ｐゴシック" pitchFamily="34" charset="-128"/>
                <a:cs typeface="Geneva" charset="-128"/>
              </a:rPr>
              <a:t>的需求），基于容器的虚拟化技术不能很好地满足要求，</a:t>
            </a:r>
            <a:r>
              <a:rPr kumimoji="1" lang="en-US" altLang="zh-CN" sz="1200" b="0" i="0" kern="1200" dirty="0" err="1" smtClean="0">
                <a:solidFill>
                  <a:schemeClr val="tx1"/>
                </a:solidFill>
                <a:effectLst/>
                <a:latin typeface="Arial" charset="0"/>
                <a:ea typeface="ＭＳ Ｐゴシック" pitchFamily="34" charset="-128"/>
                <a:cs typeface="Geneva" charset="-128"/>
              </a:rPr>
              <a:t>Cgroups</a:t>
            </a:r>
            <a:r>
              <a:rPr kumimoji="1" lang="zh-CN" altLang="en-US" sz="1200" b="0" i="0" kern="1200" dirty="0" smtClean="0">
                <a:solidFill>
                  <a:schemeClr val="tx1"/>
                </a:solidFill>
                <a:effectLst/>
                <a:latin typeface="Arial" charset="0"/>
                <a:ea typeface="ＭＳ Ｐゴシック" pitchFamily="34" charset="-128"/>
                <a:cs typeface="Geneva" charset="-128"/>
              </a:rPr>
              <a:t>却可以提供很好的资源控制，再结合传统系统虚拟化技术也能提供很好的解决方案，就如同</a:t>
            </a:r>
            <a:r>
              <a:rPr kumimoji="1" lang="en-US" altLang="zh-CN" sz="1200" b="0" i="0" kern="1200" dirty="0" smtClean="0">
                <a:solidFill>
                  <a:schemeClr val="tx1"/>
                </a:solidFill>
                <a:effectLst/>
                <a:latin typeface="Arial" charset="0"/>
                <a:ea typeface="ＭＳ Ｐゴシック" pitchFamily="34" charset="-128"/>
                <a:cs typeface="Geneva" charset="-128"/>
              </a:rPr>
              <a:t>GCE</a:t>
            </a:r>
            <a:r>
              <a:rPr kumimoji="1" lang="zh-CN" altLang="en-US" sz="1200" b="0" i="0" kern="1200" dirty="0" smtClean="0">
                <a:solidFill>
                  <a:schemeClr val="tx1"/>
                </a:solidFill>
                <a:effectLst/>
                <a:latin typeface="Arial" charset="0"/>
                <a:ea typeface="ＭＳ Ｐゴシック" pitchFamily="34" charset="-128"/>
                <a:cs typeface="Geneva" charset="-128"/>
              </a:rPr>
              <a:t>一样。</a:t>
            </a:r>
          </a:p>
          <a:p>
            <a:endParaRPr kumimoji="1" lang="en-US" altLang="zh-CN" sz="1200" b="0" i="0" kern="1200" dirty="0" smtClean="0">
              <a:solidFill>
                <a:schemeClr val="tx1"/>
              </a:solidFill>
              <a:effectLst/>
              <a:latin typeface="Arial" charset="0"/>
              <a:ea typeface="ＭＳ Ｐゴシック" pitchFamily="34" charset="-128"/>
              <a:cs typeface="Geneva" charset="-128"/>
            </a:endParaRPr>
          </a:p>
          <a:p>
            <a:r>
              <a:rPr kumimoji="1" lang="zh-CN" altLang="en-US" sz="1200" b="0" i="0" kern="1200" dirty="0" smtClean="0">
                <a:solidFill>
                  <a:schemeClr val="tx1"/>
                </a:solidFill>
                <a:effectLst/>
                <a:latin typeface="Arial" charset="0"/>
                <a:ea typeface="ＭＳ Ｐゴシック" pitchFamily="34" charset="-128"/>
                <a:cs typeface="Geneva" charset="-128"/>
              </a:rPr>
              <a:t>而对于</a:t>
            </a:r>
            <a:r>
              <a:rPr kumimoji="1" lang="en-US" altLang="zh-CN" sz="1200" b="0" i="0" kern="1200" dirty="0" err="1" smtClean="0">
                <a:solidFill>
                  <a:schemeClr val="tx1"/>
                </a:solidFill>
                <a:effectLst/>
                <a:latin typeface="Arial" charset="0"/>
                <a:ea typeface="ＭＳ Ｐゴシック" pitchFamily="34" charset="-128"/>
                <a:cs typeface="Geneva" charset="-128"/>
              </a:rPr>
              <a:t>PaaS</a:t>
            </a:r>
            <a:r>
              <a:rPr kumimoji="1" lang="zh-CN" altLang="en-US" sz="1200" b="0" i="0" kern="1200" dirty="0" smtClean="0">
                <a:solidFill>
                  <a:schemeClr val="tx1"/>
                </a:solidFill>
                <a:effectLst/>
                <a:latin typeface="Arial" charset="0"/>
                <a:ea typeface="ＭＳ Ｐゴシック" pitchFamily="34" charset="-128"/>
                <a:cs typeface="Geneva" charset="-128"/>
              </a:rPr>
              <a:t>厂商来说，只要是在一台机器（无论是物理机还是虚拟机）上部署多个</a:t>
            </a:r>
            <a:r>
              <a:rPr kumimoji="1" lang="en-US" altLang="zh-CN" sz="1200" b="0" i="0" kern="1200" dirty="0" smtClean="0">
                <a:solidFill>
                  <a:schemeClr val="tx1"/>
                </a:solidFill>
                <a:effectLst/>
                <a:latin typeface="Arial" charset="0"/>
                <a:ea typeface="ＭＳ Ｐゴシック" pitchFamily="34" charset="-128"/>
                <a:cs typeface="Geneva" charset="-128"/>
              </a:rPr>
              <a:t>App</a:t>
            </a:r>
            <a:r>
              <a:rPr kumimoji="1" lang="zh-CN" altLang="en-US" sz="1200" b="0" i="0" kern="1200" dirty="0" smtClean="0">
                <a:solidFill>
                  <a:schemeClr val="tx1"/>
                </a:solidFill>
                <a:effectLst/>
                <a:latin typeface="Arial" charset="0"/>
                <a:ea typeface="ＭＳ Ｐゴシック" pitchFamily="34" charset="-128"/>
                <a:cs typeface="Geneva" charset="-128"/>
              </a:rPr>
              <a:t>，就需要多个相互隔离，资源受控的运行环境。现在主流的</a:t>
            </a:r>
            <a:r>
              <a:rPr kumimoji="1" lang="en-US" altLang="zh-CN" sz="1200" b="0" i="0" kern="1200" dirty="0" err="1" smtClean="0">
                <a:solidFill>
                  <a:schemeClr val="tx1"/>
                </a:solidFill>
                <a:effectLst/>
                <a:latin typeface="Arial" charset="0"/>
                <a:ea typeface="ＭＳ Ｐゴシック" pitchFamily="34" charset="-128"/>
                <a:cs typeface="Geneva" charset="-128"/>
              </a:rPr>
              <a:t>PaaS</a:t>
            </a:r>
            <a:r>
              <a:rPr kumimoji="1" lang="zh-CN" altLang="en-US" sz="1200" b="0" i="0" kern="1200" dirty="0" smtClean="0">
                <a:solidFill>
                  <a:schemeClr val="tx1"/>
                </a:solidFill>
                <a:effectLst/>
                <a:latin typeface="Arial" charset="0"/>
                <a:ea typeface="ＭＳ Ｐゴシック" pitchFamily="34" charset="-128"/>
                <a:cs typeface="Geneva" charset="-128"/>
              </a:rPr>
              <a:t>厂商基本上都是支持在一台机器上部署多个</a:t>
            </a:r>
            <a:r>
              <a:rPr kumimoji="1" lang="en-US" altLang="zh-CN" sz="1200" b="0" i="0" kern="1200" dirty="0" smtClean="0">
                <a:solidFill>
                  <a:schemeClr val="tx1"/>
                </a:solidFill>
                <a:effectLst/>
                <a:latin typeface="Arial" charset="0"/>
                <a:ea typeface="ＭＳ Ｐゴシック" pitchFamily="34" charset="-128"/>
                <a:cs typeface="Geneva" charset="-128"/>
              </a:rPr>
              <a:t>App</a:t>
            </a:r>
            <a:r>
              <a:rPr kumimoji="1" lang="zh-CN" altLang="en-US" sz="1200" b="0" i="0" kern="1200" dirty="0" smtClean="0">
                <a:solidFill>
                  <a:schemeClr val="tx1"/>
                </a:solidFill>
                <a:effectLst/>
                <a:latin typeface="Arial" charset="0"/>
                <a:ea typeface="ＭＳ Ｐゴシック" pitchFamily="34" charset="-128"/>
                <a:cs typeface="Geneva" charset="-128"/>
              </a:rPr>
              <a:t>（</a:t>
            </a:r>
            <a:r>
              <a:rPr kumimoji="1" lang="en-US" altLang="zh-CN" sz="1200" b="0" i="0" kern="1200" dirty="0" smtClean="0">
                <a:solidFill>
                  <a:schemeClr val="tx1"/>
                </a:solidFill>
                <a:effectLst/>
                <a:latin typeface="Arial" charset="0"/>
                <a:ea typeface="ＭＳ Ｐゴシック" pitchFamily="34" charset="-128"/>
                <a:cs typeface="Geneva" charset="-128"/>
              </a:rPr>
              <a:t>Amazon Elastic Beanstalk</a:t>
            </a:r>
            <a:r>
              <a:rPr kumimoji="1" lang="zh-CN" altLang="en-US" sz="1200" b="0" i="0" kern="1200" dirty="0" smtClean="0">
                <a:solidFill>
                  <a:schemeClr val="tx1"/>
                </a:solidFill>
                <a:effectLst/>
                <a:latin typeface="Arial" charset="0"/>
                <a:ea typeface="ＭＳ Ｐゴシック" pitchFamily="34" charset="-128"/>
                <a:cs typeface="Geneva" charset="-128"/>
              </a:rPr>
              <a:t>是一个</a:t>
            </a:r>
            <a:r>
              <a:rPr kumimoji="1" lang="en-US" altLang="zh-CN" sz="1200" b="0" i="0" kern="1200" dirty="0" smtClean="0">
                <a:solidFill>
                  <a:schemeClr val="tx1"/>
                </a:solidFill>
                <a:effectLst/>
                <a:latin typeface="Arial" charset="0"/>
                <a:ea typeface="ＭＳ Ｐゴシック" pitchFamily="34" charset="-128"/>
                <a:cs typeface="Geneva" charset="-128"/>
              </a:rPr>
              <a:t>Instance</a:t>
            </a:r>
            <a:r>
              <a:rPr kumimoji="1" lang="zh-CN" altLang="en-US" sz="1200" b="0" i="0" kern="1200" dirty="0" smtClean="0">
                <a:solidFill>
                  <a:schemeClr val="tx1"/>
                </a:solidFill>
                <a:effectLst/>
                <a:latin typeface="Arial" charset="0"/>
                <a:ea typeface="ＭＳ Ｐゴシック" pitchFamily="34" charset="-128"/>
                <a:cs typeface="Geneva" charset="-128"/>
              </a:rPr>
              <a:t>上跑一个</a:t>
            </a:r>
            <a:r>
              <a:rPr kumimoji="1" lang="en-US" altLang="zh-CN" sz="1200" b="0" i="0" kern="1200" dirty="0" smtClean="0">
                <a:solidFill>
                  <a:schemeClr val="tx1"/>
                </a:solidFill>
                <a:effectLst/>
                <a:latin typeface="Arial" charset="0"/>
                <a:ea typeface="ＭＳ Ｐゴシック" pitchFamily="34" charset="-128"/>
                <a:cs typeface="Geneva" charset="-128"/>
              </a:rPr>
              <a:t>App</a:t>
            </a:r>
            <a:r>
              <a:rPr kumimoji="1" lang="zh-CN" altLang="en-US" sz="1200" b="0" i="0" kern="1200" dirty="0" smtClean="0">
                <a:solidFill>
                  <a:schemeClr val="tx1"/>
                </a:solidFill>
                <a:effectLst/>
                <a:latin typeface="Arial" charset="0"/>
                <a:ea typeface="ＭＳ Ｐゴシック" pitchFamily="34" charset="-128"/>
                <a:cs typeface="Geneva" charset="-128"/>
              </a:rPr>
              <a:t>，不需要考虑这个问题）。如果采用传统的虚拟化技术则有较大的开销，而有些</a:t>
            </a:r>
            <a:r>
              <a:rPr kumimoji="1" lang="en-US" altLang="zh-CN" sz="1200" b="0" i="0" kern="1200" dirty="0" err="1" smtClean="0">
                <a:solidFill>
                  <a:schemeClr val="tx1"/>
                </a:solidFill>
                <a:effectLst/>
                <a:latin typeface="Arial" charset="0"/>
                <a:ea typeface="ＭＳ Ｐゴシック" pitchFamily="34" charset="-128"/>
                <a:cs typeface="Geneva" charset="-128"/>
              </a:rPr>
              <a:t>PaaS</a:t>
            </a:r>
            <a:r>
              <a:rPr kumimoji="1" lang="zh-CN" altLang="en-US" sz="1200" b="0" i="0" kern="1200" dirty="0" smtClean="0">
                <a:solidFill>
                  <a:schemeClr val="tx1"/>
                </a:solidFill>
                <a:effectLst/>
                <a:latin typeface="Arial" charset="0"/>
                <a:ea typeface="ＭＳ Ｐゴシック" pitchFamily="34" charset="-128"/>
                <a:cs typeface="Geneva" charset="-128"/>
              </a:rPr>
              <a:t>本身就构建在</a:t>
            </a:r>
            <a:r>
              <a:rPr kumimoji="1" lang="en-US" altLang="zh-CN" sz="1200" b="0" i="0" kern="1200" dirty="0" err="1" smtClean="0">
                <a:solidFill>
                  <a:schemeClr val="tx1"/>
                </a:solidFill>
                <a:effectLst/>
                <a:latin typeface="Arial" charset="0"/>
                <a:ea typeface="ＭＳ Ｐゴシック" pitchFamily="34" charset="-128"/>
                <a:cs typeface="Geneva" charset="-128"/>
              </a:rPr>
              <a:t>IaaS</a:t>
            </a:r>
            <a:r>
              <a:rPr kumimoji="1" lang="zh-CN" altLang="en-US" sz="1200" b="0" i="0" kern="1200" dirty="0" smtClean="0">
                <a:solidFill>
                  <a:schemeClr val="tx1"/>
                </a:solidFill>
                <a:effectLst/>
                <a:latin typeface="Arial" charset="0"/>
                <a:ea typeface="ＭＳ Ｐゴシック" pitchFamily="34" charset="-128"/>
                <a:cs typeface="Geneva" charset="-128"/>
              </a:rPr>
              <a:t>提供的虚拟机上（这样以来虚拟化开销更大），因此必须考虑更轻量级的方案。基于容器的虚拟化技术正是这样一种选择，既能提供隔离性，又能进行资源控制，而且虚拟化开销很小。</a:t>
            </a:r>
            <a:endParaRPr kumimoji="1" lang="en-US" altLang="zh-CN" sz="1200" b="0" i="0" kern="1200" dirty="0" smtClean="0">
              <a:solidFill>
                <a:schemeClr val="tx1"/>
              </a:solidFill>
              <a:effectLst/>
              <a:latin typeface="Arial" charset="0"/>
              <a:ea typeface="ＭＳ Ｐゴシック" pitchFamily="34" charset="-128"/>
              <a:cs typeface="Geneva" charset="-128"/>
            </a:endParaRPr>
          </a:p>
          <a:p>
            <a:endParaRPr kumimoji="1" lang="en-US" altLang="zh-CN" sz="1200" b="0" i="0" kern="1200" dirty="0" smtClean="0">
              <a:solidFill>
                <a:schemeClr val="tx1"/>
              </a:solidFill>
              <a:effectLst/>
              <a:latin typeface="Arial" charset="0"/>
              <a:ea typeface="ＭＳ Ｐゴシック" pitchFamily="34" charset="-128"/>
              <a:cs typeface="Geneva" charset="-128"/>
            </a:endParaRPr>
          </a:p>
          <a:p>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在</a:t>
            </a:r>
            <a:r>
              <a:rPr kumimoji="1" lang="en-US" altLang="zh-CN" sz="1200" b="0" i="0" kern="1200" dirty="0" smtClean="0">
                <a:solidFill>
                  <a:schemeClr val="tx1"/>
                </a:solidFill>
                <a:latin typeface="+mn-lt"/>
                <a:ea typeface="ＭＳ Ｐゴシック" charset="0"/>
                <a:cs typeface="Geneva" charset="-128"/>
              </a:rPr>
              <a:t>Linux</a:t>
            </a:r>
            <a:r>
              <a:rPr kumimoji="1" lang="zh-CN" altLang="en-US" sz="1200" b="0" i="0" kern="1200" dirty="0" smtClean="0">
                <a:solidFill>
                  <a:schemeClr val="tx1"/>
                </a:solidFill>
                <a:latin typeface="+mn-lt"/>
                <a:ea typeface="ＭＳ Ｐゴシック" charset="0"/>
                <a:cs typeface="Geneva" charset="-128"/>
              </a:rPr>
              <a:t>上的实现是将</a:t>
            </a:r>
            <a:r>
              <a:rPr kumimoji="1" lang="en-US" altLang="zh-CN" sz="1200" b="0" i="0" kern="1200" dirty="0" smtClean="0">
                <a:solidFill>
                  <a:schemeClr val="tx1"/>
                </a:solidFill>
                <a:latin typeface="+mn-lt"/>
                <a:ea typeface="ＭＳ Ｐゴシック" charset="0"/>
                <a:cs typeface="Geneva" charset="-128"/>
              </a:rPr>
              <a:t>Linux </a:t>
            </a:r>
            <a:r>
              <a:rPr kumimoji="1" lang="zh-CN" altLang="en-US" sz="1200" b="0" i="0" kern="1200" dirty="0" smtClean="0">
                <a:solidFill>
                  <a:schemeClr val="tx1"/>
                </a:solidFill>
                <a:latin typeface="+mn-lt"/>
                <a:ea typeface="ＭＳ Ｐゴシック" charset="0"/>
                <a:cs typeface="Geneva" charset="-128"/>
              </a:rPr>
              <a:t>内核的资源分成若干个</a:t>
            </a:r>
            <a:r>
              <a:rPr kumimoji="1" lang="en-US" altLang="zh-CN" sz="1200" b="0" i="0" kern="1200" dirty="0" smtClean="0">
                <a:solidFill>
                  <a:schemeClr val="tx1"/>
                </a:solidFill>
                <a:latin typeface="+mn-lt"/>
                <a:ea typeface="ＭＳ Ｐゴシック" charset="0"/>
                <a:cs typeface="Geneva" charset="-128"/>
              </a:rPr>
              <a:t>namespace</a:t>
            </a:r>
            <a:r>
              <a:rPr kumimoji="1" lang="zh-CN" altLang="en-US" sz="1200" b="0" i="0" kern="1200" dirty="0" smtClean="0">
                <a:solidFill>
                  <a:schemeClr val="tx1"/>
                </a:solidFill>
                <a:latin typeface="+mn-lt"/>
                <a:ea typeface="ＭＳ Ｐゴシック" charset="0"/>
                <a:cs typeface="Geneva" charset="-128"/>
              </a:rPr>
              <a:t>加以区分，底层的机制是</a:t>
            </a:r>
            <a:r>
              <a:rPr kumimoji="1" lang="en-US" altLang="zh-CN" sz="1200" b="0" i="0" kern="1200" dirty="0" smtClean="0">
                <a:solidFill>
                  <a:schemeClr val="tx1"/>
                </a:solidFill>
                <a:latin typeface="+mn-lt"/>
                <a:ea typeface="ＭＳ Ｐゴシック" charset="0"/>
                <a:cs typeface="Geneva" charset="-128"/>
              </a:rPr>
              <a:t>CGROUP</a:t>
            </a:r>
            <a:r>
              <a:rPr kumimoji="1" lang="zh-CN" altLang="en-US" sz="1200" b="0" i="0" kern="1200" dirty="0" smtClean="0">
                <a:solidFill>
                  <a:schemeClr val="tx1"/>
                </a:solidFill>
                <a:latin typeface="+mn-lt"/>
                <a:ea typeface="ＭＳ Ｐゴシック" charset="0"/>
                <a:cs typeface="Geneva" charset="-128"/>
              </a:rPr>
              <a:t>。这样的设计比虚拟机性能好，启动快，也能够获得足够的安全性。在网络方面，每一个</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实例有一个虚拟网络接口，每个接口有一个</a:t>
            </a:r>
            <a:r>
              <a:rPr kumimoji="1" lang="en-US" altLang="zh-CN" sz="1200" b="0" i="0" kern="1200" dirty="0" smtClean="0">
                <a:solidFill>
                  <a:schemeClr val="tx1"/>
                </a:solidFill>
                <a:latin typeface="+mn-lt"/>
                <a:ea typeface="ＭＳ Ｐゴシック" charset="0"/>
                <a:cs typeface="Geneva" charset="-128"/>
              </a:rPr>
              <a:t>IP</a:t>
            </a:r>
            <a:r>
              <a:rPr kumimoji="1" lang="zh-CN" altLang="en-US" sz="1200" b="0" i="0" kern="1200" dirty="0" smtClean="0">
                <a:solidFill>
                  <a:schemeClr val="tx1"/>
                </a:solidFill>
                <a:latin typeface="+mn-lt"/>
                <a:ea typeface="ＭＳ Ｐゴシック" charset="0"/>
                <a:cs typeface="Geneva" charset="-128"/>
              </a:rPr>
              <a:t>，而</a:t>
            </a:r>
            <a:r>
              <a:rPr kumimoji="1" lang="en-US" altLang="zh-CN" sz="1200" b="0" i="0" kern="1200" dirty="0" smtClean="0">
                <a:solidFill>
                  <a:schemeClr val="tx1"/>
                </a:solidFill>
                <a:latin typeface="+mn-lt"/>
                <a:ea typeface="ＭＳ Ｐゴシック" charset="0"/>
                <a:cs typeface="Geneva" charset="-128"/>
              </a:rPr>
              <a:t>DEA</a:t>
            </a:r>
            <a:r>
              <a:rPr kumimoji="1" lang="zh-CN" altLang="en-US" sz="1200" b="0" i="0" kern="1200" dirty="0" smtClean="0">
                <a:solidFill>
                  <a:schemeClr val="tx1"/>
                </a:solidFill>
                <a:latin typeface="+mn-lt"/>
                <a:ea typeface="ＭＳ Ｐゴシック" charset="0"/>
                <a:cs typeface="Geneva" charset="-128"/>
              </a:rPr>
              <a:t>内有一个子网，这些网络接口就连在这个子网上。安全可以通过</a:t>
            </a:r>
            <a:r>
              <a:rPr kumimoji="1" lang="en-US" altLang="zh-CN" sz="1200" b="0" i="0" kern="1200" dirty="0" err="1" smtClean="0">
                <a:solidFill>
                  <a:schemeClr val="tx1"/>
                </a:solidFill>
                <a:latin typeface="+mn-lt"/>
                <a:ea typeface="ＭＳ Ｐゴシック" charset="0"/>
                <a:cs typeface="Geneva" charset="-128"/>
              </a:rPr>
              <a:t>iptables</a:t>
            </a:r>
            <a:r>
              <a:rPr kumimoji="1" lang="zh-CN" altLang="en-US" sz="1200" b="0" i="0" kern="1200" dirty="0" smtClean="0">
                <a:solidFill>
                  <a:schemeClr val="tx1"/>
                </a:solidFill>
                <a:latin typeface="+mn-lt"/>
                <a:ea typeface="ＭＳ Ｐゴシック" charset="0"/>
                <a:cs typeface="Geneva" charset="-128"/>
              </a:rPr>
              <a:t>来保证。在磁盘方面，每个</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实例有一个自己的</a:t>
            </a:r>
            <a:r>
              <a:rPr kumimoji="1" lang="en-US" altLang="zh-CN" sz="1200" b="0" i="0" kern="1200" dirty="0" err="1" smtClean="0">
                <a:solidFill>
                  <a:schemeClr val="tx1"/>
                </a:solidFill>
                <a:latin typeface="+mn-lt"/>
                <a:ea typeface="ＭＳ Ｐゴシック" charset="0"/>
                <a:cs typeface="Geneva" charset="-128"/>
              </a:rPr>
              <a:t>filesystem</a:t>
            </a:r>
            <a:r>
              <a:rPr kumimoji="1" lang="zh-CN" altLang="en-US" sz="1200" b="0" i="0" kern="1200" dirty="0" smtClean="0">
                <a:solidFill>
                  <a:schemeClr val="tx1"/>
                </a:solidFill>
                <a:latin typeface="+mn-lt"/>
                <a:ea typeface="ＭＳ Ｐゴシック" charset="0"/>
                <a:cs typeface="Geneva" charset="-128"/>
              </a:rPr>
              <a:t>。这些</a:t>
            </a:r>
            <a:r>
              <a:rPr kumimoji="1" lang="en-US" altLang="zh-CN" sz="1200" b="0" i="0" kern="1200" dirty="0" err="1" smtClean="0">
                <a:solidFill>
                  <a:schemeClr val="tx1"/>
                </a:solidFill>
                <a:latin typeface="+mn-lt"/>
                <a:ea typeface="ＭＳ Ｐゴシック" charset="0"/>
                <a:cs typeface="Geneva" charset="-128"/>
              </a:rPr>
              <a:t>filesystem</a:t>
            </a:r>
            <a:r>
              <a:rPr kumimoji="1" lang="zh-CN" altLang="en-US" sz="1200" b="0" i="0" kern="1200" dirty="0" smtClean="0">
                <a:solidFill>
                  <a:schemeClr val="tx1"/>
                </a:solidFill>
                <a:latin typeface="+mn-lt"/>
                <a:ea typeface="ＭＳ Ｐゴシック" charset="0"/>
                <a:cs typeface="Geneva" charset="-128"/>
              </a:rPr>
              <a:t>使用</a:t>
            </a:r>
            <a:r>
              <a:rPr kumimoji="1" lang="en-US" altLang="zh-CN" sz="1200" b="0" i="0" kern="1200" dirty="0" err="1" smtClean="0">
                <a:solidFill>
                  <a:schemeClr val="tx1"/>
                </a:solidFill>
                <a:latin typeface="+mn-lt"/>
                <a:ea typeface="ＭＳ Ｐゴシック" charset="0"/>
                <a:cs typeface="Geneva" charset="-128"/>
              </a:rPr>
              <a:t>aufs</a:t>
            </a:r>
            <a:r>
              <a:rPr kumimoji="1" lang="zh-CN" altLang="en-US" sz="1200" b="0" i="0" kern="1200" dirty="0" smtClean="0">
                <a:solidFill>
                  <a:schemeClr val="tx1"/>
                </a:solidFill>
                <a:latin typeface="+mn-lt"/>
                <a:ea typeface="ＭＳ Ｐゴシック" charset="0"/>
                <a:cs typeface="Geneva" charset="-128"/>
              </a:rPr>
              <a:t>实现的。</a:t>
            </a:r>
            <a:r>
              <a:rPr kumimoji="1" lang="en-US" altLang="zh-CN" sz="1200" b="0" i="0" kern="1200" dirty="0" err="1" smtClean="0">
                <a:solidFill>
                  <a:schemeClr val="tx1"/>
                </a:solidFill>
                <a:latin typeface="+mn-lt"/>
                <a:ea typeface="ＭＳ Ｐゴシック" charset="0"/>
                <a:cs typeface="Geneva" charset="-128"/>
              </a:rPr>
              <a:t>Aufs</a:t>
            </a:r>
            <a:r>
              <a:rPr kumimoji="1" lang="zh-CN" altLang="en-US" sz="1200" b="0" i="0" kern="1200" dirty="0" smtClean="0">
                <a:solidFill>
                  <a:schemeClr val="tx1"/>
                </a:solidFill>
                <a:latin typeface="+mn-lt"/>
                <a:ea typeface="ＭＳ Ｐゴシック" charset="0"/>
                <a:cs typeface="Geneva" charset="-128"/>
              </a:rPr>
              <a:t>可以共享</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之间的只读内容，区分只写的内容，提高了磁盘空间的利用率。因为</a:t>
            </a:r>
            <a:r>
              <a:rPr kumimoji="1" lang="en-US" altLang="zh-CN" sz="1200" b="0" i="0" kern="1200" dirty="0" err="1" smtClean="0">
                <a:solidFill>
                  <a:schemeClr val="tx1"/>
                </a:solidFill>
                <a:latin typeface="+mn-lt"/>
                <a:ea typeface="ＭＳ Ｐゴシック" charset="0"/>
                <a:cs typeface="Geneva" charset="-128"/>
              </a:rPr>
              <a:t>aufs</a:t>
            </a:r>
            <a:r>
              <a:rPr kumimoji="1" lang="zh-CN" altLang="en-US" sz="1200" b="0" i="0" kern="1200" dirty="0" smtClean="0">
                <a:solidFill>
                  <a:schemeClr val="tx1"/>
                </a:solidFill>
                <a:latin typeface="+mn-lt"/>
                <a:ea typeface="ＭＳ Ｐゴシック" charset="0"/>
                <a:cs typeface="Geneva" charset="-128"/>
              </a:rPr>
              <a:t>只能在固定大小的文件上读写，所以磁盘也没有出现写满的可能性。</a:t>
            </a:r>
            <a:endParaRPr kumimoji="1" lang="en-US" altLang="zh-CN" sz="1200" b="0" i="0" kern="1200" dirty="0" smtClean="0">
              <a:solidFill>
                <a:schemeClr val="tx1"/>
              </a:solidFill>
              <a:latin typeface="+mn-lt"/>
              <a:ea typeface="ＭＳ Ｐゴシック" charset="0"/>
              <a:cs typeface="Geneva" charset="-128"/>
            </a:endParaRPr>
          </a:p>
          <a:p>
            <a:endParaRPr kumimoji="1" lang="zh-CN" altLang="en-US" sz="1200" b="0" i="0" kern="1200" dirty="0" smtClean="0">
              <a:solidFill>
                <a:schemeClr val="tx1"/>
              </a:solidFill>
              <a:latin typeface="+mn-lt"/>
              <a:ea typeface="ＭＳ Ｐゴシック" charset="0"/>
              <a:cs typeface="Geneva" charset="-128"/>
            </a:endParaRPr>
          </a:p>
          <a:p>
            <a:r>
              <a:rPr kumimoji="1" lang="en-US" altLang="zh-CN" sz="1200" b="0" i="0" kern="1200" dirty="0" smtClean="0">
                <a:solidFill>
                  <a:schemeClr val="tx1"/>
                </a:solidFill>
                <a:latin typeface="+mn-lt"/>
                <a:ea typeface="ＭＳ Ｐゴシック" charset="0"/>
                <a:cs typeface="Geneva" charset="-128"/>
              </a:rPr>
              <a:t>LXC</a:t>
            </a:r>
            <a:r>
              <a:rPr kumimoji="1" lang="zh-CN" altLang="en-US" sz="1200" b="0" i="0" kern="1200" dirty="0" smtClean="0">
                <a:solidFill>
                  <a:schemeClr val="tx1"/>
                </a:solidFill>
                <a:latin typeface="+mn-lt"/>
                <a:ea typeface="ＭＳ Ｐゴシック" charset="0"/>
                <a:cs typeface="Geneva" charset="-128"/>
              </a:rPr>
              <a:t>是另一个</a:t>
            </a:r>
            <a:r>
              <a:rPr kumimoji="1" lang="en-US" altLang="zh-CN" sz="1200" b="0" i="0" kern="1200" dirty="0" smtClean="0">
                <a:solidFill>
                  <a:schemeClr val="tx1"/>
                </a:solidFill>
                <a:latin typeface="+mn-lt"/>
                <a:ea typeface="ＭＳ Ｐゴシック" charset="0"/>
                <a:cs typeface="Geneva" charset="-128"/>
              </a:rPr>
              <a:t>Linux Container</a:t>
            </a:r>
            <a:r>
              <a:rPr kumimoji="1" lang="zh-CN" altLang="en-US" sz="1200" b="0" i="0" kern="1200" dirty="0" smtClean="0">
                <a:solidFill>
                  <a:schemeClr val="tx1"/>
                </a:solidFill>
                <a:latin typeface="+mn-lt"/>
                <a:ea typeface="ＭＳ Ｐゴシック" charset="0"/>
                <a:cs typeface="Geneva" charset="-128"/>
              </a:rPr>
              <a:t>。那为什么不使用它，而开发了</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呢。因为</a:t>
            </a:r>
            <a:r>
              <a:rPr kumimoji="1" lang="en-US" altLang="zh-CN" sz="1200" b="0" i="0" kern="1200" dirty="0" smtClean="0">
                <a:solidFill>
                  <a:schemeClr val="tx1"/>
                </a:solidFill>
                <a:latin typeface="+mn-lt"/>
                <a:ea typeface="ＭＳ Ｐゴシック" charset="0"/>
                <a:cs typeface="Geneva" charset="-128"/>
              </a:rPr>
              <a:t>LXC</a:t>
            </a:r>
            <a:r>
              <a:rPr kumimoji="1" lang="zh-CN" altLang="en-US" sz="1200" b="0" i="0" kern="1200" dirty="0" smtClean="0">
                <a:solidFill>
                  <a:schemeClr val="tx1"/>
                </a:solidFill>
                <a:latin typeface="+mn-lt"/>
                <a:ea typeface="ＭＳ Ｐゴシック" charset="0"/>
                <a:cs typeface="Geneva" charset="-128"/>
              </a:rPr>
              <a:t>的实现是和</a:t>
            </a:r>
            <a:r>
              <a:rPr kumimoji="1" lang="en-US" altLang="zh-CN" sz="1200" b="0" i="0" kern="1200" dirty="0" smtClean="0">
                <a:solidFill>
                  <a:schemeClr val="tx1"/>
                </a:solidFill>
                <a:latin typeface="+mn-lt"/>
                <a:ea typeface="ＭＳ Ｐゴシック" charset="0"/>
                <a:cs typeface="Geneva" charset="-128"/>
              </a:rPr>
              <a:t>Linux</a:t>
            </a:r>
            <a:r>
              <a:rPr kumimoji="1" lang="zh-CN" altLang="en-US" sz="1200" b="0" i="0" kern="1200" dirty="0" smtClean="0">
                <a:solidFill>
                  <a:schemeClr val="tx1"/>
                </a:solidFill>
                <a:latin typeface="+mn-lt"/>
                <a:ea typeface="ＭＳ Ｐゴシック" charset="0"/>
                <a:cs typeface="Geneva" charset="-128"/>
              </a:rPr>
              <a:t>绑死的，</a:t>
            </a:r>
            <a:r>
              <a:rPr kumimoji="1" lang="en-US" altLang="zh-CN" sz="1200" b="0" i="0" kern="1200" dirty="0" err="1" smtClean="0">
                <a:solidFill>
                  <a:schemeClr val="tx1"/>
                </a:solidFill>
                <a:latin typeface="+mn-lt"/>
                <a:ea typeface="ＭＳ Ｐゴシック" charset="0"/>
                <a:cs typeface="Geneva" charset="-128"/>
              </a:rPr>
              <a:t>CloudFoundry</a:t>
            </a:r>
            <a:r>
              <a:rPr kumimoji="1" lang="zh-CN" altLang="en-US" sz="1200" b="0" i="0" kern="1200" dirty="0" smtClean="0">
                <a:solidFill>
                  <a:schemeClr val="tx1"/>
                </a:solidFill>
                <a:latin typeface="+mn-lt"/>
                <a:ea typeface="ＭＳ Ｐゴシック" charset="0"/>
                <a:cs typeface="Geneva" charset="-128"/>
              </a:rPr>
              <a:t>希望</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能运转在各个不同的平台，而不只是</a:t>
            </a:r>
            <a:r>
              <a:rPr kumimoji="1" lang="en-US" altLang="zh-CN" sz="1200" b="0" i="0" kern="1200" dirty="0" smtClean="0">
                <a:solidFill>
                  <a:schemeClr val="tx1"/>
                </a:solidFill>
                <a:latin typeface="+mn-lt"/>
                <a:ea typeface="ＭＳ Ｐゴシック" charset="0"/>
                <a:cs typeface="Geneva" charset="-128"/>
              </a:rPr>
              <a:t>Linux</a:t>
            </a:r>
            <a:r>
              <a:rPr kumimoji="1" lang="zh-CN" altLang="en-US" sz="1200" b="0" i="0" kern="1200" dirty="0" smtClean="0">
                <a:solidFill>
                  <a:schemeClr val="tx1"/>
                </a:solidFill>
                <a:latin typeface="+mn-lt"/>
                <a:ea typeface="ＭＳ Ｐゴシック" charset="0"/>
                <a:cs typeface="Geneva" charset="-128"/>
              </a:rPr>
              <a:t>。另外</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提供了一个</a:t>
            </a:r>
            <a:r>
              <a:rPr kumimoji="1" lang="en-US" altLang="zh-CN" sz="1200" b="0" i="0" kern="1200" dirty="0" smtClean="0">
                <a:solidFill>
                  <a:schemeClr val="tx1"/>
                </a:solidFill>
                <a:latin typeface="+mn-lt"/>
                <a:ea typeface="ＭＳ Ｐゴシック" charset="0"/>
                <a:cs typeface="Geneva" charset="-128"/>
              </a:rPr>
              <a:t>Daemon</a:t>
            </a:r>
            <a:r>
              <a:rPr kumimoji="1" lang="zh-CN" altLang="en-US" sz="1200" b="0" i="0" kern="1200" dirty="0" smtClean="0">
                <a:solidFill>
                  <a:schemeClr val="tx1"/>
                </a:solidFill>
                <a:latin typeface="+mn-lt"/>
                <a:ea typeface="ＭＳ Ｐゴシック" charset="0"/>
                <a:cs typeface="Geneva" charset="-128"/>
              </a:rPr>
              <a:t>和若干</a:t>
            </a:r>
            <a:r>
              <a:rPr kumimoji="1" lang="en-US" altLang="zh-CN" sz="1200" b="0" i="0" kern="1200" dirty="0" err="1" smtClean="0">
                <a:solidFill>
                  <a:schemeClr val="tx1"/>
                </a:solidFill>
                <a:latin typeface="+mn-lt"/>
                <a:ea typeface="ＭＳ Ｐゴシック" charset="0"/>
                <a:cs typeface="Geneva" charset="-128"/>
              </a:rPr>
              <a:t>Api</a:t>
            </a:r>
            <a:r>
              <a:rPr kumimoji="1" lang="zh-CN" altLang="en-US" sz="1200" b="0" i="0" kern="1200" dirty="0" smtClean="0">
                <a:solidFill>
                  <a:schemeClr val="tx1"/>
                </a:solidFill>
                <a:latin typeface="+mn-lt"/>
                <a:ea typeface="ＭＳ Ｐゴシック" charset="0"/>
                <a:cs typeface="Geneva" charset="-128"/>
              </a:rPr>
              <a:t>来操作，</a:t>
            </a:r>
            <a:r>
              <a:rPr kumimoji="1" lang="en-US" altLang="zh-CN" sz="1200" b="0" i="0" kern="1200" dirty="0" smtClean="0">
                <a:solidFill>
                  <a:schemeClr val="tx1"/>
                </a:solidFill>
                <a:latin typeface="+mn-lt"/>
                <a:ea typeface="ＭＳ Ｐゴシック" charset="0"/>
                <a:cs typeface="Geneva" charset="-128"/>
              </a:rPr>
              <a:t>LXC</a:t>
            </a:r>
            <a:r>
              <a:rPr kumimoji="1" lang="zh-CN" altLang="en-US" sz="1200" b="0" i="0" kern="1200" dirty="0" smtClean="0">
                <a:solidFill>
                  <a:schemeClr val="tx1"/>
                </a:solidFill>
                <a:latin typeface="+mn-lt"/>
                <a:ea typeface="ＭＳ Ｐゴシック" charset="0"/>
                <a:cs typeface="Geneva" charset="-128"/>
              </a:rPr>
              <a:t>提供的是系统工具。还有最重要的一点是</a:t>
            </a:r>
            <a:r>
              <a:rPr kumimoji="1" lang="en-US" altLang="zh-CN" sz="1200" b="0" i="0" kern="1200" dirty="0" smtClean="0">
                <a:solidFill>
                  <a:schemeClr val="tx1"/>
                </a:solidFill>
                <a:latin typeface="+mn-lt"/>
                <a:ea typeface="ＭＳ Ｐゴシック" charset="0"/>
                <a:cs typeface="Geneva" charset="-128"/>
              </a:rPr>
              <a:t>LXC</a:t>
            </a:r>
            <a:r>
              <a:rPr kumimoji="1" lang="zh-CN" altLang="en-US" sz="1200" b="0" i="0" kern="1200" dirty="0" smtClean="0">
                <a:solidFill>
                  <a:schemeClr val="tx1"/>
                </a:solidFill>
                <a:latin typeface="+mn-lt"/>
                <a:ea typeface="ＭＳ Ｐゴシック" charset="0"/>
                <a:cs typeface="Geneva" charset="-128"/>
              </a:rPr>
              <a:t>过于庞大，</a:t>
            </a:r>
            <a:r>
              <a:rPr kumimoji="1" lang="en-US" altLang="zh-CN" sz="1200" b="0" i="0" kern="1200" dirty="0" smtClean="0">
                <a:solidFill>
                  <a:schemeClr val="tx1"/>
                </a:solidFill>
                <a:latin typeface="+mn-lt"/>
                <a:ea typeface="ＭＳ Ｐゴシック" charset="0"/>
                <a:cs typeface="Geneva" charset="-128"/>
              </a:rPr>
              <a:t>Warden</a:t>
            </a:r>
            <a:r>
              <a:rPr kumimoji="1" lang="zh-CN" altLang="en-US" sz="1200" b="0" i="0" kern="1200" dirty="0" smtClean="0">
                <a:solidFill>
                  <a:schemeClr val="tx1"/>
                </a:solidFill>
                <a:latin typeface="+mn-lt"/>
                <a:ea typeface="ＭＳ Ｐゴシック" charset="0"/>
                <a:cs typeface="Geneva" charset="-128"/>
              </a:rPr>
              <a:t>只需要其中的一点点功能就可以了，更少的代码便于调试。</a:t>
            </a:r>
          </a:p>
          <a:p>
            <a:endParaRPr kumimoji="1" lang="zh-CN" altLang="en-US" sz="1200" b="0" i="0" kern="1200" dirty="0" smtClean="0">
              <a:solidFill>
                <a:schemeClr val="tx1"/>
              </a:solidFill>
              <a:effectLst/>
              <a:latin typeface="Arial" charset="0"/>
              <a:ea typeface="ＭＳ Ｐゴシック" pitchFamily="34" charset="-128"/>
              <a:cs typeface="Geneva" charset="-128"/>
            </a:endParaRPr>
          </a:p>
          <a:p>
            <a:pPr fontAlgn="base" latinLnBrk="1"/>
            <a:r>
              <a:rPr kumimoji="1" lang="zh-CN" altLang="en-US" sz="1200" b="0" i="0" kern="1200" dirty="0" smtClean="0">
                <a:solidFill>
                  <a:schemeClr val="tx1"/>
                </a:solidFill>
                <a:effectLst/>
                <a:latin typeface="Arial" charset="0"/>
                <a:ea typeface="ＭＳ Ｐゴシック" pitchFamily="34" charset="-128"/>
                <a:cs typeface="Geneva" charset="-128"/>
              </a:rPr>
              <a:t>当</a:t>
            </a:r>
            <a:r>
              <a:rPr kumimoji="1" lang="en-US" altLang="zh-CN" sz="1200" b="0" i="0" kern="1200" dirty="0" err="1" smtClean="0">
                <a:solidFill>
                  <a:schemeClr val="tx1"/>
                </a:solidFill>
                <a:effectLst/>
                <a:latin typeface="Arial" charset="0"/>
                <a:ea typeface="ＭＳ Ｐゴシック" pitchFamily="34" charset="-128"/>
                <a:cs typeface="Geneva" charset="-128"/>
              </a:rPr>
              <a:t>CloudFoundry</a:t>
            </a:r>
            <a:r>
              <a:rPr kumimoji="1" lang="zh-CN" altLang="en-US" sz="1200" b="0" i="0" kern="1200" dirty="0" smtClean="0">
                <a:solidFill>
                  <a:schemeClr val="tx1"/>
                </a:solidFill>
                <a:effectLst/>
                <a:latin typeface="Arial" charset="0"/>
                <a:ea typeface="ＭＳ Ｐゴシック" pitchFamily="34" charset="-128"/>
                <a:cs typeface="Geneva" charset="-128"/>
              </a:rPr>
              <a:t>刚刚推出的时候， </a:t>
            </a:r>
            <a:r>
              <a:rPr kumimoji="1" lang="en-US" altLang="zh-CN" sz="1200" b="0" i="0" kern="1200" dirty="0" smtClean="0">
                <a:solidFill>
                  <a:schemeClr val="tx1"/>
                </a:solidFill>
                <a:effectLst/>
                <a:latin typeface="Arial" charset="0"/>
                <a:ea typeface="ＭＳ Ｐゴシック" pitchFamily="34" charset="-128"/>
                <a:cs typeface="Geneva" charset="-128"/>
              </a:rPr>
              <a:t>Droplet</a:t>
            </a:r>
            <a:r>
              <a:rPr kumimoji="1" lang="zh-CN" altLang="en-US" sz="1200" b="0" i="0" kern="1200" dirty="0" smtClean="0">
                <a:solidFill>
                  <a:schemeClr val="tx1"/>
                </a:solidFill>
                <a:effectLst/>
                <a:latin typeface="Arial" charset="0"/>
                <a:ea typeface="ＭＳ Ｐゴシック" pitchFamily="34" charset="-128"/>
                <a:cs typeface="Geneva" charset="-128"/>
              </a:rPr>
              <a:t>包含了应用运行时启动，停止等简单命令。用户应用可以随意访问文件系统，也可以在内网畅通无阻，跑满</a:t>
            </a:r>
            <a:r>
              <a:rPr kumimoji="1" lang="en-US" altLang="zh-CN" sz="1200" b="0" i="0" kern="1200" dirty="0" smtClean="0">
                <a:solidFill>
                  <a:schemeClr val="tx1"/>
                </a:solidFill>
                <a:effectLst/>
                <a:latin typeface="Arial" charset="0"/>
                <a:ea typeface="ＭＳ Ｐゴシック" pitchFamily="34" charset="-128"/>
                <a:cs typeface="Geneva" charset="-128"/>
              </a:rPr>
              <a:t>CPU</a:t>
            </a:r>
            <a:r>
              <a:rPr kumimoji="1" lang="zh-CN" altLang="en-US" sz="1200" b="0" i="0" kern="1200" dirty="0" smtClean="0">
                <a:solidFill>
                  <a:schemeClr val="tx1"/>
                </a:solidFill>
                <a:effectLst/>
                <a:latin typeface="Arial" charset="0"/>
                <a:ea typeface="ＭＳ Ｐゴシック" pitchFamily="34" charset="-128"/>
                <a:cs typeface="Geneva" charset="-128"/>
              </a:rPr>
              <a:t>，占尽内存，写满磁盘。你一切可以想到的破坏性操作都可以做到，太可怕了。</a:t>
            </a:r>
            <a:r>
              <a:rPr kumimoji="1" lang="en-US" altLang="zh-CN" sz="1200" b="0" i="0" kern="1200" dirty="0" err="1" smtClean="0">
                <a:solidFill>
                  <a:schemeClr val="tx1"/>
                </a:solidFill>
                <a:effectLst/>
                <a:latin typeface="Arial" charset="0"/>
                <a:ea typeface="ＭＳ Ｐゴシック" pitchFamily="34" charset="-128"/>
                <a:cs typeface="Geneva" charset="-128"/>
              </a:rPr>
              <a:t>CloudFoundry</a:t>
            </a:r>
            <a:r>
              <a:rPr kumimoji="1" lang="zh-CN" altLang="en-US" sz="1200" b="0" i="0" kern="1200" dirty="0" smtClean="0">
                <a:solidFill>
                  <a:schemeClr val="tx1"/>
                </a:solidFill>
                <a:effectLst/>
                <a:latin typeface="Arial" charset="0"/>
                <a:ea typeface="ＭＳ Ｐゴシック" pitchFamily="34" charset="-128"/>
                <a:cs typeface="Geneva" charset="-128"/>
              </a:rPr>
              <a:t>显然不会放任这样的情况太久，现在他们开发出了</a:t>
            </a:r>
            <a:r>
              <a:rPr kumimoji="1" lang="en-US" altLang="zh-CN" sz="1200" b="0" i="0" kern="1200" dirty="0" smtClean="0">
                <a:solidFill>
                  <a:schemeClr val="tx1"/>
                </a:solidFill>
                <a:effectLst/>
                <a:latin typeface="Arial" charset="0"/>
                <a:ea typeface="ＭＳ Ｐゴシック" pitchFamily="34" charset="-128"/>
                <a:cs typeface="Geneva" charset="-128"/>
              </a:rPr>
              <a:t>Warden</a:t>
            </a:r>
            <a:r>
              <a:rPr kumimoji="1" lang="zh-CN" altLang="en-US" sz="1200" b="0" i="0" kern="1200" dirty="0" smtClean="0">
                <a:solidFill>
                  <a:schemeClr val="tx1"/>
                </a:solidFill>
                <a:effectLst/>
                <a:latin typeface="Arial" charset="0"/>
                <a:ea typeface="ＭＳ Ｐゴシック" pitchFamily="34" charset="-128"/>
                <a:cs typeface="Geneva" charset="-128"/>
              </a:rPr>
              <a:t>，一个程序运行容器。这个容器提供了一个孤立的环境，</a:t>
            </a:r>
            <a:r>
              <a:rPr kumimoji="1" lang="en-US" altLang="zh-CN" sz="1200" b="0" i="0" kern="1200" dirty="0" smtClean="0">
                <a:solidFill>
                  <a:schemeClr val="tx1"/>
                </a:solidFill>
                <a:effectLst/>
                <a:latin typeface="Arial" charset="0"/>
                <a:ea typeface="ＭＳ Ｐゴシック" pitchFamily="34" charset="-128"/>
                <a:cs typeface="Geneva" charset="-128"/>
              </a:rPr>
              <a:t>Droplet</a:t>
            </a:r>
            <a:r>
              <a:rPr kumimoji="1" lang="zh-CN" altLang="en-US" sz="1200" b="0" i="0" kern="1200" dirty="0" smtClean="0">
                <a:solidFill>
                  <a:schemeClr val="tx1"/>
                </a:solidFill>
                <a:effectLst/>
                <a:latin typeface="Arial" charset="0"/>
                <a:ea typeface="ＭＳ Ｐゴシック" pitchFamily="34" charset="-128"/>
                <a:cs typeface="Geneva" charset="-128"/>
              </a:rPr>
              <a:t>只可以获得受限的</a:t>
            </a:r>
            <a:r>
              <a:rPr kumimoji="1" lang="en-US" altLang="zh-CN" sz="1200" b="0" i="0" kern="1200" dirty="0" smtClean="0">
                <a:solidFill>
                  <a:schemeClr val="tx1"/>
                </a:solidFill>
                <a:effectLst/>
                <a:latin typeface="Arial" charset="0"/>
                <a:ea typeface="ＭＳ Ｐゴシック" pitchFamily="34" charset="-128"/>
                <a:cs typeface="Geneva" charset="-128"/>
              </a:rPr>
              <a:t>CPU,</a:t>
            </a:r>
            <a:r>
              <a:rPr kumimoji="1" lang="zh-CN" altLang="en-US" sz="1200" b="0" i="0" kern="1200" dirty="0" smtClean="0">
                <a:solidFill>
                  <a:schemeClr val="tx1"/>
                </a:solidFill>
                <a:effectLst/>
                <a:latin typeface="Arial" charset="0"/>
                <a:ea typeface="ＭＳ Ｐゴシック" pitchFamily="34" charset="-128"/>
                <a:cs typeface="Geneva" charset="-128"/>
              </a:rPr>
              <a:t>内存，磁盘访问权限，网络权限，再没有办法搞破坏了。</a:t>
            </a:r>
            <a:endParaRPr lang="zh-CN" altLang="en-US"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15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en-US" sz="1200" b="0" i="0" kern="1200" dirty="0" smtClean="0">
                <a:solidFill>
                  <a:schemeClr val="tx1"/>
                </a:solidFill>
                <a:latin typeface="+mn-lt"/>
                <a:ea typeface="ＭＳ Ｐゴシック" charset="0"/>
                <a:cs typeface="Geneva" charset="-128"/>
              </a:rPr>
              <a:t>　　上个版本中。</a:t>
            </a:r>
            <a:r>
              <a:rPr kumimoji="1" lang="en-US" altLang="zh-CN" sz="1200" b="0" i="0" kern="1200" dirty="0" smtClean="0">
                <a:solidFill>
                  <a:schemeClr val="tx1"/>
                </a:solidFill>
                <a:latin typeface="+mn-lt"/>
                <a:ea typeface="ＭＳ Ｐゴシック" charset="0"/>
                <a:cs typeface="Geneva" charset="-128"/>
              </a:rPr>
              <a:t>Router</a:t>
            </a:r>
            <a:r>
              <a:rPr kumimoji="1" lang="zh-CN" altLang="en-US" sz="1200" b="0" i="0" kern="1200" dirty="0" smtClean="0">
                <a:solidFill>
                  <a:schemeClr val="tx1"/>
                </a:solidFill>
                <a:latin typeface="+mn-lt"/>
                <a:ea typeface="ＭＳ Ｐゴシック" charset="0"/>
                <a:cs typeface="Geneva" charset="-128"/>
              </a:rPr>
              <a:t>作为一个</a:t>
            </a:r>
            <a:r>
              <a:rPr kumimoji="1" lang="en-US" altLang="zh-CN" sz="1200" b="0" i="0" kern="1200" dirty="0" err="1" smtClean="0">
                <a:solidFill>
                  <a:schemeClr val="tx1"/>
                </a:solidFill>
                <a:latin typeface="+mn-lt"/>
                <a:ea typeface="ＭＳ Ｐゴシック" charset="0"/>
                <a:cs typeface="Geneva" charset="-128"/>
              </a:rPr>
              <a:t>nginx</a:t>
            </a:r>
            <a:r>
              <a:rPr kumimoji="1" lang="zh-CN" altLang="en-US" sz="1200" b="0" i="0" kern="1200" dirty="0" smtClean="0">
                <a:solidFill>
                  <a:schemeClr val="tx1"/>
                </a:solidFill>
                <a:latin typeface="+mn-lt"/>
                <a:ea typeface="ＭＳ Ｐゴシック" charset="0"/>
                <a:cs typeface="Geneva" charset="-128"/>
              </a:rPr>
              <a:t>脚本存在。所以的请求都必须经过</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代码，然后加以转发。这个设计干净利落，不过</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也因此转发了大量的数据，容易引起性能问题，所以下个版本中做了如下的改进。</a:t>
            </a:r>
            <a:endParaRPr kumimoji="1" lang="en-US" altLang="zh-CN" sz="1200" b="0" i="0" kern="1200" dirty="0" smtClean="0">
              <a:solidFill>
                <a:schemeClr val="tx1"/>
              </a:solidFill>
              <a:latin typeface="+mn-lt"/>
              <a:ea typeface="ＭＳ Ｐゴシック" charset="0"/>
              <a:cs typeface="Geneva" charset="-128"/>
            </a:endParaRPr>
          </a:p>
          <a:p>
            <a:pPr fontAlgn="base" latinLnBrk="1"/>
            <a:r>
              <a:rPr kumimoji="1" lang="zh-CN" altLang="en-US" sz="1200" b="0" i="0" kern="1200" dirty="0" smtClean="0">
                <a:solidFill>
                  <a:schemeClr val="tx1"/>
                </a:solidFill>
                <a:latin typeface="+mn-lt"/>
                <a:ea typeface="ＭＳ Ｐゴシック" charset="0"/>
                <a:cs typeface="Geneva" charset="-128"/>
              </a:rPr>
              <a:t>　　在新版本的设计中，他们使用</a:t>
            </a:r>
            <a:r>
              <a:rPr kumimoji="1" lang="en-US" altLang="zh-CN" sz="1200" b="0" i="0" kern="1200" dirty="0" err="1" smtClean="0">
                <a:solidFill>
                  <a:schemeClr val="tx1"/>
                </a:solidFill>
                <a:latin typeface="+mn-lt"/>
                <a:ea typeface="ＭＳ Ｐゴシック" charset="0"/>
                <a:cs typeface="Geneva" charset="-128"/>
              </a:rPr>
              <a:t>Lua</a:t>
            </a:r>
            <a:r>
              <a:rPr kumimoji="1" lang="zh-CN" altLang="en-US" sz="1200" b="0" i="0" kern="1200" dirty="0" smtClean="0">
                <a:solidFill>
                  <a:schemeClr val="tx1"/>
                </a:solidFill>
                <a:latin typeface="+mn-lt"/>
                <a:ea typeface="ＭＳ Ｐゴシック" charset="0"/>
                <a:cs typeface="Geneva" charset="-128"/>
              </a:rPr>
              <a:t>脚本来代替原先的</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脚本。而</a:t>
            </a:r>
            <a:r>
              <a:rPr kumimoji="1" lang="en-US" altLang="zh-CN" sz="1200" b="0" i="0" kern="1200" dirty="0" err="1" smtClean="0">
                <a:solidFill>
                  <a:schemeClr val="tx1"/>
                </a:solidFill>
                <a:latin typeface="+mn-lt"/>
                <a:ea typeface="ＭＳ Ｐゴシック" charset="0"/>
                <a:cs typeface="Geneva" charset="-128"/>
              </a:rPr>
              <a:t>Lua</a:t>
            </a:r>
            <a:r>
              <a:rPr kumimoji="1" lang="zh-CN" altLang="en-US" sz="1200" b="0" i="0" kern="1200" dirty="0" smtClean="0">
                <a:solidFill>
                  <a:schemeClr val="tx1"/>
                </a:solidFill>
                <a:latin typeface="+mn-lt"/>
                <a:ea typeface="ＭＳ Ｐゴシック" charset="0"/>
                <a:cs typeface="Geneva" charset="-128"/>
              </a:rPr>
              <a:t>脚本会对请求加以分析，转发给</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程序，然后</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程序再将分析的结果返回。这样一来，</a:t>
            </a:r>
            <a:r>
              <a:rPr kumimoji="1" lang="en-US" altLang="zh-CN" sz="1200" b="0" i="0" kern="1200" dirty="0" err="1" smtClean="0">
                <a:solidFill>
                  <a:schemeClr val="tx1"/>
                </a:solidFill>
                <a:latin typeface="+mn-lt"/>
                <a:ea typeface="ＭＳ Ｐゴシック" charset="0"/>
                <a:cs typeface="Geneva" charset="-128"/>
              </a:rPr>
              <a:t>proxied</a:t>
            </a:r>
            <a:r>
              <a:rPr kumimoji="1" lang="en-US" altLang="zh-CN" sz="1200" b="0" i="0" kern="1200" dirty="0" smtClean="0">
                <a:solidFill>
                  <a:schemeClr val="tx1"/>
                </a:solidFill>
                <a:latin typeface="+mn-lt"/>
                <a:ea typeface="ＭＳ Ｐゴシック" charset="0"/>
                <a:cs typeface="Geneva" charset="-128"/>
              </a:rPr>
              <a:t> request</a:t>
            </a:r>
            <a:r>
              <a:rPr kumimoji="1" lang="zh-CN" altLang="en-US" sz="1200" b="0" i="0" kern="1200" dirty="0" smtClean="0">
                <a:solidFill>
                  <a:schemeClr val="tx1"/>
                </a:solidFill>
                <a:latin typeface="+mn-lt"/>
                <a:ea typeface="ＭＳ Ｐゴシック" charset="0"/>
                <a:cs typeface="Geneva" charset="-128"/>
              </a:rPr>
              <a:t>已经不再经过</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代码。逻辑和数据完美分离。性能和稳定性都大幅提高了。</a:t>
            </a:r>
          </a:p>
          <a:p>
            <a:pPr fontAlgn="base" latinLnBrk="1"/>
            <a:r>
              <a:rPr kumimoji="1" lang="zh-CN" altLang="en-US" sz="1200" b="0" i="0" kern="1200" dirty="0" smtClean="0">
                <a:solidFill>
                  <a:schemeClr val="tx1"/>
                </a:solidFill>
                <a:latin typeface="+mn-lt"/>
                <a:ea typeface="ＭＳ Ｐゴシック" charset="0"/>
                <a:cs typeface="Geneva" charset="-128"/>
              </a:rPr>
              <a:t>　　在前版设计中，当</a:t>
            </a:r>
            <a:r>
              <a:rPr kumimoji="1" lang="en-US" altLang="zh-CN" sz="1200" b="0" i="0" kern="1200" dirty="0" smtClean="0">
                <a:solidFill>
                  <a:schemeClr val="tx1"/>
                </a:solidFill>
                <a:latin typeface="+mn-lt"/>
                <a:ea typeface="ＭＳ Ｐゴシック" charset="0"/>
                <a:cs typeface="Geneva" charset="-128"/>
              </a:rPr>
              <a:t>Router</a:t>
            </a:r>
            <a:r>
              <a:rPr kumimoji="1" lang="zh-CN" altLang="en-US" sz="1200" b="0" i="0" kern="1200" dirty="0" smtClean="0">
                <a:solidFill>
                  <a:schemeClr val="tx1"/>
                </a:solidFill>
                <a:latin typeface="+mn-lt"/>
                <a:ea typeface="ＭＳ Ｐゴシック" charset="0"/>
                <a:cs typeface="Geneva" charset="-128"/>
              </a:rPr>
              <a:t>接收到请求后，会随机分配一个</a:t>
            </a:r>
            <a:r>
              <a:rPr kumimoji="1" lang="en-US" altLang="zh-CN" sz="1200" b="0" i="0" kern="1200" dirty="0" smtClean="0">
                <a:solidFill>
                  <a:schemeClr val="tx1"/>
                </a:solidFill>
                <a:latin typeface="+mn-lt"/>
                <a:ea typeface="ＭＳ Ｐゴシック" charset="0"/>
                <a:cs typeface="Geneva" charset="-128"/>
              </a:rPr>
              <a:t>Droplet</a:t>
            </a:r>
            <a:r>
              <a:rPr kumimoji="1" lang="zh-CN" altLang="en-US" sz="1200" b="0" i="0" kern="1200" dirty="0" smtClean="0">
                <a:solidFill>
                  <a:schemeClr val="tx1"/>
                </a:solidFill>
                <a:latin typeface="+mn-lt"/>
                <a:ea typeface="ＭＳ Ｐゴシック" charset="0"/>
                <a:cs typeface="Geneva" charset="-128"/>
              </a:rPr>
              <a:t>来处理这个请求，这种方式使得用户没有办法使用</a:t>
            </a:r>
            <a:r>
              <a:rPr kumimoji="1" lang="en-US" altLang="zh-CN" sz="1200" b="0" i="0" kern="1200" dirty="0" smtClean="0">
                <a:solidFill>
                  <a:schemeClr val="tx1"/>
                </a:solidFill>
                <a:latin typeface="+mn-lt"/>
                <a:ea typeface="ＭＳ Ｐゴシック" charset="0"/>
                <a:cs typeface="Geneva" charset="-128"/>
              </a:rPr>
              <a:t>Session</a:t>
            </a:r>
            <a:r>
              <a:rPr kumimoji="1" lang="zh-CN" altLang="en-US" sz="1200" b="0" i="0" kern="1200" dirty="0" smtClean="0">
                <a:solidFill>
                  <a:schemeClr val="tx1"/>
                </a:solidFill>
                <a:latin typeface="+mn-lt"/>
                <a:ea typeface="ＭＳ Ｐゴシック" charset="0"/>
                <a:cs typeface="Geneva" charset="-128"/>
              </a:rPr>
              <a:t>，因为连续的</a:t>
            </a:r>
            <a:r>
              <a:rPr kumimoji="1" lang="en-US" altLang="zh-CN" sz="1200" b="0" i="0" kern="1200" dirty="0" smtClean="0">
                <a:solidFill>
                  <a:schemeClr val="tx1"/>
                </a:solidFill>
                <a:latin typeface="+mn-lt"/>
                <a:ea typeface="ＭＳ Ｐゴシック" charset="0"/>
                <a:cs typeface="Geneva" charset="-128"/>
              </a:rPr>
              <a:t>HTTP</a:t>
            </a:r>
            <a:r>
              <a:rPr kumimoji="1" lang="zh-CN" altLang="en-US" sz="1200" b="0" i="0" kern="1200" dirty="0" smtClean="0">
                <a:solidFill>
                  <a:schemeClr val="tx1"/>
                </a:solidFill>
                <a:latin typeface="+mn-lt"/>
                <a:ea typeface="ＭＳ Ｐゴシック" charset="0"/>
                <a:cs typeface="Geneva" charset="-128"/>
              </a:rPr>
              <a:t>请求会被分发到不同的应用实例上处理。新版本设计中增加了对</a:t>
            </a:r>
            <a:r>
              <a:rPr kumimoji="1" lang="en-US" altLang="zh-CN" sz="1200" b="0" i="0" kern="1200" dirty="0" smtClean="0">
                <a:solidFill>
                  <a:schemeClr val="tx1"/>
                </a:solidFill>
                <a:latin typeface="+mn-lt"/>
                <a:ea typeface="ＭＳ Ｐゴシック" charset="0"/>
                <a:cs typeface="Geneva" charset="-128"/>
              </a:rPr>
              <a:t>SESSION</a:t>
            </a:r>
            <a:r>
              <a:rPr kumimoji="1" lang="zh-CN" altLang="en-US" sz="1200" b="0" i="0" kern="1200" dirty="0" smtClean="0">
                <a:solidFill>
                  <a:schemeClr val="tx1"/>
                </a:solidFill>
                <a:latin typeface="+mn-lt"/>
                <a:ea typeface="ＭＳ Ｐゴシック" charset="0"/>
                <a:cs typeface="Geneva" charset="-128"/>
              </a:rPr>
              <a:t>的支持，当</a:t>
            </a:r>
            <a:r>
              <a:rPr kumimoji="1" lang="en-US" altLang="zh-CN" sz="1200" b="0" i="0" kern="1200" dirty="0" smtClean="0">
                <a:solidFill>
                  <a:schemeClr val="tx1"/>
                </a:solidFill>
                <a:latin typeface="+mn-lt"/>
                <a:ea typeface="ＭＳ Ｐゴシック" charset="0"/>
                <a:cs typeface="Geneva" charset="-128"/>
              </a:rPr>
              <a:t>Router</a:t>
            </a:r>
            <a:r>
              <a:rPr kumimoji="1" lang="zh-CN" altLang="en-US" sz="1200" b="0" i="0" kern="1200" dirty="0" smtClean="0">
                <a:solidFill>
                  <a:schemeClr val="tx1"/>
                </a:solidFill>
                <a:latin typeface="+mn-lt"/>
                <a:ea typeface="ＭＳ Ｐゴシック" charset="0"/>
                <a:cs typeface="Geneva" charset="-128"/>
              </a:rPr>
              <a:t>发现用户的请求中带了</a:t>
            </a:r>
            <a:r>
              <a:rPr kumimoji="1" lang="en-US" altLang="zh-CN" sz="1200" b="0" i="0" kern="1200" dirty="0" smtClean="0">
                <a:solidFill>
                  <a:schemeClr val="tx1"/>
                </a:solidFill>
                <a:latin typeface="+mn-lt"/>
                <a:ea typeface="ＭＳ Ｐゴシック" charset="0"/>
                <a:cs typeface="Geneva" charset="-128"/>
              </a:rPr>
              <a:t>cookie</a:t>
            </a:r>
            <a:r>
              <a:rPr kumimoji="1" lang="zh-CN" altLang="en-US" sz="1200" b="0" i="0" kern="1200" dirty="0" smtClean="0">
                <a:solidFill>
                  <a:schemeClr val="tx1"/>
                </a:solidFill>
                <a:latin typeface="+mn-lt"/>
                <a:ea typeface="ＭＳ Ｐゴシック" charset="0"/>
                <a:cs typeface="Geneva" charset="-128"/>
              </a:rPr>
              <a:t>信息，它会在</a:t>
            </a:r>
            <a:r>
              <a:rPr kumimoji="1" lang="en-US" altLang="zh-CN" sz="1200" b="0" i="0" kern="1200" dirty="0" smtClean="0">
                <a:solidFill>
                  <a:schemeClr val="tx1"/>
                </a:solidFill>
                <a:latin typeface="+mn-lt"/>
                <a:ea typeface="ＭＳ Ｐゴシック" charset="0"/>
                <a:cs typeface="Geneva" charset="-128"/>
              </a:rPr>
              <a:t>Cookie</a:t>
            </a:r>
            <a:r>
              <a:rPr kumimoji="1" lang="zh-CN" altLang="en-US" sz="1200" b="0" i="0" kern="1200" dirty="0" smtClean="0">
                <a:solidFill>
                  <a:schemeClr val="tx1"/>
                </a:solidFill>
                <a:latin typeface="+mn-lt"/>
                <a:ea typeface="ＭＳ Ｐゴシック" charset="0"/>
                <a:cs typeface="Geneva" charset="-128"/>
              </a:rPr>
              <a:t>里暗藏一个</a:t>
            </a:r>
            <a:r>
              <a:rPr kumimoji="1" lang="en-US" altLang="zh-CN" sz="1200" b="0" i="0" kern="1200" dirty="0" smtClean="0">
                <a:solidFill>
                  <a:schemeClr val="tx1"/>
                </a:solidFill>
                <a:latin typeface="+mn-lt"/>
                <a:ea typeface="ＭＳ Ｐゴシック" charset="0"/>
                <a:cs typeface="Geneva" charset="-128"/>
              </a:rPr>
              <a:t>Droplet</a:t>
            </a:r>
            <a:r>
              <a:rPr kumimoji="1" lang="zh-CN" altLang="en-US" sz="1200" b="0" i="0" kern="1200" dirty="0" smtClean="0">
                <a:solidFill>
                  <a:schemeClr val="tx1"/>
                </a:solidFill>
                <a:latin typeface="+mn-lt"/>
                <a:ea typeface="ＭＳ Ｐゴシック" charset="0"/>
                <a:cs typeface="Geneva" charset="-128"/>
              </a:rPr>
              <a:t>的</a:t>
            </a:r>
            <a:r>
              <a:rPr kumimoji="1" lang="en-US" altLang="zh-CN" sz="1200" b="0" i="0" kern="1200" dirty="0" err="1" smtClean="0">
                <a:solidFill>
                  <a:schemeClr val="tx1"/>
                </a:solidFill>
                <a:latin typeface="+mn-lt"/>
                <a:ea typeface="ＭＳ Ｐゴシック" charset="0"/>
                <a:cs typeface="Geneva" charset="-128"/>
              </a:rPr>
              <a:t>host,port</a:t>
            </a:r>
            <a:r>
              <a:rPr kumimoji="1" lang="zh-CN" altLang="en-US" sz="1200" b="0" i="0" kern="1200" dirty="0" smtClean="0">
                <a:solidFill>
                  <a:schemeClr val="tx1"/>
                </a:solidFill>
                <a:latin typeface="+mn-lt"/>
                <a:ea typeface="ＭＳ Ｐゴシック" charset="0"/>
                <a:cs typeface="Geneva" charset="-128"/>
              </a:rPr>
              <a:t>地址。当有新的请求进来，</a:t>
            </a:r>
            <a:r>
              <a:rPr kumimoji="1" lang="en-US" altLang="zh-CN" sz="1200" b="0" i="0" kern="1200" dirty="0" smtClean="0">
                <a:solidFill>
                  <a:schemeClr val="tx1"/>
                </a:solidFill>
                <a:latin typeface="+mn-lt"/>
                <a:ea typeface="ＭＳ Ｐゴシック" charset="0"/>
                <a:cs typeface="Geneva" charset="-128"/>
              </a:rPr>
              <a:t>Router</a:t>
            </a:r>
            <a:r>
              <a:rPr kumimoji="1" lang="zh-CN" altLang="en-US" sz="1200" b="0" i="0" kern="1200" dirty="0" smtClean="0">
                <a:solidFill>
                  <a:schemeClr val="tx1"/>
                </a:solidFill>
                <a:latin typeface="+mn-lt"/>
                <a:ea typeface="ＭＳ Ｐゴシック" charset="0"/>
                <a:cs typeface="Geneva" charset="-128"/>
              </a:rPr>
              <a:t>通过解析</a:t>
            </a:r>
            <a:r>
              <a:rPr kumimoji="1" lang="en-US" altLang="zh-CN" sz="1200" b="0" i="0" kern="1200" dirty="0" smtClean="0">
                <a:solidFill>
                  <a:schemeClr val="tx1"/>
                </a:solidFill>
                <a:latin typeface="+mn-lt"/>
                <a:ea typeface="ＭＳ Ｐゴシック" charset="0"/>
                <a:cs typeface="Geneva" charset="-128"/>
              </a:rPr>
              <a:t>Cookie</a:t>
            </a:r>
            <a:r>
              <a:rPr kumimoji="1" lang="zh-CN" altLang="en-US" sz="1200" b="0" i="0" kern="1200" dirty="0" smtClean="0">
                <a:solidFill>
                  <a:schemeClr val="tx1"/>
                </a:solidFill>
                <a:latin typeface="+mn-lt"/>
                <a:ea typeface="ＭＳ Ｐゴシック" charset="0"/>
                <a:cs typeface="Geneva" charset="-128"/>
              </a:rPr>
              <a:t>得到上次的应用实例，然后尽量转发到同一台</a:t>
            </a:r>
            <a:r>
              <a:rPr kumimoji="1" lang="en-US" altLang="zh-CN" sz="1200" b="0" i="0" kern="1200" dirty="0" smtClean="0">
                <a:solidFill>
                  <a:schemeClr val="tx1"/>
                </a:solidFill>
                <a:latin typeface="+mn-lt"/>
                <a:ea typeface="ＭＳ Ｐゴシック" charset="0"/>
                <a:cs typeface="Geneva" charset="-128"/>
              </a:rPr>
              <a:t>Droplet</a:t>
            </a:r>
            <a:r>
              <a:rPr kumimoji="1" lang="zh-CN" altLang="en-US" sz="1200" b="0" i="0" kern="1200" dirty="0" smtClean="0">
                <a:solidFill>
                  <a:schemeClr val="tx1"/>
                </a:solidFill>
                <a:latin typeface="+mn-lt"/>
                <a:ea typeface="ＭＳ Ｐゴシック" charset="0"/>
                <a:cs typeface="Geneva" charset="-128"/>
              </a:rPr>
              <a:t>上。</a:t>
            </a:r>
          </a:p>
          <a:p>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16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smtClean="0">
                <a:solidFill>
                  <a:schemeClr val="tx1"/>
                </a:solidFill>
                <a:latin typeface="+mn-lt"/>
                <a:ea typeface="ＭＳ Ｐゴシック" charset="0"/>
                <a:cs typeface="Geneva" charset="-128"/>
              </a:rPr>
              <a:t>NATS</a:t>
            </a:r>
            <a:r>
              <a:rPr kumimoji="1" lang="zh-CN" altLang="en-US" sz="1200" b="0" i="0" kern="1200" dirty="0" smtClean="0">
                <a:solidFill>
                  <a:schemeClr val="tx1"/>
                </a:solidFill>
                <a:latin typeface="+mn-lt"/>
                <a:ea typeface="ＭＳ Ｐゴシック" charset="0"/>
                <a:cs typeface="Geneva" charset="-128"/>
              </a:rPr>
              <a:t>是</a:t>
            </a:r>
            <a:r>
              <a:rPr kumimoji="1" lang="en-US" altLang="zh-CN" sz="1200" b="0" i="0" kern="1200" dirty="0" err="1" smtClean="0">
                <a:solidFill>
                  <a:schemeClr val="tx1"/>
                </a:solidFill>
                <a:latin typeface="+mn-lt"/>
                <a:ea typeface="ＭＳ Ｐゴシック" charset="0"/>
                <a:cs typeface="Geneva" charset="-128"/>
              </a:rPr>
              <a:t>CloudFoundry</a:t>
            </a:r>
            <a:r>
              <a:rPr kumimoji="1" lang="zh-CN" altLang="en-US" sz="1200" b="0" i="0" kern="1200" dirty="0" smtClean="0">
                <a:solidFill>
                  <a:schemeClr val="tx1"/>
                </a:solidFill>
                <a:latin typeface="+mn-lt"/>
                <a:ea typeface="ＭＳ Ｐゴシック" charset="0"/>
                <a:cs typeface="Geneva" charset="-128"/>
              </a:rPr>
              <a:t>内部的神经系统，是一款基于</a:t>
            </a:r>
            <a:r>
              <a:rPr kumimoji="1" lang="en-US" altLang="zh-CN" sz="1200" b="0" i="0" kern="1200" dirty="0" err="1" smtClean="0">
                <a:solidFill>
                  <a:schemeClr val="tx1"/>
                </a:solidFill>
                <a:latin typeface="+mn-lt"/>
                <a:ea typeface="ＭＳ Ｐゴシック" charset="0"/>
                <a:cs typeface="Geneva" charset="-128"/>
              </a:rPr>
              <a:t>EventMachine</a:t>
            </a:r>
            <a:r>
              <a:rPr kumimoji="1" lang="zh-CN" altLang="en-US" sz="1200" b="0" i="0" kern="1200" dirty="0" smtClean="0">
                <a:solidFill>
                  <a:schemeClr val="tx1"/>
                </a:solidFill>
                <a:latin typeface="+mn-lt"/>
                <a:ea typeface="ＭＳ Ｐゴシック" charset="0"/>
                <a:cs typeface="Geneva" charset="-128"/>
              </a:rPr>
              <a:t>、使用“发布</a:t>
            </a:r>
            <a:r>
              <a:rPr kumimoji="1" lang="en-US" altLang="zh-CN" sz="1200" b="0" i="0" kern="1200" dirty="0" smtClean="0">
                <a:solidFill>
                  <a:schemeClr val="tx1"/>
                </a:solidFill>
                <a:latin typeface="+mn-lt"/>
                <a:ea typeface="ＭＳ Ｐゴシック" charset="0"/>
                <a:cs typeface="Geneva" charset="-128"/>
              </a:rPr>
              <a:t>--</a:t>
            </a:r>
            <a:r>
              <a:rPr kumimoji="1" lang="zh-CN" altLang="en-US" sz="1200" b="0" i="0" kern="1200" dirty="0" smtClean="0">
                <a:solidFill>
                  <a:schemeClr val="tx1"/>
                </a:solidFill>
                <a:latin typeface="+mn-lt"/>
                <a:ea typeface="ＭＳ Ｐゴシック" charset="0"/>
                <a:cs typeface="Geneva" charset="-128"/>
              </a:rPr>
              <a:t>订阅”机制的轻量级消息中间件。基于</a:t>
            </a:r>
            <a:r>
              <a:rPr kumimoji="1" lang="en-US" altLang="zh-CN" sz="1200" b="0" i="0" kern="1200" dirty="0" smtClean="0">
                <a:solidFill>
                  <a:schemeClr val="tx1"/>
                </a:solidFill>
                <a:latin typeface="+mn-lt"/>
                <a:ea typeface="ＭＳ Ｐゴシック" charset="0"/>
                <a:cs typeface="Geneva" charset="-128"/>
              </a:rPr>
              <a:t>EM</a:t>
            </a:r>
            <a:r>
              <a:rPr kumimoji="1" lang="zh-CN" altLang="en-US" sz="1200" b="0" i="0" kern="1200" dirty="0" smtClean="0">
                <a:solidFill>
                  <a:schemeClr val="tx1"/>
                </a:solidFill>
                <a:latin typeface="+mn-lt"/>
                <a:ea typeface="ＭＳ Ｐゴシック" charset="0"/>
                <a:cs typeface="Geneva" charset="-128"/>
              </a:rPr>
              <a:t>的特点使得</a:t>
            </a:r>
            <a:r>
              <a:rPr kumimoji="1" lang="en-US" altLang="zh-CN" sz="1200" b="0" i="0" kern="1200" dirty="0" smtClean="0">
                <a:solidFill>
                  <a:schemeClr val="tx1"/>
                </a:solidFill>
                <a:latin typeface="+mn-lt"/>
                <a:ea typeface="ＭＳ Ｐゴシック" charset="0"/>
                <a:cs typeface="Geneva" charset="-128"/>
              </a:rPr>
              <a:t>NATS</a:t>
            </a:r>
            <a:r>
              <a:rPr kumimoji="1" lang="zh-CN" altLang="en-US" sz="1200" b="0" i="0" kern="1200" dirty="0" smtClean="0">
                <a:solidFill>
                  <a:schemeClr val="tx1"/>
                </a:solidFill>
                <a:latin typeface="+mn-lt"/>
                <a:ea typeface="ＭＳ Ｐゴシック" charset="0"/>
                <a:cs typeface="Geneva" charset="-128"/>
              </a:rPr>
              <a:t>在</a:t>
            </a:r>
            <a:r>
              <a:rPr kumimoji="1" lang="en-US" altLang="zh-CN" sz="1200" b="0" i="0" kern="1200" dirty="0" smtClean="0">
                <a:solidFill>
                  <a:schemeClr val="tx1"/>
                </a:solidFill>
                <a:latin typeface="+mn-lt"/>
                <a:ea typeface="ＭＳ Ｐゴシック" charset="0"/>
                <a:cs typeface="Geneva" charset="-128"/>
              </a:rPr>
              <a:t>Ruby</a:t>
            </a:r>
            <a:r>
              <a:rPr kumimoji="1" lang="zh-CN" altLang="en-US" sz="1200" b="0" i="0" kern="1200" dirty="0" smtClean="0">
                <a:solidFill>
                  <a:schemeClr val="tx1"/>
                </a:solidFill>
                <a:latin typeface="+mn-lt"/>
                <a:ea typeface="ＭＳ Ｐゴシック" charset="0"/>
                <a:cs typeface="Geneva" charset="-128"/>
              </a:rPr>
              <a:t>环境下有着处理高并发请求的能力。</a:t>
            </a:r>
            <a:r>
              <a:rPr kumimoji="1" lang="en-US" altLang="zh-CN" sz="1200" b="0" i="0" kern="1200" dirty="0" smtClean="0">
                <a:solidFill>
                  <a:schemeClr val="tx1"/>
                </a:solidFill>
                <a:latin typeface="+mn-lt"/>
                <a:ea typeface="ＭＳ Ｐゴシック" charset="0"/>
                <a:cs typeface="Geneva" charset="-128"/>
              </a:rPr>
              <a:t>NATS</a:t>
            </a:r>
            <a:r>
              <a:rPr kumimoji="1" lang="zh-CN" altLang="en-US" sz="1200" b="0" i="0" kern="1200" dirty="0" smtClean="0">
                <a:solidFill>
                  <a:schemeClr val="tx1"/>
                </a:solidFill>
                <a:latin typeface="+mn-lt"/>
                <a:ea typeface="ＭＳ Ｐゴシック" charset="0"/>
                <a:cs typeface="Geneva" charset="-128"/>
              </a:rPr>
              <a:t>对消息本身不做持久化，所以匹配和订阅的过程比较简洁高效。目前，</a:t>
            </a:r>
            <a:r>
              <a:rPr kumimoji="1" lang="en-US" altLang="zh-CN" sz="1200" b="0" i="0" kern="1200" dirty="0" smtClean="0">
                <a:solidFill>
                  <a:schemeClr val="tx1"/>
                </a:solidFill>
                <a:latin typeface="+mn-lt"/>
                <a:ea typeface="ＭＳ Ｐゴシック" charset="0"/>
                <a:cs typeface="Geneva" charset="-128"/>
              </a:rPr>
              <a:t>NATS server</a:t>
            </a:r>
            <a:r>
              <a:rPr kumimoji="1" lang="zh-CN" altLang="en-US" sz="1200" b="0" i="0" kern="1200" dirty="0" smtClean="0">
                <a:solidFill>
                  <a:schemeClr val="tx1"/>
                </a:solidFill>
                <a:latin typeface="+mn-lt"/>
                <a:ea typeface="ＭＳ Ｐゴシック" charset="0"/>
                <a:cs typeface="Geneva" charset="-128"/>
              </a:rPr>
              <a:t>是</a:t>
            </a:r>
            <a:r>
              <a:rPr kumimoji="1" lang="en-US" altLang="zh-CN" sz="1200" b="0" i="0" kern="1200" dirty="0" smtClean="0">
                <a:solidFill>
                  <a:schemeClr val="tx1"/>
                </a:solidFill>
                <a:latin typeface="+mn-lt"/>
                <a:ea typeface="ＭＳ Ｐゴシック" charset="0"/>
                <a:cs typeface="Geneva" charset="-128"/>
              </a:rPr>
              <a:t>CF</a:t>
            </a:r>
            <a:r>
              <a:rPr kumimoji="1" lang="zh-CN" altLang="en-US" sz="1200" b="0" i="0" kern="1200" dirty="0" smtClean="0">
                <a:solidFill>
                  <a:schemeClr val="tx1"/>
                </a:solidFill>
                <a:latin typeface="+mn-lt"/>
                <a:ea typeface="ＭＳ Ｐゴシック" charset="0"/>
                <a:cs typeface="Geneva" charset="-128"/>
              </a:rPr>
              <a:t>中一处需要解决的单点依赖。</a:t>
            </a:r>
            <a:endParaRPr kumimoji="1" lang="en-US" altLang="zh-CN" sz="1200" b="0" i="0" kern="1200" dirty="0" smtClean="0">
              <a:solidFill>
                <a:schemeClr val="tx1"/>
              </a:solidFill>
              <a:latin typeface="+mn-lt"/>
              <a:ea typeface="ＭＳ Ｐゴシック" charset="0"/>
              <a:cs typeface="Geneva" charset="-128"/>
            </a:endParaRPr>
          </a:p>
          <a:p>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24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r>
              <a:rPr lang="en-US" altLang="zh-CN" dirty="0" smtClean="0">
                <a:hlinkClick r:id="rId3"/>
              </a:rPr>
              <a:t>http://blog.csdn.net/zhuky/article/details/5364561</a:t>
            </a:r>
            <a:endParaRPr lang="en-US" altLang="zh-CN" dirty="0" smtClean="0"/>
          </a:p>
          <a:p>
            <a:r>
              <a:rPr kumimoji="1" lang="zh-CN" altLang="en-US" sz="1200" b="0" i="0" kern="1200" dirty="0" smtClean="0">
                <a:solidFill>
                  <a:schemeClr val="tx1"/>
                </a:solidFill>
                <a:latin typeface="+mn-lt"/>
                <a:ea typeface="ＭＳ Ｐゴシック" charset="0"/>
                <a:cs typeface="Geneva" charset="-128"/>
              </a:rPr>
              <a:t>举个例子，将有助于理解</a:t>
            </a:r>
            <a:r>
              <a:rPr kumimoji="1" lang="en-US" altLang="zh-CN" sz="1200" b="0" i="0" kern="1200" dirty="0" smtClean="0">
                <a:solidFill>
                  <a:schemeClr val="tx1"/>
                </a:solidFill>
                <a:latin typeface="+mn-lt"/>
                <a:ea typeface="ＭＳ Ｐゴシック" charset="0"/>
                <a:cs typeface="Geneva" charset="-128"/>
              </a:rPr>
              <a:t>Reactor</a:t>
            </a:r>
            <a:r>
              <a:rPr kumimoji="1" lang="zh-CN" altLang="en-US" sz="1200" b="0" i="0" kern="1200" dirty="0" smtClean="0">
                <a:solidFill>
                  <a:schemeClr val="tx1"/>
                </a:solidFill>
                <a:latin typeface="+mn-lt"/>
                <a:ea typeface="ＭＳ Ｐゴシック" charset="0"/>
                <a:cs typeface="Geneva" charset="-128"/>
              </a:rPr>
              <a:t>与</a:t>
            </a:r>
            <a:r>
              <a:rPr kumimoji="1" lang="en-US" altLang="zh-CN" sz="1200" b="0" i="0" kern="1200" dirty="0" err="1" smtClean="0">
                <a:solidFill>
                  <a:schemeClr val="tx1"/>
                </a:solidFill>
                <a:latin typeface="+mn-lt"/>
                <a:ea typeface="ＭＳ Ｐゴシック" charset="0"/>
                <a:cs typeface="Geneva" charset="-128"/>
              </a:rPr>
              <a:t>Proactor</a:t>
            </a:r>
            <a:r>
              <a:rPr kumimoji="1" lang="zh-CN" altLang="en-US" sz="1200" b="0" i="0" kern="1200" dirty="0" smtClean="0">
                <a:solidFill>
                  <a:schemeClr val="tx1"/>
                </a:solidFill>
                <a:latin typeface="+mn-lt"/>
                <a:ea typeface="ＭＳ Ｐゴシック" charset="0"/>
                <a:cs typeface="Geneva" charset="-128"/>
              </a:rPr>
              <a:t>二者的差异，以读操作为例（类操作类似）。</a:t>
            </a:r>
            <a:r>
              <a:rPr lang="zh-CN" altLang="en-US" dirty="0" smtClean="0"/>
              <a:t/>
            </a:r>
            <a:br>
              <a:rPr lang="zh-CN" altLang="en-US" dirty="0" smtClean="0"/>
            </a:br>
            <a:r>
              <a:rPr kumimoji="1" lang="zh-CN" altLang="en-US" sz="1200" b="1" i="0" kern="1200" dirty="0" smtClean="0">
                <a:solidFill>
                  <a:schemeClr val="tx1"/>
                </a:solidFill>
                <a:latin typeface="+mn-lt"/>
                <a:ea typeface="ＭＳ Ｐゴシック" charset="0"/>
                <a:cs typeface="Geneva" charset="-128"/>
              </a:rPr>
              <a:t>在</a:t>
            </a:r>
            <a:r>
              <a:rPr kumimoji="1" lang="en-US" altLang="zh-CN" sz="1200" b="1" i="0" kern="1200" dirty="0" smtClean="0">
                <a:solidFill>
                  <a:schemeClr val="tx1"/>
                </a:solidFill>
                <a:latin typeface="+mn-lt"/>
                <a:ea typeface="ＭＳ Ｐゴシック" charset="0"/>
                <a:cs typeface="Geneva" charset="-128"/>
              </a:rPr>
              <a:t>Reactor</a:t>
            </a:r>
            <a:r>
              <a:rPr kumimoji="1" lang="zh-CN" altLang="en-US" sz="1200" b="1" i="0" kern="1200" dirty="0" smtClean="0">
                <a:solidFill>
                  <a:schemeClr val="tx1"/>
                </a:solidFill>
                <a:latin typeface="+mn-lt"/>
                <a:ea typeface="ＭＳ Ｐゴシック" charset="0"/>
                <a:cs typeface="Geneva" charset="-128"/>
              </a:rPr>
              <a:t>中实现读</a:t>
            </a:r>
            <a:r>
              <a:rPr kumimoji="1" lang="zh-CN" altLang="en-US" sz="1200" b="0" i="0" kern="1200" dirty="0" smtClean="0">
                <a:solidFill>
                  <a:schemeClr val="tx1"/>
                </a:solidFill>
                <a:latin typeface="+mn-lt"/>
                <a:ea typeface="ＭＳ Ｐゴシック" charset="0"/>
                <a:cs typeface="Geneva" charset="-128"/>
              </a:rPr>
              <a:t>：</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注册读就绪事件和相应的事件处理器</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事件分离器等待事件</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事件到来，激活分离器，分离器调用事件对应的处理器。</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事件处理器完成实际的读操作，处理读到的数据，注册新的事件，然后返还控制权。</a:t>
            </a:r>
            <a:r>
              <a:rPr lang="zh-CN" altLang="en-US" dirty="0" smtClean="0"/>
              <a:t/>
            </a:r>
            <a:br>
              <a:rPr lang="zh-CN" altLang="en-US" dirty="0" smtClean="0"/>
            </a:br>
            <a:r>
              <a:rPr kumimoji="1" lang="zh-CN" altLang="en-US" sz="1200" b="0" i="0" kern="1200" dirty="0" smtClean="0">
                <a:solidFill>
                  <a:schemeClr val="tx1"/>
                </a:solidFill>
                <a:latin typeface="+mn-lt"/>
                <a:ea typeface="ＭＳ Ｐゴシック" charset="0"/>
                <a:cs typeface="Geneva" charset="-128"/>
              </a:rPr>
              <a:t>与如下</a:t>
            </a:r>
            <a:r>
              <a:rPr kumimoji="1" lang="en-US" altLang="zh-CN" sz="1200" b="1" i="0" kern="1200" dirty="0" err="1" smtClean="0">
                <a:solidFill>
                  <a:schemeClr val="tx1"/>
                </a:solidFill>
                <a:latin typeface="+mn-lt"/>
                <a:ea typeface="ＭＳ Ｐゴシック" charset="0"/>
                <a:cs typeface="Geneva" charset="-128"/>
              </a:rPr>
              <a:t>Proactor</a:t>
            </a:r>
            <a:r>
              <a:rPr kumimoji="1" lang="zh-CN" altLang="en-US" sz="1200" b="1" i="0" kern="1200" dirty="0" smtClean="0">
                <a:solidFill>
                  <a:schemeClr val="tx1"/>
                </a:solidFill>
                <a:latin typeface="+mn-lt"/>
                <a:ea typeface="ＭＳ Ｐゴシック" charset="0"/>
                <a:cs typeface="Geneva" charset="-128"/>
              </a:rPr>
              <a:t>（真异步）中的读过程</a:t>
            </a:r>
            <a:r>
              <a:rPr kumimoji="1" lang="zh-CN" altLang="en-US" sz="1200" b="0" i="0" kern="1200" dirty="0" smtClean="0">
                <a:solidFill>
                  <a:schemeClr val="tx1"/>
                </a:solidFill>
                <a:latin typeface="+mn-lt"/>
                <a:ea typeface="ＭＳ Ｐゴシック" charset="0"/>
                <a:cs typeface="Geneva" charset="-128"/>
              </a:rPr>
              <a:t>比较：</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处理器发起异步读操作（注意：操作系统必须支持异步</a:t>
            </a:r>
            <a:r>
              <a:rPr kumimoji="1" lang="en-US" altLang="zh-CN" sz="1200" b="0" i="0" kern="1200" dirty="0" smtClean="0">
                <a:solidFill>
                  <a:schemeClr val="tx1"/>
                </a:solidFill>
                <a:latin typeface="+mn-lt"/>
                <a:ea typeface="ＭＳ Ｐゴシック" charset="0"/>
                <a:cs typeface="Geneva" charset="-128"/>
              </a:rPr>
              <a:t>IO</a:t>
            </a:r>
            <a:r>
              <a:rPr kumimoji="1" lang="zh-CN" altLang="en-US" sz="1200" b="0" i="0" kern="1200" dirty="0" smtClean="0">
                <a:solidFill>
                  <a:schemeClr val="tx1"/>
                </a:solidFill>
                <a:latin typeface="+mn-lt"/>
                <a:ea typeface="ＭＳ Ｐゴシック" charset="0"/>
                <a:cs typeface="Geneva" charset="-128"/>
              </a:rPr>
              <a:t>）。在这种情况下，处理器无视</a:t>
            </a:r>
            <a:r>
              <a:rPr kumimoji="1" lang="en-US" altLang="zh-CN" sz="1200" b="0" i="0" kern="1200" dirty="0" smtClean="0">
                <a:solidFill>
                  <a:schemeClr val="tx1"/>
                </a:solidFill>
                <a:latin typeface="+mn-lt"/>
                <a:ea typeface="ＭＳ Ｐゴシック" charset="0"/>
                <a:cs typeface="Geneva" charset="-128"/>
              </a:rPr>
              <a:t>IO</a:t>
            </a:r>
            <a:r>
              <a:rPr kumimoji="1" lang="zh-CN" altLang="en-US" sz="1200" b="0" i="0" kern="1200" dirty="0" smtClean="0">
                <a:solidFill>
                  <a:schemeClr val="tx1"/>
                </a:solidFill>
                <a:latin typeface="+mn-lt"/>
                <a:ea typeface="ＭＳ Ｐゴシック" charset="0"/>
                <a:cs typeface="Geneva" charset="-128"/>
              </a:rPr>
              <a:t>就绪事件，它关注的是完成事件。</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事件分离器等待操作完成事件</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在分离器等待过程中，操作系统利用并行的内核线程执行实际的读操作，并将结果数据存入用户自定义缓冲区，最后通知事件分离器读操作完成。</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事件分离器呼唤处理器。</a:t>
            </a:r>
            <a:r>
              <a:rPr lang="zh-CN" altLang="en-US" dirty="0" smtClean="0"/>
              <a:t/>
            </a:r>
            <a:br>
              <a:rPr lang="zh-CN" altLang="en-US" dirty="0" smtClean="0"/>
            </a:br>
            <a:r>
              <a:rPr kumimoji="1" lang="en-US" altLang="zh-CN" sz="1200" b="0" i="0" kern="1200" dirty="0" smtClean="0">
                <a:solidFill>
                  <a:schemeClr val="tx1"/>
                </a:solidFill>
                <a:latin typeface="+mn-lt"/>
                <a:ea typeface="ＭＳ Ｐゴシック" charset="0"/>
                <a:cs typeface="Geneva" charset="-128"/>
              </a:rPr>
              <a:t>- </a:t>
            </a:r>
            <a:r>
              <a:rPr kumimoji="1" lang="zh-CN" altLang="en-US" sz="1200" b="0" i="0" kern="1200" dirty="0" smtClean="0">
                <a:solidFill>
                  <a:schemeClr val="tx1"/>
                </a:solidFill>
                <a:latin typeface="+mn-lt"/>
                <a:ea typeface="ＭＳ Ｐゴシック" charset="0"/>
                <a:cs typeface="Geneva" charset="-128"/>
              </a:rPr>
              <a:t>事件处理器处理用户自定义缓冲区中的数据，然后启动一个新的异步操作，并将控制权返回事件分离器。</a:t>
            </a:r>
            <a:endParaRPr kumimoji="1" lang="en-US" altLang="zh-CN" sz="1200" b="0" i="0" kern="1200" dirty="0" smtClean="0">
              <a:solidFill>
                <a:schemeClr val="tx1"/>
              </a:solidFill>
              <a:latin typeface="+mn-lt"/>
              <a:ea typeface="ＭＳ Ｐゴシック" charset="0"/>
              <a:cs typeface="Geneva" charset="-128"/>
            </a:endParaRPr>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25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latin typeface="Arial" charset="0"/>
                <a:ea typeface="ＭＳ Ｐゴシック" pitchFamily="34" charset="-128"/>
              </a:rPr>
              <a:t>5</a:t>
            </a:r>
            <a:r>
              <a:rPr lang="zh-CN" altLang="en-US" sz="1200" dirty="0" smtClean="0">
                <a:latin typeface="Arial" charset="0"/>
                <a:ea typeface="ＭＳ Ｐゴシック" pitchFamily="34" charset="-128"/>
              </a:rPr>
              <a:t>、</a:t>
            </a:r>
            <a:r>
              <a:rPr lang="en-US" altLang="zh-CN" sz="1200" dirty="0" err="1" smtClean="0">
                <a:latin typeface="Arial" charset="0"/>
                <a:ea typeface="ＭＳ Ｐゴシック" pitchFamily="34" charset="-128"/>
              </a:rPr>
              <a:t>Services:Cloud</a:t>
            </a:r>
            <a:r>
              <a:rPr lang="en-US" altLang="zh-CN" sz="1200" dirty="0" smtClean="0">
                <a:latin typeface="Arial" charset="0"/>
                <a:ea typeface="ＭＳ Ｐゴシック" pitchFamily="34" charset="-128"/>
              </a:rPr>
              <a:t> Foundry</a:t>
            </a:r>
            <a:r>
              <a:rPr lang="zh-CN" altLang="en-US" sz="1200" dirty="0" smtClean="0">
                <a:latin typeface="Arial" charset="0"/>
                <a:ea typeface="ＭＳ Ｐゴシック" pitchFamily="34" charset="-128"/>
              </a:rPr>
              <a:t>的</a:t>
            </a:r>
            <a:r>
              <a:rPr lang="en-US" altLang="zh-CN" sz="1200" dirty="0" smtClean="0">
                <a:latin typeface="Arial" charset="0"/>
                <a:ea typeface="ＭＳ Ｐゴシック" pitchFamily="34" charset="-128"/>
              </a:rPr>
              <a:t>Service</a:t>
            </a:r>
            <a:r>
              <a:rPr lang="zh-CN" altLang="en-US" sz="1200" dirty="0" smtClean="0">
                <a:latin typeface="Arial" charset="0"/>
                <a:ea typeface="ＭＳ Ｐゴシック" pitchFamily="34" charset="-128"/>
              </a:rPr>
              <a:t>模块从源代码控制上看就知道是一个独立的、可</a:t>
            </a:r>
            <a:r>
              <a:rPr lang="en-US" altLang="zh-CN" sz="1200" dirty="0" err="1" smtClean="0">
                <a:latin typeface="Arial" charset="0"/>
                <a:ea typeface="ＭＳ Ｐゴシック" pitchFamily="34" charset="-128"/>
              </a:rPr>
              <a:t>Plugin</a:t>
            </a:r>
            <a:r>
              <a:rPr lang="zh-CN" altLang="en-US" sz="1200" dirty="0" smtClean="0">
                <a:latin typeface="Arial" charset="0"/>
                <a:ea typeface="ＭＳ Ｐゴシック" pitchFamily="34" charset="-128"/>
              </a:rPr>
              <a:t>的模块，以方便第三方把自己的服务整合入</a:t>
            </a:r>
            <a:r>
              <a:rPr lang="en-US" altLang="zh-CN" sz="1200" dirty="0" err="1" smtClean="0">
                <a:latin typeface="Arial" charset="0"/>
                <a:ea typeface="ＭＳ Ｐゴシック" pitchFamily="34" charset="-128"/>
              </a:rPr>
              <a:t>CloudFoundry</a:t>
            </a:r>
            <a:r>
              <a:rPr lang="zh-CN" altLang="en-US" sz="1200" dirty="0" smtClean="0">
                <a:latin typeface="Arial" charset="0"/>
                <a:ea typeface="ＭＳ Ｐゴシック" pitchFamily="34" charset="-128"/>
              </a:rPr>
              <a:t>生态系统。在</a:t>
            </a:r>
            <a:r>
              <a:rPr lang="en-US" altLang="zh-CN" sz="1200" dirty="0" err="1" smtClean="0">
                <a:latin typeface="Arial" charset="0"/>
                <a:ea typeface="ＭＳ Ｐゴシック" pitchFamily="34" charset="-128"/>
              </a:rPr>
              <a:t>Github</a:t>
            </a:r>
            <a:r>
              <a:rPr lang="zh-CN" altLang="en-US" sz="1200" dirty="0" smtClean="0">
                <a:latin typeface="Arial" charset="0"/>
                <a:ea typeface="ＭＳ Ｐゴシック" pitchFamily="34" charset="-128"/>
              </a:rPr>
              <a:t>上看到</a:t>
            </a:r>
            <a:r>
              <a:rPr lang="en-US" altLang="zh-CN" sz="1200" dirty="0" smtClean="0">
                <a:latin typeface="Arial" charset="0"/>
                <a:ea typeface="ＭＳ Ｐゴシック" pitchFamily="34" charset="-128"/>
              </a:rPr>
              <a:t>service</a:t>
            </a:r>
            <a:r>
              <a:rPr lang="zh-CN" altLang="en-US" sz="1200" dirty="0" smtClean="0">
                <a:latin typeface="Arial" charset="0"/>
                <a:ea typeface="ＭＳ Ｐゴシック" pitchFamily="34" charset="-128"/>
              </a:rPr>
              <a:t>是与</a:t>
            </a:r>
            <a:r>
              <a:rPr lang="en-US" altLang="zh-CN" sz="1200" dirty="0" err="1" smtClean="0">
                <a:latin typeface="Arial" charset="0"/>
                <a:ea typeface="ＭＳ Ｐゴシック" pitchFamily="34" charset="-128"/>
              </a:rPr>
              <a:t>CloudFoundry</a:t>
            </a:r>
            <a:r>
              <a:rPr lang="en-US" altLang="zh-CN" sz="1200" dirty="0" smtClean="0">
                <a:latin typeface="Arial" charset="0"/>
                <a:ea typeface="ＭＳ Ｐゴシック" pitchFamily="34" charset="-128"/>
              </a:rPr>
              <a:t> Core</a:t>
            </a:r>
            <a:r>
              <a:rPr lang="zh-CN" altLang="en-US" sz="1200" dirty="0" smtClean="0">
                <a:latin typeface="Arial" charset="0"/>
                <a:ea typeface="ＭＳ Ｐゴシック" pitchFamily="34" charset="-128"/>
              </a:rPr>
              <a:t>项目</a:t>
            </a:r>
            <a:r>
              <a:rPr lang="en-US" altLang="zh-CN" sz="1200" dirty="0" err="1" smtClean="0">
                <a:latin typeface="Arial" charset="0"/>
                <a:ea typeface="ＭＳ Ｐゴシック" pitchFamily="34" charset="-128"/>
              </a:rPr>
              <a:t>vcap</a:t>
            </a:r>
            <a:r>
              <a:rPr lang="zh-CN" altLang="en-US" sz="1200" dirty="0" smtClean="0">
                <a:latin typeface="Arial" charset="0"/>
                <a:ea typeface="ＭＳ Ｐゴシック" pitchFamily="34" charset="-128"/>
              </a:rPr>
              <a:t>独立的一个</a:t>
            </a:r>
            <a:r>
              <a:rPr lang="en-US" altLang="zh-CN" sz="1200" dirty="0" smtClean="0">
                <a:latin typeface="Arial" charset="0"/>
                <a:ea typeface="ＭＳ Ｐゴシック" pitchFamily="34" charset="-128"/>
              </a:rPr>
              <a:t>repository</a:t>
            </a:r>
            <a:r>
              <a:rPr lang="zh-CN" altLang="en-US" sz="1200" dirty="0" smtClean="0">
                <a:latin typeface="Arial" charset="0"/>
                <a:ea typeface="ＭＳ Ｐゴシック" pitchFamily="34" charset="-128"/>
              </a:rPr>
              <a:t>，为</a:t>
            </a:r>
            <a:r>
              <a:rPr lang="en-US" altLang="zh-CN" sz="1200" dirty="0" err="1" smtClean="0">
                <a:latin typeface="Arial" charset="0"/>
                <a:ea typeface="ＭＳ Ｐゴシック" pitchFamily="34" charset="-128"/>
              </a:rPr>
              <a:t>vcap</a:t>
            </a:r>
            <a:r>
              <a:rPr lang="en-US" altLang="zh-CN" sz="1200" dirty="0" smtClean="0">
                <a:latin typeface="Arial" charset="0"/>
                <a:ea typeface="ＭＳ Ｐゴシック" pitchFamily="34" charset="-128"/>
              </a:rPr>
              <a:t>-service</a:t>
            </a:r>
            <a:r>
              <a:rPr lang="zh-CN" altLang="en-US" sz="1200" dirty="0" smtClean="0">
                <a:latin typeface="Arial" charset="0"/>
                <a:ea typeface="ＭＳ Ｐゴシック" pitchFamily="34" charset="-128"/>
              </a:rPr>
              <a:t>。</a:t>
            </a:r>
            <a:r>
              <a:rPr lang="en-US" altLang="zh-CN" sz="1200" dirty="0" smtClean="0">
                <a:latin typeface="Arial" charset="0"/>
                <a:ea typeface="ＭＳ Ｐゴシック" pitchFamily="34" charset="-128"/>
              </a:rPr>
              <a:t>Service</a:t>
            </a:r>
            <a:r>
              <a:rPr lang="zh-CN" altLang="en-US" sz="1200" dirty="0" smtClean="0">
                <a:latin typeface="Arial" charset="0"/>
                <a:ea typeface="ＭＳ Ｐゴシック" pitchFamily="34" charset="-128"/>
              </a:rPr>
              <a:t>模块其中设计原则是方便第三方服务提供商提供服务。在这方面</a:t>
            </a:r>
            <a:r>
              <a:rPr lang="en-US" altLang="zh-CN" sz="1200" dirty="0" err="1" smtClean="0">
                <a:latin typeface="Arial" charset="0"/>
                <a:ea typeface="ＭＳ Ｐゴシック" pitchFamily="34" charset="-128"/>
              </a:rPr>
              <a:t>CloudFoundry</a:t>
            </a:r>
            <a:r>
              <a:rPr lang="zh-CN" altLang="en-US" sz="1200" dirty="0" smtClean="0">
                <a:latin typeface="Arial" charset="0"/>
                <a:ea typeface="ＭＳ Ｐゴシック" pitchFamily="34" charset="-128"/>
              </a:rPr>
              <a:t>做得很成功，从</a:t>
            </a:r>
            <a:r>
              <a:rPr lang="en-US" altLang="zh-CN" sz="1200" dirty="0" err="1" smtClean="0">
                <a:latin typeface="Arial" charset="0"/>
                <a:ea typeface="ＭＳ Ｐゴシック" pitchFamily="34" charset="-128"/>
              </a:rPr>
              <a:t>Github</a:t>
            </a:r>
            <a:r>
              <a:rPr lang="zh-CN" altLang="en-US" sz="1200" dirty="0" smtClean="0">
                <a:latin typeface="Arial" charset="0"/>
                <a:ea typeface="ＭＳ Ｐゴシック" pitchFamily="34" charset="-128"/>
              </a:rPr>
              <a:t>上看，已经有以下服务提供：</a:t>
            </a:r>
            <a:r>
              <a:rPr lang="en-US" altLang="zh-CN" sz="1200" dirty="0" smtClean="0">
                <a:latin typeface="Arial" charset="0"/>
                <a:ea typeface="ＭＳ Ｐゴシック" pitchFamily="34" charset="-128"/>
              </a:rPr>
              <a:t>a)</a:t>
            </a:r>
            <a:r>
              <a:rPr lang="en-US" altLang="zh-CN" sz="1200" dirty="0" err="1" smtClean="0">
                <a:latin typeface="Arial" charset="0"/>
                <a:ea typeface="ＭＳ Ｐゴシック" pitchFamily="34" charset="-128"/>
              </a:rPr>
              <a:t>MongoDB</a:t>
            </a:r>
            <a:r>
              <a:rPr lang="en-US" altLang="zh-CN" sz="1200" dirty="0" smtClean="0">
                <a:latin typeface="Arial" charset="0"/>
                <a:ea typeface="ＭＳ Ｐゴシック" pitchFamily="34" charset="-128"/>
              </a:rPr>
              <a:t>; b) </a:t>
            </a:r>
            <a:r>
              <a:rPr lang="en-US" altLang="zh-CN" sz="1200" dirty="0" err="1" smtClean="0">
                <a:latin typeface="Arial" charset="0"/>
                <a:ea typeface="ＭＳ Ｐゴシック" pitchFamily="34" charset="-128"/>
              </a:rPr>
              <a:t>mysql</a:t>
            </a:r>
            <a:r>
              <a:rPr lang="en-US" altLang="zh-CN" sz="1200" dirty="0" smtClean="0">
                <a:latin typeface="Arial" charset="0"/>
                <a:ea typeface="ＭＳ Ｐゴシック" pitchFamily="34" charset="-128"/>
              </a:rPr>
              <a:t>; c) neo4j; d) </a:t>
            </a:r>
            <a:r>
              <a:rPr lang="en-US" altLang="zh-CN" sz="1200" dirty="0" err="1" smtClean="0">
                <a:latin typeface="Arial" charset="0"/>
                <a:ea typeface="ＭＳ Ｐゴシック" pitchFamily="34" charset="-128"/>
              </a:rPr>
              <a:t>PostgreSql</a:t>
            </a:r>
            <a:r>
              <a:rPr lang="en-US" altLang="zh-CN" sz="1200" dirty="0" smtClean="0">
                <a:latin typeface="Arial" charset="0"/>
                <a:ea typeface="ＭＳ Ｐゴシック" pitchFamily="34" charset="-128"/>
              </a:rPr>
              <a:t>; e) </a:t>
            </a:r>
            <a:r>
              <a:rPr lang="en-US" altLang="zh-CN" sz="1200" dirty="0" err="1" smtClean="0">
                <a:latin typeface="Arial" charset="0"/>
                <a:ea typeface="ＭＳ Ｐゴシック" pitchFamily="34" charset="-128"/>
              </a:rPr>
              <a:t>RabbitMQ</a:t>
            </a:r>
            <a:r>
              <a:rPr lang="en-US" altLang="zh-CN" sz="1200" dirty="0" smtClean="0">
                <a:latin typeface="Arial" charset="0"/>
                <a:ea typeface="ＭＳ Ｐゴシック" pitchFamily="34" charset="-128"/>
              </a:rPr>
              <a:t>; f) </a:t>
            </a:r>
            <a:r>
              <a:rPr lang="en-US" altLang="zh-CN" sz="1200" dirty="0" err="1" smtClean="0">
                <a:latin typeface="Arial" charset="0"/>
                <a:ea typeface="ＭＳ Ｐゴシック" pitchFamily="34" charset="-128"/>
              </a:rPr>
              <a:t>Redis</a:t>
            </a:r>
            <a:r>
              <a:rPr lang="en-US" altLang="zh-CN" sz="1200" dirty="0" smtClean="0">
                <a:latin typeface="Arial" charset="0"/>
                <a:ea typeface="ＭＳ Ｐゴシック" pitchFamily="34" charset="-128"/>
              </a:rPr>
              <a:t>; g)</a:t>
            </a:r>
            <a:r>
              <a:rPr lang="en-US" altLang="zh-CN" sz="1200" dirty="0" err="1" smtClean="0">
                <a:latin typeface="Arial" charset="0"/>
                <a:ea typeface="ＭＳ Ｐゴシック" pitchFamily="34" charset="-128"/>
              </a:rPr>
              <a:t>vBlob</a:t>
            </a:r>
            <a:r>
              <a:rPr lang="zh-CN" altLang="en-US" sz="1200" dirty="0" smtClean="0">
                <a:latin typeface="Arial" charset="0"/>
                <a:ea typeface="ＭＳ Ｐゴシック" pitchFamily="34" charset="-128"/>
              </a:rPr>
              <a:t>。基类都是放在</a:t>
            </a:r>
            <a:r>
              <a:rPr lang="en-US" altLang="zh-CN" sz="1200" dirty="0" smtClean="0">
                <a:latin typeface="Arial" charset="0"/>
                <a:ea typeface="ＭＳ Ｐゴシック" pitchFamily="34" charset="-128"/>
              </a:rPr>
              <a:t>base</a:t>
            </a:r>
            <a:r>
              <a:rPr lang="zh-CN" altLang="en-US" sz="1200" dirty="0" smtClean="0">
                <a:latin typeface="Arial" charset="0"/>
                <a:ea typeface="ＭＳ Ｐゴシック" pitchFamily="34" charset="-128"/>
              </a:rPr>
              <a:t>文件夹中。</a:t>
            </a:r>
          </a:p>
          <a:p>
            <a:r>
              <a:rPr lang="zh-CN" altLang="en-US" sz="1200" dirty="0" smtClean="0">
                <a:latin typeface="Arial" charset="0"/>
                <a:ea typeface="ＭＳ Ｐゴシック" pitchFamily="34" charset="-128"/>
              </a:rPr>
              <a:t>第三方如果需要自己开发</a:t>
            </a:r>
            <a:r>
              <a:rPr lang="en-US" altLang="zh-CN" sz="1200" dirty="0" err="1" smtClean="0">
                <a:latin typeface="Arial" charset="0"/>
                <a:ea typeface="ＭＳ Ｐゴシック" pitchFamily="34" charset="-128"/>
              </a:rPr>
              <a:t>CloudFoundry</a:t>
            </a:r>
            <a:r>
              <a:rPr lang="zh-CN" altLang="en-US" sz="1200" dirty="0" smtClean="0">
                <a:latin typeface="Arial" charset="0"/>
                <a:ea typeface="ＭＳ Ｐゴシック" pitchFamily="34" charset="-128"/>
              </a:rPr>
              <a:t>的服务，需要继承改写它里面的两个基础类：</a:t>
            </a:r>
            <a:r>
              <a:rPr lang="en-US" altLang="zh-CN" sz="1200" dirty="0" smtClean="0">
                <a:latin typeface="Arial" charset="0"/>
                <a:ea typeface="ＭＳ Ｐゴシック" pitchFamily="34" charset="-128"/>
              </a:rPr>
              <a:t>Node</a:t>
            </a:r>
            <a:r>
              <a:rPr lang="zh-CN" altLang="en-US" sz="1200" dirty="0" smtClean="0">
                <a:latin typeface="Arial" charset="0"/>
                <a:ea typeface="ＭＳ Ｐゴシック" pitchFamily="34" charset="-128"/>
              </a:rPr>
              <a:t>和</a:t>
            </a:r>
            <a:r>
              <a:rPr lang="en-US" altLang="zh-CN" sz="1200" dirty="0" smtClean="0">
                <a:latin typeface="Arial" charset="0"/>
                <a:ea typeface="ＭＳ Ｐゴシック" pitchFamily="34" charset="-128"/>
              </a:rPr>
              <a:t>Gateway</a:t>
            </a:r>
            <a:r>
              <a:rPr lang="zh-CN" altLang="en-US" sz="1200" dirty="0" smtClean="0">
                <a:latin typeface="Arial" charset="0"/>
                <a:ea typeface="ＭＳ Ｐゴシック" pitchFamily="34" charset="-128"/>
              </a:rPr>
              <a:t>；而里面一些操作，如：</a:t>
            </a:r>
            <a:r>
              <a:rPr lang="en-US" altLang="zh-CN" sz="1200" dirty="0" smtClean="0">
                <a:latin typeface="Arial" charset="0"/>
                <a:ea typeface="ＭＳ Ｐゴシック" pitchFamily="34" charset="-128"/>
              </a:rPr>
              <a:t>Provision</a:t>
            </a:r>
            <a:r>
              <a:rPr lang="zh-CN" altLang="en-US" sz="1200" dirty="0" smtClean="0">
                <a:latin typeface="Arial" charset="0"/>
                <a:ea typeface="ＭＳ Ｐゴシック" pitchFamily="34" charset="-128"/>
              </a:rPr>
              <a:t>，可以在</a:t>
            </a:r>
            <a:r>
              <a:rPr lang="en-US" altLang="zh-CN" sz="1200" dirty="0" smtClean="0">
                <a:latin typeface="Arial" charset="0"/>
                <a:ea typeface="ＭＳ Ｐゴシック" pitchFamily="34" charset="-128"/>
              </a:rPr>
              <a:t>base</a:t>
            </a:r>
            <a:r>
              <a:rPr lang="zh-CN" altLang="en-US" sz="1200" dirty="0" smtClean="0">
                <a:latin typeface="Arial" charset="0"/>
                <a:ea typeface="ＭＳ Ｐゴシック" pitchFamily="34" charset="-128"/>
              </a:rPr>
              <a:t>的</a:t>
            </a:r>
            <a:r>
              <a:rPr lang="en-US" altLang="zh-CN" sz="1200" dirty="0" err="1" smtClean="0">
                <a:latin typeface="Arial" charset="0"/>
                <a:ea typeface="ＭＳ Ｐゴシック" pitchFamily="34" charset="-128"/>
              </a:rPr>
              <a:t>provisioner.rb</a:t>
            </a:r>
            <a:r>
              <a:rPr lang="zh-CN" altLang="en-US" sz="1200" dirty="0" smtClean="0">
                <a:latin typeface="Arial" charset="0"/>
                <a:ea typeface="ＭＳ Ｐゴシック" pitchFamily="34" charset="-128"/>
              </a:rPr>
              <a:t>基础上加入自己的逻辑，同样的还有</a:t>
            </a:r>
            <a:r>
              <a:rPr lang="en-US" altLang="zh-CN" sz="1200" dirty="0" err="1" smtClean="0">
                <a:latin typeface="Arial" charset="0"/>
                <a:ea typeface="ＭＳ Ｐゴシック" pitchFamily="34" charset="-128"/>
              </a:rPr>
              <a:t>Service_Error</a:t>
            </a:r>
            <a:r>
              <a:rPr lang="zh-CN" altLang="en-US" sz="1200" dirty="0" smtClean="0">
                <a:latin typeface="Arial" charset="0"/>
                <a:ea typeface="ＭＳ Ｐゴシック" pitchFamily="34" charset="-128"/>
              </a:rPr>
              <a:t>和</a:t>
            </a:r>
            <a:r>
              <a:rPr lang="en-US" altLang="zh-CN" sz="1200" dirty="0" err="1" smtClean="0">
                <a:latin typeface="Arial" charset="0"/>
                <a:ea typeface="ＭＳ Ｐゴシック" pitchFamily="34" charset="-128"/>
              </a:rPr>
              <a:t>Service_Message</a:t>
            </a:r>
            <a:r>
              <a:rPr lang="zh-CN" altLang="en-US" sz="1200" dirty="0" smtClean="0">
                <a:latin typeface="Arial" charset="0"/>
                <a:ea typeface="ＭＳ Ｐゴシック" pitchFamily="34" charset="-128"/>
              </a:rPr>
              <a:t>等。关于如何写自己的</a:t>
            </a:r>
            <a:r>
              <a:rPr lang="en-US" altLang="zh-CN" sz="1200" dirty="0" smtClean="0">
                <a:latin typeface="Arial" charset="0"/>
                <a:ea typeface="ＭＳ Ｐゴシック" pitchFamily="34" charset="-128"/>
              </a:rPr>
              <a:t>Service</a:t>
            </a:r>
            <a:r>
              <a:rPr lang="zh-CN" altLang="en-US" sz="1200" dirty="0" smtClean="0">
                <a:latin typeface="Arial" charset="0"/>
                <a:ea typeface="ＭＳ Ｐゴシック" pitchFamily="34" charset="-128"/>
              </a:rPr>
              <a:t>，</a:t>
            </a:r>
            <a:r>
              <a:rPr lang="en-US" altLang="zh-CN" sz="1200" dirty="0" smtClean="0">
                <a:latin typeface="Arial" charset="0"/>
                <a:ea typeface="ＭＳ Ｐゴシック" pitchFamily="34" charset="-128"/>
              </a:rPr>
              <a:t>ELC</a:t>
            </a:r>
            <a:r>
              <a:rPr lang="zh-CN" altLang="en-US" sz="1200" dirty="0" smtClean="0">
                <a:latin typeface="Arial" charset="0"/>
                <a:ea typeface="ＭＳ Ｐゴシック" pitchFamily="34" charset="-128"/>
              </a:rPr>
              <a:t>的博客会推出相应文章详细论述，并不在本文的讨论范围里面，从架构了解上来说，只要知道服务间的关系，知道个服务与</a:t>
            </a:r>
            <a:r>
              <a:rPr lang="en-US" altLang="zh-CN" sz="1200" dirty="0" smtClean="0">
                <a:latin typeface="Arial" charset="0"/>
                <a:ea typeface="ＭＳ Ｐゴシック" pitchFamily="34" charset="-128"/>
              </a:rPr>
              <a:t>base</a:t>
            </a:r>
            <a:r>
              <a:rPr lang="zh-CN" altLang="en-US" sz="1200" dirty="0" smtClean="0">
                <a:latin typeface="Arial" charset="0"/>
                <a:ea typeface="ＭＳ Ｐゴシック" pitchFamily="34" charset="-128"/>
              </a:rPr>
              <a:t>间透过继承关系来横向扩充，而</a:t>
            </a:r>
            <a:r>
              <a:rPr lang="en-US" altLang="zh-CN" sz="1200" dirty="0" err="1" smtClean="0">
                <a:latin typeface="Arial" charset="0"/>
                <a:ea typeface="ＭＳ Ｐゴシック" pitchFamily="34" charset="-128"/>
              </a:rPr>
              <a:t>CloudFoundry</a:t>
            </a:r>
            <a:r>
              <a:rPr lang="zh-CN" altLang="en-US" sz="1200" dirty="0" smtClean="0">
                <a:latin typeface="Arial" charset="0"/>
                <a:ea typeface="ＭＳ Ｐゴシック" pitchFamily="34" charset="-128"/>
              </a:rPr>
              <a:t>与</a:t>
            </a:r>
            <a:r>
              <a:rPr lang="en-US" altLang="zh-CN" sz="1200" dirty="0" smtClean="0">
                <a:latin typeface="Arial" charset="0"/>
                <a:ea typeface="ＭＳ Ｐゴシック" pitchFamily="34" charset="-128"/>
              </a:rPr>
              <a:t>apps</a:t>
            </a:r>
            <a:r>
              <a:rPr lang="zh-CN" altLang="en-US" sz="1200" dirty="0" smtClean="0">
                <a:latin typeface="Arial" charset="0"/>
                <a:ea typeface="ＭＳ Ｐゴシック" pitchFamily="34" charset="-128"/>
              </a:rPr>
              <a:t>调用</a:t>
            </a:r>
            <a:r>
              <a:rPr lang="en-US" altLang="zh-CN" sz="1200" dirty="0" smtClean="0">
                <a:latin typeface="Arial" charset="0"/>
                <a:ea typeface="ＭＳ Ｐゴシック" pitchFamily="34" charset="-128"/>
              </a:rPr>
              <a:t>Service</a:t>
            </a:r>
            <a:r>
              <a:rPr lang="zh-CN" altLang="en-US" sz="1200" dirty="0" smtClean="0">
                <a:latin typeface="Arial" charset="0"/>
                <a:ea typeface="ＭＳ Ｐゴシック" pitchFamily="34" charset="-128"/>
              </a:rPr>
              <a:t>是通过</a:t>
            </a:r>
            <a:r>
              <a:rPr lang="en-US" altLang="zh-CN" sz="1200" dirty="0" smtClean="0">
                <a:latin typeface="Arial" charset="0"/>
                <a:ea typeface="ＭＳ Ｐゴシック" pitchFamily="34" charset="-128"/>
              </a:rPr>
              <a:t>base</a:t>
            </a:r>
            <a:r>
              <a:rPr lang="zh-CN" altLang="en-US" sz="1200" dirty="0" smtClean="0">
                <a:latin typeface="Arial" charset="0"/>
                <a:ea typeface="ＭＳ Ｐゴシック" pitchFamily="34" charset="-128"/>
              </a:rPr>
              <a:t>来完成这一简单的架构方法即可。</a:t>
            </a:r>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37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smtClean="0">
                <a:solidFill>
                  <a:schemeClr val="tx1"/>
                </a:solidFill>
                <a:latin typeface="+mn-lt"/>
                <a:ea typeface="ＭＳ Ｐゴシック" charset="0"/>
                <a:cs typeface="Geneva" charset="-128"/>
              </a:rPr>
              <a:t>provision</a:t>
            </a:r>
            <a:r>
              <a:rPr kumimoji="1" lang="zh-CN" altLang="en-US" sz="1200" b="0" i="0" kern="1200" dirty="0" smtClean="0">
                <a:solidFill>
                  <a:schemeClr val="tx1"/>
                </a:solidFill>
                <a:latin typeface="+mn-lt"/>
                <a:ea typeface="ＭＳ Ｐゴシック" charset="0"/>
                <a:cs typeface="Geneva" charset="-128"/>
              </a:rPr>
              <a:t>为提供、创建一个</a:t>
            </a:r>
            <a:r>
              <a:rPr kumimoji="1" lang="en-US" altLang="zh-CN" sz="1200" b="0" i="0" kern="1200" dirty="0" smtClean="0">
                <a:solidFill>
                  <a:schemeClr val="tx1"/>
                </a:solidFill>
                <a:latin typeface="+mn-lt"/>
                <a:ea typeface="ＭＳ Ｐゴシック" charset="0"/>
                <a:cs typeface="Geneva" charset="-128"/>
              </a:rPr>
              <a:t>service</a:t>
            </a:r>
            <a:r>
              <a:rPr kumimoji="1" lang="zh-CN" altLang="en-US" sz="1200" b="0" i="0" kern="1200" dirty="0" smtClean="0">
                <a:solidFill>
                  <a:schemeClr val="tx1"/>
                </a:solidFill>
                <a:latin typeface="+mn-lt"/>
                <a:ea typeface="ＭＳ Ｐゴシック" charset="0"/>
                <a:cs typeface="Geneva" charset="-128"/>
              </a:rPr>
              <a:t>的实例，而</a:t>
            </a:r>
            <a:r>
              <a:rPr kumimoji="1" lang="en-US" altLang="zh-CN" sz="1200" b="0" i="0" kern="1200" dirty="0" smtClean="0">
                <a:solidFill>
                  <a:schemeClr val="tx1"/>
                </a:solidFill>
                <a:latin typeface="+mn-lt"/>
                <a:ea typeface="ＭＳ Ｐゴシック" charset="0"/>
                <a:cs typeface="Geneva" charset="-128"/>
              </a:rPr>
              <a:t>create</a:t>
            </a:r>
            <a:r>
              <a:rPr kumimoji="1" lang="zh-CN" altLang="en-US" sz="1200" b="0" i="0" kern="1200" dirty="0" smtClean="0">
                <a:solidFill>
                  <a:schemeClr val="tx1"/>
                </a:solidFill>
                <a:latin typeface="+mn-lt"/>
                <a:ea typeface="ＭＳ Ｐゴシック" charset="0"/>
                <a:cs typeface="Geneva" charset="-128"/>
              </a:rPr>
              <a:t>的实际实现为</a:t>
            </a:r>
            <a:r>
              <a:rPr kumimoji="1" lang="en-US" altLang="zh-CN" sz="1200" b="0" i="0" kern="1200" dirty="0" smtClean="0">
                <a:solidFill>
                  <a:schemeClr val="tx1"/>
                </a:solidFill>
                <a:latin typeface="+mn-lt"/>
                <a:ea typeface="ＭＳ Ｐゴシック" charset="0"/>
                <a:cs typeface="Geneva" charset="-128"/>
              </a:rPr>
              <a:t>gateway</a:t>
            </a:r>
            <a:r>
              <a:rPr kumimoji="1" lang="zh-CN" altLang="en-US" sz="1200" b="0" i="0" kern="1200" dirty="0" smtClean="0">
                <a:solidFill>
                  <a:schemeClr val="tx1"/>
                </a:solidFill>
                <a:latin typeface="+mn-lt"/>
                <a:ea typeface="ＭＳ Ｐゴシック" charset="0"/>
                <a:cs typeface="Geneva" charset="-128"/>
              </a:rPr>
              <a:t>向</a:t>
            </a:r>
            <a:r>
              <a:rPr kumimoji="1" lang="en-US" altLang="zh-CN" sz="1200" b="0" i="0" kern="1200" dirty="0" err="1" smtClean="0">
                <a:solidFill>
                  <a:schemeClr val="tx1"/>
                </a:solidFill>
                <a:latin typeface="+mn-lt"/>
                <a:ea typeface="ＭＳ Ｐゴシック" charset="0"/>
                <a:cs typeface="Geneva" charset="-128"/>
              </a:rPr>
              <a:t>cloud_controller</a:t>
            </a:r>
            <a:r>
              <a:rPr kumimoji="1" lang="zh-CN" altLang="en-US" sz="1200" b="0" i="0" kern="1200" dirty="0" smtClean="0">
                <a:solidFill>
                  <a:schemeClr val="tx1"/>
                </a:solidFill>
                <a:latin typeface="+mn-lt"/>
                <a:ea typeface="ＭＳ Ｐゴシック" charset="0"/>
                <a:cs typeface="Geneva" charset="-128"/>
              </a:rPr>
              <a:t>注册的过程。</a:t>
            </a:r>
            <a:endParaRPr kumimoji="1" lang="en-US" altLang="zh-CN" sz="1200" b="0" i="0" kern="1200" dirty="0" smtClean="0">
              <a:solidFill>
                <a:schemeClr val="tx1"/>
              </a:solidFill>
              <a:latin typeface="+mn-lt"/>
              <a:ea typeface="ＭＳ Ｐゴシック" charset="0"/>
              <a:cs typeface="Geneva" charset="-128"/>
            </a:endParaRPr>
          </a:p>
          <a:p>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38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smtClean="0">
                <a:solidFill>
                  <a:schemeClr val="tx1"/>
                </a:solidFill>
                <a:latin typeface="+mn-lt"/>
                <a:ea typeface="ＭＳ Ｐゴシック" charset="0"/>
                <a:cs typeface="Geneva" charset="-128"/>
              </a:rPr>
              <a:t>A cloud services brokerage (CSB) plays an intermediary role in cloud computing. CSBs make it easier for organizations to consume and maintain cloud services, particularly when they span multiple providers. This research defines CSBs and outlines the capabilities that are needed in this role.</a:t>
            </a:r>
          </a:p>
          <a:p>
            <a:endParaRPr kumimoji="1" lang="en-US" altLang="zh-CN" sz="1200" b="0" i="0" kern="1200" dirty="0" smtClean="0">
              <a:solidFill>
                <a:schemeClr val="tx1"/>
              </a:solidFill>
              <a:latin typeface="+mn-lt"/>
              <a:ea typeface="ＭＳ Ｐゴシック" charset="0"/>
            </a:endParaRPr>
          </a:p>
          <a:p>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58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2BE6322-8F0C-4D0D-BB19-423A7DE4BE69}" type="slidenum">
              <a:rPr lang="en-US" altLang="zh-CN" smtClean="0"/>
              <a:pPr>
                <a:defRPr/>
              </a:pPr>
              <a:t>65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Microsoft_Office_Excel_97-2003____2.xls"/><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Microsoft_Office_Excel_97-2003____3.xls"/><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2.png"/><Relationship Id="rId16"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2305050"/>
            <a:ext cx="5791200" cy="800100"/>
          </a:xfrm>
        </p:spPr>
        <p:txBody>
          <a:bodyPr/>
          <a:lstStyle>
            <a:lvl1pPr algn="ctr">
              <a:defRPr b="0">
                <a:solidFill>
                  <a:srgbClr val="FFFFFF"/>
                </a:solidFill>
              </a:defRPr>
            </a:lvl1pPr>
          </a:lstStyle>
          <a:p>
            <a:r>
              <a:rPr lang="en-US" dirty="0"/>
              <a:t>Conference Session Title</a:t>
            </a:r>
          </a:p>
        </p:txBody>
      </p:sp>
      <p:sp>
        <p:nvSpPr>
          <p:cNvPr id="3075" name="Rectangle 3"/>
          <p:cNvSpPr>
            <a:spLocks noGrp="1" noChangeArrowheads="1"/>
          </p:cNvSpPr>
          <p:nvPr>
            <p:ph type="subTitle" idx="1"/>
          </p:nvPr>
        </p:nvSpPr>
        <p:spPr>
          <a:xfrm>
            <a:off x="1676400" y="3105150"/>
            <a:ext cx="5791200" cy="457200"/>
          </a:xfrm>
          <a:ln w="9525"/>
        </p:spPr>
        <p:txBody>
          <a:bodyPr/>
          <a:lstStyle>
            <a:lvl1pPr marL="0" indent="0" algn="ctr">
              <a:buFontTx/>
              <a:buNone/>
              <a:defRPr>
                <a:solidFill>
                  <a:srgbClr val="FFFFFF"/>
                </a:solidFill>
              </a:defRPr>
            </a:lvl1pPr>
          </a:lstStyle>
          <a:p>
            <a:r>
              <a:rPr lang="en-US" dirty="0"/>
              <a:t>Session Sub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3" name="Chart 5"/>
          <p:cNvGraphicFramePr>
            <a:graphicFrameLocks/>
          </p:cNvGraphicFramePr>
          <p:nvPr/>
        </p:nvGraphicFramePr>
        <p:xfrm>
          <a:off x="533400" y="1085850"/>
          <a:ext cx="5715000" cy="3105150"/>
        </p:xfrm>
        <a:graphic>
          <a:graphicData uri="http://schemas.openxmlformats.org/presentationml/2006/ole">
            <p:oleObj spid="_x0000_s136194" r:id="rId3" imgW="7735185" imgH="4138842" progId="Excel.Sheet.8">
              <p:embed/>
            </p:oleObj>
          </a:graphicData>
        </a:graphic>
      </p:graphicFrame>
      <p:cxnSp>
        <p:nvCxnSpPr>
          <p:cNvPr id="4" name="Straight Connector 6"/>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44488" y="171450"/>
            <a:ext cx="8418512" cy="632222"/>
          </a:xfr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92F8A82A-50F0-4FBD-9752-59773333170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3" name="Chart 5"/>
          <p:cNvGraphicFramePr>
            <a:graphicFrameLocks/>
          </p:cNvGraphicFramePr>
          <p:nvPr/>
        </p:nvGraphicFramePr>
        <p:xfrm>
          <a:off x="457200" y="1085850"/>
          <a:ext cx="5867400" cy="3105150"/>
        </p:xfrm>
        <a:graphic>
          <a:graphicData uri="http://schemas.openxmlformats.org/presentationml/2006/ole">
            <p:oleObj spid="_x0000_s137218" r:id="rId3" imgW="8143583" imgH="4138842" progId="Excel.Sheet.8">
              <p:embed/>
            </p:oleObj>
          </a:graphicData>
        </a:graphic>
      </p:graphicFrame>
      <p:cxnSp>
        <p:nvCxnSpPr>
          <p:cNvPr id="4" name="Straight Connector 6"/>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44488" y="171450"/>
            <a:ext cx="8418512" cy="632222"/>
          </a:xfr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91D5C542-FE52-42D2-B28A-703BAA96739B}"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5"/>
          <p:cNvSpPr>
            <a:spLocks noChangeArrowheads="1"/>
          </p:cNvSpPr>
          <p:nvPr userDrawn="1"/>
        </p:nvSpPr>
        <p:spPr bwMode="auto">
          <a:xfrm>
            <a:off x="2509838" y="3605213"/>
            <a:ext cx="2895600" cy="400050"/>
          </a:xfrm>
          <a:prstGeom prst="ellipse">
            <a:avLst/>
          </a:prstGeom>
          <a:gradFill rotWithShape="1">
            <a:gsLst>
              <a:gs pos="0">
                <a:srgbClr val="333333">
                  <a:alpha val="78998"/>
                </a:srgbClr>
              </a:gs>
              <a:gs pos="100000">
                <a:schemeClr val="bg1">
                  <a:alpha val="0"/>
                </a:schemeClr>
              </a:gs>
            </a:gsLst>
            <a:path path="shape">
              <a:fillToRect l="50000" t="50000" r="50000" b="50000"/>
            </a:path>
          </a:gradFill>
          <a:ln w="9525">
            <a:noFill/>
            <a:round/>
            <a:headEnd/>
            <a:tailEnd/>
          </a:ln>
        </p:spPr>
        <p:txBody>
          <a:bodyPr wrap="none" lIns="0" tIns="0" rIns="0" bIns="0" anchor="ctr"/>
          <a:lstStyle/>
          <a:p>
            <a:pPr>
              <a:defRPr/>
            </a:pPr>
            <a:endParaRPr lang="zh-CN" altLang="en-US"/>
          </a:p>
        </p:txBody>
      </p:sp>
      <p:sp>
        <p:nvSpPr>
          <p:cNvPr id="4" name="Oval 2"/>
          <p:cNvSpPr>
            <a:spLocks noChangeArrowheads="1"/>
          </p:cNvSpPr>
          <p:nvPr userDrawn="1"/>
        </p:nvSpPr>
        <p:spPr bwMode="auto">
          <a:xfrm>
            <a:off x="2514600" y="3657600"/>
            <a:ext cx="2895600" cy="400050"/>
          </a:xfrm>
          <a:prstGeom prst="ellipse">
            <a:avLst/>
          </a:prstGeom>
          <a:gradFill rotWithShape="1">
            <a:gsLst>
              <a:gs pos="0">
                <a:srgbClr val="333333">
                  <a:alpha val="78998"/>
                </a:srgbClr>
              </a:gs>
              <a:gs pos="100000">
                <a:schemeClr val="bg1">
                  <a:alpha val="0"/>
                </a:schemeClr>
              </a:gs>
            </a:gsLst>
            <a:path path="shape">
              <a:fillToRect l="50000" t="50000" r="50000" b="50000"/>
            </a:path>
          </a:gradFill>
          <a:ln w="9525">
            <a:noFill/>
            <a:round/>
            <a:headEnd/>
            <a:tailEnd/>
          </a:ln>
        </p:spPr>
        <p:txBody>
          <a:bodyPr wrap="none" lIns="0" tIns="0" rIns="0" bIns="0" anchor="ctr"/>
          <a:lstStyle/>
          <a:p>
            <a:pPr>
              <a:defRPr/>
            </a:pPr>
            <a:endParaRPr lang="zh-CN" altLang="en-US"/>
          </a:p>
        </p:txBody>
      </p:sp>
      <p:sp>
        <p:nvSpPr>
          <p:cNvPr id="5" name="TextBox 7"/>
          <p:cNvSpPr txBox="1"/>
          <p:nvPr userDrawn="1"/>
        </p:nvSpPr>
        <p:spPr bwMode="white">
          <a:xfrm>
            <a:off x="4024313" y="2374900"/>
            <a:ext cx="1385887" cy="646113"/>
          </a:xfrm>
          <a:prstGeom prst="rect">
            <a:avLst/>
          </a:prstGeom>
          <a:noFill/>
        </p:spPr>
        <p:txBody>
          <a:bodyPr>
            <a:spAutoFit/>
          </a:bodyPr>
          <a:lstStyle>
            <a:lvl1pPr eaLnBrk="0" hangingPunct="0">
              <a:defRPr sz="2400">
                <a:solidFill>
                  <a:schemeClr val="tx1"/>
                </a:solidFill>
                <a:latin typeface="Arial" charset="0"/>
                <a:ea typeface="ＭＳ Ｐゴシック"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defRPr/>
            </a:pPr>
            <a:r>
              <a:rPr lang="en-US" sz="3600" b="1" smtClean="0">
                <a:solidFill>
                  <a:srgbClr val="FFFFFF"/>
                </a:solidFill>
              </a:rPr>
              <a:t>60%</a:t>
            </a:r>
          </a:p>
        </p:txBody>
      </p:sp>
      <p:graphicFrame>
        <p:nvGraphicFramePr>
          <p:cNvPr id="6" name="Chart 8"/>
          <p:cNvGraphicFramePr>
            <a:graphicFrameLocks/>
          </p:cNvGraphicFramePr>
          <p:nvPr/>
        </p:nvGraphicFramePr>
        <p:xfrm>
          <a:off x="2286000" y="914400"/>
          <a:ext cx="4572000" cy="3048000"/>
        </p:xfrm>
        <a:graphic>
          <a:graphicData uri="http://schemas.openxmlformats.org/presentationml/2006/ole">
            <p:oleObj spid="_x0000_s138242" r:id="rId3" imgW="6095496" imgH="4065696" progId="Excel.Sheet.8">
              <p:embed/>
            </p:oleObj>
          </a:graphicData>
        </a:graphic>
      </p:graphicFrame>
      <p:cxnSp>
        <p:nvCxnSpPr>
          <p:cNvPr id="7" name="Straight Connector 9"/>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344488" y="171450"/>
            <a:ext cx="8418512" cy="632222"/>
          </a:xfrm>
        </p:spPr>
        <p:txBody>
          <a:bodyPr/>
          <a:lstStyle/>
          <a:p>
            <a:r>
              <a:rPr lang="en-US" smtClean="0"/>
              <a:t>Click to edit Master title style</a:t>
            </a:r>
            <a:endParaRPr lang="en-US"/>
          </a:p>
        </p:txBody>
      </p:sp>
      <p:sp>
        <p:nvSpPr>
          <p:cNvPr id="8" name="Slide Number Placeholder 2"/>
          <p:cNvSpPr>
            <a:spLocks noGrp="1"/>
          </p:cNvSpPr>
          <p:nvPr>
            <p:ph type="sldNum" sz="quarter" idx="10"/>
          </p:nvPr>
        </p:nvSpPr>
        <p:spPr/>
        <p:txBody>
          <a:bodyPr/>
          <a:lstStyle>
            <a:lvl1pPr>
              <a:defRPr/>
            </a:lvl1pPr>
          </a:lstStyle>
          <a:p>
            <a:pPr>
              <a:defRPr/>
            </a:pPr>
            <a:fld id="{C918A342-507A-43EB-83D9-6676D6115456}"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3"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 name="Rectangle 6"/>
          <p:cNvSpPr>
            <a:spLocks noChangeArrowheads="1"/>
          </p:cNvSpPr>
          <p:nvPr userDrawn="1"/>
        </p:nvSpPr>
        <p:spPr bwMode="auto">
          <a:xfrm>
            <a:off x="347663" y="912813"/>
            <a:ext cx="8415337" cy="3314700"/>
          </a:xfrm>
          <a:prstGeom prst="rect">
            <a:avLst/>
          </a:prstGeom>
          <a:solidFill>
            <a:srgbClr val="EDF4D4"/>
          </a:solidFill>
          <a:ln w="12700">
            <a:solidFill>
              <a:schemeClr val="tx1">
                <a:lumMod val="65000"/>
                <a:lumOff val="35000"/>
              </a:schemeClr>
            </a:solidFill>
            <a:miter lim="800000"/>
            <a:headEnd/>
            <a:tailEnd/>
          </a:ln>
          <a:effectLst/>
        </p:spPr>
        <p:txBody>
          <a:bodyPr lIns="274320" tIns="228600" rIns="274320" bIns="228600"/>
          <a:lstStyle/>
          <a:p>
            <a:pPr marL="342900" indent="-342900" eaLnBrk="0" hangingPunct="0">
              <a:lnSpc>
                <a:spcPct val="80000"/>
              </a:lnSpc>
              <a:spcBef>
                <a:spcPct val="20000"/>
              </a:spcBef>
              <a:defRPr/>
            </a:pPr>
            <a:r>
              <a:rPr lang="en-US" altLang="zh-CN" dirty="0">
                <a:solidFill>
                  <a:srgbClr val="3F7F5F"/>
                </a:solidFill>
                <a:latin typeface="Helvetica" pitchFamily="-84" charset="0"/>
              </a:rPr>
              <a:t>// This is Helvetica: 18 pt or higher please</a:t>
            </a:r>
            <a:endParaRPr lang="en-US" altLang="zh-CN" dirty="0">
              <a:solidFill>
                <a:srgbClr val="7F0055"/>
              </a:solidFill>
              <a:latin typeface="Helvetica" pitchFamily="-84" charset="0"/>
            </a:endParaRPr>
          </a:p>
          <a:p>
            <a:pPr marL="342900" indent="-342900" eaLnBrk="0" hangingPunct="0">
              <a:lnSpc>
                <a:spcPct val="80000"/>
              </a:lnSpc>
              <a:spcBef>
                <a:spcPct val="20000"/>
              </a:spcBef>
              <a:defRPr/>
            </a:pPr>
            <a:r>
              <a:rPr lang="en-US" altLang="zh-CN" dirty="0">
                <a:solidFill>
                  <a:srgbClr val="7F0055"/>
                </a:solidFill>
                <a:latin typeface="Helvetica" pitchFamily="-84" charset="0"/>
              </a:rPr>
              <a:t>public class</a:t>
            </a:r>
            <a:r>
              <a:rPr lang="en-US" altLang="zh-CN" dirty="0">
                <a:latin typeface="Helvetica" pitchFamily="-84" charset="0"/>
              </a:rPr>
              <a:t> </a:t>
            </a:r>
            <a:r>
              <a:rPr lang="en-US" altLang="zh-CN" dirty="0" err="1">
                <a:latin typeface="Helvetica" pitchFamily="-84" charset="0"/>
              </a:rPr>
              <a:t>TransferServiceImpl</a:t>
            </a:r>
            <a:r>
              <a:rPr lang="en-US" altLang="zh-CN" dirty="0">
                <a:latin typeface="Helvetica" pitchFamily="-84" charset="0"/>
              </a:rPr>
              <a:t> implements </a:t>
            </a:r>
            <a:r>
              <a:rPr lang="en-US" altLang="zh-CN" dirty="0" err="1">
                <a:latin typeface="Helvetica" pitchFamily="-84" charset="0"/>
              </a:rPr>
              <a:t>TransferService</a:t>
            </a:r>
            <a:r>
              <a:rPr lang="en-US" altLang="zh-CN" dirty="0">
                <a:latin typeface="Helvetica" pitchFamily="-84" charset="0"/>
              </a:rPr>
              <a:t> {</a:t>
            </a:r>
          </a:p>
          <a:p>
            <a:pPr marL="342900" indent="-342900" eaLnBrk="0" hangingPunct="0">
              <a:lnSpc>
                <a:spcPct val="80000"/>
              </a:lnSpc>
              <a:spcBef>
                <a:spcPct val="20000"/>
              </a:spcBef>
              <a:defRPr/>
            </a:pPr>
            <a:r>
              <a:rPr lang="en-US" altLang="zh-CN" dirty="0">
                <a:latin typeface="Helvetica" pitchFamily="-84" charset="0"/>
              </a:rPr>
              <a:t>    </a:t>
            </a:r>
            <a:r>
              <a:rPr lang="en-US" altLang="zh-CN" dirty="0">
                <a:solidFill>
                  <a:srgbClr val="7F0055"/>
                </a:solidFill>
                <a:latin typeface="Helvetica" pitchFamily="-84" charset="0"/>
              </a:rPr>
              <a:t>public</a:t>
            </a:r>
            <a:r>
              <a:rPr lang="en-US" altLang="zh-CN" dirty="0">
                <a:latin typeface="Helvetica" pitchFamily="-84" charset="0"/>
              </a:rPr>
              <a:t> </a:t>
            </a:r>
            <a:r>
              <a:rPr lang="en-US" altLang="zh-CN" dirty="0" err="1">
                <a:latin typeface="Helvetica" pitchFamily="-84" charset="0"/>
              </a:rPr>
              <a:t>TransferServiceImpl</a:t>
            </a:r>
            <a:r>
              <a:rPr lang="en-US" altLang="zh-CN" dirty="0">
                <a:latin typeface="Helvetica" pitchFamily="-84" charset="0"/>
              </a:rPr>
              <a:t>(</a:t>
            </a:r>
            <a:r>
              <a:rPr lang="en-US" altLang="zh-CN" dirty="0" err="1">
                <a:latin typeface="Helvetica" pitchFamily="-84" charset="0"/>
              </a:rPr>
              <a:t>AccountRepository</a:t>
            </a:r>
            <a:r>
              <a:rPr lang="en-US" altLang="zh-CN" dirty="0">
                <a:latin typeface="Helvetica" pitchFamily="-84" charset="0"/>
              </a:rPr>
              <a:t> </a:t>
            </a:r>
            <a:r>
              <a:rPr lang="en-US" altLang="zh-CN" dirty="0" err="1">
                <a:latin typeface="Helvetica" pitchFamily="-84" charset="0"/>
              </a:rPr>
              <a:t>ar</a:t>
            </a:r>
            <a:r>
              <a:rPr lang="en-US" altLang="zh-CN" dirty="0">
                <a:latin typeface="Helvetica" pitchFamily="-84" charset="0"/>
              </a:rPr>
              <a:t>) {</a:t>
            </a:r>
          </a:p>
          <a:p>
            <a:pPr marL="342900" indent="-342900" eaLnBrk="0" hangingPunct="0">
              <a:lnSpc>
                <a:spcPct val="80000"/>
              </a:lnSpc>
              <a:spcBef>
                <a:spcPct val="20000"/>
              </a:spcBef>
              <a:defRPr/>
            </a:pPr>
            <a:r>
              <a:rPr lang="en-US" altLang="zh-CN" dirty="0">
                <a:latin typeface="Helvetica" pitchFamily="-84" charset="0"/>
              </a:rPr>
              <a:t>        </a:t>
            </a:r>
            <a:r>
              <a:rPr lang="en-US" altLang="zh-CN" dirty="0" err="1">
                <a:solidFill>
                  <a:srgbClr val="7F0055"/>
                </a:solidFill>
                <a:latin typeface="Helvetica" pitchFamily="-84" charset="0"/>
              </a:rPr>
              <a:t>this</a:t>
            </a:r>
            <a:r>
              <a:rPr lang="en-US" altLang="zh-CN" dirty="0" err="1">
                <a:latin typeface="Helvetica" pitchFamily="-84" charset="0"/>
              </a:rPr>
              <a:t>.</a:t>
            </a:r>
            <a:r>
              <a:rPr lang="en-US" altLang="zh-CN" dirty="0" err="1">
                <a:solidFill>
                  <a:srgbClr val="0000C0"/>
                </a:solidFill>
                <a:latin typeface="Helvetica" pitchFamily="-84" charset="0"/>
              </a:rPr>
              <a:t>accountRepository</a:t>
            </a:r>
            <a:r>
              <a:rPr lang="en-US" altLang="zh-CN" dirty="0">
                <a:latin typeface="Helvetica" pitchFamily="-84" charset="0"/>
              </a:rPr>
              <a:t> = </a:t>
            </a:r>
            <a:r>
              <a:rPr lang="en-US" altLang="zh-CN" dirty="0" err="1">
                <a:latin typeface="Helvetica" pitchFamily="-84" charset="0"/>
              </a:rPr>
              <a:t>ar</a:t>
            </a:r>
            <a:r>
              <a:rPr lang="en-US" altLang="zh-CN" dirty="0">
                <a:latin typeface="Helvetica" pitchFamily="-84" charset="0"/>
              </a:rPr>
              <a:t>;</a:t>
            </a:r>
          </a:p>
          <a:p>
            <a:pPr marL="342900" indent="-342900" eaLnBrk="0" hangingPunct="0">
              <a:lnSpc>
                <a:spcPct val="80000"/>
              </a:lnSpc>
              <a:spcBef>
                <a:spcPct val="20000"/>
              </a:spcBef>
              <a:defRPr/>
            </a:pPr>
            <a:r>
              <a:rPr lang="en-US" altLang="zh-CN" dirty="0">
                <a:latin typeface="Helvetica" pitchFamily="-84" charset="0"/>
              </a:rPr>
              <a:t>    }</a:t>
            </a:r>
          </a:p>
          <a:p>
            <a:pPr marL="342900" indent="-342900" eaLnBrk="0" hangingPunct="0">
              <a:lnSpc>
                <a:spcPct val="80000"/>
              </a:lnSpc>
              <a:spcBef>
                <a:spcPct val="20000"/>
              </a:spcBef>
              <a:defRPr/>
            </a:pPr>
            <a:r>
              <a:rPr lang="en-US" altLang="zh-CN" dirty="0">
                <a:latin typeface="Helvetica" pitchFamily="-84" charset="0"/>
              </a:rPr>
              <a:t>    …</a:t>
            </a:r>
          </a:p>
          <a:p>
            <a:pPr marL="342900" indent="-342900" eaLnBrk="0" hangingPunct="0">
              <a:lnSpc>
                <a:spcPct val="80000"/>
              </a:lnSpc>
              <a:spcBef>
                <a:spcPct val="20000"/>
              </a:spcBef>
              <a:defRPr/>
            </a:pPr>
            <a:r>
              <a:rPr lang="en-US" altLang="zh-CN" dirty="0">
                <a:latin typeface="Helvetica" pitchFamily="-84" charset="0"/>
              </a:rPr>
              <a:t>}</a:t>
            </a:r>
          </a:p>
        </p:txBody>
      </p:sp>
      <p:sp>
        <p:nvSpPr>
          <p:cNvPr id="7" name="Title 1"/>
          <p:cNvSpPr>
            <a:spLocks noGrp="1"/>
          </p:cNvSpPr>
          <p:nvPr>
            <p:ph type="title"/>
          </p:nvPr>
        </p:nvSpPr>
        <p:spPr>
          <a:xfrm>
            <a:off x="344488" y="171450"/>
            <a:ext cx="8418512" cy="632222"/>
          </a:xfrm>
        </p:spPr>
        <p:txBody>
          <a:bodyPr/>
          <a:lstStyle>
            <a:lvl1pPr>
              <a:defRPr baseline="0"/>
            </a:lvl1pPr>
          </a:lstStyle>
          <a:p>
            <a:r>
              <a:rPr lang="en-US" smtClean="0"/>
              <a:t>Click to edit Master 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0AFD6633-9C61-4041-84DF-23359B731B6A}"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3"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VMW_09Q3_LOGO_Corp_K"/>
          <p:cNvPicPr>
            <a:picLocks noChangeAspect="1" noChangeArrowheads="1"/>
          </p:cNvPicPr>
          <p:nvPr userDrawn="1"/>
        </p:nvPicPr>
        <p:blipFill>
          <a:blip r:embed="rId2"/>
          <a:srcRect/>
          <a:stretch>
            <a:fillRect/>
          </a:stretch>
        </p:blipFill>
        <p:spPr bwMode="auto">
          <a:xfrm>
            <a:off x="5864225" y="2800350"/>
            <a:ext cx="1905000" cy="293688"/>
          </a:xfrm>
          <a:prstGeom prst="rect">
            <a:avLst/>
          </a:prstGeom>
          <a:noFill/>
          <a:ln w="9525">
            <a:noFill/>
            <a:miter lim="800000"/>
            <a:headEnd/>
            <a:tailEnd/>
          </a:ln>
        </p:spPr>
      </p:pic>
      <p:pic>
        <p:nvPicPr>
          <p:cNvPr id="5" name="Picture 15" descr="VMW_09Q3_LOGO_Corp_Gray"/>
          <p:cNvPicPr>
            <a:picLocks noChangeAspect="1" noChangeArrowheads="1"/>
          </p:cNvPicPr>
          <p:nvPr userDrawn="1"/>
        </p:nvPicPr>
        <p:blipFill>
          <a:blip r:embed="rId3"/>
          <a:srcRect/>
          <a:stretch>
            <a:fillRect/>
          </a:stretch>
        </p:blipFill>
        <p:spPr bwMode="auto">
          <a:xfrm>
            <a:off x="5867400" y="3257550"/>
            <a:ext cx="1903413" cy="293688"/>
          </a:xfrm>
          <a:prstGeom prst="rect">
            <a:avLst/>
          </a:prstGeom>
          <a:noFill/>
          <a:ln w="9525">
            <a:noFill/>
            <a:miter lim="800000"/>
            <a:headEnd/>
            <a:tailEnd/>
          </a:ln>
        </p:spPr>
      </p:pic>
      <p:grpSp>
        <p:nvGrpSpPr>
          <p:cNvPr id="6" name="Group 8"/>
          <p:cNvGrpSpPr>
            <a:grpSpLocks/>
          </p:cNvGrpSpPr>
          <p:nvPr userDrawn="1"/>
        </p:nvGrpSpPr>
        <p:grpSpPr bwMode="auto">
          <a:xfrm>
            <a:off x="5778500" y="3744913"/>
            <a:ext cx="2146300" cy="514350"/>
            <a:chOff x="5334000" y="2667000"/>
            <a:chExt cx="2895600" cy="685800"/>
          </a:xfrm>
        </p:grpSpPr>
        <p:sp>
          <p:nvSpPr>
            <p:cNvPr id="7" name="AutoShape 12"/>
            <p:cNvSpPr>
              <a:spLocks noChangeArrowheads="1"/>
            </p:cNvSpPr>
            <p:nvPr userDrawn="1"/>
          </p:nvSpPr>
          <p:spPr bwMode="auto">
            <a:xfrm>
              <a:off x="5334000" y="2667000"/>
              <a:ext cx="2895600" cy="685800"/>
            </a:xfrm>
            <a:prstGeom prst="roundRect">
              <a:avLst>
                <a:gd name="adj" fmla="val 16667"/>
              </a:avLst>
            </a:prstGeom>
            <a:solidFill>
              <a:srgbClr val="808080"/>
            </a:solidFill>
            <a:ln w="19050">
              <a:noFill/>
              <a:round/>
              <a:headEnd/>
              <a:tailEnd/>
            </a:ln>
          </p:spPr>
          <p:txBody>
            <a:bodyPr anchor="ctr" anchorCtr="1"/>
            <a:lstStyle/>
            <a:p>
              <a:pPr algn="ctr">
                <a:lnSpc>
                  <a:spcPct val="90000"/>
                </a:lnSpc>
                <a:spcAft>
                  <a:spcPct val="15000"/>
                </a:spcAft>
                <a:buSzPct val="65000"/>
                <a:defRPr/>
              </a:pPr>
              <a:endParaRPr lang="zh-CN" altLang="en-US" sz="1000">
                <a:solidFill>
                  <a:schemeClr val="bg1"/>
                </a:solidFill>
              </a:endParaRPr>
            </a:p>
          </p:txBody>
        </p:sp>
        <p:pic>
          <p:nvPicPr>
            <p:cNvPr id="8" name="Picture 16" descr="VMW_09Q3_LOGO_Corp_White"/>
            <p:cNvPicPr>
              <a:picLocks noChangeAspect="1" noChangeArrowheads="1"/>
            </p:cNvPicPr>
            <p:nvPr userDrawn="1"/>
          </p:nvPicPr>
          <p:blipFill>
            <a:blip r:embed="rId4"/>
            <a:srcRect/>
            <a:stretch>
              <a:fillRect/>
            </a:stretch>
          </p:blipFill>
          <p:spPr bwMode="auto">
            <a:xfrm>
              <a:off x="5486400" y="2819400"/>
              <a:ext cx="2514600" cy="382588"/>
            </a:xfrm>
            <a:prstGeom prst="rect">
              <a:avLst/>
            </a:prstGeom>
            <a:noFill/>
            <a:ln w="9525">
              <a:noFill/>
              <a:miter lim="800000"/>
              <a:headEnd/>
              <a:tailEnd/>
            </a:ln>
          </p:spPr>
        </p:pic>
      </p:grpSp>
      <p:pic>
        <p:nvPicPr>
          <p:cNvPr id="9" name="Picture 12"/>
          <p:cNvPicPr>
            <a:picLocks noChangeAspect="1"/>
          </p:cNvPicPr>
          <p:nvPr userDrawn="1"/>
        </p:nvPicPr>
        <p:blipFill>
          <a:blip r:embed="rId5"/>
          <a:srcRect/>
          <a:stretch>
            <a:fillRect/>
          </a:stretch>
        </p:blipFill>
        <p:spPr bwMode="auto">
          <a:xfrm>
            <a:off x="4953000" y="1028700"/>
            <a:ext cx="3124200" cy="1012825"/>
          </a:xfrm>
          <a:prstGeom prst="rect">
            <a:avLst/>
          </a:prstGeom>
          <a:noFill/>
          <a:ln w="9525">
            <a:noFill/>
            <a:miter lim="800000"/>
            <a:headEnd/>
            <a:tailEnd/>
          </a:ln>
        </p:spPr>
      </p:pic>
      <p:pic>
        <p:nvPicPr>
          <p:cNvPr id="10" name="Picture 12" descr="Logo_SpringSource.png"/>
          <p:cNvPicPr>
            <a:picLocks noChangeAspect="1"/>
          </p:cNvPicPr>
          <p:nvPr userDrawn="1"/>
        </p:nvPicPr>
        <p:blipFill>
          <a:blip r:embed="rId6"/>
          <a:srcRect/>
          <a:stretch>
            <a:fillRect/>
          </a:stretch>
        </p:blipFill>
        <p:spPr bwMode="auto">
          <a:xfrm>
            <a:off x="152400" y="819150"/>
            <a:ext cx="3943350" cy="1485900"/>
          </a:xfrm>
          <a:prstGeom prst="rect">
            <a:avLst/>
          </a:prstGeom>
          <a:noFill/>
          <a:ln w="9525">
            <a:noFill/>
            <a:miter lim="800000"/>
            <a:headEnd/>
            <a:tailEnd/>
          </a:ln>
        </p:spPr>
      </p:pic>
      <p:pic>
        <p:nvPicPr>
          <p:cNvPr id="11" name="Picture 13" descr="Spring_Logo_BIG.png"/>
          <p:cNvPicPr>
            <a:picLocks noChangeAspect="1"/>
          </p:cNvPicPr>
          <p:nvPr userDrawn="1"/>
        </p:nvPicPr>
        <p:blipFill>
          <a:blip r:embed="rId7"/>
          <a:srcRect/>
          <a:stretch>
            <a:fillRect/>
          </a:stretch>
        </p:blipFill>
        <p:spPr bwMode="auto">
          <a:xfrm>
            <a:off x="533400" y="2095500"/>
            <a:ext cx="2622550" cy="1524000"/>
          </a:xfrm>
          <a:prstGeom prst="rect">
            <a:avLst/>
          </a:prstGeom>
          <a:noFill/>
          <a:ln w="9525">
            <a:noFill/>
            <a:miter lim="800000"/>
            <a:headEnd/>
            <a:tailEnd/>
          </a:ln>
        </p:spPr>
      </p:pic>
      <p:sp>
        <p:nvSpPr>
          <p:cNvPr id="16" name="Title 1"/>
          <p:cNvSpPr>
            <a:spLocks noGrp="1"/>
          </p:cNvSpPr>
          <p:nvPr>
            <p:ph type="title"/>
          </p:nvPr>
        </p:nvSpPr>
        <p:spPr>
          <a:xfrm>
            <a:off x="344488" y="171450"/>
            <a:ext cx="8418512" cy="632222"/>
          </a:xfrm>
        </p:spPr>
        <p:txBody>
          <a:bodyPr/>
          <a:lstStyle>
            <a:lvl1pPr>
              <a:defRPr baseline="0"/>
            </a:lvl1pPr>
          </a:lstStyle>
          <a:p>
            <a:r>
              <a:rPr lang="en-US" smtClean="0"/>
              <a:t>Click to edit Master title style</a:t>
            </a:r>
            <a:endParaRPr lang="en-US" dirty="0"/>
          </a:p>
        </p:txBody>
      </p:sp>
      <p:sp>
        <p:nvSpPr>
          <p:cNvPr id="12" name="Slide Number Placeholder 2"/>
          <p:cNvSpPr>
            <a:spLocks noGrp="1"/>
          </p:cNvSpPr>
          <p:nvPr>
            <p:ph type="sldNum" sz="quarter" idx="10"/>
          </p:nvPr>
        </p:nvSpPr>
        <p:spPr/>
        <p:txBody>
          <a:bodyPr/>
          <a:lstStyle>
            <a:lvl1pPr>
              <a:defRPr/>
            </a:lvl1pPr>
          </a:lstStyle>
          <a:p>
            <a:pPr>
              <a:defRPr/>
            </a:pPr>
            <a:fld id="{04FA15B3-9DB6-4850-BEE9-FB5A1E4D3C01}"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3"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4" name="Picture 40" descr="ICON_Laptop_Q308"/>
          <p:cNvPicPr>
            <a:picLocks noChangeAspect="1" noChangeArrowheads="1"/>
          </p:cNvPicPr>
          <p:nvPr userDrawn="1"/>
        </p:nvPicPr>
        <p:blipFill>
          <a:blip r:embed="rId2"/>
          <a:srcRect/>
          <a:stretch>
            <a:fillRect/>
          </a:stretch>
        </p:blipFill>
        <p:spPr bwMode="auto">
          <a:xfrm>
            <a:off x="3765550" y="1314450"/>
            <a:ext cx="630238" cy="688975"/>
          </a:xfrm>
          <a:prstGeom prst="rect">
            <a:avLst/>
          </a:prstGeom>
          <a:noFill/>
          <a:ln w="9525">
            <a:noFill/>
            <a:miter lim="800000"/>
            <a:headEnd/>
            <a:tailEnd/>
          </a:ln>
        </p:spPr>
      </p:pic>
      <p:pic>
        <p:nvPicPr>
          <p:cNvPr id="5" name="Picture 42" descr="ICON_Desktop_Q308"/>
          <p:cNvPicPr>
            <a:picLocks noChangeAspect="1" noChangeArrowheads="1"/>
          </p:cNvPicPr>
          <p:nvPr userDrawn="1"/>
        </p:nvPicPr>
        <p:blipFill>
          <a:blip r:embed="rId3"/>
          <a:srcRect/>
          <a:stretch>
            <a:fillRect/>
          </a:stretch>
        </p:blipFill>
        <p:spPr bwMode="auto">
          <a:xfrm>
            <a:off x="1482725" y="1257300"/>
            <a:ext cx="625475" cy="660400"/>
          </a:xfrm>
          <a:prstGeom prst="rect">
            <a:avLst/>
          </a:prstGeom>
          <a:noFill/>
          <a:ln w="9525">
            <a:noFill/>
            <a:miter lim="800000"/>
            <a:headEnd/>
            <a:tailEnd/>
          </a:ln>
        </p:spPr>
      </p:pic>
      <p:pic>
        <p:nvPicPr>
          <p:cNvPr id="6" name="Picture 32" descr="ICON_PDA_Q308"/>
          <p:cNvPicPr>
            <a:picLocks noChangeAspect="1" noChangeArrowheads="1"/>
          </p:cNvPicPr>
          <p:nvPr userDrawn="1"/>
        </p:nvPicPr>
        <p:blipFill>
          <a:blip r:embed="rId4"/>
          <a:srcRect/>
          <a:stretch>
            <a:fillRect/>
          </a:stretch>
        </p:blipFill>
        <p:spPr bwMode="auto">
          <a:xfrm>
            <a:off x="671513" y="1257300"/>
            <a:ext cx="385762" cy="742950"/>
          </a:xfrm>
          <a:prstGeom prst="rect">
            <a:avLst/>
          </a:prstGeom>
          <a:noFill/>
          <a:ln w="9525">
            <a:noFill/>
            <a:miter lim="800000"/>
            <a:headEnd/>
            <a:tailEnd/>
          </a:ln>
        </p:spPr>
      </p:pic>
      <p:pic>
        <p:nvPicPr>
          <p:cNvPr id="7" name="Picture 9" descr="dollar.png"/>
          <p:cNvPicPr>
            <a:picLocks noChangeAspect="1"/>
          </p:cNvPicPr>
          <p:nvPr userDrawn="1"/>
        </p:nvPicPr>
        <p:blipFill>
          <a:blip r:embed="rId5"/>
          <a:srcRect/>
          <a:stretch>
            <a:fillRect/>
          </a:stretch>
        </p:blipFill>
        <p:spPr bwMode="auto">
          <a:xfrm>
            <a:off x="990600" y="2286000"/>
            <a:ext cx="641350" cy="889000"/>
          </a:xfrm>
          <a:prstGeom prst="rect">
            <a:avLst/>
          </a:prstGeom>
          <a:noFill/>
          <a:ln>
            <a:noFill/>
          </a:ln>
          <a:effectLst>
            <a:outerShdw blurRad="63500" dist="38100" dir="5400000" algn="t" rotWithShape="0">
              <a:srgbClr val="000000">
                <a:alpha val="39998"/>
              </a:srgbClr>
            </a:outerShdw>
          </a:effectLst>
          <a:extLst>
            <a:ext uri="{909E8E84-426E-40dd-AFC4-6F175D3DCCD1}"/>
            <a:ext uri="{91240B29-F687-4f45-9708-019B960494DF}"/>
          </a:extLst>
        </p:spPr>
      </p:pic>
      <p:pic>
        <p:nvPicPr>
          <p:cNvPr id="8" name="Picture 15" descr="ICON_Person_LtBlue_Q408.png"/>
          <p:cNvPicPr>
            <a:picLocks noChangeAspect="1"/>
          </p:cNvPicPr>
          <p:nvPr userDrawn="1"/>
        </p:nvPicPr>
        <p:blipFill>
          <a:blip r:embed="rId6"/>
          <a:srcRect/>
          <a:stretch>
            <a:fillRect/>
          </a:stretch>
        </p:blipFill>
        <p:spPr bwMode="auto">
          <a:xfrm>
            <a:off x="3797300" y="3657600"/>
            <a:ext cx="415925" cy="723900"/>
          </a:xfrm>
          <a:prstGeom prst="rect">
            <a:avLst/>
          </a:prstGeom>
          <a:noFill/>
          <a:ln>
            <a:noFill/>
          </a:ln>
          <a:effectLst>
            <a:outerShdw blurRad="63500" dist="38100" dir="5400000" algn="t" rotWithShape="0">
              <a:srgbClr val="000000">
                <a:alpha val="39998"/>
              </a:srgbClr>
            </a:outerShdw>
          </a:effectLst>
          <a:extLst>
            <a:ext uri="{909E8E84-426E-40dd-AFC4-6F175D3DCCD1}"/>
            <a:ext uri="{91240B29-F687-4f45-9708-019B960494DF}"/>
          </a:extLst>
        </p:spPr>
      </p:pic>
      <p:pic>
        <p:nvPicPr>
          <p:cNvPr id="9" name="Picture 11" descr="globe.png"/>
          <p:cNvPicPr>
            <a:picLocks noChangeAspect="1"/>
          </p:cNvPicPr>
          <p:nvPr userDrawn="1"/>
        </p:nvPicPr>
        <p:blipFill>
          <a:blip r:embed="rId7"/>
          <a:srcRect/>
          <a:stretch>
            <a:fillRect/>
          </a:stretch>
        </p:blipFill>
        <p:spPr bwMode="auto">
          <a:xfrm>
            <a:off x="2286000" y="2343150"/>
            <a:ext cx="914400" cy="914400"/>
          </a:xfrm>
          <a:prstGeom prst="rect">
            <a:avLst/>
          </a:prstGeom>
          <a:noFill/>
          <a:ln>
            <a:noFill/>
          </a:ln>
          <a:effectLst>
            <a:outerShdw blurRad="63500" dist="38100" dir="5400000" algn="t" rotWithShape="0">
              <a:srgbClr val="000000">
                <a:alpha val="39998"/>
              </a:srgbClr>
            </a:outerShdw>
          </a:effectLst>
          <a:extLst>
            <a:ext uri="{909E8E84-426E-40dd-AFC4-6F175D3DCCD1}"/>
            <a:ext uri="{91240B29-F687-4f45-9708-019B960494DF}"/>
          </a:extLst>
        </p:spPr>
      </p:pic>
      <p:pic>
        <p:nvPicPr>
          <p:cNvPr id="10" name="Picture 4" descr="ICON_Datacenter_1_R2_Q308"/>
          <p:cNvPicPr>
            <a:picLocks noChangeAspect="1" noChangeArrowheads="1"/>
          </p:cNvPicPr>
          <p:nvPr userDrawn="1"/>
        </p:nvPicPr>
        <p:blipFill>
          <a:blip r:embed="rId8"/>
          <a:srcRect/>
          <a:stretch>
            <a:fillRect/>
          </a:stretch>
        </p:blipFill>
        <p:spPr bwMode="auto">
          <a:xfrm>
            <a:off x="5114925" y="1143000"/>
            <a:ext cx="509588" cy="971550"/>
          </a:xfrm>
          <a:prstGeom prst="rect">
            <a:avLst/>
          </a:prstGeom>
          <a:noFill/>
          <a:ln w="9525">
            <a:noFill/>
            <a:miter lim="800000"/>
            <a:headEnd/>
            <a:tailEnd/>
          </a:ln>
        </p:spPr>
      </p:pic>
      <p:pic>
        <p:nvPicPr>
          <p:cNvPr id="11" name="Picture 13" descr="ICON_Storage_1up_Q308.png"/>
          <p:cNvPicPr>
            <a:picLocks noChangeAspect="1"/>
          </p:cNvPicPr>
          <p:nvPr userDrawn="1"/>
        </p:nvPicPr>
        <p:blipFill>
          <a:blip r:embed="rId9"/>
          <a:srcRect/>
          <a:stretch>
            <a:fillRect/>
          </a:stretch>
        </p:blipFill>
        <p:spPr bwMode="auto">
          <a:xfrm>
            <a:off x="7696200" y="1485900"/>
            <a:ext cx="457200" cy="555625"/>
          </a:xfrm>
          <a:prstGeom prst="rect">
            <a:avLst/>
          </a:prstGeom>
          <a:noFill/>
          <a:ln w="9525">
            <a:noFill/>
            <a:miter lim="800000"/>
            <a:headEnd/>
            <a:tailEnd/>
          </a:ln>
        </p:spPr>
      </p:pic>
      <p:pic>
        <p:nvPicPr>
          <p:cNvPr id="12" name="Picture 5" descr="ICON_NetworkSwitch_Q308"/>
          <p:cNvPicPr>
            <a:picLocks noChangeAspect="1" noChangeArrowheads="1"/>
          </p:cNvPicPr>
          <p:nvPr userDrawn="1"/>
        </p:nvPicPr>
        <p:blipFill>
          <a:blip r:embed="rId10"/>
          <a:srcRect/>
          <a:stretch>
            <a:fillRect/>
          </a:stretch>
        </p:blipFill>
        <p:spPr bwMode="auto">
          <a:xfrm>
            <a:off x="6172200" y="1428750"/>
            <a:ext cx="820738" cy="584200"/>
          </a:xfrm>
          <a:prstGeom prst="rect">
            <a:avLst/>
          </a:prstGeom>
          <a:noFill/>
          <a:ln w="9525">
            <a:noFill/>
            <a:miter lim="800000"/>
            <a:headEnd/>
            <a:tailEnd/>
          </a:ln>
        </p:spPr>
      </p:pic>
      <p:pic>
        <p:nvPicPr>
          <p:cNvPr id="13" name="Picture 41" descr="ICON_ThinClient_Q308"/>
          <p:cNvPicPr>
            <a:picLocks noChangeAspect="1" noChangeArrowheads="1"/>
          </p:cNvPicPr>
          <p:nvPr userDrawn="1"/>
        </p:nvPicPr>
        <p:blipFill>
          <a:blip r:embed="rId11"/>
          <a:srcRect/>
          <a:stretch>
            <a:fillRect/>
          </a:stretch>
        </p:blipFill>
        <p:spPr bwMode="auto">
          <a:xfrm>
            <a:off x="2667000" y="1257300"/>
            <a:ext cx="600075" cy="914400"/>
          </a:xfrm>
          <a:prstGeom prst="rect">
            <a:avLst/>
          </a:prstGeom>
          <a:noFill/>
          <a:ln w="9525">
            <a:noFill/>
            <a:miter lim="800000"/>
            <a:headEnd/>
            <a:tailEnd/>
          </a:ln>
        </p:spPr>
      </p:pic>
      <p:pic>
        <p:nvPicPr>
          <p:cNvPr id="14" name="Picture 16" descr="app1.png"/>
          <p:cNvPicPr>
            <a:picLocks noChangeAspect="1"/>
          </p:cNvPicPr>
          <p:nvPr userDrawn="1"/>
        </p:nvPicPr>
        <p:blipFill>
          <a:blip r:embed="rId12"/>
          <a:srcRect/>
          <a:stretch>
            <a:fillRect/>
          </a:stretch>
        </p:blipFill>
        <p:spPr bwMode="auto">
          <a:xfrm>
            <a:off x="3810000" y="2343150"/>
            <a:ext cx="762000" cy="815975"/>
          </a:xfrm>
          <a:prstGeom prst="rect">
            <a:avLst/>
          </a:prstGeom>
          <a:noFill/>
          <a:ln>
            <a:noFill/>
          </a:ln>
          <a:effectLst>
            <a:outerShdw blurRad="63500" sy="23000" kx="1199993" algn="br" rotWithShape="0">
              <a:srgbClr val="000000">
                <a:alpha val="20000"/>
              </a:srgbClr>
            </a:outerShdw>
          </a:effectLst>
          <a:extLst>
            <a:ext uri="{909E8E84-426E-40dd-AFC4-6F175D3DCCD1}"/>
            <a:ext uri="{91240B29-F687-4f45-9708-019B960494DF}"/>
          </a:extLst>
        </p:spPr>
      </p:pic>
      <p:pic>
        <p:nvPicPr>
          <p:cNvPr id="15" name="Picture 7"/>
          <p:cNvPicPr>
            <a:picLocks noChangeArrowheads="1"/>
          </p:cNvPicPr>
          <p:nvPr userDrawn="1"/>
        </p:nvPicPr>
        <p:blipFill>
          <a:blip r:embed="rId13"/>
          <a:srcRect/>
          <a:stretch>
            <a:fillRect/>
          </a:stretch>
        </p:blipFill>
        <p:spPr bwMode="auto">
          <a:xfrm>
            <a:off x="3048000" y="3657600"/>
            <a:ext cx="457200" cy="742950"/>
          </a:xfrm>
          <a:prstGeom prst="rect">
            <a:avLst/>
          </a:prstGeom>
          <a:noFill/>
          <a:ln w="12700">
            <a:noFill/>
            <a:miter lim="800000"/>
            <a:headEnd/>
            <a:tailEnd/>
          </a:ln>
        </p:spPr>
      </p:pic>
      <p:pic>
        <p:nvPicPr>
          <p:cNvPr id="16" name="Picture 18"/>
          <p:cNvPicPr>
            <a:picLocks noChangeArrowheads="1"/>
          </p:cNvPicPr>
          <p:nvPr userDrawn="1"/>
        </p:nvPicPr>
        <p:blipFill>
          <a:blip r:embed="rId14"/>
          <a:srcRect/>
          <a:stretch>
            <a:fillRect/>
          </a:stretch>
        </p:blipFill>
        <p:spPr bwMode="auto">
          <a:xfrm>
            <a:off x="2362200" y="3657600"/>
            <a:ext cx="457200" cy="730250"/>
          </a:xfrm>
          <a:prstGeom prst="rect">
            <a:avLst/>
          </a:prstGeom>
          <a:noFill/>
          <a:ln w="12700">
            <a:noFill/>
            <a:miter lim="800000"/>
            <a:headEnd/>
            <a:tailEnd/>
          </a:ln>
        </p:spPr>
      </p:pic>
      <p:grpSp>
        <p:nvGrpSpPr>
          <p:cNvPr id="17" name="Group 19"/>
          <p:cNvGrpSpPr>
            <a:grpSpLocks/>
          </p:cNvGrpSpPr>
          <p:nvPr userDrawn="1"/>
        </p:nvGrpSpPr>
        <p:grpSpPr bwMode="auto">
          <a:xfrm>
            <a:off x="838200" y="3371850"/>
            <a:ext cx="914400" cy="1200150"/>
            <a:chOff x="688975" y="4495800"/>
            <a:chExt cx="1063625" cy="1600200"/>
          </a:xfrm>
        </p:grpSpPr>
        <p:pic>
          <p:nvPicPr>
            <p:cNvPr id="18" name="Picture 3" descr="C:\Users\Dan.DUARTE\Desktop\04-15-09\hardware.png"/>
            <p:cNvPicPr>
              <a:picLocks noChangeAspect="1" noChangeArrowheads="1"/>
            </p:cNvPicPr>
            <p:nvPr userDrawn="1"/>
          </p:nvPicPr>
          <p:blipFill>
            <a:blip r:embed="rId15"/>
            <a:srcRect/>
            <a:stretch>
              <a:fillRect/>
            </a:stretch>
          </p:blipFill>
          <p:spPr bwMode="auto">
            <a:xfrm>
              <a:off x="688975" y="5287433"/>
              <a:ext cx="1063625" cy="808567"/>
            </a:xfrm>
            <a:prstGeom prst="rect">
              <a:avLst/>
            </a:prstGeom>
            <a:noFill/>
            <a:ln>
              <a:noFill/>
            </a:ln>
            <a:effectLst>
              <a:outerShdw blurRad="63500" dist="38100" dir="5400000" algn="t" rotWithShape="0">
                <a:srgbClr val="000000">
                  <a:alpha val="39998"/>
                </a:srgbClr>
              </a:outerShdw>
            </a:effectLst>
            <a:extLst>
              <a:ext uri="{909E8E84-426E-40dd-AFC4-6F175D3DCCD1}"/>
              <a:ext uri="{91240B29-F687-4f45-9708-019B960494DF}"/>
            </a:extLst>
          </p:spPr>
        </p:pic>
        <p:pic>
          <p:nvPicPr>
            <p:cNvPr id="19" name="Picture 5" descr="C:\Users\Dan.DUARTE\Desktop\04-15-09\operating-system.png"/>
            <p:cNvPicPr>
              <a:picLocks noChangeAspect="1" noChangeArrowheads="1"/>
            </p:cNvPicPr>
            <p:nvPr userDrawn="1"/>
          </p:nvPicPr>
          <p:blipFill>
            <a:blip r:embed="rId16"/>
            <a:srcRect/>
            <a:stretch>
              <a:fillRect/>
            </a:stretch>
          </p:blipFill>
          <p:spPr bwMode="auto">
            <a:xfrm>
              <a:off x="688975" y="5046663"/>
              <a:ext cx="1063625" cy="811212"/>
            </a:xfrm>
            <a:prstGeom prst="rect">
              <a:avLst/>
            </a:prstGeom>
            <a:noFill/>
            <a:ln w="9525">
              <a:noFill/>
              <a:miter lim="800000"/>
              <a:headEnd/>
              <a:tailEnd/>
            </a:ln>
          </p:spPr>
        </p:pic>
        <p:pic>
          <p:nvPicPr>
            <p:cNvPr id="20" name="Picture 4" descr="C:\Users\Dan.DUARTE\Desktop\04-15-09\middle-ware.png"/>
            <p:cNvPicPr>
              <a:picLocks noChangeAspect="1" noChangeArrowheads="1"/>
            </p:cNvPicPr>
            <p:nvPr userDrawn="1"/>
          </p:nvPicPr>
          <p:blipFill>
            <a:blip r:embed="rId17"/>
            <a:srcRect/>
            <a:stretch>
              <a:fillRect/>
            </a:stretch>
          </p:blipFill>
          <p:spPr bwMode="auto">
            <a:xfrm>
              <a:off x="688975" y="4772025"/>
              <a:ext cx="1063625" cy="809625"/>
            </a:xfrm>
            <a:prstGeom prst="rect">
              <a:avLst/>
            </a:prstGeom>
            <a:noFill/>
            <a:ln w="9525">
              <a:noFill/>
              <a:miter lim="800000"/>
              <a:headEnd/>
              <a:tailEnd/>
            </a:ln>
          </p:spPr>
        </p:pic>
        <p:pic>
          <p:nvPicPr>
            <p:cNvPr id="21" name="Picture 2" descr="C:\Users\Dan.DUARTE\Desktop\04-15-09\application.png"/>
            <p:cNvPicPr>
              <a:picLocks noChangeAspect="1" noChangeArrowheads="1"/>
            </p:cNvPicPr>
            <p:nvPr userDrawn="1"/>
          </p:nvPicPr>
          <p:blipFill>
            <a:blip r:embed="rId18"/>
            <a:srcRect/>
            <a:stretch>
              <a:fillRect/>
            </a:stretch>
          </p:blipFill>
          <p:spPr bwMode="auto">
            <a:xfrm>
              <a:off x="688975" y="4495800"/>
              <a:ext cx="1063625" cy="809625"/>
            </a:xfrm>
            <a:prstGeom prst="rect">
              <a:avLst/>
            </a:prstGeom>
            <a:noFill/>
            <a:ln w="9525">
              <a:noFill/>
              <a:miter lim="800000"/>
              <a:headEnd/>
              <a:tailEnd/>
            </a:ln>
          </p:spPr>
        </p:pic>
      </p:grpSp>
      <p:pic>
        <p:nvPicPr>
          <p:cNvPr id="22" name="Picture 27" descr="ICON_Cloud_Q308"/>
          <p:cNvPicPr>
            <a:picLocks noChangeAspect="1" noChangeArrowheads="1"/>
          </p:cNvPicPr>
          <p:nvPr userDrawn="1"/>
        </p:nvPicPr>
        <p:blipFill>
          <a:blip r:embed="rId19"/>
          <a:srcRect/>
          <a:stretch>
            <a:fillRect/>
          </a:stretch>
        </p:blipFill>
        <p:spPr bwMode="auto">
          <a:xfrm>
            <a:off x="5791200" y="2571750"/>
            <a:ext cx="2919413" cy="1828800"/>
          </a:xfrm>
          <a:prstGeom prst="rect">
            <a:avLst/>
          </a:prstGeom>
          <a:noFill/>
          <a:ln>
            <a:noFill/>
          </a:ln>
          <a:effectLst>
            <a:outerShdw blurRad="63500" dist="38100" dir="5400000" algn="t" rotWithShape="0">
              <a:srgbClr val="000000">
                <a:alpha val="39998"/>
              </a:srgbClr>
            </a:outerShdw>
          </a:effectLst>
          <a:extLst>
            <a:ext uri="{909E8E84-426E-40dd-AFC4-6F175D3DCCD1}"/>
            <a:ext uri="{91240B29-F687-4f45-9708-019B960494DF}"/>
          </a:extLst>
        </p:spPr>
      </p:pic>
      <p:sp>
        <p:nvSpPr>
          <p:cNvPr id="25" name="Title 1"/>
          <p:cNvSpPr>
            <a:spLocks noGrp="1"/>
          </p:cNvSpPr>
          <p:nvPr>
            <p:ph type="title"/>
          </p:nvPr>
        </p:nvSpPr>
        <p:spPr>
          <a:xfrm>
            <a:off x="344488" y="171450"/>
            <a:ext cx="8418512" cy="632222"/>
          </a:xfrm>
        </p:spPr>
        <p:txBody>
          <a:bodyPr/>
          <a:lstStyle/>
          <a:p>
            <a:r>
              <a:rPr lang="en-US" smtClean="0"/>
              <a:t>Click to edit Master title style</a:t>
            </a:r>
            <a:endParaRPr lang="en-US" dirty="0"/>
          </a:p>
        </p:txBody>
      </p:sp>
      <p:sp>
        <p:nvSpPr>
          <p:cNvPr id="23" name="Slide Number Placeholder 2"/>
          <p:cNvSpPr>
            <a:spLocks noGrp="1"/>
          </p:cNvSpPr>
          <p:nvPr>
            <p:ph type="sldNum" sz="quarter" idx="10"/>
          </p:nvPr>
        </p:nvSpPr>
        <p:spPr/>
        <p:txBody>
          <a:bodyPr/>
          <a:lstStyle>
            <a:lvl1pPr>
              <a:defRPr/>
            </a:lvl1pPr>
          </a:lstStyle>
          <a:p>
            <a:pPr>
              <a:defRPr/>
            </a:pPr>
            <a:fld id="{706AB8F0-056F-4EC3-BB3F-6AED5310239B}"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2305050"/>
            <a:ext cx="5791200" cy="800100"/>
          </a:xfrm>
        </p:spPr>
        <p:txBody>
          <a:bodyPr/>
          <a:lstStyle>
            <a:lvl1pPr algn="ctr">
              <a:defRPr b="0">
                <a:solidFill>
                  <a:srgbClr val="FFFFFF"/>
                </a:solidFill>
              </a:defRPr>
            </a:lvl1pPr>
          </a:lstStyle>
          <a:p>
            <a:r>
              <a:rPr lang="en-US" dirty="0"/>
              <a:t>Conference Session Title</a:t>
            </a:r>
          </a:p>
        </p:txBody>
      </p:sp>
      <p:sp>
        <p:nvSpPr>
          <p:cNvPr id="3075" name="Rectangle 3"/>
          <p:cNvSpPr>
            <a:spLocks noGrp="1" noChangeArrowheads="1"/>
          </p:cNvSpPr>
          <p:nvPr>
            <p:ph type="subTitle" idx="1"/>
          </p:nvPr>
        </p:nvSpPr>
        <p:spPr>
          <a:xfrm>
            <a:off x="1676400" y="3105150"/>
            <a:ext cx="5791200" cy="457200"/>
          </a:xfrm>
          <a:ln w="9525"/>
        </p:spPr>
        <p:txBody>
          <a:bodyPr/>
          <a:lstStyle>
            <a:lvl1pPr marL="0" indent="0" algn="ctr">
              <a:buFontTx/>
              <a:buNone/>
              <a:defRPr>
                <a:solidFill>
                  <a:srgbClr val="FFFFFF"/>
                </a:solidFill>
              </a:defRPr>
            </a:lvl1pPr>
          </a:lstStyle>
          <a:p>
            <a:r>
              <a:rPr lang="en-US" dirty="0"/>
              <a:t>Session Sub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44488" y="171450"/>
            <a:ext cx="8418512" cy="632222"/>
          </a:xfrm>
        </p:spPr>
        <p:txBody>
          <a:bodyPr/>
          <a:lstStyle>
            <a:lvl1pPr>
              <a:defRPr>
                <a:latin typeface="微软雅黑" pitchFamily="34" charset="-122"/>
                <a:ea typeface="微软雅黑" pitchFamily="34" charset="-122"/>
              </a:defRPr>
            </a:lvl1pPr>
          </a:lstStyle>
          <a:p>
            <a:r>
              <a:rPr lang="en-US" dirty="0" smtClean="0"/>
              <a:t>Click to edit Master title style</a:t>
            </a:r>
            <a:endParaRPr lang="en-US" dirty="0"/>
          </a:p>
        </p:txBody>
      </p:sp>
      <p:sp>
        <p:nvSpPr>
          <p:cNvPr id="5" name="Rectangle 6"/>
          <p:cNvSpPr>
            <a:spLocks noGrp="1" noChangeArrowheads="1"/>
          </p:cNvSpPr>
          <p:nvPr>
            <p:ph type="sldNum" sz="quarter" idx="10"/>
          </p:nvPr>
        </p:nvSpPr>
        <p:spPr>
          <a:xfrm>
            <a:off x="8735292" y="4848514"/>
            <a:ext cx="381000" cy="285750"/>
          </a:xfrm>
        </p:spPr>
        <p:txBody>
          <a:bodyPr/>
          <a:lstStyle>
            <a:lvl1pPr>
              <a:defRPr>
                <a:solidFill>
                  <a:schemeClr val="tx1">
                    <a:lumMod val="95000"/>
                    <a:lumOff val="5000"/>
                  </a:schemeClr>
                </a:solidFill>
              </a:defRPr>
            </a:lvl1pPr>
          </a:lstStyle>
          <a:p>
            <a:pPr>
              <a:defRPr/>
            </a:pPr>
            <a:fld id="{76ED1C7B-0CD9-4688-8F46-F81567B67419}" type="slidenum">
              <a:rPr lang="en-US" altLang="zh-CN" smtClean="0"/>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347473" y="912114"/>
            <a:ext cx="4124325" cy="34254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2963" y="912114"/>
            <a:ext cx="4125912" cy="34254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344488" y="171451"/>
            <a:ext cx="8418512" cy="632222"/>
          </a:xfrm>
        </p:spPr>
        <p:txBody>
          <a:bodyPr/>
          <a:lstStyle/>
          <a:p>
            <a:r>
              <a:rPr lang="en-US" dirty="0" smtClean="0"/>
              <a:t>Click to edit Master title style</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DE00D812-3BAF-4197-900A-7E7570659CE1}"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381000" y="912114"/>
            <a:ext cx="4116388" cy="479822"/>
          </a:xfrm>
        </p:spPr>
        <p:txBody>
          <a:bodyPr anchor="b"/>
          <a:lstStyle>
            <a:lvl1pPr marL="0" indent="0">
              <a:buNone/>
              <a:defRPr sz="20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428750"/>
            <a:ext cx="4116388" cy="3143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912114"/>
            <a:ext cx="4041775" cy="479822"/>
          </a:xfrm>
        </p:spPr>
        <p:txBody>
          <a:bodyPr anchor="b"/>
          <a:lstStyle>
            <a:lvl1pPr marL="0" indent="0">
              <a:buNone/>
              <a:defRPr sz="20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28750"/>
            <a:ext cx="4041775" cy="3143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44488" y="171450"/>
            <a:ext cx="8418512" cy="632222"/>
          </a:xfrm>
        </p:spPr>
        <p:txBody>
          <a:bodyPr/>
          <a:lstStyle/>
          <a:p>
            <a:r>
              <a:rPr lang="en-US" smtClean="0"/>
              <a:t>Click to edit Master title style</a:t>
            </a:r>
            <a:endParaRPr lang="en-US"/>
          </a:p>
        </p:txBody>
      </p:sp>
      <p:sp>
        <p:nvSpPr>
          <p:cNvPr id="8" name="Rectangle 6"/>
          <p:cNvSpPr>
            <a:spLocks noGrp="1" noChangeArrowheads="1"/>
          </p:cNvSpPr>
          <p:nvPr>
            <p:ph type="sldNum" sz="quarter" idx="10"/>
          </p:nvPr>
        </p:nvSpPr>
        <p:spPr/>
        <p:txBody>
          <a:bodyPr/>
          <a:lstStyle>
            <a:lvl1pPr>
              <a:defRPr/>
            </a:lvl1pPr>
          </a:lstStyle>
          <a:p>
            <a:pPr>
              <a:defRPr/>
            </a:pPr>
            <a:fld id="{DF401D28-99BE-4619-A90E-5E8278D89BD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533400" y="2514600"/>
            <a:ext cx="4114800" cy="57150"/>
          </a:xfrm>
          <a:prstGeom prst="rect">
            <a:avLst/>
          </a:prstGeom>
          <a:gradFill rotWithShape="1">
            <a:gsLst>
              <a:gs pos="0">
                <a:srgbClr val="008000"/>
              </a:gs>
              <a:gs pos="100000">
                <a:schemeClr val="bg1"/>
              </a:gs>
            </a:gsLst>
            <a:lin ang="0" scaled="1"/>
          </a:gradFill>
          <a:ln w="9525">
            <a:noFill/>
            <a:miter lim="800000"/>
            <a:headEnd/>
            <a:tailEnd/>
          </a:ln>
        </p:spPr>
        <p:txBody>
          <a:bodyPr wrap="none" anchor="ctr"/>
          <a:lstStyle/>
          <a:p>
            <a:pPr>
              <a:defRPr/>
            </a:pPr>
            <a:endParaRPr lang="zh-CN" altLang="en-US"/>
          </a:p>
        </p:txBody>
      </p:sp>
      <p:sp>
        <p:nvSpPr>
          <p:cNvPr id="5" name="Title 1"/>
          <p:cNvSpPr>
            <a:spLocks noGrp="1"/>
          </p:cNvSpPr>
          <p:nvPr>
            <p:ph type="title"/>
          </p:nvPr>
        </p:nvSpPr>
        <p:spPr>
          <a:xfrm>
            <a:off x="533400" y="1943101"/>
            <a:ext cx="7010400" cy="632222"/>
          </a:xfrm>
        </p:spPr>
        <p:txBody>
          <a:bodyPr/>
          <a:lstStyle>
            <a:lvl1pPr>
              <a:defRPr>
                <a:latin typeface="微软雅黑" pitchFamily="34" charset="-122"/>
                <a:ea typeface="微软雅黑" pitchFamily="34" charset="-122"/>
              </a:defRPr>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8DC1F844-0719-4A88-ADDC-0478F2ACECC4}" type="slidenum">
              <a:rPr lang="en-US" altLang="zh-CN"/>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3" name="Straight Connector 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 name="AutoShape 4"/>
          <p:cNvSpPr>
            <a:spLocks noChangeArrowheads="1"/>
          </p:cNvSpPr>
          <p:nvPr userDrawn="1"/>
        </p:nvSpPr>
        <p:spPr bwMode="auto">
          <a:xfrm>
            <a:off x="1592263" y="2000250"/>
            <a:ext cx="1411287" cy="1073150"/>
          </a:xfrm>
          <a:prstGeom prst="roundRect">
            <a:avLst>
              <a:gd name="adj" fmla="val 16667"/>
            </a:avLst>
          </a:prstGeom>
          <a:solidFill>
            <a:srgbClr val="0084C3"/>
          </a:solidFill>
          <a:ln w="9525">
            <a:noFill/>
            <a:round/>
            <a:headEnd/>
            <a:tailEnd/>
          </a:ln>
        </p:spPr>
        <p:txBody>
          <a:bodyPr anchor="ctr" anchorCtr="1"/>
          <a:lstStyle/>
          <a:p>
            <a:pPr marL="171450" indent="-171450">
              <a:lnSpc>
                <a:spcPct val="90000"/>
              </a:lnSpc>
              <a:buSzPct val="65000"/>
              <a:defRPr/>
            </a:pPr>
            <a:r>
              <a:rPr lang="en-US" altLang="zh-CN" sz="1000">
                <a:solidFill>
                  <a:schemeClr val="bg1"/>
                </a:solidFill>
              </a:rPr>
              <a:t>R: 0</a:t>
            </a:r>
          </a:p>
          <a:p>
            <a:pPr marL="171450" indent="-171450">
              <a:lnSpc>
                <a:spcPct val="90000"/>
              </a:lnSpc>
              <a:buSzPct val="65000"/>
              <a:defRPr/>
            </a:pPr>
            <a:r>
              <a:rPr lang="en-US" altLang="zh-CN" sz="1000">
                <a:solidFill>
                  <a:schemeClr val="bg1"/>
                </a:solidFill>
              </a:rPr>
              <a:t>G: 152</a:t>
            </a:r>
          </a:p>
          <a:p>
            <a:pPr marL="171450" indent="-171450">
              <a:lnSpc>
                <a:spcPct val="90000"/>
              </a:lnSpc>
              <a:buSzPct val="65000"/>
              <a:defRPr/>
            </a:pPr>
            <a:r>
              <a:rPr lang="en-US" altLang="zh-CN" sz="1000">
                <a:solidFill>
                  <a:schemeClr val="bg1"/>
                </a:solidFill>
              </a:rPr>
              <a:t>B: 204</a:t>
            </a:r>
          </a:p>
        </p:txBody>
      </p:sp>
      <p:sp>
        <p:nvSpPr>
          <p:cNvPr id="5" name="AutoShape 5"/>
          <p:cNvSpPr>
            <a:spLocks noChangeArrowheads="1"/>
          </p:cNvSpPr>
          <p:nvPr userDrawn="1"/>
        </p:nvSpPr>
        <p:spPr bwMode="auto">
          <a:xfrm>
            <a:off x="5270500" y="3144838"/>
            <a:ext cx="684213" cy="515937"/>
          </a:xfrm>
          <a:prstGeom prst="roundRect">
            <a:avLst>
              <a:gd name="adj" fmla="val 16667"/>
            </a:avLst>
          </a:prstGeom>
          <a:solidFill>
            <a:srgbClr val="C1D72E"/>
          </a:solidFill>
          <a:ln w="9525">
            <a:noFill/>
            <a:round/>
            <a:headEnd/>
            <a:tailEnd/>
          </a:ln>
        </p:spPr>
        <p:txBody>
          <a:bodyPr anchor="ctr" anchorCtr="1"/>
          <a:lstStyle/>
          <a:p>
            <a:pPr marL="171450" indent="-171450">
              <a:lnSpc>
                <a:spcPct val="90000"/>
              </a:lnSpc>
              <a:buSzPct val="65000"/>
              <a:defRPr/>
            </a:pPr>
            <a:r>
              <a:rPr lang="en-US" altLang="zh-CN" sz="1000">
                <a:solidFill>
                  <a:schemeClr val="bg1"/>
                </a:solidFill>
              </a:rPr>
              <a:t>R: 194</a:t>
            </a:r>
          </a:p>
          <a:p>
            <a:pPr marL="171450" indent="-171450">
              <a:lnSpc>
                <a:spcPct val="90000"/>
              </a:lnSpc>
              <a:buSzPct val="65000"/>
              <a:defRPr/>
            </a:pPr>
            <a:r>
              <a:rPr lang="en-US" altLang="zh-CN" sz="1000">
                <a:solidFill>
                  <a:schemeClr val="bg1"/>
                </a:solidFill>
              </a:rPr>
              <a:t>G: 205</a:t>
            </a:r>
          </a:p>
          <a:p>
            <a:pPr marL="171450" indent="-171450">
              <a:lnSpc>
                <a:spcPct val="90000"/>
              </a:lnSpc>
              <a:buSzPct val="65000"/>
              <a:defRPr/>
            </a:pPr>
            <a:r>
              <a:rPr lang="en-US" altLang="zh-CN" sz="1000">
                <a:solidFill>
                  <a:schemeClr val="bg1"/>
                </a:solidFill>
              </a:rPr>
              <a:t>B: 35</a:t>
            </a:r>
          </a:p>
        </p:txBody>
      </p:sp>
      <p:sp>
        <p:nvSpPr>
          <p:cNvPr id="6" name="AutoShape 6"/>
          <p:cNvSpPr>
            <a:spLocks noChangeArrowheads="1"/>
          </p:cNvSpPr>
          <p:nvPr userDrawn="1"/>
        </p:nvSpPr>
        <p:spPr bwMode="auto">
          <a:xfrm>
            <a:off x="6022975" y="3133725"/>
            <a:ext cx="688975" cy="517525"/>
          </a:xfrm>
          <a:prstGeom prst="roundRect">
            <a:avLst>
              <a:gd name="adj" fmla="val 16667"/>
            </a:avLst>
          </a:prstGeom>
          <a:solidFill>
            <a:srgbClr val="6DB324"/>
          </a:solidFill>
          <a:ln w="9525">
            <a:noFill/>
            <a:round/>
            <a:headEnd/>
            <a:tailEnd/>
          </a:ln>
        </p:spPr>
        <p:txBody>
          <a:bodyPr anchor="ctr" anchorCtr="1"/>
          <a:lstStyle/>
          <a:p>
            <a:pPr algn="ctr">
              <a:lnSpc>
                <a:spcPct val="90000"/>
              </a:lnSpc>
              <a:spcAft>
                <a:spcPct val="15000"/>
              </a:spcAft>
              <a:buSzPct val="65000"/>
              <a:defRPr/>
            </a:pPr>
            <a:r>
              <a:rPr lang="en-US" altLang="zh-CN" sz="1000">
                <a:solidFill>
                  <a:schemeClr val="bg1"/>
                </a:solidFill>
              </a:rPr>
              <a:t>R: 109</a:t>
            </a:r>
          </a:p>
          <a:p>
            <a:pPr algn="ctr">
              <a:lnSpc>
                <a:spcPct val="90000"/>
              </a:lnSpc>
              <a:spcAft>
                <a:spcPct val="15000"/>
              </a:spcAft>
              <a:buSzPct val="65000"/>
              <a:defRPr/>
            </a:pPr>
            <a:r>
              <a:rPr lang="en-US" altLang="zh-CN" sz="1000">
                <a:solidFill>
                  <a:schemeClr val="bg1"/>
                </a:solidFill>
              </a:rPr>
              <a:t>G: 179</a:t>
            </a:r>
          </a:p>
          <a:p>
            <a:pPr algn="ctr">
              <a:lnSpc>
                <a:spcPct val="90000"/>
              </a:lnSpc>
              <a:spcAft>
                <a:spcPct val="15000"/>
              </a:spcAft>
              <a:buSzPct val="65000"/>
              <a:defRPr/>
            </a:pPr>
            <a:r>
              <a:rPr lang="en-US" altLang="zh-CN" sz="1000">
                <a:solidFill>
                  <a:schemeClr val="bg1"/>
                </a:solidFill>
              </a:rPr>
              <a:t>B: 63</a:t>
            </a:r>
          </a:p>
        </p:txBody>
      </p:sp>
      <p:sp>
        <p:nvSpPr>
          <p:cNvPr id="7" name="AutoShape 7"/>
          <p:cNvSpPr>
            <a:spLocks noChangeArrowheads="1"/>
          </p:cNvSpPr>
          <p:nvPr userDrawn="1"/>
        </p:nvSpPr>
        <p:spPr bwMode="auto">
          <a:xfrm>
            <a:off x="5638800" y="2000250"/>
            <a:ext cx="1411288" cy="1073150"/>
          </a:xfrm>
          <a:prstGeom prst="roundRect">
            <a:avLst>
              <a:gd name="adj" fmla="val 16667"/>
            </a:avLst>
          </a:prstGeom>
          <a:solidFill>
            <a:srgbClr val="387C2C"/>
          </a:solidFill>
          <a:ln w="9525">
            <a:noFill/>
            <a:round/>
            <a:headEnd/>
            <a:tailEnd/>
          </a:ln>
        </p:spPr>
        <p:txBody>
          <a:bodyPr anchor="ctr" anchorCtr="1"/>
          <a:lstStyle/>
          <a:p>
            <a:pPr marL="171450" indent="-171450">
              <a:lnSpc>
                <a:spcPct val="90000"/>
              </a:lnSpc>
              <a:buSzPct val="65000"/>
              <a:defRPr/>
            </a:pPr>
            <a:r>
              <a:rPr lang="en-US" altLang="zh-CN" sz="1000">
                <a:solidFill>
                  <a:schemeClr val="bg1"/>
                </a:solidFill>
              </a:rPr>
              <a:t>R: 56</a:t>
            </a:r>
          </a:p>
          <a:p>
            <a:pPr marL="171450" indent="-171450">
              <a:lnSpc>
                <a:spcPct val="90000"/>
              </a:lnSpc>
              <a:buSzPct val="65000"/>
              <a:defRPr/>
            </a:pPr>
            <a:r>
              <a:rPr lang="en-US" altLang="zh-CN" sz="1000">
                <a:solidFill>
                  <a:schemeClr val="bg1"/>
                </a:solidFill>
              </a:rPr>
              <a:t>G: 124</a:t>
            </a:r>
          </a:p>
          <a:p>
            <a:pPr marL="171450" indent="-171450">
              <a:lnSpc>
                <a:spcPct val="90000"/>
              </a:lnSpc>
              <a:buSzPct val="65000"/>
              <a:defRPr/>
            </a:pPr>
            <a:r>
              <a:rPr lang="en-US" altLang="zh-CN" sz="1000">
                <a:solidFill>
                  <a:schemeClr val="bg1"/>
                </a:solidFill>
              </a:rPr>
              <a:t>B: 44</a:t>
            </a:r>
          </a:p>
        </p:txBody>
      </p:sp>
      <p:sp>
        <p:nvSpPr>
          <p:cNvPr id="8" name="AutoShape 8"/>
          <p:cNvSpPr>
            <a:spLocks noChangeArrowheads="1"/>
          </p:cNvSpPr>
          <p:nvPr userDrawn="1"/>
        </p:nvSpPr>
        <p:spPr bwMode="auto">
          <a:xfrm>
            <a:off x="1581150" y="3144838"/>
            <a:ext cx="688975" cy="520700"/>
          </a:xfrm>
          <a:prstGeom prst="roundRect">
            <a:avLst>
              <a:gd name="adj" fmla="val 16667"/>
            </a:avLst>
          </a:prstGeom>
          <a:solidFill>
            <a:srgbClr val="535353"/>
          </a:solidFill>
          <a:ln w="9525">
            <a:noFill/>
            <a:round/>
            <a:headEnd/>
            <a:tailEnd/>
          </a:ln>
        </p:spPr>
        <p:txBody>
          <a:bodyPr anchor="ctr" anchorCtr="1"/>
          <a:lstStyle/>
          <a:p>
            <a:pPr algn="ctr">
              <a:lnSpc>
                <a:spcPct val="90000"/>
              </a:lnSpc>
              <a:spcAft>
                <a:spcPct val="15000"/>
              </a:spcAft>
              <a:buSzPct val="65000"/>
              <a:defRPr/>
            </a:pPr>
            <a:r>
              <a:rPr lang="en-US" altLang="zh-CN" sz="1000">
                <a:solidFill>
                  <a:srgbClr val="FFFFFF"/>
                </a:solidFill>
              </a:rPr>
              <a:t>R: 102</a:t>
            </a:r>
          </a:p>
          <a:p>
            <a:pPr algn="ctr">
              <a:lnSpc>
                <a:spcPct val="90000"/>
              </a:lnSpc>
              <a:spcAft>
                <a:spcPct val="15000"/>
              </a:spcAft>
              <a:buSzPct val="65000"/>
              <a:defRPr/>
            </a:pPr>
            <a:r>
              <a:rPr lang="en-US" altLang="zh-CN" sz="1000">
                <a:solidFill>
                  <a:srgbClr val="FFFFFF"/>
                </a:solidFill>
              </a:rPr>
              <a:t>G: 102</a:t>
            </a:r>
          </a:p>
          <a:p>
            <a:pPr algn="ctr">
              <a:lnSpc>
                <a:spcPct val="90000"/>
              </a:lnSpc>
              <a:spcAft>
                <a:spcPct val="15000"/>
              </a:spcAft>
              <a:buSzPct val="65000"/>
              <a:defRPr/>
            </a:pPr>
            <a:r>
              <a:rPr lang="en-US" altLang="zh-CN" sz="1000">
                <a:solidFill>
                  <a:srgbClr val="FFFFFF"/>
                </a:solidFill>
              </a:rPr>
              <a:t>B: 102</a:t>
            </a:r>
          </a:p>
        </p:txBody>
      </p:sp>
      <p:sp>
        <p:nvSpPr>
          <p:cNvPr id="9" name="AutoShape 9"/>
          <p:cNvSpPr>
            <a:spLocks noChangeArrowheads="1"/>
          </p:cNvSpPr>
          <p:nvPr userDrawn="1"/>
        </p:nvSpPr>
        <p:spPr bwMode="auto">
          <a:xfrm>
            <a:off x="2354263" y="3144838"/>
            <a:ext cx="688975" cy="520700"/>
          </a:xfrm>
          <a:prstGeom prst="roundRect">
            <a:avLst>
              <a:gd name="adj" fmla="val 16667"/>
            </a:avLst>
          </a:prstGeom>
          <a:solidFill>
            <a:srgbClr val="FFFFFF"/>
          </a:solidFill>
          <a:ln>
            <a:solidFill>
              <a:schemeClr val="bg1">
                <a:lumMod val="85000"/>
              </a:schemeClr>
            </a:solidFill>
          </a:ln>
        </p:spPr>
        <p:txBody>
          <a:bodyPr anchor="ctr" anchorCtr="1"/>
          <a:lstStyle/>
          <a:p>
            <a:pPr algn="ctr">
              <a:lnSpc>
                <a:spcPct val="90000"/>
              </a:lnSpc>
              <a:spcAft>
                <a:spcPct val="15000"/>
              </a:spcAft>
              <a:buSzPct val="65000"/>
              <a:defRPr/>
            </a:pPr>
            <a:r>
              <a:rPr lang="en-US" sz="1000" dirty="0">
                <a:solidFill>
                  <a:srgbClr val="535353"/>
                </a:solidFill>
                <a:latin typeface="Arial" charset="0"/>
                <a:ea typeface="ＭＳ Ｐゴシック" charset="0"/>
              </a:rPr>
              <a:t>R: 255</a:t>
            </a:r>
          </a:p>
          <a:p>
            <a:pPr algn="ctr">
              <a:lnSpc>
                <a:spcPct val="90000"/>
              </a:lnSpc>
              <a:spcAft>
                <a:spcPct val="15000"/>
              </a:spcAft>
              <a:buSzPct val="65000"/>
              <a:defRPr/>
            </a:pPr>
            <a:r>
              <a:rPr lang="en-US" sz="1000" dirty="0">
                <a:solidFill>
                  <a:srgbClr val="535353"/>
                </a:solidFill>
                <a:latin typeface="Arial" charset="0"/>
                <a:ea typeface="ＭＳ Ｐゴシック" charset="0"/>
              </a:rPr>
              <a:t>G: 255</a:t>
            </a:r>
          </a:p>
          <a:p>
            <a:pPr algn="ctr">
              <a:lnSpc>
                <a:spcPct val="90000"/>
              </a:lnSpc>
              <a:spcAft>
                <a:spcPct val="15000"/>
              </a:spcAft>
              <a:buSzPct val="65000"/>
              <a:defRPr/>
            </a:pPr>
            <a:r>
              <a:rPr lang="en-US" sz="1000" dirty="0">
                <a:solidFill>
                  <a:srgbClr val="535353"/>
                </a:solidFill>
                <a:latin typeface="Arial" charset="0"/>
                <a:ea typeface="ＭＳ Ｐゴシック" charset="0"/>
              </a:rPr>
              <a:t>B:255</a:t>
            </a:r>
          </a:p>
        </p:txBody>
      </p:sp>
      <p:sp>
        <p:nvSpPr>
          <p:cNvPr id="10" name="TextBox 12"/>
          <p:cNvSpPr txBox="1">
            <a:spLocks noChangeArrowheads="1"/>
          </p:cNvSpPr>
          <p:nvPr userDrawn="1"/>
        </p:nvSpPr>
        <p:spPr bwMode="auto">
          <a:xfrm>
            <a:off x="1143000" y="1371600"/>
            <a:ext cx="2438400" cy="6461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smtClean="0">
                <a:solidFill>
                  <a:srgbClr val="535353"/>
                </a:solidFill>
              </a:rPr>
              <a:t>SpringOne 2GX 2011</a:t>
            </a:r>
          </a:p>
          <a:p>
            <a:pPr algn="ctr" eaLnBrk="1" hangingPunct="1">
              <a:defRPr/>
            </a:pPr>
            <a:r>
              <a:rPr lang="en-US" sz="1800" smtClean="0">
                <a:solidFill>
                  <a:srgbClr val="535353"/>
                </a:solidFill>
              </a:rPr>
              <a:t>Theme Colors</a:t>
            </a:r>
          </a:p>
        </p:txBody>
      </p:sp>
      <p:sp>
        <p:nvSpPr>
          <p:cNvPr id="11" name="TextBox 13"/>
          <p:cNvSpPr txBox="1">
            <a:spLocks noChangeArrowheads="1"/>
          </p:cNvSpPr>
          <p:nvPr userDrawn="1"/>
        </p:nvSpPr>
        <p:spPr bwMode="auto">
          <a:xfrm>
            <a:off x="5181600" y="1371600"/>
            <a:ext cx="2438400" cy="6461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smtClean="0">
                <a:solidFill>
                  <a:srgbClr val="535353"/>
                </a:solidFill>
              </a:rPr>
              <a:t>SpringSource</a:t>
            </a:r>
          </a:p>
          <a:p>
            <a:pPr algn="ctr" eaLnBrk="1" hangingPunct="1">
              <a:defRPr/>
            </a:pPr>
            <a:r>
              <a:rPr lang="en-US" sz="1800" smtClean="0">
                <a:solidFill>
                  <a:srgbClr val="535353"/>
                </a:solidFill>
              </a:rPr>
              <a:t>Brand Colors</a:t>
            </a:r>
          </a:p>
        </p:txBody>
      </p:sp>
      <p:sp>
        <p:nvSpPr>
          <p:cNvPr id="12" name="AutoShape 8"/>
          <p:cNvSpPr>
            <a:spLocks noChangeArrowheads="1"/>
          </p:cNvSpPr>
          <p:nvPr userDrawn="1"/>
        </p:nvSpPr>
        <p:spPr bwMode="auto">
          <a:xfrm>
            <a:off x="6778625" y="3144838"/>
            <a:ext cx="688975" cy="520700"/>
          </a:xfrm>
          <a:prstGeom prst="roundRect">
            <a:avLst>
              <a:gd name="adj" fmla="val 16667"/>
            </a:avLst>
          </a:prstGeom>
          <a:solidFill>
            <a:srgbClr val="535353"/>
          </a:solidFill>
          <a:ln w="9525">
            <a:noFill/>
            <a:round/>
            <a:headEnd/>
            <a:tailEnd/>
          </a:ln>
        </p:spPr>
        <p:txBody>
          <a:bodyPr anchor="ctr" anchorCtr="1"/>
          <a:lstStyle/>
          <a:p>
            <a:pPr algn="ctr">
              <a:lnSpc>
                <a:spcPct val="90000"/>
              </a:lnSpc>
              <a:spcAft>
                <a:spcPct val="15000"/>
              </a:spcAft>
              <a:buSzPct val="65000"/>
              <a:defRPr/>
            </a:pPr>
            <a:r>
              <a:rPr lang="en-US" altLang="zh-CN" sz="1000">
                <a:solidFill>
                  <a:srgbClr val="FFFFFF"/>
                </a:solidFill>
              </a:rPr>
              <a:t>R: 102</a:t>
            </a:r>
          </a:p>
          <a:p>
            <a:pPr algn="ctr">
              <a:lnSpc>
                <a:spcPct val="90000"/>
              </a:lnSpc>
              <a:spcAft>
                <a:spcPct val="15000"/>
              </a:spcAft>
              <a:buSzPct val="65000"/>
              <a:defRPr/>
            </a:pPr>
            <a:r>
              <a:rPr lang="en-US" altLang="zh-CN" sz="1000">
                <a:solidFill>
                  <a:srgbClr val="FFFFFF"/>
                </a:solidFill>
              </a:rPr>
              <a:t>G: 102</a:t>
            </a:r>
          </a:p>
          <a:p>
            <a:pPr algn="ctr">
              <a:lnSpc>
                <a:spcPct val="90000"/>
              </a:lnSpc>
              <a:spcAft>
                <a:spcPct val="15000"/>
              </a:spcAft>
              <a:buSzPct val="65000"/>
              <a:defRPr/>
            </a:pPr>
            <a:r>
              <a:rPr lang="en-US" altLang="zh-CN" sz="1000">
                <a:solidFill>
                  <a:srgbClr val="FFFFFF"/>
                </a:solidFill>
              </a:rPr>
              <a:t>B: 102</a:t>
            </a:r>
          </a:p>
        </p:txBody>
      </p:sp>
      <p:sp>
        <p:nvSpPr>
          <p:cNvPr id="15" name="Title 1"/>
          <p:cNvSpPr>
            <a:spLocks noGrp="1"/>
          </p:cNvSpPr>
          <p:nvPr>
            <p:ph type="title"/>
          </p:nvPr>
        </p:nvSpPr>
        <p:spPr>
          <a:xfrm>
            <a:off x="344488" y="186928"/>
            <a:ext cx="8418512" cy="632222"/>
          </a:xfrm>
        </p:spPr>
        <p:txBody>
          <a:bodyPr/>
          <a:lstStyle/>
          <a:p>
            <a:r>
              <a:rPr lang="en-US" smtClean="0"/>
              <a:t>Click to edit Master title style</a:t>
            </a:r>
            <a:endParaRPr lang="en-US" dirty="0"/>
          </a:p>
        </p:txBody>
      </p:sp>
      <p:sp>
        <p:nvSpPr>
          <p:cNvPr id="13" name="Rectangle 15"/>
          <p:cNvSpPr>
            <a:spLocks noGrp="1" noChangeArrowheads="1"/>
          </p:cNvSpPr>
          <p:nvPr>
            <p:ph type="sldNum" sz="quarter" idx="10"/>
          </p:nvPr>
        </p:nvSpPr>
        <p:spPr/>
        <p:txBody>
          <a:bodyPr/>
          <a:lstStyle>
            <a:lvl1pPr>
              <a:defRPr/>
            </a:lvl1pPr>
          </a:lstStyle>
          <a:p>
            <a:pPr>
              <a:defRPr/>
            </a:pPr>
            <a:fld id="{9E170185-26E7-44F0-88B2-1D0926FE1D6F}"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84" descr="ICON_Server_Rack_Q308"/>
          <p:cNvPicPr>
            <a:picLocks noChangeAspect="1" noChangeArrowheads="1"/>
          </p:cNvPicPr>
          <p:nvPr userDrawn="1"/>
        </p:nvPicPr>
        <p:blipFill>
          <a:blip r:embed="rId2"/>
          <a:srcRect/>
          <a:stretch>
            <a:fillRect/>
          </a:stretch>
        </p:blipFill>
        <p:spPr bwMode="auto">
          <a:xfrm>
            <a:off x="2771775" y="1206500"/>
            <a:ext cx="919163" cy="730250"/>
          </a:xfrm>
          <a:prstGeom prst="rect">
            <a:avLst/>
          </a:prstGeom>
          <a:noFill/>
          <a:ln w="9525">
            <a:noFill/>
            <a:miter lim="800000"/>
            <a:headEnd/>
            <a:tailEnd/>
          </a:ln>
        </p:spPr>
      </p:pic>
      <p:pic>
        <p:nvPicPr>
          <p:cNvPr id="4" name="Picture 14" descr="ICON_Storage_3up_Q408.png"/>
          <p:cNvPicPr>
            <a:picLocks noChangeAspect="1"/>
          </p:cNvPicPr>
          <p:nvPr userDrawn="1"/>
        </p:nvPicPr>
        <p:blipFill>
          <a:blip r:embed="rId3"/>
          <a:srcRect/>
          <a:stretch>
            <a:fillRect/>
          </a:stretch>
        </p:blipFill>
        <p:spPr bwMode="auto">
          <a:xfrm>
            <a:off x="4314825" y="1065213"/>
            <a:ext cx="793750" cy="790575"/>
          </a:xfrm>
          <a:prstGeom prst="rect">
            <a:avLst/>
          </a:prstGeom>
          <a:noFill/>
          <a:ln w="9525">
            <a:noFill/>
            <a:miter lim="800000"/>
            <a:headEnd/>
            <a:tailEnd/>
          </a:ln>
        </p:spPr>
      </p:pic>
      <p:pic>
        <p:nvPicPr>
          <p:cNvPr id="5" name="Picture 40" descr="ICON_Laptop_Q308"/>
          <p:cNvPicPr>
            <a:picLocks noChangeAspect="1" noChangeArrowheads="1"/>
          </p:cNvPicPr>
          <p:nvPr userDrawn="1"/>
        </p:nvPicPr>
        <p:blipFill>
          <a:blip r:embed="rId4"/>
          <a:srcRect/>
          <a:stretch>
            <a:fillRect/>
          </a:stretch>
        </p:blipFill>
        <p:spPr bwMode="auto">
          <a:xfrm>
            <a:off x="1452563" y="1100138"/>
            <a:ext cx="787400" cy="873125"/>
          </a:xfrm>
          <a:prstGeom prst="rect">
            <a:avLst/>
          </a:prstGeom>
          <a:noFill/>
          <a:ln w="9525">
            <a:noFill/>
            <a:miter lim="800000"/>
            <a:headEnd/>
            <a:tailEnd/>
          </a:ln>
        </p:spPr>
      </p:pic>
      <p:pic>
        <p:nvPicPr>
          <p:cNvPr id="6" name="Picture 42" descr="ICON_Desktop_Q308"/>
          <p:cNvPicPr>
            <a:picLocks noChangeAspect="1" noChangeArrowheads="1"/>
          </p:cNvPicPr>
          <p:nvPr userDrawn="1"/>
        </p:nvPicPr>
        <p:blipFill>
          <a:blip r:embed="rId5"/>
          <a:srcRect/>
          <a:stretch>
            <a:fillRect/>
          </a:stretch>
        </p:blipFill>
        <p:spPr bwMode="auto">
          <a:xfrm>
            <a:off x="349250" y="1154113"/>
            <a:ext cx="660400" cy="711200"/>
          </a:xfrm>
          <a:prstGeom prst="rect">
            <a:avLst/>
          </a:prstGeom>
          <a:noFill/>
          <a:ln w="9525">
            <a:noFill/>
            <a:miter lim="800000"/>
            <a:headEnd/>
            <a:tailEnd/>
          </a:ln>
        </p:spPr>
      </p:pic>
      <p:pic>
        <p:nvPicPr>
          <p:cNvPr id="7" name="Picture 27" descr="ICON_Cloud_Q308"/>
          <p:cNvPicPr>
            <a:picLocks noChangeAspect="1" noChangeArrowheads="1"/>
          </p:cNvPicPr>
          <p:nvPr userDrawn="1"/>
        </p:nvPicPr>
        <p:blipFill>
          <a:blip r:embed="rId6"/>
          <a:srcRect/>
          <a:stretch>
            <a:fillRect/>
          </a:stretch>
        </p:blipFill>
        <p:spPr bwMode="auto">
          <a:xfrm>
            <a:off x="6311900" y="2171700"/>
            <a:ext cx="995363" cy="658813"/>
          </a:xfrm>
          <a:prstGeom prst="rect">
            <a:avLst/>
          </a:prstGeom>
          <a:noFill/>
          <a:ln w="9525">
            <a:noFill/>
            <a:miter lim="800000"/>
            <a:headEnd/>
            <a:tailEnd/>
          </a:ln>
        </p:spPr>
      </p:pic>
      <p:pic>
        <p:nvPicPr>
          <p:cNvPr id="8" name="Picture 210" descr="ICON_Person_Q308"/>
          <p:cNvPicPr>
            <a:picLocks noChangeAspect="1" noChangeArrowheads="1"/>
          </p:cNvPicPr>
          <p:nvPr userDrawn="1"/>
        </p:nvPicPr>
        <p:blipFill>
          <a:blip r:embed="rId7"/>
          <a:srcRect/>
          <a:stretch>
            <a:fillRect/>
          </a:stretch>
        </p:blipFill>
        <p:spPr bwMode="auto">
          <a:xfrm>
            <a:off x="4043363" y="2144713"/>
            <a:ext cx="438150" cy="776287"/>
          </a:xfrm>
          <a:prstGeom prst="rect">
            <a:avLst/>
          </a:prstGeom>
          <a:noFill/>
          <a:ln w="9525">
            <a:noFill/>
            <a:miter lim="800000"/>
            <a:headEnd/>
            <a:tailEnd/>
          </a:ln>
        </p:spPr>
      </p:pic>
      <p:pic>
        <p:nvPicPr>
          <p:cNvPr id="9" name="Picture 212" descr="ICON_CheckMark_Q308"/>
          <p:cNvPicPr>
            <a:picLocks noChangeAspect="1" noChangeArrowheads="1"/>
          </p:cNvPicPr>
          <p:nvPr userDrawn="1"/>
        </p:nvPicPr>
        <p:blipFill>
          <a:blip r:embed="rId8"/>
          <a:srcRect/>
          <a:stretch>
            <a:fillRect/>
          </a:stretch>
        </p:blipFill>
        <p:spPr bwMode="auto">
          <a:xfrm>
            <a:off x="5349875" y="2217738"/>
            <a:ext cx="669925" cy="612775"/>
          </a:xfrm>
          <a:prstGeom prst="rect">
            <a:avLst/>
          </a:prstGeom>
          <a:noFill/>
          <a:ln w="9525">
            <a:noFill/>
            <a:miter lim="800000"/>
            <a:headEnd/>
            <a:tailEnd/>
          </a:ln>
        </p:spPr>
      </p:pic>
      <p:pic>
        <p:nvPicPr>
          <p:cNvPr id="10" name="Picture 150" descr="ICON_VM_basic_label_Q308"/>
          <p:cNvPicPr>
            <a:picLocks noChangeAspect="1" noChangeArrowheads="1"/>
          </p:cNvPicPr>
          <p:nvPr userDrawn="1"/>
        </p:nvPicPr>
        <p:blipFill>
          <a:blip r:embed="rId9"/>
          <a:srcRect/>
          <a:stretch>
            <a:fillRect/>
          </a:stretch>
        </p:blipFill>
        <p:spPr bwMode="auto">
          <a:xfrm>
            <a:off x="5613400" y="1074738"/>
            <a:ext cx="682625" cy="800100"/>
          </a:xfrm>
          <a:prstGeom prst="rect">
            <a:avLst/>
          </a:prstGeom>
          <a:noFill/>
          <a:ln w="9525">
            <a:noFill/>
            <a:miter lim="800000"/>
            <a:headEnd/>
            <a:tailEnd/>
          </a:ln>
        </p:spPr>
      </p:pic>
      <p:pic>
        <p:nvPicPr>
          <p:cNvPr id="11" name="Picture 151" descr="ICON_VM_desktop_Q308"/>
          <p:cNvPicPr>
            <a:picLocks noChangeAspect="1" noChangeArrowheads="1"/>
          </p:cNvPicPr>
          <p:nvPr userDrawn="1"/>
        </p:nvPicPr>
        <p:blipFill>
          <a:blip r:embed="rId10"/>
          <a:srcRect/>
          <a:stretch>
            <a:fillRect/>
          </a:stretch>
        </p:blipFill>
        <p:spPr bwMode="auto">
          <a:xfrm>
            <a:off x="8004175" y="1108075"/>
            <a:ext cx="682625" cy="801688"/>
          </a:xfrm>
          <a:prstGeom prst="rect">
            <a:avLst/>
          </a:prstGeom>
          <a:noFill/>
          <a:ln w="9525">
            <a:noFill/>
            <a:miter lim="800000"/>
            <a:headEnd/>
            <a:tailEnd/>
          </a:ln>
        </p:spPr>
      </p:pic>
      <p:pic>
        <p:nvPicPr>
          <p:cNvPr id="12" name="Picture 152" descr="ICON_VM_detailed_2labels_Q308"/>
          <p:cNvPicPr>
            <a:picLocks noChangeAspect="1" noChangeArrowheads="1"/>
          </p:cNvPicPr>
          <p:nvPr userDrawn="1"/>
        </p:nvPicPr>
        <p:blipFill>
          <a:blip r:embed="rId11"/>
          <a:srcRect/>
          <a:stretch>
            <a:fillRect/>
          </a:stretch>
        </p:blipFill>
        <p:spPr bwMode="auto">
          <a:xfrm>
            <a:off x="6824663" y="1062038"/>
            <a:ext cx="719137" cy="857250"/>
          </a:xfrm>
          <a:prstGeom prst="rect">
            <a:avLst/>
          </a:prstGeom>
          <a:noFill/>
          <a:ln w="9525">
            <a:noFill/>
            <a:miter lim="800000"/>
            <a:headEnd/>
            <a:tailEnd/>
          </a:ln>
        </p:spPr>
      </p:pic>
      <p:pic>
        <p:nvPicPr>
          <p:cNvPr id="13" name="Picture 16" descr="ICON_Person_Green_Q408.png"/>
          <p:cNvPicPr>
            <a:picLocks noChangeAspect="1"/>
          </p:cNvPicPr>
          <p:nvPr userDrawn="1"/>
        </p:nvPicPr>
        <p:blipFill>
          <a:blip r:embed="rId12"/>
          <a:srcRect/>
          <a:stretch>
            <a:fillRect/>
          </a:stretch>
        </p:blipFill>
        <p:spPr bwMode="auto">
          <a:xfrm>
            <a:off x="4645025" y="2136775"/>
            <a:ext cx="446088" cy="801688"/>
          </a:xfrm>
          <a:prstGeom prst="rect">
            <a:avLst/>
          </a:prstGeom>
          <a:noFill/>
          <a:ln w="9525">
            <a:noFill/>
            <a:miter lim="800000"/>
            <a:headEnd/>
            <a:tailEnd/>
          </a:ln>
        </p:spPr>
      </p:pic>
      <p:pic>
        <p:nvPicPr>
          <p:cNvPr id="14" name="Picture 2" descr="C:\Users\testuser\AppData\Local\Temp\VMwareDnD\933ccdc8\ICON_Gear_Flat_Q109_.png"/>
          <p:cNvPicPr>
            <a:picLocks noChangeAspect="1" noChangeArrowheads="1"/>
          </p:cNvPicPr>
          <p:nvPr userDrawn="1"/>
        </p:nvPicPr>
        <p:blipFill>
          <a:blip r:embed="rId13"/>
          <a:srcRect/>
          <a:stretch>
            <a:fillRect/>
          </a:stretch>
        </p:blipFill>
        <p:spPr bwMode="auto">
          <a:xfrm>
            <a:off x="7904163" y="2179638"/>
            <a:ext cx="630237" cy="652462"/>
          </a:xfrm>
          <a:prstGeom prst="rect">
            <a:avLst/>
          </a:prstGeom>
          <a:noFill/>
          <a:ln w="9525">
            <a:noFill/>
            <a:miter lim="800000"/>
            <a:headEnd/>
            <a:tailEnd/>
          </a:ln>
        </p:spPr>
      </p:pic>
      <p:pic>
        <p:nvPicPr>
          <p:cNvPr id="15" name="Picture 6" descr="C:\Users\testuser\AppData\Local\Temp\VMwareDnD\12a44723\VMW_09Q3_ICON_House.png"/>
          <p:cNvPicPr>
            <a:picLocks noChangeAspect="1" noChangeArrowheads="1"/>
          </p:cNvPicPr>
          <p:nvPr userDrawn="1"/>
        </p:nvPicPr>
        <p:blipFill>
          <a:blip r:embed="rId14"/>
          <a:srcRect/>
          <a:stretch>
            <a:fillRect/>
          </a:stretch>
        </p:blipFill>
        <p:spPr bwMode="auto">
          <a:xfrm>
            <a:off x="1323975" y="2192338"/>
            <a:ext cx="701675" cy="801687"/>
          </a:xfrm>
          <a:prstGeom prst="rect">
            <a:avLst/>
          </a:prstGeom>
          <a:noFill/>
          <a:ln w="9525">
            <a:noFill/>
            <a:miter lim="800000"/>
            <a:headEnd/>
            <a:tailEnd/>
          </a:ln>
        </p:spPr>
      </p:pic>
      <p:pic>
        <p:nvPicPr>
          <p:cNvPr id="16" name="Picture 7" descr="C:\Users\testuser\AppData\Local\Temp\VMwareDnD\122f469e\ICON_Building_Q308.png"/>
          <p:cNvPicPr>
            <a:picLocks noChangeAspect="1" noChangeArrowheads="1"/>
          </p:cNvPicPr>
          <p:nvPr userDrawn="1"/>
        </p:nvPicPr>
        <p:blipFill>
          <a:blip r:embed="rId15"/>
          <a:srcRect/>
          <a:stretch>
            <a:fillRect/>
          </a:stretch>
        </p:blipFill>
        <p:spPr bwMode="auto">
          <a:xfrm>
            <a:off x="2551113" y="2093913"/>
            <a:ext cx="787400" cy="947737"/>
          </a:xfrm>
          <a:prstGeom prst="rect">
            <a:avLst/>
          </a:prstGeom>
          <a:noFill/>
          <a:ln w="9525">
            <a:noFill/>
            <a:miter lim="800000"/>
            <a:headEnd/>
            <a:tailEnd/>
          </a:ln>
        </p:spPr>
      </p:pic>
      <p:pic>
        <p:nvPicPr>
          <p:cNvPr id="17" name="Picture 8" descr="C:\Users\testuser\AppData\Local\Temp\VMwareDnD\122d4699\ICON_Datacenter_1_R2_Q308.png"/>
          <p:cNvPicPr>
            <a:picLocks noChangeAspect="1" noChangeArrowheads="1"/>
          </p:cNvPicPr>
          <p:nvPr userDrawn="1"/>
        </p:nvPicPr>
        <p:blipFill>
          <a:blip r:embed="rId16"/>
          <a:srcRect/>
          <a:stretch>
            <a:fillRect/>
          </a:stretch>
        </p:blipFill>
        <p:spPr bwMode="auto">
          <a:xfrm>
            <a:off x="6708775" y="3275013"/>
            <a:ext cx="587375" cy="1257300"/>
          </a:xfrm>
          <a:prstGeom prst="rect">
            <a:avLst/>
          </a:prstGeom>
          <a:noFill/>
          <a:ln w="9525">
            <a:noFill/>
            <a:miter lim="800000"/>
            <a:headEnd/>
            <a:tailEnd/>
          </a:ln>
        </p:spPr>
      </p:pic>
      <p:pic>
        <p:nvPicPr>
          <p:cNvPr id="18" name="Picture 9" descr="C:\Users\testuser\AppData\Local\Temp\VMwareDnD\4fd8eb89\DGRM_Server_VMs_detail_3_VMware_Q408.png"/>
          <p:cNvPicPr>
            <a:picLocks noChangeAspect="1" noChangeArrowheads="1"/>
          </p:cNvPicPr>
          <p:nvPr userDrawn="1"/>
        </p:nvPicPr>
        <p:blipFill>
          <a:blip r:embed="rId17"/>
          <a:srcRect/>
          <a:stretch>
            <a:fillRect/>
          </a:stretch>
        </p:blipFill>
        <p:spPr bwMode="auto">
          <a:xfrm>
            <a:off x="517525" y="3298825"/>
            <a:ext cx="1193800" cy="1273175"/>
          </a:xfrm>
          <a:prstGeom prst="rect">
            <a:avLst/>
          </a:prstGeom>
          <a:noFill/>
          <a:ln w="9525">
            <a:noFill/>
            <a:miter lim="800000"/>
            <a:headEnd/>
            <a:tailEnd/>
          </a:ln>
        </p:spPr>
      </p:pic>
      <p:pic>
        <p:nvPicPr>
          <p:cNvPr id="19" name="Picture 10" descr="C:\Users\testuser\AppData\Local\Temp\VMwareDnD\12244602\ICON_Lock_Q308.png"/>
          <p:cNvPicPr>
            <a:picLocks noChangeAspect="1" noChangeArrowheads="1"/>
          </p:cNvPicPr>
          <p:nvPr userDrawn="1"/>
        </p:nvPicPr>
        <p:blipFill>
          <a:blip r:embed="rId18"/>
          <a:srcRect/>
          <a:stretch>
            <a:fillRect/>
          </a:stretch>
        </p:blipFill>
        <p:spPr bwMode="auto">
          <a:xfrm>
            <a:off x="500063" y="2262188"/>
            <a:ext cx="381000" cy="709612"/>
          </a:xfrm>
          <a:prstGeom prst="rect">
            <a:avLst/>
          </a:prstGeom>
          <a:noFill/>
          <a:ln w="9525">
            <a:noFill/>
            <a:miter lim="800000"/>
            <a:headEnd/>
            <a:tailEnd/>
          </a:ln>
        </p:spPr>
      </p:pic>
      <p:pic>
        <p:nvPicPr>
          <p:cNvPr id="20" name="Picture 11" descr="C:\Users\testuser\AppData\Local\Temp\VMwareDnD\02af777f\VMW_09Q3_ICON_CellPhone.png"/>
          <p:cNvPicPr>
            <a:picLocks noChangeAspect="1" noChangeArrowheads="1"/>
          </p:cNvPicPr>
          <p:nvPr userDrawn="1"/>
        </p:nvPicPr>
        <p:blipFill>
          <a:blip r:embed="rId19"/>
          <a:srcRect/>
          <a:stretch>
            <a:fillRect/>
          </a:stretch>
        </p:blipFill>
        <p:spPr bwMode="auto">
          <a:xfrm>
            <a:off x="7893050" y="3370263"/>
            <a:ext cx="641350" cy="1166812"/>
          </a:xfrm>
          <a:prstGeom prst="rect">
            <a:avLst/>
          </a:prstGeom>
          <a:noFill/>
          <a:ln w="9525">
            <a:noFill/>
            <a:miter lim="800000"/>
            <a:headEnd/>
            <a:tailEnd/>
          </a:ln>
        </p:spPr>
      </p:pic>
      <p:pic>
        <p:nvPicPr>
          <p:cNvPr id="21" name="Picture 13" descr="C:\Users\testuser\AppData\Local\Temp\VMwareDnD\4dd9ed02\ICON_Datacenter_3_R2_Q308.png"/>
          <p:cNvPicPr>
            <a:picLocks noChangeAspect="1" noChangeArrowheads="1"/>
          </p:cNvPicPr>
          <p:nvPr userDrawn="1"/>
        </p:nvPicPr>
        <p:blipFill>
          <a:blip r:embed="rId20"/>
          <a:srcRect/>
          <a:stretch>
            <a:fillRect/>
          </a:stretch>
        </p:blipFill>
        <p:spPr bwMode="auto">
          <a:xfrm>
            <a:off x="4813300" y="3175000"/>
            <a:ext cx="960438" cy="1301750"/>
          </a:xfrm>
          <a:prstGeom prst="rect">
            <a:avLst/>
          </a:prstGeom>
          <a:noFill/>
          <a:ln w="9525">
            <a:noFill/>
            <a:miter lim="800000"/>
            <a:headEnd/>
            <a:tailEnd/>
          </a:ln>
        </p:spPr>
      </p:pic>
      <p:pic>
        <p:nvPicPr>
          <p:cNvPr id="22" name="Picture 14" descr="C:\Users\testuser\AppData\Local\Temp\VMwareDnD\5dd1dd5a\DGRM_Server_VMs_basic_6_ESX_blue_R2_Q308.png"/>
          <p:cNvPicPr>
            <a:picLocks noChangeAspect="1" noChangeArrowheads="1"/>
          </p:cNvPicPr>
          <p:nvPr userDrawn="1"/>
        </p:nvPicPr>
        <p:blipFill>
          <a:blip r:embed="rId21"/>
          <a:srcRect/>
          <a:stretch>
            <a:fillRect/>
          </a:stretch>
        </p:blipFill>
        <p:spPr bwMode="auto">
          <a:xfrm>
            <a:off x="2738438" y="3165475"/>
            <a:ext cx="1141412" cy="1368425"/>
          </a:xfrm>
          <a:prstGeom prst="rect">
            <a:avLst/>
          </a:prstGeom>
          <a:noFill/>
          <a:ln w="9525">
            <a:noFill/>
            <a:miter lim="800000"/>
            <a:headEnd/>
            <a:tailEnd/>
          </a:ln>
        </p:spPr>
      </p:pic>
      <p:cxnSp>
        <p:nvCxnSpPr>
          <p:cNvPr id="23" name="Straight Connector 25"/>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4488" y="186928"/>
            <a:ext cx="8418512" cy="632222"/>
          </a:xfrm>
        </p:spPr>
        <p:txBody>
          <a:bodyPr/>
          <a:lstStyle>
            <a:lvl1pPr>
              <a:defRPr baseline="0"/>
            </a:lvl1pPr>
          </a:lstStyle>
          <a:p>
            <a:r>
              <a:rPr lang="en-US" smtClean="0"/>
              <a:t>Click to edit Master title style</a:t>
            </a:r>
            <a:endParaRPr lang="en-US" dirty="0"/>
          </a:p>
        </p:txBody>
      </p:sp>
      <p:sp>
        <p:nvSpPr>
          <p:cNvPr id="24" name="Slide Number Placeholder 2"/>
          <p:cNvSpPr>
            <a:spLocks noGrp="1"/>
          </p:cNvSpPr>
          <p:nvPr>
            <p:ph type="sldNum" sz="quarter" idx="10"/>
          </p:nvPr>
        </p:nvSpPr>
        <p:spPr/>
        <p:txBody>
          <a:bodyPr/>
          <a:lstStyle>
            <a:lvl1pPr>
              <a:defRPr/>
            </a:lvl1pPr>
          </a:lstStyle>
          <a:p>
            <a:pPr>
              <a:defRPr/>
            </a:pPr>
            <a:fld id="{B7C345F2-B92D-440F-BD31-269312C3B89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3" name="Table 5"/>
          <p:cNvGraphicFramePr>
            <a:graphicFrameLocks noGrp="1"/>
          </p:cNvGraphicFramePr>
          <p:nvPr userDrawn="1"/>
        </p:nvGraphicFramePr>
        <p:xfrm>
          <a:off x="864431" y="1193904"/>
          <a:ext cx="7372665" cy="259485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474533"/>
                <a:gridCol w="1474533"/>
                <a:gridCol w="1474533"/>
                <a:gridCol w="1474533"/>
                <a:gridCol w="1474533"/>
              </a:tblGrid>
              <a:tr h="432476">
                <a:tc>
                  <a:txBody>
                    <a:bodyPr/>
                    <a:lstStyle/>
                    <a:p>
                      <a:pPr algn="ctr"/>
                      <a:endParaRPr lang="en-US" sz="1400" b="1" dirty="0">
                        <a:solidFill>
                          <a:srgbClr val="FFFFFF"/>
                        </a:solidFill>
                      </a:endParaRPr>
                    </a:p>
                  </a:txBody>
                  <a:tcPr marT="34290" marB="34290" anchor="ctr">
                    <a:lnL w="12700" cmpd="sng">
                      <a:noFill/>
                    </a:lnL>
                    <a:lnR w="12700" cmpd="sng">
                      <a:noFill/>
                    </a:lnR>
                    <a:lnT w="12700" cmpd="sng">
                      <a:noFill/>
                    </a:lnT>
                    <a:lnB w="38100" cmpd="sng">
                      <a:noFill/>
                    </a:lnB>
                    <a:gradFill>
                      <a:gsLst>
                        <a:gs pos="0">
                          <a:srgbClr val="1A9FDE"/>
                        </a:gs>
                        <a:gs pos="85000">
                          <a:srgbClr val="0066CC"/>
                        </a:gs>
                      </a:gsLst>
                      <a:lin ang="5400000" scaled="0"/>
                    </a:gradFill>
                  </a:tcPr>
                </a:tc>
                <a:tc>
                  <a:txBody>
                    <a:bodyPr/>
                    <a:lstStyle/>
                    <a:p>
                      <a:pPr algn="ctr"/>
                      <a:r>
                        <a:rPr lang="en-US" sz="1400" b="1" dirty="0" smtClean="0">
                          <a:solidFill>
                            <a:srgbClr val="FFFFFF"/>
                          </a:solidFill>
                        </a:rPr>
                        <a:t>2007</a:t>
                      </a:r>
                      <a:endParaRPr lang="en-US" sz="1400" b="1" dirty="0">
                        <a:solidFill>
                          <a:srgbClr val="FFFFFF"/>
                        </a:solidFill>
                      </a:endParaRPr>
                    </a:p>
                  </a:txBody>
                  <a:tcPr marT="34290" marB="34290" anchor="ctr">
                    <a:lnL w="12700" cmpd="sng">
                      <a:noFill/>
                    </a:lnL>
                    <a:lnR w="12700" cmpd="sng">
                      <a:noFill/>
                    </a:lnR>
                    <a:lnT w="12700" cmpd="sng">
                      <a:noFill/>
                    </a:lnT>
                    <a:lnB w="38100" cmpd="sng">
                      <a:noFill/>
                    </a:lnB>
                    <a:gradFill>
                      <a:gsLst>
                        <a:gs pos="0">
                          <a:srgbClr val="1A9FDE"/>
                        </a:gs>
                        <a:gs pos="85000">
                          <a:srgbClr val="0066CC"/>
                        </a:gs>
                      </a:gsLst>
                      <a:lin ang="5400000" scaled="0"/>
                    </a:gradFill>
                  </a:tcPr>
                </a:tc>
                <a:tc>
                  <a:txBody>
                    <a:bodyPr/>
                    <a:lstStyle/>
                    <a:p>
                      <a:pPr algn="ctr"/>
                      <a:r>
                        <a:rPr lang="en-US" sz="1400" b="1" dirty="0" smtClean="0">
                          <a:solidFill>
                            <a:srgbClr val="FFFFFF"/>
                          </a:solidFill>
                        </a:rPr>
                        <a:t>2008</a:t>
                      </a:r>
                      <a:endParaRPr lang="en-US" sz="1400" b="1" dirty="0">
                        <a:solidFill>
                          <a:srgbClr val="FFFFFF"/>
                        </a:solidFill>
                      </a:endParaRPr>
                    </a:p>
                  </a:txBody>
                  <a:tcPr marT="34290" marB="34290" anchor="ctr">
                    <a:lnL w="12700" cmpd="sng">
                      <a:noFill/>
                    </a:lnL>
                    <a:lnR w="12700" cmpd="sng">
                      <a:noFill/>
                    </a:lnR>
                    <a:lnT w="12700" cmpd="sng">
                      <a:noFill/>
                    </a:lnT>
                    <a:lnB w="38100" cmpd="sng">
                      <a:noFill/>
                    </a:lnB>
                    <a:gradFill>
                      <a:gsLst>
                        <a:gs pos="0">
                          <a:srgbClr val="1A9FDE"/>
                        </a:gs>
                        <a:gs pos="85000">
                          <a:srgbClr val="0066CC"/>
                        </a:gs>
                      </a:gsLst>
                      <a:lin ang="5400000" scaled="0"/>
                    </a:gradFill>
                  </a:tcPr>
                </a:tc>
                <a:tc>
                  <a:txBody>
                    <a:bodyPr/>
                    <a:lstStyle/>
                    <a:p>
                      <a:pPr algn="ctr"/>
                      <a:r>
                        <a:rPr lang="en-US" sz="1400" b="1" dirty="0" smtClean="0">
                          <a:solidFill>
                            <a:srgbClr val="FFFFFF"/>
                          </a:solidFill>
                        </a:rPr>
                        <a:t>2009</a:t>
                      </a:r>
                      <a:endParaRPr lang="en-US" sz="1400" b="1" dirty="0">
                        <a:solidFill>
                          <a:srgbClr val="FFFFFF"/>
                        </a:solidFill>
                      </a:endParaRPr>
                    </a:p>
                  </a:txBody>
                  <a:tcPr marT="34290" marB="34290" anchor="ctr">
                    <a:lnL w="12700" cmpd="sng">
                      <a:noFill/>
                    </a:lnL>
                    <a:lnR w="12700" cmpd="sng">
                      <a:noFill/>
                    </a:lnR>
                    <a:lnT w="12700" cmpd="sng">
                      <a:noFill/>
                    </a:lnT>
                    <a:lnB w="38100" cmpd="sng">
                      <a:noFill/>
                    </a:lnB>
                    <a:gradFill>
                      <a:gsLst>
                        <a:gs pos="0">
                          <a:srgbClr val="1A9FDE"/>
                        </a:gs>
                        <a:gs pos="85000">
                          <a:srgbClr val="0066CC"/>
                        </a:gs>
                      </a:gsLst>
                      <a:lin ang="5400000" scaled="0"/>
                    </a:gradFill>
                  </a:tcPr>
                </a:tc>
                <a:tc>
                  <a:txBody>
                    <a:bodyPr/>
                    <a:lstStyle/>
                    <a:p>
                      <a:pPr algn="ctr"/>
                      <a:r>
                        <a:rPr lang="en-US" sz="1400" b="1" dirty="0" smtClean="0">
                          <a:solidFill>
                            <a:srgbClr val="FFFFFF"/>
                          </a:solidFill>
                        </a:rPr>
                        <a:t>2010</a:t>
                      </a:r>
                      <a:endParaRPr lang="en-US" sz="1400" b="1" dirty="0">
                        <a:solidFill>
                          <a:srgbClr val="FFFFFF"/>
                        </a:solidFill>
                      </a:endParaRPr>
                    </a:p>
                  </a:txBody>
                  <a:tcPr marT="34290" marB="34290" anchor="ctr">
                    <a:lnL w="12700" cmpd="sng">
                      <a:noFill/>
                    </a:lnL>
                    <a:lnR w="12700" cmpd="sng">
                      <a:noFill/>
                    </a:lnR>
                    <a:lnT w="12700" cmpd="sng">
                      <a:noFill/>
                    </a:lnT>
                    <a:lnB w="38100" cmpd="sng">
                      <a:noFill/>
                    </a:lnB>
                    <a:gradFill>
                      <a:gsLst>
                        <a:gs pos="0">
                          <a:srgbClr val="1A9FDE"/>
                        </a:gs>
                        <a:gs pos="85000">
                          <a:srgbClr val="0066CC"/>
                        </a:gs>
                      </a:gsLst>
                      <a:lin ang="5400000" scaled="0"/>
                    </a:gradFill>
                  </a:tcPr>
                </a:tc>
              </a:tr>
              <a:tr h="432476">
                <a:tc>
                  <a:txBody>
                    <a:bodyPr/>
                    <a:lstStyle/>
                    <a:p>
                      <a:pPr algn="ctr"/>
                      <a:r>
                        <a:rPr lang="en-US" sz="1200" b="0" dirty="0" smtClean="0">
                          <a:solidFill>
                            <a:srgbClr val="333333"/>
                          </a:solidFill>
                        </a:rPr>
                        <a:t>Category</a:t>
                      </a:r>
                      <a:r>
                        <a:rPr lang="en-US" sz="1200" b="0" baseline="0" dirty="0" smtClean="0">
                          <a:solidFill>
                            <a:srgbClr val="333333"/>
                          </a:solidFill>
                        </a:rPr>
                        <a:t> 1</a:t>
                      </a:r>
                      <a:endParaRPr lang="en-US" sz="1200" b="0" dirty="0">
                        <a:solidFill>
                          <a:srgbClr val="333333"/>
                        </a:solidFill>
                      </a:endParaRPr>
                    </a:p>
                  </a:txBody>
                  <a:tcPr marT="34290" marB="34290" anchor="ctr">
                    <a:lnL w="12700" cmpd="sng">
                      <a:noFill/>
                    </a:lnL>
                    <a:lnR w="12700" cmpd="sng">
                      <a:noFill/>
                    </a:lnR>
                    <a:lnT w="38100" cmpd="sng">
                      <a:noFill/>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2.4</a:t>
                      </a:r>
                      <a:endParaRPr lang="en-US" sz="1200" dirty="0">
                        <a:solidFill>
                          <a:srgbClr val="333333"/>
                        </a:solidFill>
                      </a:endParaRPr>
                    </a:p>
                  </a:txBody>
                  <a:tcPr marT="34290" marB="34290" anchor="ctr">
                    <a:lnL w="12700" cmpd="sng">
                      <a:noFill/>
                    </a:lnL>
                    <a:lnR w="12700" cmpd="sng">
                      <a:noFill/>
                    </a:lnR>
                    <a:lnT w="38100" cmpd="sng">
                      <a:noFill/>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6.4</a:t>
                      </a:r>
                      <a:endParaRPr lang="en-US" sz="1200" dirty="0">
                        <a:solidFill>
                          <a:srgbClr val="333333"/>
                        </a:solidFill>
                      </a:endParaRPr>
                    </a:p>
                  </a:txBody>
                  <a:tcPr marT="34290" marB="34290" anchor="ctr">
                    <a:lnL w="12700" cmpd="sng">
                      <a:noFill/>
                    </a:lnL>
                    <a:lnR w="12700" cmpd="sng">
                      <a:noFill/>
                    </a:lnR>
                    <a:lnT w="38100" cmpd="sng">
                      <a:noFill/>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4.1</a:t>
                      </a:r>
                      <a:endParaRPr lang="en-US" sz="1200" dirty="0">
                        <a:solidFill>
                          <a:srgbClr val="333333"/>
                        </a:solidFill>
                      </a:endParaRPr>
                    </a:p>
                  </a:txBody>
                  <a:tcPr marT="34290" marB="34290" anchor="ctr">
                    <a:lnL w="12700" cmpd="sng">
                      <a:noFill/>
                    </a:lnL>
                    <a:lnR w="12700" cmpd="sng">
                      <a:noFill/>
                    </a:lnR>
                    <a:lnT w="38100" cmpd="sng">
                      <a:noFill/>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6.6</a:t>
                      </a:r>
                      <a:endParaRPr lang="en-US" sz="1200" dirty="0">
                        <a:solidFill>
                          <a:srgbClr val="333333"/>
                        </a:solidFill>
                      </a:endParaRPr>
                    </a:p>
                  </a:txBody>
                  <a:tcPr marT="34290" marB="34290" anchor="ctr">
                    <a:lnL w="12700" cmpd="sng">
                      <a:noFill/>
                    </a:lnL>
                    <a:lnR w="12700" cmpd="sng">
                      <a:noFill/>
                    </a:lnR>
                    <a:lnT w="38100" cmpd="sng">
                      <a:noFill/>
                    </a:lnT>
                    <a:lnB w="6350" cap="flat" cmpd="sng" algn="ctr">
                      <a:solidFill>
                        <a:srgbClr val="333333"/>
                      </a:solidFill>
                      <a:prstDash val="solid"/>
                      <a:round/>
                      <a:headEnd type="none" w="med" len="med"/>
                      <a:tailEnd type="none" w="med" len="med"/>
                    </a:lnB>
                    <a:solidFill>
                      <a:srgbClr val="EAEAEA"/>
                    </a:solidFill>
                  </a:tcPr>
                </a:tc>
              </a:tr>
              <a:tr h="432476">
                <a:tc>
                  <a:txBody>
                    <a:bodyPr/>
                    <a:lstStyle/>
                    <a:p>
                      <a:pPr algn="ctr"/>
                      <a:r>
                        <a:rPr lang="en-US" sz="1200" b="0" dirty="0" smtClean="0">
                          <a:solidFill>
                            <a:srgbClr val="333333"/>
                          </a:solidFill>
                        </a:rPr>
                        <a:t>Category</a:t>
                      </a:r>
                      <a:r>
                        <a:rPr lang="en-US" sz="1200" b="0" baseline="0" dirty="0" smtClean="0">
                          <a:solidFill>
                            <a:srgbClr val="333333"/>
                          </a:solidFill>
                        </a:rPr>
                        <a:t> 2</a:t>
                      </a:r>
                      <a:endParaRPr lang="en-US" sz="1200" b="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8.2</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4.5</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3.2</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3.8</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r>
              <a:tr h="432476">
                <a:tc>
                  <a:txBody>
                    <a:bodyPr/>
                    <a:lstStyle/>
                    <a:p>
                      <a:pPr algn="ctr"/>
                      <a:r>
                        <a:rPr lang="en-US" sz="1200" b="0" dirty="0" smtClean="0">
                          <a:solidFill>
                            <a:srgbClr val="333333"/>
                          </a:solidFill>
                        </a:rPr>
                        <a:t>Category</a:t>
                      </a:r>
                      <a:r>
                        <a:rPr lang="en-US" sz="1200" b="0" baseline="0" dirty="0" smtClean="0">
                          <a:solidFill>
                            <a:srgbClr val="333333"/>
                          </a:solidFill>
                        </a:rPr>
                        <a:t> 3</a:t>
                      </a:r>
                      <a:endParaRPr lang="en-US" sz="1200" b="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4.6</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3.2</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1.9</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9.6</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EAEAEA"/>
                    </a:solidFill>
                  </a:tcPr>
                </a:tc>
              </a:tr>
              <a:tr h="432476">
                <a:tc>
                  <a:txBody>
                    <a:bodyPr/>
                    <a:lstStyle/>
                    <a:p>
                      <a:pPr algn="ctr"/>
                      <a:r>
                        <a:rPr lang="en-US" sz="1200" b="0" dirty="0" smtClean="0">
                          <a:solidFill>
                            <a:srgbClr val="333333"/>
                          </a:solidFill>
                        </a:rPr>
                        <a:t>Category</a:t>
                      </a:r>
                      <a:r>
                        <a:rPr lang="en-US" sz="1200" b="0" baseline="0" dirty="0" smtClean="0">
                          <a:solidFill>
                            <a:srgbClr val="333333"/>
                          </a:solidFill>
                        </a:rPr>
                        <a:t> 4</a:t>
                      </a:r>
                      <a:endParaRPr lang="en-US" sz="1200" b="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6.7</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3.3</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3.4</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ctr"/>
                      <a:r>
                        <a:rPr lang="en-US" sz="1200" dirty="0" smtClean="0">
                          <a:solidFill>
                            <a:srgbClr val="333333"/>
                          </a:solidFill>
                        </a:rPr>
                        <a:t>2.2</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r>
              <a:tr h="432476">
                <a:tc>
                  <a:txBody>
                    <a:bodyPr/>
                    <a:lstStyle/>
                    <a:p>
                      <a:pPr algn="ctr"/>
                      <a:r>
                        <a:rPr lang="en-US" sz="1200" b="0" dirty="0" smtClean="0">
                          <a:solidFill>
                            <a:srgbClr val="333333"/>
                          </a:solidFill>
                        </a:rPr>
                        <a:t>Category</a:t>
                      </a:r>
                      <a:r>
                        <a:rPr lang="en-US" sz="1200" b="0" baseline="0" dirty="0" smtClean="0">
                          <a:solidFill>
                            <a:srgbClr val="333333"/>
                          </a:solidFill>
                        </a:rPr>
                        <a:t> 5</a:t>
                      </a:r>
                      <a:endParaRPr lang="en-US" sz="1200" b="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4.3</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5.6</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7.1</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r>
                        <a:rPr lang="en-US" sz="1200" dirty="0" smtClean="0">
                          <a:solidFill>
                            <a:srgbClr val="333333"/>
                          </a:solidFill>
                        </a:rPr>
                        <a:t>3.4</a:t>
                      </a:r>
                      <a:endParaRPr lang="en-US" sz="1200" dirty="0">
                        <a:solidFill>
                          <a:srgbClr val="333333"/>
                        </a:solidFill>
                      </a:endParaRPr>
                    </a:p>
                  </a:txBody>
                  <a:tcPr marT="34290" marB="34290" anchor="ctr">
                    <a:lnL w="12700" cmpd="sng">
                      <a:noFill/>
                    </a:lnL>
                    <a:lnR w="12700" cmpd="sng">
                      <a:noFill/>
                    </a:lnR>
                    <a:lnT w="6350" cap="flat" cmpd="sng" algn="ctr">
                      <a:solidFill>
                        <a:srgbClr val="333333"/>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r>
            </a:tbl>
          </a:graphicData>
        </a:graphic>
      </p:graphicFrame>
      <p:cxnSp>
        <p:nvCxnSpPr>
          <p:cNvPr id="4" name="Straight Connector 6"/>
          <p:cNvCxnSpPr/>
          <p:nvPr userDrawn="1"/>
        </p:nvCxnSpPr>
        <p:spPr>
          <a:xfrm>
            <a:off x="344488" y="742950"/>
            <a:ext cx="8382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44488" y="171450"/>
            <a:ext cx="8418512" cy="632222"/>
          </a:xfrm>
        </p:spPr>
        <p:txBody>
          <a:bodyPr/>
          <a:lstStyle/>
          <a:p>
            <a:r>
              <a:rPr lang="en-US" dirty="0" smtClean="0"/>
              <a:t>Click to edit Master 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9A99552F-B1C5-46F5-9521-DE79A2C14A04}"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640620" y="4887770"/>
            <a:ext cx="457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solidFill>
                  <a:schemeClr val="tx1">
                    <a:lumMod val="95000"/>
                    <a:lumOff val="5000"/>
                  </a:schemeClr>
                </a:solidFill>
              </a:defRPr>
            </a:lvl1pPr>
          </a:lstStyle>
          <a:p>
            <a:pPr>
              <a:defRPr/>
            </a:pPr>
            <a:fld id="{9DEE6F6D-1462-4B0F-92C2-B7528988BAB5}" type="slidenum">
              <a:rPr lang="en-US" altLang="zh-CN" smtClean="0"/>
              <a:pPr>
                <a:defRPr/>
              </a:pPr>
              <a:t>‹#›</a:t>
            </a:fld>
            <a:endParaRPr lang="en-US" altLang="zh-CN" dirty="0"/>
          </a:p>
        </p:txBody>
      </p:sp>
      <p:sp>
        <p:nvSpPr>
          <p:cNvPr id="7171" name="Rectangle 2"/>
          <p:cNvSpPr>
            <a:spLocks noGrp="1" noChangeArrowheads="1"/>
          </p:cNvSpPr>
          <p:nvPr>
            <p:ph type="title"/>
          </p:nvPr>
        </p:nvSpPr>
        <p:spPr bwMode="auto">
          <a:xfrm>
            <a:off x="344488" y="171450"/>
            <a:ext cx="8418512" cy="631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7172" name="Rectangle 3"/>
          <p:cNvSpPr>
            <a:spLocks noGrp="1" noChangeArrowheads="1"/>
          </p:cNvSpPr>
          <p:nvPr>
            <p:ph type="body" idx="1"/>
          </p:nvPr>
        </p:nvSpPr>
        <p:spPr bwMode="auto">
          <a:xfrm>
            <a:off x="344488" y="914400"/>
            <a:ext cx="8402637" cy="3425825"/>
          </a:xfrm>
          <a:prstGeom prst="rect">
            <a:avLst/>
          </a:prstGeom>
          <a:noFill/>
          <a:ln w="222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a:p>
            <a:pPr lvl="0"/>
            <a:endParaRPr lang="zh-CN" altLang="en-US" smtClean="0"/>
          </a:p>
        </p:txBody>
      </p:sp>
    </p:spTree>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 id="2147484410" r:id="rId12"/>
    <p:sldLayoutId id="2147484411" r:id="rId13"/>
    <p:sldLayoutId id="2147484412" r:id="rId14"/>
    <p:sldLayoutId id="2147484413" r:id="rId15"/>
    <p:sldLayoutId id="2147484414" r:id="rId16"/>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a:solidFill>
            <a:srgbClr val="535353"/>
          </a:solidFill>
          <a:latin typeface="Arial"/>
          <a:ea typeface="宋体" charset="0"/>
          <a:cs typeface="Arial"/>
        </a:defRPr>
      </a:lvl1pPr>
      <a:lvl2pPr algn="l" rtl="0" eaLnBrk="0" fontAlgn="base" hangingPunct="0">
        <a:spcBef>
          <a:spcPct val="0"/>
        </a:spcBef>
        <a:spcAft>
          <a:spcPct val="0"/>
        </a:spcAft>
        <a:defRPr kumimoji="1" sz="3200">
          <a:solidFill>
            <a:srgbClr val="535353"/>
          </a:solidFill>
          <a:latin typeface="Arial" charset="0"/>
          <a:ea typeface="宋体" charset="0"/>
          <a:cs typeface="Arial" charset="0"/>
        </a:defRPr>
      </a:lvl2pPr>
      <a:lvl3pPr algn="l" rtl="0" eaLnBrk="0" fontAlgn="base" hangingPunct="0">
        <a:spcBef>
          <a:spcPct val="0"/>
        </a:spcBef>
        <a:spcAft>
          <a:spcPct val="0"/>
        </a:spcAft>
        <a:defRPr kumimoji="1" sz="3200">
          <a:solidFill>
            <a:srgbClr val="535353"/>
          </a:solidFill>
          <a:latin typeface="Arial" charset="0"/>
          <a:ea typeface="宋体" charset="0"/>
          <a:cs typeface="Arial" charset="0"/>
        </a:defRPr>
      </a:lvl3pPr>
      <a:lvl4pPr algn="l" rtl="0" eaLnBrk="0" fontAlgn="base" hangingPunct="0">
        <a:spcBef>
          <a:spcPct val="0"/>
        </a:spcBef>
        <a:spcAft>
          <a:spcPct val="0"/>
        </a:spcAft>
        <a:defRPr kumimoji="1" sz="3200">
          <a:solidFill>
            <a:srgbClr val="535353"/>
          </a:solidFill>
          <a:latin typeface="Arial" charset="0"/>
          <a:ea typeface="宋体" charset="0"/>
          <a:cs typeface="Arial" charset="0"/>
        </a:defRPr>
      </a:lvl4pPr>
      <a:lvl5pPr algn="l" rtl="0" eaLnBrk="0" fontAlgn="base" hangingPunct="0">
        <a:spcBef>
          <a:spcPct val="0"/>
        </a:spcBef>
        <a:spcAft>
          <a:spcPct val="0"/>
        </a:spcAft>
        <a:defRPr kumimoji="1" sz="3200">
          <a:solidFill>
            <a:srgbClr val="535353"/>
          </a:solidFill>
          <a:latin typeface="Arial" charset="0"/>
          <a:ea typeface="宋体" charset="0"/>
          <a:cs typeface="Arial" charset="0"/>
        </a:defRPr>
      </a:lvl5pPr>
      <a:lvl6pPr marL="457200" algn="l" rtl="0" fontAlgn="base">
        <a:spcBef>
          <a:spcPct val="0"/>
        </a:spcBef>
        <a:spcAft>
          <a:spcPct val="0"/>
        </a:spcAft>
        <a:defRPr sz="3200">
          <a:solidFill>
            <a:srgbClr val="1B3E08"/>
          </a:solidFill>
          <a:latin typeface="Verdana" charset="0"/>
        </a:defRPr>
      </a:lvl6pPr>
      <a:lvl7pPr marL="914400" algn="l" rtl="0" fontAlgn="base">
        <a:spcBef>
          <a:spcPct val="0"/>
        </a:spcBef>
        <a:spcAft>
          <a:spcPct val="0"/>
        </a:spcAft>
        <a:defRPr sz="3200">
          <a:solidFill>
            <a:srgbClr val="1B3E08"/>
          </a:solidFill>
          <a:latin typeface="Verdana" charset="0"/>
        </a:defRPr>
      </a:lvl7pPr>
      <a:lvl8pPr marL="1371600" algn="l" rtl="0" fontAlgn="base">
        <a:spcBef>
          <a:spcPct val="0"/>
        </a:spcBef>
        <a:spcAft>
          <a:spcPct val="0"/>
        </a:spcAft>
        <a:defRPr sz="3200">
          <a:solidFill>
            <a:srgbClr val="1B3E08"/>
          </a:solidFill>
          <a:latin typeface="Verdana" charset="0"/>
        </a:defRPr>
      </a:lvl8pPr>
      <a:lvl9pPr marL="1828800" algn="l" rtl="0" fontAlgn="base">
        <a:spcBef>
          <a:spcPct val="0"/>
        </a:spcBef>
        <a:spcAft>
          <a:spcPct val="0"/>
        </a:spcAft>
        <a:defRPr sz="3200">
          <a:solidFill>
            <a:srgbClr val="1B3E08"/>
          </a:solidFill>
          <a:latin typeface="Verdana" charset="0"/>
        </a:defRPr>
      </a:lvl9pPr>
    </p:titleStyle>
    <p:bodyStyle>
      <a:lvl1pPr marL="342900" indent="-342900" algn="l" rtl="0" eaLnBrk="0" fontAlgn="base" hangingPunct="0">
        <a:spcBef>
          <a:spcPct val="20000"/>
        </a:spcBef>
        <a:spcAft>
          <a:spcPct val="0"/>
        </a:spcAft>
        <a:buChar char="•"/>
        <a:defRPr kumimoji="1" sz="2400">
          <a:solidFill>
            <a:srgbClr val="535353"/>
          </a:solidFill>
          <a:latin typeface="Arial"/>
          <a:ea typeface="宋体" charset="0"/>
          <a:cs typeface="Arial"/>
        </a:defRPr>
      </a:lvl1pPr>
      <a:lvl2pPr marL="742950" indent="-285750" algn="l" rtl="0" eaLnBrk="0" fontAlgn="base" hangingPunct="0">
        <a:spcBef>
          <a:spcPct val="20000"/>
        </a:spcBef>
        <a:spcAft>
          <a:spcPct val="0"/>
        </a:spcAft>
        <a:buChar char="–"/>
        <a:defRPr kumimoji="1" sz="2200">
          <a:solidFill>
            <a:srgbClr val="535353"/>
          </a:solidFill>
          <a:latin typeface="Arial"/>
          <a:ea typeface="Arial" charset="0"/>
          <a:cs typeface="Arial"/>
        </a:defRPr>
      </a:lvl2pPr>
      <a:lvl3pPr marL="1143000" indent="-228600" algn="l" rtl="0" eaLnBrk="0" fontAlgn="base" hangingPunct="0">
        <a:spcBef>
          <a:spcPct val="20000"/>
        </a:spcBef>
        <a:spcAft>
          <a:spcPct val="0"/>
        </a:spcAft>
        <a:buChar char="•"/>
        <a:defRPr kumimoji="1" sz="2000">
          <a:solidFill>
            <a:srgbClr val="535353"/>
          </a:solidFill>
          <a:latin typeface="Arial"/>
          <a:ea typeface="Arial" charset="0"/>
          <a:cs typeface="Arial"/>
        </a:defRPr>
      </a:lvl3pPr>
      <a:lvl4pPr marL="1600200" indent="-228600" algn="l" rtl="0" eaLnBrk="0" fontAlgn="base" hangingPunct="0">
        <a:spcBef>
          <a:spcPct val="20000"/>
        </a:spcBef>
        <a:spcAft>
          <a:spcPct val="0"/>
        </a:spcAft>
        <a:buChar char="–"/>
        <a:defRPr kumimoji="1" sz="2000">
          <a:solidFill>
            <a:srgbClr val="535353"/>
          </a:solidFill>
          <a:latin typeface="Arial"/>
          <a:ea typeface="Arial" charset="0"/>
          <a:cs typeface="Arial"/>
        </a:defRPr>
      </a:lvl4pPr>
      <a:lvl5pPr marL="2057400" indent="-228600" algn="l" rtl="0" eaLnBrk="0" fontAlgn="base" hangingPunct="0">
        <a:spcBef>
          <a:spcPct val="20000"/>
        </a:spcBef>
        <a:spcAft>
          <a:spcPct val="0"/>
        </a:spcAft>
        <a:buChar char="»"/>
        <a:defRPr kumimoji="1" sz="1600">
          <a:solidFill>
            <a:srgbClr val="535353"/>
          </a:solidFill>
          <a:latin typeface="Arial"/>
          <a:ea typeface="Arial" charset="0"/>
          <a:cs typeface="Arial"/>
        </a:defRPr>
      </a:lvl5pPr>
      <a:lvl6pPr marL="2514600" indent="-228600" algn="l" rtl="0" eaLnBrk="0" fontAlgn="base" hangingPunct="0">
        <a:spcBef>
          <a:spcPct val="20000"/>
        </a:spcBef>
        <a:spcAft>
          <a:spcPct val="0"/>
        </a:spcAft>
        <a:buChar char="»"/>
        <a:defRPr sz="16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16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16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jpeg"/><Relationship Id="rId12" Type="http://schemas.openxmlformats.org/officeDocument/2006/relationships/image" Target="../media/image93.png"/><Relationship Id="rId2" Type="http://schemas.openxmlformats.org/officeDocument/2006/relationships/image" Target="../media/image83.png"/><Relationship Id="rId16"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25.gi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838200" y="2952749"/>
            <a:ext cx="7543800" cy="900113"/>
          </a:xfrm>
        </p:spPr>
        <p:txBody>
          <a:bodyPr/>
          <a:lstStyle/>
          <a:p>
            <a:pPr eaLnBrk="1" hangingPunct="1"/>
            <a:r>
              <a:rPr kumimoji="0" lang="zh-CN" altLang="en-US" dirty="0" smtClean="0">
                <a:latin typeface="微软雅黑" pitchFamily="34" charset="-122"/>
                <a:ea typeface="微软雅黑" pitchFamily="34" charset="-122"/>
                <a:cs typeface="Arial" pitchFamily="34" charset="0"/>
              </a:rPr>
              <a:t>基于</a:t>
            </a:r>
            <a:r>
              <a:rPr kumimoji="0" lang="en-US" altLang="zh-CN" dirty="0" smtClean="0">
                <a:latin typeface="微软雅黑" pitchFamily="34" charset="-122"/>
                <a:ea typeface="微软雅黑" pitchFamily="34" charset="-122"/>
                <a:cs typeface="Arial" pitchFamily="34" charset="0"/>
              </a:rPr>
              <a:t>Cloud Foundry</a:t>
            </a:r>
            <a:r>
              <a:rPr kumimoji="0" lang="zh-CN" altLang="en-US" dirty="0" smtClean="0">
                <a:latin typeface="微软雅黑" pitchFamily="34" charset="-122"/>
                <a:ea typeface="微软雅黑" pitchFamily="34" charset="-122"/>
                <a:cs typeface="Arial" pitchFamily="34" charset="0"/>
              </a:rPr>
              <a:t>的大企业私有云方案</a:t>
            </a:r>
            <a:endParaRPr kumimoji="0" lang="en-US" altLang="zh-CN" dirty="0" smtClean="0">
              <a:latin typeface="微软雅黑" pitchFamily="34" charset="-122"/>
              <a:ea typeface="微软雅黑" pitchFamily="34" charset="-122"/>
              <a:cs typeface="Arial" pitchFamily="34" charset="0"/>
            </a:endParaRPr>
          </a:p>
        </p:txBody>
      </p:sp>
      <p:sp>
        <p:nvSpPr>
          <p:cNvPr id="25603" name="Rectangle 5"/>
          <p:cNvSpPr>
            <a:spLocks noGrp="1" noChangeArrowheads="1"/>
          </p:cNvSpPr>
          <p:nvPr>
            <p:ph type="subTitle" idx="1"/>
          </p:nvPr>
        </p:nvSpPr>
        <p:spPr>
          <a:xfrm>
            <a:off x="1524000" y="3867150"/>
            <a:ext cx="6096000" cy="457200"/>
          </a:xfrm>
          <a:ln w="22225"/>
        </p:spPr>
        <p:txBody>
          <a:bodyPr/>
          <a:lstStyle/>
          <a:p>
            <a:r>
              <a:rPr lang="zh-CN" altLang="en-US" sz="2800" dirty="0" smtClean="0">
                <a:latin typeface="微软雅黑" pitchFamily="34" charset="-122"/>
                <a:ea typeface="微软雅黑" pitchFamily="34" charset="-122"/>
                <a:cs typeface="Arial" pitchFamily="34" charset="0"/>
              </a:rPr>
              <a:t>用友软件  白小勇</a:t>
            </a:r>
            <a:endParaRPr lang="en-US" altLang="zh-CN" sz="2800" dirty="0" smtClean="0">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主题一的概述</a:t>
            </a:r>
            <a:endParaRPr lang="zh-CN" altLang="en-US" dirty="0"/>
          </a:p>
        </p:txBody>
      </p:sp>
      <p:sp>
        <p:nvSpPr>
          <p:cNvPr id="3" name="内容占位符 2"/>
          <p:cNvSpPr>
            <a:spLocks noGrp="1"/>
          </p:cNvSpPr>
          <p:nvPr>
            <p:ph idx="1"/>
          </p:nvPr>
        </p:nvSpPr>
        <p:spPr/>
        <p:txBody>
          <a:bodyPr/>
          <a:lstStyle/>
          <a:p>
            <a:endParaRPr lang="zh-CN" altLang="en-US"/>
          </a:p>
        </p:txBody>
      </p:sp>
      <p:pic>
        <p:nvPicPr>
          <p:cNvPr id="150531" name="Picture 3"/>
          <p:cNvPicPr>
            <a:picLocks noChangeAspect="1" noChangeArrowheads="1"/>
          </p:cNvPicPr>
          <p:nvPr/>
        </p:nvPicPr>
        <p:blipFill>
          <a:blip r:embed="rId2"/>
          <a:srcRect/>
          <a:stretch>
            <a:fillRect/>
          </a:stretch>
        </p:blipFill>
        <p:spPr bwMode="auto">
          <a:xfrm>
            <a:off x="57150" y="1428750"/>
            <a:ext cx="8991600" cy="2292307"/>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10</a:t>
            </a:fld>
            <a:endParaRPr lang="en-US"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1458295"/>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1</a:t>
            </a:r>
            <a:r>
              <a:rPr lang="zh-CN" altLang="en-US" dirty="0" smtClean="0"/>
              <a:t> </a:t>
            </a:r>
            <a:r>
              <a:rPr lang="en-US" altLang="zh-CN" dirty="0" smtClean="0"/>
              <a:t>– </a:t>
            </a:r>
            <a:r>
              <a:rPr lang="zh-CN" altLang="en-US" dirty="0" smtClean="0"/>
              <a:t>弹性伸缩架构</a:t>
            </a:r>
            <a:endParaRPr lang="zh-CN" altLang="en-US" dirty="0"/>
          </a:p>
        </p:txBody>
      </p:sp>
      <p:pic>
        <p:nvPicPr>
          <p:cNvPr id="233473" name="Picture 1"/>
          <p:cNvPicPr>
            <a:picLocks noChangeAspect="1" noChangeArrowheads="1"/>
          </p:cNvPicPr>
          <p:nvPr/>
        </p:nvPicPr>
        <p:blipFill>
          <a:blip r:embed="rId2"/>
          <a:srcRect/>
          <a:stretch>
            <a:fillRect/>
          </a:stretch>
        </p:blipFill>
        <p:spPr bwMode="auto">
          <a:xfrm>
            <a:off x="27993" y="1725101"/>
            <a:ext cx="8991599" cy="1761049"/>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12</a:t>
            </a:fld>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PaaS</a:t>
            </a:r>
            <a:r>
              <a:rPr lang="zh-CN" altLang="en-US" dirty="0" smtClean="0"/>
              <a:t>问题</a:t>
            </a:r>
            <a:r>
              <a:rPr lang="en-US" altLang="zh-CN" dirty="0" smtClean="0"/>
              <a:t>1</a:t>
            </a:r>
            <a:r>
              <a:rPr lang="zh-CN" altLang="en-US" dirty="0" smtClean="0"/>
              <a:t> </a:t>
            </a:r>
            <a:r>
              <a:rPr lang="en-US" altLang="zh-CN" dirty="0" smtClean="0"/>
              <a:t>– </a:t>
            </a:r>
            <a:r>
              <a:rPr lang="zh-CN" altLang="en-US" dirty="0" smtClean="0"/>
              <a:t>弹性伸缩架构 </a:t>
            </a:r>
            <a:r>
              <a:rPr lang="en-US" altLang="zh-CN" dirty="0" smtClean="0"/>
              <a:t>– </a:t>
            </a:r>
            <a:r>
              <a:rPr lang="zh-CN" altLang="en-US" dirty="0" smtClean="0"/>
              <a:t>分析</a:t>
            </a:r>
            <a:endParaRPr lang="zh-CN" altLang="en-US" dirty="0"/>
          </a:p>
        </p:txBody>
      </p:sp>
      <p:sp>
        <p:nvSpPr>
          <p:cNvPr id="3" name="内容占位符 2"/>
          <p:cNvSpPr>
            <a:spLocks noGrp="1"/>
          </p:cNvSpPr>
          <p:nvPr>
            <p:ph idx="1"/>
          </p:nvPr>
        </p:nvSpPr>
        <p:spPr/>
        <p:txBody>
          <a:bodyPr/>
          <a:lstStyle/>
          <a:p>
            <a:endParaRPr lang="zh-CN" altLang="en-US"/>
          </a:p>
        </p:txBody>
      </p:sp>
      <p:pic>
        <p:nvPicPr>
          <p:cNvPr id="152578" name="Picture 2"/>
          <p:cNvPicPr>
            <a:picLocks noChangeAspect="1" noChangeArrowheads="1"/>
          </p:cNvPicPr>
          <p:nvPr/>
        </p:nvPicPr>
        <p:blipFill>
          <a:blip r:embed="rId2"/>
          <a:srcRect/>
          <a:stretch>
            <a:fillRect/>
          </a:stretch>
        </p:blipFill>
        <p:spPr bwMode="auto">
          <a:xfrm>
            <a:off x="0" y="1123950"/>
            <a:ext cx="9144000" cy="285088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13</a:t>
            </a:fld>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1</a:t>
            </a:r>
            <a:r>
              <a:rPr lang="zh-CN" altLang="en-US" dirty="0" smtClean="0"/>
              <a:t> </a:t>
            </a:r>
            <a:r>
              <a:rPr lang="en-US" altLang="zh-CN" dirty="0" smtClean="0"/>
              <a:t>– </a:t>
            </a:r>
            <a:r>
              <a:rPr lang="zh-CN" altLang="en-US" dirty="0" smtClean="0"/>
              <a:t>弹性伸缩架构 </a:t>
            </a:r>
            <a:r>
              <a:rPr lang="en-US" altLang="zh-CN" dirty="0" smtClean="0"/>
              <a:t>– </a:t>
            </a:r>
            <a:r>
              <a:rPr lang="zh-CN" altLang="en-US" dirty="0" smtClean="0"/>
              <a:t>解决</a:t>
            </a:r>
            <a:endParaRPr lang="zh-CN" altLang="en-US" dirty="0"/>
          </a:p>
        </p:txBody>
      </p:sp>
      <p:pic>
        <p:nvPicPr>
          <p:cNvPr id="153603" name="Picture 3"/>
          <p:cNvPicPr>
            <a:picLocks noChangeAspect="1" noChangeArrowheads="1"/>
          </p:cNvPicPr>
          <p:nvPr/>
        </p:nvPicPr>
        <p:blipFill>
          <a:blip r:embed="rId2"/>
          <a:srcRect/>
          <a:stretch>
            <a:fillRect/>
          </a:stretch>
        </p:blipFill>
        <p:spPr bwMode="auto">
          <a:xfrm>
            <a:off x="695" y="895350"/>
            <a:ext cx="9105205" cy="34290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133600" y="895350"/>
            <a:ext cx="5791200" cy="4114800"/>
          </a:xfrm>
          <a:prstGeom prst="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08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err="1" smtClean="0"/>
              <a:t>dea</a:t>
            </a:r>
            <a:r>
              <a:rPr lang="zh-CN" altLang="en-US" dirty="0" smtClean="0"/>
              <a:t>实现了资源切分</a:t>
            </a:r>
            <a:r>
              <a:rPr lang="en-US" altLang="zh-CN" dirty="0" smtClean="0"/>
              <a:t>(</a:t>
            </a:r>
            <a:r>
              <a:rPr lang="zh-CN" altLang="en-US" dirty="0" smtClean="0"/>
              <a:t>应用层</a:t>
            </a:r>
            <a:r>
              <a:rPr lang="en-US" altLang="zh-CN" dirty="0" smtClean="0"/>
              <a:t>)</a:t>
            </a:r>
            <a:endParaRPr lang="zh-CN" altLang="en-US" dirty="0"/>
          </a:p>
        </p:txBody>
      </p:sp>
      <p:sp>
        <p:nvSpPr>
          <p:cNvPr id="6" name="灯片编号占位符 5"/>
          <p:cNvSpPr>
            <a:spLocks noGrp="1"/>
          </p:cNvSpPr>
          <p:nvPr>
            <p:ph type="sldNum" sz="quarter" idx="10"/>
          </p:nvPr>
        </p:nvSpPr>
        <p:spPr/>
        <p:txBody>
          <a:bodyPr/>
          <a:lstStyle/>
          <a:p>
            <a:pPr>
              <a:defRPr/>
            </a:pPr>
            <a:fld id="{76ED1C7B-0CD9-4688-8F46-F81567B67419}" type="slidenum">
              <a:rPr lang="en-US" altLang="zh-CN" smtClean="0">
                <a:latin typeface="微软雅黑" pitchFamily="34" charset="-122"/>
                <a:ea typeface="微软雅黑" pitchFamily="34" charset="-122"/>
              </a:rPr>
              <a:pPr>
                <a:defRPr/>
              </a:pPr>
              <a:t>15</a:t>
            </a:fld>
            <a:endParaRPr lang="en-US" altLang="zh-CN">
              <a:latin typeface="微软雅黑" pitchFamily="34" charset="-122"/>
              <a:ea typeface="微软雅黑" pitchFamily="34" charset="-122"/>
            </a:endParaRPr>
          </a:p>
        </p:txBody>
      </p:sp>
      <p:grpSp>
        <p:nvGrpSpPr>
          <p:cNvPr id="41" name="组合 40"/>
          <p:cNvGrpSpPr/>
          <p:nvPr/>
        </p:nvGrpSpPr>
        <p:grpSpPr>
          <a:xfrm>
            <a:off x="4514462" y="971550"/>
            <a:ext cx="3200400" cy="3810000"/>
            <a:chOff x="4514462" y="971550"/>
            <a:chExt cx="3200400" cy="3810000"/>
          </a:xfrm>
        </p:grpSpPr>
        <p:sp>
          <p:nvSpPr>
            <p:cNvPr id="7" name="矩形 6"/>
            <p:cNvSpPr/>
            <p:nvPr/>
          </p:nvSpPr>
          <p:spPr>
            <a:xfrm>
              <a:off x="4514462" y="971550"/>
              <a:ext cx="3200400" cy="3810000"/>
            </a:xfrm>
            <a:prstGeom prst="rect">
              <a:avLst/>
            </a:prstGeom>
            <a:ln>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latin typeface="微软雅黑" pitchFamily="34" charset="-122"/>
                <a:ea typeface="微软雅黑" pitchFamily="34" charset="-122"/>
              </a:endParaRPr>
            </a:p>
          </p:txBody>
        </p:sp>
        <p:sp>
          <p:nvSpPr>
            <p:cNvPr id="8" name="矩形 7"/>
            <p:cNvSpPr/>
            <p:nvPr/>
          </p:nvSpPr>
          <p:spPr>
            <a:xfrm>
              <a:off x="4674482" y="1050191"/>
              <a:ext cx="2880360" cy="6317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600" dirty="0" smtClean="0">
                <a:latin typeface="微软雅黑" pitchFamily="34" charset="-122"/>
                <a:ea typeface="微软雅黑" pitchFamily="34" charset="-122"/>
              </a:endParaRPr>
            </a:p>
          </p:txBody>
        </p:sp>
        <p:sp>
          <p:nvSpPr>
            <p:cNvPr id="9" name="TextBox 8"/>
            <p:cNvSpPr txBox="1"/>
            <p:nvPr/>
          </p:nvSpPr>
          <p:spPr>
            <a:xfrm>
              <a:off x="5634602" y="1011514"/>
              <a:ext cx="880110" cy="338554"/>
            </a:xfrm>
            <a:prstGeom prst="rect">
              <a:avLst/>
            </a:prstGeom>
            <a:noFill/>
          </p:spPr>
          <p:txBody>
            <a:bodyPr wrap="square" rtlCol="0">
              <a:spAutoFit/>
            </a:bodyPr>
            <a:lstStyle/>
            <a:p>
              <a:pPr algn="ctr"/>
              <a:r>
                <a:rPr lang="en-US" altLang="zh-CN" sz="1600" dirty="0" err="1" smtClean="0">
                  <a:latin typeface="微软雅黑" pitchFamily="34" charset="-122"/>
                  <a:ea typeface="微软雅黑" pitchFamily="34" charset="-122"/>
                </a:rPr>
                <a:t>dea.rb</a:t>
              </a:r>
              <a:endParaRPr lang="zh-CN" altLang="en-US" sz="1600" dirty="0">
                <a:latin typeface="微软雅黑" pitchFamily="34" charset="-122"/>
                <a:ea typeface="微软雅黑" pitchFamily="34" charset="-122"/>
              </a:endParaRPr>
            </a:p>
          </p:txBody>
        </p:sp>
        <p:sp>
          <p:nvSpPr>
            <p:cNvPr id="10" name="矩形 9"/>
            <p:cNvSpPr/>
            <p:nvPr/>
          </p:nvSpPr>
          <p:spPr>
            <a:xfrm>
              <a:off x="5074532" y="1327364"/>
              <a:ext cx="2000250" cy="25268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smtClean="0">
                  <a:latin typeface="微软雅黑" pitchFamily="34" charset="-122"/>
                  <a:ea typeface="微软雅黑" pitchFamily="34" charset="-122"/>
                </a:rPr>
                <a:t>container </a:t>
              </a:r>
              <a:r>
                <a:rPr lang="en-US" altLang="zh-CN" sz="1600" dirty="0" err="1" smtClean="0">
                  <a:latin typeface="微软雅黑" pitchFamily="34" charset="-122"/>
                  <a:ea typeface="微软雅黑" pitchFamily="34" charset="-122"/>
                </a:rPr>
                <a:t>api</a:t>
              </a:r>
              <a:endParaRPr lang="zh-CN" altLang="en-US" sz="1600" dirty="0">
                <a:latin typeface="微软雅黑" pitchFamily="34" charset="-122"/>
                <a:ea typeface="微软雅黑" pitchFamily="34" charset="-122"/>
              </a:endParaRPr>
            </a:p>
          </p:txBody>
        </p:sp>
        <p:sp>
          <p:nvSpPr>
            <p:cNvPr id="11" name="矩形 10"/>
            <p:cNvSpPr/>
            <p:nvPr/>
          </p:nvSpPr>
          <p:spPr>
            <a:xfrm>
              <a:off x="4674482" y="1832725"/>
              <a:ext cx="2880360" cy="37902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err="1" smtClean="0">
                  <a:latin typeface="微软雅黑" pitchFamily="34" charset="-122"/>
                  <a:ea typeface="微软雅黑" pitchFamily="34" charset="-122"/>
                </a:rPr>
                <a:t>nat</a:t>
              </a:r>
              <a:r>
                <a:rPr lang="en-US" altLang="zh-CN" sz="1600" dirty="0" smtClean="0">
                  <a:latin typeface="微软雅黑" pitchFamily="34" charset="-122"/>
                  <a:ea typeface="微软雅黑" pitchFamily="34" charset="-122"/>
                </a:rPr>
                <a:t> and firewall</a:t>
              </a:r>
              <a:endParaRPr lang="zh-CN" altLang="en-US" sz="1600" dirty="0">
                <a:latin typeface="微软雅黑" pitchFamily="34" charset="-122"/>
                <a:ea typeface="微软雅黑" pitchFamily="34" charset="-122"/>
              </a:endParaRPr>
            </a:p>
          </p:txBody>
        </p:sp>
        <p:sp>
          <p:nvSpPr>
            <p:cNvPr id="14" name="矩形 13"/>
            <p:cNvSpPr/>
            <p:nvPr/>
          </p:nvSpPr>
          <p:spPr>
            <a:xfrm>
              <a:off x="5133317" y="2472161"/>
              <a:ext cx="2160270" cy="1837131"/>
            </a:xfrm>
            <a:prstGeom prst="rect">
              <a:avLst/>
            </a:prstGeom>
            <a:ln w="38100"/>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600">
                <a:latin typeface="微软雅黑" pitchFamily="34" charset="-122"/>
                <a:ea typeface="微软雅黑" pitchFamily="34" charset="-122"/>
              </a:endParaRPr>
            </a:p>
          </p:txBody>
        </p:sp>
        <p:sp>
          <p:nvSpPr>
            <p:cNvPr id="13" name="矩形 12"/>
            <p:cNvSpPr/>
            <p:nvPr/>
          </p:nvSpPr>
          <p:spPr>
            <a:xfrm>
              <a:off x="4973297" y="2598501"/>
              <a:ext cx="2160270" cy="1837131"/>
            </a:xfrm>
            <a:prstGeom prst="rect">
              <a:avLst/>
            </a:prstGeom>
            <a:ln w="38100"/>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600">
                <a:latin typeface="微软雅黑" pitchFamily="34" charset="-122"/>
                <a:ea typeface="微软雅黑" pitchFamily="34" charset="-122"/>
              </a:endParaRPr>
            </a:p>
          </p:txBody>
        </p:sp>
        <p:sp>
          <p:nvSpPr>
            <p:cNvPr id="12" name="矩形 11"/>
            <p:cNvSpPr/>
            <p:nvPr/>
          </p:nvSpPr>
          <p:spPr>
            <a:xfrm>
              <a:off x="4813277" y="2715819"/>
              <a:ext cx="2160270" cy="1837131"/>
            </a:xfrm>
            <a:prstGeom prst="rect">
              <a:avLst/>
            </a:prstGeom>
            <a:ln w="38100"/>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600">
                <a:latin typeface="微软雅黑" pitchFamily="34" charset="-122"/>
                <a:ea typeface="微软雅黑" pitchFamily="34" charset="-122"/>
              </a:endParaRPr>
            </a:p>
          </p:txBody>
        </p:sp>
        <p:sp>
          <p:nvSpPr>
            <p:cNvPr id="15" name="矩形 14"/>
            <p:cNvSpPr/>
            <p:nvPr/>
          </p:nvSpPr>
          <p:spPr>
            <a:xfrm>
              <a:off x="5074532" y="2843446"/>
              <a:ext cx="1680210" cy="31585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smtClean="0">
                  <a:latin typeface="微软雅黑" pitchFamily="34" charset="-122"/>
                  <a:ea typeface="微软雅黑" pitchFamily="34" charset="-122"/>
                </a:rPr>
                <a:t>private network</a:t>
              </a:r>
              <a:endParaRPr lang="zh-CN" altLang="en-US" sz="1400" dirty="0">
                <a:latin typeface="微软雅黑" pitchFamily="34" charset="-122"/>
                <a:ea typeface="微软雅黑" pitchFamily="34" charset="-122"/>
              </a:endParaRPr>
            </a:p>
          </p:txBody>
        </p:sp>
        <p:sp>
          <p:nvSpPr>
            <p:cNvPr id="17" name="折角形 16"/>
            <p:cNvSpPr/>
            <p:nvPr/>
          </p:nvSpPr>
          <p:spPr>
            <a:xfrm>
              <a:off x="5074532" y="3285636"/>
              <a:ext cx="1680210" cy="315850"/>
            </a:xfrm>
            <a:prstGeom prst="foldedCorner">
              <a:avLst>
                <a:gd name="adj" fmla="val 50000"/>
              </a:avLst>
            </a:prstGeom>
            <a:ln>
              <a:solidFill>
                <a:srgbClr val="FF7F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600" dirty="0" smtClean="0">
                  <a:latin typeface="微软雅黑" pitchFamily="34" charset="-122"/>
                  <a:ea typeface="微软雅黑" pitchFamily="34" charset="-122"/>
                </a:rPr>
                <a:t>app</a:t>
              </a:r>
              <a:endParaRPr lang="zh-CN" altLang="en-US" sz="1600" dirty="0">
                <a:latin typeface="微软雅黑" pitchFamily="34" charset="-122"/>
                <a:ea typeface="微软雅黑" pitchFamily="34" charset="-122"/>
              </a:endParaRPr>
            </a:p>
          </p:txBody>
        </p:sp>
        <p:sp>
          <p:nvSpPr>
            <p:cNvPr id="18" name="矩形 17"/>
            <p:cNvSpPr/>
            <p:nvPr/>
          </p:nvSpPr>
          <p:spPr>
            <a:xfrm>
              <a:off x="5074532" y="3727826"/>
              <a:ext cx="1680210" cy="31585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dirty="0" smtClean="0">
                  <a:latin typeface="微软雅黑" pitchFamily="34" charset="-122"/>
                  <a:ea typeface="微软雅黑" pitchFamily="34" charset="-122"/>
                </a:rPr>
                <a:t>private </a:t>
              </a:r>
              <a:r>
                <a:rPr lang="en-US" altLang="zh-CN" sz="1600" dirty="0" err="1" smtClean="0">
                  <a:latin typeface="微软雅黑" pitchFamily="34" charset="-122"/>
                  <a:ea typeface="微软雅黑" pitchFamily="34" charset="-122"/>
                </a:rPr>
                <a:t>fs</a:t>
              </a:r>
              <a:endParaRPr lang="zh-CN" altLang="en-US" sz="1600" dirty="0">
                <a:latin typeface="微软雅黑" pitchFamily="34" charset="-122"/>
                <a:ea typeface="微软雅黑" pitchFamily="34" charset="-122"/>
              </a:endParaRPr>
            </a:p>
          </p:txBody>
        </p:sp>
        <p:cxnSp>
          <p:nvCxnSpPr>
            <p:cNvPr id="20" name="直接箭头连接符 19"/>
            <p:cNvCxnSpPr/>
            <p:nvPr/>
          </p:nvCxnSpPr>
          <p:spPr>
            <a:xfrm>
              <a:off x="5794622" y="2204010"/>
              <a:ext cx="0" cy="641649"/>
            </a:xfrm>
            <a:prstGeom prst="straightConnector1">
              <a:avLst/>
            </a:prstGeom>
            <a:ln w="381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953000" y="4140980"/>
              <a:ext cx="1905000" cy="338554"/>
            </a:xfrm>
            <a:prstGeom prst="rect">
              <a:avLst/>
            </a:prstGeom>
            <a:noFill/>
          </p:spPr>
          <p:txBody>
            <a:bodyPr wrap="square" rtlCol="0">
              <a:spAutoFit/>
            </a:bodyPr>
            <a:lstStyle/>
            <a:p>
              <a:pPr algn="ctr"/>
              <a:r>
                <a:rPr lang="en-US" altLang="zh-CN" sz="1600" dirty="0" smtClean="0">
                  <a:latin typeface="微软雅黑" pitchFamily="34" charset="-122"/>
                  <a:ea typeface="微软雅黑" pitchFamily="34" charset="-122"/>
                </a:rPr>
                <a:t>warden container</a:t>
              </a:r>
              <a:endParaRPr lang="zh-CN" altLang="en-US" sz="1600" dirty="0">
                <a:latin typeface="微软雅黑" pitchFamily="34" charset="-122"/>
                <a:ea typeface="微软雅黑" pitchFamily="34" charset="-122"/>
              </a:endParaRPr>
            </a:p>
          </p:txBody>
        </p:sp>
      </p:grpSp>
      <p:sp>
        <p:nvSpPr>
          <p:cNvPr id="37" name="圆角矩形标注 36"/>
          <p:cNvSpPr/>
          <p:nvPr/>
        </p:nvSpPr>
        <p:spPr>
          <a:xfrm>
            <a:off x="2590800" y="1428750"/>
            <a:ext cx="1447800" cy="838200"/>
          </a:xfrm>
          <a:prstGeom prst="wedgeRoundRectCallout">
            <a:avLst>
              <a:gd name="adj1" fmla="val 119661"/>
              <a:gd name="adj2" fmla="val 1236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zh-CN" altLang="en-US" dirty="0" smtClean="0">
                <a:solidFill>
                  <a:schemeClr val="tx1"/>
                </a:solidFill>
                <a:latin typeface="微软雅黑" pitchFamily="34" charset="-122"/>
                <a:ea typeface="微软雅黑" pitchFamily="34" charset="-122"/>
                <a:cs typeface="Geneva" charset="-128"/>
              </a:rPr>
              <a:t>虚拟网络接口切分网络</a:t>
            </a:r>
            <a:endParaRPr lang="zh-CN" altLang="en-US" dirty="0">
              <a:latin typeface="微软雅黑" pitchFamily="34" charset="-122"/>
              <a:ea typeface="微软雅黑" pitchFamily="34" charset="-122"/>
            </a:endParaRPr>
          </a:p>
        </p:txBody>
      </p:sp>
      <p:sp>
        <p:nvSpPr>
          <p:cNvPr id="38" name="圆角矩形标注 37"/>
          <p:cNvSpPr/>
          <p:nvPr/>
        </p:nvSpPr>
        <p:spPr>
          <a:xfrm>
            <a:off x="2590800" y="2571750"/>
            <a:ext cx="1219200" cy="838200"/>
          </a:xfrm>
          <a:prstGeom prst="wedgeRoundRectCallout">
            <a:avLst>
              <a:gd name="adj1" fmla="val 153899"/>
              <a:gd name="adj2" fmla="val 9357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smtClean="0"/>
              <a:t>aufs</a:t>
            </a:r>
            <a:endParaRPr lang="en-US" altLang="zh-CN" dirty="0" smtClean="0"/>
          </a:p>
          <a:p>
            <a:pPr algn="ctr"/>
            <a:r>
              <a:rPr kumimoji="1" lang="zh-CN" altLang="en-US" dirty="0" smtClean="0">
                <a:solidFill>
                  <a:schemeClr val="tx1"/>
                </a:solidFill>
                <a:latin typeface="微软雅黑" pitchFamily="34" charset="-122"/>
                <a:ea typeface="微软雅黑" pitchFamily="34" charset="-122"/>
                <a:cs typeface="Geneva" charset="-128"/>
              </a:rPr>
              <a:t>切分存储</a:t>
            </a:r>
            <a:endParaRPr lang="zh-CN" altLang="en-US" dirty="0">
              <a:latin typeface="微软雅黑" pitchFamily="34" charset="-122"/>
              <a:ea typeface="微软雅黑" pitchFamily="34" charset="-122"/>
            </a:endParaRPr>
          </a:p>
        </p:txBody>
      </p:sp>
      <p:sp>
        <p:nvSpPr>
          <p:cNvPr id="39" name="圆角矩形标注 38"/>
          <p:cNvSpPr/>
          <p:nvPr/>
        </p:nvSpPr>
        <p:spPr>
          <a:xfrm>
            <a:off x="2286000" y="3867150"/>
            <a:ext cx="1600200" cy="838200"/>
          </a:xfrm>
          <a:prstGeom prst="wedgeRoundRectCallout">
            <a:avLst>
              <a:gd name="adj1" fmla="val 120643"/>
              <a:gd name="adj2" fmla="val 100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smtClean="0">
                <a:solidFill>
                  <a:schemeClr val="tx1"/>
                </a:solidFill>
                <a:latin typeface="微软雅黑" pitchFamily="34" charset="-122"/>
                <a:ea typeface="微软雅黑" pitchFamily="34" charset="-122"/>
                <a:cs typeface="Geneva" charset="-128"/>
              </a:rPr>
              <a:t>Warden</a:t>
            </a:r>
            <a:r>
              <a:rPr lang="zh-CN" altLang="en-US" dirty="0" smtClean="0">
                <a:latin typeface="微软雅黑" pitchFamily="34" charset="-122"/>
                <a:ea typeface="微软雅黑" pitchFamily="34" charset="-122"/>
              </a:rPr>
              <a:t>切分</a:t>
            </a:r>
            <a:r>
              <a:rPr lang="en-US" altLang="zh-CN" dirty="0" err="1" smtClean="0">
                <a:latin typeface="微软雅黑" pitchFamily="34" charset="-122"/>
                <a:ea typeface="微软雅黑" pitchFamily="34" charset="-122"/>
              </a:rPr>
              <a:t>cpu</a:t>
            </a:r>
            <a:r>
              <a:rPr lang="zh-CN" altLang="en-US" dirty="0" smtClean="0">
                <a:latin typeface="微软雅黑" pitchFamily="34" charset="-122"/>
                <a:ea typeface="微软雅黑" pitchFamily="34" charset="-122"/>
              </a:rPr>
              <a:t>、内存</a:t>
            </a:r>
            <a:endParaRPr kumimoji="1" lang="en-US" altLang="zh-CN" dirty="0" smtClean="0">
              <a:solidFill>
                <a:schemeClr val="tx1"/>
              </a:solidFill>
              <a:latin typeface="微软雅黑" pitchFamily="34" charset="-122"/>
              <a:ea typeface="微软雅黑" pitchFamily="34" charset="-122"/>
              <a:cs typeface="Geneva"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router</a:t>
            </a:r>
            <a:r>
              <a:rPr lang="zh-CN" altLang="en-US" dirty="0" smtClean="0"/>
              <a:t>实现了资源聚合</a:t>
            </a:r>
            <a:r>
              <a:rPr lang="en-US" altLang="zh-CN" dirty="0" smtClean="0"/>
              <a:t>(</a:t>
            </a:r>
            <a:r>
              <a:rPr lang="zh-CN" altLang="en-US" dirty="0" smtClean="0"/>
              <a:t>应用层</a:t>
            </a:r>
            <a:r>
              <a:rPr lang="en-US" altLang="zh-CN" dirty="0" smtClean="0"/>
              <a:t>)</a:t>
            </a:r>
            <a:endParaRPr lang="zh-CN" altLang="en-US" dirty="0"/>
          </a:p>
        </p:txBody>
      </p:sp>
      <p:sp>
        <p:nvSpPr>
          <p:cNvPr id="6" name="灯片编号占位符 5"/>
          <p:cNvSpPr>
            <a:spLocks noGrp="1"/>
          </p:cNvSpPr>
          <p:nvPr>
            <p:ph type="sldNum" sz="quarter" idx="10"/>
          </p:nvPr>
        </p:nvSpPr>
        <p:spPr/>
        <p:txBody>
          <a:bodyPr/>
          <a:lstStyle/>
          <a:p>
            <a:pPr>
              <a:defRPr/>
            </a:pPr>
            <a:fld id="{76ED1C7B-0CD9-4688-8F46-F81567B67419}" type="slidenum">
              <a:rPr lang="en-US" altLang="zh-CN" smtClean="0"/>
              <a:pPr>
                <a:defRPr/>
              </a:pPr>
              <a:t>16</a:t>
            </a:fld>
            <a:endParaRPr lang="en-US" altLang="zh-CN"/>
          </a:p>
        </p:txBody>
      </p:sp>
      <p:sp>
        <p:nvSpPr>
          <p:cNvPr id="8" name="矩形 7"/>
          <p:cNvSpPr/>
          <p:nvPr/>
        </p:nvSpPr>
        <p:spPr>
          <a:xfrm>
            <a:off x="2743200" y="1637136"/>
            <a:ext cx="2057400" cy="18288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矩形 8"/>
          <p:cNvSpPr/>
          <p:nvPr/>
        </p:nvSpPr>
        <p:spPr>
          <a:xfrm>
            <a:off x="2971800" y="1789536"/>
            <a:ext cx="1600200" cy="553614"/>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dirty="0" err="1" smtClean="0"/>
              <a:t>Nginx</a:t>
            </a:r>
            <a:endParaRPr lang="en-US" altLang="zh-CN" sz="1600" dirty="0" smtClean="0"/>
          </a:p>
          <a:p>
            <a:pPr algn="ctr"/>
            <a:r>
              <a:rPr lang="en-US" altLang="zh-CN" sz="1200" dirty="0" smtClean="0"/>
              <a:t>(+</a:t>
            </a:r>
            <a:r>
              <a:rPr lang="en-US" altLang="zh-CN" sz="1200" dirty="0" err="1" smtClean="0"/>
              <a:t>lua</a:t>
            </a:r>
            <a:r>
              <a:rPr lang="en-US" altLang="zh-CN" sz="1200" dirty="0" smtClean="0"/>
              <a:t> extension)</a:t>
            </a:r>
            <a:endParaRPr lang="zh-CN" altLang="en-US" sz="1200" dirty="0"/>
          </a:p>
        </p:txBody>
      </p:sp>
      <p:sp>
        <p:nvSpPr>
          <p:cNvPr id="10" name="矩形 9"/>
          <p:cNvSpPr/>
          <p:nvPr/>
        </p:nvSpPr>
        <p:spPr>
          <a:xfrm>
            <a:off x="2895600" y="2789467"/>
            <a:ext cx="1752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smtClean="0"/>
              <a:t>upstream</a:t>
            </a:r>
          </a:p>
          <a:p>
            <a:pPr algn="ctr"/>
            <a:r>
              <a:rPr lang="en-US" altLang="zh-CN" sz="1600" dirty="0" smtClean="0"/>
              <a:t>locator service</a:t>
            </a:r>
            <a:endParaRPr lang="zh-CN" altLang="en-US" sz="1600" dirty="0"/>
          </a:p>
        </p:txBody>
      </p:sp>
      <p:sp>
        <p:nvSpPr>
          <p:cNvPr id="11" name="矩形 10"/>
          <p:cNvSpPr/>
          <p:nvPr/>
        </p:nvSpPr>
        <p:spPr>
          <a:xfrm>
            <a:off x="1905000" y="4486081"/>
            <a:ext cx="1371600" cy="533400"/>
          </a:xfrm>
          <a:prstGeom prst="rect">
            <a:avLst/>
          </a:prstGeom>
          <a:ln>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err="1" smtClean="0"/>
              <a:t>dea</a:t>
            </a:r>
            <a:endParaRPr lang="en-US" altLang="zh-CN" dirty="0" smtClean="0"/>
          </a:p>
          <a:p>
            <a:pPr algn="ctr"/>
            <a:r>
              <a:rPr lang="en-US" altLang="zh-CN" dirty="0" smtClean="0"/>
              <a:t>10.0.0.1</a:t>
            </a:r>
            <a:endParaRPr lang="zh-CN" altLang="en-US" dirty="0"/>
          </a:p>
        </p:txBody>
      </p:sp>
      <p:sp>
        <p:nvSpPr>
          <p:cNvPr id="55" name="矩形 54"/>
          <p:cNvSpPr/>
          <p:nvPr/>
        </p:nvSpPr>
        <p:spPr>
          <a:xfrm>
            <a:off x="4267200" y="4486081"/>
            <a:ext cx="1447800" cy="533400"/>
          </a:xfrm>
          <a:prstGeom prst="rect">
            <a:avLst/>
          </a:prstGeom>
          <a:ln>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err="1" smtClean="0"/>
              <a:t>dea</a:t>
            </a:r>
            <a:endParaRPr lang="en-US" altLang="zh-CN" dirty="0" smtClean="0"/>
          </a:p>
          <a:p>
            <a:pPr algn="ctr"/>
            <a:r>
              <a:rPr lang="en-US" altLang="zh-CN" dirty="0" smtClean="0"/>
              <a:t>10.0.0.2</a:t>
            </a:r>
            <a:endParaRPr lang="zh-CN" altLang="en-US" dirty="0" smtClean="0"/>
          </a:p>
        </p:txBody>
      </p:sp>
      <p:sp>
        <p:nvSpPr>
          <p:cNvPr id="56" name="椭圆 55"/>
          <p:cNvSpPr/>
          <p:nvPr/>
        </p:nvSpPr>
        <p:spPr>
          <a:xfrm>
            <a:off x="3276600" y="3724081"/>
            <a:ext cx="990600" cy="457200"/>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err="1" smtClean="0"/>
              <a:t>nats</a:t>
            </a:r>
            <a:endParaRPr lang="zh-CN" altLang="en-US" dirty="0"/>
          </a:p>
        </p:txBody>
      </p:sp>
      <p:cxnSp>
        <p:nvCxnSpPr>
          <p:cNvPr id="58" name="直接箭头连接符 57"/>
          <p:cNvCxnSpPr>
            <a:stCxn id="11" idx="0"/>
            <a:endCxn id="56" idx="3"/>
          </p:cNvCxnSpPr>
          <p:nvPr/>
        </p:nvCxnSpPr>
        <p:spPr>
          <a:xfrm flipV="1">
            <a:off x="2590800" y="4114326"/>
            <a:ext cx="830870" cy="3717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直接箭头连接符 59"/>
          <p:cNvCxnSpPr>
            <a:stCxn id="55" idx="0"/>
            <a:endCxn id="56" idx="5"/>
          </p:cNvCxnSpPr>
          <p:nvPr/>
        </p:nvCxnSpPr>
        <p:spPr>
          <a:xfrm flipH="1" flipV="1">
            <a:off x="4122130" y="4114326"/>
            <a:ext cx="868970" cy="3717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直接箭头连接符 61"/>
          <p:cNvCxnSpPr>
            <a:stCxn id="56" idx="0"/>
            <a:endCxn id="10" idx="2"/>
          </p:cNvCxnSpPr>
          <p:nvPr/>
        </p:nvCxnSpPr>
        <p:spPr>
          <a:xfrm flipV="1">
            <a:off x="3771900" y="3322867"/>
            <a:ext cx="0" cy="4012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1" name="矩形 70"/>
          <p:cNvSpPr/>
          <p:nvPr/>
        </p:nvSpPr>
        <p:spPr>
          <a:xfrm>
            <a:off x="2990462" y="887571"/>
            <a:ext cx="16002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http request</a:t>
            </a:r>
            <a:endParaRPr lang="zh-CN" altLang="en-US" sz="1200" dirty="0" smtClean="0"/>
          </a:p>
        </p:txBody>
      </p:sp>
      <p:cxnSp>
        <p:nvCxnSpPr>
          <p:cNvPr id="73" name="直接箭头连接符 72"/>
          <p:cNvCxnSpPr/>
          <p:nvPr/>
        </p:nvCxnSpPr>
        <p:spPr>
          <a:xfrm>
            <a:off x="3331810" y="2330715"/>
            <a:ext cx="0" cy="4572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直接箭头连接符 80"/>
          <p:cNvCxnSpPr/>
          <p:nvPr/>
        </p:nvCxnSpPr>
        <p:spPr>
          <a:xfrm flipV="1">
            <a:off x="3522310" y="2322936"/>
            <a:ext cx="0" cy="4572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710551" y="2464453"/>
            <a:ext cx="685800" cy="276999"/>
          </a:xfrm>
          <a:prstGeom prst="rect">
            <a:avLst/>
          </a:prstGeom>
          <a:noFill/>
        </p:spPr>
        <p:txBody>
          <a:bodyPr wrap="square" rtlCol="0">
            <a:spAutoFit/>
          </a:bodyPr>
          <a:lstStyle/>
          <a:p>
            <a:r>
              <a:rPr lang="en-US" altLang="zh-CN" sz="1200" dirty="0" err="1" smtClean="0"/>
              <a:t>dea</a:t>
            </a:r>
            <a:r>
              <a:rPr lang="en-US" altLang="zh-CN" sz="1200" dirty="0" smtClean="0"/>
              <a:t> </a:t>
            </a:r>
            <a:r>
              <a:rPr lang="en-US" altLang="zh-CN" sz="1200" dirty="0" err="1" smtClean="0"/>
              <a:t>ip</a:t>
            </a:r>
            <a:r>
              <a:rPr lang="en-US" altLang="zh-CN" sz="1200" dirty="0" smtClean="0"/>
              <a:t>?</a:t>
            </a:r>
            <a:endParaRPr lang="zh-CN" altLang="en-US" sz="1200" dirty="0"/>
          </a:p>
        </p:txBody>
      </p:sp>
      <p:sp>
        <p:nvSpPr>
          <p:cNvPr id="83" name="TextBox 82"/>
          <p:cNvSpPr txBox="1"/>
          <p:nvPr/>
        </p:nvSpPr>
        <p:spPr>
          <a:xfrm>
            <a:off x="3486538" y="2473784"/>
            <a:ext cx="762000" cy="276999"/>
          </a:xfrm>
          <a:prstGeom prst="rect">
            <a:avLst/>
          </a:prstGeom>
          <a:noFill/>
        </p:spPr>
        <p:txBody>
          <a:bodyPr wrap="square" rtlCol="0">
            <a:spAutoFit/>
          </a:bodyPr>
          <a:lstStyle/>
          <a:p>
            <a:r>
              <a:rPr lang="en-US" altLang="zh-CN" sz="1200" dirty="0" smtClean="0"/>
              <a:t>10.0.0.2</a:t>
            </a:r>
            <a:endParaRPr lang="zh-CN" altLang="en-US" sz="1200" dirty="0"/>
          </a:p>
        </p:txBody>
      </p:sp>
      <p:cxnSp>
        <p:nvCxnSpPr>
          <p:cNvPr id="85" name="形状 84"/>
          <p:cNvCxnSpPr/>
          <p:nvPr/>
        </p:nvCxnSpPr>
        <p:spPr>
          <a:xfrm>
            <a:off x="4572000" y="2220295"/>
            <a:ext cx="457200" cy="2268000"/>
          </a:xfrm>
          <a:prstGeom prst="bentConnector2">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86" name="矩形 85"/>
          <p:cNvSpPr/>
          <p:nvPr/>
        </p:nvSpPr>
        <p:spPr>
          <a:xfrm>
            <a:off x="8095862" y="2724150"/>
            <a:ext cx="8382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latin typeface="微软雅黑" pitchFamily="34" charset="-122"/>
              <a:ea typeface="微软雅黑" pitchFamily="34" charset="-122"/>
            </a:endParaRPr>
          </a:p>
          <a:p>
            <a:pPr algn="ctr"/>
            <a:r>
              <a:rPr lang="en-US" altLang="zh-CN" sz="1200" dirty="0" smtClean="0">
                <a:latin typeface="微软雅黑" pitchFamily="34" charset="-122"/>
                <a:ea typeface="微软雅黑" pitchFamily="34" charset="-122"/>
              </a:rPr>
              <a:t>NATS</a:t>
            </a:r>
            <a:endParaRPr lang="zh-CN" altLang="en-US" sz="1200" dirty="0" smtClean="0">
              <a:latin typeface="微软雅黑" pitchFamily="34" charset="-122"/>
              <a:ea typeface="微软雅黑" pitchFamily="34" charset="-122"/>
            </a:endParaRPr>
          </a:p>
        </p:txBody>
      </p:sp>
      <p:cxnSp>
        <p:nvCxnSpPr>
          <p:cNvPr id="87" name="直接箭头连接符 86"/>
          <p:cNvCxnSpPr/>
          <p:nvPr/>
        </p:nvCxnSpPr>
        <p:spPr>
          <a:xfrm>
            <a:off x="8305935" y="2876550"/>
            <a:ext cx="540000" cy="2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8" name="矩形 87"/>
          <p:cNvSpPr/>
          <p:nvPr/>
        </p:nvSpPr>
        <p:spPr>
          <a:xfrm>
            <a:off x="8077200" y="1123950"/>
            <a:ext cx="8382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latin typeface="微软雅黑" pitchFamily="34" charset="-122"/>
              <a:ea typeface="微软雅黑" pitchFamily="34" charset="-122"/>
            </a:endParaRPr>
          </a:p>
          <a:p>
            <a:pPr algn="ctr"/>
            <a:r>
              <a:rPr lang="zh-CN" altLang="en-US" sz="1200" dirty="0" smtClean="0">
                <a:latin typeface="微软雅黑" pitchFamily="34" charset="-122"/>
                <a:ea typeface="微软雅黑" pitchFamily="34" charset="-122"/>
              </a:rPr>
              <a:t>首次访问</a:t>
            </a:r>
          </a:p>
        </p:txBody>
      </p:sp>
      <p:cxnSp>
        <p:nvCxnSpPr>
          <p:cNvPr id="89" name="直接箭头连接符 88"/>
          <p:cNvCxnSpPr/>
          <p:nvPr/>
        </p:nvCxnSpPr>
        <p:spPr>
          <a:xfrm>
            <a:off x="8315266" y="1276350"/>
            <a:ext cx="540000" cy="2131"/>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矩形 89"/>
          <p:cNvSpPr/>
          <p:nvPr/>
        </p:nvSpPr>
        <p:spPr>
          <a:xfrm>
            <a:off x="8077200" y="1885950"/>
            <a:ext cx="8382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latin typeface="微软雅黑" pitchFamily="34" charset="-122"/>
              <a:ea typeface="微软雅黑" pitchFamily="34" charset="-122"/>
            </a:endParaRPr>
          </a:p>
          <a:p>
            <a:pPr algn="ctr"/>
            <a:r>
              <a:rPr lang="zh-CN" altLang="en-US" sz="1200" dirty="0" smtClean="0">
                <a:latin typeface="微软雅黑" pitchFamily="34" charset="-122"/>
                <a:ea typeface="微软雅黑" pitchFamily="34" charset="-122"/>
              </a:rPr>
              <a:t>二次访问</a:t>
            </a:r>
          </a:p>
        </p:txBody>
      </p:sp>
      <p:cxnSp>
        <p:nvCxnSpPr>
          <p:cNvPr id="91" name="直接箭头连接符 90"/>
          <p:cNvCxnSpPr/>
          <p:nvPr/>
        </p:nvCxnSpPr>
        <p:spPr>
          <a:xfrm>
            <a:off x="8315266" y="2038350"/>
            <a:ext cx="540000" cy="2131"/>
          </a:xfrm>
          <a:prstGeom prst="straightConnector1">
            <a:avLst/>
          </a:prstGeom>
          <a:ln>
            <a:solidFill>
              <a:srgbClr val="0000CC"/>
            </a:solidFill>
            <a:tailEnd type="arrow"/>
          </a:ln>
        </p:spPr>
        <p:style>
          <a:lnRef idx="2">
            <a:schemeClr val="accent1"/>
          </a:lnRef>
          <a:fillRef idx="0">
            <a:schemeClr val="accent1"/>
          </a:fillRef>
          <a:effectRef idx="1">
            <a:schemeClr val="accent1"/>
          </a:effectRef>
          <a:fontRef idx="minor">
            <a:schemeClr val="tx1"/>
          </a:fontRef>
        </p:style>
      </p:cxnSp>
      <p:cxnSp>
        <p:nvCxnSpPr>
          <p:cNvPr id="92" name="直接箭头连接符 91"/>
          <p:cNvCxnSpPr/>
          <p:nvPr/>
        </p:nvCxnSpPr>
        <p:spPr>
          <a:xfrm flipH="1" flipV="1">
            <a:off x="3505200" y="1123950"/>
            <a:ext cx="776" cy="648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3480311" y="1192372"/>
            <a:ext cx="845979" cy="461665"/>
          </a:xfrm>
          <a:prstGeom prst="rect">
            <a:avLst/>
          </a:prstGeom>
          <a:noFill/>
        </p:spPr>
        <p:txBody>
          <a:bodyPr wrap="square" rtlCol="0">
            <a:spAutoFit/>
          </a:bodyPr>
          <a:lstStyle/>
          <a:p>
            <a:r>
              <a:rPr lang="en-US" altLang="zh-CN" sz="1200" dirty="0" smtClean="0"/>
              <a:t>cookie:</a:t>
            </a:r>
          </a:p>
          <a:p>
            <a:r>
              <a:rPr lang="en-US" altLang="zh-CN" sz="1200" dirty="0" smtClean="0"/>
              <a:t>10.0.0.2</a:t>
            </a:r>
            <a:endParaRPr lang="zh-CN" altLang="en-US" sz="1200" dirty="0"/>
          </a:p>
        </p:txBody>
      </p:sp>
      <p:cxnSp>
        <p:nvCxnSpPr>
          <p:cNvPr id="97" name="直接箭头连接符 96"/>
          <p:cNvCxnSpPr/>
          <p:nvPr/>
        </p:nvCxnSpPr>
        <p:spPr>
          <a:xfrm flipH="1">
            <a:off x="3352800" y="1142612"/>
            <a:ext cx="776" cy="648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1" name="形状 100"/>
          <p:cNvCxnSpPr/>
          <p:nvPr/>
        </p:nvCxnSpPr>
        <p:spPr>
          <a:xfrm rot="16200000" flipV="1">
            <a:off x="3690900" y="2936291"/>
            <a:ext cx="2448000" cy="667138"/>
          </a:xfrm>
          <a:prstGeom prst="bentConnector2">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2" name="直接箭头连接符 101"/>
          <p:cNvCxnSpPr/>
          <p:nvPr/>
        </p:nvCxnSpPr>
        <p:spPr>
          <a:xfrm flipH="1">
            <a:off x="4371393" y="1123950"/>
            <a:ext cx="776" cy="648000"/>
          </a:xfrm>
          <a:prstGeom prst="straightConnector1">
            <a:avLst/>
          </a:prstGeom>
          <a:ln>
            <a:solidFill>
              <a:srgbClr val="0000CC"/>
            </a:solidFill>
            <a:tailEnd type="arrow"/>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4334069" y="1190819"/>
            <a:ext cx="845979" cy="461665"/>
          </a:xfrm>
          <a:prstGeom prst="rect">
            <a:avLst/>
          </a:prstGeom>
          <a:noFill/>
        </p:spPr>
        <p:txBody>
          <a:bodyPr wrap="square" rtlCol="0">
            <a:spAutoFit/>
          </a:bodyPr>
          <a:lstStyle/>
          <a:p>
            <a:r>
              <a:rPr lang="en-US" altLang="zh-CN" sz="1200" dirty="0" smtClean="0"/>
              <a:t>cookie:</a:t>
            </a:r>
          </a:p>
          <a:p>
            <a:r>
              <a:rPr lang="en-US" altLang="zh-CN" sz="1200" dirty="0" smtClean="0"/>
              <a:t>10.0.0.2</a:t>
            </a:r>
            <a:endParaRPr lang="zh-CN" altLang="en-US" sz="1200" dirty="0"/>
          </a:p>
        </p:txBody>
      </p:sp>
      <p:cxnSp>
        <p:nvCxnSpPr>
          <p:cNvPr id="107" name="肘形连接符 106"/>
          <p:cNvCxnSpPr/>
          <p:nvPr/>
        </p:nvCxnSpPr>
        <p:spPr>
          <a:xfrm rot="16200000" flipH="1">
            <a:off x="3754014" y="2724150"/>
            <a:ext cx="2590800" cy="914400"/>
          </a:xfrm>
          <a:prstGeom prst="bentConnector3">
            <a:avLst>
              <a:gd name="adj1" fmla="val -780"/>
            </a:avLst>
          </a:prstGeom>
          <a:ln>
            <a:solidFill>
              <a:srgbClr val="0000CC"/>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linds(horizontal)">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blinds(horizontal)">
                                      <p:cBhvr>
                                        <p:cTn id="20" dur="500"/>
                                        <p:tgtEl>
                                          <p:spTgt spid="8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blinds(horizontal)">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blinds(horizontal)">
                                      <p:cBhvr>
                                        <p:cTn id="28" dur="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blinds(horizontal)">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blinds(horizontal)">
                                      <p:cBhvr>
                                        <p:cTn id="38" dur="500"/>
                                        <p:tgtEl>
                                          <p:spTgt spid="93"/>
                                        </p:tgtEl>
                                      </p:cBhvr>
                                    </p:animEffect>
                                  </p:childTnLst>
                                </p:cTn>
                              </p:par>
                              <p:par>
                                <p:cTn id="39" presetID="3" presetClass="entr" presetSubtype="1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blinds(horizontal)">
                                      <p:cBhvr>
                                        <p:cTn id="41" dur="500"/>
                                        <p:tgtEl>
                                          <p:spTgt spid="9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3"/>
                                        </p:tgtEl>
                                        <p:attrNameLst>
                                          <p:attrName>style.visibility</p:attrName>
                                        </p:attrNameLst>
                                      </p:cBhvr>
                                      <p:to>
                                        <p:strVal val="visible"/>
                                      </p:to>
                                    </p:set>
                                    <p:animEffect transition="in" filter="blinds(horizontal)">
                                      <p:cBhvr>
                                        <p:cTn id="46" dur="500"/>
                                        <p:tgtEl>
                                          <p:spTgt spid="103"/>
                                        </p:tgtEl>
                                      </p:cBhvr>
                                    </p:animEffect>
                                  </p:childTnLst>
                                </p:cTn>
                              </p:par>
                              <p:par>
                                <p:cTn id="47" presetID="3" presetClass="entr" presetSubtype="1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blinds(horizontal)">
                                      <p:cBhvr>
                                        <p:cTn id="49" dur="500"/>
                                        <p:tgtEl>
                                          <p:spTgt spid="10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blinds(horizontal)">
                                      <p:cBhvr>
                                        <p:cTn id="54" dur="500"/>
                                        <p:tgtEl>
                                          <p:spTgt spid="10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linds(horizontal)">
                                      <p:cBhvr>
                                        <p:cTn id="59" dur="500"/>
                                        <p:tgtEl>
                                          <p:spTgt spid="62"/>
                                        </p:tgtEl>
                                      </p:cBhvr>
                                    </p:animEffect>
                                  </p:childTnLst>
                                </p:cTn>
                              </p:par>
                              <p:par>
                                <p:cTn id="60" presetID="3" presetClass="entr" presetSubtype="1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par>
                                <p:cTn id="63" presetID="3" presetClass="entr" presetSubtype="1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blinds(horizontal)">
                                      <p:cBhvr>
                                        <p:cTn id="6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3" grpId="0"/>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grpSp>
        <p:nvGrpSpPr>
          <p:cNvPr id="5"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grpSp>
        <p:nvGrpSpPr>
          <p:cNvPr id="57" name="组合 56"/>
          <p:cNvGrpSpPr/>
          <p:nvPr/>
        </p:nvGrpSpPr>
        <p:grpSpPr>
          <a:xfrm>
            <a:off x="3760222" y="3553019"/>
            <a:ext cx="3438331" cy="999931"/>
            <a:chOff x="3760222" y="3553019"/>
            <a:chExt cx="3438331" cy="999931"/>
          </a:xfrm>
        </p:grpSpPr>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grpSp>
          <p:nvGrpSpPr>
            <p:cNvPr id="12"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grpSp>
      <p:sp>
        <p:nvSpPr>
          <p:cNvPr id="31" name="灯片编号占位符 30"/>
          <p:cNvSpPr>
            <a:spLocks noGrp="1"/>
          </p:cNvSpPr>
          <p:nvPr>
            <p:ph type="sldNum" sz="quarter" idx="10"/>
          </p:nvPr>
        </p:nvSpPr>
        <p:spPr/>
        <p:txBody>
          <a:bodyPr/>
          <a:lstStyle/>
          <a:p>
            <a:pPr>
              <a:defRPr/>
            </a:pPr>
            <a:fld id="{76ED1C7B-0CD9-4688-8F46-F81567B67419}" type="slidenum">
              <a:rPr lang="en-US" altLang="zh-CN" smtClean="0"/>
              <a:pPr>
                <a:defRPr/>
              </a:pPr>
              <a:t>17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blinds(horizontal)">
                                      <p:cBhvr>
                                        <p:cTn id="13" dur="500"/>
                                        <p:tgtEl>
                                          <p:spTgt spid="9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linds(horizontal)">
                                      <p:cBhvr>
                                        <p:cTn id="16" dur="500"/>
                                        <p:tgtEl>
                                          <p:spTgt spid="9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96" grpId="0" animBg="1"/>
      <p:bldP spid="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2</a:t>
            </a:r>
            <a:r>
              <a:rPr lang="zh-CN" altLang="en-US" dirty="0" smtClean="0"/>
              <a:t> </a:t>
            </a:r>
            <a:r>
              <a:rPr lang="en-US" altLang="zh-CN" dirty="0" smtClean="0"/>
              <a:t>– </a:t>
            </a:r>
            <a:r>
              <a:rPr lang="zh-CN" altLang="en-US" dirty="0" smtClean="0"/>
              <a:t>运维智能化</a:t>
            </a:r>
            <a:endParaRPr lang="zh-CN" altLang="en-US" dirty="0"/>
          </a:p>
        </p:txBody>
      </p:sp>
      <p:pic>
        <p:nvPicPr>
          <p:cNvPr id="154626" name="Picture 2"/>
          <p:cNvPicPr>
            <a:picLocks noChangeAspect="1" noChangeArrowheads="1"/>
          </p:cNvPicPr>
          <p:nvPr/>
        </p:nvPicPr>
        <p:blipFill>
          <a:blip r:embed="rId2"/>
          <a:srcRect/>
          <a:stretch>
            <a:fillRect/>
          </a:stretch>
        </p:blipFill>
        <p:spPr bwMode="auto">
          <a:xfrm>
            <a:off x="1057275" y="942975"/>
            <a:ext cx="7029450" cy="325755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18</a:t>
            </a:fld>
            <a:endParaRPr lang="en-US" altLang="zh-C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2</a:t>
            </a:r>
            <a:r>
              <a:rPr lang="zh-CN" altLang="en-US" dirty="0" smtClean="0"/>
              <a:t> </a:t>
            </a:r>
            <a:r>
              <a:rPr lang="en-US" altLang="zh-CN" dirty="0" smtClean="0"/>
              <a:t>– </a:t>
            </a:r>
            <a:r>
              <a:rPr lang="zh-CN" altLang="en-US" dirty="0" smtClean="0"/>
              <a:t>运维智能化 </a:t>
            </a:r>
            <a:r>
              <a:rPr lang="en-US" altLang="zh-CN" dirty="0" smtClean="0"/>
              <a:t>– </a:t>
            </a:r>
            <a:r>
              <a:rPr lang="zh-CN" altLang="en-US" dirty="0" smtClean="0"/>
              <a:t>分析</a:t>
            </a:r>
            <a:r>
              <a:rPr lang="en-US" altLang="zh-CN" dirty="0" smtClean="0"/>
              <a:t>1/2</a:t>
            </a:r>
            <a:endParaRPr lang="zh-CN" altLang="en-US" dirty="0"/>
          </a:p>
        </p:txBody>
      </p:sp>
      <p:pic>
        <p:nvPicPr>
          <p:cNvPr id="155651" name="Picture 3"/>
          <p:cNvPicPr>
            <a:picLocks noChangeAspect="1" noChangeArrowheads="1"/>
          </p:cNvPicPr>
          <p:nvPr/>
        </p:nvPicPr>
        <p:blipFill>
          <a:blip r:embed="rId2"/>
          <a:srcRect/>
          <a:stretch>
            <a:fillRect/>
          </a:stretch>
        </p:blipFill>
        <p:spPr bwMode="auto">
          <a:xfrm>
            <a:off x="342900" y="1276350"/>
            <a:ext cx="7696200" cy="3352972"/>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19</a:t>
            </a:fld>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524000" y="3648075"/>
            <a:ext cx="6096000" cy="457200"/>
          </a:xfrm>
          <a:prstGeom prst="rect">
            <a:avLst/>
          </a:prstGeom>
          <a:noFill/>
          <a:ln w="22225">
            <a:noFill/>
            <a:miter lim="800000"/>
            <a:headEnd/>
            <a:tailEnd/>
          </a:ln>
        </p:spPr>
        <p:txBody>
          <a:bodyPr/>
          <a:lstStyle/>
          <a:p>
            <a:pPr algn="ctr" eaLnBrk="0" hangingPunct="0">
              <a:spcBef>
                <a:spcPct val="20000"/>
              </a:spcBef>
              <a:defRPr/>
            </a:pPr>
            <a:r>
              <a:rPr lang="zh-CN" altLang="en-US" sz="2800" kern="0" dirty="0">
                <a:solidFill>
                  <a:srgbClr val="FFFFFF"/>
                </a:solidFill>
                <a:latin typeface="微软雅黑" pitchFamily="34" charset="-122"/>
                <a:ea typeface="微软雅黑" pitchFamily="34" charset="-122"/>
                <a:cs typeface="Arial" pitchFamily="34" charset="0"/>
              </a:rPr>
              <a:t>用友</a:t>
            </a:r>
            <a:r>
              <a:rPr lang="zh-CN" altLang="en-US" sz="2800" kern="0" dirty="0" smtClean="0">
                <a:solidFill>
                  <a:srgbClr val="FFFFFF"/>
                </a:solidFill>
                <a:latin typeface="微软雅黑" pitchFamily="34" charset="-122"/>
                <a:ea typeface="微软雅黑" pitchFamily="34" charset="-122"/>
                <a:cs typeface="Arial" pitchFamily="34" charset="0"/>
              </a:rPr>
              <a:t>软件  白</a:t>
            </a:r>
            <a:r>
              <a:rPr lang="zh-CN" altLang="en-US" sz="2800" kern="0" dirty="0">
                <a:solidFill>
                  <a:srgbClr val="FFFFFF"/>
                </a:solidFill>
                <a:latin typeface="微软雅黑" pitchFamily="34" charset="-122"/>
                <a:ea typeface="微软雅黑" pitchFamily="34" charset="-122"/>
                <a:cs typeface="Arial" pitchFamily="34" charset="0"/>
              </a:rPr>
              <a:t>小勇</a:t>
            </a:r>
            <a:endParaRPr lang="en-US" altLang="zh-CN" sz="2800" kern="0" dirty="0">
              <a:solidFill>
                <a:srgbClr val="FFFFFF"/>
              </a:solidFill>
              <a:latin typeface="微软雅黑" pitchFamily="34" charset="-122"/>
              <a:ea typeface="微软雅黑" pitchFamily="34" charset="-122"/>
              <a:cs typeface="Arial" pitchFamily="34" charset="0"/>
            </a:endParaRPr>
          </a:p>
        </p:txBody>
      </p:sp>
      <p:sp>
        <p:nvSpPr>
          <p:cNvPr id="5" name="Rectangle 4"/>
          <p:cNvSpPr txBox="1">
            <a:spLocks noChangeArrowheads="1"/>
          </p:cNvSpPr>
          <p:nvPr/>
        </p:nvSpPr>
        <p:spPr bwMode="auto">
          <a:xfrm>
            <a:off x="838200" y="2190750"/>
            <a:ext cx="7543800"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基于</a:t>
            </a:r>
            <a:r>
              <a:rPr kumimoji="0" lang="en-US" altLang="zh-CN" sz="32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Cloud Foundry</a:t>
            </a:r>
            <a:r>
              <a:rPr kumimoji="0" lang="zh-CN" altLang="en-US" sz="32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的大企业私有云方案</a:t>
            </a:r>
            <a:endParaRPr kumimoji="0" lang="en-US" altLang="zh-CN" sz="32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p:txBody>
      </p:sp>
      <p:sp>
        <p:nvSpPr>
          <p:cNvPr id="8" name="副标题 7"/>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2</a:t>
            </a:r>
            <a:r>
              <a:rPr lang="zh-CN" altLang="en-US" dirty="0" smtClean="0"/>
              <a:t> </a:t>
            </a:r>
            <a:r>
              <a:rPr lang="en-US" altLang="zh-CN" dirty="0" smtClean="0"/>
              <a:t>– </a:t>
            </a:r>
            <a:r>
              <a:rPr lang="zh-CN" altLang="en-US" dirty="0" smtClean="0"/>
              <a:t>运维智能化 </a:t>
            </a:r>
            <a:r>
              <a:rPr lang="en-US" altLang="zh-CN" dirty="0" smtClean="0"/>
              <a:t>– </a:t>
            </a:r>
            <a:r>
              <a:rPr lang="zh-CN" altLang="en-US" dirty="0" smtClean="0"/>
              <a:t>分析</a:t>
            </a:r>
            <a:r>
              <a:rPr lang="en-US" altLang="zh-CN" dirty="0" smtClean="0"/>
              <a:t>2/2</a:t>
            </a:r>
            <a:endParaRPr lang="zh-CN" altLang="en-US" dirty="0"/>
          </a:p>
        </p:txBody>
      </p:sp>
      <p:pic>
        <p:nvPicPr>
          <p:cNvPr id="156675" name="Picture 3"/>
          <p:cNvPicPr>
            <a:picLocks noChangeAspect="1" noChangeArrowheads="1"/>
          </p:cNvPicPr>
          <p:nvPr/>
        </p:nvPicPr>
        <p:blipFill>
          <a:blip r:embed="rId2"/>
          <a:srcRect/>
          <a:stretch>
            <a:fillRect/>
          </a:stretch>
        </p:blipFill>
        <p:spPr bwMode="auto">
          <a:xfrm>
            <a:off x="304800" y="819150"/>
            <a:ext cx="8153400" cy="4203414"/>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20</a:t>
            </a:fld>
            <a:endParaRPr lang="en-US" altLang="zh-C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2</a:t>
            </a:r>
            <a:r>
              <a:rPr lang="zh-CN" altLang="en-US" dirty="0" smtClean="0"/>
              <a:t> </a:t>
            </a:r>
            <a:r>
              <a:rPr lang="en-US" altLang="zh-CN" dirty="0" smtClean="0"/>
              <a:t>– </a:t>
            </a:r>
            <a:r>
              <a:rPr lang="zh-CN" altLang="en-US" dirty="0" smtClean="0"/>
              <a:t>运维智能化 </a:t>
            </a:r>
            <a:r>
              <a:rPr lang="en-US" altLang="zh-CN" dirty="0" smtClean="0"/>
              <a:t>– </a:t>
            </a:r>
            <a:r>
              <a:rPr lang="zh-CN" altLang="en-US" dirty="0" smtClean="0"/>
              <a:t>解决</a:t>
            </a:r>
            <a:r>
              <a:rPr lang="en-US" altLang="zh-CN" dirty="0" smtClean="0"/>
              <a:t>1/2</a:t>
            </a:r>
            <a:endParaRPr lang="zh-CN" altLang="en-US" dirty="0"/>
          </a:p>
        </p:txBody>
      </p:sp>
      <p:pic>
        <p:nvPicPr>
          <p:cNvPr id="222209" name="Picture 1"/>
          <p:cNvPicPr>
            <a:picLocks noChangeAspect="1" noChangeArrowheads="1"/>
          </p:cNvPicPr>
          <p:nvPr/>
        </p:nvPicPr>
        <p:blipFill>
          <a:blip r:embed="rId2"/>
          <a:srcRect/>
          <a:stretch>
            <a:fillRect/>
          </a:stretch>
        </p:blipFill>
        <p:spPr bwMode="auto">
          <a:xfrm>
            <a:off x="304800" y="819150"/>
            <a:ext cx="8382000" cy="40386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21</a:t>
            </a:fld>
            <a:endParaRPr lang="en-US" altLang="zh-C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2</a:t>
            </a:r>
            <a:r>
              <a:rPr lang="zh-CN" altLang="en-US" dirty="0" smtClean="0"/>
              <a:t> </a:t>
            </a:r>
            <a:r>
              <a:rPr lang="en-US" altLang="zh-CN" dirty="0" smtClean="0"/>
              <a:t>– </a:t>
            </a:r>
            <a:r>
              <a:rPr lang="zh-CN" altLang="en-US" dirty="0" smtClean="0"/>
              <a:t>运维智能化 </a:t>
            </a:r>
            <a:r>
              <a:rPr lang="en-US" altLang="zh-CN" dirty="0" smtClean="0"/>
              <a:t>– </a:t>
            </a:r>
            <a:r>
              <a:rPr lang="zh-CN" altLang="en-US" dirty="0" smtClean="0"/>
              <a:t>解决</a:t>
            </a:r>
            <a:r>
              <a:rPr lang="en-US" altLang="zh-CN" dirty="0" smtClean="0"/>
              <a:t>2/2</a:t>
            </a:r>
            <a:endParaRPr lang="zh-CN" altLang="en-US" dirty="0"/>
          </a:p>
        </p:txBody>
      </p:sp>
      <p:pic>
        <p:nvPicPr>
          <p:cNvPr id="221187" name="Picture 3"/>
          <p:cNvPicPr>
            <a:picLocks noChangeAspect="1" noChangeArrowheads="1"/>
          </p:cNvPicPr>
          <p:nvPr/>
        </p:nvPicPr>
        <p:blipFill>
          <a:blip r:embed="rId2"/>
          <a:srcRect/>
          <a:stretch>
            <a:fillRect/>
          </a:stretch>
        </p:blipFill>
        <p:spPr bwMode="auto">
          <a:xfrm>
            <a:off x="0" y="809625"/>
            <a:ext cx="9067800" cy="428625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22</a:t>
            </a:fld>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Cloud Foundry</a:t>
            </a:r>
            <a:r>
              <a:rPr lang="zh-CN" altLang="en-US" dirty="0" smtClean="0"/>
              <a:t>基于消息的架构</a:t>
            </a:r>
            <a:endParaRPr lang="zh-CN" altLang="en-US" dirty="0"/>
          </a:p>
        </p:txBody>
      </p:sp>
      <p:sp>
        <p:nvSpPr>
          <p:cNvPr id="5" name="Rounded Rectangle 8"/>
          <p:cNvSpPr/>
          <p:nvPr/>
        </p:nvSpPr>
        <p:spPr>
          <a:xfrm>
            <a:off x="6241898" y="1974194"/>
            <a:ext cx="1987702" cy="608265"/>
          </a:xfrm>
          <a:prstGeom prst="roundRect">
            <a:avLst/>
          </a:prstGeom>
          <a:solidFill>
            <a:schemeClr val="tx2">
              <a:lumMod val="10000"/>
              <a:lumOff val="90000"/>
            </a:schemeClr>
          </a:solidFill>
          <a:ln w="34925">
            <a:solidFill>
              <a:schemeClr val="tx2">
                <a:lumMod val="75000"/>
                <a:lumOff val="25000"/>
                <a:alpha val="80000"/>
              </a:scheme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lIns="130032" tIns="65017" rIns="130032" bIns="65017" rtlCol="0" anchor="ctr"/>
          <a:lstStyle/>
          <a:p>
            <a:pPr algn="ctr"/>
            <a:r>
              <a:rPr lang="en-US" dirty="0" err="1" smtClean="0">
                <a:solidFill>
                  <a:schemeClr val="tx1"/>
                </a:solidFill>
              </a:rPr>
              <a:t>uaa</a:t>
            </a:r>
            <a:endParaRPr lang="en-US" dirty="0">
              <a:solidFill>
                <a:schemeClr val="tx1"/>
              </a:solidFill>
            </a:endParaRPr>
          </a:p>
        </p:txBody>
      </p:sp>
      <p:grpSp>
        <p:nvGrpSpPr>
          <p:cNvPr id="2" name="Group 21"/>
          <p:cNvGrpSpPr/>
          <p:nvPr/>
        </p:nvGrpSpPr>
        <p:grpSpPr>
          <a:xfrm>
            <a:off x="879733" y="4002019"/>
            <a:ext cx="2368508" cy="912398"/>
            <a:chOff x="229274" y="3317018"/>
            <a:chExt cx="2613849" cy="1212216"/>
          </a:xfrm>
          <a:solidFill>
            <a:schemeClr val="tx2">
              <a:lumMod val="25000"/>
              <a:lumOff val="75000"/>
            </a:schemeClr>
          </a:solidFill>
        </p:grpSpPr>
        <p:sp>
          <p:nvSpPr>
            <p:cNvPr id="7" name="Rounded Rectangle 24"/>
            <p:cNvSpPr/>
            <p:nvPr/>
          </p:nvSpPr>
          <p:spPr>
            <a:xfrm>
              <a:off x="649526" y="3317018"/>
              <a:ext cx="2193597" cy="808144"/>
            </a:xfrm>
            <a:prstGeom prst="roundRect">
              <a:avLst/>
            </a:prstGeom>
            <a:grpFill/>
            <a:ln w="34925">
              <a:solidFill>
                <a:schemeClr val="tx2">
                  <a:lumMod val="75000"/>
                  <a:lumOff val="25000"/>
                  <a:alpha val="80000"/>
                </a:scheme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lumOff val="25000"/>
                  </a:schemeClr>
                </a:solidFill>
              </a:endParaRPr>
            </a:p>
          </p:txBody>
        </p:sp>
        <p:sp>
          <p:nvSpPr>
            <p:cNvPr id="8" name="Rounded Rectangle 25"/>
            <p:cNvSpPr/>
            <p:nvPr/>
          </p:nvSpPr>
          <p:spPr>
            <a:xfrm>
              <a:off x="439400" y="3519054"/>
              <a:ext cx="2193597" cy="808144"/>
            </a:xfrm>
            <a:prstGeom prst="roundRect">
              <a:avLst/>
            </a:prstGeom>
            <a:grpFill/>
            <a:ln w="34925">
              <a:solidFill>
                <a:schemeClr val="tx2">
                  <a:lumMod val="75000"/>
                  <a:lumOff val="25000"/>
                  <a:alpha val="80000"/>
                </a:scheme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lumOff val="25000"/>
                  </a:schemeClr>
                </a:solidFill>
              </a:endParaRPr>
            </a:p>
          </p:txBody>
        </p:sp>
        <p:sp>
          <p:nvSpPr>
            <p:cNvPr id="9" name="Rounded Rectangle 26"/>
            <p:cNvSpPr/>
            <p:nvPr/>
          </p:nvSpPr>
          <p:spPr>
            <a:xfrm>
              <a:off x="229274" y="3721090"/>
              <a:ext cx="2193597" cy="808144"/>
            </a:xfrm>
            <a:prstGeom prst="roundRect">
              <a:avLst/>
            </a:prstGeom>
            <a:grpFill/>
            <a:ln w="34925">
              <a:solidFill>
                <a:schemeClr val="tx2">
                  <a:lumMod val="75000"/>
                  <a:lumOff val="25000"/>
                  <a:alpha val="80000"/>
                </a:scheme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service</a:t>
              </a:r>
              <a:endParaRPr lang="en-US" dirty="0">
                <a:solidFill>
                  <a:schemeClr val="tx1"/>
                </a:solidFill>
              </a:endParaRPr>
            </a:p>
          </p:txBody>
        </p:sp>
      </p:grpSp>
      <p:grpSp>
        <p:nvGrpSpPr>
          <p:cNvPr id="6" name="Group 33"/>
          <p:cNvGrpSpPr/>
          <p:nvPr/>
        </p:nvGrpSpPr>
        <p:grpSpPr>
          <a:xfrm>
            <a:off x="3859809" y="1320128"/>
            <a:ext cx="2178105" cy="760331"/>
            <a:chOff x="293414" y="3683221"/>
            <a:chExt cx="2403723" cy="1010180"/>
          </a:xfrm>
          <a:solidFill>
            <a:schemeClr val="accent4">
              <a:lumMod val="40000"/>
              <a:lumOff val="60000"/>
            </a:schemeClr>
          </a:solidFill>
        </p:grpSpPr>
        <p:sp>
          <p:nvSpPr>
            <p:cNvPr id="11" name="Rounded Rectangle 34"/>
            <p:cNvSpPr/>
            <p:nvPr/>
          </p:nvSpPr>
          <p:spPr>
            <a:xfrm>
              <a:off x="503540" y="3683221"/>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35"/>
            <p:cNvSpPr/>
            <p:nvPr/>
          </p:nvSpPr>
          <p:spPr>
            <a:xfrm>
              <a:off x="293414" y="3885257"/>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cloud controller</a:t>
              </a:r>
              <a:endParaRPr lang="en-US" dirty="0">
                <a:solidFill>
                  <a:schemeClr val="tx1"/>
                </a:solidFill>
              </a:endParaRPr>
            </a:p>
          </p:txBody>
        </p:sp>
      </p:grpSp>
      <p:grpSp>
        <p:nvGrpSpPr>
          <p:cNvPr id="10" name="Group 106"/>
          <p:cNvGrpSpPr/>
          <p:nvPr/>
        </p:nvGrpSpPr>
        <p:grpSpPr>
          <a:xfrm>
            <a:off x="3663946" y="3455953"/>
            <a:ext cx="2422754" cy="1504960"/>
            <a:chOff x="3753886" y="4020985"/>
            <a:chExt cx="2673713" cy="1999497"/>
          </a:xfrm>
          <a:solidFill>
            <a:schemeClr val="accent3">
              <a:lumMod val="60000"/>
              <a:lumOff val="40000"/>
            </a:schemeClr>
          </a:solidFill>
        </p:grpSpPr>
        <p:grpSp>
          <p:nvGrpSpPr>
            <p:cNvPr id="13" name="Group 105"/>
            <p:cNvGrpSpPr/>
            <p:nvPr/>
          </p:nvGrpSpPr>
          <p:grpSpPr>
            <a:xfrm>
              <a:off x="3753886" y="4020985"/>
              <a:ext cx="2673713" cy="1999497"/>
              <a:chOff x="3753886" y="4020985"/>
              <a:chExt cx="2673713" cy="1999497"/>
            </a:xfrm>
            <a:grpFill/>
          </p:grpSpPr>
          <p:sp>
            <p:nvSpPr>
              <p:cNvPr id="24" name="Rounded Rectangle 46"/>
              <p:cNvSpPr/>
              <p:nvPr/>
            </p:nvSpPr>
            <p:spPr>
              <a:xfrm>
                <a:off x="4234002" y="4020985"/>
                <a:ext cx="2193597" cy="1657216"/>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dirty="0">
                  <a:solidFill>
                    <a:schemeClr val="tx1"/>
                  </a:solidFill>
                </a:endParaRPr>
              </a:p>
            </p:txBody>
          </p:sp>
          <p:sp>
            <p:nvSpPr>
              <p:cNvPr id="25" name="Rounded Rectangle 45"/>
              <p:cNvSpPr/>
              <p:nvPr/>
            </p:nvSpPr>
            <p:spPr>
              <a:xfrm>
                <a:off x="3993944" y="4192125"/>
                <a:ext cx="2193597" cy="1657216"/>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dirty="0">
                  <a:solidFill>
                    <a:schemeClr val="tx1"/>
                  </a:solidFill>
                </a:endParaRPr>
              </a:p>
            </p:txBody>
          </p:sp>
          <p:sp>
            <p:nvSpPr>
              <p:cNvPr id="26" name="Rounded Rectangle 44"/>
              <p:cNvSpPr/>
              <p:nvPr/>
            </p:nvSpPr>
            <p:spPr>
              <a:xfrm>
                <a:off x="3753886" y="4363266"/>
                <a:ext cx="2193597" cy="1657216"/>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dirty="0" err="1" smtClean="0">
                    <a:solidFill>
                      <a:schemeClr val="tx1"/>
                    </a:solidFill>
                  </a:rPr>
                  <a:t>dea</a:t>
                </a:r>
                <a:endParaRPr lang="en-US" dirty="0">
                  <a:solidFill>
                    <a:schemeClr val="tx1"/>
                  </a:solidFill>
                </a:endParaRPr>
              </a:p>
            </p:txBody>
          </p:sp>
        </p:grpSp>
        <p:grpSp>
          <p:nvGrpSpPr>
            <p:cNvPr id="14" name="Group 52"/>
            <p:cNvGrpSpPr/>
            <p:nvPr/>
          </p:nvGrpSpPr>
          <p:grpSpPr>
            <a:xfrm>
              <a:off x="3961549" y="4894104"/>
              <a:ext cx="1824989" cy="1010227"/>
              <a:chOff x="7011329" y="943437"/>
              <a:chExt cx="1824989" cy="1010227"/>
            </a:xfrm>
            <a:grpFill/>
          </p:grpSpPr>
          <p:grpSp>
            <p:nvGrpSpPr>
              <p:cNvPr id="15" name="Group 48"/>
              <p:cNvGrpSpPr/>
              <p:nvPr/>
            </p:nvGrpSpPr>
            <p:grpSpPr>
              <a:xfrm>
                <a:off x="7011329" y="943437"/>
                <a:ext cx="1011684" cy="1010227"/>
                <a:chOff x="7011329" y="974214"/>
                <a:chExt cx="1011684" cy="1010227"/>
              </a:xfrm>
              <a:grpFill/>
            </p:grpSpPr>
            <p:sp>
              <p:nvSpPr>
                <p:cNvPr id="21" name="Rounded Rectangle 41"/>
                <p:cNvSpPr>
                  <a:spLocks noChangeAspect="1"/>
                </p:cNvSpPr>
                <p:nvPr/>
              </p:nvSpPr>
              <p:spPr>
                <a:xfrm>
                  <a:off x="7309781" y="974214"/>
                  <a:ext cx="713232" cy="716310"/>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Rounded Rectangle 42"/>
                <p:cNvSpPr>
                  <a:spLocks noChangeAspect="1"/>
                </p:cNvSpPr>
                <p:nvPr/>
              </p:nvSpPr>
              <p:spPr>
                <a:xfrm>
                  <a:off x="7160555" y="1121173"/>
                  <a:ext cx="713232" cy="716310"/>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Rounded Rectangle 43"/>
                <p:cNvSpPr>
                  <a:spLocks noChangeAspect="1"/>
                </p:cNvSpPr>
                <p:nvPr/>
              </p:nvSpPr>
              <p:spPr>
                <a:xfrm>
                  <a:off x="7011329" y="1268131"/>
                  <a:ext cx="713232" cy="716310"/>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tx1"/>
                      </a:solidFill>
                    </a:rPr>
                    <a:t>app</a:t>
                  </a:r>
                  <a:endParaRPr lang="en-US" sz="1700" dirty="0">
                    <a:solidFill>
                      <a:schemeClr val="tx1"/>
                    </a:solidFill>
                  </a:endParaRPr>
                </a:p>
              </p:txBody>
            </p:sp>
          </p:grpSp>
          <p:grpSp>
            <p:nvGrpSpPr>
              <p:cNvPr id="16" name="Group 54"/>
              <p:cNvGrpSpPr/>
              <p:nvPr/>
            </p:nvGrpSpPr>
            <p:grpSpPr>
              <a:xfrm>
                <a:off x="7824633" y="943437"/>
                <a:ext cx="1011685" cy="1010227"/>
                <a:chOff x="7043363" y="974214"/>
                <a:chExt cx="1011685" cy="1010227"/>
              </a:xfrm>
              <a:grpFill/>
            </p:grpSpPr>
            <p:sp>
              <p:nvSpPr>
                <p:cNvPr id="18" name="Rounded Rectangle 55"/>
                <p:cNvSpPr>
                  <a:spLocks noChangeAspect="1"/>
                </p:cNvSpPr>
                <p:nvPr/>
              </p:nvSpPr>
              <p:spPr>
                <a:xfrm>
                  <a:off x="7341817" y="974214"/>
                  <a:ext cx="713231" cy="716310"/>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56"/>
                <p:cNvSpPr>
                  <a:spLocks noChangeAspect="1"/>
                </p:cNvSpPr>
                <p:nvPr/>
              </p:nvSpPr>
              <p:spPr>
                <a:xfrm>
                  <a:off x="7160555" y="1121173"/>
                  <a:ext cx="713232" cy="716310"/>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ounded Rectangle 57"/>
                <p:cNvSpPr>
                  <a:spLocks noChangeAspect="1"/>
                </p:cNvSpPr>
                <p:nvPr/>
              </p:nvSpPr>
              <p:spPr>
                <a:xfrm>
                  <a:off x="7043363" y="1268131"/>
                  <a:ext cx="713231" cy="716310"/>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tx1"/>
                      </a:solidFill>
                    </a:rPr>
                    <a:t>app</a:t>
                  </a:r>
                  <a:endParaRPr lang="en-US" sz="1700" dirty="0">
                    <a:solidFill>
                      <a:schemeClr val="tx1"/>
                    </a:solidFill>
                  </a:endParaRPr>
                </a:p>
              </p:txBody>
            </p:sp>
          </p:grpSp>
        </p:grpSp>
      </p:grpSp>
      <p:sp>
        <p:nvSpPr>
          <p:cNvPr id="27" name="Can 59"/>
          <p:cNvSpPr/>
          <p:nvPr/>
        </p:nvSpPr>
        <p:spPr>
          <a:xfrm>
            <a:off x="6623239" y="942522"/>
            <a:ext cx="909262" cy="620408"/>
          </a:xfrm>
          <a:prstGeom prst="can">
            <a:avLst/>
          </a:prstGeom>
          <a:blipFill>
            <a:blip r:embed="rId2" cstate="print"/>
            <a:tile tx="0" ty="0" sx="100000" sy="100000" flip="none" algn="tl"/>
          </a:bli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lIns="130032" tIns="65017" rIns="130032" bIns="65017" rtlCol="0" anchor="ctr"/>
          <a:lstStyle/>
          <a:p>
            <a:pPr algn="ctr"/>
            <a:r>
              <a:rPr lang="en-US" dirty="0" err="1" smtClean="0">
                <a:solidFill>
                  <a:srgbClr val="000000"/>
                </a:solidFill>
              </a:rPr>
              <a:t>ccdb</a:t>
            </a:r>
            <a:endParaRPr lang="en-US" dirty="0">
              <a:solidFill>
                <a:srgbClr val="000000"/>
              </a:solidFill>
            </a:endParaRPr>
          </a:p>
        </p:txBody>
      </p:sp>
      <p:sp>
        <p:nvSpPr>
          <p:cNvPr id="28" name="Oval 60"/>
          <p:cNvSpPr/>
          <p:nvPr/>
        </p:nvSpPr>
        <p:spPr>
          <a:xfrm>
            <a:off x="4290801" y="2493957"/>
            <a:ext cx="1150755" cy="578576"/>
          </a:xfrm>
          <a:prstGeom prst="ellipse">
            <a:avLst/>
          </a:prstGeom>
          <a:solidFill>
            <a:schemeClr val="accent2">
              <a:lumMod val="60000"/>
              <a:lumOff val="40000"/>
            </a:schemeClr>
          </a:solid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lIns="130032" tIns="65017" rIns="130032" bIns="65017" rtlCol="0" anchor="ctr"/>
          <a:lstStyle/>
          <a:p>
            <a:pPr algn="ctr"/>
            <a:r>
              <a:rPr lang="en-US" dirty="0" smtClean="0">
                <a:solidFill>
                  <a:srgbClr val="000000"/>
                </a:solidFill>
              </a:rPr>
              <a:t>nats</a:t>
            </a:r>
            <a:endParaRPr lang="en-US" dirty="0">
              <a:solidFill>
                <a:srgbClr val="000000"/>
              </a:solidFill>
            </a:endParaRPr>
          </a:p>
        </p:txBody>
      </p:sp>
      <p:cxnSp>
        <p:nvCxnSpPr>
          <p:cNvPr id="29" name="Straight Connector 62"/>
          <p:cNvCxnSpPr>
            <a:stCxn id="12" idx="2"/>
            <a:endCxn id="28" idx="0"/>
          </p:cNvCxnSpPr>
          <p:nvPr/>
        </p:nvCxnSpPr>
        <p:spPr>
          <a:xfrm>
            <a:off x="4853660" y="2080459"/>
            <a:ext cx="12519" cy="413497"/>
          </a:xfrm>
          <a:prstGeom prst="line">
            <a:avLst/>
          </a:prstGeom>
          <a:ln w="47625">
            <a:solidFill>
              <a:srgbClr val="FF0000">
                <a:alpha val="80000"/>
              </a:srgb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0" name="Straight Connector 65"/>
          <p:cNvCxnSpPr>
            <a:stCxn id="11" idx="3"/>
            <a:endCxn id="27" idx="2"/>
          </p:cNvCxnSpPr>
          <p:nvPr/>
        </p:nvCxnSpPr>
        <p:spPr>
          <a:xfrm flipV="1">
            <a:off x="6037914" y="1252726"/>
            <a:ext cx="585324" cy="371535"/>
          </a:xfrm>
          <a:prstGeom prst="line">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1" name="Straight Connector 71"/>
          <p:cNvCxnSpPr>
            <a:stCxn id="47" idx="1"/>
            <a:endCxn id="28" idx="6"/>
          </p:cNvCxnSpPr>
          <p:nvPr/>
        </p:nvCxnSpPr>
        <p:spPr>
          <a:xfrm flipH="1" flipV="1">
            <a:off x="5441557" y="2783245"/>
            <a:ext cx="800341" cy="372275"/>
          </a:xfrm>
          <a:prstGeom prst="line">
            <a:avLst/>
          </a:prstGeom>
          <a:ln w="47625">
            <a:solidFill>
              <a:srgbClr val="FF0000">
                <a:alpha val="80000"/>
              </a:srgb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75"/>
          <p:cNvCxnSpPr>
            <a:stCxn id="39" idx="3"/>
            <a:endCxn id="28" idx="2"/>
          </p:cNvCxnSpPr>
          <p:nvPr/>
        </p:nvCxnSpPr>
        <p:spPr>
          <a:xfrm>
            <a:off x="3242369" y="2777721"/>
            <a:ext cx="1048432" cy="5526"/>
          </a:xfrm>
          <a:prstGeom prst="line">
            <a:avLst/>
          </a:prstGeom>
          <a:ln w="47625">
            <a:solidFill>
              <a:srgbClr val="FF0000">
                <a:alpha val="80000"/>
              </a:srgb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82"/>
          <p:cNvCxnSpPr>
            <a:stCxn id="39" idx="3"/>
          </p:cNvCxnSpPr>
          <p:nvPr/>
        </p:nvCxnSpPr>
        <p:spPr>
          <a:xfrm>
            <a:off x="3242370" y="2777720"/>
            <a:ext cx="935577" cy="1335401"/>
          </a:xfrm>
          <a:prstGeom prst="straightConnector1">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85"/>
          <p:cNvCxnSpPr>
            <a:stCxn id="7" idx="0"/>
          </p:cNvCxnSpPr>
          <p:nvPr/>
        </p:nvCxnSpPr>
        <p:spPr>
          <a:xfrm flipV="1">
            <a:off x="2254389" y="3385985"/>
            <a:ext cx="0" cy="616035"/>
          </a:xfrm>
          <a:prstGeom prst="line">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5" name="Straight Connector 93"/>
          <p:cNvCxnSpPr>
            <a:stCxn id="7" idx="3"/>
            <a:endCxn id="23" idx="1"/>
          </p:cNvCxnSpPr>
          <p:nvPr/>
        </p:nvCxnSpPr>
        <p:spPr>
          <a:xfrm>
            <a:off x="3248241" y="4306152"/>
            <a:ext cx="603877" cy="297763"/>
          </a:xfrm>
          <a:prstGeom prst="line">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6" name="Straight Connector 96"/>
          <p:cNvCxnSpPr>
            <a:endCxn id="28" idx="4"/>
          </p:cNvCxnSpPr>
          <p:nvPr/>
        </p:nvCxnSpPr>
        <p:spPr>
          <a:xfrm flipV="1">
            <a:off x="4866179" y="3072534"/>
            <a:ext cx="0" cy="383418"/>
          </a:xfrm>
          <a:prstGeom prst="line">
            <a:avLst/>
          </a:prstGeom>
          <a:ln w="47625">
            <a:solidFill>
              <a:srgbClr val="FF0000">
                <a:alpha val="80000"/>
              </a:srgb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7" name="Straight Connector 82"/>
          <p:cNvCxnSpPr>
            <a:stCxn id="39" idx="3"/>
          </p:cNvCxnSpPr>
          <p:nvPr/>
        </p:nvCxnSpPr>
        <p:spPr>
          <a:xfrm flipV="1">
            <a:off x="3242370" y="2045047"/>
            <a:ext cx="639102" cy="732673"/>
          </a:xfrm>
          <a:prstGeom prst="straightConnector1">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nvGrpSpPr>
          <p:cNvPr id="17" name="Group 36"/>
          <p:cNvGrpSpPr/>
          <p:nvPr/>
        </p:nvGrpSpPr>
        <p:grpSpPr>
          <a:xfrm>
            <a:off x="873861" y="2473587"/>
            <a:ext cx="2368508" cy="912398"/>
            <a:chOff x="229274" y="3317018"/>
            <a:chExt cx="2613849" cy="1212216"/>
          </a:xfrm>
          <a:solidFill>
            <a:srgbClr val="FFFF00"/>
          </a:solidFill>
        </p:grpSpPr>
        <p:sp>
          <p:nvSpPr>
            <p:cNvPr id="39" name="Rounded Rectangle 37"/>
            <p:cNvSpPr/>
            <p:nvPr/>
          </p:nvSpPr>
          <p:spPr>
            <a:xfrm>
              <a:off x="649526" y="3317018"/>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0" name="Rounded Rectangle 38"/>
            <p:cNvSpPr/>
            <p:nvPr/>
          </p:nvSpPr>
          <p:spPr>
            <a:xfrm>
              <a:off x="439400" y="3519054"/>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39"/>
            <p:cNvSpPr/>
            <p:nvPr/>
          </p:nvSpPr>
          <p:spPr>
            <a:xfrm>
              <a:off x="229274" y="3721090"/>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router</a:t>
              </a:r>
              <a:endParaRPr lang="en-US" dirty="0">
                <a:solidFill>
                  <a:schemeClr val="tx1"/>
                </a:solidFill>
              </a:endParaRPr>
            </a:p>
          </p:txBody>
        </p:sp>
      </p:grpSp>
      <p:grpSp>
        <p:nvGrpSpPr>
          <p:cNvPr id="38" name="Group 40"/>
          <p:cNvGrpSpPr/>
          <p:nvPr/>
        </p:nvGrpSpPr>
        <p:grpSpPr>
          <a:xfrm>
            <a:off x="1070135" y="1320128"/>
            <a:ext cx="2368508" cy="912398"/>
            <a:chOff x="229274" y="3317018"/>
            <a:chExt cx="2613849" cy="1212216"/>
          </a:xfrm>
          <a:solidFill>
            <a:schemeClr val="accent1">
              <a:lumMod val="20000"/>
              <a:lumOff val="80000"/>
            </a:schemeClr>
          </a:solidFill>
        </p:grpSpPr>
        <p:sp>
          <p:nvSpPr>
            <p:cNvPr id="43" name="Rounded Rectangle 47"/>
            <p:cNvSpPr/>
            <p:nvPr/>
          </p:nvSpPr>
          <p:spPr>
            <a:xfrm>
              <a:off x="649526" y="3317018"/>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Rounded Rectangle 49"/>
            <p:cNvSpPr/>
            <p:nvPr/>
          </p:nvSpPr>
          <p:spPr>
            <a:xfrm>
              <a:off x="439400" y="3519054"/>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Rounded Rectangle 50"/>
            <p:cNvSpPr/>
            <p:nvPr/>
          </p:nvSpPr>
          <p:spPr>
            <a:xfrm>
              <a:off x="229274" y="3721090"/>
              <a:ext cx="2193597" cy="808144"/>
            </a:xfrm>
            <a:prstGeom prst="roundRect">
              <a:avLst/>
            </a:prstGeom>
            <a:grp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stager</a:t>
              </a:r>
              <a:endParaRPr lang="en-US" dirty="0">
                <a:solidFill>
                  <a:schemeClr val="tx1"/>
                </a:solidFill>
              </a:endParaRPr>
            </a:p>
          </p:txBody>
        </p:sp>
      </p:grpSp>
      <p:cxnSp>
        <p:nvCxnSpPr>
          <p:cNvPr id="46" name="Straight Connector 82"/>
          <p:cNvCxnSpPr>
            <a:stCxn id="12" idx="1"/>
          </p:cNvCxnSpPr>
          <p:nvPr/>
        </p:nvCxnSpPr>
        <p:spPr>
          <a:xfrm flipH="1">
            <a:off x="3438644" y="1776327"/>
            <a:ext cx="421165" cy="0"/>
          </a:xfrm>
          <a:prstGeom prst="straightConnector1">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47" name="Rounded Rectangle 53"/>
          <p:cNvSpPr/>
          <p:nvPr/>
        </p:nvSpPr>
        <p:spPr>
          <a:xfrm>
            <a:off x="6241898" y="2855089"/>
            <a:ext cx="1987702" cy="600862"/>
          </a:xfrm>
          <a:prstGeom prst="roundRect">
            <a:avLst/>
          </a:prstGeom>
          <a:solidFill>
            <a:schemeClr val="accent1">
              <a:lumMod val="60000"/>
              <a:lumOff val="40000"/>
            </a:schemeClr>
          </a:solidFill>
          <a:ln w="34925">
            <a:solidFill>
              <a:srgbClr val="0000FF">
                <a:alpha val="80000"/>
              </a:srgbClr>
            </a:solidFill>
          </a:ln>
          <a:effectLst>
            <a:outerShdw blurRad="38100" dist="25400" dir="5400000" algn="br" rotWithShape="0">
              <a:schemeClr val="bg1">
                <a:alpha val="50000"/>
              </a:schemeClr>
            </a:outerShdw>
          </a:effectLst>
        </p:spPr>
        <p:style>
          <a:lnRef idx="1">
            <a:schemeClr val="accent1"/>
          </a:lnRef>
          <a:fillRef idx="3">
            <a:schemeClr val="accent1"/>
          </a:fillRef>
          <a:effectRef idx="2">
            <a:schemeClr val="accent1"/>
          </a:effectRef>
          <a:fontRef idx="minor">
            <a:schemeClr val="lt1"/>
          </a:fontRef>
        </p:style>
        <p:txBody>
          <a:bodyPr lIns="130032" tIns="65017" rIns="130032" bIns="65017" rtlCol="0" anchor="ctr"/>
          <a:lstStyle/>
          <a:p>
            <a:pPr algn="ctr"/>
            <a:r>
              <a:rPr lang="en-US" dirty="0" smtClean="0">
                <a:solidFill>
                  <a:schemeClr val="tx1"/>
                </a:solidFill>
              </a:rPr>
              <a:t>health manager</a:t>
            </a:r>
            <a:endParaRPr lang="en-US" dirty="0">
              <a:solidFill>
                <a:schemeClr val="tx1"/>
              </a:solidFill>
            </a:endParaRPr>
          </a:p>
        </p:txBody>
      </p:sp>
      <p:cxnSp>
        <p:nvCxnSpPr>
          <p:cNvPr id="48" name="Straight Connector 61"/>
          <p:cNvCxnSpPr>
            <a:stCxn id="5" idx="1"/>
            <a:endCxn id="12" idx="2"/>
          </p:cNvCxnSpPr>
          <p:nvPr/>
        </p:nvCxnSpPr>
        <p:spPr>
          <a:xfrm flipH="1" flipV="1">
            <a:off x="4853661" y="2080460"/>
            <a:ext cx="1388237" cy="197869"/>
          </a:xfrm>
          <a:prstGeom prst="line">
            <a:avLst/>
          </a:prstGeom>
          <a:ln w="47625">
            <a:solidFill>
              <a:schemeClr val="tx1">
                <a:lumMod val="95000"/>
                <a:lumOff val="5000"/>
                <a:alpha val="80000"/>
              </a:schemeClr>
            </a:solidFill>
            <a:tailEnd type="triangle"/>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49" name="灯片编号占位符 48"/>
          <p:cNvSpPr>
            <a:spLocks noGrp="1"/>
          </p:cNvSpPr>
          <p:nvPr>
            <p:ph type="sldNum" sz="quarter" idx="10"/>
          </p:nvPr>
        </p:nvSpPr>
        <p:spPr/>
        <p:txBody>
          <a:bodyPr/>
          <a:lstStyle/>
          <a:p>
            <a:pPr>
              <a:defRPr/>
            </a:pPr>
            <a:fld id="{76ED1C7B-0CD9-4688-8F46-F81567B67419}" type="slidenum">
              <a:rPr lang="en-US" altLang="zh-CN" smtClean="0"/>
              <a:pPr>
                <a:defRPr/>
              </a:pPr>
              <a:t>23</a:t>
            </a:fld>
            <a:endParaRPr lang="en-US" altLang="zh-C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smtClean="0"/>
              <a:t>nats</a:t>
            </a:r>
            <a:r>
              <a:rPr lang="zh-CN" altLang="en-US" dirty="0" smtClean="0"/>
              <a:t>解决了什么问题？</a:t>
            </a:r>
            <a:endParaRPr lang="zh-CN" altLang="en-US" dirty="0"/>
          </a:p>
        </p:txBody>
      </p:sp>
      <p:sp>
        <p:nvSpPr>
          <p:cNvPr id="8" name="文本占位符 1"/>
          <p:cNvSpPr txBox="1">
            <a:spLocks/>
          </p:cNvSpPr>
          <p:nvPr/>
        </p:nvSpPr>
        <p:spPr>
          <a:xfrm>
            <a:off x="4800600" y="895350"/>
            <a:ext cx="4114800" cy="3048000"/>
          </a:xfrm>
          <a:prstGeom prst="rect">
            <a:avLst/>
          </a:prstGeom>
        </p:spPr>
        <p:txBody>
          <a:bodyPr/>
          <a:lstStyle/>
          <a:p>
            <a:pPr marL="342900" lvl="0" indent="-342900" eaLnBrk="0" hangingPunct="0">
              <a:spcBef>
                <a:spcPct val="20000"/>
              </a:spcBef>
              <a:buFontTx/>
              <a:buChar char="•"/>
              <a:defRPr/>
            </a:pPr>
            <a:r>
              <a:rPr kumimoji="1" lang="zh-CN" altLang="en-US" sz="2400" kern="0" dirty="0" smtClean="0">
                <a:solidFill>
                  <a:srgbClr val="535353"/>
                </a:solidFill>
                <a:latin typeface="微软雅黑" pitchFamily="34" charset="-122"/>
                <a:ea typeface="微软雅黑" pitchFamily="34" charset="-122"/>
                <a:cs typeface="Arial"/>
              </a:rPr>
              <a:t>高可用的</a:t>
            </a:r>
            <a:endParaRPr kumimoji="1" lang="en-US" altLang="zh-CN" sz="2400" kern="0" dirty="0" smtClean="0">
              <a:solidFill>
                <a:srgbClr val="535353"/>
              </a:solidFill>
              <a:latin typeface="微软雅黑" pitchFamily="34" charset="-122"/>
              <a:ea typeface="微软雅黑" pitchFamily="34" charset="-122"/>
              <a:cs typeface="Arial"/>
            </a:endParaRPr>
          </a:p>
          <a:p>
            <a:pPr marL="800100" lvl="1" indent="-342900" eaLnBrk="0" hangingPunct="0">
              <a:spcBef>
                <a:spcPct val="20000"/>
              </a:spcBef>
              <a:buFontTx/>
              <a:buChar char="•"/>
              <a:defRPr/>
            </a:pPr>
            <a:r>
              <a:rPr kumimoji="1" lang="zh-CN" altLang="en-US" sz="2000" kern="0" dirty="0" smtClean="0">
                <a:solidFill>
                  <a:srgbClr val="535353"/>
                </a:solidFill>
                <a:latin typeface="微软雅黑" pitchFamily="34" charset="-122"/>
                <a:ea typeface="微软雅黑" pitchFamily="34" charset="-122"/>
                <a:cs typeface="Arial"/>
              </a:rPr>
              <a:t>模块自发现</a:t>
            </a:r>
            <a:endParaRPr kumimoji="1" lang="en-US" altLang="zh-CN" sz="2000" kern="0" dirty="0" smtClean="0">
              <a:solidFill>
                <a:srgbClr val="535353"/>
              </a:solidFill>
              <a:latin typeface="微软雅黑" pitchFamily="34" charset="-122"/>
              <a:ea typeface="微软雅黑" pitchFamily="34" charset="-122"/>
              <a:cs typeface="Arial"/>
            </a:endParaRPr>
          </a:p>
          <a:p>
            <a:pPr marL="800100" lvl="1" indent="-342900" eaLnBrk="0" hangingPunct="0">
              <a:spcBef>
                <a:spcPct val="20000"/>
              </a:spcBef>
              <a:buFontTx/>
              <a:buChar char="•"/>
              <a:defRPr/>
            </a:pPr>
            <a:r>
              <a:rPr kumimoji="1" lang="zh-CN" altLang="en-US" sz="2000" kern="0" dirty="0" smtClean="0">
                <a:solidFill>
                  <a:srgbClr val="535353"/>
                </a:solidFill>
                <a:latin typeface="微软雅黑" pitchFamily="34" charset="-122"/>
                <a:ea typeface="微软雅黑" pitchFamily="34" charset="-122"/>
                <a:cs typeface="Arial"/>
              </a:rPr>
              <a:t>模块之间的松耦合</a:t>
            </a:r>
            <a:endParaRPr kumimoji="1" lang="en-US" altLang="zh-CN" sz="2000" kern="0" dirty="0" smtClean="0">
              <a:solidFill>
                <a:srgbClr val="535353"/>
              </a:solidFill>
              <a:latin typeface="微软雅黑" pitchFamily="34" charset="-122"/>
              <a:ea typeface="微软雅黑" pitchFamily="34" charset="-122"/>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zh-CN" altLang="en-US" sz="2400" b="0" i="0" u="none" strike="noStrike" kern="0" cap="none" spc="0" normalizeH="0" baseline="0" noProof="0" dirty="0" smtClean="0">
                <a:ln>
                  <a:noFill/>
                </a:ln>
                <a:solidFill>
                  <a:srgbClr val="535353"/>
                </a:solidFill>
                <a:effectLst/>
                <a:uLnTx/>
                <a:uFillTx/>
                <a:latin typeface="微软雅黑" pitchFamily="34" charset="-122"/>
                <a:ea typeface="微软雅黑" pitchFamily="34" charset="-122"/>
                <a:cs typeface="Arial"/>
              </a:rPr>
              <a:t>高性能的</a:t>
            </a:r>
            <a:endParaRPr kumimoji="1" lang="en-US" altLang="zh-CN" sz="2400" b="0" i="0" u="none" strike="noStrike" kern="0" cap="none" spc="0" normalizeH="0" baseline="0" noProof="0" dirty="0" smtClean="0">
              <a:ln>
                <a:noFill/>
              </a:ln>
              <a:solidFill>
                <a:srgbClr val="535353"/>
              </a:solidFill>
              <a:effectLst/>
              <a:uLnTx/>
              <a:uFillTx/>
              <a:latin typeface="微软雅黑" pitchFamily="34" charset="-122"/>
              <a:ea typeface="微软雅黑" pitchFamily="34" charset="-122"/>
              <a:cs typeface="Arial"/>
            </a:endParaRPr>
          </a:p>
          <a:p>
            <a:pPr marL="800100" lvl="1" indent="-342900" eaLnBrk="0" hangingPunct="0">
              <a:spcBef>
                <a:spcPct val="20000"/>
              </a:spcBef>
              <a:buFontTx/>
              <a:buChar char="•"/>
              <a:defRPr/>
            </a:pPr>
            <a:r>
              <a:rPr kumimoji="1" lang="zh-CN" altLang="en-US" sz="2000" kern="0" dirty="0" smtClean="0">
                <a:solidFill>
                  <a:srgbClr val="535353"/>
                </a:solidFill>
                <a:latin typeface="微软雅黑" pitchFamily="34" charset="-122"/>
                <a:ea typeface="微软雅黑" pitchFamily="34" charset="-122"/>
                <a:cs typeface="Arial"/>
              </a:rPr>
              <a:t>非阻塞的</a:t>
            </a:r>
            <a:endParaRPr kumimoji="1" lang="en-US" altLang="zh-CN" sz="2000" kern="0" dirty="0" smtClean="0">
              <a:solidFill>
                <a:srgbClr val="535353"/>
              </a:solidFill>
              <a:latin typeface="微软雅黑" pitchFamily="34" charset="-122"/>
              <a:ea typeface="微软雅黑" pitchFamily="34" charset="-122"/>
              <a:cs typeface="Arial"/>
            </a:endParaRPr>
          </a:p>
          <a:p>
            <a:pPr marL="342900" lvl="1" indent="-342900" eaLnBrk="0" hangingPunct="0">
              <a:spcBef>
                <a:spcPct val="20000"/>
              </a:spcBef>
              <a:buFontTx/>
              <a:buChar char="•"/>
              <a:defRPr/>
            </a:pPr>
            <a:r>
              <a:rPr kumimoji="1" lang="zh-CN" altLang="en-US" sz="2400" kern="0" dirty="0" smtClean="0">
                <a:solidFill>
                  <a:srgbClr val="535353"/>
                </a:solidFill>
                <a:latin typeface="微软雅黑" pitchFamily="34" charset="-122"/>
                <a:ea typeface="微软雅黑" pitchFamily="34" charset="-122"/>
                <a:cs typeface="Arial"/>
              </a:rPr>
              <a:t>编程简化</a:t>
            </a:r>
            <a:endParaRPr kumimoji="1" lang="en-US" altLang="zh-CN" sz="2400" kern="0" dirty="0" smtClean="0">
              <a:solidFill>
                <a:srgbClr val="535353"/>
              </a:solidFill>
              <a:latin typeface="微软雅黑" pitchFamily="34" charset="-122"/>
              <a:ea typeface="微软雅黑" pitchFamily="34" charset="-122"/>
              <a:cs typeface="Arial"/>
            </a:endParaRPr>
          </a:p>
          <a:p>
            <a:pPr marL="800100" lvl="1" indent="-342900" eaLnBrk="0" hangingPunct="0">
              <a:spcBef>
                <a:spcPct val="20000"/>
              </a:spcBef>
              <a:buFontTx/>
              <a:buChar char="•"/>
              <a:defRPr/>
            </a:pPr>
            <a:r>
              <a:rPr kumimoji="1" lang="zh-CN" altLang="en-US" sz="2000" kern="0" dirty="0" smtClean="0">
                <a:solidFill>
                  <a:srgbClr val="535353"/>
                </a:solidFill>
                <a:latin typeface="微软雅黑" pitchFamily="34" charset="-122"/>
                <a:ea typeface="微软雅黑" pitchFamily="34" charset="-122"/>
                <a:cs typeface="Arial"/>
              </a:rPr>
              <a:t>基于事件和消息的模块通讯</a:t>
            </a:r>
            <a:endParaRPr kumimoji="1" lang="en-US" altLang="zh-CN" sz="2000" kern="0" dirty="0" smtClean="0">
              <a:solidFill>
                <a:srgbClr val="535353"/>
              </a:solidFill>
              <a:latin typeface="微软雅黑" pitchFamily="34" charset="-122"/>
              <a:ea typeface="微软雅黑" pitchFamily="34" charset="-122"/>
              <a:cs typeface="Arial"/>
            </a:endParaRPr>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24</a:t>
            </a:fld>
            <a:endParaRPr lang="en-US" altLang="zh-CN"/>
          </a:p>
        </p:txBody>
      </p:sp>
      <p:sp>
        <p:nvSpPr>
          <p:cNvPr id="9" name="椭圆 8"/>
          <p:cNvSpPr/>
          <p:nvPr/>
        </p:nvSpPr>
        <p:spPr>
          <a:xfrm>
            <a:off x="124407" y="2151874"/>
            <a:ext cx="9144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b="1" dirty="0" smtClean="0">
                <a:latin typeface="微软雅黑" pitchFamily="34" charset="-122"/>
                <a:ea typeface="微软雅黑" pitchFamily="34" charset="-122"/>
              </a:rPr>
              <a:t>发布者</a:t>
            </a:r>
            <a:endParaRPr lang="zh-CN" altLang="en-US" sz="1200" b="1" dirty="0">
              <a:latin typeface="微软雅黑" pitchFamily="34" charset="-122"/>
              <a:ea typeface="微软雅黑" pitchFamily="34" charset="-122"/>
            </a:endParaRPr>
          </a:p>
        </p:txBody>
      </p:sp>
      <p:sp>
        <p:nvSpPr>
          <p:cNvPr id="10" name="流程图: 磁盘 9"/>
          <p:cNvSpPr/>
          <p:nvPr/>
        </p:nvSpPr>
        <p:spPr>
          <a:xfrm>
            <a:off x="1600200" y="2114550"/>
            <a:ext cx="685800" cy="609600"/>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200" b="1" dirty="0" smtClean="0">
                <a:latin typeface="微软雅黑" pitchFamily="34" charset="-122"/>
                <a:ea typeface="微软雅黑" pitchFamily="34" charset="-122"/>
              </a:rPr>
              <a:t>主题</a:t>
            </a:r>
            <a:endParaRPr lang="zh-CN" altLang="en-US" sz="1200" b="1" dirty="0">
              <a:latin typeface="微软雅黑" pitchFamily="34" charset="-122"/>
              <a:ea typeface="微软雅黑" pitchFamily="34" charset="-122"/>
            </a:endParaRPr>
          </a:p>
        </p:txBody>
      </p:sp>
      <p:sp>
        <p:nvSpPr>
          <p:cNvPr id="11" name="椭圆 10"/>
          <p:cNvSpPr/>
          <p:nvPr/>
        </p:nvSpPr>
        <p:spPr>
          <a:xfrm>
            <a:off x="2667000" y="1200150"/>
            <a:ext cx="914400" cy="533400"/>
          </a:xfrm>
          <a:prstGeom prst="ellipse">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b="1" dirty="0" smtClean="0">
                <a:latin typeface="微软雅黑" pitchFamily="34" charset="-122"/>
                <a:ea typeface="微软雅黑" pitchFamily="34" charset="-122"/>
              </a:rPr>
              <a:t>订阅者</a:t>
            </a:r>
            <a:endParaRPr lang="zh-CN" altLang="en-US" sz="1200" b="1" dirty="0">
              <a:latin typeface="微软雅黑" pitchFamily="34" charset="-122"/>
              <a:ea typeface="微软雅黑" pitchFamily="34" charset="-122"/>
            </a:endParaRPr>
          </a:p>
        </p:txBody>
      </p:sp>
      <p:sp>
        <p:nvSpPr>
          <p:cNvPr id="12" name="椭圆 11"/>
          <p:cNvSpPr/>
          <p:nvPr/>
        </p:nvSpPr>
        <p:spPr>
          <a:xfrm>
            <a:off x="3285931" y="2151874"/>
            <a:ext cx="914400" cy="533400"/>
          </a:xfrm>
          <a:prstGeom prst="ellipse">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b="1" dirty="0" smtClean="0">
                <a:latin typeface="微软雅黑" pitchFamily="34" charset="-122"/>
                <a:ea typeface="微软雅黑" pitchFamily="34" charset="-122"/>
              </a:rPr>
              <a:t>订阅者</a:t>
            </a:r>
            <a:endParaRPr lang="zh-CN" altLang="en-US" sz="1200" b="1" dirty="0">
              <a:latin typeface="微软雅黑" pitchFamily="34" charset="-122"/>
              <a:ea typeface="微软雅黑" pitchFamily="34" charset="-122"/>
            </a:endParaRPr>
          </a:p>
        </p:txBody>
      </p:sp>
      <p:sp>
        <p:nvSpPr>
          <p:cNvPr id="13" name="椭圆 12"/>
          <p:cNvSpPr/>
          <p:nvPr/>
        </p:nvSpPr>
        <p:spPr>
          <a:xfrm>
            <a:off x="2667000" y="3105150"/>
            <a:ext cx="914400" cy="533400"/>
          </a:xfrm>
          <a:prstGeom prst="ellipse">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b="1" dirty="0" smtClean="0">
                <a:latin typeface="微软雅黑" pitchFamily="34" charset="-122"/>
                <a:ea typeface="微软雅黑" pitchFamily="34" charset="-122"/>
              </a:rPr>
              <a:t>订阅者</a:t>
            </a:r>
            <a:endParaRPr lang="zh-CN" altLang="en-US" sz="1200" b="1" dirty="0">
              <a:latin typeface="微软雅黑" pitchFamily="34" charset="-122"/>
              <a:ea typeface="微软雅黑" pitchFamily="34" charset="-122"/>
            </a:endParaRPr>
          </a:p>
        </p:txBody>
      </p:sp>
      <p:sp>
        <p:nvSpPr>
          <p:cNvPr id="14" name="折角形 13"/>
          <p:cNvSpPr/>
          <p:nvPr/>
        </p:nvSpPr>
        <p:spPr>
          <a:xfrm>
            <a:off x="978165" y="1932605"/>
            <a:ext cx="609600" cy="304800"/>
          </a:xfrm>
          <a:prstGeom prst="foldedCorner">
            <a:avLst>
              <a:gd name="adj" fmla="val 41157"/>
            </a:avLst>
          </a:prstGeom>
          <a:solidFill>
            <a:srgbClr val="FFFF99"/>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solidFill>
                  <a:schemeClr val="tx1">
                    <a:lumMod val="95000"/>
                    <a:lumOff val="5000"/>
                  </a:schemeClr>
                </a:solidFill>
                <a:latin typeface="微软雅黑" pitchFamily="34" charset="-122"/>
                <a:ea typeface="微软雅黑" pitchFamily="34" charset="-122"/>
              </a:rPr>
              <a:t>hello</a:t>
            </a:r>
            <a:endParaRPr lang="zh-CN" altLang="en-US" sz="1200" b="1" dirty="0">
              <a:solidFill>
                <a:schemeClr val="tx1">
                  <a:lumMod val="95000"/>
                  <a:lumOff val="5000"/>
                </a:schemeClr>
              </a:solidFill>
              <a:latin typeface="微软雅黑" pitchFamily="34" charset="-122"/>
              <a:ea typeface="微软雅黑" pitchFamily="34" charset="-122"/>
            </a:endParaRPr>
          </a:p>
        </p:txBody>
      </p:sp>
      <p:cxnSp>
        <p:nvCxnSpPr>
          <p:cNvPr id="16" name="直接箭头连接符 15"/>
          <p:cNvCxnSpPr>
            <a:stCxn id="9" idx="6"/>
            <a:endCxn id="10" idx="2"/>
          </p:cNvCxnSpPr>
          <p:nvPr/>
        </p:nvCxnSpPr>
        <p:spPr>
          <a:xfrm>
            <a:off x="1038807" y="2418574"/>
            <a:ext cx="561393" cy="776"/>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a:stCxn id="10" idx="4"/>
            <a:endCxn id="11" idx="3"/>
          </p:cNvCxnSpPr>
          <p:nvPr/>
        </p:nvCxnSpPr>
        <p:spPr>
          <a:xfrm flipV="1">
            <a:off x="2286000" y="1655435"/>
            <a:ext cx="514911" cy="763915"/>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a:stCxn id="10" idx="4"/>
            <a:endCxn id="12" idx="2"/>
          </p:cNvCxnSpPr>
          <p:nvPr/>
        </p:nvCxnSpPr>
        <p:spPr>
          <a:xfrm flipV="1">
            <a:off x="2286000" y="2418574"/>
            <a:ext cx="999931" cy="776"/>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a:stCxn id="10" idx="4"/>
            <a:endCxn id="13" idx="1"/>
          </p:cNvCxnSpPr>
          <p:nvPr/>
        </p:nvCxnSpPr>
        <p:spPr>
          <a:xfrm>
            <a:off x="2286000" y="2419350"/>
            <a:ext cx="514911" cy="763915"/>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折角形 22"/>
          <p:cNvSpPr/>
          <p:nvPr/>
        </p:nvSpPr>
        <p:spPr>
          <a:xfrm>
            <a:off x="1981200" y="1657350"/>
            <a:ext cx="609600" cy="304800"/>
          </a:xfrm>
          <a:prstGeom prst="foldedCorner">
            <a:avLst>
              <a:gd name="adj" fmla="val 41157"/>
            </a:avLst>
          </a:prstGeom>
          <a:solidFill>
            <a:srgbClr val="FFFF99"/>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solidFill>
                  <a:schemeClr val="tx1">
                    <a:lumMod val="95000"/>
                    <a:lumOff val="5000"/>
                  </a:schemeClr>
                </a:solidFill>
                <a:latin typeface="微软雅黑" pitchFamily="34" charset="-122"/>
                <a:ea typeface="微软雅黑" pitchFamily="34" charset="-122"/>
              </a:rPr>
              <a:t>hello</a:t>
            </a:r>
            <a:endParaRPr lang="zh-CN" altLang="en-US" sz="1200" b="1" dirty="0">
              <a:solidFill>
                <a:schemeClr val="tx1">
                  <a:lumMod val="95000"/>
                  <a:lumOff val="5000"/>
                </a:schemeClr>
              </a:solidFill>
              <a:latin typeface="微软雅黑" pitchFamily="34" charset="-122"/>
              <a:ea typeface="微软雅黑" pitchFamily="34" charset="-122"/>
            </a:endParaRPr>
          </a:p>
        </p:txBody>
      </p:sp>
      <p:sp>
        <p:nvSpPr>
          <p:cNvPr id="24" name="折角形 23"/>
          <p:cNvSpPr/>
          <p:nvPr/>
        </p:nvSpPr>
        <p:spPr>
          <a:xfrm>
            <a:off x="2685662" y="2038350"/>
            <a:ext cx="609600" cy="304800"/>
          </a:xfrm>
          <a:prstGeom prst="foldedCorner">
            <a:avLst>
              <a:gd name="adj" fmla="val 41157"/>
            </a:avLst>
          </a:prstGeom>
          <a:solidFill>
            <a:srgbClr val="FFFF99"/>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solidFill>
                  <a:schemeClr val="tx1">
                    <a:lumMod val="95000"/>
                    <a:lumOff val="5000"/>
                  </a:schemeClr>
                </a:solidFill>
                <a:latin typeface="微软雅黑" pitchFamily="34" charset="-122"/>
                <a:ea typeface="微软雅黑" pitchFamily="34" charset="-122"/>
              </a:rPr>
              <a:t>hello</a:t>
            </a:r>
            <a:endParaRPr lang="zh-CN" altLang="en-US" sz="1200" b="1" dirty="0">
              <a:solidFill>
                <a:schemeClr val="tx1">
                  <a:lumMod val="95000"/>
                  <a:lumOff val="5000"/>
                </a:schemeClr>
              </a:solidFill>
              <a:latin typeface="微软雅黑" pitchFamily="34" charset="-122"/>
              <a:ea typeface="微软雅黑" pitchFamily="34" charset="-122"/>
            </a:endParaRPr>
          </a:p>
        </p:txBody>
      </p:sp>
      <p:sp>
        <p:nvSpPr>
          <p:cNvPr id="26" name="折角形 25"/>
          <p:cNvSpPr/>
          <p:nvPr/>
        </p:nvSpPr>
        <p:spPr>
          <a:xfrm>
            <a:off x="1979648" y="2934088"/>
            <a:ext cx="609600" cy="304800"/>
          </a:xfrm>
          <a:prstGeom prst="foldedCorner">
            <a:avLst>
              <a:gd name="adj" fmla="val 41157"/>
            </a:avLst>
          </a:prstGeom>
          <a:solidFill>
            <a:srgbClr val="FFFF99"/>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solidFill>
                  <a:schemeClr val="tx1">
                    <a:lumMod val="95000"/>
                    <a:lumOff val="5000"/>
                  </a:schemeClr>
                </a:solidFill>
                <a:latin typeface="微软雅黑" pitchFamily="34" charset="-122"/>
                <a:ea typeface="微软雅黑" pitchFamily="34" charset="-122"/>
              </a:rPr>
              <a:t>hello</a:t>
            </a:r>
            <a:endParaRPr lang="zh-CN" altLang="en-US" sz="1200" b="1" dirty="0">
              <a:solidFill>
                <a:schemeClr val="tx1">
                  <a:lumMod val="95000"/>
                  <a:lumOff val="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zh-CN" altLang="en-US" sz="2800" dirty="0" smtClean="0"/>
              <a:t>带线程池的多路</a:t>
            </a:r>
            <a:r>
              <a:rPr lang="en-US" altLang="zh-CN" sz="2800" dirty="0" smtClean="0"/>
              <a:t>Reactor</a:t>
            </a:r>
            <a:r>
              <a:rPr lang="zh-CN" altLang="en-US" sz="2800" dirty="0" smtClean="0"/>
              <a:t>模式</a:t>
            </a:r>
            <a:r>
              <a:rPr lang="en-US" altLang="zh-CN" sz="2800" dirty="0" smtClean="0"/>
              <a:t>(</a:t>
            </a:r>
            <a:r>
              <a:rPr lang="en-US" altLang="zh-CN" sz="2800" dirty="0" err="1" smtClean="0"/>
              <a:t>nats</a:t>
            </a:r>
            <a:r>
              <a:rPr lang="zh-CN" altLang="en-US" sz="2800" dirty="0" smtClean="0"/>
              <a:t>背后的原理</a:t>
            </a:r>
            <a:r>
              <a:rPr lang="en-US" altLang="zh-CN" sz="2800" dirty="0" smtClean="0"/>
              <a:t>)</a:t>
            </a:r>
            <a:endParaRPr lang="zh-CN" altLang="en-US" sz="2800" dirty="0"/>
          </a:p>
        </p:txBody>
      </p:sp>
      <p:pic>
        <p:nvPicPr>
          <p:cNvPr id="5" name="Picture 2"/>
          <p:cNvPicPr>
            <a:picLocks noChangeAspect="1" noChangeArrowheads="1"/>
          </p:cNvPicPr>
          <p:nvPr/>
        </p:nvPicPr>
        <p:blipFill>
          <a:blip r:embed="rId3" cstate="print"/>
          <a:srcRect/>
          <a:stretch>
            <a:fillRect/>
          </a:stretch>
        </p:blipFill>
        <p:spPr bwMode="auto">
          <a:xfrm>
            <a:off x="152400" y="971550"/>
            <a:ext cx="5484440" cy="3800504"/>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76ED1C7B-0CD9-4688-8F46-F81567B67419}" type="slidenum">
              <a:rPr lang="en-US" altLang="zh-CN" smtClean="0"/>
              <a:pPr>
                <a:defRPr/>
              </a:pPr>
              <a:t>25</a:t>
            </a:fld>
            <a:endParaRPr lang="en-US" altLang="zh-CN"/>
          </a:p>
        </p:txBody>
      </p:sp>
      <p:sp>
        <p:nvSpPr>
          <p:cNvPr id="7" name="TextBox 6"/>
          <p:cNvSpPr txBox="1"/>
          <p:nvPr/>
        </p:nvSpPr>
        <p:spPr>
          <a:xfrm>
            <a:off x="5905500" y="1352550"/>
            <a:ext cx="3124200" cy="1631216"/>
          </a:xfrm>
          <a:prstGeom prst="rect">
            <a:avLst/>
          </a:prstGeom>
          <a:noFill/>
        </p:spPr>
        <p:txBody>
          <a:bodyPr wrap="square" rtlCol="0">
            <a:spAutoFit/>
          </a:bodyPr>
          <a:lstStyle/>
          <a:p>
            <a:pPr>
              <a:buFont typeface="Arial" pitchFamily="34" charset="0"/>
              <a:buChar char="•"/>
            </a:pPr>
            <a:r>
              <a:rPr lang="zh-CN" altLang="en-US" sz="2000" dirty="0" smtClean="0">
                <a:latin typeface="微软雅黑" pitchFamily="34" charset="-122"/>
                <a:ea typeface="微软雅黑" pitchFamily="34" charset="-122"/>
              </a:rPr>
              <a:t>耗时</a:t>
            </a:r>
            <a:r>
              <a:rPr lang="en-US" altLang="zh-CN" sz="2000" dirty="0" smtClean="0">
                <a:latin typeface="微软雅黑" pitchFamily="34" charset="-122"/>
                <a:ea typeface="微软雅黑" pitchFamily="34" charset="-122"/>
              </a:rPr>
              <a:t>IO</a:t>
            </a:r>
            <a:r>
              <a:rPr lang="zh-CN" altLang="en-US" sz="2000" dirty="0" smtClean="0">
                <a:latin typeface="微软雅黑" pitchFamily="34" charset="-122"/>
                <a:ea typeface="微软雅黑" pitchFamily="34" charset="-122"/>
              </a:rPr>
              <a:t>操作不会阻塞</a:t>
            </a:r>
            <a:r>
              <a:rPr lang="zh-CN" altLang="en-US" sz="2000" dirty="0" smtClean="0">
                <a:latin typeface="微软雅黑" pitchFamily="34" charset="-122"/>
                <a:ea typeface="微软雅黑" pitchFamily="34" charset="-122"/>
              </a:rPr>
              <a:t>线程</a:t>
            </a:r>
            <a:endParaRPr lang="en-US" altLang="zh-CN" sz="2000" dirty="0" smtClean="0">
              <a:latin typeface="微软雅黑" pitchFamily="34" charset="-122"/>
              <a:ea typeface="微软雅黑" pitchFamily="34" charset="-122"/>
            </a:endParaRPr>
          </a:p>
          <a:p>
            <a:pPr>
              <a:buFont typeface="Arial" pitchFamily="34" charset="0"/>
              <a:buChar char="•"/>
            </a:pPr>
            <a:endParaRPr lang="en-US" altLang="zh-CN" sz="2000" dirty="0" smtClean="0">
              <a:latin typeface="微软雅黑" pitchFamily="34" charset="-122"/>
              <a:ea typeface="微软雅黑" pitchFamily="34" charset="-122"/>
            </a:endParaRPr>
          </a:p>
          <a:p>
            <a:pPr>
              <a:buFont typeface="Arial" pitchFamily="34" charset="0"/>
              <a:buChar char="•"/>
            </a:pPr>
            <a:r>
              <a:rPr lang="zh-CN" altLang="en-US" sz="2000" dirty="0" smtClean="0">
                <a:latin typeface="微软雅黑" pitchFamily="34" charset="-122"/>
                <a:ea typeface="微软雅黑" pitchFamily="34" charset="-122"/>
              </a:rPr>
              <a:t>避免了多线程</a:t>
            </a:r>
            <a:r>
              <a:rPr lang="zh-CN" altLang="en-US" sz="2000" dirty="0" smtClean="0">
                <a:latin typeface="微软雅黑" pitchFamily="34" charset="-122"/>
                <a:ea typeface="微软雅黑" pitchFamily="34" charset="-122"/>
              </a:rPr>
              <a:t>切换</a:t>
            </a:r>
            <a:endParaRPr lang="en-US" altLang="zh-CN" sz="2000" dirty="0" smtClean="0">
              <a:latin typeface="微软雅黑" pitchFamily="34" charset="-122"/>
              <a:ea typeface="微软雅黑" pitchFamily="34" charset="-122"/>
            </a:endParaRPr>
          </a:p>
          <a:p>
            <a:pPr>
              <a:buFont typeface="Arial" pitchFamily="34" charset="0"/>
              <a:buChar char="•"/>
            </a:pPr>
            <a:endParaRPr lang="en-US" altLang="zh-CN" sz="2000" dirty="0" smtClean="0">
              <a:latin typeface="微软雅黑" pitchFamily="34" charset="-122"/>
              <a:ea typeface="微软雅黑" pitchFamily="34" charset="-122"/>
            </a:endParaRPr>
          </a:p>
          <a:p>
            <a:pPr>
              <a:buFont typeface="Arial" pitchFamily="34" charset="0"/>
              <a:buChar char="•"/>
            </a:pPr>
            <a:r>
              <a:rPr lang="zh-CN" altLang="en-US" sz="2000" dirty="0" smtClean="0">
                <a:latin typeface="微软雅黑" pitchFamily="34" charset="-122"/>
                <a:ea typeface="微软雅黑" pitchFamily="34" charset="-122"/>
              </a:rPr>
              <a:t>降低了线程占用的内存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10" name="Rectangle 10"/>
          <p:cNvSpPr>
            <a:spLocks noChangeArrowheads="1"/>
          </p:cNvSpPr>
          <p:nvPr/>
        </p:nvSpPr>
        <p:spPr bwMode="auto">
          <a:xfrm>
            <a:off x="7324512" y="1581150"/>
            <a:ext cx="850023" cy="2923593"/>
          </a:xfrm>
          <a:prstGeom prst="rect">
            <a:avLst/>
          </a:prstGeom>
          <a:solidFill>
            <a:srgbClr val="CC99FF">
              <a:alpha val="50195"/>
            </a:srgbClr>
          </a:solidFill>
          <a:ln w="12700">
            <a:solidFill>
              <a:srgbClr val="5F5F5F"/>
            </a:solidFill>
            <a:miter lim="800000"/>
            <a:headEnd/>
            <a:tailEnd/>
          </a:ln>
        </p:spPr>
        <p:txBody>
          <a:bodyPr lIns="90000" tIns="46800" rIns="90000" bIns="46800" anchor="ctr"/>
          <a:lstStyle/>
          <a:p>
            <a:pPr algn="ctr"/>
            <a:r>
              <a:rPr lang="en-US" altLang="zh-CN" sz="1100" b="1" dirty="0" smtClean="0">
                <a:solidFill>
                  <a:srgbClr val="990033"/>
                </a:solidFill>
                <a:latin typeface="微软雅黑" pitchFamily="34" charset="-122"/>
                <a:ea typeface="微软雅黑" pitchFamily="34" charset="-122"/>
              </a:rPr>
              <a:t>health manager</a:t>
            </a:r>
            <a:endParaRPr lang="zh-CN" altLang="en-US" sz="1100" b="1" dirty="0" smtClean="0">
              <a:solidFill>
                <a:srgbClr val="990033"/>
              </a:solidFill>
              <a:latin typeface="微软雅黑" pitchFamily="34" charset="-122"/>
              <a:ea typeface="微软雅黑" pitchFamily="34" charset="-122"/>
            </a:endParaRPr>
          </a:p>
          <a:p>
            <a:pPr algn="ctr"/>
            <a:endParaRPr lang="zh-CN" altLang="zh-CN" sz="1100" b="1" dirty="0">
              <a:latin typeface="微软雅黑" pitchFamily="34" charset="-122"/>
              <a:ea typeface="微软雅黑" pitchFamily="34" charset="-122"/>
            </a:endParaRPr>
          </a:p>
        </p:txBody>
      </p:sp>
      <p:sp>
        <p:nvSpPr>
          <p:cNvPr id="17" name="Rectangle 7"/>
          <p:cNvSpPr>
            <a:spLocks noChangeArrowheads="1"/>
          </p:cNvSpPr>
          <p:nvPr/>
        </p:nvSpPr>
        <p:spPr bwMode="auto">
          <a:xfrm>
            <a:off x="542731" y="844076"/>
            <a:ext cx="954934" cy="2246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VMC client</a:t>
            </a:r>
            <a:endParaRPr lang="zh-CN" altLang="en-US" sz="1100" b="1" dirty="0" smtClean="0">
              <a:solidFill>
                <a:srgbClr val="990033"/>
              </a:solidFill>
              <a:latin typeface="微软雅黑" pitchFamily="34" charset="-122"/>
              <a:ea typeface="微软雅黑" pitchFamily="34" charset="-122"/>
            </a:endParaRP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4" name="Rectangle 7"/>
          <p:cNvSpPr>
            <a:spLocks noChangeArrowheads="1"/>
          </p:cNvSpPr>
          <p:nvPr/>
        </p:nvSpPr>
        <p:spPr bwMode="auto">
          <a:xfrm>
            <a:off x="1600074" y="852964"/>
            <a:ext cx="867871" cy="215726"/>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STS </a:t>
            </a:r>
            <a:r>
              <a:rPr lang="en-US" altLang="zh-CN" sz="1100" b="1" dirty="0" err="1" smtClean="0">
                <a:solidFill>
                  <a:srgbClr val="990033"/>
                </a:solidFill>
                <a:latin typeface="微软雅黑" pitchFamily="34" charset="-122"/>
                <a:ea typeface="微软雅黑" pitchFamily="34" charset="-122"/>
              </a:rPr>
              <a:t>Plugin</a:t>
            </a:r>
            <a:endParaRPr lang="zh-CN" altLang="en-US" sz="1100" b="1" dirty="0" smtClean="0">
              <a:solidFill>
                <a:srgbClr val="990033"/>
              </a:solidFill>
              <a:latin typeface="微软雅黑" pitchFamily="34" charset="-122"/>
              <a:ea typeface="微软雅黑" pitchFamily="34" charset="-122"/>
            </a:endParaRP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sp>
        <p:nvSpPr>
          <p:cNvPr id="46" name="圆角矩形 45"/>
          <p:cNvSpPr/>
          <p:nvPr/>
        </p:nvSpPr>
        <p:spPr>
          <a:xfrm>
            <a:off x="535965" y="4704861"/>
            <a:ext cx="7617435" cy="266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NATS </a:t>
            </a:r>
            <a:r>
              <a:rPr lang="zh-CN" altLang="en-US" sz="1100" dirty="0" smtClean="0">
                <a:latin typeface="微软雅黑" pitchFamily="34" charset="-122"/>
                <a:ea typeface="微软雅黑" pitchFamily="34" charset="-122"/>
              </a:rPr>
              <a:t>消息总线</a:t>
            </a:r>
            <a:endParaRPr lang="zh-CN" altLang="en-US" sz="1100" dirty="0">
              <a:latin typeface="微软雅黑" pitchFamily="34" charset="-122"/>
              <a:ea typeface="微软雅黑" pitchFamily="34" charset="-122"/>
            </a:endParaRPr>
          </a:p>
        </p:txBody>
      </p:sp>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sp>
        <p:nvSpPr>
          <p:cNvPr id="61" name="流程图: 磁盘 60"/>
          <p:cNvSpPr/>
          <p:nvPr/>
        </p:nvSpPr>
        <p:spPr>
          <a:xfrm>
            <a:off x="828869" y="3008736"/>
            <a:ext cx="762000" cy="381000"/>
          </a:xfrm>
          <a:prstGeom prst="flowChartMagneticDisk">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cc - db</a:t>
            </a:r>
            <a:endParaRPr lang="zh-CN" altLang="en-US" sz="1100" dirty="0">
              <a:latin typeface="微软雅黑" pitchFamily="34" charset="-122"/>
              <a:ea typeface="微软雅黑" pitchFamily="34" charset="-122"/>
            </a:endParaRPr>
          </a:p>
        </p:txBody>
      </p:sp>
      <p:grpSp>
        <p:nvGrpSpPr>
          <p:cNvPr id="2" name="组合 151"/>
          <p:cNvGrpSpPr/>
          <p:nvPr/>
        </p:nvGrpSpPr>
        <p:grpSpPr>
          <a:xfrm>
            <a:off x="666168" y="1962150"/>
            <a:ext cx="1295401" cy="866193"/>
            <a:chOff x="666168" y="2047294"/>
            <a:chExt cx="1295401" cy="781049"/>
          </a:xfrm>
        </p:grpSpPr>
        <p:sp>
          <p:nvSpPr>
            <p:cNvPr id="65" name="矩形 64"/>
            <p:cNvSpPr/>
            <p:nvPr/>
          </p:nvSpPr>
          <p:spPr>
            <a:xfrm>
              <a:off x="868763" y="204729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4" name="矩形 63"/>
            <p:cNvSpPr/>
            <p:nvPr/>
          </p:nvSpPr>
          <p:spPr>
            <a:xfrm>
              <a:off x="763686" y="212080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36" name="矩形 35"/>
            <p:cNvSpPr/>
            <p:nvPr/>
          </p:nvSpPr>
          <p:spPr>
            <a:xfrm>
              <a:off x="666168" y="2194315"/>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cloud controller</a:t>
              </a:r>
              <a:endParaRPr lang="zh-CN" altLang="en-US" sz="1100" dirty="0">
                <a:latin typeface="微软雅黑" pitchFamily="34" charset="-122"/>
                <a:ea typeface="微软雅黑" pitchFamily="34" charset="-122"/>
              </a:endParaRPr>
            </a:p>
          </p:txBody>
        </p:sp>
      </p:grpSp>
      <p:grpSp>
        <p:nvGrpSpPr>
          <p:cNvPr id="4" name="组合 41"/>
          <p:cNvGrpSpPr/>
          <p:nvPr/>
        </p:nvGrpSpPr>
        <p:grpSpPr>
          <a:xfrm>
            <a:off x="2352870" y="2285612"/>
            <a:ext cx="1066800" cy="685800"/>
            <a:chOff x="2362200" y="1943101"/>
            <a:chExt cx="1295401" cy="781049"/>
          </a:xfrm>
        </p:grpSpPr>
        <p:sp>
          <p:nvSpPr>
            <p:cNvPr id="68" name="矩形 67"/>
            <p:cNvSpPr/>
            <p:nvPr/>
          </p:nvSpPr>
          <p:spPr>
            <a:xfrm>
              <a:off x="2564796" y="194310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9" name="矩形 68"/>
            <p:cNvSpPr/>
            <p:nvPr/>
          </p:nvSpPr>
          <p:spPr>
            <a:xfrm>
              <a:off x="2459718" y="201661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70" name="矩形 69"/>
            <p:cNvSpPr/>
            <p:nvPr/>
          </p:nvSpPr>
          <p:spPr>
            <a:xfrm>
              <a:off x="2362200" y="2090122"/>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Stager</a:t>
              </a:r>
              <a:endParaRPr lang="zh-CN" altLang="en-US" sz="1100" dirty="0">
                <a:latin typeface="微软雅黑" pitchFamily="34" charset="-122"/>
                <a:ea typeface="微软雅黑" pitchFamily="34" charset="-122"/>
              </a:endParaRPr>
            </a:p>
          </p:txBody>
        </p:sp>
      </p:grpSp>
      <p:sp>
        <p:nvSpPr>
          <p:cNvPr id="71" name="矩形 70"/>
          <p:cNvSpPr/>
          <p:nvPr/>
        </p:nvSpPr>
        <p:spPr>
          <a:xfrm>
            <a:off x="2352869" y="3209343"/>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package cache</a:t>
            </a:r>
            <a:endParaRPr lang="zh-CN" altLang="en-US" sz="1100" dirty="0">
              <a:latin typeface="微软雅黑" pitchFamily="34" charset="-122"/>
              <a:ea typeface="微软雅黑" pitchFamily="34" charset="-122"/>
            </a:endParaRPr>
          </a:p>
        </p:txBody>
      </p:sp>
      <p:sp>
        <p:nvSpPr>
          <p:cNvPr id="72" name="矩形 71"/>
          <p:cNvSpPr/>
          <p:nvPr/>
        </p:nvSpPr>
        <p:spPr>
          <a:xfrm>
            <a:off x="2352869" y="3971343"/>
            <a:ext cx="914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blobstore</a:t>
            </a:r>
            <a:endParaRPr lang="zh-CN" altLang="en-US" sz="1100" dirty="0">
              <a:latin typeface="微软雅黑" pitchFamily="34" charset="-122"/>
              <a:ea typeface="微软雅黑" pitchFamily="34" charset="-122"/>
            </a:endParaRPr>
          </a:p>
        </p:txBody>
      </p:sp>
      <p:grpSp>
        <p:nvGrpSpPr>
          <p:cNvPr id="5"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5" name="下箭头 94"/>
          <p:cNvSpPr/>
          <p:nvPr/>
        </p:nvSpPr>
        <p:spPr bwMode="auto">
          <a:xfrm>
            <a:off x="1754152" y="1095957"/>
            <a:ext cx="162000"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76" name="下箭头 75"/>
          <p:cNvSpPr/>
          <p:nvPr/>
        </p:nvSpPr>
        <p:spPr bwMode="auto">
          <a:xfrm>
            <a:off x="819538" y="1105288"/>
            <a:ext cx="161731"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117" name="矩形 116"/>
          <p:cNvSpPr/>
          <p:nvPr/>
        </p:nvSpPr>
        <p:spPr>
          <a:xfrm>
            <a:off x="421428" y="1609143"/>
            <a:ext cx="762000" cy="1524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900" dirty="0" smtClean="0">
                <a:latin typeface="微软雅黑" pitchFamily="34" charset="-122"/>
                <a:ea typeface="微软雅黑" pitchFamily="34" charset="-122"/>
              </a:rPr>
              <a:t>Caldecott</a:t>
            </a:r>
          </a:p>
        </p:txBody>
      </p:sp>
      <p:grpSp>
        <p:nvGrpSpPr>
          <p:cNvPr id="12"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sp>
        <p:nvSpPr>
          <p:cNvPr id="49" name="灯片编号占位符 48"/>
          <p:cNvSpPr>
            <a:spLocks noGrp="1"/>
          </p:cNvSpPr>
          <p:nvPr>
            <p:ph type="sldNum" sz="quarter" idx="10"/>
          </p:nvPr>
        </p:nvSpPr>
        <p:spPr/>
        <p:txBody>
          <a:bodyPr/>
          <a:lstStyle/>
          <a:p>
            <a:pPr>
              <a:defRPr/>
            </a:pPr>
            <a:fld id="{76ED1C7B-0CD9-4688-8F46-F81567B67419}" type="slidenum">
              <a:rPr lang="en-US" altLang="zh-CN" smtClean="0"/>
              <a:pPr>
                <a:defRPr/>
              </a:pPr>
              <a:t>26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linds(horizontal)">
                                      <p:cBhvr>
                                        <p:cTn id="22" dur="500"/>
                                        <p:tgtEl>
                                          <p:spTgt spid="7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linds(horizontal)">
                                      <p:cBhvr>
                                        <p:cTn id="25" dur="500"/>
                                        <p:tgtEl>
                                          <p:spTgt spid="7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linds(horizontal)">
                                      <p:cBhvr>
                                        <p:cTn id="28" dur="500"/>
                                        <p:tgtEl>
                                          <p:spTgt spid="9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linds(horizontal)">
                                      <p:cBhvr>
                                        <p:cTn id="31" dur="500"/>
                                        <p:tgtEl>
                                          <p:spTgt spid="7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blinds(horizontal)">
                                      <p:cBhvr>
                                        <p:cTn id="34" dur="500"/>
                                        <p:tgtEl>
                                          <p:spTgt spid="1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blinds(horizontal)">
                                      <p:cBhvr>
                                        <p:cTn id="37" dur="500"/>
                                        <p:tgtEl>
                                          <p:spTgt spid="1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blinds(horizontal)">
                                      <p:cBhvr>
                                        <p:cTn id="40" dur="500"/>
                                        <p:tgtEl>
                                          <p:spTgt spid="13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linds(horizontal)">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4" grpId="0" animBg="1"/>
      <p:bldP spid="46" grpId="0" animBg="1"/>
      <p:bldP spid="61" grpId="0" animBg="1"/>
      <p:bldP spid="71" grpId="0" animBg="1"/>
      <p:bldP spid="72" grpId="0" animBg="1"/>
      <p:bldP spid="95" grpId="0" animBg="1"/>
      <p:bldP spid="76" grpId="0" animBg="1"/>
      <p:bldP spid="117" grpId="0" animBg="1"/>
      <p:bldP spid="134" grpId="0" animBg="1"/>
      <p:bldP spid="1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3</a:t>
            </a:r>
            <a:r>
              <a:rPr lang="zh-CN" altLang="en-US" dirty="0" smtClean="0"/>
              <a:t> </a:t>
            </a:r>
            <a:r>
              <a:rPr lang="en-US" altLang="zh-CN" dirty="0" smtClean="0"/>
              <a:t>– </a:t>
            </a:r>
            <a:r>
              <a:rPr lang="zh-CN" altLang="en-US" dirty="0" smtClean="0"/>
              <a:t>支持按需服务</a:t>
            </a:r>
            <a:r>
              <a:rPr lang="en-US" altLang="zh-CN" dirty="0" smtClean="0"/>
              <a:t>/</a:t>
            </a:r>
            <a:r>
              <a:rPr lang="zh-CN" altLang="en-US" dirty="0" smtClean="0"/>
              <a:t>付费</a:t>
            </a:r>
            <a:endParaRPr lang="zh-CN" altLang="en-US" dirty="0"/>
          </a:p>
        </p:txBody>
      </p:sp>
      <p:pic>
        <p:nvPicPr>
          <p:cNvPr id="159746" name="Picture 2"/>
          <p:cNvPicPr>
            <a:picLocks noChangeAspect="1" noChangeArrowheads="1"/>
          </p:cNvPicPr>
          <p:nvPr/>
        </p:nvPicPr>
        <p:blipFill>
          <a:blip r:embed="rId2"/>
          <a:srcRect/>
          <a:stretch>
            <a:fillRect/>
          </a:stretch>
        </p:blipFill>
        <p:spPr bwMode="auto">
          <a:xfrm>
            <a:off x="1143000" y="1581150"/>
            <a:ext cx="6924675" cy="19907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27</a:t>
            </a:fld>
            <a:endParaRPr lang="en-US" altLang="zh-C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3</a:t>
            </a:r>
            <a:r>
              <a:rPr lang="zh-CN" altLang="en-US" dirty="0" smtClean="0"/>
              <a:t> </a:t>
            </a:r>
            <a:r>
              <a:rPr lang="en-US" altLang="zh-CN" dirty="0" smtClean="0"/>
              <a:t>– </a:t>
            </a:r>
            <a:r>
              <a:rPr lang="zh-CN" altLang="en-US" dirty="0" smtClean="0"/>
              <a:t>支持按需服务</a:t>
            </a:r>
            <a:r>
              <a:rPr lang="en-US" altLang="zh-CN" dirty="0" smtClean="0"/>
              <a:t>/</a:t>
            </a:r>
            <a:r>
              <a:rPr lang="zh-CN" altLang="en-US" dirty="0" smtClean="0"/>
              <a:t>付费 </a:t>
            </a:r>
            <a:r>
              <a:rPr lang="en-US" altLang="zh-CN" dirty="0" smtClean="0"/>
              <a:t>– </a:t>
            </a:r>
            <a:r>
              <a:rPr lang="zh-CN" altLang="en-US" dirty="0" smtClean="0"/>
              <a:t>分析</a:t>
            </a:r>
            <a:endParaRPr lang="zh-CN" altLang="en-US" dirty="0"/>
          </a:p>
        </p:txBody>
      </p:sp>
      <p:pic>
        <p:nvPicPr>
          <p:cNvPr id="214017" name="Picture 1"/>
          <p:cNvPicPr>
            <a:picLocks noChangeAspect="1" noChangeArrowheads="1"/>
          </p:cNvPicPr>
          <p:nvPr/>
        </p:nvPicPr>
        <p:blipFill>
          <a:blip r:embed="rId2"/>
          <a:srcRect/>
          <a:stretch>
            <a:fillRect/>
          </a:stretch>
        </p:blipFill>
        <p:spPr bwMode="auto">
          <a:xfrm>
            <a:off x="24783" y="1314450"/>
            <a:ext cx="9001125" cy="25146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28</a:t>
            </a:fld>
            <a:endParaRPr lang="en-US" altLang="zh-C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err="1" smtClean="0"/>
              <a:t>PaaS</a:t>
            </a:r>
            <a:r>
              <a:rPr lang="zh-CN" altLang="en-US" dirty="0" smtClean="0"/>
              <a:t>问题</a:t>
            </a:r>
            <a:r>
              <a:rPr lang="en-US" altLang="zh-CN" dirty="0" smtClean="0"/>
              <a:t>3</a:t>
            </a:r>
            <a:r>
              <a:rPr lang="zh-CN" altLang="en-US" dirty="0" smtClean="0"/>
              <a:t> </a:t>
            </a:r>
            <a:r>
              <a:rPr lang="en-US" altLang="zh-CN" dirty="0" smtClean="0"/>
              <a:t>– </a:t>
            </a:r>
            <a:r>
              <a:rPr lang="zh-CN" altLang="en-US" dirty="0" smtClean="0"/>
              <a:t>支持按需服务</a:t>
            </a:r>
            <a:r>
              <a:rPr lang="en-US" altLang="zh-CN" dirty="0" smtClean="0"/>
              <a:t>/</a:t>
            </a:r>
            <a:r>
              <a:rPr lang="zh-CN" altLang="en-US" dirty="0" smtClean="0"/>
              <a:t>付费 </a:t>
            </a:r>
            <a:r>
              <a:rPr lang="en-US" altLang="zh-CN" dirty="0" smtClean="0"/>
              <a:t>– </a:t>
            </a:r>
            <a:r>
              <a:rPr lang="zh-CN" altLang="en-US" dirty="0" smtClean="0"/>
              <a:t>解决</a:t>
            </a:r>
            <a:endParaRPr lang="zh-CN" altLang="en-US" dirty="0"/>
          </a:p>
        </p:txBody>
      </p:sp>
      <p:pic>
        <p:nvPicPr>
          <p:cNvPr id="161794" name="Picture 2"/>
          <p:cNvPicPr>
            <a:picLocks noChangeAspect="1" noChangeArrowheads="1"/>
          </p:cNvPicPr>
          <p:nvPr/>
        </p:nvPicPr>
        <p:blipFill>
          <a:blip r:embed="rId2"/>
          <a:srcRect/>
          <a:stretch>
            <a:fillRect/>
          </a:stretch>
        </p:blipFill>
        <p:spPr bwMode="auto">
          <a:xfrm>
            <a:off x="1219200" y="1809750"/>
            <a:ext cx="6534150" cy="155257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29</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10" name="Rectangle 10"/>
          <p:cNvSpPr>
            <a:spLocks noChangeArrowheads="1"/>
          </p:cNvSpPr>
          <p:nvPr/>
        </p:nvSpPr>
        <p:spPr bwMode="auto">
          <a:xfrm>
            <a:off x="7324512" y="1581150"/>
            <a:ext cx="850023" cy="2923593"/>
          </a:xfrm>
          <a:prstGeom prst="rect">
            <a:avLst/>
          </a:prstGeom>
          <a:solidFill>
            <a:srgbClr val="CC99FF">
              <a:alpha val="50195"/>
            </a:srgbClr>
          </a:solidFill>
          <a:ln w="12700">
            <a:solidFill>
              <a:srgbClr val="5F5F5F"/>
            </a:solidFill>
            <a:miter lim="800000"/>
            <a:headEnd/>
            <a:tailEnd/>
          </a:ln>
        </p:spPr>
        <p:txBody>
          <a:bodyPr lIns="90000" tIns="46800" rIns="90000" bIns="46800" anchor="ctr"/>
          <a:lstStyle/>
          <a:p>
            <a:pPr algn="ctr"/>
            <a:r>
              <a:rPr lang="en-US" altLang="zh-CN" sz="1100" b="1" dirty="0" smtClean="0">
                <a:solidFill>
                  <a:srgbClr val="990033"/>
                </a:solidFill>
                <a:latin typeface="微软雅黑" pitchFamily="34" charset="-122"/>
                <a:ea typeface="微软雅黑" pitchFamily="34" charset="-122"/>
              </a:rPr>
              <a:t>health manager</a:t>
            </a:r>
            <a:endParaRPr lang="zh-CN" altLang="en-US" sz="1100" b="1" dirty="0" smtClean="0">
              <a:solidFill>
                <a:srgbClr val="990033"/>
              </a:solidFill>
              <a:latin typeface="微软雅黑" pitchFamily="34" charset="-122"/>
              <a:ea typeface="微软雅黑" pitchFamily="34" charset="-122"/>
            </a:endParaRPr>
          </a:p>
          <a:p>
            <a:pPr algn="ctr"/>
            <a:endParaRPr lang="zh-CN" altLang="zh-CN" sz="1100" b="1" dirty="0">
              <a:latin typeface="微软雅黑" pitchFamily="34" charset="-122"/>
              <a:ea typeface="微软雅黑" pitchFamily="34" charset="-122"/>
            </a:endParaRPr>
          </a:p>
        </p:txBody>
      </p:sp>
      <p:sp>
        <p:nvSpPr>
          <p:cNvPr id="17" name="Rectangle 7"/>
          <p:cNvSpPr>
            <a:spLocks noChangeArrowheads="1"/>
          </p:cNvSpPr>
          <p:nvPr/>
        </p:nvSpPr>
        <p:spPr bwMode="auto">
          <a:xfrm>
            <a:off x="542731" y="844076"/>
            <a:ext cx="954934" cy="2246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VMC client</a:t>
            </a:r>
            <a:endParaRPr lang="zh-CN" altLang="en-US" sz="1100" b="1" dirty="0" smtClean="0">
              <a:solidFill>
                <a:srgbClr val="990033"/>
              </a:solidFill>
              <a:latin typeface="微软雅黑" pitchFamily="34" charset="-122"/>
              <a:ea typeface="微软雅黑" pitchFamily="34" charset="-122"/>
            </a:endParaRP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4" name="Rectangle 7"/>
          <p:cNvSpPr>
            <a:spLocks noChangeArrowheads="1"/>
          </p:cNvSpPr>
          <p:nvPr/>
        </p:nvSpPr>
        <p:spPr bwMode="auto">
          <a:xfrm>
            <a:off x="1600074" y="852964"/>
            <a:ext cx="867871" cy="215726"/>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STS </a:t>
            </a:r>
            <a:r>
              <a:rPr lang="en-US" altLang="zh-CN" sz="1100" b="1" dirty="0" err="1" smtClean="0">
                <a:solidFill>
                  <a:srgbClr val="990033"/>
                </a:solidFill>
                <a:latin typeface="微软雅黑" pitchFamily="34" charset="-122"/>
                <a:ea typeface="微软雅黑" pitchFamily="34" charset="-122"/>
              </a:rPr>
              <a:t>Plugin</a:t>
            </a:r>
            <a:endParaRPr lang="zh-CN" altLang="en-US" sz="1100" b="1" dirty="0" smtClean="0">
              <a:solidFill>
                <a:srgbClr val="990033"/>
              </a:solidFill>
              <a:latin typeface="微软雅黑" pitchFamily="34" charset="-122"/>
              <a:ea typeface="微软雅黑" pitchFamily="34" charset="-122"/>
            </a:endParaRP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sp>
        <p:nvSpPr>
          <p:cNvPr id="46" name="圆角矩形 45"/>
          <p:cNvSpPr/>
          <p:nvPr/>
        </p:nvSpPr>
        <p:spPr>
          <a:xfrm>
            <a:off x="535965" y="4704861"/>
            <a:ext cx="7617435" cy="266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NATS </a:t>
            </a:r>
            <a:r>
              <a:rPr lang="zh-CN" altLang="en-US" sz="1100" dirty="0" smtClean="0">
                <a:latin typeface="微软雅黑" pitchFamily="34" charset="-122"/>
                <a:ea typeface="微软雅黑" pitchFamily="34" charset="-122"/>
              </a:rPr>
              <a:t>消息总线</a:t>
            </a:r>
            <a:endParaRPr lang="zh-CN" altLang="en-US" sz="1100" dirty="0">
              <a:latin typeface="微软雅黑" pitchFamily="34" charset="-122"/>
              <a:ea typeface="微软雅黑" pitchFamily="34" charset="-122"/>
            </a:endParaRPr>
          </a:p>
        </p:txBody>
      </p:sp>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sp>
        <p:nvSpPr>
          <p:cNvPr id="61" name="流程图: 磁盘 60"/>
          <p:cNvSpPr/>
          <p:nvPr/>
        </p:nvSpPr>
        <p:spPr>
          <a:xfrm>
            <a:off x="828869" y="3008736"/>
            <a:ext cx="762000" cy="381000"/>
          </a:xfrm>
          <a:prstGeom prst="flowChartMagneticDisk">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cc - db</a:t>
            </a:r>
            <a:endParaRPr lang="zh-CN" altLang="en-US" sz="1100" dirty="0">
              <a:latin typeface="微软雅黑" pitchFamily="34" charset="-122"/>
              <a:ea typeface="微软雅黑" pitchFamily="34" charset="-122"/>
            </a:endParaRPr>
          </a:p>
        </p:txBody>
      </p:sp>
      <p:sp>
        <p:nvSpPr>
          <p:cNvPr id="62" name="流程图: 磁盘 61"/>
          <p:cNvSpPr/>
          <p:nvPr/>
        </p:nvSpPr>
        <p:spPr>
          <a:xfrm>
            <a:off x="800876" y="3562350"/>
            <a:ext cx="838200" cy="38100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db</a:t>
            </a:r>
            <a:endParaRPr lang="zh-CN" altLang="en-US" sz="1100" dirty="0">
              <a:latin typeface="微软雅黑" pitchFamily="34" charset="-122"/>
              <a:ea typeface="微软雅黑" pitchFamily="34" charset="-122"/>
            </a:endParaRPr>
          </a:p>
        </p:txBody>
      </p:sp>
      <p:sp>
        <p:nvSpPr>
          <p:cNvPr id="63" name="矩形 62"/>
          <p:cNvSpPr/>
          <p:nvPr/>
        </p:nvSpPr>
        <p:spPr>
          <a:xfrm>
            <a:off x="659359" y="4125295"/>
            <a:ext cx="1046586" cy="30324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a:t>
            </a:r>
            <a:r>
              <a:rPr lang="en-US" altLang="zh-CN" sz="1100" dirty="0" err="1" smtClean="0">
                <a:latin typeface="微软雅黑" pitchFamily="34" charset="-122"/>
                <a:ea typeface="微软雅黑" pitchFamily="34" charset="-122"/>
              </a:rPr>
              <a:t>AuthN</a:t>
            </a:r>
            <a:endParaRPr lang="zh-CN" altLang="en-US" sz="1100" dirty="0" smtClean="0">
              <a:latin typeface="微软雅黑" pitchFamily="34" charset="-122"/>
              <a:ea typeface="微软雅黑" pitchFamily="34" charset="-122"/>
            </a:endParaRPr>
          </a:p>
        </p:txBody>
      </p:sp>
      <p:grpSp>
        <p:nvGrpSpPr>
          <p:cNvPr id="2" name="组合 151"/>
          <p:cNvGrpSpPr/>
          <p:nvPr/>
        </p:nvGrpSpPr>
        <p:grpSpPr>
          <a:xfrm>
            <a:off x="666168" y="1962150"/>
            <a:ext cx="1295401" cy="866193"/>
            <a:chOff x="666168" y="2047294"/>
            <a:chExt cx="1295401" cy="781049"/>
          </a:xfrm>
        </p:grpSpPr>
        <p:sp>
          <p:nvSpPr>
            <p:cNvPr id="65" name="矩形 64"/>
            <p:cNvSpPr/>
            <p:nvPr/>
          </p:nvSpPr>
          <p:spPr>
            <a:xfrm>
              <a:off x="868763" y="204729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4" name="矩形 63"/>
            <p:cNvSpPr/>
            <p:nvPr/>
          </p:nvSpPr>
          <p:spPr>
            <a:xfrm>
              <a:off x="763686" y="212080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36" name="矩形 35"/>
            <p:cNvSpPr/>
            <p:nvPr/>
          </p:nvSpPr>
          <p:spPr>
            <a:xfrm>
              <a:off x="666168" y="2194315"/>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cloud controller</a:t>
              </a:r>
              <a:endParaRPr lang="zh-CN" altLang="en-US" sz="1100" dirty="0">
                <a:latin typeface="微软雅黑" pitchFamily="34" charset="-122"/>
                <a:ea typeface="微软雅黑" pitchFamily="34" charset="-122"/>
              </a:endParaRPr>
            </a:p>
          </p:txBody>
        </p:sp>
      </p:grpSp>
      <p:grpSp>
        <p:nvGrpSpPr>
          <p:cNvPr id="4" name="组合 41"/>
          <p:cNvGrpSpPr/>
          <p:nvPr/>
        </p:nvGrpSpPr>
        <p:grpSpPr>
          <a:xfrm>
            <a:off x="2352870" y="2285612"/>
            <a:ext cx="1066800" cy="685800"/>
            <a:chOff x="2362200" y="1943101"/>
            <a:chExt cx="1295401" cy="781049"/>
          </a:xfrm>
        </p:grpSpPr>
        <p:sp>
          <p:nvSpPr>
            <p:cNvPr id="68" name="矩形 67"/>
            <p:cNvSpPr/>
            <p:nvPr/>
          </p:nvSpPr>
          <p:spPr>
            <a:xfrm>
              <a:off x="2564796" y="194310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9" name="矩形 68"/>
            <p:cNvSpPr/>
            <p:nvPr/>
          </p:nvSpPr>
          <p:spPr>
            <a:xfrm>
              <a:off x="2459718" y="201661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70" name="矩形 69"/>
            <p:cNvSpPr/>
            <p:nvPr/>
          </p:nvSpPr>
          <p:spPr>
            <a:xfrm>
              <a:off x="2362200" y="2090122"/>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Stager</a:t>
              </a:r>
              <a:endParaRPr lang="zh-CN" altLang="en-US" sz="1100" dirty="0">
                <a:latin typeface="微软雅黑" pitchFamily="34" charset="-122"/>
                <a:ea typeface="微软雅黑" pitchFamily="34" charset="-122"/>
              </a:endParaRPr>
            </a:p>
          </p:txBody>
        </p:sp>
      </p:grpSp>
      <p:sp>
        <p:nvSpPr>
          <p:cNvPr id="71" name="矩形 70"/>
          <p:cNvSpPr/>
          <p:nvPr/>
        </p:nvSpPr>
        <p:spPr>
          <a:xfrm>
            <a:off x="2352869" y="3209343"/>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package cache</a:t>
            </a:r>
            <a:endParaRPr lang="zh-CN" altLang="en-US" sz="1100" dirty="0">
              <a:latin typeface="微软雅黑" pitchFamily="34" charset="-122"/>
              <a:ea typeface="微软雅黑" pitchFamily="34" charset="-122"/>
            </a:endParaRPr>
          </a:p>
        </p:txBody>
      </p:sp>
      <p:sp>
        <p:nvSpPr>
          <p:cNvPr id="72" name="矩形 71"/>
          <p:cNvSpPr/>
          <p:nvPr/>
        </p:nvSpPr>
        <p:spPr>
          <a:xfrm>
            <a:off x="2352869" y="3971343"/>
            <a:ext cx="914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blobstore</a:t>
            </a:r>
            <a:endParaRPr lang="zh-CN" altLang="en-US" sz="1100" dirty="0">
              <a:latin typeface="微软雅黑" pitchFamily="34" charset="-122"/>
              <a:ea typeface="微软雅黑" pitchFamily="34" charset="-122"/>
            </a:endParaRPr>
          </a:p>
        </p:txBody>
      </p:sp>
      <p:grpSp>
        <p:nvGrpSpPr>
          <p:cNvPr id="5"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5" name="下箭头 94"/>
          <p:cNvSpPr/>
          <p:nvPr/>
        </p:nvSpPr>
        <p:spPr bwMode="auto">
          <a:xfrm>
            <a:off x="1754152" y="1095957"/>
            <a:ext cx="162000"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76" name="下箭头 75"/>
          <p:cNvSpPr/>
          <p:nvPr/>
        </p:nvSpPr>
        <p:spPr bwMode="auto">
          <a:xfrm>
            <a:off x="819538" y="1105288"/>
            <a:ext cx="161731"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117" name="矩形 116"/>
          <p:cNvSpPr/>
          <p:nvPr/>
        </p:nvSpPr>
        <p:spPr>
          <a:xfrm>
            <a:off x="421428" y="1609143"/>
            <a:ext cx="762000" cy="1524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900" dirty="0" smtClean="0">
                <a:latin typeface="微软雅黑" pitchFamily="34" charset="-122"/>
                <a:ea typeface="微软雅黑" pitchFamily="34" charset="-122"/>
              </a:rPr>
              <a:t>Caldecott</a:t>
            </a:r>
          </a:p>
        </p:txBody>
      </p:sp>
      <p:grpSp>
        <p:nvGrpSpPr>
          <p:cNvPr id="12"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sp>
        <p:nvSpPr>
          <p:cNvPr id="50" name="灯片编号占位符 49"/>
          <p:cNvSpPr>
            <a:spLocks noGrp="1"/>
          </p:cNvSpPr>
          <p:nvPr>
            <p:ph type="sldNum" sz="quarter" idx="10"/>
          </p:nvPr>
        </p:nvSpPr>
        <p:spPr/>
        <p:txBody>
          <a:bodyPr/>
          <a:lstStyle/>
          <a:p>
            <a:pPr>
              <a:defRPr/>
            </a:pPr>
            <a:fld id="{76ED1C7B-0CD9-4688-8F46-F81567B67419}" type="slidenum">
              <a:rPr lang="en-US" altLang="zh-CN" smtClean="0"/>
              <a:pPr>
                <a:defRPr/>
              </a:pPr>
              <a:t>30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1867288"/>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1</a:t>
            </a:r>
            <a:r>
              <a:rPr lang="zh-CN" altLang="en-US" dirty="0" smtClean="0"/>
              <a:t> </a:t>
            </a:r>
            <a:r>
              <a:rPr lang="en-US" altLang="zh-CN" dirty="0" smtClean="0"/>
              <a:t>– </a:t>
            </a:r>
            <a:r>
              <a:rPr lang="zh-CN" altLang="en-US" dirty="0" smtClean="0"/>
              <a:t>平台开放性</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10945" name="Picture 1"/>
          <p:cNvPicPr>
            <a:picLocks noChangeAspect="1" noChangeArrowheads="1"/>
          </p:cNvPicPr>
          <p:nvPr/>
        </p:nvPicPr>
        <p:blipFill>
          <a:blip r:embed="rId2"/>
          <a:srcRect/>
          <a:stretch>
            <a:fillRect/>
          </a:stretch>
        </p:blipFill>
        <p:spPr bwMode="auto">
          <a:xfrm>
            <a:off x="1490663" y="1119188"/>
            <a:ext cx="6162675" cy="29051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32</a:t>
            </a:fld>
            <a:endParaRPr lang="en-US" altLang="zh-C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1</a:t>
            </a:r>
            <a:r>
              <a:rPr lang="zh-CN" altLang="en-US" dirty="0" smtClean="0"/>
              <a:t> </a:t>
            </a:r>
            <a:r>
              <a:rPr lang="en-US" altLang="zh-CN" dirty="0" smtClean="0"/>
              <a:t>– </a:t>
            </a:r>
            <a:r>
              <a:rPr lang="zh-CN" altLang="en-US" dirty="0" smtClean="0"/>
              <a:t>平台开放性 </a:t>
            </a:r>
            <a:r>
              <a:rPr lang="en-US" altLang="zh-CN" dirty="0" smtClean="0"/>
              <a:t>– </a:t>
            </a:r>
            <a:r>
              <a:rPr lang="zh-CN" altLang="en-US" dirty="0" smtClean="0"/>
              <a:t>分析</a:t>
            </a:r>
            <a:endParaRPr lang="zh-CN" altLang="en-US" dirty="0"/>
          </a:p>
        </p:txBody>
      </p:sp>
      <p:sp>
        <p:nvSpPr>
          <p:cNvPr id="3" name="内容占位符 2"/>
          <p:cNvSpPr>
            <a:spLocks noGrp="1"/>
          </p:cNvSpPr>
          <p:nvPr>
            <p:ph idx="1"/>
          </p:nvPr>
        </p:nvSpPr>
        <p:spPr/>
        <p:txBody>
          <a:bodyPr/>
          <a:lstStyle/>
          <a:p>
            <a:endParaRPr lang="zh-CN" altLang="en-US"/>
          </a:p>
        </p:txBody>
      </p:sp>
      <p:pic>
        <p:nvPicPr>
          <p:cNvPr id="163842" name="Picture 2"/>
          <p:cNvPicPr>
            <a:picLocks noChangeAspect="1" noChangeArrowheads="1"/>
          </p:cNvPicPr>
          <p:nvPr/>
        </p:nvPicPr>
        <p:blipFill>
          <a:blip r:embed="rId2"/>
          <a:srcRect/>
          <a:stretch>
            <a:fillRect/>
          </a:stretch>
        </p:blipFill>
        <p:spPr bwMode="auto">
          <a:xfrm>
            <a:off x="752475" y="1438275"/>
            <a:ext cx="7639050" cy="226695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33</a:t>
            </a:fld>
            <a:endParaRPr lang="en-US" altLang="zh-C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1</a:t>
            </a:r>
            <a:r>
              <a:rPr lang="zh-CN" altLang="en-US" dirty="0" smtClean="0"/>
              <a:t> </a:t>
            </a:r>
            <a:r>
              <a:rPr lang="en-US" altLang="zh-CN" dirty="0" smtClean="0"/>
              <a:t>– </a:t>
            </a:r>
            <a:r>
              <a:rPr lang="zh-CN" altLang="en-US" dirty="0" smtClean="0"/>
              <a:t>平台开放性 </a:t>
            </a:r>
            <a:r>
              <a:rPr lang="en-US" altLang="zh-CN" dirty="0" smtClean="0"/>
              <a:t>– </a:t>
            </a:r>
            <a:r>
              <a:rPr lang="zh-CN" altLang="en-US" dirty="0" smtClean="0"/>
              <a:t>解决</a:t>
            </a:r>
            <a:r>
              <a:rPr lang="en-US" altLang="zh-CN" dirty="0" smtClean="0"/>
              <a:t>1/3</a:t>
            </a:r>
            <a:endParaRPr lang="zh-CN" altLang="en-US" dirty="0"/>
          </a:p>
        </p:txBody>
      </p:sp>
      <p:sp>
        <p:nvSpPr>
          <p:cNvPr id="3" name="内容占位符 2"/>
          <p:cNvSpPr>
            <a:spLocks noGrp="1"/>
          </p:cNvSpPr>
          <p:nvPr>
            <p:ph idx="1"/>
          </p:nvPr>
        </p:nvSpPr>
        <p:spPr/>
        <p:txBody>
          <a:bodyPr/>
          <a:lstStyle/>
          <a:p>
            <a:endParaRPr lang="zh-CN" altLang="en-US"/>
          </a:p>
        </p:txBody>
      </p:sp>
      <p:pic>
        <p:nvPicPr>
          <p:cNvPr id="164866" name="Picture 2"/>
          <p:cNvPicPr>
            <a:picLocks noChangeAspect="1" noChangeArrowheads="1"/>
          </p:cNvPicPr>
          <p:nvPr/>
        </p:nvPicPr>
        <p:blipFill>
          <a:blip r:embed="rId2"/>
          <a:srcRect/>
          <a:stretch>
            <a:fillRect/>
          </a:stretch>
        </p:blipFill>
        <p:spPr bwMode="auto">
          <a:xfrm>
            <a:off x="457200" y="799123"/>
            <a:ext cx="7667625" cy="4325327"/>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34</a:t>
            </a:fld>
            <a:endParaRPr lang="en-US" altLang="zh-C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1</a:t>
            </a:r>
            <a:r>
              <a:rPr lang="zh-CN" altLang="en-US" dirty="0" smtClean="0"/>
              <a:t> </a:t>
            </a:r>
            <a:r>
              <a:rPr lang="en-US" altLang="zh-CN" dirty="0" smtClean="0"/>
              <a:t>– </a:t>
            </a:r>
            <a:r>
              <a:rPr lang="zh-CN" altLang="en-US" dirty="0" smtClean="0"/>
              <a:t>平台开放性 </a:t>
            </a:r>
            <a:r>
              <a:rPr lang="en-US" altLang="zh-CN" dirty="0" smtClean="0"/>
              <a:t>– </a:t>
            </a:r>
            <a:r>
              <a:rPr lang="zh-CN" altLang="en-US" dirty="0" smtClean="0"/>
              <a:t>解决</a:t>
            </a:r>
            <a:r>
              <a:rPr lang="en-US" altLang="zh-CN" dirty="0" smtClean="0"/>
              <a:t>2/3</a:t>
            </a:r>
            <a:endParaRPr lang="zh-CN" altLang="en-US" dirty="0"/>
          </a:p>
        </p:txBody>
      </p:sp>
      <p:sp>
        <p:nvSpPr>
          <p:cNvPr id="3" name="内容占位符 2"/>
          <p:cNvSpPr>
            <a:spLocks noGrp="1"/>
          </p:cNvSpPr>
          <p:nvPr>
            <p:ph idx="1"/>
          </p:nvPr>
        </p:nvSpPr>
        <p:spPr/>
        <p:txBody>
          <a:bodyPr/>
          <a:lstStyle/>
          <a:p>
            <a:endParaRPr lang="zh-CN" altLang="en-US"/>
          </a:p>
        </p:txBody>
      </p:sp>
      <p:pic>
        <p:nvPicPr>
          <p:cNvPr id="165890" name="Picture 2"/>
          <p:cNvPicPr>
            <a:picLocks noChangeAspect="1" noChangeArrowheads="1"/>
          </p:cNvPicPr>
          <p:nvPr/>
        </p:nvPicPr>
        <p:blipFill>
          <a:blip r:embed="rId2"/>
          <a:srcRect/>
          <a:stretch>
            <a:fillRect/>
          </a:stretch>
        </p:blipFill>
        <p:spPr bwMode="auto">
          <a:xfrm>
            <a:off x="838200" y="799676"/>
            <a:ext cx="7315200" cy="4315248"/>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35</a:t>
            </a:fld>
            <a:endParaRPr lang="en-US" altLang="zh-C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1</a:t>
            </a:r>
            <a:r>
              <a:rPr lang="zh-CN" altLang="en-US" dirty="0" smtClean="0"/>
              <a:t> </a:t>
            </a:r>
            <a:r>
              <a:rPr lang="en-US" altLang="zh-CN" dirty="0" smtClean="0"/>
              <a:t>– </a:t>
            </a:r>
            <a:r>
              <a:rPr lang="zh-CN" altLang="en-US" dirty="0" smtClean="0"/>
              <a:t>平台开放性 </a:t>
            </a:r>
            <a:r>
              <a:rPr lang="en-US" altLang="zh-CN" dirty="0" smtClean="0"/>
              <a:t>– </a:t>
            </a:r>
            <a:r>
              <a:rPr lang="zh-CN" altLang="en-US" dirty="0" smtClean="0"/>
              <a:t>解决</a:t>
            </a:r>
            <a:r>
              <a:rPr lang="en-US" altLang="zh-CN" dirty="0" smtClean="0"/>
              <a:t>3/3</a:t>
            </a:r>
            <a:endParaRPr lang="zh-CN" altLang="en-US" dirty="0"/>
          </a:p>
        </p:txBody>
      </p:sp>
      <p:sp>
        <p:nvSpPr>
          <p:cNvPr id="3" name="内容占位符 2"/>
          <p:cNvSpPr>
            <a:spLocks noGrp="1"/>
          </p:cNvSpPr>
          <p:nvPr>
            <p:ph idx="1"/>
          </p:nvPr>
        </p:nvSpPr>
        <p:spPr/>
        <p:txBody>
          <a:bodyPr/>
          <a:lstStyle/>
          <a:p>
            <a:endParaRPr lang="zh-CN" altLang="en-US"/>
          </a:p>
        </p:txBody>
      </p:sp>
      <p:pic>
        <p:nvPicPr>
          <p:cNvPr id="166914" name="Picture 2"/>
          <p:cNvPicPr>
            <a:picLocks noChangeAspect="1" noChangeArrowheads="1"/>
          </p:cNvPicPr>
          <p:nvPr/>
        </p:nvPicPr>
        <p:blipFill>
          <a:blip r:embed="rId2"/>
          <a:srcRect/>
          <a:stretch>
            <a:fillRect/>
          </a:stretch>
        </p:blipFill>
        <p:spPr bwMode="auto">
          <a:xfrm>
            <a:off x="19050" y="942975"/>
            <a:ext cx="9049922" cy="402907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36</a:t>
            </a:fld>
            <a:endParaRPr lang="en-US" altLang="zh-C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800" dirty="0" smtClean="0"/>
              <a:t>通过</a:t>
            </a:r>
            <a:r>
              <a:rPr lang="en-US" altLang="zh-CN" sz="2800" dirty="0" smtClean="0"/>
              <a:t>Services Broker</a:t>
            </a:r>
            <a:r>
              <a:rPr lang="zh-CN" altLang="en-US" sz="2800" dirty="0" smtClean="0"/>
              <a:t>与现有企业服务的集成</a:t>
            </a:r>
            <a:endParaRPr lang="zh-CN" altLang="en-US" sz="2800" dirty="0"/>
          </a:p>
        </p:txBody>
      </p:sp>
      <p:sp>
        <p:nvSpPr>
          <p:cNvPr id="6" name="矩形 5"/>
          <p:cNvSpPr/>
          <p:nvPr/>
        </p:nvSpPr>
        <p:spPr>
          <a:xfrm>
            <a:off x="609599" y="906232"/>
            <a:ext cx="8086531" cy="4029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grpSp>
        <p:nvGrpSpPr>
          <p:cNvPr id="10" name="组合 9"/>
          <p:cNvGrpSpPr/>
          <p:nvPr/>
        </p:nvGrpSpPr>
        <p:grpSpPr>
          <a:xfrm>
            <a:off x="2438400" y="966875"/>
            <a:ext cx="1066800" cy="762000"/>
            <a:chOff x="2590800" y="1123950"/>
            <a:chExt cx="1066800" cy="762000"/>
          </a:xfrm>
        </p:grpSpPr>
        <p:sp>
          <p:nvSpPr>
            <p:cNvPr id="9" name="矩形 8"/>
            <p:cNvSpPr/>
            <p:nvPr/>
          </p:nvSpPr>
          <p:spPr>
            <a:xfrm>
              <a:off x="2743200" y="1123950"/>
              <a:ext cx="914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latin typeface="微软雅黑" pitchFamily="34" charset="-122"/>
                <a:ea typeface="微软雅黑" pitchFamily="34" charset="-122"/>
              </a:endParaRPr>
            </a:p>
          </p:txBody>
        </p:sp>
        <p:sp>
          <p:nvSpPr>
            <p:cNvPr id="8" name="矩形 7"/>
            <p:cNvSpPr/>
            <p:nvPr/>
          </p:nvSpPr>
          <p:spPr>
            <a:xfrm>
              <a:off x="2667000" y="1200150"/>
              <a:ext cx="914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latin typeface="微软雅黑" pitchFamily="34" charset="-122"/>
                <a:ea typeface="微软雅黑" pitchFamily="34" charset="-122"/>
              </a:endParaRPr>
            </a:p>
          </p:txBody>
        </p:sp>
        <p:sp>
          <p:nvSpPr>
            <p:cNvPr id="7" name="矩形 6"/>
            <p:cNvSpPr/>
            <p:nvPr/>
          </p:nvSpPr>
          <p:spPr>
            <a:xfrm>
              <a:off x="2590800" y="1276350"/>
              <a:ext cx="914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smtClean="0">
                  <a:latin typeface="微软雅黑" pitchFamily="34" charset="-122"/>
                  <a:ea typeface="微软雅黑" pitchFamily="34" charset="-122"/>
                </a:rPr>
                <a:t>App</a:t>
              </a:r>
              <a:endParaRPr lang="zh-CN" altLang="en-US" dirty="0">
                <a:latin typeface="微软雅黑" pitchFamily="34" charset="-122"/>
                <a:ea typeface="微软雅黑" pitchFamily="34" charset="-122"/>
              </a:endParaRPr>
            </a:p>
          </p:txBody>
        </p:sp>
      </p:grpSp>
      <p:sp>
        <p:nvSpPr>
          <p:cNvPr id="11" name="矩形 10"/>
          <p:cNvSpPr/>
          <p:nvPr/>
        </p:nvSpPr>
        <p:spPr>
          <a:xfrm>
            <a:off x="2438400" y="2497102"/>
            <a:ext cx="12954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dirty="0" smtClean="0">
                <a:latin typeface="微软雅黑" pitchFamily="34" charset="-122"/>
                <a:ea typeface="微软雅黑" pitchFamily="34" charset="-122"/>
              </a:rPr>
              <a:t>service gateway</a:t>
            </a:r>
            <a:endParaRPr lang="zh-CN" altLang="en-US" dirty="0">
              <a:latin typeface="微软雅黑" pitchFamily="34" charset="-122"/>
              <a:ea typeface="微软雅黑" pitchFamily="34" charset="-122"/>
            </a:endParaRPr>
          </a:p>
        </p:txBody>
      </p:sp>
      <p:cxnSp>
        <p:nvCxnSpPr>
          <p:cNvPr id="14" name="直接连接符 13"/>
          <p:cNvCxnSpPr>
            <a:stCxn id="7" idx="2"/>
          </p:cNvCxnSpPr>
          <p:nvPr/>
        </p:nvCxnSpPr>
        <p:spPr>
          <a:xfrm>
            <a:off x="2895600" y="1728875"/>
            <a:ext cx="0" cy="792000"/>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8" name="形状 17"/>
          <p:cNvCxnSpPr>
            <a:endCxn id="12" idx="0"/>
          </p:cNvCxnSpPr>
          <p:nvPr/>
        </p:nvCxnSpPr>
        <p:spPr>
          <a:xfrm>
            <a:off x="2895600" y="2039902"/>
            <a:ext cx="2857500" cy="457200"/>
          </a:xfrm>
          <a:prstGeom prst="bentConnector2">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17578" y="1775530"/>
            <a:ext cx="682677"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创建</a:t>
            </a:r>
            <a:endParaRPr lang="en-US" altLang="zh-CN" sz="1600" dirty="0" smtClean="0">
              <a:latin typeface="微软雅黑" pitchFamily="34" charset="-122"/>
              <a:ea typeface="微软雅黑" pitchFamily="34" charset="-122"/>
            </a:endParaRPr>
          </a:p>
        </p:txBody>
      </p:sp>
      <p:sp>
        <p:nvSpPr>
          <p:cNvPr id="20" name="TextBox 19"/>
          <p:cNvSpPr txBox="1"/>
          <p:nvPr/>
        </p:nvSpPr>
        <p:spPr>
          <a:xfrm>
            <a:off x="3971731" y="1705557"/>
            <a:ext cx="685800"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绑定</a:t>
            </a:r>
            <a:endParaRPr lang="zh-CN" altLang="en-US" sz="1600" dirty="0">
              <a:latin typeface="微软雅黑" pitchFamily="34" charset="-122"/>
              <a:ea typeface="微软雅黑" pitchFamily="34" charset="-122"/>
            </a:endParaRPr>
          </a:p>
        </p:txBody>
      </p:sp>
      <p:sp>
        <p:nvSpPr>
          <p:cNvPr id="21" name="矩形 20"/>
          <p:cNvSpPr/>
          <p:nvPr/>
        </p:nvSpPr>
        <p:spPr>
          <a:xfrm>
            <a:off x="838200" y="3618336"/>
            <a:ext cx="5334000" cy="12176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22" name="TextBox 21"/>
          <p:cNvSpPr txBox="1"/>
          <p:nvPr/>
        </p:nvSpPr>
        <p:spPr>
          <a:xfrm>
            <a:off x="956380" y="3604796"/>
            <a:ext cx="1600200" cy="338554"/>
          </a:xfrm>
          <a:prstGeom prst="rect">
            <a:avLst/>
          </a:prstGeom>
          <a:noFill/>
        </p:spPr>
        <p:txBody>
          <a:bodyPr wrap="square" rtlCol="0">
            <a:spAutoFit/>
          </a:bodyPr>
          <a:lstStyle/>
          <a:p>
            <a:pPr algn="ctr"/>
            <a:r>
              <a:rPr lang="en-US" altLang="zh-CN" sz="1600" dirty="0" smtClean="0">
                <a:latin typeface="微软雅黑" pitchFamily="34" charset="-122"/>
                <a:ea typeface="微软雅黑" pitchFamily="34" charset="-122"/>
              </a:rPr>
              <a:t>system service</a:t>
            </a:r>
            <a:endParaRPr lang="zh-CN" altLang="en-US" sz="1600" dirty="0">
              <a:latin typeface="微软雅黑" pitchFamily="34" charset="-122"/>
              <a:ea typeface="微软雅黑" pitchFamily="34" charset="-122"/>
            </a:endParaRPr>
          </a:p>
        </p:txBody>
      </p:sp>
      <p:sp>
        <p:nvSpPr>
          <p:cNvPr id="23" name="矩形 22"/>
          <p:cNvSpPr/>
          <p:nvPr/>
        </p:nvSpPr>
        <p:spPr>
          <a:xfrm>
            <a:off x="6324600" y="1058633"/>
            <a:ext cx="2209800" cy="37322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cxnSp>
        <p:nvCxnSpPr>
          <p:cNvPr id="25" name="形状 24"/>
          <p:cNvCxnSpPr>
            <a:stCxn id="7" idx="1"/>
            <a:endCxn id="22" idx="0"/>
          </p:cNvCxnSpPr>
          <p:nvPr/>
        </p:nvCxnSpPr>
        <p:spPr>
          <a:xfrm rot="10800000" flipV="1">
            <a:off x="1756480" y="1424074"/>
            <a:ext cx="681920" cy="2180721"/>
          </a:xfrm>
          <a:prstGeom prst="bentConnector2">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033132" y="2268502"/>
            <a:ext cx="643268"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使用</a:t>
            </a:r>
            <a:endParaRPr lang="zh-CN" altLang="en-US" sz="1600" dirty="0">
              <a:latin typeface="微软雅黑" pitchFamily="34" charset="-122"/>
              <a:ea typeface="微软雅黑" pitchFamily="34" charset="-122"/>
            </a:endParaRPr>
          </a:p>
        </p:txBody>
      </p:sp>
      <p:sp>
        <p:nvSpPr>
          <p:cNvPr id="27" name="TextBox 26"/>
          <p:cNvSpPr txBox="1"/>
          <p:nvPr/>
        </p:nvSpPr>
        <p:spPr>
          <a:xfrm>
            <a:off x="2237792" y="2116102"/>
            <a:ext cx="618931"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绑定</a:t>
            </a:r>
            <a:endParaRPr lang="zh-CN" altLang="en-US" sz="1600" dirty="0">
              <a:latin typeface="微软雅黑" pitchFamily="34" charset="-122"/>
              <a:ea typeface="微软雅黑" pitchFamily="34" charset="-122"/>
            </a:endParaRPr>
          </a:p>
        </p:txBody>
      </p:sp>
      <p:cxnSp>
        <p:nvCxnSpPr>
          <p:cNvPr id="29" name="直接连接符 28"/>
          <p:cNvCxnSpPr/>
          <p:nvPr/>
        </p:nvCxnSpPr>
        <p:spPr>
          <a:xfrm>
            <a:off x="3505200" y="1347875"/>
            <a:ext cx="2819400" cy="622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334069" y="971550"/>
            <a:ext cx="762000"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使用</a:t>
            </a:r>
            <a:endParaRPr lang="zh-CN" altLang="en-US" sz="1600" dirty="0">
              <a:latin typeface="微软雅黑" pitchFamily="34" charset="-122"/>
              <a:ea typeface="微软雅黑" pitchFamily="34" charset="-122"/>
            </a:endParaRPr>
          </a:p>
        </p:txBody>
      </p:sp>
      <p:cxnSp>
        <p:nvCxnSpPr>
          <p:cNvPr id="31" name="直接连接符 30"/>
          <p:cNvCxnSpPr/>
          <p:nvPr/>
        </p:nvCxnSpPr>
        <p:spPr>
          <a:xfrm>
            <a:off x="2895600" y="3257550"/>
            <a:ext cx="0" cy="378000"/>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4648200" y="2497102"/>
            <a:ext cx="22098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dirty="0" smtClean="0">
                <a:latin typeface="微软雅黑" pitchFamily="34" charset="-122"/>
                <a:ea typeface="微软雅黑" pitchFamily="34" charset="-122"/>
              </a:rPr>
              <a:t>service broker</a:t>
            </a:r>
            <a:endParaRPr lang="zh-CN" altLang="en-US" dirty="0">
              <a:latin typeface="微软雅黑" pitchFamily="34" charset="-122"/>
              <a:ea typeface="微软雅黑" pitchFamily="34" charset="-122"/>
            </a:endParaRPr>
          </a:p>
        </p:txBody>
      </p:sp>
      <p:pic>
        <p:nvPicPr>
          <p:cNvPr id="33" name="Picture 63"/>
          <p:cNvPicPr>
            <a:picLocks noChangeAspect="1"/>
          </p:cNvPicPr>
          <p:nvPr/>
        </p:nvPicPr>
        <p:blipFill>
          <a:blip r:embed="rId3"/>
          <a:stretch>
            <a:fillRect/>
          </a:stretch>
        </p:blipFill>
        <p:spPr>
          <a:xfrm>
            <a:off x="990600" y="3943350"/>
            <a:ext cx="1044804" cy="762000"/>
          </a:xfrm>
          <a:prstGeom prst="rect">
            <a:avLst/>
          </a:prstGeom>
        </p:spPr>
      </p:pic>
      <p:pic>
        <p:nvPicPr>
          <p:cNvPr id="34" name="Picture 2" descr="http://antoniocangiano.com/images/redis.png"/>
          <p:cNvPicPr>
            <a:picLocks noChangeAspect="1" noChangeArrowheads="1"/>
          </p:cNvPicPr>
          <p:nvPr/>
        </p:nvPicPr>
        <p:blipFill>
          <a:blip r:embed="rId4"/>
          <a:srcRect/>
          <a:stretch>
            <a:fillRect/>
          </a:stretch>
        </p:blipFill>
        <p:spPr bwMode="auto">
          <a:xfrm>
            <a:off x="2286000" y="4095750"/>
            <a:ext cx="838200" cy="636412"/>
          </a:xfrm>
          <a:prstGeom prst="rect">
            <a:avLst/>
          </a:prstGeom>
          <a:noFill/>
        </p:spPr>
      </p:pic>
      <p:pic>
        <p:nvPicPr>
          <p:cNvPr id="35" name="Picture 65"/>
          <p:cNvPicPr>
            <a:picLocks noChangeAspect="1"/>
          </p:cNvPicPr>
          <p:nvPr/>
        </p:nvPicPr>
        <p:blipFill>
          <a:blip r:embed="rId5"/>
          <a:stretch>
            <a:fillRect/>
          </a:stretch>
        </p:blipFill>
        <p:spPr>
          <a:xfrm>
            <a:off x="3276600" y="4171950"/>
            <a:ext cx="1371600" cy="457200"/>
          </a:xfrm>
          <a:prstGeom prst="rect">
            <a:avLst/>
          </a:prstGeom>
        </p:spPr>
      </p:pic>
      <p:pic>
        <p:nvPicPr>
          <p:cNvPr id="205826" name="Picture 2" descr="http://ts2.cn.mm.bing.net/th?id=I.5011497460893165&amp;pid=1.7&amp;w=202&amp;h=93&amp;c=7&amp;rs=1"/>
          <p:cNvPicPr>
            <a:picLocks noChangeAspect="1" noChangeArrowheads="1"/>
          </p:cNvPicPr>
          <p:nvPr/>
        </p:nvPicPr>
        <p:blipFill>
          <a:blip r:embed="rId6"/>
          <a:srcRect/>
          <a:stretch>
            <a:fillRect/>
          </a:stretch>
        </p:blipFill>
        <p:spPr bwMode="auto">
          <a:xfrm>
            <a:off x="4648200" y="4095750"/>
            <a:ext cx="1489586" cy="685800"/>
          </a:xfrm>
          <a:prstGeom prst="rect">
            <a:avLst/>
          </a:prstGeom>
          <a:noFill/>
        </p:spPr>
      </p:pic>
      <p:pic>
        <p:nvPicPr>
          <p:cNvPr id="205828" name="Picture 4" descr="http://ts2.cn.mm.bing.net/th?id=H.4614067007194329&amp;pid=1.7&amp;w=219&amp;h=71&amp;c=7&amp;rs=1"/>
          <p:cNvPicPr>
            <a:picLocks noChangeAspect="1" noChangeArrowheads="1"/>
          </p:cNvPicPr>
          <p:nvPr/>
        </p:nvPicPr>
        <p:blipFill>
          <a:blip r:embed="rId7"/>
          <a:srcRect/>
          <a:stretch>
            <a:fillRect/>
          </a:stretch>
        </p:blipFill>
        <p:spPr bwMode="auto">
          <a:xfrm>
            <a:off x="6909320" y="2190750"/>
            <a:ext cx="1576873" cy="511225"/>
          </a:xfrm>
          <a:prstGeom prst="rect">
            <a:avLst/>
          </a:prstGeom>
          <a:noFill/>
        </p:spPr>
      </p:pic>
      <p:pic>
        <p:nvPicPr>
          <p:cNvPr id="205830" name="Picture 6" descr="http://ts4.cn.mm.bing.net/th?id=I.5040170641786119&amp;pid=1.7&amp;w=234&amp;h=71&amp;c=7&amp;rs=1"/>
          <p:cNvPicPr>
            <a:picLocks noChangeAspect="1" noChangeArrowheads="1"/>
          </p:cNvPicPr>
          <p:nvPr/>
        </p:nvPicPr>
        <p:blipFill>
          <a:blip r:embed="rId8"/>
          <a:srcRect/>
          <a:stretch>
            <a:fillRect/>
          </a:stretch>
        </p:blipFill>
        <p:spPr bwMode="auto">
          <a:xfrm>
            <a:off x="7010400" y="4266059"/>
            <a:ext cx="1447800" cy="439291"/>
          </a:xfrm>
          <a:prstGeom prst="rect">
            <a:avLst/>
          </a:prstGeom>
          <a:noFill/>
        </p:spPr>
      </p:pic>
      <p:pic>
        <p:nvPicPr>
          <p:cNvPr id="205834" name="Picture 10" descr="http://ts1.cn.mm.bing.net/th?id=H.4889726594582048&amp;pid=1.7&amp;w=158&amp;h=72&amp;c=7&amp;rs=1"/>
          <p:cNvPicPr>
            <a:picLocks noChangeAspect="1" noChangeArrowheads="1"/>
          </p:cNvPicPr>
          <p:nvPr/>
        </p:nvPicPr>
        <p:blipFill>
          <a:blip r:embed="rId9"/>
          <a:srcRect/>
          <a:stretch>
            <a:fillRect/>
          </a:stretch>
        </p:blipFill>
        <p:spPr bwMode="auto">
          <a:xfrm>
            <a:off x="7010400" y="2876550"/>
            <a:ext cx="1447800" cy="659757"/>
          </a:xfrm>
          <a:prstGeom prst="rect">
            <a:avLst/>
          </a:prstGeom>
          <a:noFill/>
        </p:spPr>
      </p:pic>
      <p:pic>
        <p:nvPicPr>
          <p:cNvPr id="205832" name="Picture 8" descr="http://ts1.cn.mm.bing.net/th?id=I.4605567256363008&amp;pid=1.7&amp;w=187&amp;h=150&amp;c=7&amp;rs=1"/>
          <p:cNvPicPr>
            <a:picLocks noChangeAspect="1" noChangeArrowheads="1"/>
          </p:cNvPicPr>
          <p:nvPr/>
        </p:nvPicPr>
        <p:blipFill>
          <a:blip r:embed="rId10"/>
          <a:srcRect/>
          <a:stretch>
            <a:fillRect/>
          </a:stretch>
        </p:blipFill>
        <p:spPr bwMode="auto">
          <a:xfrm>
            <a:off x="7441800" y="3562350"/>
            <a:ext cx="787800" cy="631925"/>
          </a:xfrm>
          <a:prstGeom prst="rect">
            <a:avLst/>
          </a:prstGeom>
          <a:noFill/>
        </p:spPr>
      </p:pic>
      <p:pic>
        <p:nvPicPr>
          <p:cNvPr id="205838" name="Picture 14" descr="http://www.yonyou.com/images/product/product2_img11.png"/>
          <p:cNvPicPr>
            <a:picLocks noChangeAspect="1" noChangeArrowheads="1"/>
          </p:cNvPicPr>
          <p:nvPr/>
        </p:nvPicPr>
        <p:blipFill>
          <a:blip r:embed="rId11"/>
          <a:srcRect/>
          <a:stretch>
            <a:fillRect/>
          </a:stretch>
        </p:blipFill>
        <p:spPr bwMode="auto">
          <a:xfrm>
            <a:off x="6912428" y="1298122"/>
            <a:ext cx="1530625" cy="838200"/>
          </a:xfrm>
          <a:prstGeom prst="rect">
            <a:avLst/>
          </a:prstGeom>
          <a:noFill/>
        </p:spPr>
      </p:pic>
      <p:sp>
        <p:nvSpPr>
          <p:cNvPr id="40" name="TextBox 39"/>
          <p:cNvSpPr txBox="1"/>
          <p:nvPr/>
        </p:nvSpPr>
        <p:spPr>
          <a:xfrm>
            <a:off x="6705600" y="1058633"/>
            <a:ext cx="1600200"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企业服务</a:t>
            </a:r>
            <a:endParaRPr lang="zh-CN" altLang="en-US" sz="1600" dirty="0">
              <a:latin typeface="微软雅黑" pitchFamily="34" charset="-122"/>
              <a:ea typeface="微软雅黑" pitchFamily="34" charset="-122"/>
            </a:endParaRPr>
          </a:p>
        </p:txBody>
      </p:sp>
      <p:sp>
        <p:nvSpPr>
          <p:cNvPr id="36" name="灯片编号占位符 35"/>
          <p:cNvSpPr>
            <a:spLocks noGrp="1"/>
          </p:cNvSpPr>
          <p:nvPr>
            <p:ph type="sldNum" sz="quarter" idx="10"/>
          </p:nvPr>
        </p:nvSpPr>
        <p:spPr/>
        <p:txBody>
          <a:bodyPr/>
          <a:lstStyle/>
          <a:p>
            <a:pPr>
              <a:defRPr/>
            </a:pPr>
            <a:fld id="{76ED1C7B-0CD9-4688-8F46-F81567B67419}" type="slidenum">
              <a:rPr lang="en-US" altLang="zh-CN" smtClean="0"/>
              <a:pPr>
                <a:defRPr/>
              </a:pPr>
              <a:t>37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par>
                                <p:cTn id="31" presetID="3"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linds(horizont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system service</a:t>
            </a:r>
            <a:r>
              <a:rPr lang="zh-CN" altLang="en-US" dirty="0" smtClean="0"/>
              <a:t>接口</a:t>
            </a:r>
            <a:r>
              <a:rPr lang="zh-CN" altLang="en-US" dirty="0" smtClean="0"/>
              <a:t>能扩展哪些能力？</a:t>
            </a:r>
            <a:endParaRPr lang="zh-CN" altLang="en-US" dirty="0"/>
          </a:p>
        </p:txBody>
      </p:sp>
      <p:pic>
        <p:nvPicPr>
          <p:cNvPr id="150531" name="Picture 3"/>
          <p:cNvPicPr>
            <a:picLocks noChangeAspect="1" noChangeArrowheads="1"/>
          </p:cNvPicPr>
          <p:nvPr/>
        </p:nvPicPr>
        <p:blipFill>
          <a:blip r:embed="rId3"/>
          <a:srcRect/>
          <a:stretch>
            <a:fillRect/>
          </a:stretch>
        </p:blipFill>
        <p:spPr bwMode="auto">
          <a:xfrm>
            <a:off x="381000" y="971550"/>
            <a:ext cx="3648075" cy="2476500"/>
          </a:xfrm>
          <a:prstGeom prst="rect">
            <a:avLst/>
          </a:prstGeom>
          <a:noFill/>
          <a:ln w="9525">
            <a:noFill/>
            <a:miter lim="800000"/>
            <a:headEnd/>
            <a:tailEnd/>
          </a:ln>
        </p:spPr>
      </p:pic>
      <p:pic>
        <p:nvPicPr>
          <p:cNvPr id="150532" name="Picture 4"/>
          <p:cNvPicPr>
            <a:picLocks noChangeAspect="1" noChangeArrowheads="1"/>
          </p:cNvPicPr>
          <p:nvPr/>
        </p:nvPicPr>
        <p:blipFill>
          <a:blip r:embed="rId4"/>
          <a:srcRect/>
          <a:stretch>
            <a:fillRect/>
          </a:stretch>
        </p:blipFill>
        <p:spPr bwMode="auto">
          <a:xfrm>
            <a:off x="4495800" y="971550"/>
            <a:ext cx="3609975" cy="2514600"/>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76ED1C7B-0CD9-4688-8F46-F81567B67419}" type="slidenum">
              <a:rPr lang="en-US" altLang="zh-CN" smtClean="0"/>
              <a:pPr>
                <a:defRPr/>
              </a:pPr>
              <a:t>38</a:t>
            </a:fld>
            <a:endParaRPr lang="en-US" altLang="zh-C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10" name="Rectangle 10"/>
          <p:cNvSpPr>
            <a:spLocks noChangeArrowheads="1"/>
          </p:cNvSpPr>
          <p:nvPr/>
        </p:nvSpPr>
        <p:spPr bwMode="auto">
          <a:xfrm>
            <a:off x="7324512" y="1581150"/>
            <a:ext cx="850023" cy="2923593"/>
          </a:xfrm>
          <a:prstGeom prst="rect">
            <a:avLst/>
          </a:prstGeom>
          <a:solidFill>
            <a:srgbClr val="CC99FF">
              <a:alpha val="50195"/>
            </a:srgbClr>
          </a:solidFill>
          <a:ln w="12700">
            <a:solidFill>
              <a:srgbClr val="5F5F5F"/>
            </a:solidFill>
            <a:miter lim="800000"/>
            <a:headEnd/>
            <a:tailEnd/>
          </a:ln>
        </p:spPr>
        <p:txBody>
          <a:bodyPr lIns="90000" tIns="46800" rIns="90000" bIns="46800" anchor="ctr"/>
          <a:lstStyle/>
          <a:p>
            <a:pPr algn="ctr"/>
            <a:r>
              <a:rPr lang="en-US" altLang="zh-CN" sz="1100" b="1" dirty="0" smtClean="0">
                <a:solidFill>
                  <a:srgbClr val="990033"/>
                </a:solidFill>
                <a:latin typeface="微软雅黑" pitchFamily="34" charset="-122"/>
                <a:ea typeface="微软雅黑" pitchFamily="34" charset="-122"/>
              </a:rPr>
              <a:t>health manager</a:t>
            </a:r>
            <a:endParaRPr lang="zh-CN" altLang="en-US" sz="1100" b="1" dirty="0" smtClean="0">
              <a:solidFill>
                <a:srgbClr val="990033"/>
              </a:solidFill>
              <a:latin typeface="微软雅黑" pitchFamily="34" charset="-122"/>
              <a:ea typeface="微软雅黑" pitchFamily="34" charset="-122"/>
            </a:endParaRPr>
          </a:p>
          <a:p>
            <a:pPr algn="ctr"/>
            <a:endParaRPr lang="zh-CN" altLang="zh-CN" sz="1100" b="1" dirty="0">
              <a:latin typeface="微软雅黑" pitchFamily="34" charset="-122"/>
              <a:ea typeface="微软雅黑" pitchFamily="34" charset="-122"/>
            </a:endParaRPr>
          </a:p>
        </p:txBody>
      </p:sp>
      <p:sp>
        <p:nvSpPr>
          <p:cNvPr id="17" name="Rectangle 7"/>
          <p:cNvSpPr>
            <a:spLocks noChangeArrowheads="1"/>
          </p:cNvSpPr>
          <p:nvPr/>
        </p:nvSpPr>
        <p:spPr bwMode="auto">
          <a:xfrm>
            <a:off x="542731" y="844076"/>
            <a:ext cx="954934" cy="2246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VMC client</a:t>
            </a:r>
            <a:endParaRPr lang="zh-CN" altLang="en-US" sz="1100" b="1" dirty="0" smtClean="0">
              <a:solidFill>
                <a:srgbClr val="990033"/>
              </a:solidFill>
              <a:latin typeface="微软雅黑" pitchFamily="34" charset="-122"/>
              <a:ea typeface="微软雅黑" pitchFamily="34" charset="-122"/>
            </a:endParaRP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4" name="Rectangle 7"/>
          <p:cNvSpPr>
            <a:spLocks noChangeArrowheads="1"/>
          </p:cNvSpPr>
          <p:nvPr/>
        </p:nvSpPr>
        <p:spPr bwMode="auto">
          <a:xfrm>
            <a:off x="1600074" y="852964"/>
            <a:ext cx="867871" cy="215726"/>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STS </a:t>
            </a:r>
            <a:r>
              <a:rPr lang="en-US" altLang="zh-CN" sz="1100" b="1" dirty="0" err="1" smtClean="0">
                <a:solidFill>
                  <a:srgbClr val="990033"/>
                </a:solidFill>
                <a:latin typeface="微软雅黑" pitchFamily="34" charset="-122"/>
                <a:ea typeface="微软雅黑" pitchFamily="34" charset="-122"/>
              </a:rPr>
              <a:t>Plugin</a:t>
            </a:r>
            <a:endParaRPr lang="zh-CN" altLang="en-US" sz="1100" b="1" dirty="0" smtClean="0">
              <a:solidFill>
                <a:srgbClr val="990033"/>
              </a:solidFill>
              <a:latin typeface="微软雅黑" pitchFamily="34" charset="-122"/>
              <a:ea typeface="微软雅黑" pitchFamily="34" charset="-122"/>
            </a:endParaRP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sp>
        <p:nvSpPr>
          <p:cNvPr id="46" name="圆角矩形 45"/>
          <p:cNvSpPr/>
          <p:nvPr/>
        </p:nvSpPr>
        <p:spPr>
          <a:xfrm>
            <a:off x="535965" y="4704861"/>
            <a:ext cx="7617435" cy="266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NATS </a:t>
            </a:r>
            <a:r>
              <a:rPr lang="zh-CN" altLang="en-US" sz="1100" dirty="0" smtClean="0">
                <a:latin typeface="微软雅黑" pitchFamily="34" charset="-122"/>
                <a:ea typeface="微软雅黑" pitchFamily="34" charset="-122"/>
              </a:rPr>
              <a:t>消息总线</a:t>
            </a:r>
            <a:endParaRPr lang="zh-CN" altLang="en-US" sz="1100" dirty="0">
              <a:latin typeface="微软雅黑" pitchFamily="34" charset="-122"/>
              <a:ea typeface="微软雅黑" pitchFamily="34" charset="-122"/>
            </a:endParaRPr>
          </a:p>
        </p:txBody>
      </p:sp>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sp>
        <p:nvSpPr>
          <p:cNvPr id="61" name="流程图: 磁盘 60"/>
          <p:cNvSpPr/>
          <p:nvPr/>
        </p:nvSpPr>
        <p:spPr>
          <a:xfrm>
            <a:off x="828869" y="3008736"/>
            <a:ext cx="762000" cy="381000"/>
          </a:xfrm>
          <a:prstGeom prst="flowChartMagneticDisk">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cc - db</a:t>
            </a:r>
            <a:endParaRPr lang="zh-CN" altLang="en-US" sz="1100" dirty="0">
              <a:latin typeface="微软雅黑" pitchFamily="34" charset="-122"/>
              <a:ea typeface="微软雅黑" pitchFamily="34" charset="-122"/>
            </a:endParaRPr>
          </a:p>
        </p:txBody>
      </p:sp>
      <p:sp>
        <p:nvSpPr>
          <p:cNvPr id="62" name="流程图: 磁盘 61"/>
          <p:cNvSpPr/>
          <p:nvPr/>
        </p:nvSpPr>
        <p:spPr>
          <a:xfrm>
            <a:off x="800876" y="3562350"/>
            <a:ext cx="838200" cy="38100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db</a:t>
            </a:r>
            <a:endParaRPr lang="zh-CN" altLang="en-US" sz="1100" dirty="0">
              <a:latin typeface="微软雅黑" pitchFamily="34" charset="-122"/>
              <a:ea typeface="微软雅黑" pitchFamily="34" charset="-122"/>
            </a:endParaRPr>
          </a:p>
        </p:txBody>
      </p:sp>
      <p:sp>
        <p:nvSpPr>
          <p:cNvPr id="63" name="矩形 62"/>
          <p:cNvSpPr/>
          <p:nvPr/>
        </p:nvSpPr>
        <p:spPr>
          <a:xfrm>
            <a:off x="659359" y="4125295"/>
            <a:ext cx="1046586" cy="30324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a:t>
            </a:r>
            <a:r>
              <a:rPr lang="en-US" altLang="zh-CN" sz="1100" dirty="0" err="1" smtClean="0">
                <a:latin typeface="微软雅黑" pitchFamily="34" charset="-122"/>
                <a:ea typeface="微软雅黑" pitchFamily="34" charset="-122"/>
              </a:rPr>
              <a:t>AuthN</a:t>
            </a:r>
            <a:endParaRPr lang="zh-CN" altLang="en-US" sz="1100" dirty="0" smtClean="0">
              <a:latin typeface="微软雅黑" pitchFamily="34" charset="-122"/>
              <a:ea typeface="微软雅黑" pitchFamily="34" charset="-122"/>
            </a:endParaRPr>
          </a:p>
        </p:txBody>
      </p:sp>
      <p:grpSp>
        <p:nvGrpSpPr>
          <p:cNvPr id="2" name="组合 151"/>
          <p:cNvGrpSpPr/>
          <p:nvPr/>
        </p:nvGrpSpPr>
        <p:grpSpPr>
          <a:xfrm>
            <a:off x="666168" y="1962150"/>
            <a:ext cx="1295401" cy="866193"/>
            <a:chOff x="666168" y="2047294"/>
            <a:chExt cx="1295401" cy="781049"/>
          </a:xfrm>
        </p:grpSpPr>
        <p:sp>
          <p:nvSpPr>
            <p:cNvPr id="65" name="矩形 64"/>
            <p:cNvSpPr/>
            <p:nvPr/>
          </p:nvSpPr>
          <p:spPr>
            <a:xfrm>
              <a:off x="868763" y="204729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4" name="矩形 63"/>
            <p:cNvSpPr/>
            <p:nvPr/>
          </p:nvSpPr>
          <p:spPr>
            <a:xfrm>
              <a:off x="763686" y="212080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36" name="矩形 35"/>
            <p:cNvSpPr/>
            <p:nvPr/>
          </p:nvSpPr>
          <p:spPr>
            <a:xfrm>
              <a:off x="666168" y="2194315"/>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cloud controller</a:t>
              </a:r>
              <a:endParaRPr lang="zh-CN" altLang="en-US" sz="1100" dirty="0">
                <a:latin typeface="微软雅黑" pitchFamily="34" charset="-122"/>
                <a:ea typeface="微软雅黑" pitchFamily="34" charset="-122"/>
              </a:endParaRPr>
            </a:p>
          </p:txBody>
        </p:sp>
      </p:grpSp>
      <p:grpSp>
        <p:nvGrpSpPr>
          <p:cNvPr id="4" name="组合 41"/>
          <p:cNvGrpSpPr/>
          <p:nvPr/>
        </p:nvGrpSpPr>
        <p:grpSpPr>
          <a:xfrm>
            <a:off x="2352870" y="2285612"/>
            <a:ext cx="1066800" cy="685800"/>
            <a:chOff x="2362200" y="1943101"/>
            <a:chExt cx="1295401" cy="781049"/>
          </a:xfrm>
        </p:grpSpPr>
        <p:sp>
          <p:nvSpPr>
            <p:cNvPr id="68" name="矩形 67"/>
            <p:cNvSpPr/>
            <p:nvPr/>
          </p:nvSpPr>
          <p:spPr>
            <a:xfrm>
              <a:off x="2564796" y="194310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9" name="矩形 68"/>
            <p:cNvSpPr/>
            <p:nvPr/>
          </p:nvSpPr>
          <p:spPr>
            <a:xfrm>
              <a:off x="2459718" y="201661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70" name="矩形 69"/>
            <p:cNvSpPr/>
            <p:nvPr/>
          </p:nvSpPr>
          <p:spPr>
            <a:xfrm>
              <a:off x="2362200" y="2090122"/>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Stager</a:t>
              </a:r>
              <a:endParaRPr lang="zh-CN" altLang="en-US" sz="1100" dirty="0">
                <a:latin typeface="微软雅黑" pitchFamily="34" charset="-122"/>
                <a:ea typeface="微软雅黑" pitchFamily="34" charset="-122"/>
              </a:endParaRPr>
            </a:p>
          </p:txBody>
        </p:sp>
      </p:grpSp>
      <p:sp>
        <p:nvSpPr>
          <p:cNvPr id="71" name="矩形 70"/>
          <p:cNvSpPr/>
          <p:nvPr/>
        </p:nvSpPr>
        <p:spPr>
          <a:xfrm>
            <a:off x="2352869" y="3209343"/>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package cache</a:t>
            </a:r>
            <a:endParaRPr lang="zh-CN" altLang="en-US" sz="1100" dirty="0">
              <a:latin typeface="微软雅黑" pitchFamily="34" charset="-122"/>
              <a:ea typeface="微软雅黑" pitchFamily="34" charset="-122"/>
            </a:endParaRPr>
          </a:p>
        </p:txBody>
      </p:sp>
      <p:sp>
        <p:nvSpPr>
          <p:cNvPr id="72" name="矩形 71"/>
          <p:cNvSpPr/>
          <p:nvPr/>
        </p:nvSpPr>
        <p:spPr>
          <a:xfrm>
            <a:off x="2352869" y="3971343"/>
            <a:ext cx="914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blobstore</a:t>
            </a:r>
            <a:endParaRPr lang="zh-CN" altLang="en-US" sz="1100" dirty="0">
              <a:latin typeface="微软雅黑" pitchFamily="34" charset="-122"/>
              <a:ea typeface="微软雅黑" pitchFamily="34" charset="-122"/>
            </a:endParaRPr>
          </a:p>
        </p:txBody>
      </p:sp>
      <p:grpSp>
        <p:nvGrpSpPr>
          <p:cNvPr id="5"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5" name="下箭头 94"/>
          <p:cNvSpPr/>
          <p:nvPr/>
        </p:nvSpPr>
        <p:spPr bwMode="auto">
          <a:xfrm>
            <a:off x="1754152" y="1095957"/>
            <a:ext cx="162000"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76" name="下箭头 75"/>
          <p:cNvSpPr/>
          <p:nvPr/>
        </p:nvSpPr>
        <p:spPr bwMode="auto">
          <a:xfrm>
            <a:off x="819538" y="1105288"/>
            <a:ext cx="161731"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grpSp>
        <p:nvGrpSpPr>
          <p:cNvPr id="9" name="组合 115"/>
          <p:cNvGrpSpPr/>
          <p:nvPr/>
        </p:nvGrpSpPr>
        <p:grpSpPr>
          <a:xfrm>
            <a:off x="3884629" y="2343150"/>
            <a:ext cx="851647" cy="457200"/>
            <a:chOff x="4191000" y="3562350"/>
            <a:chExt cx="1004047" cy="533400"/>
          </a:xfrm>
        </p:grpSpPr>
        <p:sp>
          <p:nvSpPr>
            <p:cNvPr id="112" name="矩形 111"/>
            <p:cNvSpPr/>
            <p:nvPr/>
          </p:nvSpPr>
          <p:spPr>
            <a:xfrm>
              <a:off x="4253753" y="35623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00" name="矩形 99"/>
            <p:cNvSpPr/>
            <p:nvPr/>
          </p:nvSpPr>
          <p:spPr>
            <a:xfrm>
              <a:off x="4191000" y="36385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 gateway</a:t>
              </a:r>
              <a:endParaRPr lang="zh-CN" altLang="en-US" sz="1100" dirty="0">
                <a:latin typeface="微软雅黑" pitchFamily="34" charset="-122"/>
                <a:ea typeface="微软雅黑" pitchFamily="34" charset="-122"/>
              </a:endParaRPr>
            </a:p>
          </p:txBody>
        </p:sp>
      </p:grpSp>
      <p:sp>
        <p:nvSpPr>
          <p:cNvPr id="117" name="矩形 116"/>
          <p:cNvSpPr/>
          <p:nvPr/>
        </p:nvSpPr>
        <p:spPr>
          <a:xfrm>
            <a:off x="421428" y="1609143"/>
            <a:ext cx="762000" cy="1524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900" dirty="0" smtClean="0">
                <a:latin typeface="微软雅黑" pitchFamily="34" charset="-122"/>
                <a:ea typeface="微软雅黑" pitchFamily="34" charset="-122"/>
              </a:rPr>
              <a:t>Caldecott</a:t>
            </a:r>
          </a:p>
        </p:txBody>
      </p:sp>
      <p:grpSp>
        <p:nvGrpSpPr>
          <p:cNvPr id="12"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grpSp>
        <p:nvGrpSpPr>
          <p:cNvPr id="13" name="组合 136"/>
          <p:cNvGrpSpPr/>
          <p:nvPr/>
        </p:nvGrpSpPr>
        <p:grpSpPr>
          <a:xfrm>
            <a:off x="3687126" y="2971412"/>
            <a:ext cx="884855" cy="438538"/>
            <a:chOff x="3687145" y="3428612"/>
            <a:chExt cx="884855" cy="438538"/>
          </a:xfrm>
        </p:grpSpPr>
        <p:sp>
          <p:nvSpPr>
            <p:cNvPr id="136" name="矩形 135"/>
            <p:cNvSpPr/>
            <p:nvPr/>
          </p:nvSpPr>
          <p:spPr>
            <a:xfrm>
              <a:off x="3810000" y="3428612"/>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000" dirty="0"/>
            </a:p>
          </p:txBody>
        </p:sp>
        <p:sp>
          <p:nvSpPr>
            <p:cNvPr id="135" name="矩形 134"/>
            <p:cNvSpPr/>
            <p:nvPr/>
          </p:nvSpPr>
          <p:spPr>
            <a:xfrm>
              <a:off x="3687145" y="3486150"/>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000" dirty="0" smtClean="0"/>
                <a:t>service broker</a:t>
              </a:r>
              <a:endParaRPr lang="zh-CN" altLang="en-US" sz="1000" dirty="0"/>
            </a:p>
          </p:txBody>
        </p:sp>
      </p:gr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sp>
        <p:nvSpPr>
          <p:cNvPr id="57" name="灯片编号占位符 56"/>
          <p:cNvSpPr>
            <a:spLocks noGrp="1"/>
          </p:cNvSpPr>
          <p:nvPr>
            <p:ph type="sldNum" sz="quarter" idx="10"/>
          </p:nvPr>
        </p:nvSpPr>
        <p:spPr/>
        <p:txBody>
          <a:bodyPr/>
          <a:lstStyle/>
          <a:p>
            <a:pPr>
              <a:defRPr/>
            </a:pPr>
            <a:fld id="{76ED1C7B-0CD9-4688-8F46-F81567B67419}" type="slidenum">
              <a:rPr lang="en-US" altLang="zh-CN" smtClean="0"/>
              <a:pPr>
                <a:defRPr/>
              </a:pPr>
              <a:t>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542925"/>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2</a:t>
            </a:r>
            <a:r>
              <a:rPr lang="zh-CN" altLang="en-US" dirty="0" smtClean="0"/>
              <a:t> </a:t>
            </a:r>
            <a:r>
              <a:rPr lang="en-US" altLang="zh-CN" dirty="0" smtClean="0"/>
              <a:t>– </a:t>
            </a:r>
            <a:r>
              <a:rPr lang="zh-CN" altLang="en-US" dirty="0" smtClean="0"/>
              <a:t>开发人员友好性</a:t>
            </a:r>
            <a:endParaRPr lang="zh-CN" altLang="en-US" dirty="0"/>
          </a:p>
        </p:txBody>
      </p:sp>
      <p:sp>
        <p:nvSpPr>
          <p:cNvPr id="3" name="内容占位符 2"/>
          <p:cNvSpPr>
            <a:spLocks noGrp="1"/>
          </p:cNvSpPr>
          <p:nvPr>
            <p:ph idx="1"/>
          </p:nvPr>
        </p:nvSpPr>
        <p:spPr/>
        <p:txBody>
          <a:bodyPr/>
          <a:lstStyle/>
          <a:p>
            <a:endParaRPr lang="zh-CN" altLang="en-US"/>
          </a:p>
        </p:txBody>
      </p:sp>
      <p:pic>
        <p:nvPicPr>
          <p:cNvPr id="167938" name="Picture 2"/>
          <p:cNvPicPr>
            <a:picLocks noChangeAspect="1" noChangeArrowheads="1"/>
          </p:cNvPicPr>
          <p:nvPr/>
        </p:nvPicPr>
        <p:blipFill>
          <a:blip r:embed="rId2"/>
          <a:srcRect/>
          <a:stretch>
            <a:fillRect/>
          </a:stretch>
        </p:blipFill>
        <p:spPr bwMode="auto">
          <a:xfrm>
            <a:off x="1138238" y="1771650"/>
            <a:ext cx="6867525" cy="16002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40</a:t>
            </a:fld>
            <a:endParaRPr lang="en-US" altLang="zh-C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2</a:t>
            </a:r>
            <a:r>
              <a:rPr lang="zh-CN" altLang="en-US" dirty="0" smtClean="0"/>
              <a:t> </a:t>
            </a:r>
            <a:r>
              <a:rPr lang="en-US" altLang="zh-CN" dirty="0" smtClean="0"/>
              <a:t>– </a:t>
            </a:r>
            <a:r>
              <a:rPr lang="zh-CN" altLang="en-US" dirty="0" smtClean="0"/>
              <a:t>开发人员友好性 </a:t>
            </a:r>
            <a:r>
              <a:rPr lang="en-US" altLang="zh-CN" dirty="0" smtClean="0"/>
              <a:t>– </a:t>
            </a:r>
            <a:r>
              <a:rPr lang="zh-CN" altLang="en-US" dirty="0" smtClean="0"/>
              <a:t>分析</a:t>
            </a:r>
            <a:endParaRPr lang="zh-CN" altLang="en-US" dirty="0"/>
          </a:p>
        </p:txBody>
      </p:sp>
      <p:sp>
        <p:nvSpPr>
          <p:cNvPr id="3" name="内容占位符 2"/>
          <p:cNvSpPr>
            <a:spLocks noGrp="1"/>
          </p:cNvSpPr>
          <p:nvPr>
            <p:ph idx="1"/>
          </p:nvPr>
        </p:nvSpPr>
        <p:spPr/>
        <p:txBody>
          <a:bodyPr/>
          <a:lstStyle/>
          <a:p>
            <a:endParaRPr lang="zh-CN" altLang="en-US"/>
          </a:p>
        </p:txBody>
      </p:sp>
      <p:pic>
        <p:nvPicPr>
          <p:cNvPr id="168962" name="Picture 2"/>
          <p:cNvPicPr>
            <a:picLocks noChangeAspect="1" noChangeArrowheads="1"/>
          </p:cNvPicPr>
          <p:nvPr/>
        </p:nvPicPr>
        <p:blipFill>
          <a:blip r:embed="rId2"/>
          <a:srcRect/>
          <a:stretch>
            <a:fillRect/>
          </a:stretch>
        </p:blipFill>
        <p:spPr bwMode="auto">
          <a:xfrm>
            <a:off x="1557338" y="1671638"/>
            <a:ext cx="6029325" cy="18002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41</a:t>
            </a:fld>
            <a:endParaRPr lang="en-US" altLang="zh-C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开发问题</a:t>
            </a:r>
            <a:r>
              <a:rPr lang="en-US" altLang="zh-CN" dirty="0" smtClean="0"/>
              <a:t>2</a:t>
            </a:r>
            <a:r>
              <a:rPr lang="zh-CN" altLang="en-US" dirty="0" smtClean="0"/>
              <a:t> </a:t>
            </a:r>
            <a:r>
              <a:rPr lang="en-US" altLang="zh-CN" dirty="0" smtClean="0"/>
              <a:t>– </a:t>
            </a:r>
            <a:r>
              <a:rPr lang="zh-CN" altLang="en-US" dirty="0" smtClean="0"/>
              <a:t>开发人员友好性 </a:t>
            </a:r>
            <a:r>
              <a:rPr lang="en-US" altLang="zh-CN" dirty="0" smtClean="0"/>
              <a:t>– </a:t>
            </a:r>
            <a:r>
              <a:rPr lang="zh-CN" altLang="en-US" dirty="0" smtClean="0"/>
              <a:t>解决 </a:t>
            </a:r>
            <a:endParaRPr lang="zh-CN" altLang="en-US" dirty="0"/>
          </a:p>
        </p:txBody>
      </p:sp>
      <p:sp>
        <p:nvSpPr>
          <p:cNvPr id="3" name="内容占位符 2"/>
          <p:cNvSpPr>
            <a:spLocks noGrp="1"/>
          </p:cNvSpPr>
          <p:nvPr>
            <p:ph idx="1"/>
          </p:nvPr>
        </p:nvSpPr>
        <p:spPr/>
        <p:txBody>
          <a:bodyPr/>
          <a:lstStyle/>
          <a:p>
            <a:endParaRPr lang="zh-CN" altLang="en-US"/>
          </a:p>
        </p:txBody>
      </p:sp>
      <p:pic>
        <p:nvPicPr>
          <p:cNvPr id="169986" name="Picture 2"/>
          <p:cNvPicPr>
            <a:picLocks noChangeAspect="1" noChangeArrowheads="1"/>
          </p:cNvPicPr>
          <p:nvPr/>
        </p:nvPicPr>
        <p:blipFill>
          <a:blip r:embed="rId2"/>
          <a:srcRect/>
          <a:stretch>
            <a:fillRect/>
          </a:stretch>
        </p:blipFill>
        <p:spPr bwMode="auto">
          <a:xfrm>
            <a:off x="100013" y="1728788"/>
            <a:ext cx="8943975" cy="16859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42</a:t>
            </a:fld>
            <a:endParaRPr lang="en-US" altLang="zh-C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Spring Tool Suite </a:t>
            </a:r>
            <a:r>
              <a:rPr lang="en-US" altLang="zh-CN" dirty="0" err="1" smtClean="0"/>
              <a:t>plugin</a:t>
            </a:r>
            <a:r>
              <a:rPr lang="en-US" altLang="zh-CN" dirty="0" smtClean="0"/>
              <a:t> </a:t>
            </a:r>
            <a:endParaRPr lang="zh-CN" altLang="en-US" dirty="0"/>
          </a:p>
        </p:txBody>
      </p:sp>
      <p:pic>
        <p:nvPicPr>
          <p:cNvPr id="245764" name="Picture 4"/>
          <p:cNvPicPr>
            <a:picLocks noChangeAspect="1" noChangeArrowheads="1"/>
          </p:cNvPicPr>
          <p:nvPr/>
        </p:nvPicPr>
        <p:blipFill>
          <a:blip r:embed="rId2"/>
          <a:srcRect/>
          <a:stretch>
            <a:fillRect/>
          </a:stretch>
        </p:blipFill>
        <p:spPr bwMode="auto">
          <a:xfrm>
            <a:off x="1143000" y="830386"/>
            <a:ext cx="6172200" cy="4291342"/>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43</a:t>
            </a:fld>
            <a:endParaRPr lang="en-US" altLang="zh-C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Micro Cloud Foundry</a:t>
            </a:r>
            <a:endParaRPr lang="zh-CN" altLang="en-US" dirty="0"/>
          </a:p>
        </p:txBody>
      </p:sp>
      <p:grpSp>
        <p:nvGrpSpPr>
          <p:cNvPr id="88" name="组合 87"/>
          <p:cNvGrpSpPr/>
          <p:nvPr/>
        </p:nvGrpSpPr>
        <p:grpSpPr>
          <a:xfrm>
            <a:off x="106787" y="923343"/>
            <a:ext cx="4592214" cy="3748055"/>
            <a:chOff x="258145" y="895350"/>
            <a:chExt cx="6210523" cy="3748055"/>
          </a:xfrm>
        </p:grpSpPr>
        <p:sp>
          <p:nvSpPr>
            <p:cNvPr id="59" name="AutoShape 2"/>
            <p:cNvSpPr>
              <a:spLocks/>
            </p:cNvSpPr>
            <p:nvPr/>
          </p:nvSpPr>
          <p:spPr bwMode="auto">
            <a:xfrm>
              <a:off x="276342" y="1223948"/>
              <a:ext cx="6192326" cy="1288774"/>
            </a:xfrm>
            <a:prstGeom prst="roundRect">
              <a:avLst>
                <a:gd name="adj" fmla="val 11718"/>
              </a:avLst>
            </a:prstGeom>
            <a:solidFill>
              <a:srgbClr val="FFFFFF"/>
            </a:solidFill>
            <a:ln w="27093">
              <a:solidFill>
                <a:srgbClr val="003D79"/>
              </a:solidFill>
              <a:round/>
              <a:headEnd/>
              <a:tailEnd/>
            </a:ln>
          </p:spPr>
          <p:txBody>
            <a:bodyPr lIns="0" tIns="0" rIns="0" bIns="0"/>
            <a:lstStyle/>
            <a:p>
              <a:endParaRPr lang="zh-CN" altLang="zh-CN"/>
            </a:p>
          </p:txBody>
        </p:sp>
        <p:sp>
          <p:nvSpPr>
            <p:cNvPr id="60" name="AutoShape 3"/>
            <p:cNvSpPr>
              <a:spLocks/>
            </p:cNvSpPr>
            <p:nvPr/>
          </p:nvSpPr>
          <p:spPr bwMode="auto">
            <a:xfrm>
              <a:off x="258145" y="2704405"/>
              <a:ext cx="6192326" cy="1924746"/>
            </a:xfrm>
            <a:prstGeom prst="roundRect">
              <a:avLst>
                <a:gd name="adj" fmla="val 11718"/>
              </a:avLst>
            </a:prstGeom>
            <a:solidFill>
              <a:srgbClr val="FFFFFF"/>
            </a:solidFill>
            <a:ln w="27093">
              <a:solidFill>
                <a:srgbClr val="003D79"/>
              </a:solidFill>
              <a:round/>
              <a:headEnd/>
              <a:tailEnd/>
            </a:ln>
          </p:spPr>
          <p:txBody>
            <a:bodyPr lIns="0" tIns="0" rIns="0" bIns="0"/>
            <a:lstStyle/>
            <a:p>
              <a:endParaRPr lang="zh-CN" altLang="zh-CN"/>
            </a:p>
          </p:txBody>
        </p:sp>
        <p:pic>
          <p:nvPicPr>
            <p:cNvPr id="61" name="Picture 5" descr="image27"/>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0252" y="1282248"/>
              <a:ext cx="527703" cy="52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6" descr="image28"/>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74314" y="1389135"/>
              <a:ext cx="318442" cy="384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 name="Picture 7" descr="image2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72586" y="1354686"/>
              <a:ext cx="776088" cy="415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Line 8"/>
            <p:cNvSpPr>
              <a:spLocks noChangeShapeType="1"/>
            </p:cNvSpPr>
            <p:nvPr/>
          </p:nvSpPr>
          <p:spPr bwMode="auto">
            <a:xfrm>
              <a:off x="483785" y="1882027"/>
              <a:ext cx="5787449" cy="0"/>
            </a:xfrm>
            <a:prstGeom prst="line">
              <a:avLst/>
            </a:prstGeom>
            <a:noFill/>
            <a:ln w="27093">
              <a:solidFill>
                <a:srgbClr val="28598F"/>
              </a:solidFill>
              <a:round/>
              <a:headEnd/>
              <a:tailEnd/>
            </a:ln>
            <a:extLst>
              <a:ext uri="{909E8E84-426E-40DD-AFC4-6F175D3DCCD1}">
                <a14:hiddenFill xmlns="" xmlns:a14="http://schemas.microsoft.com/office/drawing/2010/main">
                  <a:noFill/>
                </a14:hiddenFill>
              </a:ext>
            </a:extLst>
          </p:spPr>
          <p:txBody>
            <a:bodyPr lIns="64267" tIns="32133" rIns="64267" bIns="32133"/>
            <a:lstStyle/>
            <a:p>
              <a:endParaRPr lang="zh-CN" altLang="en-US"/>
            </a:p>
          </p:txBody>
        </p:sp>
        <p:sp>
          <p:nvSpPr>
            <p:cNvPr id="65" name="Rectangle 9"/>
            <p:cNvSpPr>
              <a:spLocks/>
            </p:cNvSpPr>
            <p:nvPr/>
          </p:nvSpPr>
          <p:spPr bwMode="auto">
            <a:xfrm>
              <a:off x="447507" y="1416513"/>
              <a:ext cx="2876893" cy="302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084" tIns="38084" rIns="38084" bIns="38084"/>
            <a:lstStyle/>
            <a:p>
              <a:pPr marL="27893" defTabSz="913816">
                <a:buClr>
                  <a:srgbClr val="333333"/>
                </a:buClr>
              </a:pPr>
              <a:r>
                <a:rPr lang="en-US" altLang="zh-CN" sz="1200" dirty="0">
                  <a:solidFill>
                    <a:srgbClr val="333333"/>
                  </a:solidFill>
                  <a:latin typeface="Gill Sans" charset="0"/>
                  <a:sym typeface="Gill Sans" charset="0"/>
                </a:rPr>
                <a:t>Runtimes &amp; Frameworks</a:t>
              </a:r>
              <a:endParaRPr lang="en-US" altLang="zh-CN" sz="1100" dirty="0"/>
            </a:p>
          </p:txBody>
        </p:sp>
        <p:sp>
          <p:nvSpPr>
            <p:cNvPr id="66" name="Rectangle 10"/>
            <p:cNvSpPr>
              <a:spLocks/>
            </p:cNvSpPr>
            <p:nvPr/>
          </p:nvSpPr>
          <p:spPr bwMode="auto">
            <a:xfrm>
              <a:off x="447502" y="2014981"/>
              <a:ext cx="998997" cy="22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084" tIns="38084" rIns="38084" bIns="38084"/>
            <a:lstStyle/>
            <a:p>
              <a:pPr marL="27893" defTabSz="913816">
                <a:buClr>
                  <a:srgbClr val="333333"/>
                </a:buClr>
              </a:pPr>
              <a:r>
                <a:rPr lang="en-US" altLang="zh-CN" sz="1200" dirty="0">
                  <a:solidFill>
                    <a:srgbClr val="333333"/>
                  </a:solidFill>
                  <a:latin typeface="Gill Sans" charset="0"/>
                  <a:sym typeface="Gill Sans" charset="0"/>
                </a:rPr>
                <a:t>Services</a:t>
              </a:r>
              <a:endParaRPr lang="en-US" altLang="zh-CN" sz="1100" dirty="0"/>
            </a:p>
          </p:txBody>
        </p:sp>
        <p:grpSp>
          <p:nvGrpSpPr>
            <p:cNvPr id="67" name="Group 11"/>
            <p:cNvGrpSpPr>
              <a:grpSpLocks/>
            </p:cNvGrpSpPr>
            <p:nvPr/>
          </p:nvGrpSpPr>
          <p:grpSpPr bwMode="auto">
            <a:xfrm>
              <a:off x="1848534" y="2412023"/>
              <a:ext cx="3011548" cy="383364"/>
              <a:chOff x="0" y="0"/>
              <a:chExt cx="414" cy="55"/>
            </a:xfrm>
          </p:grpSpPr>
          <p:sp>
            <p:nvSpPr>
              <p:cNvPr id="68" name="AutoShape 12"/>
              <p:cNvSpPr>
                <a:spLocks/>
              </p:cNvSpPr>
              <p:nvPr/>
            </p:nvSpPr>
            <p:spPr bwMode="auto">
              <a:xfrm>
                <a:off x="0" y="0"/>
                <a:ext cx="414" cy="55"/>
              </a:xfrm>
              <a:prstGeom prst="roundRect">
                <a:avLst>
                  <a:gd name="adj" fmla="val 11718"/>
                </a:avLst>
              </a:prstGeom>
              <a:solidFill>
                <a:srgbClr val="0095D3"/>
              </a:solidFill>
              <a:ln w="36124">
                <a:solidFill>
                  <a:srgbClr val="006D9A"/>
                </a:solidFill>
                <a:round/>
                <a:headEnd/>
                <a:tailEnd/>
              </a:ln>
            </p:spPr>
            <p:txBody>
              <a:bodyPr lIns="0" tIns="0" rIns="0" bIns="0" anchor="ctr"/>
              <a:lstStyle/>
              <a:p>
                <a:endParaRPr lang="zh-CN" altLang="zh-CN"/>
              </a:p>
            </p:txBody>
          </p:sp>
          <p:sp>
            <p:nvSpPr>
              <p:cNvPr id="69" name="Rectangle 13"/>
              <p:cNvSpPr>
                <a:spLocks/>
              </p:cNvSpPr>
              <p:nvPr/>
            </p:nvSpPr>
            <p:spPr bwMode="auto">
              <a:xfrm>
                <a:off x="54" y="12"/>
                <a:ext cx="357" cy="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defTabSz="913816">
                  <a:buClr>
                    <a:srgbClr val="FFFFFF"/>
                  </a:buClr>
                </a:pPr>
                <a:r>
                  <a:rPr lang="en-US" altLang="zh-CN" sz="1600" dirty="0">
                    <a:solidFill>
                      <a:srgbClr val="FFFFFF"/>
                    </a:solidFill>
                    <a:latin typeface="Gill Sans" charset="0"/>
                    <a:sym typeface="Gill Sans" charset="0"/>
                  </a:rPr>
                  <a:t>Your Laptop/PC</a:t>
                </a:r>
                <a:endParaRPr lang="en-US" altLang="zh-CN" sz="1600" dirty="0"/>
              </a:p>
            </p:txBody>
          </p:sp>
        </p:grpSp>
        <p:grpSp>
          <p:nvGrpSpPr>
            <p:cNvPr id="70" name="Group 14"/>
            <p:cNvGrpSpPr>
              <a:grpSpLocks/>
            </p:cNvGrpSpPr>
            <p:nvPr/>
          </p:nvGrpSpPr>
          <p:grpSpPr bwMode="auto">
            <a:xfrm>
              <a:off x="1894940" y="895350"/>
              <a:ext cx="2841351" cy="383364"/>
              <a:chOff x="0" y="0"/>
              <a:chExt cx="391" cy="55"/>
            </a:xfrm>
          </p:grpSpPr>
          <p:sp>
            <p:nvSpPr>
              <p:cNvPr id="71" name="AutoShape 15"/>
              <p:cNvSpPr>
                <a:spLocks/>
              </p:cNvSpPr>
              <p:nvPr/>
            </p:nvSpPr>
            <p:spPr bwMode="auto">
              <a:xfrm>
                <a:off x="0" y="0"/>
                <a:ext cx="386" cy="55"/>
              </a:xfrm>
              <a:prstGeom prst="roundRect">
                <a:avLst>
                  <a:gd name="adj" fmla="val 11718"/>
                </a:avLst>
              </a:prstGeom>
              <a:solidFill>
                <a:srgbClr val="0095D3"/>
              </a:solidFill>
              <a:ln w="36124">
                <a:solidFill>
                  <a:srgbClr val="006D9A"/>
                </a:solidFill>
                <a:round/>
                <a:headEnd/>
                <a:tailEnd/>
              </a:ln>
            </p:spPr>
            <p:txBody>
              <a:bodyPr lIns="0" tIns="0" rIns="0" bIns="0" anchor="ctr"/>
              <a:lstStyle/>
              <a:p>
                <a:endParaRPr lang="zh-CN" altLang="zh-CN"/>
              </a:p>
            </p:txBody>
          </p:sp>
          <p:sp>
            <p:nvSpPr>
              <p:cNvPr id="72" name="Rectangle 16"/>
              <p:cNvSpPr>
                <a:spLocks/>
              </p:cNvSpPr>
              <p:nvPr/>
            </p:nvSpPr>
            <p:spPr bwMode="auto">
              <a:xfrm>
                <a:off x="12" y="12"/>
                <a:ext cx="379" cy="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defTabSz="913816">
                  <a:buClr>
                    <a:srgbClr val="FFFFFF"/>
                  </a:buClr>
                </a:pPr>
                <a:r>
                  <a:rPr lang="en-US" altLang="zh-CN" sz="1600" dirty="0">
                    <a:solidFill>
                      <a:srgbClr val="FFFFFF"/>
                    </a:solidFill>
                    <a:latin typeface="Gill Sans" charset="0"/>
                    <a:sym typeface="Gill Sans" charset="0"/>
                  </a:rPr>
                  <a:t>Micro Cloud Foundry</a:t>
                </a:r>
                <a:endParaRPr lang="en-US" altLang="zh-CN" sz="1600" dirty="0"/>
              </a:p>
            </p:txBody>
          </p:sp>
        </p:grpSp>
        <p:sp>
          <p:nvSpPr>
            <p:cNvPr id="73" name="Rectangle 17"/>
            <p:cNvSpPr>
              <a:spLocks/>
            </p:cNvSpPr>
            <p:nvPr/>
          </p:nvSpPr>
          <p:spPr bwMode="auto">
            <a:xfrm>
              <a:off x="560034" y="3230336"/>
              <a:ext cx="2487484" cy="129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084" tIns="38084" rIns="38084" bIns="38084"/>
            <a:lstStyle/>
            <a:p>
              <a:pPr marL="27893" defTabSz="913816">
                <a:buClr>
                  <a:srgbClr val="333333"/>
                </a:buClr>
              </a:pPr>
              <a:r>
                <a:rPr lang="en-US" altLang="zh-CN" sz="1400" dirty="0">
                  <a:solidFill>
                    <a:srgbClr val="333333"/>
                  </a:solidFill>
                  <a:latin typeface="Gill Sans" charset="0"/>
                  <a:sym typeface="Gill Sans" charset="0"/>
                </a:rPr>
                <a:t>Single VM instance of </a:t>
              </a:r>
              <a:br>
                <a:rPr lang="en-US" altLang="zh-CN" sz="1400" dirty="0">
                  <a:solidFill>
                    <a:srgbClr val="333333"/>
                  </a:solidFill>
                  <a:latin typeface="Gill Sans" charset="0"/>
                  <a:sym typeface="Gill Sans" charset="0"/>
                </a:rPr>
              </a:br>
              <a:r>
                <a:rPr lang="en-US" altLang="zh-CN" sz="1400" dirty="0">
                  <a:solidFill>
                    <a:srgbClr val="333333"/>
                  </a:solidFill>
                  <a:latin typeface="Gill Sans" charset="0"/>
                  <a:sym typeface="Gill Sans" charset="0"/>
                </a:rPr>
                <a:t>Cloud Foundry </a:t>
              </a:r>
              <a:br>
                <a:rPr lang="en-US" altLang="zh-CN" sz="1400" dirty="0">
                  <a:solidFill>
                    <a:srgbClr val="333333"/>
                  </a:solidFill>
                  <a:latin typeface="Gill Sans" charset="0"/>
                  <a:sym typeface="Gill Sans" charset="0"/>
                </a:rPr>
              </a:br>
              <a:r>
                <a:rPr lang="en-US" altLang="zh-CN" sz="1400" dirty="0">
                  <a:solidFill>
                    <a:srgbClr val="333333"/>
                  </a:solidFill>
                  <a:latin typeface="Gill Sans" charset="0"/>
                  <a:sym typeface="Gill Sans" charset="0"/>
                </a:rPr>
                <a:t>that runs on a developer</a:t>
              </a:r>
              <a:r>
                <a:rPr lang="ja-JP" altLang="en-US" sz="1400" dirty="0">
                  <a:solidFill>
                    <a:srgbClr val="333333"/>
                  </a:solidFill>
                  <a:latin typeface="Gill Sans" charset="0"/>
                  <a:sym typeface="Gill Sans" charset="0"/>
                </a:rPr>
                <a:t>’</a:t>
              </a:r>
              <a:r>
                <a:rPr lang="en-US" altLang="ja-JP" sz="1400" dirty="0">
                  <a:solidFill>
                    <a:srgbClr val="333333"/>
                  </a:solidFill>
                  <a:latin typeface="Gill Sans" charset="0"/>
                  <a:sym typeface="Gill Sans" charset="0"/>
                </a:rPr>
                <a:t>s </a:t>
              </a:r>
              <a:br>
                <a:rPr lang="en-US" altLang="ja-JP" sz="1400" dirty="0">
                  <a:solidFill>
                    <a:srgbClr val="333333"/>
                  </a:solidFill>
                  <a:latin typeface="Gill Sans" charset="0"/>
                  <a:sym typeface="Gill Sans" charset="0"/>
                </a:rPr>
              </a:br>
              <a:r>
                <a:rPr lang="en-US" altLang="ja-JP" sz="1400" dirty="0">
                  <a:solidFill>
                    <a:srgbClr val="333333"/>
                  </a:solidFill>
                  <a:latin typeface="Gill Sans" charset="0"/>
                  <a:sym typeface="Gill Sans" charset="0"/>
                </a:rPr>
                <a:t>MAC or  PC</a:t>
              </a:r>
              <a:endParaRPr lang="en-US" altLang="zh-CN" sz="1200" dirty="0"/>
            </a:p>
          </p:txBody>
        </p:sp>
        <p:grpSp>
          <p:nvGrpSpPr>
            <p:cNvPr id="74" name="Group 18"/>
            <p:cNvGrpSpPr>
              <a:grpSpLocks/>
            </p:cNvGrpSpPr>
            <p:nvPr/>
          </p:nvGrpSpPr>
          <p:grpSpPr bwMode="auto">
            <a:xfrm>
              <a:off x="3596095" y="3040732"/>
              <a:ext cx="1614405" cy="570906"/>
              <a:chOff x="8" y="12"/>
              <a:chExt cx="222" cy="81"/>
            </a:xfrm>
          </p:grpSpPr>
          <p:pic>
            <p:nvPicPr>
              <p:cNvPr id="75" name="Picture 19" descr="image48.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659999">
                <a:off x="8" y="12"/>
                <a:ext cx="222" cy="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20" descr="image20.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659999">
                <a:off x="11" y="13"/>
                <a:ext cx="79" cy="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7" name="Picture 21" descr="image79.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02545" y="3733412"/>
              <a:ext cx="895638" cy="872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 name="Picture 22" descr="image80.pn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53273" y="3751489"/>
              <a:ext cx="1056928" cy="89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23" descr="image14.pn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36460" y="2039259"/>
              <a:ext cx="998997" cy="204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24" descr="image15.png"/>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792754" y="1947394"/>
              <a:ext cx="832497" cy="418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25" descr="image16.png"/>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815594" y="1968594"/>
              <a:ext cx="963513" cy="302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Picture 26" descr="image45.png"/>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623712" y="1920010"/>
              <a:ext cx="1073603" cy="347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Picture 27" descr="image75.png"/>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625257" y="1920010"/>
              <a:ext cx="657810" cy="506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28" descr="image36.png"/>
            <p:cNvPicPr>
              <a:picLocks noChangeAspect="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997375" y="1353797"/>
              <a:ext cx="387589" cy="377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 name="Picture 29" descr="image26.pdf"/>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951065" y="1482763"/>
              <a:ext cx="1024473" cy="271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5891" name="Picture 3" descr="http://cloudstory.in/wp-content/uploads/2012/07/Step3-3.png"/>
          <p:cNvPicPr>
            <a:picLocks noChangeAspect="1" noChangeArrowheads="1"/>
          </p:cNvPicPr>
          <p:nvPr/>
        </p:nvPicPr>
        <p:blipFill>
          <a:blip r:embed="rId16"/>
          <a:srcRect/>
          <a:stretch>
            <a:fillRect/>
          </a:stretch>
        </p:blipFill>
        <p:spPr bwMode="auto">
          <a:xfrm>
            <a:off x="4813300" y="1047750"/>
            <a:ext cx="4305300" cy="3559397"/>
          </a:xfrm>
          <a:prstGeom prst="rect">
            <a:avLst/>
          </a:prstGeom>
          <a:noFill/>
        </p:spPr>
      </p:pic>
      <p:sp>
        <p:nvSpPr>
          <p:cNvPr id="32" name="灯片编号占位符 31"/>
          <p:cNvSpPr>
            <a:spLocks noGrp="1"/>
          </p:cNvSpPr>
          <p:nvPr>
            <p:ph type="sldNum" sz="quarter" idx="10"/>
          </p:nvPr>
        </p:nvSpPr>
        <p:spPr/>
        <p:txBody>
          <a:bodyPr/>
          <a:lstStyle/>
          <a:p>
            <a:pPr>
              <a:defRPr/>
            </a:pPr>
            <a:fld id="{76ED1C7B-0CD9-4688-8F46-F81567B67419}" type="slidenum">
              <a:rPr lang="en-US" altLang="zh-CN" smtClean="0"/>
              <a:pPr>
                <a:defRPr/>
              </a:pPr>
              <a:t>44</a:t>
            </a:fld>
            <a:endParaRPr lang="en-US" altLang="zh-C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 </a:t>
            </a:r>
            <a:r>
              <a:rPr lang="en-US" altLang="zh-CN" dirty="0" smtClean="0"/>
              <a:t>– </a:t>
            </a:r>
            <a:r>
              <a:rPr lang="zh-CN" altLang="en-US" dirty="0" smtClean="0"/>
              <a:t>回顾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10" name="Rectangle 10"/>
          <p:cNvSpPr>
            <a:spLocks noChangeArrowheads="1"/>
          </p:cNvSpPr>
          <p:nvPr/>
        </p:nvSpPr>
        <p:spPr bwMode="auto">
          <a:xfrm>
            <a:off x="7324512" y="1581150"/>
            <a:ext cx="850023" cy="2923593"/>
          </a:xfrm>
          <a:prstGeom prst="rect">
            <a:avLst/>
          </a:prstGeom>
          <a:solidFill>
            <a:srgbClr val="CC99FF">
              <a:alpha val="50195"/>
            </a:srgbClr>
          </a:solidFill>
          <a:ln w="12700">
            <a:solidFill>
              <a:srgbClr val="5F5F5F"/>
            </a:solidFill>
            <a:miter lim="800000"/>
            <a:headEnd/>
            <a:tailEnd/>
          </a:ln>
        </p:spPr>
        <p:txBody>
          <a:bodyPr lIns="90000" tIns="46800" rIns="90000" bIns="46800" anchor="ctr"/>
          <a:lstStyle/>
          <a:p>
            <a:pPr algn="ctr"/>
            <a:r>
              <a:rPr lang="en-US" altLang="zh-CN" sz="1100" b="1" dirty="0" smtClean="0">
                <a:solidFill>
                  <a:srgbClr val="990033"/>
                </a:solidFill>
                <a:latin typeface="微软雅黑" pitchFamily="34" charset="-122"/>
                <a:ea typeface="微软雅黑" pitchFamily="34" charset="-122"/>
              </a:rPr>
              <a:t>health manager</a:t>
            </a:r>
            <a:endParaRPr lang="zh-CN" altLang="en-US" sz="1100" b="1" dirty="0" smtClean="0">
              <a:solidFill>
                <a:srgbClr val="990033"/>
              </a:solidFill>
              <a:latin typeface="微软雅黑" pitchFamily="34" charset="-122"/>
              <a:ea typeface="微软雅黑" pitchFamily="34" charset="-122"/>
            </a:endParaRPr>
          </a:p>
          <a:p>
            <a:pPr algn="ctr"/>
            <a:endParaRPr lang="zh-CN" altLang="zh-CN" sz="1100" b="1" dirty="0">
              <a:latin typeface="微软雅黑" pitchFamily="34" charset="-122"/>
              <a:ea typeface="微软雅黑" pitchFamily="34" charset="-122"/>
            </a:endParaRPr>
          </a:p>
        </p:txBody>
      </p:sp>
      <p:sp>
        <p:nvSpPr>
          <p:cNvPr id="17" name="Rectangle 7"/>
          <p:cNvSpPr>
            <a:spLocks noChangeArrowheads="1"/>
          </p:cNvSpPr>
          <p:nvPr/>
        </p:nvSpPr>
        <p:spPr bwMode="auto">
          <a:xfrm>
            <a:off x="542731" y="844076"/>
            <a:ext cx="954934" cy="2246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VMC client</a:t>
            </a:r>
            <a:endParaRPr lang="zh-CN" altLang="en-US" sz="1100" b="1" dirty="0" smtClean="0">
              <a:solidFill>
                <a:srgbClr val="990033"/>
              </a:solidFill>
              <a:latin typeface="微软雅黑" pitchFamily="34" charset="-122"/>
              <a:ea typeface="微软雅黑" pitchFamily="34" charset="-122"/>
            </a:endParaRP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4" name="Rectangle 7"/>
          <p:cNvSpPr>
            <a:spLocks noChangeArrowheads="1"/>
          </p:cNvSpPr>
          <p:nvPr/>
        </p:nvSpPr>
        <p:spPr bwMode="auto">
          <a:xfrm>
            <a:off x="1600074" y="852964"/>
            <a:ext cx="867871" cy="215726"/>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STS </a:t>
            </a:r>
            <a:r>
              <a:rPr lang="en-US" altLang="zh-CN" sz="1100" b="1" dirty="0" err="1" smtClean="0">
                <a:solidFill>
                  <a:srgbClr val="990033"/>
                </a:solidFill>
                <a:latin typeface="微软雅黑" pitchFamily="34" charset="-122"/>
                <a:ea typeface="微软雅黑" pitchFamily="34" charset="-122"/>
              </a:rPr>
              <a:t>Plugin</a:t>
            </a:r>
            <a:endParaRPr lang="zh-CN" altLang="en-US" sz="1100" b="1" dirty="0" smtClean="0">
              <a:solidFill>
                <a:srgbClr val="990033"/>
              </a:solidFill>
              <a:latin typeface="微软雅黑" pitchFamily="34" charset="-122"/>
              <a:ea typeface="微软雅黑" pitchFamily="34" charset="-122"/>
            </a:endParaRP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sp>
        <p:nvSpPr>
          <p:cNvPr id="46" name="圆角矩形 45"/>
          <p:cNvSpPr/>
          <p:nvPr/>
        </p:nvSpPr>
        <p:spPr>
          <a:xfrm>
            <a:off x="535965" y="4704861"/>
            <a:ext cx="7617435" cy="266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NATS </a:t>
            </a:r>
            <a:r>
              <a:rPr lang="zh-CN" altLang="en-US" sz="1100" dirty="0" smtClean="0">
                <a:latin typeface="微软雅黑" pitchFamily="34" charset="-122"/>
                <a:ea typeface="微软雅黑" pitchFamily="34" charset="-122"/>
              </a:rPr>
              <a:t>消息总线</a:t>
            </a:r>
            <a:endParaRPr lang="zh-CN" altLang="en-US" sz="1100" dirty="0">
              <a:latin typeface="微软雅黑" pitchFamily="34" charset="-122"/>
              <a:ea typeface="微软雅黑" pitchFamily="34" charset="-122"/>
            </a:endParaRPr>
          </a:p>
        </p:txBody>
      </p:sp>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sp>
        <p:nvSpPr>
          <p:cNvPr id="61" name="流程图: 磁盘 60"/>
          <p:cNvSpPr/>
          <p:nvPr/>
        </p:nvSpPr>
        <p:spPr>
          <a:xfrm>
            <a:off x="828869" y="3008736"/>
            <a:ext cx="762000" cy="381000"/>
          </a:xfrm>
          <a:prstGeom prst="flowChartMagneticDisk">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cc - db</a:t>
            </a:r>
            <a:endParaRPr lang="zh-CN" altLang="en-US" sz="1100" dirty="0">
              <a:latin typeface="微软雅黑" pitchFamily="34" charset="-122"/>
              <a:ea typeface="微软雅黑" pitchFamily="34" charset="-122"/>
            </a:endParaRPr>
          </a:p>
        </p:txBody>
      </p:sp>
      <p:sp>
        <p:nvSpPr>
          <p:cNvPr id="62" name="流程图: 磁盘 61"/>
          <p:cNvSpPr/>
          <p:nvPr/>
        </p:nvSpPr>
        <p:spPr>
          <a:xfrm>
            <a:off x="800876" y="3562350"/>
            <a:ext cx="838200" cy="38100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db</a:t>
            </a:r>
            <a:endParaRPr lang="zh-CN" altLang="en-US" sz="1100" dirty="0">
              <a:latin typeface="微软雅黑" pitchFamily="34" charset="-122"/>
              <a:ea typeface="微软雅黑" pitchFamily="34" charset="-122"/>
            </a:endParaRPr>
          </a:p>
        </p:txBody>
      </p:sp>
      <p:sp>
        <p:nvSpPr>
          <p:cNvPr id="63" name="矩形 62"/>
          <p:cNvSpPr/>
          <p:nvPr/>
        </p:nvSpPr>
        <p:spPr>
          <a:xfrm>
            <a:off x="659359" y="4125295"/>
            <a:ext cx="1046586" cy="30324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a:t>
            </a:r>
            <a:r>
              <a:rPr lang="en-US" altLang="zh-CN" sz="1100" dirty="0" err="1" smtClean="0">
                <a:latin typeface="微软雅黑" pitchFamily="34" charset="-122"/>
                <a:ea typeface="微软雅黑" pitchFamily="34" charset="-122"/>
              </a:rPr>
              <a:t>AuthN</a:t>
            </a:r>
            <a:endParaRPr lang="zh-CN" altLang="en-US" sz="1100" dirty="0" smtClean="0">
              <a:latin typeface="微软雅黑" pitchFamily="34" charset="-122"/>
              <a:ea typeface="微软雅黑" pitchFamily="34" charset="-122"/>
            </a:endParaRPr>
          </a:p>
        </p:txBody>
      </p:sp>
      <p:grpSp>
        <p:nvGrpSpPr>
          <p:cNvPr id="2" name="组合 151"/>
          <p:cNvGrpSpPr/>
          <p:nvPr/>
        </p:nvGrpSpPr>
        <p:grpSpPr>
          <a:xfrm>
            <a:off x="666168" y="1962150"/>
            <a:ext cx="1295401" cy="866193"/>
            <a:chOff x="666168" y="2047294"/>
            <a:chExt cx="1295401" cy="781049"/>
          </a:xfrm>
        </p:grpSpPr>
        <p:sp>
          <p:nvSpPr>
            <p:cNvPr id="65" name="矩形 64"/>
            <p:cNvSpPr/>
            <p:nvPr/>
          </p:nvSpPr>
          <p:spPr>
            <a:xfrm>
              <a:off x="868763" y="204729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4" name="矩形 63"/>
            <p:cNvSpPr/>
            <p:nvPr/>
          </p:nvSpPr>
          <p:spPr>
            <a:xfrm>
              <a:off x="763686" y="212080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36" name="矩形 35"/>
            <p:cNvSpPr/>
            <p:nvPr/>
          </p:nvSpPr>
          <p:spPr>
            <a:xfrm>
              <a:off x="666168" y="2194315"/>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cloud controller</a:t>
              </a:r>
              <a:endParaRPr lang="zh-CN" altLang="en-US" sz="1100" dirty="0">
                <a:latin typeface="微软雅黑" pitchFamily="34" charset="-122"/>
                <a:ea typeface="微软雅黑" pitchFamily="34" charset="-122"/>
              </a:endParaRPr>
            </a:p>
          </p:txBody>
        </p:sp>
      </p:grpSp>
      <p:grpSp>
        <p:nvGrpSpPr>
          <p:cNvPr id="4" name="组合 41"/>
          <p:cNvGrpSpPr/>
          <p:nvPr/>
        </p:nvGrpSpPr>
        <p:grpSpPr>
          <a:xfrm>
            <a:off x="2352870" y="2285612"/>
            <a:ext cx="1066800" cy="685800"/>
            <a:chOff x="2362200" y="1943101"/>
            <a:chExt cx="1295401" cy="781049"/>
          </a:xfrm>
        </p:grpSpPr>
        <p:sp>
          <p:nvSpPr>
            <p:cNvPr id="68" name="矩形 67"/>
            <p:cNvSpPr/>
            <p:nvPr/>
          </p:nvSpPr>
          <p:spPr>
            <a:xfrm>
              <a:off x="2564796" y="194310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9" name="矩形 68"/>
            <p:cNvSpPr/>
            <p:nvPr/>
          </p:nvSpPr>
          <p:spPr>
            <a:xfrm>
              <a:off x="2459718" y="201661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70" name="矩形 69"/>
            <p:cNvSpPr/>
            <p:nvPr/>
          </p:nvSpPr>
          <p:spPr>
            <a:xfrm>
              <a:off x="2362200" y="2090122"/>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Stager</a:t>
              </a:r>
              <a:endParaRPr lang="zh-CN" altLang="en-US" sz="1100" dirty="0">
                <a:latin typeface="微软雅黑" pitchFamily="34" charset="-122"/>
                <a:ea typeface="微软雅黑" pitchFamily="34" charset="-122"/>
              </a:endParaRPr>
            </a:p>
          </p:txBody>
        </p:sp>
      </p:grpSp>
      <p:sp>
        <p:nvSpPr>
          <p:cNvPr id="71" name="矩形 70"/>
          <p:cNvSpPr/>
          <p:nvPr/>
        </p:nvSpPr>
        <p:spPr>
          <a:xfrm>
            <a:off x="2352869" y="3209343"/>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package cache</a:t>
            </a:r>
            <a:endParaRPr lang="zh-CN" altLang="en-US" sz="1100" dirty="0">
              <a:latin typeface="微软雅黑" pitchFamily="34" charset="-122"/>
              <a:ea typeface="微软雅黑" pitchFamily="34" charset="-122"/>
            </a:endParaRPr>
          </a:p>
        </p:txBody>
      </p:sp>
      <p:sp>
        <p:nvSpPr>
          <p:cNvPr id="72" name="矩形 71"/>
          <p:cNvSpPr/>
          <p:nvPr/>
        </p:nvSpPr>
        <p:spPr>
          <a:xfrm>
            <a:off x="2352869" y="3971343"/>
            <a:ext cx="914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blobstore</a:t>
            </a:r>
            <a:endParaRPr lang="zh-CN" altLang="en-US" sz="1100" dirty="0">
              <a:latin typeface="微软雅黑" pitchFamily="34" charset="-122"/>
              <a:ea typeface="微软雅黑" pitchFamily="34" charset="-122"/>
            </a:endParaRPr>
          </a:p>
        </p:txBody>
      </p:sp>
      <p:grpSp>
        <p:nvGrpSpPr>
          <p:cNvPr id="5"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5" name="下箭头 94"/>
          <p:cNvSpPr/>
          <p:nvPr/>
        </p:nvSpPr>
        <p:spPr bwMode="auto">
          <a:xfrm>
            <a:off x="1754152" y="1095957"/>
            <a:ext cx="162000"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76" name="下箭头 75"/>
          <p:cNvSpPr/>
          <p:nvPr/>
        </p:nvSpPr>
        <p:spPr bwMode="auto">
          <a:xfrm>
            <a:off x="819538" y="1105288"/>
            <a:ext cx="161731"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cxnSp>
        <p:nvCxnSpPr>
          <p:cNvPr id="78" name="肘形连接符 77"/>
          <p:cNvCxnSpPr>
            <a:stCxn id="70" idx="1"/>
            <a:endCxn id="71" idx="1"/>
          </p:cNvCxnSpPr>
          <p:nvPr/>
        </p:nvCxnSpPr>
        <p:spPr>
          <a:xfrm rot="10800000" flipV="1">
            <a:off x="2352870" y="2693057"/>
            <a:ext cx="1" cy="706785"/>
          </a:xfrm>
          <a:prstGeom prst="bentConnector3">
            <a:avLst>
              <a:gd name="adj1" fmla="val 22860100000"/>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肘形连接符 79"/>
          <p:cNvCxnSpPr>
            <a:stCxn id="70" idx="1"/>
            <a:endCxn id="72" idx="1"/>
          </p:cNvCxnSpPr>
          <p:nvPr/>
        </p:nvCxnSpPr>
        <p:spPr>
          <a:xfrm rot="10800000" flipV="1">
            <a:off x="2352870" y="2693057"/>
            <a:ext cx="1" cy="1430685"/>
          </a:xfrm>
          <a:prstGeom prst="bentConnector3">
            <a:avLst>
              <a:gd name="adj1" fmla="val 22860100000"/>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形状 81"/>
          <p:cNvCxnSpPr/>
          <p:nvPr/>
        </p:nvCxnSpPr>
        <p:spPr>
          <a:xfrm rot="10800000" flipV="1">
            <a:off x="1562962" y="1800150"/>
            <a:ext cx="5760000" cy="1620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直接箭头连接符 83"/>
          <p:cNvCxnSpPr/>
          <p:nvPr/>
        </p:nvCxnSpPr>
        <p:spPr>
          <a:xfrm>
            <a:off x="1971869" y="2495550"/>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直接箭头连接符 96"/>
          <p:cNvCxnSpPr/>
          <p:nvPr/>
        </p:nvCxnSpPr>
        <p:spPr>
          <a:xfrm>
            <a:off x="1209869" y="2817460"/>
            <a:ext cx="0" cy="234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2" name="直接箭头连接符 101"/>
          <p:cNvCxnSpPr/>
          <p:nvPr/>
        </p:nvCxnSpPr>
        <p:spPr>
          <a:xfrm flipV="1">
            <a:off x="1209869" y="3895143"/>
            <a:ext cx="0" cy="2412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4" name="肘形连接符 103"/>
          <p:cNvCxnSpPr>
            <a:stCxn id="63" idx="1"/>
            <a:endCxn id="36" idx="1"/>
          </p:cNvCxnSpPr>
          <p:nvPr/>
        </p:nvCxnSpPr>
        <p:spPr>
          <a:xfrm rot="10800000" flipH="1">
            <a:off x="659358" y="2476771"/>
            <a:ext cx="6809" cy="1800148"/>
          </a:xfrm>
          <a:prstGeom prst="bentConnector3">
            <a:avLst>
              <a:gd name="adj1" fmla="val -335732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6" name="形状 105"/>
          <p:cNvCxnSpPr/>
          <p:nvPr/>
        </p:nvCxnSpPr>
        <p:spPr>
          <a:xfrm rot="16200000" flipH="1">
            <a:off x="1331586" y="3218715"/>
            <a:ext cx="1494000" cy="540000"/>
          </a:xfrm>
          <a:prstGeom prst="bentConnector2">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1" name="直接箭头连接符 110"/>
          <p:cNvCxnSpPr>
            <a:stCxn id="56" idx="3"/>
          </p:cNvCxnSpPr>
          <p:nvPr/>
        </p:nvCxnSpPr>
        <p:spPr>
          <a:xfrm>
            <a:off x="7094360" y="2645819"/>
            <a:ext cx="252000" cy="2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9" name="组合 115"/>
          <p:cNvGrpSpPr/>
          <p:nvPr/>
        </p:nvGrpSpPr>
        <p:grpSpPr>
          <a:xfrm>
            <a:off x="3884629" y="2343150"/>
            <a:ext cx="851647" cy="457200"/>
            <a:chOff x="4191000" y="3562350"/>
            <a:chExt cx="1004047" cy="533400"/>
          </a:xfrm>
        </p:grpSpPr>
        <p:sp>
          <p:nvSpPr>
            <p:cNvPr id="112" name="矩形 111"/>
            <p:cNvSpPr/>
            <p:nvPr/>
          </p:nvSpPr>
          <p:spPr>
            <a:xfrm>
              <a:off x="4253753" y="35623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00" name="矩形 99"/>
            <p:cNvSpPr/>
            <p:nvPr/>
          </p:nvSpPr>
          <p:spPr>
            <a:xfrm>
              <a:off x="4191000" y="36385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 gateway</a:t>
              </a:r>
              <a:endParaRPr lang="zh-CN" altLang="en-US" sz="1100" dirty="0">
                <a:latin typeface="微软雅黑" pitchFamily="34" charset="-122"/>
                <a:ea typeface="微软雅黑" pitchFamily="34" charset="-122"/>
              </a:endParaRPr>
            </a:p>
          </p:txBody>
        </p:sp>
      </p:grpSp>
      <p:sp>
        <p:nvSpPr>
          <p:cNvPr id="117" name="矩形 116"/>
          <p:cNvSpPr/>
          <p:nvPr/>
        </p:nvSpPr>
        <p:spPr>
          <a:xfrm>
            <a:off x="421428" y="1609143"/>
            <a:ext cx="762000" cy="1524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900" dirty="0" smtClean="0">
                <a:latin typeface="微软雅黑" pitchFamily="34" charset="-122"/>
                <a:ea typeface="微软雅黑" pitchFamily="34" charset="-122"/>
              </a:rPr>
              <a:t>Caldecott</a:t>
            </a:r>
          </a:p>
        </p:txBody>
      </p:sp>
      <p:cxnSp>
        <p:nvCxnSpPr>
          <p:cNvPr id="119" name="直接箭头连接符 118"/>
          <p:cNvCxnSpPr/>
          <p:nvPr/>
        </p:nvCxnSpPr>
        <p:spPr>
          <a:xfrm>
            <a:off x="1267407" y="1495619"/>
            <a:ext cx="0" cy="450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1" name="直接箭头连接符 120"/>
          <p:cNvCxnSpPr/>
          <p:nvPr/>
        </p:nvCxnSpPr>
        <p:spPr>
          <a:xfrm>
            <a:off x="5865247" y="1495619"/>
            <a:ext cx="0" cy="1008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3" name="直接箭头连接符 122"/>
          <p:cNvCxnSpPr/>
          <p:nvPr/>
        </p:nvCxnSpPr>
        <p:spPr>
          <a:xfrm>
            <a:off x="1981200" y="1994799"/>
            <a:ext cx="3366000"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2"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cxnSp>
        <p:nvCxnSpPr>
          <p:cNvPr id="129" name="直接箭头连接符 128"/>
          <p:cNvCxnSpPr/>
          <p:nvPr/>
        </p:nvCxnSpPr>
        <p:spPr>
          <a:xfrm>
            <a:off x="6798891" y="2904543"/>
            <a:ext cx="0" cy="1008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1" name="直接箭头连接符 130"/>
          <p:cNvCxnSpPr/>
          <p:nvPr/>
        </p:nvCxnSpPr>
        <p:spPr>
          <a:xfrm>
            <a:off x="5505043" y="4372557"/>
            <a:ext cx="381000"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2" name="直接箭头连接符 131"/>
          <p:cNvCxnSpPr/>
          <p:nvPr/>
        </p:nvCxnSpPr>
        <p:spPr>
          <a:xfrm>
            <a:off x="5131822" y="1504950"/>
            <a:ext cx="0" cy="2070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grpSp>
        <p:nvGrpSpPr>
          <p:cNvPr id="13" name="组合 136"/>
          <p:cNvGrpSpPr/>
          <p:nvPr/>
        </p:nvGrpSpPr>
        <p:grpSpPr>
          <a:xfrm>
            <a:off x="3687126" y="2971412"/>
            <a:ext cx="884855" cy="438538"/>
            <a:chOff x="3687145" y="3428612"/>
            <a:chExt cx="884855" cy="438538"/>
          </a:xfrm>
        </p:grpSpPr>
        <p:sp>
          <p:nvSpPr>
            <p:cNvPr id="136" name="矩形 135"/>
            <p:cNvSpPr/>
            <p:nvPr/>
          </p:nvSpPr>
          <p:spPr>
            <a:xfrm>
              <a:off x="3810000" y="3428612"/>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000" dirty="0"/>
            </a:p>
          </p:txBody>
        </p:sp>
        <p:sp>
          <p:nvSpPr>
            <p:cNvPr id="135" name="矩形 134"/>
            <p:cNvSpPr/>
            <p:nvPr/>
          </p:nvSpPr>
          <p:spPr>
            <a:xfrm>
              <a:off x="3687145" y="3486150"/>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000" dirty="0" smtClean="0"/>
                <a:t>service broker</a:t>
              </a:r>
              <a:endParaRPr lang="zh-CN" altLang="en-US" sz="1000" dirty="0"/>
            </a:p>
          </p:txBody>
        </p:sp>
      </p:gr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cxnSp>
        <p:nvCxnSpPr>
          <p:cNvPr id="140" name="直接箭头连接符 139"/>
          <p:cNvCxnSpPr/>
          <p:nvPr/>
        </p:nvCxnSpPr>
        <p:spPr>
          <a:xfrm flipH="1">
            <a:off x="4425498" y="3980674"/>
            <a:ext cx="288000"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8" name="形状 147"/>
          <p:cNvCxnSpPr>
            <a:stCxn id="112" idx="3"/>
          </p:cNvCxnSpPr>
          <p:nvPr/>
        </p:nvCxnSpPr>
        <p:spPr>
          <a:xfrm>
            <a:off x="4736276" y="2539093"/>
            <a:ext cx="288000" cy="12420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0" name="形状 149"/>
          <p:cNvCxnSpPr>
            <a:stCxn id="136" idx="3"/>
          </p:cNvCxnSpPr>
          <p:nvPr/>
        </p:nvCxnSpPr>
        <p:spPr>
          <a:xfrm>
            <a:off x="4571981" y="3161912"/>
            <a:ext cx="162000" cy="8064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形状 153"/>
          <p:cNvCxnSpPr/>
          <p:nvPr/>
        </p:nvCxnSpPr>
        <p:spPr>
          <a:xfrm>
            <a:off x="1981200" y="2095888"/>
            <a:ext cx="2340000" cy="252000"/>
          </a:xfrm>
          <a:prstGeom prst="bentConnector2">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形状 155"/>
          <p:cNvCxnSpPr/>
          <p:nvPr/>
        </p:nvCxnSpPr>
        <p:spPr>
          <a:xfrm>
            <a:off x="1971869" y="2200081"/>
            <a:ext cx="1764000" cy="828000"/>
          </a:xfrm>
          <a:prstGeom prst="bentConnector2">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7" name="灯片编号占位符 76"/>
          <p:cNvSpPr>
            <a:spLocks noGrp="1"/>
          </p:cNvSpPr>
          <p:nvPr>
            <p:ph type="sldNum" sz="quarter" idx="10"/>
          </p:nvPr>
        </p:nvSpPr>
        <p:spPr/>
        <p:txBody>
          <a:bodyPr/>
          <a:lstStyle/>
          <a:p>
            <a:pPr>
              <a:defRPr/>
            </a:pPr>
            <a:fld id="{76ED1C7B-0CD9-4688-8F46-F81567B67419}" type="slidenum">
              <a:rPr lang="en-US" altLang="zh-CN" smtClean="0"/>
              <a:pPr>
                <a:defRPr/>
              </a:pPr>
              <a:t>45</a:t>
            </a:fld>
            <a:endParaRPr lang="en-US" altLang="zh-CN"/>
          </a:p>
        </p:txBody>
      </p:sp>
      <p:sp>
        <p:nvSpPr>
          <p:cNvPr id="79" name="矩形 78"/>
          <p:cNvSpPr/>
          <p:nvPr/>
        </p:nvSpPr>
        <p:spPr>
          <a:xfrm>
            <a:off x="8393017" y="1235958"/>
            <a:ext cx="685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p>
          <a:p>
            <a:pPr algn="ctr"/>
            <a:r>
              <a:rPr lang="en-US" altLang="zh-CN" sz="1200" dirty="0" smtClean="0"/>
              <a:t>NATS</a:t>
            </a:r>
            <a:endParaRPr lang="zh-CN" altLang="en-US" sz="1200" dirty="0" smtClean="0"/>
          </a:p>
        </p:txBody>
      </p:sp>
      <p:cxnSp>
        <p:nvCxnSpPr>
          <p:cNvPr id="81" name="直接箭头连接符 80"/>
          <p:cNvCxnSpPr/>
          <p:nvPr/>
        </p:nvCxnSpPr>
        <p:spPr>
          <a:xfrm>
            <a:off x="8478683" y="1388358"/>
            <a:ext cx="540000" cy="2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3" name="矩形 82"/>
          <p:cNvSpPr/>
          <p:nvPr/>
        </p:nvSpPr>
        <p:spPr>
          <a:xfrm>
            <a:off x="8404953" y="1962150"/>
            <a:ext cx="685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p>
          <a:p>
            <a:pPr algn="ctr"/>
            <a:r>
              <a:rPr lang="en-US" altLang="zh-CN" sz="1200" dirty="0" smtClean="0"/>
              <a:t>other</a:t>
            </a:r>
            <a:endParaRPr lang="zh-CN" altLang="en-US" sz="1200" dirty="0" smtClean="0"/>
          </a:p>
        </p:txBody>
      </p:sp>
      <p:cxnSp>
        <p:nvCxnSpPr>
          <p:cNvPr id="85" name="直接箭头连接符 84"/>
          <p:cNvCxnSpPr/>
          <p:nvPr/>
        </p:nvCxnSpPr>
        <p:spPr>
          <a:xfrm>
            <a:off x="8490619" y="2114550"/>
            <a:ext cx="540000" cy="2131"/>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linds(horizontal)">
                                      <p:cBhvr>
                                        <p:cTn id="7" dur="500"/>
                                        <p:tgtEl>
                                          <p:spTgt spid="111"/>
                                        </p:tgtEl>
                                      </p:cBhvr>
                                    </p:animEffect>
                                  </p:childTnLst>
                                </p:cTn>
                              </p:par>
                              <p:par>
                                <p:cTn id="8" presetID="3" presetClass="entr" presetSubtype="1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blinds(horizontal)">
                                      <p:cBhvr>
                                        <p:cTn id="10" dur="500"/>
                                        <p:tgtEl>
                                          <p:spTgt spid="82"/>
                                        </p:tgtEl>
                                      </p:cBhvr>
                                    </p:animEffect>
                                  </p:childTnLst>
                                </p:cTn>
                              </p:par>
                              <p:par>
                                <p:cTn id="11" presetID="3" presetClass="entr" presetSubtype="10"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blinds(horizontal)">
                                      <p:cBhvr>
                                        <p:cTn id="13" dur="500"/>
                                        <p:tgtEl>
                                          <p:spTgt spid="148"/>
                                        </p:tgtEl>
                                      </p:cBhvr>
                                    </p:animEffect>
                                  </p:childTnLst>
                                </p:cTn>
                              </p:par>
                              <p:par>
                                <p:cTn id="14" presetID="3" presetClass="entr" presetSubtype="10" fill="hold"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blinds(horizontal)">
                                      <p:cBhvr>
                                        <p:cTn id="16" dur="500"/>
                                        <p:tgtEl>
                                          <p:spTgt spid="150"/>
                                        </p:tgtEl>
                                      </p:cBhvr>
                                    </p:animEffect>
                                  </p:childTnLst>
                                </p:cTn>
                              </p:par>
                              <p:par>
                                <p:cTn id="17" presetID="3" presetClass="entr" presetSubtype="1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linds(horizontal)">
                                      <p:cBhvr>
                                        <p:cTn id="19" dur="500"/>
                                        <p:tgtEl>
                                          <p:spTgt spid="84"/>
                                        </p:tgtEl>
                                      </p:cBhvr>
                                    </p:animEffect>
                                  </p:childTnLst>
                                </p:cTn>
                              </p:par>
                              <p:par>
                                <p:cTn id="20" presetID="3" presetClass="entr" presetSubtype="10" fill="hold" nodeType="with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blinds(horizontal)">
                                      <p:cBhvr>
                                        <p:cTn id="22" dur="500"/>
                                        <p:tgtEl>
                                          <p:spTgt spid="119"/>
                                        </p:tgtEl>
                                      </p:cBhvr>
                                    </p:animEffect>
                                  </p:childTnLst>
                                </p:cTn>
                              </p:par>
                              <p:par>
                                <p:cTn id="23" presetID="3" presetClass="entr" presetSubtype="1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blinds(horizontal)">
                                      <p:cBhvr>
                                        <p:cTn id="25" dur="500"/>
                                        <p:tgtEl>
                                          <p:spTgt spid="97"/>
                                        </p:tgtEl>
                                      </p:cBhvr>
                                    </p:animEffect>
                                  </p:childTnLst>
                                </p:cTn>
                              </p:par>
                              <p:par>
                                <p:cTn id="26" presetID="3" presetClass="entr" presetSubtype="1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blinds(horizontal)">
                                      <p:cBhvr>
                                        <p:cTn id="28" dur="500"/>
                                        <p:tgtEl>
                                          <p:spTgt spid="102"/>
                                        </p:tgtEl>
                                      </p:cBhvr>
                                    </p:animEffect>
                                  </p:childTnLst>
                                </p:cTn>
                              </p:par>
                              <p:par>
                                <p:cTn id="29" presetID="3" presetClass="entr" presetSubtype="1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500"/>
                                        <p:tgtEl>
                                          <p:spTgt spid="78"/>
                                        </p:tgtEl>
                                      </p:cBhvr>
                                    </p:animEffect>
                                  </p:childTnLst>
                                </p:cTn>
                              </p:par>
                              <p:par>
                                <p:cTn id="32" presetID="3" presetClass="entr" presetSubtype="1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blinds(horizontal)">
                                      <p:cBhvr>
                                        <p:cTn id="34" dur="500"/>
                                        <p:tgtEl>
                                          <p:spTgt spid="80"/>
                                        </p:tgtEl>
                                      </p:cBhvr>
                                    </p:animEffect>
                                  </p:childTnLst>
                                </p:cTn>
                              </p:par>
                              <p:par>
                                <p:cTn id="35" presetID="3" presetClass="entr" presetSubtype="1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blinds(horizontal)">
                                      <p:cBhvr>
                                        <p:cTn id="37" dur="500"/>
                                        <p:tgtEl>
                                          <p:spTgt spid="106"/>
                                        </p:tgtEl>
                                      </p:cBhvr>
                                    </p:animEffect>
                                  </p:childTnLst>
                                </p:cTn>
                              </p:par>
                              <p:par>
                                <p:cTn id="38" presetID="3" presetClass="entr" presetSubtype="10" fill="hold" nodeType="with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blinds(horizontal)">
                                      <p:cBhvr>
                                        <p:cTn id="40" dur="500"/>
                                        <p:tgtEl>
                                          <p:spTgt spid="156"/>
                                        </p:tgtEl>
                                      </p:cBhvr>
                                    </p:animEffect>
                                  </p:childTnLst>
                                </p:cTn>
                              </p:par>
                              <p:par>
                                <p:cTn id="41" presetID="3" presetClass="entr" presetSubtype="10" fill="hold" nodeType="withEffect">
                                  <p:stCondLst>
                                    <p:cond delay="0"/>
                                  </p:stCondLst>
                                  <p:childTnLst>
                                    <p:set>
                                      <p:cBhvr>
                                        <p:cTn id="42" dur="1" fill="hold">
                                          <p:stCondLst>
                                            <p:cond delay="0"/>
                                          </p:stCondLst>
                                        </p:cTn>
                                        <p:tgtEl>
                                          <p:spTgt spid="154"/>
                                        </p:tgtEl>
                                        <p:attrNameLst>
                                          <p:attrName>style.visibility</p:attrName>
                                        </p:attrNameLst>
                                      </p:cBhvr>
                                      <p:to>
                                        <p:strVal val="visible"/>
                                      </p:to>
                                    </p:set>
                                    <p:animEffect transition="in" filter="blinds(horizontal)">
                                      <p:cBhvr>
                                        <p:cTn id="43" dur="500"/>
                                        <p:tgtEl>
                                          <p:spTgt spid="154"/>
                                        </p:tgtEl>
                                      </p:cBhvr>
                                    </p:animEffect>
                                  </p:childTnLst>
                                </p:cTn>
                              </p:par>
                              <p:par>
                                <p:cTn id="44" presetID="3" presetClass="entr" presetSubtype="10"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blinds(horizontal)">
                                      <p:cBhvr>
                                        <p:cTn id="46" dur="500"/>
                                        <p:tgtEl>
                                          <p:spTgt spid="123"/>
                                        </p:tgtEl>
                                      </p:cBhvr>
                                    </p:animEffect>
                                  </p:childTnLst>
                                </p:cTn>
                              </p:par>
                              <p:par>
                                <p:cTn id="47" presetID="3" presetClass="entr" presetSubtype="10" fill="hold" nodeType="with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blinds(horizontal)">
                                      <p:cBhvr>
                                        <p:cTn id="49" dur="500"/>
                                        <p:tgtEl>
                                          <p:spTgt spid="121"/>
                                        </p:tgtEl>
                                      </p:cBhvr>
                                    </p:animEffect>
                                  </p:childTnLst>
                                </p:cTn>
                              </p:par>
                              <p:par>
                                <p:cTn id="50" presetID="3" presetClass="entr" presetSubtype="10" fill="hold" nodeType="with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blinds(horizontal)">
                                      <p:cBhvr>
                                        <p:cTn id="52" dur="500"/>
                                        <p:tgtEl>
                                          <p:spTgt spid="132"/>
                                        </p:tgtEl>
                                      </p:cBhvr>
                                    </p:animEffect>
                                  </p:childTnLst>
                                </p:cTn>
                              </p:par>
                              <p:par>
                                <p:cTn id="53" presetID="3" presetClass="entr" presetSubtype="1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blinds(horizontal)">
                                      <p:cBhvr>
                                        <p:cTn id="55" dur="500"/>
                                        <p:tgtEl>
                                          <p:spTgt spid="129"/>
                                        </p:tgtEl>
                                      </p:cBhvr>
                                    </p:animEffect>
                                  </p:childTnLst>
                                </p:cTn>
                              </p:par>
                              <p:par>
                                <p:cTn id="56" presetID="3" presetClass="entr" presetSubtype="10" fill="hold" nodeType="with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blinds(horizontal)">
                                      <p:cBhvr>
                                        <p:cTn id="58" dur="500"/>
                                        <p:tgtEl>
                                          <p:spTgt spid="131"/>
                                        </p:tgtEl>
                                      </p:cBhvr>
                                    </p:animEffect>
                                  </p:childTnLst>
                                </p:cTn>
                              </p:par>
                              <p:par>
                                <p:cTn id="59" presetID="3" presetClass="entr" presetSubtype="10" fill="hold" nodeType="withEffect">
                                  <p:stCondLst>
                                    <p:cond delay="0"/>
                                  </p:stCondLst>
                                  <p:childTnLst>
                                    <p:set>
                                      <p:cBhvr>
                                        <p:cTn id="60" dur="1" fill="hold">
                                          <p:stCondLst>
                                            <p:cond delay="0"/>
                                          </p:stCondLst>
                                        </p:cTn>
                                        <p:tgtEl>
                                          <p:spTgt spid="140"/>
                                        </p:tgtEl>
                                        <p:attrNameLst>
                                          <p:attrName>style.visibility</p:attrName>
                                        </p:attrNameLst>
                                      </p:cBhvr>
                                      <p:to>
                                        <p:strVal val="visible"/>
                                      </p:to>
                                    </p:set>
                                    <p:animEffect transition="in" filter="blinds(horizontal)">
                                      <p:cBhvr>
                                        <p:cTn id="61" dur="500"/>
                                        <p:tgtEl>
                                          <p:spTgt spid="140"/>
                                        </p:tgtEl>
                                      </p:cBhvr>
                                    </p:animEffect>
                                  </p:childTnLst>
                                </p:cTn>
                              </p:par>
                              <p:par>
                                <p:cTn id="62" presetID="3" presetClass="entr" presetSubtype="10" fill="hold" nodeType="with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blinds(horizontal)">
                                      <p:cBhvr>
                                        <p:cTn id="6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2315157"/>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主题二的概述</a:t>
            </a:r>
            <a:endParaRPr lang="zh-CN" altLang="en-US" dirty="0"/>
          </a:p>
        </p:txBody>
      </p:sp>
      <p:sp>
        <p:nvSpPr>
          <p:cNvPr id="3" name="内容占位符 2"/>
          <p:cNvSpPr>
            <a:spLocks noGrp="1"/>
          </p:cNvSpPr>
          <p:nvPr>
            <p:ph idx="1"/>
          </p:nvPr>
        </p:nvSpPr>
        <p:spPr/>
        <p:txBody>
          <a:bodyPr/>
          <a:lstStyle/>
          <a:p>
            <a:endParaRPr lang="zh-CN" altLang="en-US"/>
          </a:p>
        </p:txBody>
      </p:sp>
      <p:pic>
        <p:nvPicPr>
          <p:cNvPr id="171010" name="Picture 2"/>
          <p:cNvPicPr>
            <a:picLocks noChangeAspect="1" noChangeArrowheads="1"/>
          </p:cNvPicPr>
          <p:nvPr/>
        </p:nvPicPr>
        <p:blipFill>
          <a:blip r:embed="rId2"/>
          <a:srcRect/>
          <a:stretch>
            <a:fillRect/>
          </a:stretch>
        </p:blipFill>
        <p:spPr bwMode="auto">
          <a:xfrm>
            <a:off x="9526" y="1504950"/>
            <a:ext cx="9072000" cy="2310707"/>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47</a:t>
            </a:fld>
            <a:endParaRPr lang="en-US" altLang="zh-C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2752143"/>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概念</a:t>
            </a:r>
            <a:r>
              <a:rPr lang="en-US" altLang="zh-CN" dirty="0" smtClean="0"/>
              <a:t>1 – </a:t>
            </a:r>
            <a:r>
              <a:rPr lang="zh-CN" altLang="en-US" dirty="0" smtClean="0"/>
              <a:t>大企业的范围</a:t>
            </a:r>
            <a:endParaRPr lang="zh-CN" altLang="en-US" dirty="0"/>
          </a:p>
        </p:txBody>
      </p:sp>
      <p:sp>
        <p:nvSpPr>
          <p:cNvPr id="3" name="内容占位符 2"/>
          <p:cNvSpPr>
            <a:spLocks noGrp="1"/>
          </p:cNvSpPr>
          <p:nvPr>
            <p:ph idx="1"/>
          </p:nvPr>
        </p:nvSpPr>
        <p:spPr/>
        <p:txBody>
          <a:bodyPr/>
          <a:lstStyle/>
          <a:p>
            <a:endParaRPr lang="zh-CN" altLang="en-US"/>
          </a:p>
        </p:txBody>
      </p:sp>
      <p:pic>
        <p:nvPicPr>
          <p:cNvPr id="172034" name="Picture 2"/>
          <p:cNvPicPr>
            <a:picLocks noChangeAspect="1" noChangeArrowheads="1"/>
          </p:cNvPicPr>
          <p:nvPr/>
        </p:nvPicPr>
        <p:blipFill>
          <a:blip r:embed="rId2"/>
          <a:srcRect/>
          <a:stretch>
            <a:fillRect/>
          </a:stretch>
        </p:blipFill>
        <p:spPr bwMode="auto">
          <a:xfrm>
            <a:off x="1671638" y="1690688"/>
            <a:ext cx="5800725" cy="17621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49</a:t>
            </a:fld>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010469" y="1657350"/>
            <a:ext cx="2819400" cy="3276600"/>
          </a:xfrm>
          <a:prstGeom prst="rect">
            <a:avLst/>
          </a:prstGeom>
          <a:ln w="38100">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Cloud Foundry</a:t>
            </a:r>
            <a:r>
              <a:rPr lang="zh-CN" altLang="en-US" dirty="0" smtClean="0"/>
              <a:t>解决了什么问题？</a:t>
            </a:r>
            <a:endParaRPr lang="zh-CN" altLang="en-US" dirty="0"/>
          </a:p>
        </p:txBody>
      </p:sp>
      <p:grpSp>
        <p:nvGrpSpPr>
          <p:cNvPr id="4" name="Group 65"/>
          <p:cNvGrpSpPr/>
          <p:nvPr/>
        </p:nvGrpSpPr>
        <p:grpSpPr>
          <a:xfrm>
            <a:off x="228600" y="1696764"/>
            <a:ext cx="8534400" cy="3258109"/>
            <a:chOff x="76200" y="2057400"/>
            <a:chExt cx="8686800" cy="3258109"/>
          </a:xfrm>
        </p:grpSpPr>
        <p:sp>
          <p:nvSpPr>
            <p:cNvPr id="5" name="Right Triangle 109"/>
            <p:cNvSpPr/>
            <p:nvPr/>
          </p:nvSpPr>
          <p:spPr>
            <a:xfrm flipH="1">
              <a:off x="600132" y="2615918"/>
              <a:ext cx="8162868" cy="2413095"/>
            </a:xfrm>
            <a:prstGeom prst="rtTriangle">
              <a:avLst/>
            </a:prstGeom>
            <a:solidFill>
              <a:srgbClr val="3993D0">
                <a:alpha val="30000"/>
              </a:srgbClr>
            </a:solidFill>
            <a:ln w="12700" cap="flat" cmpd="sng" algn="ctr">
              <a:noFill/>
              <a:prstDash val="solid"/>
            </a:ln>
            <a:effectLst/>
          </p:spPr>
          <p:txBody>
            <a:bodyPr rtlCol="0" anchor="ctr"/>
            <a:lstStyle/>
            <a:p>
              <a:pPr algn="ctr" defTabSz="914118"/>
              <a:endParaRPr lang="en-US" kern="0" dirty="0">
                <a:solidFill>
                  <a:srgbClr val="FFFFFF"/>
                </a:solidFill>
                <a:latin typeface="MetaNormalLF-Roman"/>
              </a:endParaRPr>
            </a:p>
          </p:txBody>
        </p:sp>
        <p:grpSp>
          <p:nvGrpSpPr>
            <p:cNvPr id="6" name="Group 10"/>
            <p:cNvGrpSpPr>
              <a:grpSpLocks noChangeAspect="1"/>
            </p:cNvGrpSpPr>
            <p:nvPr/>
          </p:nvGrpSpPr>
          <p:grpSpPr>
            <a:xfrm>
              <a:off x="895289" y="2078282"/>
              <a:ext cx="2381310" cy="2806605"/>
              <a:chOff x="660984" y="2856832"/>
              <a:chExt cx="2267913" cy="3563942"/>
            </a:xfrm>
          </p:grpSpPr>
          <p:sp>
            <p:nvSpPr>
              <p:cNvPr id="44" name="Rounded Rectangle 148"/>
              <p:cNvSpPr/>
              <p:nvPr/>
            </p:nvSpPr>
            <p:spPr>
              <a:xfrm>
                <a:off x="688216" y="2856832"/>
                <a:ext cx="2240681" cy="3563942"/>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8">
                  <a:defRPr/>
                </a:pPr>
                <a:r>
                  <a:rPr lang="en-US" b="1" dirty="0" smtClean="0">
                    <a:solidFill>
                      <a:srgbClr val="AFFAFA">
                        <a:lumMod val="10000"/>
                      </a:srgbClr>
                    </a:solidFill>
                    <a:latin typeface="MetaNormalLF-Roman"/>
                    <a:ea typeface="Segoe UI" pitchFamily="34" charset="0"/>
                    <a:cs typeface="Segoe UI" pitchFamily="34" charset="0"/>
                  </a:rPr>
                  <a:t>   </a:t>
                </a:r>
                <a:r>
                  <a:rPr lang="en-US" sz="1600" b="1" dirty="0" smtClean="0">
                    <a:solidFill>
                      <a:srgbClr val="AFFAFA">
                        <a:lumMod val="10000"/>
                      </a:srgbClr>
                    </a:solidFill>
                    <a:latin typeface="Arial" pitchFamily="34" charset="0"/>
                    <a:ea typeface="Segoe UI" pitchFamily="34" charset="0"/>
                    <a:cs typeface="Arial" pitchFamily="34" charset="0"/>
                  </a:rPr>
                  <a:t>Traditional IT</a:t>
                </a:r>
              </a:p>
            </p:txBody>
          </p:sp>
          <p:grpSp>
            <p:nvGrpSpPr>
              <p:cNvPr id="45" name="Group 56"/>
              <p:cNvGrpSpPr/>
              <p:nvPr/>
            </p:nvGrpSpPr>
            <p:grpSpPr>
              <a:xfrm>
                <a:off x="1186926" y="3515609"/>
                <a:ext cx="1451282" cy="2873828"/>
                <a:chOff x="637640" y="3495636"/>
                <a:chExt cx="1371600" cy="2873828"/>
              </a:xfrm>
            </p:grpSpPr>
            <p:sp>
              <p:nvSpPr>
                <p:cNvPr id="48" name="Rounded Rectangle 152"/>
                <p:cNvSpPr/>
                <p:nvPr/>
              </p:nvSpPr>
              <p:spPr>
                <a:xfrm>
                  <a:off x="637640" y="5781636"/>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Storage</a:t>
                  </a:r>
                </a:p>
              </p:txBody>
            </p:sp>
            <p:sp>
              <p:nvSpPr>
                <p:cNvPr id="49" name="Rounded Rectangle 153"/>
                <p:cNvSpPr/>
                <p:nvPr/>
              </p:nvSpPr>
              <p:spPr>
                <a:xfrm>
                  <a:off x="637640" y="5455064"/>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Servers</a:t>
                  </a:r>
                </a:p>
              </p:txBody>
            </p:sp>
            <p:sp>
              <p:nvSpPr>
                <p:cNvPr id="50" name="Rounded Rectangle 154"/>
                <p:cNvSpPr/>
                <p:nvPr/>
              </p:nvSpPr>
              <p:spPr>
                <a:xfrm>
                  <a:off x="637640" y="6108207"/>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Networking</a:t>
                  </a:r>
                </a:p>
              </p:txBody>
            </p:sp>
            <p:sp>
              <p:nvSpPr>
                <p:cNvPr id="51" name="Rounded Rectangle 155"/>
                <p:cNvSpPr/>
                <p:nvPr/>
              </p:nvSpPr>
              <p:spPr>
                <a:xfrm>
                  <a:off x="637640" y="4801921"/>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O/S</a:t>
                  </a:r>
                </a:p>
              </p:txBody>
            </p:sp>
            <p:sp>
              <p:nvSpPr>
                <p:cNvPr id="52" name="Rounded Rectangle 156"/>
                <p:cNvSpPr/>
                <p:nvPr/>
              </p:nvSpPr>
              <p:spPr>
                <a:xfrm>
                  <a:off x="637640" y="4475350"/>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Middleware</a:t>
                  </a:r>
                </a:p>
              </p:txBody>
            </p:sp>
            <p:sp>
              <p:nvSpPr>
                <p:cNvPr id="53" name="Rounded Rectangle 157"/>
                <p:cNvSpPr/>
                <p:nvPr/>
              </p:nvSpPr>
              <p:spPr>
                <a:xfrm>
                  <a:off x="637640" y="5128493"/>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Virtualization</a:t>
                  </a:r>
                </a:p>
              </p:txBody>
            </p:sp>
            <p:sp>
              <p:nvSpPr>
                <p:cNvPr id="54" name="Rounded Rectangle 158"/>
                <p:cNvSpPr/>
                <p:nvPr/>
              </p:nvSpPr>
              <p:spPr>
                <a:xfrm>
                  <a:off x="637640" y="3822207"/>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Data</a:t>
                  </a:r>
                </a:p>
              </p:txBody>
            </p:sp>
            <p:sp>
              <p:nvSpPr>
                <p:cNvPr id="55" name="Rounded Rectangle 159"/>
                <p:cNvSpPr/>
                <p:nvPr/>
              </p:nvSpPr>
              <p:spPr>
                <a:xfrm>
                  <a:off x="637640" y="3495636"/>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8">
                    <a:defRPr/>
                  </a:pPr>
                  <a:r>
                    <a:rPr lang="en-US" sz="1200" dirty="0" smtClean="0">
                      <a:solidFill>
                        <a:srgbClr val="FFFFFF"/>
                      </a:solidFill>
                      <a:latin typeface="MetaNormalLF-Roman"/>
                      <a:ea typeface="Segoe UI" pitchFamily="34" charset="0"/>
                      <a:cs typeface="Segoe UI" pitchFamily="34" charset="0"/>
                    </a:rPr>
                    <a:t>Applications</a:t>
                  </a:r>
                </a:p>
              </p:txBody>
            </p:sp>
            <p:sp>
              <p:nvSpPr>
                <p:cNvPr id="56" name="Rounded Rectangle 160"/>
                <p:cNvSpPr/>
                <p:nvPr/>
              </p:nvSpPr>
              <p:spPr>
                <a:xfrm>
                  <a:off x="637640" y="4148779"/>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Runtime</a:t>
                  </a:r>
                </a:p>
              </p:txBody>
            </p:sp>
          </p:grpSp>
          <p:sp>
            <p:nvSpPr>
              <p:cNvPr id="46" name="Left Brace 14"/>
              <p:cNvSpPr/>
              <p:nvPr/>
            </p:nvSpPr>
            <p:spPr>
              <a:xfrm>
                <a:off x="988436" y="3456019"/>
                <a:ext cx="198489" cy="2964754"/>
              </a:xfrm>
              <a:prstGeom prst="leftBrace">
                <a:avLst>
                  <a:gd name="adj1" fmla="val 0"/>
                  <a:gd name="adj2" fmla="val 50000"/>
                </a:avLst>
              </a:prstGeom>
              <a:noFill/>
              <a:ln w="19050" cap="flat" cmpd="sng" algn="ctr">
                <a:solidFill>
                  <a:srgbClr val="0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18">
                  <a:defRPr/>
                </a:pPr>
                <a:endParaRPr lang="en-US" dirty="0">
                  <a:solidFill>
                    <a:srgbClr val="000000"/>
                  </a:solidFill>
                  <a:latin typeface="Segoe UI"/>
                  <a:ea typeface="Segoe UI" pitchFamily="34" charset="0"/>
                  <a:cs typeface="Segoe UI" pitchFamily="34" charset="0"/>
                </a:endParaRPr>
              </a:p>
            </p:txBody>
          </p:sp>
          <p:sp>
            <p:nvSpPr>
              <p:cNvPr id="47" name="TextBox 52"/>
              <p:cNvSpPr txBox="1"/>
              <p:nvPr/>
            </p:nvSpPr>
            <p:spPr>
              <a:xfrm>
                <a:off x="660984" y="4133750"/>
                <a:ext cx="387861" cy="138483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8">
                  <a:defRPr/>
                </a:pPr>
                <a:r>
                  <a:rPr lang="en-US" sz="1400" dirty="0" smtClean="0">
                    <a:solidFill>
                      <a:srgbClr val="000000"/>
                    </a:solidFill>
                    <a:latin typeface="Arial" pitchFamily="34" charset="0"/>
                    <a:ea typeface="Segoe UI" pitchFamily="34" charset="0"/>
                    <a:cs typeface="Arial" pitchFamily="34" charset="0"/>
                  </a:rPr>
                  <a:t>You Manage</a:t>
                </a:r>
                <a:endParaRPr lang="en-US" sz="1400" dirty="0">
                  <a:solidFill>
                    <a:srgbClr val="000000"/>
                  </a:solidFill>
                  <a:latin typeface="Arial" pitchFamily="34" charset="0"/>
                  <a:ea typeface="Segoe UI" pitchFamily="34" charset="0"/>
                  <a:cs typeface="Arial" pitchFamily="34" charset="0"/>
                </a:endParaRPr>
              </a:p>
            </p:txBody>
          </p:sp>
        </p:grpSp>
        <p:grpSp>
          <p:nvGrpSpPr>
            <p:cNvPr id="7" name="Group 26"/>
            <p:cNvGrpSpPr/>
            <p:nvPr/>
          </p:nvGrpSpPr>
          <p:grpSpPr>
            <a:xfrm>
              <a:off x="6057779" y="2078282"/>
              <a:ext cx="2571953" cy="3237227"/>
              <a:chOff x="2154246" y="2277660"/>
              <a:chExt cx="2571953" cy="4316303"/>
            </a:xfrm>
          </p:grpSpPr>
          <p:sp>
            <p:nvSpPr>
              <p:cNvPr id="28" name="Rounded Rectangle 132"/>
              <p:cNvSpPr/>
              <p:nvPr/>
            </p:nvSpPr>
            <p:spPr>
              <a:xfrm>
                <a:off x="2680867" y="4345788"/>
                <a:ext cx="1523846" cy="274320"/>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O/S</a:t>
                </a:r>
              </a:p>
            </p:txBody>
          </p:sp>
          <p:grpSp>
            <p:nvGrpSpPr>
              <p:cNvPr id="29" name="Group 87"/>
              <p:cNvGrpSpPr>
                <a:grpSpLocks noChangeAspect="1"/>
              </p:cNvGrpSpPr>
              <p:nvPr/>
            </p:nvGrpSpPr>
            <p:grpSpPr>
              <a:xfrm>
                <a:off x="2154246" y="2277660"/>
                <a:ext cx="2354710" cy="3742140"/>
                <a:chOff x="686317" y="2856832"/>
                <a:chExt cx="2242580" cy="3563942"/>
              </a:xfrm>
            </p:grpSpPr>
            <p:sp>
              <p:nvSpPr>
                <p:cNvPr id="32" name="Rounded Rectangle 136"/>
                <p:cNvSpPr/>
                <p:nvPr/>
              </p:nvSpPr>
              <p:spPr>
                <a:xfrm>
                  <a:off x="688216" y="2856832"/>
                  <a:ext cx="2240681" cy="3563942"/>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8">
                    <a:defRPr/>
                  </a:pPr>
                  <a:r>
                    <a:rPr lang="en-US" b="1" dirty="0" smtClean="0">
                      <a:solidFill>
                        <a:srgbClr val="AFFAFA">
                          <a:lumMod val="10000"/>
                        </a:srgbClr>
                      </a:solidFill>
                      <a:latin typeface="MetaNormalLF-Roman"/>
                      <a:ea typeface="Segoe UI" pitchFamily="34" charset="0"/>
                      <a:cs typeface="Segoe UI" pitchFamily="34" charset="0"/>
                    </a:rPr>
                    <a:t>   </a:t>
                  </a:r>
                  <a:r>
                    <a:rPr lang="en-US" sz="1600" b="1" dirty="0" smtClean="0">
                      <a:solidFill>
                        <a:srgbClr val="AFFAFA">
                          <a:lumMod val="10000"/>
                        </a:srgbClr>
                      </a:solidFill>
                      <a:latin typeface="Arial" pitchFamily="34" charset="0"/>
                      <a:ea typeface="Segoe UI" pitchFamily="34" charset="0"/>
                      <a:cs typeface="Arial" pitchFamily="34" charset="0"/>
                    </a:rPr>
                    <a:t>PaaS</a:t>
                  </a:r>
                </a:p>
              </p:txBody>
            </p:sp>
            <p:grpSp>
              <p:nvGrpSpPr>
                <p:cNvPr id="33" name="Group 91"/>
                <p:cNvGrpSpPr/>
                <p:nvPr/>
              </p:nvGrpSpPr>
              <p:grpSpPr>
                <a:xfrm>
                  <a:off x="1186926" y="3515609"/>
                  <a:ext cx="1452216" cy="2873828"/>
                  <a:chOff x="637640" y="3495636"/>
                  <a:chExt cx="1372483" cy="2873828"/>
                </a:xfrm>
              </p:grpSpPr>
              <p:sp>
                <p:nvSpPr>
                  <p:cNvPr id="36" name="Rounded Rectangle 140"/>
                  <p:cNvSpPr/>
                  <p:nvPr/>
                </p:nvSpPr>
                <p:spPr>
                  <a:xfrm>
                    <a:off x="637640" y="5781636"/>
                    <a:ext cx="1371600" cy="261257"/>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Storage</a:t>
                    </a:r>
                  </a:p>
                </p:txBody>
              </p:sp>
              <p:sp>
                <p:nvSpPr>
                  <p:cNvPr id="37" name="Rounded Rectangle 141"/>
                  <p:cNvSpPr/>
                  <p:nvPr/>
                </p:nvSpPr>
                <p:spPr>
                  <a:xfrm>
                    <a:off x="637640" y="5455064"/>
                    <a:ext cx="1371600" cy="261257"/>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Servers</a:t>
                    </a:r>
                  </a:p>
                </p:txBody>
              </p:sp>
              <p:sp>
                <p:nvSpPr>
                  <p:cNvPr id="38" name="Rounded Rectangle 142"/>
                  <p:cNvSpPr/>
                  <p:nvPr/>
                </p:nvSpPr>
                <p:spPr>
                  <a:xfrm>
                    <a:off x="637640" y="6108207"/>
                    <a:ext cx="1371600" cy="261257"/>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Networking</a:t>
                    </a:r>
                  </a:p>
                </p:txBody>
              </p:sp>
              <p:sp>
                <p:nvSpPr>
                  <p:cNvPr id="39" name="Rounded Rectangle 143"/>
                  <p:cNvSpPr/>
                  <p:nvPr/>
                </p:nvSpPr>
                <p:spPr>
                  <a:xfrm>
                    <a:off x="638523" y="4487190"/>
                    <a:ext cx="1371600" cy="261257"/>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Middleware</a:t>
                    </a:r>
                  </a:p>
                </p:txBody>
              </p:sp>
              <p:sp>
                <p:nvSpPr>
                  <p:cNvPr id="40" name="Rounded Rectangle 144"/>
                  <p:cNvSpPr/>
                  <p:nvPr/>
                </p:nvSpPr>
                <p:spPr>
                  <a:xfrm>
                    <a:off x="637640" y="5128493"/>
                    <a:ext cx="1371600" cy="261257"/>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Virtualization</a:t>
                    </a:r>
                  </a:p>
                </p:txBody>
              </p:sp>
              <p:sp>
                <p:nvSpPr>
                  <p:cNvPr id="41" name="Rounded Rectangle 145"/>
                  <p:cNvSpPr/>
                  <p:nvPr/>
                </p:nvSpPr>
                <p:spPr>
                  <a:xfrm>
                    <a:off x="637640" y="3822207"/>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Data</a:t>
                    </a:r>
                  </a:p>
                </p:txBody>
              </p:sp>
              <p:sp>
                <p:nvSpPr>
                  <p:cNvPr id="42" name="Rounded Rectangle 146"/>
                  <p:cNvSpPr/>
                  <p:nvPr/>
                </p:nvSpPr>
                <p:spPr>
                  <a:xfrm>
                    <a:off x="637640" y="3495636"/>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8">
                      <a:defRPr/>
                    </a:pPr>
                    <a:r>
                      <a:rPr lang="en-US" sz="1200" dirty="0" smtClean="0">
                        <a:solidFill>
                          <a:srgbClr val="FFFFFF"/>
                        </a:solidFill>
                        <a:latin typeface="MetaNormalLF-Roman"/>
                        <a:ea typeface="Segoe UI" pitchFamily="34" charset="0"/>
                        <a:cs typeface="Segoe UI" pitchFamily="34" charset="0"/>
                      </a:rPr>
                      <a:t>Applications</a:t>
                    </a:r>
                  </a:p>
                </p:txBody>
              </p:sp>
              <p:sp>
                <p:nvSpPr>
                  <p:cNvPr id="43" name="Rounded Rectangle 147"/>
                  <p:cNvSpPr/>
                  <p:nvPr/>
                </p:nvSpPr>
                <p:spPr>
                  <a:xfrm>
                    <a:off x="637640" y="4148779"/>
                    <a:ext cx="1371600" cy="261257"/>
                  </a:xfrm>
                  <a:prstGeom prst="roundRect">
                    <a:avLst/>
                  </a:prstGeom>
                  <a:gradFill rotWithShape="1">
                    <a:gsLst>
                      <a:gs pos="0">
                        <a:srgbClr val="49A942">
                          <a:shade val="51000"/>
                          <a:satMod val="130000"/>
                        </a:srgbClr>
                      </a:gs>
                      <a:gs pos="80000">
                        <a:srgbClr val="49A942">
                          <a:shade val="93000"/>
                          <a:satMod val="130000"/>
                        </a:srgbClr>
                      </a:gs>
                      <a:gs pos="100000">
                        <a:srgbClr val="49A942">
                          <a:shade val="94000"/>
                          <a:satMod val="135000"/>
                        </a:srgbClr>
                      </a:gs>
                    </a:gsLst>
                    <a:lin ang="16200000" scaled="0"/>
                  </a:gradFill>
                  <a:ln w="9525" cap="flat" cmpd="sng" algn="ctr">
                    <a:solidFill>
                      <a:srgbClr val="49A94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Runtime</a:t>
                    </a:r>
                  </a:p>
                </p:txBody>
              </p:sp>
            </p:grpSp>
            <p:sp>
              <p:nvSpPr>
                <p:cNvPr id="34" name="Left Brace 138"/>
                <p:cNvSpPr/>
                <p:nvPr/>
              </p:nvSpPr>
              <p:spPr>
                <a:xfrm>
                  <a:off x="988436" y="3456019"/>
                  <a:ext cx="198489" cy="647990"/>
                </a:xfrm>
                <a:prstGeom prst="leftBrace">
                  <a:avLst>
                    <a:gd name="adj1" fmla="val 0"/>
                    <a:gd name="adj2" fmla="val 50000"/>
                  </a:avLst>
                </a:prstGeom>
                <a:noFill/>
                <a:ln w="19050" cap="flat" cmpd="sng" algn="ctr">
                  <a:solidFill>
                    <a:srgbClr val="0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18">
                    <a:defRPr/>
                  </a:pPr>
                  <a:endParaRPr lang="en-US" dirty="0">
                    <a:solidFill>
                      <a:srgbClr val="000000"/>
                    </a:solidFill>
                    <a:latin typeface="Segoe UI"/>
                    <a:ea typeface="Segoe UI" pitchFamily="34" charset="0"/>
                    <a:cs typeface="Segoe UI" pitchFamily="34" charset="0"/>
                  </a:endParaRPr>
                </a:p>
              </p:txBody>
            </p:sp>
            <p:sp>
              <p:nvSpPr>
                <p:cNvPr id="35" name="TextBox 52"/>
                <p:cNvSpPr txBox="1"/>
                <p:nvPr/>
              </p:nvSpPr>
              <p:spPr>
                <a:xfrm>
                  <a:off x="686317" y="2932636"/>
                  <a:ext cx="387862" cy="1437675"/>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8">
                    <a:defRPr/>
                  </a:pPr>
                  <a:r>
                    <a:rPr lang="en-US" sz="1400" b="1" dirty="0" smtClean="0">
                      <a:solidFill>
                        <a:srgbClr val="000000"/>
                      </a:solidFill>
                      <a:latin typeface="Arial" pitchFamily="34" charset="0"/>
                      <a:ea typeface="Segoe UI" pitchFamily="34" charset="0"/>
                      <a:cs typeface="Arial" pitchFamily="34" charset="0"/>
                    </a:rPr>
                    <a:t>You Manage</a:t>
                  </a:r>
                  <a:endParaRPr lang="en-US" sz="1400" b="1" dirty="0">
                    <a:solidFill>
                      <a:srgbClr val="000000"/>
                    </a:solidFill>
                    <a:latin typeface="Arial" pitchFamily="34" charset="0"/>
                    <a:ea typeface="Segoe UI" pitchFamily="34" charset="0"/>
                    <a:cs typeface="Arial" pitchFamily="34" charset="0"/>
                  </a:endParaRPr>
                </a:p>
              </p:txBody>
            </p:sp>
          </p:grpSp>
          <p:sp>
            <p:nvSpPr>
              <p:cNvPr id="30" name="Left Brace 134"/>
              <p:cNvSpPr/>
              <p:nvPr/>
            </p:nvSpPr>
            <p:spPr>
              <a:xfrm flipH="1">
                <a:off x="4187564" y="3655176"/>
                <a:ext cx="212677" cy="2396231"/>
              </a:xfrm>
              <a:prstGeom prst="leftBrace">
                <a:avLst>
                  <a:gd name="adj1" fmla="val 0"/>
                  <a:gd name="adj2" fmla="val 50000"/>
                </a:avLst>
              </a:prstGeom>
              <a:noFill/>
              <a:ln w="19050" cap="flat" cmpd="sng" algn="ctr">
                <a:solidFill>
                  <a:srgbClr val="000000"/>
                </a:solidFill>
                <a:prstDash val="solid"/>
              </a:ln>
              <a:effectLst/>
            </p:spPr>
            <p:txBody>
              <a:bodyPr rtlCol="0" anchor="ctr"/>
              <a:lstStyle/>
              <a:p>
                <a:pPr algn="ctr" defTabSz="914118">
                  <a:defRPr/>
                </a:pPr>
                <a:endParaRPr lang="en-US" kern="0" dirty="0">
                  <a:solidFill>
                    <a:srgbClr val="000000"/>
                  </a:solidFill>
                  <a:ea typeface="Segoe UI" pitchFamily="34" charset="0"/>
                  <a:cs typeface="Segoe UI" pitchFamily="34" charset="0"/>
                </a:endParaRPr>
              </a:p>
            </p:txBody>
          </p:sp>
          <p:sp>
            <p:nvSpPr>
              <p:cNvPr id="31" name="TextBox 56"/>
              <p:cNvSpPr txBox="1"/>
              <p:nvPr/>
            </p:nvSpPr>
            <p:spPr>
              <a:xfrm flipH="1">
                <a:off x="4318944" y="3841927"/>
                <a:ext cx="407255" cy="2752036"/>
              </a:xfrm>
              <a:prstGeom prst="rect">
                <a:avLst/>
              </a:prstGeom>
              <a:noFill/>
              <a:ln>
                <a:noFill/>
              </a:ln>
            </p:spPr>
            <p:txBody>
              <a:bodyPr vert="eaVert" wrap="none" rtlCol="0">
                <a:sp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effectLst/>
                    <a:uLnTx/>
                    <a:uFillTx/>
                    <a:latin typeface="Segoe UI" pitchFamily="34" charset="0"/>
                    <a:ea typeface="Segoe UI" pitchFamily="34" charset="0"/>
                    <a:cs typeface="Segoe UI" pitchFamily="34" charset="0"/>
                  </a:defRPr>
                </a:lvl1pPr>
              </a:lstStyle>
              <a:p>
                <a:pPr defTabSz="914118">
                  <a:defRPr/>
                </a:pPr>
                <a:r>
                  <a:rPr lang="en-US" sz="1400" b="1" kern="0" dirty="0">
                    <a:solidFill>
                      <a:sysClr val="windowText" lastClr="000000"/>
                    </a:solidFill>
                    <a:latin typeface="MetaNormalLF-Roman"/>
                  </a:rPr>
                  <a:t>Managed by </a:t>
                </a:r>
                <a:r>
                  <a:rPr lang="en-US" sz="1400" b="1" kern="0" dirty="0" smtClean="0">
                    <a:solidFill>
                      <a:sysClr val="windowText" lastClr="000000"/>
                    </a:solidFill>
                    <a:latin typeface="MetaNormalLF-Roman"/>
                  </a:rPr>
                  <a:t>Platform</a:t>
                </a:r>
                <a:endParaRPr lang="en-US" sz="1400" b="1" kern="0" dirty="0">
                  <a:solidFill>
                    <a:sysClr val="windowText" lastClr="000000"/>
                  </a:solidFill>
                  <a:latin typeface="MetaNormalLF-Roman"/>
                </a:endParaRPr>
              </a:p>
            </p:txBody>
          </p:sp>
        </p:grpSp>
        <p:pic>
          <p:nvPicPr>
            <p:cNvPr id="8" name="Picture 112" descr="IT_guy.png"/>
            <p:cNvPicPr>
              <a:picLocks noChangeAspect="1"/>
            </p:cNvPicPr>
            <p:nvPr/>
          </p:nvPicPr>
          <p:blipFill>
            <a:blip r:embed="rId3" cstate="email"/>
            <a:stretch>
              <a:fillRect/>
            </a:stretch>
          </p:blipFill>
          <p:spPr bwMode="gray">
            <a:xfrm>
              <a:off x="76200" y="4441111"/>
              <a:ext cx="523932" cy="696321"/>
            </a:xfrm>
            <a:prstGeom prst="rect">
              <a:avLst/>
            </a:prstGeom>
            <a:noFill/>
            <a:ln>
              <a:noFill/>
            </a:ln>
          </p:spPr>
        </p:pic>
        <p:cxnSp>
          <p:nvCxnSpPr>
            <p:cNvPr id="9" name="Straight Arrow Connector 113"/>
            <p:cNvCxnSpPr/>
            <p:nvPr/>
          </p:nvCxnSpPr>
          <p:spPr bwMode="gray">
            <a:xfrm flipH="1" flipV="1">
              <a:off x="581957" y="3422933"/>
              <a:ext cx="2360" cy="1639085"/>
            </a:xfrm>
            <a:prstGeom prst="straightConnector1">
              <a:avLst/>
            </a:prstGeom>
            <a:solidFill>
              <a:srgbClr val="007DC3"/>
            </a:solidFill>
            <a:ln w="38100" cap="flat" cmpd="sng" algn="ctr">
              <a:solidFill>
                <a:srgbClr val="2C95DD"/>
              </a:solidFill>
              <a:prstDash val="dash"/>
              <a:round/>
              <a:headEnd type="none" w="med" len="med"/>
              <a:tailEnd type="arrow"/>
            </a:ln>
            <a:effectLst/>
          </p:spPr>
        </p:cxnSp>
        <p:sp>
          <p:nvSpPr>
            <p:cNvPr id="10" name="TextBox 9"/>
            <p:cNvSpPr txBox="1"/>
            <p:nvPr/>
          </p:nvSpPr>
          <p:spPr bwMode="gray">
            <a:xfrm>
              <a:off x="76202" y="3073118"/>
              <a:ext cx="913438" cy="546610"/>
            </a:xfrm>
            <a:prstGeom prst="rect">
              <a:avLst/>
            </a:prstGeom>
            <a:noFill/>
          </p:spPr>
          <p:txBody>
            <a:bodyPr wrap="square" lIns="38405" tIns="19202" rIns="38405" bIns="19202" rtlCol="0">
              <a:spAutoFit/>
            </a:bodyPr>
            <a:lstStyle/>
            <a:p>
              <a:pPr algn="ctr" defTabSz="383933">
                <a:defRPr/>
              </a:pPr>
              <a:r>
                <a:rPr lang="en-US" sz="1100" kern="0" dirty="0">
                  <a:solidFill>
                    <a:sysClr val="windowText" lastClr="000000"/>
                  </a:solidFill>
                  <a:latin typeface="Arial" pitchFamily="34" charset="0"/>
                  <a:cs typeface="Arial" pitchFamily="34" charset="0"/>
                </a:rPr>
                <a:t>Agility and Cost Savings</a:t>
              </a:r>
            </a:p>
          </p:txBody>
        </p:sp>
        <p:grpSp>
          <p:nvGrpSpPr>
            <p:cNvPr id="11" name="Group 47"/>
            <p:cNvGrpSpPr/>
            <p:nvPr/>
          </p:nvGrpSpPr>
          <p:grpSpPr>
            <a:xfrm>
              <a:off x="3299240" y="2057400"/>
              <a:ext cx="2587293" cy="3183839"/>
              <a:chOff x="2156241" y="2277660"/>
              <a:chExt cx="2587293" cy="4245117"/>
            </a:xfrm>
          </p:grpSpPr>
          <p:sp>
            <p:nvSpPr>
              <p:cNvPr id="12" name="Rounded Rectangle 116"/>
              <p:cNvSpPr/>
              <p:nvPr/>
            </p:nvSpPr>
            <p:spPr>
              <a:xfrm>
                <a:off x="2663719" y="4345508"/>
                <a:ext cx="1523846" cy="274320"/>
              </a:xfrm>
              <a:prstGeom prst="roundRect">
                <a:avLst/>
              </a:prstGeom>
              <a:gradFill rotWithShape="1">
                <a:gsLst>
                  <a:gs pos="0">
                    <a:srgbClr val="3993D0">
                      <a:tint val="50000"/>
                      <a:satMod val="300000"/>
                    </a:srgbClr>
                  </a:gs>
                  <a:gs pos="35000">
                    <a:srgbClr val="3993D0">
                      <a:tint val="37000"/>
                      <a:satMod val="300000"/>
                    </a:srgbClr>
                  </a:gs>
                  <a:gs pos="100000">
                    <a:srgbClr val="3993D0">
                      <a:tint val="15000"/>
                      <a:satMod val="350000"/>
                    </a:srgbClr>
                  </a:gs>
                </a:gsLst>
                <a:lin ang="16200000" scaled="1"/>
              </a:gradFill>
              <a:ln w="9525" cap="flat" cmpd="sng" algn="ctr">
                <a:solidFill>
                  <a:srgbClr val="3993D0">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algn="ctr" defTabSz="914118">
                  <a:defRPr/>
                </a:pPr>
                <a:r>
                  <a:rPr lang="en-US" sz="1200" kern="0" dirty="0">
                    <a:solidFill>
                      <a:srgbClr val="000000"/>
                    </a:solidFill>
                    <a:effectLst>
                      <a:outerShdw blurRad="38100" dist="38100" dir="2700000" algn="tl">
                        <a:srgbClr val="000000">
                          <a:alpha val="43137"/>
                        </a:srgbClr>
                      </a:outerShdw>
                    </a:effectLst>
                    <a:latin typeface="MetaNormalLF-Roman"/>
                    <a:ea typeface="Segoe UI" pitchFamily="34" charset="0"/>
                    <a:cs typeface="Segoe UI" pitchFamily="34" charset="0"/>
                  </a:rPr>
                  <a:t>O/S</a:t>
                </a:r>
              </a:p>
            </p:txBody>
          </p:sp>
          <p:grpSp>
            <p:nvGrpSpPr>
              <p:cNvPr id="13" name="Group 70"/>
              <p:cNvGrpSpPr>
                <a:grpSpLocks noChangeAspect="1"/>
              </p:cNvGrpSpPr>
              <p:nvPr/>
            </p:nvGrpSpPr>
            <p:grpSpPr>
              <a:xfrm>
                <a:off x="2156241" y="2277660"/>
                <a:ext cx="2352717" cy="3742140"/>
                <a:chOff x="688216" y="2856832"/>
                <a:chExt cx="2240681" cy="3563942"/>
              </a:xfrm>
            </p:grpSpPr>
            <p:sp>
              <p:nvSpPr>
                <p:cNvPr id="16" name="Rounded Rectangle 120"/>
                <p:cNvSpPr/>
                <p:nvPr/>
              </p:nvSpPr>
              <p:spPr>
                <a:xfrm>
                  <a:off x="688216" y="2856832"/>
                  <a:ext cx="2240681" cy="3563942"/>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8">
                    <a:defRPr/>
                  </a:pPr>
                  <a:r>
                    <a:rPr lang="en-US" b="1" dirty="0" smtClean="0">
                      <a:solidFill>
                        <a:srgbClr val="AFFAFA">
                          <a:lumMod val="10000"/>
                        </a:srgbClr>
                      </a:solidFill>
                      <a:latin typeface="Arial" pitchFamily="34" charset="0"/>
                      <a:ea typeface="Segoe UI" pitchFamily="34" charset="0"/>
                      <a:cs typeface="Arial" pitchFamily="34" charset="0"/>
                    </a:rPr>
                    <a:t>   </a:t>
                  </a:r>
                  <a:r>
                    <a:rPr lang="en-US" sz="1600" b="1" dirty="0" smtClean="0">
                      <a:solidFill>
                        <a:srgbClr val="AFFAFA">
                          <a:lumMod val="10000"/>
                        </a:srgbClr>
                      </a:solidFill>
                      <a:latin typeface="Arial" pitchFamily="34" charset="0"/>
                      <a:ea typeface="Segoe UI" pitchFamily="34" charset="0"/>
                      <a:cs typeface="Arial" pitchFamily="34" charset="0"/>
                    </a:rPr>
                    <a:t>IaaS</a:t>
                  </a:r>
                </a:p>
              </p:txBody>
            </p:sp>
            <p:grpSp>
              <p:nvGrpSpPr>
                <p:cNvPr id="17" name="Group 74"/>
                <p:cNvGrpSpPr/>
                <p:nvPr/>
              </p:nvGrpSpPr>
              <p:grpSpPr>
                <a:xfrm>
                  <a:off x="1186926" y="3515609"/>
                  <a:ext cx="1451282" cy="2873828"/>
                  <a:chOff x="637640" y="3495636"/>
                  <a:chExt cx="1371600" cy="2873828"/>
                </a:xfrm>
              </p:grpSpPr>
              <p:sp>
                <p:nvSpPr>
                  <p:cNvPr id="20" name="Rounded Rectangle 124"/>
                  <p:cNvSpPr/>
                  <p:nvPr/>
                </p:nvSpPr>
                <p:spPr>
                  <a:xfrm>
                    <a:off x="637640" y="5781636"/>
                    <a:ext cx="1371600" cy="261257"/>
                  </a:xfrm>
                  <a:prstGeom prst="roundRect">
                    <a:avLst/>
                  </a:prstGeom>
                  <a:gradFill rotWithShape="1">
                    <a:gsLst>
                      <a:gs pos="0">
                        <a:srgbClr val="73C167">
                          <a:shade val="51000"/>
                          <a:satMod val="130000"/>
                        </a:srgbClr>
                      </a:gs>
                      <a:gs pos="80000">
                        <a:srgbClr val="73C167">
                          <a:shade val="93000"/>
                          <a:satMod val="130000"/>
                        </a:srgbClr>
                      </a:gs>
                      <a:gs pos="100000">
                        <a:srgbClr val="73C167">
                          <a:shade val="94000"/>
                          <a:satMod val="135000"/>
                        </a:srgbClr>
                      </a:gs>
                    </a:gsLst>
                    <a:lin ang="16200000" scaled="0"/>
                  </a:gradFill>
                  <a:ln w="9525" cap="flat" cmpd="sng" algn="ctr">
                    <a:solidFill>
                      <a:srgbClr val="73C167">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Storage</a:t>
                    </a:r>
                  </a:p>
                </p:txBody>
              </p:sp>
              <p:sp>
                <p:nvSpPr>
                  <p:cNvPr id="21" name="Rounded Rectangle 125"/>
                  <p:cNvSpPr/>
                  <p:nvPr/>
                </p:nvSpPr>
                <p:spPr>
                  <a:xfrm>
                    <a:off x="637640" y="5455064"/>
                    <a:ext cx="1371600" cy="261257"/>
                  </a:xfrm>
                  <a:prstGeom prst="roundRect">
                    <a:avLst/>
                  </a:prstGeom>
                  <a:gradFill rotWithShape="1">
                    <a:gsLst>
                      <a:gs pos="0">
                        <a:srgbClr val="73C167">
                          <a:shade val="51000"/>
                          <a:satMod val="130000"/>
                        </a:srgbClr>
                      </a:gs>
                      <a:gs pos="80000">
                        <a:srgbClr val="73C167">
                          <a:shade val="93000"/>
                          <a:satMod val="130000"/>
                        </a:srgbClr>
                      </a:gs>
                      <a:gs pos="100000">
                        <a:srgbClr val="73C167">
                          <a:shade val="94000"/>
                          <a:satMod val="135000"/>
                        </a:srgbClr>
                      </a:gs>
                    </a:gsLst>
                    <a:lin ang="16200000" scaled="0"/>
                  </a:gradFill>
                  <a:ln w="9525" cap="flat" cmpd="sng" algn="ctr">
                    <a:solidFill>
                      <a:srgbClr val="73C167">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Servers</a:t>
                    </a:r>
                  </a:p>
                </p:txBody>
              </p:sp>
              <p:sp>
                <p:nvSpPr>
                  <p:cNvPr id="22" name="Rounded Rectangle 126"/>
                  <p:cNvSpPr/>
                  <p:nvPr/>
                </p:nvSpPr>
                <p:spPr>
                  <a:xfrm>
                    <a:off x="637640" y="6108207"/>
                    <a:ext cx="1371600" cy="261257"/>
                  </a:xfrm>
                  <a:prstGeom prst="roundRect">
                    <a:avLst/>
                  </a:prstGeom>
                  <a:gradFill rotWithShape="1">
                    <a:gsLst>
                      <a:gs pos="0">
                        <a:srgbClr val="73C167">
                          <a:shade val="51000"/>
                          <a:satMod val="130000"/>
                        </a:srgbClr>
                      </a:gs>
                      <a:gs pos="80000">
                        <a:srgbClr val="73C167">
                          <a:shade val="93000"/>
                          <a:satMod val="130000"/>
                        </a:srgbClr>
                      </a:gs>
                      <a:gs pos="100000">
                        <a:srgbClr val="73C167">
                          <a:shade val="94000"/>
                          <a:satMod val="135000"/>
                        </a:srgbClr>
                      </a:gs>
                    </a:gsLst>
                    <a:lin ang="16200000" scaled="0"/>
                  </a:gradFill>
                  <a:ln w="9525" cap="flat" cmpd="sng" algn="ctr">
                    <a:solidFill>
                      <a:srgbClr val="73C167">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Networking</a:t>
                    </a:r>
                  </a:p>
                </p:txBody>
              </p:sp>
              <p:sp>
                <p:nvSpPr>
                  <p:cNvPr id="23" name="Rounded Rectangle 127"/>
                  <p:cNvSpPr/>
                  <p:nvPr/>
                </p:nvSpPr>
                <p:spPr>
                  <a:xfrm>
                    <a:off x="637640" y="4475350"/>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Middleware</a:t>
                    </a:r>
                  </a:p>
                </p:txBody>
              </p:sp>
              <p:sp>
                <p:nvSpPr>
                  <p:cNvPr id="24" name="Rounded Rectangle 128"/>
                  <p:cNvSpPr/>
                  <p:nvPr/>
                </p:nvSpPr>
                <p:spPr>
                  <a:xfrm>
                    <a:off x="637640" y="5128493"/>
                    <a:ext cx="1371600" cy="261257"/>
                  </a:xfrm>
                  <a:prstGeom prst="roundRect">
                    <a:avLst/>
                  </a:prstGeom>
                  <a:gradFill rotWithShape="1">
                    <a:gsLst>
                      <a:gs pos="0">
                        <a:srgbClr val="73C167">
                          <a:shade val="51000"/>
                          <a:satMod val="130000"/>
                        </a:srgbClr>
                      </a:gs>
                      <a:gs pos="80000">
                        <a:srgbClr val="73C167">
                          <a:shade val="93000"/>
                          <a:satMod val="130000"/>
                        </a:srgbClr>
                      </a:gs>
                      <a:gs pos="100000">
                        <a:srgbClr val="73C167">
                          <a:shade val="94000"/>
                          <a:satMod val="135000"/>
                        </a:srgbClr>
                      </a:gs>
                    </a:gsLst>
                    <a:lin ang="16200000" scaled="0"/>
                  </a:gradFill>
                  <a:ln w="9525" cap="flat" cmpd="sng" algn="ctr">
                    <a:solidFill>
                      <a:srgbClr val="73C167">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000000"/>
                        </a:solidFill>
                        <a:latin typeface="MetaNormalLF-Roman"/>
                        <a:ea typeface="Segoe UI" pitchFamily="34" charset="0"/>
                        <a:cs typeface="Segoe UI" pitchFamily="34" charset="0"/>
                      </a:rPr>
                      <a:t>Virtualization</a:t>
                    </a:r>
                  </a:p>
                </p:txBody>
              </p:sp>
              <p:sp>
                <p:nvSpPr>
                  <p:cNvPr id="25" name="Rounded Rectangle 129"/>
                  <p:cNvSpPr/>
                  <p:nvPr/>
                </p:nvSpPr>
                <p:spPr>
                  <a:xfrm>
                    <a:off x="637640" y="3822207"/>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Data</a:t>
                    </a:r>
                  </a:p>
                </p:txBody>
              </p:sp>
              <p:sp>
                <p:nvSpPr>
                  <p:cNvPr id="26" name="Rounded Rectangle 130"/>
                  <p:cNvSpPr/>
                  <p:nvPr/>
                </p:nvSpPr>
                <p:spPr>
                  <a:xfrm>
                    <a:off x="637640" y="3495636"/>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8">
                      <a:defRPr/>
                    </a:pPr>
                    <a:r>
                      <a:rPr lang="en-US" sz="1200" dirty="0" smtClean="0">
                        <a:solidFill>
                          <a:srgbClr val="FFFFFF"/>
                        </a:solidFill>
                        <a:latin typeface="MetaNormalLF-Roman"/>
                        <a:ea typeface="Segoe UI" pitchFamily="34" charset="0"/>
                        <a:cs typeface="Segoe UI" pitchFamily="34" charset="0"/>
                      </a:rPr>
                      <a:t>Applications</a:t>
                    </a:r>
                  </a:p>
                </p:txBody>
              </p:sp>
              <p:sp>
                <p:nvSpPr>
                  <p:cNvPr id="27" name="Rounded Rectangle 131"/>
                  <p:cNvSpPr/>
                  <p:nvPr/>
                </p:nvSpPr>
                <p:spPr>
                  <a:xfrm>
                    <a:off x="637640" y="4148779"/>
                    <a:ext cx="1371600" cy="261257"/>
                  </a:xfrm>
                  <a:prstGeom prst="roundRect">
                    <a:avLst/>
                  </a:prstGeom>
                  <a:gradFill rotWithShape="1">
                    <a:gsLst>
                      <a:gs pos="0">
                        <a:srgbClr val="3993D0">
                          <a:shade val="51000"/>
                          <a:satMod val="130000"/>
                        </a:srgbClr>
                      </a:gs>
                      <a:gs pos="80000">
                        <a:srgbClr val="3993D0">
                          <a:shade val="93000"/>
                          <a:satMod val="130000"/>
                        </a:srgbClr>
                      </a:gs>
                      <a:gs pos="100000">
                        <a:srgbClr val="3993D0">
                          <a:shade val="94000"/>
                          <a:satMod val="135000"/>
                        </a:srgbClr>
                      </a:gs>
                    </a:gsLst>
                    <a:lin ang="16200000" scaled="0"/>
                  </a:gradFill>
                  <a:ln w="9525" cap="flat" cmpd="sng" algn="ctr">
                    <a:solidFill>
                      <a:srgbClr val="3993D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914118">
                      <a:defRPr/>
                    </a:pPr>
                    <a:r>
                      <a:rPr lang="en-US" sz="1200" kern="0" dirty="0">
                        <a:solidFill>
                          <a:srgbClr val="FFFFFF"/>
                        </a:solidFill>
                        <a:latin typeface="MetaNormalLF-Roman"/>
                        <a:ea typeface="Segoe UI" pitchFamily="34" charset="0"/>
                        <a:cs typeface="Segoe UI" pitchFamily="34" charset="0"/>
                      </a:rPr>
                      <a:t>Runtime</a:t>
                    </a:r>
                  </a:p>
                </p:txBody>
              </p:sp>
            </p:grpSp>
            <p:sp>
              <p:nvSpPr>
                <p:cNvPr id="18" name="Left Brace 122"/>
                <p:cNvSpPr/>
                <p:nvPr/>
              </p:nvSpPr>
              <p:spPr>
                <a:xfrm>
                  <a:off x="988436" y="3456019"/>
                  <a:ext cx="198489" cy="1541676"/>
                </a:xfrm>
                <a:prstGeom prst="leftBrace">
                  <a:avLst>
                    <a:gd name="adj1" fmla="val 0"/>
                    <a:gd name="adj2" fmla="val 50000"/>
                  </a:avLst>
                </a:prstGeom>
                <a:noFill/>
                <a:ln w="19050" cap="flat" cmpd="sng" algn="ctr">
                  <a:solidFill>
                    <a:srgbClr val="0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18">
                    <a:defRPr/>
                  </a:pPr>
                  <a:endParaRPr lang="en-US" dirty="0">
                    <a:solidFill>
                      <a:srgbClr val="000000"/>
                    </a:solidFill>
                    <a:latin typeface="Segoe UI"/>
                    <a:ea typeface="Segoe UI" pitchFamily="34" charset="0"/>
                    <a:cs typeface="Segoe UI" pitchFamily="34" charset="0"/>
                  </a:endParaRPr>
                </a:p>
              </p:txBody>
            </p:sp>
            <p:sp>
              <p:nvSpPr>
                <p:cNvPr id="19" name="TextBox 52"/>
                <p:cNvSpPr txBox="1"/>
                <p:nvPr/>
              </p:nvSpPr>
              <p:spPr>
                <a:xfrm>
                  <a:off x="721024" y="3420910"/>
                  <a:ext cx="387861" cy="138483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8">
                    <a:defRPr/>
                  </a:pPr>
                  <a:r>
                    <a:rPr lang="en-US" sz="1400" dirty="0" smtClean="0">
                      <a:solidFill>
                        <a:srgbClr val="000000"/>
                      </a:solidFill>
                      <a:latin typeface="Arial" pitchFamily="34" charset="0"/>
                      <a:ea typeface="Segoe UI" pitchFamily="34" charset="0"/>
                      <a:cs typeface="Arial" pitchFamily="34" charset="0"/>
                    </a:rPr>
                    <a:t>You Manage</a:t>
                  </a:r>
                  <a:endParaRPr lang="en-US" sz="1400" dirty="0">
                    <a:solidFill>
                      <a:srgbClr val="000000"/>
                    </a:solidFill>
                    <a:latin typeface="Arial" pitchFamily="34" charset="0"/>
                    <a:ea typeface="Segoe UI" pitchFamily="34" charset="0"/>
                    <a:cs typeface="Arial" pitchFamily="34" charset="0"/>
                  </a:endParaRPr>
                </a:p>
              </p:txBody>
            </p:sp>
          </p:grpSp>
          <p:sp>
            <p:nvSpPr>
              <p:cNvPr id="14" name="Left Brace 118"/>
              <p:cNvSpPr/>
              <p:nvPr/>
            </p:nvSpPr>
            <p:spPr>
              <a:xfrm flipH="1">
                <a:off x="4187565" y="4449312"/>
                <a:ext cx="212677" cy="1602095"/>
              </a:xfrm>
              <a:prstGeom prst="leftBrace">
                <a:avLst>
                  <a:gd name="adj1" fmla="val 0"/>
                  <a:gd name="adj2" fmla="val 50000"/>
                </a:avLst>
              </a:prstGeom>
              <a:noFill/>
              <a:ln w="19050" cap="flat" cmpd="sng" algn="ctr">
                <a:solidFill>
                  <a:srgbClr val="000000"/>
                </a:solidFill>
                <a:prstDash val="solid"/>
              </a:ln>
              <a:effectLst/>
            </p:spPr>
            <p:txBody>
              <a:bodyPr rtlCol="0" anchor="ctr"/>
              <a:lstStyle/>
              <a:p>
                <a:pPr algn="ctr" defTabSz="914118">
                  <a:defRPr/>
                </a:pPr>
                <a:endParaRPr lang="en-US" kern="0" dirty="0">
                  <a:solidFill>
                    <a:srgbClr val="000000"/>
                  </a:solidFill>
                  <a:ea typeface="Segoe UI" pitchFamily="34" charset="0"/>
                  <a:cs typeface="Segoe UI" pitchFamily="34" charset="0"/>
                </a:endParaRPr>
              </a:p>
            </p:txBody>
          </p:sp>
          <p:sp>
            <p:nvSpPr>
              <p:cNvPr id="15" name="TextBox 56"/>
              <p:cNvSpPr txBox="1"/>
              <p:nvPr/>
            </p:nvSpPr>
            <p:spPr>
              <a:xfrm flipH="1">
                <a:off x="4336279" y="3903258"/>
                <a:ext cx="407255" cy="2619519"/>
              </a:xfrm>
              <a:prstGeom prst="rect">
                <a:avLst/>
              </a:prstGeom>
              <a:noFill/>
              <a:ln>
                <a:noFill/>
              </a:ln>
            </p:spPr>
            <p:txBody>
              <a:bodyPr vert="eaVert" wrap="none" rtlCol="0">
                <a:sp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effectLst/>
                    <a:uLnTx/>
                    <a:uFillTx/>
                    <a:latin typeface="Segoe UI" pitchFamily="34" charset="0"/>
                    <a:ea typeface="Segoe UI" pitchFamily="34" charset="0"/>
                    <a:cs typeface="Segoe UI" pitchFamily="34" charset="0"/>
                  </a:defRPr>
                </a:lvl1pPr>
              </a:lstStyle>
              <a:p>
                <a:pPr defTabSz="914118">
                  <a:defRPr/>
                </a:pPr>
                <a:r>
                  <a:rPr lang="en-US" sz="1400" kern="0" dirty="0">
                    <a:solidFill>
                      <a:sysClr val="windowText" lastClr="000000"/>
                    </a:solidFill>
                    <a:latin typeface="MetaNormalLF-Roman"/>
                  </a:rPr>
                  <a:t>Managed by </a:t>
                </a:r>
                <a:r>
                  <a:rPr lang="en-US" sz="1400" kern="0" dirty="0" smtClean="0">
                    <a:solidFill>
                      <a:sysClr val="windowText" lastClr="000000"/>
                    </a:solidFill>
                    <a:latin typeface="MetaNormalLF-Roman"/>
                  </a:rPr>
                  <a:t>Platform</a:t>
                </a:r>
                <a:endParaRPr lang="en-US" sz="1400" kern="0" dirty="0">
                  <a:solidFill>
                    <a:sysClr val="windowText" lastClr="000000"/>
                  </a:solidFill>
                  <a:latin typeface="MetaNormalLF-Roman"/>
                </a:endParaRPr>
              </a:p>
            </p:txBody>
          </p:sp>
        </p:grpSp>
      </p:grpSp>
      <p:sp>
        <p:nvSpPr>
          <p:cNvPr id="57" name="TextBox 56"/>
          <p:cNvSpPr txBox="1"/>
          <p:nvPr/>
        </p:nvSpPr>
        <p:spPr>
          <a:xfrm>
            <a:off x="304800" y="1055091"/>
            <a:ext cx="8458200" cy="373659"/>
          </a:xfrm>
          <a:prstGeom prst="rect">
            <a:avLst/>
          </a:prstGeom>
          <a:noFill/>
        </p:spPr>
        <p:txBody>
          <a:bodyPr wrap="square" lIns="91411" tIns="45706" rIns="91411" bIns="45706" rtlCol="0">
            <a:spAutoFit/>
          </a:bodyPr>
          <a:lstStyle/>
          <a:p>
            <a:r>
              <a:rPr lang="en-US" dirty="0" smtClean="0"/>
              <a:t>From </a:t>
            </a:r>
            <a:r>
              <a:rPr lang="en-US" i="1" dirty="0" smtClean="0"/>
              <a:t>Accelerating your Journey to Application Transformation,</a:t>
            </a:r>
            <a:r>
              <a:rPr lang="en-US" dirty="0" smtClean="0"/>
              <a:t> EMC World 2012</a:t>
            </a:r>
            <a:endParaRPr lang="en-US" i="1" dirty="0" smtClean="0"/>
          </a:p>
        </p:txBody>
      </p:sp>
      <p:sp>
        <p:nvSpPr>
          <p:cNvPr id="58" name="灯片编号占位符 57"/>
          <p:cNvSpPr>
            <a:spLocks noGrp="1"/>
          </p:cNvSpPr>
          <p:nvPr>
            <p:ph type="sldNum" sz="quarter" idx="10"/>
          </p:nvPr>
        </p:nvSpPr>
        <p:spPr/>
        <p:txBody>
          <a:bodyPr/>
          <a:lstStyle/>
          <a:p>
            <a:pPr>
              <a:defRPr/>
            </a:pPr>
            <a:fld id="{76ED1C7B-0CD9-4688-8F46-F81567B67419}" type="slidenum">
              <a:rPr lang="en-US" altLang="zh-CN" smtClean="0"/>
              <a:pPr>
                <a:defRPr/>
              </a:pPr>
              <a:t>5</a:t>
            </a:fld>
            <a:endParaRPr lang="en-US" altLang="zh-C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概念</a:t>
            </a:r>
            <a:r>
              <a:rPr lang="en-US" altLang="zh-CN" dirty="0" smtClean="0"/>
              <a:t>2 – </a:t>
            </a:r>
            <a:r>
              <a:rPr lang="zh-CN" altLang="en-US" dirty="0" smtClean="0"/>
              <a:t>大企业私有云</a:t>
            </a:r>
            <a:endParaRPr lang="zh-CN" altLang="en-US" dirty="0"/>
          </a:p>
        </p:txBody>
      </p:sp>
      <p:sp>
        <p:nvSpPr>
          <p:cNvPr id="3" name="内容占位符 2"/>
          <p:cNvSpPr>
            <a:spLocks noGrp="1"/>
          </p:cNvSpPr>
          <p:nvPr>
            <p:ph idx="1"/>
          </p:nvPr>
        </p:nvSpPr>
        <p:spPr/>
        <p:txBody>
          <a:bodyPr/>
          <a:lstStyle/>
          <a:p>
            <a:endParaRPr lang="zh-CN" altLang="en-US"/>
          </a:p>
        </p:txBody>
      </p:sp>
      <p:pic>
        <p:nvPicPr>
          <p:cNvPr id="173058" name="Picture 2"/>
          <p:cNvPicPr>
            <a:picLocks noChangeAspect="1" noChangeArrowheads="1"/>
          </p:cNvPicPr>
          <p:nvPr/>
        </p:nvPicPr>
        <p:blipFill>
          <a:blip r:embed="rId2"/>
          <a:srcRect/>
          <a:stretch>
            <a:fillRect/>
          </a:stretch>
        </p:blipFill>
        <p:spPr bwMode="auto">
          <a:xfrm>
            <a:off x="533400" y="962025"/>
            <a:ext cx="7877175" cy="37433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50</a:t>
            </a:fld>
            <a:endParaRPr lang="en-US" altLang="zh-C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3162688"/>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现状描述</a:t>
            </a:r>
            <a:endParaRPr lang="zh-CN" altLang="en-US" dirty="0"/>
          </a:p>
        </p:txBody>
      </p:sp>
      <p:sp>
        <p:nvSpPr>
          <p:cNvPr id="3" name="内容占位符 2"/>
          <p:cNvSpPr>
            <a:spLocks noGrp="1"/>
          </p:cNvSpPr>
          <p:nvPr>
            <p:ph idx="1"/>
          </p:nvPr>
        </p:nvSpPr>
        <p:spPr/>
        <p:txBody>
          <a:bodyPr/>
          <a:lstStyle/>
          <a:p>
            <a:endParaRPr lang="zh-CN" altLang="en-US"/>
          </a:p>
        </p:txBody>
      </p:sp>
      <p:pic>
        <p:nvPicPr>
          <p:cNvPr id="174082" name="Picture 2"/>
          <p:cNvPicPr>
            <a:picLocks noChangeAspect="1" noChangeArrowheads="1"/>
          </p:cNvPicPr>
          <p:nvPr/>
        </p:nvPicPr>
        <p:blipFill>
          <a:blip r:embed="rId2"/>
          <a:srcRect/>
          <a:stretch>
            <a:fillRect/>
          </a:stretch>
        </p:blipFill>
        <p:spPr bwMode="auto">
          <a:xfrm>
            <a:off x="0" y="852489"/>
            <a:ext cx="9036000" cy="3689773"/>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52</a:t>
            </a:fld>
            <a:endParaRPr lang="en-US" altLang="zh-C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传统企业</a:t>
            </a:r>
            <a:r>
              <a:rPr lang="en-US" altLang="zh-CN" dirty="0" smtClean="0"/>
              <a:t>IT</a:t>
            </a:r>
            <a:r>
              <a:rPr lang="zh-CN" altLang="en-US" dirty="0" smtClean="0"/>
              <a:t>存在的问题（内因）</a:t>
            </a:r>
            <a:r>
              <a:rPr lang="en-US" altLang="zh-CN" dirty="0" smtClean="0"/>
              <a:t>1/4</a:t>
            </a:r>
            <a:endParaRPr lang="zh-CN" altLang="en-US" dirty="0"/>
          </a:p>
        </p:txBody>
      </p:sp>
      <p:pic>
        <p:nvPicPr>
          <p:cNvPr id="175106" name="Picture 2"/>
          <p:cNvPicPr>
            <a:picLocks noChangeAspect="1" noChangeArrowheads="1"/>
          </p:cNvPicPr>
          <p:nvPr/>
        </p:nvPicPr>
        <p:blipFill>
          <a:blip r:embed="rId2"/>
          <a:srcRect/>
          <a:stretch>
            <a:fillRect/>
          </a:stretch>
        </p:blipFill>
        <p:spPr bwMode="auto">
          <a:xfrm>
            <a:off x="28575" y="933450"/>
            <a:ext cx="8991600" cy="3459642"/>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53</a:t>
            </a:fld>
            <a:endParaRPr lang="en-US" altLang="zh-C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传统企业</a:t>
            </a:r>
            <a:r>
              <a:rPr lang="en-US" altLang="zh-CN" dirty="0" smtClean="0"/>
              <a:t>IT</a:t>
            </a:r>
            <a:r>
              <a:rPr lang="zh-CN" altLang="en-US" dirty="0" smtClean="0"/>
              <a:t>存在的问题（内因）</a:t>
            </a:r>
            <a:r>
              <a:rPr lang="en-US" altLang="zh-CN" dirty="0" smtClean="0"/>
              <a:t>2/4</a:t>
            </a:r>
            <a:endParaRPr lang="zh-CN" altLang="en-US" dirty="0"/>
          </a:p>
        </p:txBody>
      </p:sp>
      <p:pic>
        <p:nvPicPr>
          <p:cNvPr id="176130" name="Picture 2"/>
          <p:cNvPicPr>
            <a:picLocks noChangeAspect="1" noChangeArrowheads="1"/>
          </p:cNvPicPr>
          <p:nvPr/>
        </p:nvPicPr>
        <p:blipFill>
          <a:blip r:embed="rId2"/>
          <a:srcRect/>
          <a:stretch>
            <a:fillRect/>
          </a:stretch>
        </p:blipFill>
        <p:spPr bwMode="auto">
          <a:xfrm>
            <a:off x="876300" y="1404938"/>
            <a:ext cx="7391400" cy="23336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54</a:t>
            </a:fld>
            <a:endParaRPr lang="en-US" altLang="zh-C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传统企业</a:t>
            </a:r>
            <a:r>
              <a:rPr lang="en-US" altLang="zh-CN" dirty="0" smtClean="0"/>
              <a:t>IT</a:t>
            </a:r>
            <a:r>
              <a:rPr lang="zh-CN" altLang="en-US" dirty="0" smtClean="0"/>
              <a:t>存在的问题（内因）</a:t>
            </a:r>
            <a:r>
              <a:rPr lang="en-US" altLang="zh-CN" dirty="0" smtClean="0"/>
              <a:t>3/4</a:t>
            </a:r>
            <a:endParaRPr lang="zh-CN" altLang="en-US" dirty="0"/>
          </a:p>
        </p:txBody>
      </p:sp>
      <p:pic>
        <p:nvPicPr>
          <p:cNvPr id="177154" name="Picture 2"/>
          <p:cNvPicPr>
            <a:picLocks noChangeAspect="1" noChangeArrowheads="1"/>
          </p:cNvPicPr>
          <p:nvPr/>
        </p:nvPicPr>
        <p:blipFill>
          <a:blip r:embed="rId2"/>
          <a:srcRect/>
          <a:stretch>
            <a:fillRect/>
          </a:stretch>
        </p:blipFill>
        <p:spPr bwMode="auto">
          <a:xfrm>
            <a:off x="828675" y="1133475"/>
            <a:ext cx="7486650" cy="287655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55</a:t>
            </a:fld>
            <a:endParaRPr lang="en-US" altLang="zh-C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传统企业</a:t>
            </a:r>
            <a:r>
              <a:rPr lang="en-US" altLang="zh-CN" dirty="0" smtClean="0"/>
              <a:t>IT</a:t>
            </a:r>
            <a:r>
              <a:rPr lang="zh-CN" altLang="en-US" dirty="0" smtClean="0"/>
              <a:t>存在的问题（内因）</a:t>
            </a:r>
            <a:r>
              <a:rPr lang="en-US" altLang="zh-CN" dirty="0" smtClean="0"/>
              <a:t>4/4</a:t>
            </a:r>
            <a:endParaRPr lang="zh-CN" altLang="en-US" dirty="0"/>
          </a:p>
        </p:txBody>
      </p:sp>
      <p:pic>
        <p:nvPicPr>
          <p:cNvPr id="178178" name="Picture 2"/>
          <p:cNvPicPr>
            <a:picLocks noChangeAspect="1" noChangeArrowheads="1"/>
          </p:cNvPicPr>
          <p:nvPr/>
        </p:nvPicPr>
        <p:blipFill>
          <a:blip r:embed="rId2"/>
          <a:srcRect/>
          <a:stretch>
            <a:fillRect/>
          </a:stretch>
        </p:blipFill>
        <p:spPr bwMode="auto">
          <a:xfrm>
            <a:off x="476250" y="1733550"/>
            <a:ext cx="8191500" cy="16764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56</a:t>
            </a:fld>
            <a:endParaRPr lang="en-US" altLang="zh-C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大企业私有云的外部环境</a:t>
            </a:r>
            <a:endParaRPr lang="zh-CN" altLang="en-US" dirty="0"/>
          </a:p>
        </p:txBody>
      </p:sp>
      <p:pic>
        <p:nvPicPr>
          <p:cNvPr id="179202" name="Picture 2"/>
          <p:cNvPicPr>
            <a:picLocks noChangeAspect="1" noChangeArrowheads="1"/>
          </p:cNvPicPr>
          <p:nvPr/>
        </p:nvPicPr>
        <p:blipFill>
          <a:blip r:embed="rId2"/>
          <a:srcRect/>
          <a:stretch>
            <a:fillRect/>
          </a:stretch>
        </p:blipFill>
        <p:spPr bwMode="auto">
          <a:xfrm>
            <a:off x="261938" y="1352550"/>
            <a:ext cx="8620125" cy="24384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57</a:t>
            </a:fld>
            <a:endParaRPr lang="en-US" altLang="zh-C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内容占位符 3" descr="Hype-Cycle-for-Cloud-Computing-2012.jpg"/>
          <p:cNvPicPr>
            <a:picLocks noGrp="1" noChangeAspect="1"/>
          </p:cNvPicPr>
          <p:nvPr>
            <p:ph idx="1"/>
          </p:nvPr>
        </p:nvPicPr>
        <p:blipFill>
          <a:blip r:embed="rId3"/>
          <a:srcRect/>
          <a:stretch>
            <a:fillRect/>
          </a:stretch>
        </p:blipFill>
        <p:spPr>
          <a:xfrm>
            <a:off x="76200" y="500063"/>
            <a:ext cx="8991600" cy="4633912"/>
          </a:xfrm>
        </p:spPr>
      </p:pic>
      <p:sp>
        <p:nvSpPr>
          <p:cNvPr id="28675" name="标题 1"/>
          <p:cNvSpPr>
            <a:spLocks noGrp="1"/>
          </p:cNvSpPr>
          <p:nvPr>
            <p:ph type="title"/>
          </p:nvPr>
        </p:nvSpPr>
        <p:spPr>
          <a:xfrm>
            <a:off x="609600" y="57150"/>
            <a:ext cx="8001000" cy="439738"/>
          </a:xfrm>
        </p:spPr>
        <p:txBody>
          <a:bodyPr/>
          <a:lstStyle/>
          <a:p>
            <a:r>
              <a:rPr lang="en-US" altLang="zh-CN" sz="2400" b="1" dirty="0" smtClean="0">
                <a:latin typeface="Arial" pitchFamily="34" charset="0"/>
                <a:ea typeface="宋体" pitchFamily="2" charset="-122"/>
                <a:cs typeface="Arial" pitchFamily="34" charset="0"/>
              </a:rPr>
              <a:t>Gartner‘s 2012</a:t>
            </a:r>
            <a:r>
              <a:rPr lang="zh-CN" altLang="en-US" sz="2400" b="1" dirty="0" smtClean="0">
                <a:latin typeface="Arial" pitchFamily="34" charset="0"/>
                <a:ea typeface="宋体" pitchFamily="2" charset="-122"/>
                <a:cs typeface="Arial" pitchFamily="34" charset="0"/>
              </a:rPr>
              <a:t>技术成熟度曲线</a:t>
            </a:r>
            <a:r>
              <a:rPr lang="en-US" altLang="zh-CN" sz="2400" b="1" dirty="0" smtClean="0">
                <a:latin typeface="Arial" pitchFamily="34" charset="0"/>
                <a:ea typeface="宋体" pitchFamily="2" charset="-122"/>
                <a:cs typeface="Arial" pitchFamily="34" charset="0"/>
              </a:rPr>
              <a:t>(</a:t>
            </a:r>
            <a:r>
              <a:rPr lang="zh-CN" altLang="en-US" sz="2400" b="1" dirty="0" smtClean="0">
                <a:latin typeface="Arial" pitchFamily="34" charset="0"/>
                <a:ea typeface="宋体" pitchFamily="2" charset="-122"/>
                <a:cs typeface="Arial" pitchFamily="34" charset="0"/>
              </a:rPr>
              <a:t>云计算</a:t>
            </a:r>
            <a:r>
              <a:rPr lang="en-US" altLang="zh-CN" sz="2400" b="1" dirty="0" smtClean="0">
                <a:latin typeface="Arial" pitchFamily="34" charset="0"/>
                <a:ea typeface="宋体" pitchFamily="2" charset="-122"/>
                <a:cs typeface="Arial" pitchFamily="34" charset="0"/>
              </a:rPr>
              <a:t>)</a:t>
            </a:r>
            <a:endParaRPr lang="zh-CN" altLang="en-US" sz="2400" dirty="0" smtClean="0">
              <a:latin typeface="Arial" pitchFamily="34" charset="0"/>
              <a:ea typeface="宋体" pitchFamily="2" charset="-122"/>
              <a:cs typeface="Arial" pitchFamily="34" charset="0"/>
            </a:endParaRPr>
          </a:p>
        </p:txBody>
      </p:sp>
      <p:sp>
        <p:nvSpPr>
          <p:cNvPr id="5" name="椭圆 4"/>
          <p:cNvSpPr/>
          <p:nvPr/>
        </p:nvSpPr>
        <p:spPr>
          <a:xfrm>
            <a:off x="2921000" y="3305175"/>
            <a:ext cx="1676400" cy="2286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6" name="椭圆 5"/>
          <p:cNvSpPr/>
          <p:nvPr/>
        </p:nvSpPr>
        <p:spPr>
          <a:xfrm>
            <a:off x="3514725" y="1362075"/>
            <a:ext cx="1866900" cy="20002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7" name="椭圆 6"/>
          <p:cNvSpPr/>
          <p:nvPr/>
        </p:nvSpPr>
        <p:spPr>
          <a:xfrm>
            <a:off x="3060700" y="933450"/>
            <a:ext cx="1828800" cy="17145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8" name="椭圆 7"/>
          <p:cNvSpPr/>
          <p:nvPr/>
        </p:nvSpPr>
        <p:spPr>
          <a:xfrm>
            <a:off x="2044700" y="1085850"/>
            <a:ext cx="1066800" cy="17145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9" name="椭圆 8"/>
          <p:cNvSpPr/>
          <p:nvPr/>
        </p:nvSpPr>
        <p:spPr>
          <a:xfrm>
            <a:off x="139700" y="1485900"/>
            <a:ext cx="2616200" cy="23812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0" name="椭圆 9"/>
          <p:cNvSpPr/>
          <p:nvPr/>
        </p:nvSpPr>
        <p:spPr>
          <a:xfrm>
            <a:off x="927100" y="1866900"/>
            <a:ext cx="1841500" cy="18415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3" name="椭圆 12"/>
          <p:cNvSpPr/>
          <p:nvPr/>
        </p:nvSpPr>
        <p:spPr>
          <a:xfrm>
            <a:off x="3705225" y="1590675"/>
            <a:ext cx="2819400" cy="2286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1" name="灯片编号占位符 10"/>
          <p:cNvSpPr>
            <a:spLocks noGrp="1"/>
          </p:cNvSpPr>
          <p:nvPr>
            <p:ph type="sldNum" sz="quarter" idx="10"/>
          </p:nvPr>
        </p:nvSpPr>
        <p:spPr/>
        <p:txBody>
          <a:bodyPr/>
          <a:lstStyle/>
          <a:p>
            <a:pPr>
              <a:defRPr/>
            </a:pPr>
            <a:fld id="{76ED1C7B-0CD9-4688-8F46-F81567B67419}" type="slidenum">
              <a:rPr lang="en-US" altLang="zh-CN" smtClean="0"/>
              <a:pPr>
                <a:defRPr/>
              </a:pPr>
              <a:t>58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3952681"/>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10" name="Rectangle 10"/>
          <p:cNvSpPr>
            <a:spLocks noChangeArrowheads="1"/>
          </p:cNvSpPr>
          <p:nvPr/>
        </p:nvSpPr>
        <p:spPr bwMode="auto">
          <a:xfrm>
            <a:off x="7324512" y="1581150"/>
            <a:ext cx="850023" cy="2923593"/>
          </a:xfrm>
          <a:prstGeom prst="rect">
            <a:avLst/>
          </a:prstGeom>
          <a:solidFill>
            <a:srgbClr val="CC99FF">
              <a:alpha val="50195"/>
            </a:srgbClr>
          </a:solidFill>
          <a:ln w="12700">
            <a:solidFill>
              <a:srgbClr val="5F5F5F"/>
            </a:solidFill>
            <a:miter lim="800000"/>
            <a:headEnd/>
            <a:tailEnd/>
          </a:ln>
        </p:spPr>
        <p:txBody>
          <a:bodyPr lIns="90000" tIns="46800" rIns="90000" bIns="46800" anchor="ctr"/>
          <a:lstStyle/>
          <a:p>
            <a:pPr algn="ctr"/>
            <a:r>
              <a:rPr lang="en-US" altLang="zh-CN" sz="1100" b="1" dirty="0" smtClean="0">
                <a:solidFill>
                  <a:srgbClr val="990033"/>
                </a:solidFill>
                <a:latin typeface="微软雅黑" pitchFamily="34" charset="-122"/>
                <a:ea typeface="微软雅黑" pitchFamily="34" charset="-122"/>
              </a:rPr>
              <a:t>health manager</a:t>
            </a:r>
            <a:endParaRPr lang="zh-CN" altLang="en-US" sz="1100" b="1" dirty="0" smtClean="0">
              <a:solidFill>
                <a:srgbClr val="990033"/>
              </a:solidFill>
              <a:latin typeface="微软雅黑" pitchFamily="34" charset="-122"/>
              <a:ea typeface="微软雅黑" pitchFamily="34" charset="-122"/>
            </a:endParaRPr>
          </a:p>
          <a:p>
            <a:pPr algn="ctr"/>
            <a:endParaRPr lang="zh-CN" altLang="zh-CN" sz="1100" b="1" dirty="0">
              <a:latin typeface="微软雅黑" pitchFamily="34" charset="-122"/>
              <a:ea typeface="微软雅黑" pitchFamily="34" charset="-122"/>
            </a:endParaRPr>
          </a:p>
        </p:txBody>
      </p:sp>
      <p:sp>
        <p:nvSpPr>
          <p:cNvPr id="17" name="Rectangle 7"/>
          <p:cNvSpPr>
            <a:spLocks noChangeArrowheads="1"/>
          </p:cNvSpPr>
          <p:nvPr/>
        </p:nvSpPr>
        <p:spPr bwMode="auto">
          <a:xfrm>
            <a:off x="542731" y="844076"/>
            <a:ext cx="954934" cy="2246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VMC client</a:t>
            </a:r>
            <a:endParaRPr lang="zh-CN" altLang="en-US" sz="1100" b="1" dirty="0" smtClean="0">
              <a:solidFill>
                <a:srgbClr val="990033"/>
              </a:solidFill>
              <a:latin typeface="微软雅黑" pitchFamily="34" charset="-122"/>
              <a:ea typeface="微软雅黑" pitchFamily="34" charset="-122"/>
            </a:endParaRP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4" name="Rectangle 7"/>
          <p:cNvSpPr>
            <a:spLocks noChangeArrowheads="1"/>
          </p:cNvSpPr>
          <p:nvPr/>
        </p:nvSpPr>
        <p:spPr bwMode="auto">
          <a:xfrm>
            <a:off x="1600074" y="852964"/>
            <a:ext cx="867871" cy="215726"/>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STS </a:t>
            </a:r>
            <a:r>
              <a:rPr lang="en-US" altLang="zh-CN" sz="1100" b="1" dirty="0" err="1" smtClean="0">
                <a:solidFill>
                  <a:srgbClr val="990033"/>
                </a:solidFill>
                <a:latin typeface="微软雅黑" pitchFamily="34" charset="-122"/>
                <a:ea typeface="微软雅黑" pitchFamily="34" charset="-122"/>
              </a:rPr>
              <a:t>Plugin</a:t>
            </a:r>
            <a:endParaRPr lang="zh-CN" altLang="en-US" sz="1100" b="1" dirty="0" smtClean="0">
              <a:solidFill>
                <a:srgbClr val="990033"/>
              </a:solidFill>
              <a:latin typeface="微软雅黑" pitchFamily="34" charset="-122"/>
              <a:ea typeface="微软雅黑" pitchFamily="34" charset="-122"/>
            </a:endParaRP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sp>
        <p:nvSpPr>
          <p:cNvPr id="46" name="圆角矩形 45"/>
          <p:cNvSpPr/>
          <p:nvPr/>
        </p:nvSpPr>
        <p:spPr>
          <a:xfrm>
            <a:off x="535965" y="4704861"/>
            <a:ext cx="7617435" cy="266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NATS </a:t>
            </a:r>
            <a:r>
              <a:rPr lang="zh-CN" altLang="en-US" sz="1100" dirty="0" smtClean="0">
                <a:latin typeface="微软雅黑" pitchFamily="34" charset="-122"/>
                <a:ea typeface="微软雅黑" pitchFamily="34" charset="-122"/>
              </a:rPr>
              <a:t>消息总线</a:t>
            </a:r>
            <a:endParaRPr lang="zh-CN" altLang="en-US" sz="1100" dirty="0">
              <a:latin typeface="微软雅黑" pitchFamily="34" charset="-122"/>
              <a:ea typeface="微软雅黑" pitchFamily="34" charset="-122"/>
            </a:endParaRPr>
          </a:p>
        </p:txBody>
      </p:sp>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sp>
        <p:nvSpPr>
          <p:cNvPr id="61" name="流程图: 磁盘 60"/>
          <p:cNvSpPr/>
          <p:nvPr/>
        </p:nvSpPr>
        <p:spPr>
          <a:xfrm>
            <a:off x="828869" y="3008736"/>
            <a:ext cx="762000" cy="381000"/>
          </a:xfrm>
          <a:prstGeom prst="flowChartMagneticDisk">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cc - db</a:t>
            </a:r>
            <a:endParaRPr lang="zh-CN" altLang="en-US" sz="1100" dirty="0">
              <a:latin typeface="微软雅黑" pitchFamily="34" charset="-122"/>
              <a:ea typeface="微软雅黑" pitchFamily="34" charset="-122"/>
            </a:endParaRPr>
          </a:p>
        </p:txBody>
      </p:sp>
      <p:sp>
        <p:nvSpPr>
          <p:cNvPr id="62" name="流程图: 磁盘 61"/>
          <p:cNvSpPr/>
          <p:nvPr/>
        </p:nvSpPr>
        <p:spPr>
          <a:xfrm>
            <a:off x="800876" y="3562350"/>
            <a:ext cx="838200" cy="38100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db</a:t>
            </a:r>
            <a:endParaRPr lang="zh-CN" altLang="en-US" sz="1100" dirty="0">
              <a:latin typeface="微软雅黑" pitchFamily="34" charset="-122"/>
              <a:ea typeface="微软雅黑" pitchFamily="34" charset="-122"/>
            </a:endParaRPr>
          </a:p>
        </p:txBody>
      </p:sp>
      <p:sp>
        <p:nvSpPr>
          <p:cNvPr id="63" name="矩形 62"/>
          <p:cNvSpPr/>
          <p:nvPr/>
        </p:nvSpPr>
        <p:spPr>
          <a:xfrm>
            <a:off x="659359" y="4125295"/>
            <a:ext cx="1046586" cy="30324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a:t>
            </a:r>
            <a:r>
              <a:rPr lang="en-US" altLang="zh-CN" sz="1100" dirty="0" err="1" smtClean="0">
                <a:latin typeface="微软雅黑" pitchFamily="34" charset="-122"/>
                <a:ea typeface="微软雅黑" pitchFamily="34" charset="-122"/>
              </a:rPr>
              <a:t>AuthN</a:t>
            </a:r>
            <a:endParaRPr lang="zh-CN" altLang="en-US" sz="1100" dirty="0" smtClean="0">
              <a:latin typeface="微软雅黑" pitchFamily="34" charset="-122"/>
              <a:ea typeface="微软雅黑" pitchFamily="34" charset="-122"/>
            </a:endParaRPr>
          </a:p>
        </p:txBody>
      </p:sp>
      <p:grpSp>
        <p:nvGrpSpPr>
          <p:cNvPr id="152" name="组合 151"/>
          <p:cNvGrpSpPr/>
          <p:nvPr/>
        </p:nvGrpSpPr>
        <p:grpSpPr>
          <a:xfrm>
            <a:off x="666168" y="1962150"/>
            <a:ext cx="1295401" cy="866193"/>
            <a:chOff x="666168" y="2047294"/>
            <a:chExt cx="1295401" cy="781049"/>
          </a:xfrm>
        </p:grpSpPr>
        <p:sp>
          <p:nvSpPr>
            <p:cNvPr id="65" name="矩形 64"/>
            <p:cNvSpPr/>
            <p:nvPr/>
          </p:nvSpPr>
          <p:spPr>
            <a:xfrm>
              <a:off x="868763" y="204729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4" name="矩形 63"/>
            <p:cNvSpPr/>
            <p:nvPr/>
          </p:nvSpPr>
          <p:spPr>
            <a:xfrm>
              <a:off x="763686" y="212080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36" name="矩形 35"/>
            <p:cNvSpPr/>
            <p:nvPr/>
          </p:nvSpPr>
          <p:spPr>
            <a:xfrm>
              <a:off x="666168" y="2194315"/>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cloud controller</a:t>
              </a:r>
              <a:endParaRPr lang="zh-CN" altLang="en-US" sz="1100" dirty="0">
                <a:latin typeface="微软雅黑" pitchFamily="34" charset="-122"/>
                <a:ea typeface="微软雅黑" pitchFamily="34" charset="-122"/>
              </a:endParaRPr>
            </a:p>
          </p:txBody>
        </p:sp>
      </p:grpSp>
      <p:grpSp>
        <p:nvGrpSpPr>
          <p:cNvPr id="42" name="组合 41"/>
          <p:cNvGrpSpPr/>
          <p:nvPr/>
        </p:nvGrpSpPr>
        <p:grpSpPr>
          <a:xfrm>
            <a:off x="2352870" y="2285612"/>
            <a:ext cx="1066800" cy="685800"/>
            <a:chOff x="2362200" y="1943101"/>
            <a:chExt cx="1295401" cy="781049"/>
          </a:xfrm>
        </p:grpSpPr>
        <p:sp>
          <p:nvSpPr>
            <p:cNvPr id="68" name="矩形 67"/>
            <p:cNvSpPr/>
            <p:nvPr/>
          </p:nvSpPr>
          <p:spPr>
            <a:xfrm>
              <a:off x="2564796" y="194310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9" name="矩形 68"/>
            <p:cNvSpPr/>
            <p:nvPr/>
          </p:nvSpPr>
          <p:spPr>
            <a:xfrm>
              <a:off x="2459718" y="201661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70" name="矩形 69"/>
            <p:cNvSpPr/>
            <p:nvPr/>
          </p:nvSpPr>
          <p:spPr>
            <a:xfrm>
              <a:off x="2362200" y="2090122"/>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Stager</a:t>
              </a:r>
              <a:endParaRPr lang="zh-CN" altLang="en-US" sz="1100" dirty="0">
                <a:latin typeface="微软雅黑" pitchFamily="34" charset="-122"/>
                <a:ea typeface="微软雅黑" pitchFamily="34" charset="-122"/>
              </a:endParaRPr>
            </a:p>
          </p:txBody>
        </p:sp>
      </p:grpSp>
      <p:sp>
        <p:nvSpPr>
          <p:cNvPr id="71" name="矩形 70"/>
          <p:cNvSpPr/>
          <p:nvPr/>
        </p:nvSpPr>
        <p:spPr>
          <a:xfrm>
            <a:off x="2352869" y="3209343"/>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package cache</a:t>
            </a:r>
            <a:endParaRPr lang="zh-CN" altLang="en-US" sz="1100" dirty="0">
              <a:latin typeface="微软雅黑" pitchFamily="34" charset="-122"/>
              <a:ea typeface="微软雅黑" pitchFamily="34" charset="-122"/>
            </a:endParaRPr>
          </a:p>
        </p:txBody>
      </p:sp>
      <p:sp>
        <p:nvSpPr>
          <p:cNvPr id="72" name="矩形 71"/>
          <p:cNvSpPr/>
          <p:nvPr/>
        </p:nvSpPr>
        <p:spPr>
          <a:xfrm>
            <a:off x="2352869" y="3971343"/>
            <a:ext cx="914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blobstore</a:t>
            </a:r>
            <a:endParaRPr lang="zh-CN" altLang="en-US" sz="1100" dirty="0">
              <a:latin typeface="微软雅黑" pitchFamily="34" charset="-122"/>
              <a:ea typeface="微软雅黑" pitchFamily="34" charset="-122"/>
            </a:endParaRPr>
          </a:p>
        </p:txBody>
      </p:sp>
      <p:grpSp>
        <p:nvGrpSpPr>
          <p:cNvPr id="94"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5" name="下箭头 94"/>
          <p:cNvSpPr/>
          <p:nvPr/>
        </p:nvSpPr>
        <p:spPr bwMode="auto">
          <a:xfrm>
            <a:off x="1754152" y="1095957"/>
            <a:ext cx="162000"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76" name="下箭头 75"/>
          <p:cNvSpPr/>
          <p:nvPr/>
        </p:nvSpPr>
        <p:spPr bwMode="auto">
          <a:xfrm>
            <a:off x="819538" y="1105288"/>
            <a:ext cx="161731"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grpSp>
        <p:nvGrpSpPr>
          <p:cNvPr id="116" name="组合 115"/>
          <p:cNvGrpSpPr/>
          <p:nvPr/>
        </p:nvGrpSpPr>
        <p:grpSpPr>
          <a:xfrm>
            <a:off x="3884629" y="2343150"/>
            <a:ext cx="851647" cy="457200"/>
            <a:chOff x="4191000" y="3562350"/>
            <a:chExt cx="1004047" cy="533400"/>
          </a:xfrm>
        </p:grpSpPr>
        <p:sp>
          <p:nvSpPr>
            <p:cNvPr id="112" name="矩形 111"/>
            <p:cNvSpPr/>
            <p:nvPr/>
          </p:nvSpPr>
          <p:spPr>
            <a:xfrm>
              <a:off x="4253753" y="35623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00" name="矩形 99"/>
            <p:cNvSpPr/>
            <p:nvPr/>
          </p:nvSpPr>
          <p:spPr>
            <a:xfrm>
              <a:off x="4191000" y="36385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 gateway</a:t>
              </a:r>
              <a:endParaRPr lang="zh-CN" altLang="en-US" sz="1100" dirty="0">
                <a:latin typeface="微软雅黑" pitchFamily="34" charset="-122"/>
                <a:ea typeface="微软雅黑" pitchFamily="34" charset="-122"/>
              </a:endParaRPr>
            </a:p>
          </p:txBody>
        </p:sp>
      </p:grpSp>
      <p:sp>
        <p:nvSpPr>
          <p:cNvPr id="117" name="矩形 116"/>
          <p:cNvSpPr/>
          <p:nvPr/>
        </p:nvSpPr>
        <p:spPr>
          <a:xfrm>
            <a:off x="421428" y="1609143"/>
            <a:ext cx="762000" cy="1524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900" dirty="0" smtClean="0">
                <a:latin typeface="微软雅黑" pitchFamily="34" charset="-122"/>
                <a:ea typeface="微软雅黑" pitchFamily="34" charset="-122"/>
              </a:rPr>
              <a:t>Caldecott</a:t>
            </a:r>
          </a:p>
        </p:txBody>
      </p:sp>
      <p:grpSp>
        <p:nvGrpSpPr>
          <p:cNvPr id="127"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grpSp>
        <p:nvGrpSpPr>
          <p:cNvPr id="137" name="组合 136"/>
          <p:cNvGrpSpPr/>
          <p:nvPr/>
        </p:nvGrpSpPr>
        <p:grpSpPr>
          <a:xfrm>
            <a:off x="3687126" y="2971412"/>
            <a:ext cx="884855" cy="438538"/>
            <a:chOff x="3687145" y="3428612"/>
            <a:chExt cx="884855" cy="438538"/>
          </a:xfrm>
        </p:grpSpPr>
        <p:sp>
          <p:nvSpPr>
            <p:cNvPr id="136" name="矩形 135"/>
            <p:cNvSpPr/>
            <p:nvPr/>
          </p:nvSpPr>
          <p:spPr>
            <a:xfrm>
              <a:off x="3810000" y="3428612"/>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000" dirty="0"/>
            </a:p>
          </p:txBody>
        </p:sp>
        <p:sp>
          <p:nvSpPr>
            <p:cNvPr id="135" name="矩形 134"/>
            <p:cNvSpPr/>
            <p:nvPr/>
          </p:nvSpPr>
          <p:spPr>
            <a:xfrm>
              <a:off x="3687145" y="3486150"/>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000" dirty="0" smtClean="0"/>
                <a:t>service broker</a:t>
              </a:r>
              <a:endParaRPr lang="zh-CN" altLang="en-US" sz="1000" dirty="0"/>
            </a:p>
          </p:txBody>
        </p:sp>
      </p:gr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sp>
        <p:nvSpPr>
          <p:cNvPr id="57" name="灯片编号占位符 56"/>
          <p:cNvSpPr>
            <a:spLocks noGrp="1"/>
          </p:cNvSpPr>
          <p:nvPr>
            <p:ph type="sldNum" sz="quarter" idx="10"/>
          </p:nvPr>
        </p:nvSpPr>
        <p:spPr/>
        <p:txBody>
          <a:bodyPr/>
          <a:lstStyle/>
          <a:p>
            <a:pPr>
              <a:defRPr/>
            </a:pPr>
            <a:fld id="{76ED1C7B-0CD9-4688-8F46-F81567B67419}" type="slidenum">
              <a:rPr lang="en-US" altLang="zh-CN" smtClean="0"/>
              <a:pPr>
                <a:defRPr/>
              </a:pPr>
              <a:t>6</a:t>
            </a:fld>
            <a:endParaRPr lang="en-US" altLang="zh-C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大企业私有云 </a:t>
            </a:r>
            <a:r>
              <a:rPr lang="en-US" altLang="zh-CN" dirty="0" smtClean="0"/>
              <a:t>– </a:t>
            </a:r>
            <a:r>
              <a:rPr lang="zh-CN" altLang="en-US" dirty="0" smtClean="0"/>
              <a:t>产品分析 </a:t>
            </a:r>
            <a:endParaRPr lang="zh-CN" altLang="en-US" dirty="0"/>
          </a:p>
        </p:txBody>
      </p:sp>
      <p:sp>
        <p:nvSpPr>
          <p:cNvPr id="3" name="内容占位符 2"/>
          <p:cNvSpPr>
            <a:spLocks noGrp="1"/>
          </p:cNvSpPr>
          <p:nvPr>
            <p:ph idx="1"/>
          </p:nvPr>
        </p:nvSpPr>
        <p:spPr/>
        <p:txBody>
          <a:bodyPr/>
          <a:lstStyle/>
          <a:p>
            <a:endParaRPr lang="zh-CN" altLang="en-US"/>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60</a:t>
            </a:fld>
            <a:endParaRPr lang="en-US" altLang="zh-CN"/>
          </a:p>
        </p:txBody>
      </p:sp>
      <p:pic>
        <p:nvPicPr>
          <p:cNvPr id="157698" name="Picture 2"/>
          <p:cNvPicPr>
            <a:picLocks noChangeAspect="1" noChangeArrowheads="1"/>
          </p:cNvPicPr>
          <p:nvPr/>
        </p:nvPicPr>
        <p:blipFill>
          <a:blip r:embed="rId2"/>
          <a:srcRect/>
          <a:stretch>
            <a:fillRect/>
          </a:stretch>
        </p:blipFill>
        <p:spPr bwMode="auto">
          <a:xfrm>
            <a:off x="14289" y="1252539"/>
            <a:ext cx="9033154"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dirty="0" smtClean="0"/>
              <a:t>Apache 2.0</a:t>
            </a:r>
            <a:r>
              <a:rPr lang="zh-CN" altLang="en-US" dirty="0" smtClean="0"/>
              <a:t>是商业友好的开源协议</a:t>
            </a:r>
            <a:endParaRPr lang="zh-CN" altLang="en-US" dirty="0"/>
          </a:p>
        </p:txBody>
      </p:sp>
      <p:pic>
        <p:nvPicPr>
          <p:cNvPr id="5" name="图片 4" descr="free_software_licenses.png"/>
          <p:cNvPicPr>
            <a:picLocks noChangeAspect="1"/>
          </p:cNvPicPr>
          <p:nvPr/>
        </p:nvPicPr>
        <p:blipFill>
          <a:blip r:embed="rId2"/>
          <a:srcRect/>
          <a:stretch>
            <a:fillRect/>
          </a:stretch>
        </p:blipFill>
        <p:spPr bwMode="auto">
          <a:xfrm>
            <a:off x="1219200" y="895350"/>
            <a:ext cx="6324600" cy="3952875"/>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76ED1C7B-0CD9-4688-8F46-F81567B67419}" type="slidenum">
              <a:rPr lang="en-US" altLang="zh-CN" smtClean="0"/>
              <a:pPr>
                <a:defRPr/>
              </a:pPr>
              <a:t>61</a:t>
            </a:fld>
            <a:endParaRPr lang="en-US" altLang="zh-C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zh-CN" altLang="en-US" dirty="0" smtClean="0"/>
              <a:t>大企业私有云整体结构图</a:t>
            </a:r>
            <a:endParaRPr lang="zh-CN" altLang="en-US" dirty="0"/>
          </a:p>
        </p:txBody>
      </p:sp>
      <p:pic>
        <p:nvPicPr>
          <p:cNvPr id="149506" name="Picture 2"/>
          <p:cNvPicPr>
            <a:picLocks noChangeAspect="1" noChangeArrowheads="1"/>
          </p:cNvPicPr>
          <p:nvPr/>
        </p:nvPicPr>
        <p:blipFill>
          <a:blip r:embed="rId2"/>
          <a:srcRect/>
          <a:stretch>
            <a:fillRect/>
          </a:stretch>
        </p:blipFill>
        <p:spPr bwMode="auto">
          <a:xfrm>
            <a:off x="1381125" y="776825"/>
            <a:ext cx="6248400" cy="435715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62</a:t>
            </a:fld>
            <a:endParaRPr lang="en-US" altLang="zh-C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4315019"/>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大企业私有云 </a:t>
            </a:r>
            <a:r>
              <a:rPr lang="en-US" altLang="zh-CN" dirty="0" smtClean="0"/>
              <a:t>– </a:t>
            </a:r>
            <a:r>
              <a:rPr lang="zh-CN" altLang="en-US" dirty="0" smtClean="0"/>
              <a:t>还需要做</a:t>
            </a:r>
            <a:r>
              <a:rPr lang="zh-CN" altLang="en-US" dirty="0" smtClean="0"/>
              <a:t>哪些事情？</a:t>
            </a:r>
            <a:endParaRPr lang="zh-CN" altLang="en-US" dirty="0"/>
          </a:p>
        </p:txBody>
      </p:sp>
      <p:sp>
        <p:nvSpPr>
          <p:cNvPr id="3" name="内容占位符 2"/>
          <p:cNvSpPr>
            <a:spLocks noGrp="1"/>
          </p:cNvSpPr>
          <p:nvPr>
            <p:ph idx="1"/>
          </p:nvPr>
        </p:nvSpPr>
        <p:spPr/>
        <p:txBody>
          <a:bodyPr/>
          <a:lstStyle/>
          <a:p>
            <a:endParaRPr lang="zh-CN" altLang="en-US"/>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64</a:t>
            </a:fld>
            <a:endParaRPr lang="en-US" altLang="zh-CN"/>
          </a:p>
        </p:txBody>
      </p:sp>
      <p:pic>
        <p:nvPicPr>
          <p:cNvPr id="150532" name="Picture 4"/>
          <p:cNvPicPr>
            <a:picLocks noChangeAspect="1" noChangeArrowheads="1"/>
          </p:cNvPicPr>
          <p:nvPr/>
        </p:nvPicPr>
        <p:blipFill>
          <a:blip r:embed="rId2"/>
          <a:srcRect/>
          <a:stretch>
            <a:fillRect/>
          </a:stretch>
        </p:blipFill>
        <p:spPr bwMode="auto">
          <a:xfrm>
            <a:off x="152400" y="819150"/>
            <a:ext cx="8734425"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弹性伸缩架构的扩展</a:t>
            </a:r>
            <a:endParaRPr lang="zh-CN" altLang="en-US" dirty="0"/>
          </a:p>
        </p:txBody>
      </p:sp>
      <p:sp>
        <p:nvSpPr>
          <p:cNvPr id="3" name="内容占位符 2"/>
          <p:cNvSpPr>
            <a:spLocks noGrp="1"/>
          </p:cNvSpPr>
          <p:nvPr>
            <p:ph idx="1"/>
          </p:nvPr>
        </p:nvSpPr>
        <p:spPr/>
        <p:txBody>
          <a:bodyPr/>
          <a:lstStyle/>
          <a:p>
            <a:endParaRPr lang="zh-CN" altLang="en-US"/>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65</a:t>
            </a:fld>
            <a:endParaRPr lang="en-US" altLang="zh-CN"/>
          </a:p>
        </p:txBody>
      </p:sp>
      <p:pic>
        <p:nvPicPr>
          <p:cNvPr id="151555" name="Picture 3"/>
          <p:cNvPicPr>
            <a:picLocks noChangeAspect="1" noChangeArrowheads="1"/>
          </p:cNvPicPr>
          <p:nvPr/>
        </p:nvPicPr>
        <p:blipFill>
          <a:blip r:embed="rId3"/>
          <a:srcRect/>
          <a:stretch>
            <a:fillRect/>
          </a:stretch>
        </p:blipFill>
        <p:spPr bwMode="auto">
          <a:xfrm>
            <a:off x="27993" y="1276350"/>
            <a:ext cx="8686800"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219200" y="1657350"/>
            <a:ext cx="6248400" cy="990600"/>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1" name="矩形 60"/>
          <p:cNvSpPr/>
          <p:nvPr/>
        </p:nvSpPr>
        <p:spPr>
          <a:xfrm>
            <a:off x="4375532" y="2658967"/>
            <a:ext cx="6096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smtClean="0"/>
              <a:t>read</a:t>
            </a:r>
          </a:p>
          <a:p>
            <a:pPr algn="ctr"/>
            <a:r>
              <a:rPr lang="en-US" altLang="zh-CN" sz="1200" dirty="0" smtClean="0"/>
              <a:t>write</a:t>
            </a:r>
            <a:endParaRPr lang="zh-CN" altLang="en-US" sz="1200" dirty="0"/>
          </a:p>
        </p:txBody>
      </p:sp>
      <p:sp>
        <p:nvSpPr>
          <p:cNvPr id="60" name="矩形 59"/>
          <p:cNvSpPr/>
          <p:nvPr/>
        </p:nvSpPr>
        <p:spPr>
          <a:xfrm>
            <a:off x="3198562" y="2681001"/>
            <a:ext cx="533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smtClean="0"/>
              <a:t>read</a:t>
            </a:r>
          </a:p>
        </p:txBody>
      </p:sp>
      <p:sp>
        <p:nvSpPr>
          <p:cNvPr id="59" name="矩形 58"/>
          <p:cNvSpPr/>
          <p:nvPr/>
        </p:nvSpPr>
        <p:spPr>
          <a:xfrm>
            <a:off x="2144617" y="2713133"/>
            <a:ext cx="707834" cy="2717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smtClean="0"/>
              <a:t>write</a:t>
            </a:r>
            <a:endParaRPr lang="zh-CN" altLang="en-US" sz="1200" dirty="0"/>
          </a:p>
        </p:txBody>
      </p:sp>
      <p:sp>
        <p:nvSpPr>
          <p:cNvPr id="37" name="矩形 36"/>
          <p:cNvSpPr/>
          <p:nvPr/>
        </p:nvSpPr>
        <p:spPr>
          <a:xfrm>
            <a:off x="1371600" y="3105150"/>
            <a:ext cx="1981200" cy="1447800"/>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36" name="矩形 35"/>
          <p:cNvSpPr/>
          <p:nvPr/>
        </p:nvSpPr>
        <p:spPr>
          <a:xfrm>
            <a:off x="4267200" y="3105150"/>
            <a:ext cx="3200400" cy="1447800"/>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smtClean="0"/>
              <a:t>数据库层的资源聚合</a:t>
            </a:r>
            <a:endParaRPr lang="zh-CN" altLang="en-US" dirty="0"/>
          </a:p>
        </p:txBody>
      </p:sp>
      <p:sp>
        <p:nvSpPr>
          <p:cNvPr id="4" name="灯片编号占位符 3"/>
          <p:cNvSpPr>
            <a:spLocks noGrp="1"/>
          </p:cNvSpPr>
          <p:nvPr>
            <p:ph type="sldNum" sz="quarter" idx="10"/>
          </p:nvPr>
        </p:nvSpPr>
        <p:spPr/>
        <p:txBody>
          <a:bodyPr/>
          <a:lstStyle/>
          <a:p>
            <a:pPr>
              <a:defRPr/>
            </a:pPr>
            <a:fld id="{76ED1C7B-0CD9-4688-8F46-F81567B67419}" type="slidenum">
              <a:rPr lang="en-US" altLang="zh-CN" smtClean="0"/>
              <a:pPr>
                <a:defRPr/>
              </a:pPr>
              <a:t>66</a:t>
            </a:fld>
            <a:endParaRPr lang="en-US" altLang="zh-CN" dirty="0"/>
          </a:p>
        </p:txBody>
      </p:sp>
      <p:grpSp>
        <p:nvGrpSpPr>
          <p:cNvPr id="7" name="组合 6"/>
          <p:cNvGrpSpPr/>
          <p:nvPr/>
        </p:nvGrpSpPr>
        <p:grpSpPr>
          <a:xfrm>
            <a:off x="1981200" y="895350"/>
            <a:ext cx="990600" cy="533400"/>
            <a:chOff x="1905000" y="895350"/>
            <a:chExt cx="990600" cy="609600"/>
          </a:xfrm>
        </p:grpSpPr>
        <p:sp>
          <p:nvSpPr>
            <p:cNvPr id="6" name="矩形 5"/>
            <p:cNvSpPr/>
            <p:nvPr/>
          </p:nvSpPr>
          <p:spPr>
            <a:xfrm>
              <a:off x="1981200" y="895350"/>
              <a:ext cx="9144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5" name="矩形 4"/>
            <p:cNvSpPr/>
            <p:nvPr/>
          </p:nvSpPr>
          <p:spPr>
            <a:xfrm>
              <a:off x="1905000" y="971550"/>
              <a:ext cx="9144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App1</a:t>
              </a:r>
              <a:endParaRPr lang="zh-CN" altLang="en-US" dirty="0"/>
            </a:p>
          </p:txBody>
        </p:sp>
      </p:grpSp>
      <p:grpSp>
        <p:nvGrpSpPr>
          <p:cNvPr id="8" name="组合 7"/>
          <p:cNvGrpSpPr/>
          <p:nvPr/>
        </p:nvGrpSpPr>
        <p:grpSpPr>
          <a:xfrm>
            <a:off x="3888038" y="895350"/>
            <a:ext cx="990600" cy="533400"/>
            <a:chOff x="1905000" y="895350"/>
            <a:chExt cx="990600" cy="609600"/>
          </a:xfrm>
        </p:grpSpPr>
        <p:sp>
          <p:nvSpPr>
            <p:cNvPr id="9" name="矩形 8"/>
            <p:cNvSpPr/>
            <p:nvPr/>
          </p:nvSpPr>
          <p:spPr>
            <a:xfrm>
              <a:off x="1981200" y="895350"/>
              <a:ext cx="9144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矩形 9"/>
            <p:cNvSpPr/>
            <p:nvPr/>
          </p:nvSpPr>
          <p:spPr>
            <a:xfrm>
              <a:off x="1905000" y="971550"/>
              <a:ext cx="9144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App2</a:t>
              </a:r>
              <a:endParaRPr lang="zh-CN" altLang="en-US" dirty="0"/>
            </a:p>
          </p:txBody>
        </p:sp>
      </p:grpSp>
      <p:sp>
        <p:nvSpPr>
          <p:cNvPr id="14" name="矩形 13"/>
          <p:cNvSpPr/>
          <p:nvPr/>
        </p:nvSpPr>
        <p:spPr>
          <a:xfrm>
            <a:off x="2667000" y="1886869"/>
            <a:ext cx="1371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t>database</a:t>
            </a:r>
          </a:p>
          <a:p>
            <a:pPr algn="ctr"/>
            <a:r>
              <a:rPr lang="en-US" altLang="zh-CN" dirty="0" smtClean="0"/>
              <a:t>Proxy</a:t>
            </a:r>
            <a:endParaRPr lang="zh-CN" altLang="en-US" dirty="0"/>
          </a:p>
        </p:txBody>
      </p:sp>
      <p:sp>
        <p:nvSpPr>
          <p:cNvPr id="15" name="矩形 14"/>
          <p:cNvSpPr/>
          <p:nvPr/>
        </p:nvSpPr>
        <p:spPr>
          <a:xfrm>
            <a:off x="4648200" y="1886869"/>
            <a:ext cx="1371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t>database</a:t>
            </a:r>
          </a:p>
          <a:p>
            <a:pPr algn="ctr"/>
            <a:r>
              <a:rPr lang="en-US" altLang="zh-CN" dirty="0" smtClean="0"/>
              <a:t>Proxy</a:t>
            </a:r>
            <a:endParaRPr lang="zh-CN" altLang="en-US" dirty="0"/>
          </a:p>
        </p:txBody>
      </p:sp>
      <p:grpSp>
        <p:nvGrpSpPr>
          <p:cNvPr id="16" name="组合 15"/>
          <p:cNvGrpSpPr/>
          <p:nvPr/>
        </p:nvGrpSpPr>
        <p:grpSpPr>
          <a:xfrm>
            <a:off x="5707659" y="895350"/>
            <a:ext cx="990600" cy="533400"/>
            <a:chOff x="1905000" y="895350"/>
            <a:chExt cx="990600" cy="609600"/>
          </a:xfrm>
        </p:grpSpPr>
        <p:sp>
          <p:nvSpPr>
            <p:cNvPr id="17" name="矩形 16"/>
            <p:cNvSpPr/>
            <p:nvPr/>
          </p:nvSpPr>
          <p:spPr>
            <a:xfrm>
              <a:off x="1981200" y="895350"/>
              <a:ext cx="9144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1905000" y="971550"/>
              <a:ext cx="9144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App3</a:t>
              </a:r>
              <a:endParaRPr lang="zh-CN" altLang="en-US" dirty="0"/>
            </a:p>
          </p:txBody>
        </p:sp>
      </p:grpSp>
      <p:sp>
        <p:nvSpPr>
          <p:cNvPr id="19" name="流程图: 磁盘 18"/>
          <p:cNvSpPr/>
          <p:nvPr/>
        </p:nvSpPr>
        <p:spPr>
          <a:xfrm>
            <a:off x="2035366" y="3213482"/>
            <a:ext cx="609600" cy="457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900" dirty="0">
              <a:latin typeface="微软雅黑" pitchFamily="34" charset="-122"/>
              <a:ea typeface="微软雅黑" pitchFamily="34" charset="-122"/>
            </a:endParaRPr>
          </a:p>
        </p:txBody>
      </p:sp>
      <p:cxnSp>
        <p:nvCxnSpPr>
          <p:cNvPr id="21" name="直接箭头连接符 20"/>
          <p:cNvCxnSpPr>
            <a:stCxn id="5" idx="2"/>
            <a:endCxn id="14" idx="0"/>
          </p:cNvCxnSpPr>
          <p:nvPr/>
        </p:nvCxnSpPr>
        <p:spPr>
          <a:xfrm>
            <a:off x="2438400" y="1428750"/>
            <a:ext cx="914400" cy="458119"/>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stCxn id="10" idx="2"/>
            <a:endCxn id="15" idx="0"/>
          </p:cNvCxnSpPr>
          <p:nvPr/>
        </p:nvCxnSpPr>
        <p:spPr>
          <a:xfrm>
            <a:off x="4345238" y="1428750"/>
            <a:ext cx="988762" cy="458119"/>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a:stCxn id="18" idx="2"/>
            <a:endCxn id="15" idx="0"/>
          </p:cNvCxnSpPr>
          <p:nvPr/>
        </p:nvCxnSpPr>
        <p:spPr>
          <a:xfrm flipH="1">
            <a:off x="5334000" y="1428750"/>
            <a:ext cx="830859" cy="458119"/>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流程图: 磁盘 25"/>
          <p:cNvSpPr/>
          <p:nvPr/>
        </p:nvSpPr>
        <p:spPr>
          <a:xfrm>
            <a:off x="1524000" y="3943350"/>
            <a:ext cx="6096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smtClean="0">
              <a:latin typeface="微软雅黑" pitchFamily="34" charset="-122"/>
              <a:ea typeface="微软雅黑" pitchFamily="34" charset="-122"/>
            </a:endParaRPr>
          </a:p>
        </p:txBody>
      </p:sp>
      <p:sp>
        <p:nvSpPr>
          <p:cNvPr id="27" name="流程图: 磁盘 26"/>
          <p:cNvSpPr/>
          <p:nvPr/>
        </p:nvSpPr>
        <p:spPr>
          <a:xfrm>
            <a:off x="2514600" y="3943350"/>
            <a:ext cx="6096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28" name="流程图: 磁盘 27"/>
          <p:cNvSpPr/>
          <p:nvPr/>
        </p:nvSpPr>
        <p:spPr>
          <a:xfrm>
            <a:off x="4419600" y="3181350"/>
            <a:ext cx="609600" cy="457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9" name="流程图: 磁盘 28"/>
          <p:cNvSpPr/>
          <p:nvPr/>
        </p:nvSpPr>
        <p:spPr>
          <a:xfrm>
            <a:off x="4419600" y="3943350"/>
            <a:ext cx="6096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0" name="流程图: 磁盘 29"/>
          <p:cNvSpPr/>
          <p:nvPr/>
        </p:nvSpPr>
        <p:spPr>
          <a:xfrm>
            <a:off x="5181600" y="3181350"/>
            <a:ext cx="609600" cy="457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1" name="流程图: 磁盘 30"/>
          <p:cNvSpPr/>
          <p:nvPr/>
        </p:nvSpPr>
        <p:spPr>
          <a:xfrm>
            <a:off x="5181600" y="3943350"/>
            <a:ext cx="6096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2" name="流程图: 磁盘 31"/>
          <p:cNvSpPr/>
          <p:nvPr/>
        </p:nvSpPr>
        <p:spPr>
          <a:xfrm>
            <a:off x="5943600" y="3181350"/>
            <a:ext cx="609600" cy="457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3" name="流程图: 磁盘 32"/>
          <p:cNvSpPr/>
          <p:nvPr/>
        </p:nvSpPr>
        <p:spPr>
          <a:xfrm>
            <a:off x="5943600" y="3943350"/>
            <a:ext cx="6096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4" name="流程图: 磁盘 33"/>
          <p:cNvSpPr/>
          <p:nvPr/>
        </p:nvSpPr>
        <p:spPr>
          <a:xfrm>
            <a:off x="6705600" y="3181350"/>
            <a:ext cx="609600" cy="457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5" name="流程图: 磁盘 34"/>
          <p:cNvSpPr/>
          <p:nvPr/>
        </p:nvSpPr>
        <p:spPr>
          <a:xfrm>
            <a:off x="6705600" y="3943350"/>
            <a:ext cx="6096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cxnSp>
        <p:nvCxnSpPr>
          <p:cNvPr id="39" name="直接箭头连接符 38"/>
          <p:cNvCxnSpPr>
            <a:stCxn id="14" idx="2"/>
            <a:endCxn id="27" idx="1"/>
          </p:cNvCxnSpPr>
          <p:nvPr/>
        </p:nvCxnSpPr>
        <p:spPr>
          <a:xfrm flipH="1">
            <a:off x="2819400" y="2496469"/>
            <a:ext cx="533400" cy="1446881"/>
          </a:xfrm>
          <a:prstGeom prst="straightConnector1">
            <a:avLst/>
          </a:prstGeom>
          <a:ln>
            <a:solidFill>
              <a:srgbClr val="0000CC"/>
            </a:solidFill>
            <a:tailEnd type="arrow"/>
          </a:ln>
        </p:spPr>
        <p:style>
          <a:lnRef idx="2">
            <a:schemeClr val="accent1"/>
          </a:lnRef>
          <a:fillRef idx="0">
            <a:schemeClr val="accent1"/>
          </a:fillRef>
          <a:effectRef idx="1">
            <a:schemeClr val="accent1"/>
          </a:effectRef>
          <a:fontRef idx="minor">
            <a:schemeClr val="tx1"/>
          </a:fontRef>
        </p:style>
      </p:cxnSp>
      <p:cxnSp>
        <p:nvCxnSpPr>
          <p:cNvPr id="41" name="直接箭头连接符 40"/>
          <p:cNvCxnSpPr>
            <a:stCxn id="14" idx="2"/>
            <a:endCxn id="19" idx="1"/>
          </p:cNvCxnSpPr>
          <p:nvPr/>
        </p:nvCxnSpPr>
        <p:spPr>
          <a:xfrm flipH="1">
            <a:off x="2340166" y="2496469"/>
            <a:ext cx="1012634" cy="7170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直接箭头连接符 42"/>
          <p:cNvCxnSpPr>
            <a:stCxn id="19" idx="3"/>
            <a:endCxn id="26" idx="1"/>
          </p:cNvCxnSpPr>
          <p:nvPr/>
        </p:nvCxnSpPr>
        <p:spPr>
          <a:xfrm flipH="1">
            <a:off x="1828800" y="3670682"/>
            <a:ext cx="511366" cy="2726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19" idx="3"/>
            <a:endCxn id="27" idx="1"/>
          </p:cNvCxnSpPr>
          <p:nvPr/>
        </p:nvCxnSpPr>
        <p:spPr>
          <a:xfrm>
            <a:off x="2340166" y="3670682"/>
            <a:ext cx="479234" cy="2726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8" idx="3"/>
            <a:endCxn id="29" idx="1"/>
          </p:cNvCxnSpPr>
          <p:nvPr/>
        </p:nvCxnSpPr>
        <p:spPr>
          <a:xfrm>
            <a:off x="4724400" y="363855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直接箭头连接符 47"/>
          <p:cNvCxnSpPr/>
          <p:nvPr/>
        </p:nvCxnSpPr>
        <p:spPr>
          <a:xfrm>
            <a:off x="5486400" y="363855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直接箭头连接符 48"/>
          <p:cNvCxnSpPr/>
          <p:nvPr/>
        </p:nvCxnSpPr>
        <p:spPr>
          <a:xfrm>
            <a:off x="6248400" y="363855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直接箭头连接符 49"/>
          <p:cNvCxnSpPr/>
          <p:nvPr/>
        </p:nvCxnSpPr>
        <p:spPr>
          <a:xfrm>
            <a:off x="7010400" y="363855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直接箭头连接符 51"/>
          <p:cNvCxnSpPr>
            <a:stCxn id="15" idx="2"/>
            <a:endCxn id="28" idx="1"/>
          </p:cNvCxnSpPr>
          <p:nvPr/>
        </p:nvCxnSpPr>
        <p:spPr>
          <a:xfrm flipH="1">
            <a:off x="4724400" y="2496469"/>
            <a:ext cx="609600" cy="6848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直接箭头连接符 53"/>
          <p:cNvCxnSpPr>
            <a:stCxn id="15" idx="2"/>
            <a:endCxn id="30" idx="1"/>
          </p:cNvCxnSpPr>
          <p:nvPr/>
        </p:nvCxnSpPr>
        <p:spPr>
          <a:xfrm>
            <a:off x="5334000" y="2496469"/>
            <a:ext cx="152400" cy="6848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直接箭头连接符 55"/>
          <p:cNvCxnSpPr>
            <a:stCxn id="15" idx="2"/>
            <a:endCxn id="32" idx="1"/>
          </p:cNvCxnSpPr>
          <p:nvPr/>
        </p:nvCxnSpPr>
        <p:spPr>
          <a:xfrm>
            <a:off x="5334000" y="2496469"/>
            <a:ext cx="914400" cy="6848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直接箭头连接符 57"/>
          <p:cNvCxnSpPr>
            <a:stCxn id="15" idx="2"/>
            <a:endCxn id="34" idx="1"/>
          </p:cNvCxnSpPr>
          <p:nvPr/>
        </p:nvCxnSpPr>
        <p:spPr>
          <a:xfrm>
            <a:off x="5334000" y="2496469"/>
            <a:ext cx="1676400" cy="6848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229298" y="1962150"/>
            <a:ext cx="762000" cy="369332"/>
          </a:xfrm>
          <a:prstGeom prst="rect">
            <a:avLst/>
          </a:prstGeom>
          <a:noFill/>
        </p:spPr>
        <p:txBody>
          <a:bodyPr wrap="square" rtlCol="0">
            <a:spAutoFit/>
          </a:bodyPr>
          <a:lstStyle/>
          <a:p>
            <a:r>
              <a:rPr lang="en-US" altLang="zh-CN" dirty="0" err="1" smtClean="0"/>
              <a:t>DaaS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par>
                                <p:cTn id="44" presetID="3" presetClass="entr" presetSubtype="1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linds(horizontal)">
                                      <p:cBhvr>
                                        <p:cTn id="46" dur="500"/>
                                        <p:tgtEl>
                                          <p:spTgt spid="47"/>
                                        </p:tgtEl>
                                      </p:cBhvr>
                                    </p:animEffect>
                                  </p:childTnLst>
                                </p:cTn>
                              </p:par>
                              <p:par>
                                <p:cTn id="47" presetID="3" presetClass="entr" presetSubtype="1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blinds(horizontal)">
                                      <p:cBhvr>
                                        <p:cTn id="49" dur="500"/>
                                        <p:tgtEl>
                                          <p:spTgt spid="48"/>
                                        </p:tgtEl>
                                      </p:cBhvr>
                                    </p:animEffect>
                                  </p:childTnLst>
                                </p:cTn>
                              </p:par>
                              <p:par>
                                <p:cTn id="50" presetID="3" presetClass="entr" presetSubtype="1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blinds(horizontal)">
                                      <p:cBhvr>
                                        <p:cTn id="52" dur="500"/>
                                        <p:tgtEl>
                                          <p:spTgt spid="49"/>
                                        </p:tgtEl>
                                      </p:cBhvr>
                                    </p:animEffect>
                                  </p:childTnLst>
                                </p:cTn>
                              </p:par>
                              <p:par>
                                <p:cTn id="53" presetID="3" presetClass="entr" presetSubtype="1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linds(horizontal)">
                                      <p:cBhvr>
                                        <p:cTn id="55" dur="500"/>
                                        <p:tgtEl>
                                          <p:spTgt spid="50"/>
                                        </p:tgtEl>
                                      </p:cBhvr>
                                    </p:animEffect>
                                  </p:childTnLst>
                                </p:cTn>
                              </p:par>
                              <p:par>
                                <p:cTn id="56" presetID="3" presetClass="entr" presetSubtype="1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linds(horizontal)">
                                      <p:cBhvr>
                                        <p:cTn id="58" dur="500"/>
                                        <p:tgtEl>
                                          <p:spTgt spid="52"/>
                                        </p:tgtEl>
                                      </p:cBhvr>
                                    </p:animEffect>
                                  </p:childTnLst>
                                </p:cTn>
                              </p:par>
                              <p:par>
                                <p:cTn id="59" presetID="3" presetClass="entr" presetSubtype="1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linds(horizontal)">
                                      <p:cBhvr>
                                        <p:cTn id="61" dur="500"/>
                                        <p:tgtEl>
                                          <p:spTgt spid="54"/>
                                        </p:tgtEl>
                                      </p:cBhvr>
                                    </p:animEffect>
                                  </p:childTnLst>
                                </p:cTn>
                              </p:par>
                              <p:par>
                                <p:cTn id="62" presetID="3" presetClass="entr" presetSubtype="1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blinds(horizontal)">
                                      <p:cBhvr>
                                        <p:cTn id="64" dur="500"/>
                                        <p:tgtEl>
                                          <p:spTgt spid="56"/>
                                        </p:tgtEl>
                                      </p:cBhvr>
                                    </p:animEffect>
                                  </p:childTnLst>
                                </p:cTn>
                              </p:par>
                              <p:par>
                                <p:cTn id="65" presetID="3" presetClass="entr" presetSubtype="1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linds(horizontal)">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6" grpId="0" animBg="1"/>
      <p:bldP spid="15"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运维智能化的扩展</a:t>
            </a:r>
            <a:endParaRPr lang="zh-CN" altLang="en-US" dirty="0"/>
          </a:p>
        </p:txBody>
      </p:sp>
      <p:sp>
        <p:nvSpPr>
          <p:cNvPr id="4" name="灯片编号占位符 3"/>
          <p:cNvSpPr>
            <a:spLocks noGrp="1"/>
          </p:cNvSpPr>
          <p:nvPr>
            <p:ph type="sldNum" sz="quarter" idx="10"/>
          </p:nvPr>
        </p:nvSpPr>
        <p:spPr/>
        <p:txBody>
          <a:bodyPr/>
          <a:lstStyle/>
          <a:p>
            <a:pPr>
              <a:defRPr/>
            </a:pPr>
            <a:fld id="{76ED1C7B-0CD9-4688-8F46-F81567B67419}" type="slidenum">
              <a:rPr lang="en-US" altLang="zh-CN" smtClean="0"/>
              <a:pPr>
                <a:defRPr/>
              </a:pPr>
              <a:t>67</a:t>
            </a:fld>
            <a:endParaRPr lang="en-US" altLang="zh-CN" dirty="0"/>
          </a:p>
        </p:txBody>
      </p:sp>
      <p:pic>
        <p:nvPicPr>
          <p:cNvPr id="152578" name="Picture 2"/>
          <p:cNvPicPr>
            <a:picLocks noChangeAspect="1" noChangeArrowheads="1"/>
          </p:cNvPicPr>
          <p:nvPr/>
        </p:nvPicPr>
        <p:blipFill>
          <a:blip r:embed="rId2"/>
          <a:srcRect/>
          <a:stretch>
            <a:fillRect/>
          </a:stretch>
        </p:blipFill>
        <p:spPr bwMode="auto">
          <a:xfrm>
            <a:off x="18662" y="1733550"/>
            <a:ext cx="8991600" cy="1791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基于</a:t>
            </a:r>
            <a:r>
              <a:rPr lang="en-US" altLang="zh-CN" dirty="0" smtClean="0"/>
              <a:t>web</a:t>
            </a:r>
            <a:r>
              <a:rPr lang="zh-CN" altLang="en-US" dirty="0" smtClean="0"/>
              <a:t>的管理控制台 </a:t>
            </a:r>
            <a:r>
              <a:rPr lang="en-US" altLang="zh-CN" dirty="0" smtClean="0"/>
              <a:t>– </a:t>
            </a:r>
            <a:r>
              <a:rPr lang="zh-CN" altLang="en-US" dirty="0" smtClean="0"/>
              <a:t>应用监控</a:t>
            </a:r>
            <a:endParaRPr lang="zh-CN" altLang="en-US" dirty="0"/>
          </a:p>
        </p:txBody>
      </p:sp>
      <p:sp>
        <p:nvSpPr>
          <p:cNvPr id="4" name="灯片编号占位符 3"/>
          <p:cNvSpPr>
            <a:spLocks noGrp="1"/>
          </p:cNvSpPr>
          <p:nvPr>
            <p:ph type="sldNum" sz="quarter" idx="10"/>
          </p:nvPr>
        </p:nvSpPr>
        <p:spPr/>
        <p:txBody>
          <a:bodyPr/>
          <a:lstStyle/>
          <a:p>
            <a:pPr>
              <a:defRPr/>
            </a:pPr>
            <a:fld id="{76ED1C7B-0CD9-4688-8F46-F81567B67419}" type="slidenum">
              <a:rPr lang="en-US" altLang="zh-CN" smtClean="0"/>
              <a:pPr>
                <a:defRPr/>
              </a:pPr>
              <a:t>68</a:t>
            </a:fld>
            <a:endParaRPr lang="en-US" altLang="zh-CN" dirty="0"/>
          </a:p>
        </p:txBody>
      </p:sp>
      <p:pic>
        <p:nvPicPr>
          <p:cNvPr id="6" name="图片 5" descr="应用.PNG"/>
          <p:cNvPicPr>
            <a:picLocks noChangeAspect="1"/>
          </p:cNvPicPr>
          <p:nvPr/>
        </p:nvPicPr>
        <p:blipFill>
          <a:blip r:embed="rId2"/>
          <a:stretch>
            <a:fillRect/>
          </a:stretch>
        </p:blipFill>
        <p:spPr>
          <a:xfrm>
            <a:off x="570724" y="808832"/>
            <a:ext cx="7467600" cy="430667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基于</a:t>
            </a:r>
            <a:r>
              <a:rPr lang="en-US" altLang="zh-CN" dirty="0" smtClean="0"/>
              <a:t>web</a:t>
            </a:r>
            <a:r>
              <a:rPr lang="zh-CN" altLang="en-US" dirty="0" smtClean="0"/>
              <a:t>的管理控制台 </a:t>
            </a:r>
            <a:r>
              <a:rPr lang="en-US" altLang="zh-CN" dirty="0" smtClean="0"/>
              <a:t>– </a:t>
            </a:r>
            <a:r>
              <a:rPr lang="zh-CN" altLang="en-US" dirty="0" smtClean="0"/>
              <a:t>服务监控</a:t>
            </a:r>
            <a:endParaRPr lang="zh-CN" altLang="en-US" dirty="0"/>
          </a:p>
        </p:txBody>
      </p:sp>
      <p:sp>
        <p:nvSpPr>
          <p:cNvPr id="4" name="灯片编号占位符 3"/>
          <p:cNvSpPr>
            <a:spLocks noGrp="1"/>
          </p:cNvSpPr>
          <p:nvPr>
            <p:ph type="sldNum" sz="quarter" idx="10"/>
          </p:nvPr>
        </p:nvSpPr>
        <p:spPr/>
        <p:txBody>
          <a:bodyPr/>
          <a:lstStyle/>
          <a:p>
            <a:pPr>
              <a:defRPr/>
            </a:pPr>
            <a:fld id="{76ED1C7B-0CD9-4688-8F46-F81567B67419}" type="slidenum">
              <a:rPr lang="en-US" altLang="zh-CN" smtClean="0"/>
              <a:pPr>
                <a:defRPr/>
              </a:pPr>
              <a:t>69</a:t>
            </a:fld>
            <a:endParaRPr lang="en-US" altLang="zh-CN" dirty="0"/>
          </a:p>
        </p:txBody>
      </p:sp>
      <p:pic>
        <p:nvPicPr>
          <p:cNvPr id="7" name="内容占位符 6" descr="服务.PNG"/>
          <p:cNvPicPr>
            <a:picLocks noGrp="1" noChangeAspect="1"/>
          </p:cNvPicPr>
          <p:nvPr>
            <p:ph idx="1"/>
          </p:nvPr>
        </p:nvPicPr>
        <p:blipFill>
          <a:blip r:embed="rId2"/>
          <a:stretch>
            <a:fillRect/>
          </a:stretch>
        </p:blipFill>
        <p:spPr>
          <a:xfrm>
            <a:off x="572276" y="819150"/>
            <a:ext cx="7315200" cy="414144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8393017" y="1235958"/>
            <a:ext cx="685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p>
          <a:p>
            <a:pPr algn="ctr"/>
            <a:r>
              <a:rPr lang="en-US" altLang="zh-CN" sz="1200" dirty="0" smtClean="0"/>
              <a:t>NATS</a:t>
            </a:r>
            <a:endParaRPr lang="zh-CN" altLang="en-US" sz="1200" dirty="0" smtClean="0"/>
          </a:p>
        </p:txBody>
      </p:sp>
      <p:sp>
        <p:nvSpPr>
          <p:cNvPr id="6" name="矩形 5"/>
          <p:cNvSpPr/>
          <p:nvPr/>
        </p:nvSpPr>
        <p:spPr>
          <a:xfrm>
            <a:off x="340663" y="1151943"/>
            <a:ext cx="7965137" cy="3886200"/>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Cloud Foundry</a:t>
            </a:r>
            <a:r>
              <a:rPr lang="zh-CN" altLang="en-US" dirty="0" smtClean="0"/>
              <a:t>逻辑视图</a:t>
            </a:r>
            <a:endParaRPr lang="zh-CN" altLang="en-US" dirty="0"/>
          </a:p>
        </p:txBody>
      </p:sp>
      <p:sp>
        <p:nvSpPr>
          <p:cNvPr id="8" name="Rectangle 7"/>
          <p:cNvSpPr>
            <a:spLocks noChangeArrowheads="1"/>
          </p:cNvSpPr>
          <p:nvPr/>
        </p:nvSpPr>
        <p:spPr bwMode="auto">
          <a:xfrm>
            <a:off x="4928111" y="856030"/>
            <a:ext cx="1165165" cy="1939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PC –</a:t>
            </a:r>
            <a:r>
              <a:rPr lang="zh-CN" altLang="en-US" sz="1100" b="1" dirty="0" smtClean="0">
                <a:solidFill>
                  <a:srgbClr val="990033"/>
                </a:solidFill>
                <a:latin typeface="微软雅黑" pitchFamily="34" charset="-122"/>
                <a:ea typeface="微软雅黑" pitchFamily="34" charset="-122"/>
              </a:rPr>
              <a:t>浏览器访问</a:t>
            </a:r>
          </a:p>
        </p:txBody>
      </p:sp>
      <p:sp>
        <p:nvSpPr>
          <p:cNvPr id="10" name="Rectangle 10"/>
          <p:cNvSpPr>
            <a:spLocks noChangeArrowheads="1"/>
          </p:cNvSpPr>
          <p:nvPr/>
        </p:nvSpPr>
        <p:spPr bwMode="auto">
          <a:xfrm>
            <a:off x="7324512" y="1581150"/>
            <a:ext cx="850023" cy="2923593"/>
          </a:xfrm>
          <a:prstGeom prst="rect">
            <a:avLst/>
          </a:prstGeom>
          <a:solidFill>
            <a:srgbClr val="CC99FF">
              <a:alpha val="50195"/>
            </a:srgbClr>
          </a:solidFill>
          <a:ln w="12700">
            <a:solidFill>
              <a:srgbClr val="5F5F5F"/>
            </a:solidFill>
            <a:miter lim="800000"/>
            <a:headEnd/>
            <a:tailEnd/>
          </a:ln>
        </p:spPr>
        <p:txBody>
          <a:bodyPr lIns="90000" tIns="46800" rIns="90000" bIns="46800" anchor="ctr"/>
          <a:lstStyle/>
          <a:p>
            <a:pPr algn="ctr"/>
            <a:r>
              <a:rPr lang="en-US" altLang="zh-CN" sz="1100" b="1" dirty="0" smtClean="0">
                <a:solidFill>
                  <a:srgbClr val="990033"/>
                </a:solidFill>
                <a:latin typeface="微软雅黑" pitchFamily="34" charset="-122"/>
                <a:ea typeface="微软雅黑" pitchFamily="34" charset="-122"/>
              </a:rPr>
              <a:t>health manager</a:t>
            </a:r>
            <a:endParaRPr lang="zh-CN" altLang="en-US" sz="1100" b="1" dirty="0" smtClean="0">
              <a:solidFill>
                <a:srgbClr val="990033"/>
              </a:solidFill>
              <a:latin typeface="微软雅黑" pitchFamily="34" charset="-122"/>
              <a:ea typeface="微软雅黑" pitchFamily="34" charset="-122"/>
            </a:endParaRPr>
          </a:p>
          <a:p>
            <a:pPr algn="ctr"/>
            <a:endParaRPr lang="zh-CN" altLang="zh-CN" sz="1100" b="1" dirty="0">
              <a:latin typeface="微软雅黑" pitchFamily="34" charset="-122"/>
              <a:ea typeface="微软雅黑" pitchFamily="34" charset="-122"/>
            </a:endParaRPr>
          </a:p>
        </p:txBody>
      </p:sp>
      <p:sp>
        <p:nvSpPr>
          <p:cNvPr id="17" name="Rectangle 7"/>
          <p:cNvSpPr>
            <a:spLocks noChangeArrowheads="1"/>
          </p:cNvSpPr>
          <p:nvPr/>
        </p:nvSpPr>
        <p:spPr bwMode="auto">
          <a:xfrm>
            <a:off x="542731" y="844076"/>
            <a:ext cx="954934" cy="2246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VMC client</a:t>
            </a:r>
            <a:endParaRPr lang="zh-CN" altLang="en-US" sz="1100" b="1" dirty="0" smtClean="0">
              <a:solidFill>
                <a:srgbClr val="990033"/>
              </a:solidFill>
              <a:latin typeface="微软雅黑" pitchFamily="34" charset="-122"/>
              <a:ea typeface="微软雅黑" pitchFamily="34" charset="-122"/>
            </a:endParaRPr>
          </a:p>
        </p:txBody>
      </p:sp>
      <p:sp>
        <p:nvSpPr>
          <p:cNvPr id="21" name="Rectangle 7"/>
          <p:cNvSpPr>
            <a:spLocks noChangeArrowheads="1"/>
          </p:cNvSpPr>
          <p:nvPr/>
        </p:nvSpPr>
        <p:spPr bwMode="auto">
          <a:xfrm>
            <a:off x="6307033" y="847143"/>
            <a:ext cx="1364278" cy="20288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Mobile – App</a:t>
            </a:r>
            <a:r>
              <a:rPr lang="zh-CN" altLang="en-US" sz="1100" b="1" dirty="0" smtClean="0">
                <a:solidFill>
                  <a:srgbClr val="990033"/>
                </a:solidFill>
                <a:latin typeface="微软雅黑" pitchFamily="34" charset="-122"/>
                <a:ea typeface="微软雅黑" pitchFamily="34" charset="-122"/>
              </a:rPr>
              <a:t>访问</a:t>
            </a:r>
          </a:p>
        </p:txBody>
      </p:sp>
      <p:sp>
        <p:nvSpPr>
          <p:cNvPr id="34" name="Rectangle 7"/>
          <p:cNvSpPr>
            <a:spLocks noChangeArrowheads="1"/>
          </p:cNvSpPr>
          <p:nvPr/>
        </p:nvSpPr>
        <p:spPr bwMode="auto">
          <a:xfrm>
            <a:off x="1600074" y="852964"/>
            <a:ext cx="867871" cy="215726"/>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altLang="zh-CN" sz="1100" b="1" dirty="0" smtClean="0">
                <a:solidFill>
                  <a:srgbClr val="990033"/>
                </a:solidFill>
                <a:latin typeface="微软雅黑" pitchFamily="34" charset="-122"/>
                <a:ea typeface="微软雅黑" pitchFamily="34" charset="-122"/>
              </a:rPr>
              <a:t>STS </a:t>
            </a:r>
            <a:r>
              <a:rPr lang="en-US" altLang="zh-CN" sz="1100" b="1" dirty="0" err="1" smtClean="0">
                <a:solidFill>
                  <a:srgbClr val="990033"/>
                </a:solidFill>
                <a:latin typeface="微软雅黑" pitchFamily="34" charset="-122"/>
                <a:ea typeface="微软雅黑" pitchFamily="34" charset="-122"/>
              </a:rPr>
              <a:t>Plugin</a:t>
            </a:r>
            <a:endParaRPr lang="zh-CN" altLang="en-US" sz="1100" b="1" dirty="0" smtClean="0">
              <a:solidFill>
                <a:srgbClr val="990033"/>
              </a:solidFill>
              <a:latin typeface="微软雅黑" pitchFamily="34" charset="-122"/>
              <a:ea typeface="微软雅黑" pitchFamily="34" charset="-122"/>
            </a:endParaRPr>
          </a:p>
        </p:txBody>
      </p:sp>
      <p:sp>
        <p:nvSpPr>
          <p:cNvPr id="37" name="圆角矩形 36"/>
          <p:cNvSpPr/>
          <p:nvPr/>
        </p:nvSpPr>
        <p:spPr>
          <a:xfrm>
            <a:off x="524069" y="1218129"/>
            <a:ext cx="7629331" cy="2666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6350"/>
        </p:spPr>
        <p:style>
          <a:lnRef idx="2">
            <a:schemeClr val="accent2"/>
          </a:lnRef>
          <a:fillRef idx="1">
            <a:schemeClr val="lt1"/>
          </a:fillRef>
          <a:effectRef idx="0">
            <a:schemeClr val="accent2"/>
          </a:effectRef>
          <a:fontRef idx="minor">
            <a:schemeClr val="dk1"/>
          </a:fontRef>
        </p:style>
        <p:txBody>
          <a:bodyPr anchor="ctr"/>
          <a:lstStyle/>
          <a:p>
            <a:pPr>
              <a:defRPr/>
            </a:pPr>
            <a:r>
              <a:rPr lang="en-US" altLang="zh-CN" sz="1100" dirty="0" smtClean="0">
                <a:latin typeface="微软雅黑" pitchFamily="34" charset="-122"/>
                <a:ea typeface="微软雅黑" pitchFamily="34" charset="-122"/>
              </a:rPr>
              <a:t>                                                      Router </a:t>
            </a:r>
            <a:r>
              <a:rPr lang="zh-CN" altLang="en-US" sz="1100" dirty="0" smtClean="0">
                <a:latin typeface="微软雅黑" pitchFamily="34" charset="-122"/>
                <a:ea typeface="微软雅黑" pitchFamily="34" charset="-122"/>
              </a:rPr>
              <a:t>路由  </a:t>
            </a:r>
            <a:r>
              <a:rPr lang="en-US" altLang="zh-CN" sz="1100" dirty="0" smtClean="0">
                <a:latin typeface="微软雅黑" pitchFamily="34" charset="-122"/>
                <a:ea typeface="微软雅黑" pitchFamily="34" charset="-122"/>
              </a:rPr>
              <a:t>(</a:t>
            </a:r>
            <a:r>
              <a:rPr lang="en-US" altLang="zh-CN" sz="1100" dirty="0" err="1" smtClean="0">
                <a:latin typeface="微软雅黑" pitchFamily="34" charset="-122"/>
                <a:ea typeface="微软雅黑" pitchFamily="34" charset="-122"/>
              </a:rPr>
              <a:t>Nginx</a:t>
            </a:r>
            <a:r>
              <a:rPr lang="en-US" altLang="zh-CN" sz="1100" dirty="0" smtClean="0">
                <a:latin typeface="微软雅黑" pitchFamily="34" charset="-122"/>
                <a:ea typeface="微软雅黑" pitchFamily="34" charset="-122"/>
              </a:rPr>
              <a:t> + Locator Service)                    </a:t>
            </a:r>
            <a:endParaRPr lang="zh-CN" altLang="en-US" sz="1100" dirty="0">
              <a:latin typeface="微软雅黑" pitchFamily="34" charset="-122"/>
              <a:ea typeface="微软雅黑" pitchFamily="34" charset="-122"/>
            </a:endParaRPr>
          </a:p>
        </p:txBody>
      </p:sp>
      <p:sp>
        <p:nvSpPr>
          <p:cNvPr id="46" name="圆角矩形 45"/>
          <p:cNvSpPr/>
          <p:nvPr/>
        </p:nvSpPr>
        <p:spPr>
          <a:xfrm>
            <a:off x="535965" y="4704861"/>
            <a:ext cx="7617435" cy="266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NATS </a:t>
            </a:r>
            <a:r>
              <a:rPr lang="zh-CN" altLang="en-US" sz="1100" dirty="0" smtClean="0">
                <a:latin typeface="微软雅黑" pitchFamily="34" charset="-122"/>
                <a:ea typeface="微软雅黑" pitchFamily="34" charset="-122"/>
              </a:rPr>
              <a:t>消息总线</a:t>
            </a:r>
            <a:endParaRPr lang="zh-CN" altLang="en-US" sz="1100" dirty="0">
              <a:latin typeface="微软雅黑" pitchFamily="34" charset="-122"/>
              <a:ea typeface="微软雅黑" pitchFamily="34" charset="-122"/>
            </a:endParaRPr>
          </a:p>
        </p:txBody>
      </p:sp>
      <p:sp>
        <p:nvSpPr>
          <p:cNvPr id="7" name="矩形 6"/>
          <p:cNvSpPr/>
          <p:nvPr/>
        </p:nvSpPr>
        <p:spPr>
          <a:xfrm>
            <a:off x="3760222" y="3562350"/>
            <a:ext cx="3438331" cy="9906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CN" altLang="en-US" sz="1100">
              <a:latin typeface="微软雅黑" pitchFamily="34" charset="-122"/>
              <a:ea typeface="微软雅黑" pitchFamily="34" charset="-122"/>
            </a:endParaRPr>
          </a:p>
        </p:txBody>
      </p:sp>
      <p:sp>
        <p:nvSpPr>
          <p:cNvPr id="11" name="Text Box 11"/>
          <p:cNvSpPr txBox="1">
            <a:spLocks noChangeArrowheads="1"/>
          </p:cNvSpPr>
          <p:nvPr/>
        </p:nvSpPr>
        <p:spPr bwMode="auto">
          <a:xfrm>
            <a:off x="5026815" y="3553019"/>
            <a:ext cx="1276000" cy="261610"/>
          </a:xfrm>
          <a:prstGeom prst="rect">
            <a:avLst/>
          </a:prstGeom>
          <a:noFill/>
          <a:ln w="9525">
            <a:noFill/>
            <a:miter lim="800000"/>
            <a:headEnd/>
            <a:tailEnd/>
          </a:ln>
        </p:spPr>
        <p:txBody>
          <a:bodyPr wrap="square">
            <a:spAutoFit/>
          </a:bodyPr>
          <a:lstStyle/>
          <a:p>
            <a:pPr algn="ctr"/>
            <a:r>
              <a:rPr lang="en-US" altLang="zh-CN" sz="1100" b="1" dirty="0" smtClean="0">
                <a:solidFill>
                  <a:srgbClr val="990033"/>
                </a:solidFill>
                <a:latin typeface="微软雅黑" pitchFamily="34" charset="-122"/>
                <a:ea typeface="微软雅黑" pitchFamily="34" charset="-122"/>
              </a:rPr>
              <a:t>service </a:t>
            </a:r>
            <a:r>
              <a:rPr lang="en-US" altLang="zh-CN" sz="1100" b="1" dirty="0">
                <a:solidFill>
                  <a:srgbClr val="990033"/>
                </a:solidFill>
                <a:latin typeface="微软雅黑" pitchFamily="34" charset="-122"/>
                <a:ea typeface="微软雅黑" pitchFamily="34" charset="-122"/>
              </a:rPr>
              <a:t>p</a:t>
            </a:r>
            <a:r>
              <a:rPr lang="en-US" altLang="zh-CN" sz="1100" b="1" dirty="0" smtClean="0">
                <a:solidFill>
                  <a:srgbClr val="990033"/>
                </a:solidFill>
                <a:latin typeface="微软雅黑" pitchFamily="34" charset="-122"/>
                <a:ea typeface="微软雅黑" pitchFamily="34" charset="-122"/>
              </a:rPr>
              <a:t>ool</a:t>
            </a:r>
            <a:endParaRPr lang="zh-CN" altLang="en-US" sz="1100" b="1" dirty="0">
              <a:solidFill>
                <a:srgbClr val="990033"/>
              </a:solidFill>
              <a:latin typeface="微软雅黑" pitchFamily="34" charset="-122"/>
              <a:ea typeface="微软雅黑" pitchFamily="34" charset="-122"/>
            </a:endParaRPr>
          </a:p>
        </p:txBody>
      </p:sp>
      <p:sp>
        <p:nvSpPr>
          <p:cNvPr id="40" name="流程图: 磁盘 39"/>
          <p:cNvSpPr/>
          <p:nvPr/>
        </p:nvSpPr>
        <p:spPr>
          <a:xfrm>
            <a:off x="6627829" y="3887364"/>
            <a:ext cx="533400" cy="252000"/>
          </a:xfrm>
          <a:prstGeom prst="flowChartMagneticDisk">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MySQL</a:t>
            </a:r>
            <a:endParaRPr lang="zh-CN" altLang="en-US" sz="800" dirty="0">
              <a:latin typeface="微软雅黑" pitchFamily="34" charset="-122"/>
              <a:ea typeface="微软雅黑" pitchFamily="34" charset="-122"/>
            </a:endParaRPr>
          </a:p>
        </p:txBody>
      </p:sp>
      <p:sp>
        <p:nvSpPr>
          <p:cNvPr id="48" name="圆角矩形 47"/>
          <p:cNvSpPr/>
          <p:nvPr/>
        </p:nvSpPr>
        <p:spPr>
          <a:xfrm>
            <a:off x="5798960" y="3904474"/>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MongoDB</a:t>
            </a:r>
            <a:endParaRPr lang="zh-CN" altLang="en-US" sz="800" dirty="0">
              <a:latin typeface="微软雅黑" pitchFamily="34" charset="-122"/>
              <a:ea typeface="微软雅黑" pitchFamily="34" charset="-122"/>
            </a:endParaRPr>
          </a:p>
        </p:txBody>
      </p:sp>
      <p:sp>
        <p:nvSpPr>
          <p:cNvPr id="53" name="圆角矩形 52"/>
          <p:cNvSpPr/>
          <p:nvPr/>
        </p:nvSpPr>
        <p:spPr>
          <a:xfrm>
            <a:off x="5856498" y="4209274"/>
            <a:ext cx="473366" cy="228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Radis</a:t>
            </a:r>
            <a:endParaRPr lang="zh-CN" altLang="en-US" sz="800" dirty="0">
              <a:latin typeface="微软雅黑" pitchFamily="34" charset="-122"/>
              <a:ea typeface="微软雅黑" pitchFamily="34" charset="-122"/>
            </a:endParaRPr>
          </a:p>
        </p:txBody>
      </p:sp>
      <p:sp>
        <p:nvSpPr>
          <p:cNvPr id="60" name="圆角矩形 59"/>
          <p:cNvSpPr/>
          <p:nvPr/>
        </p:nvSpPr>
        <p:spPr>
          <a:xfrm>
            <a:off x="6399229" y="4209274"/>
            <a:ext cx="762000" cy="247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err="1" smtClean="0">
                <a:latin typeface="微软雅黑" pitchFamily="34" charset="-122"/>
                <a:ea typeface="微软雅黑" pitchFamily="34" charset="-122"/>
              </a:rPr>
              <a:t>RabbitMQ</a:t>
            </a:r>
            <a:endParaRPr lang="zh-CN" altLang="en-US" sz="800" dirty="0">
              <a:latin typeface="微软雅黑" pitchFamily="34" charset="-122"/>
              <a:ea typeface="微软雅黑" pitchFamily="34" charset="-122"/>
            </a:endParaRPr>
          </a:p>
        </p:txBody>
      </p:sp>
      <p:sp>
        <p:nvSpPr>
          <p:cNvPr id="61" name="流程图: 磁盘 60"/>
          <p:cNvSpPr/>
          <p:nvPr/>
        </p:nvSpPr>
        <p:spPr>
          <a:xfrm>
            <a:off x="828869" y="3008736"/>
            <a:ext cx="762000" cy="381000"/>
          </a:xfrm>
          <a:prstGeom prst="flowChartMagneticDisk">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cc - db</a:t>
            </a:r>
            <a:endParaRPr lang="zh-CN" altLang="en-US" sz="1100" dirty="0">
              <a:latin typeface="微软雅黑" pitchFamily="34" charset="-122"/>
              <a:ea typeface="微软雅黑" pitchFamily="34" charset="-122"/>
            </a:endParaRPr>
          </a:p>
        </p:txBody>
      </p:sp>
      <p:sp>
        <p:nvSpPr>
          <p:cNvPr id="62" name="流程图: 磁盘 61"/>
          <p:cNvSpPr/>
          <p:nvPr/>
        </p:nvSpPr>
        <p:spPr>
          <a:xfrm>
            <a:off x="800876" y="3562350"/>
            <a:ext cx="838200" cy="38100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db</a:t>
            </a:r>
            <a:endParaRPr lang="zh-CN" altLang="en-US" sz="1100" dirty="0">
              <a:latin typeface="微软雅黑" pitchFamily="34" charset="-122"/>
              <a:ea typeface="微软雅黑" pitchFamily="34" charset="-122"/>
            </a:endParaRPr>
          </a:p>
        </p:txBody>
      </p:sp>
      <p:sp>
        <p:nvSpPr>
          <p:cNvPr id="63" name="矩形 62"/>
          <p:cNvSpPr/>
          <p:nvPr/>
        </p:nvSpPr>
        <p:spPr>
          <a:xfrm>
            <a:off x="659359" y="4125295"/>
            <a:ext cx="1046586" cy="30324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err="1" smtClean="0">
                <a:latin typeface="微软雅黑" pitchFamily="34" charset="-122"/>
                <a:ea typeface="微软雅黑" pitchFamily="34" charset="-122"/>
              </a:rPr>
              <a:t>uaa</a:t>
            </a:r>
            <a:r>
              <a:rPr lang="en-US" altLang="zh-CN" sz="1100" dirty="0" smtClean="0">
                <a:latin typeface="微软雅黑" pitchFamily="34" charset="-122"/>
                <a:ea typeface="微软雅黑" pitchFamily="34" charset="-122"/>
              </a:rPr>
              <a:t> - </a:t>
            </a:r>
            <a:r>
              <a:rPr lang="en-US" altLang="zh-CN" sz="1100" dirty="0" err="1" smtClean="0">
                <a:latin typeface="微软雅黑" pitchFamily="34" charset="-122"/>
                <a:ea typeface="微软雅黑" pitchFamily="34" charset="-122"/>
              </a:rPr>
              <a:t>AuthN</a:t>
            </a:r>
            <a:endParaRPr lang="zh-CN" altLang="en-US" sz="1100" dirty="0" smtClean="0">
              <a:latin typeface="微软雅黑" pitchFamily="34" charset="-122"/>
              <a:ea typeface="微软雅黑" pitchFamily="34" charset="-122"/>
            </a:endParaRPr>
          </a:p>
        </p:txBody>
      </p:sp>
      <p:grpSp>
        <p:nvGrpSpPr>
          <p:cNvPr id="2" name="组合 151"/>
          <p:cNvGrpSpPr/>
          <p:nvPr/>
        </p:nvGrpSpPr>
        <p:grpSpPr>
          <a:xfrm>
            <a:off x="666168" y="1962150"/>
            <a:ext cx="1295401" cy="866193"/>
            <a:chOff x="666168" y="2047294"/>
            <a:chExt cx="1295401" cy="781049"/>
          </a:xfrm>
        </p:grpSpPr>
        <p:sp>
          <p:nvSpPr>
            <p:cNvPr id="65" name="矩形 64"/>
            <p:cNvSpPr/>
            <p:nvPr/>
          </p:nvSpPr>
          <p:spPr>
            <a:xfrm>
              <a:off x="868763" y="204729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4" name="矩形 63"/>
            <p:cNvSpPr/>
            <p:nvPr/>
          </p:nvSpPr>
          <p:spPr>
            <a:xfrm>
              <a:off x="763686" y="2120804"/>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36" name="矩形 35"/>
            <p:cNvSpPr/>
            <p:nvPr/>
          </p:nvSpPr>
          <p:spPr>
            <a:xfrm>
              <a:off x="666168" y="2194315"/>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cloud controller</a:t>
              </a:r>
              <a:endParaRPr lang="zh-CN" altLang="en-US" sz="1100" dirty="0">
                <a:latin typeface="微软雅黑" pitchFamily="34" charset="-122"/>
                <a:ea typeface="微软雅黑" pitchFamily="34" charset="-122"/>
              </a:endParaRPr>
            </a:p>
          </p:txBody>
        </p:sp>
      </p:grpSp>
      <p:grpSp>
        <p:nvGrpSpPr>
          <p:cNvPr id="4" name="组合 41"/>
          <p:cNvGrpSpPr/>
          <p:nvPr/>
        </p:nvGrpSpPr>
        <p:grpSpPr>
          <a:xfrm>
            <a:off x="2352870" y="2285612"/>
            <a:ext cx="1066800" cy="685800"/>
            <a:chOff x="2362200" y="1943101"/>
            <a:chExt cx="1295401" cy="781049"/>
          </a:xfrm>
        </p:grpSpPr>
        <p:sp>
          <p:nvSpPr>
            <p:cNvPr id="68" name="矩形 67"/>
            <p:cNvSpPr/>
            <p:nvPr/>
          </p:nvSpPr>
          <p:spPr>
            <a:xfrm>
              <a:off x="2564796" y="194310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69" name="矩形 68"/>
            <p:cNvSpPr/>
            <p:nvPr/>
          </p:nvSpPr>
          <p:spPr>
            <a:xfrm>
              <a:off x="2459718" y="2016611"/>
              <a:ext cx="1092805"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sz="1100" dirty="0">
                <a:latin typeface="微软雅黑" pitchFamily="34" charset="-122"/>
                <a:ea typeface="微软雅黑" pitchFamily="34" charset="-122"/>
              </a:endParaRPr>
            </a:p>
          </p:txBody>
        </p:sp>
        <p:sp>
          <p:nvSpPr>
            <p:cNvPr id="70" name="矩形 69"/>
            <p:cNvSpPr/>
            <p:nvPr/>
          </p:nvSpPr>
          <p:spPr>
            <a:xfrm>
              <a:off x="2362200" y="2090122"/>
              <a:ext cx="1092806" cy="634028"/>
            </a:xfrm>
            <a:prstGeom prst="rect">
              <a:avLst/>
            </a:prstGeom>
            <a:solidFill>
              <a:schemeClr val="bg1"/>
            </a:solidFill>
            <a:ln w="28575">
              <a:solidFill>
                <a:srgbClr val="0000CC"/>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100" dirty="0" smtClean="0">
                  <a:latin typeface="微软雅黑" pitchFamily="34" charset="-122"/>
                  <a:ea typeface="微软雅黑" pitchFamily="34" charset="-122"/>
                </a:rPr>
                <a:t>Stager</a:t>
              </a:r>
              <a:endParaRPr lang="zh-CN" altLang="en-US" sz="1100" dirty="0">
                <a:latin typeface="微软雅黑" pitchFamily="34" charset="-122"/>
                <a:ea typeface="微软雅黑" pitchFamily="34" charset="-122"/>
              </a:endParaRPr>
            </a:p>
          </p:txBody>
        </p:sp>
      </p:grpSp>
      <p:sp>
        <p:nvSpPr>
          <p:cNvPr id="71" name="矩形 70"/>
          <p:cNvSpPr/>
          <p:nvPr/>
        </p:nvSpPr>
        <p:spPr>
          <a:xfrm>
            <a:off x="2352869" y="3209343"/>
            <a:ext cx="762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package cache</a:t>
            </a:r>
            <a:endParaRPr lang="zh-CN" altLang="en-US" sz="1100" dirty="0">
              <a:latin typeface="微软雅黑" pitchFamily="34" charset="-122"/>
              <a:ea typeface="微软雅黑" pitchFamily="34" charset="-122"/>
            </a:endParaRPr>
          </a:p>
        </p:txBody>
      </p:sp>
      <p:sp>
        <p:nvSpPr>
          <p:cNvPr id="72" name="矩形 71"/>
          <p:cNvSpPr/>
          <p:nvPr/>
        </p:nvSpPr>
        <p:spPr>
          <a:xfrm>
            <a:off x="2352869" y="3971343"/>
            <a:ext cx="914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err="1" smtClean="0">
                <a:latin typeface="微软雅黑" pitchFamily="34" charset="-122"/>
                <a:ea typeface="微软雅黑" pitchFamily="34" charset="-122"/>
              </a:rPr>
              <a:t>blobstore</a:t>
            </a:r>
            <a:endParaRPr lang="zh-CN" altLang="en-US" sz="1100" dirty="0">
              <a:latin typeface="微软雅黑" pitchFamily="34" charset="-122"/>
              <a:ea typeface="微软雅黑" pitchFamily="34" charset="-122"/>
            </a:endParaRPr>
          </a:p>
        </p:txBody>
      </p:sp>
      <p:grpSp>
        <p:nvGrpSpPr>
          <p:cNvPr id="5" name="组合 93"/>
          <p:cNvGrpSpPr/>
          <p:nvPr/>
        </p:nvGrpSpPr>
        <p:grpSpPr>
          <a:xfrm>
            <a:off x="5341760" y="1952819"/>
            <a:ext cx="1839241" cy="1386000"/>
            <a:chOff x="5562600" y="2870323"/>
            <a:chExt cx="1839241" cy="1386000"/>
          </a:xfrm>
        </p:grpSpPr>
        <p:sp>
          <p:nvSpPr>
            <p:cNvPr id="56" name="Rectangle 29"/>
            <p:cNvSpPr>
              <a:spLocks noChangeArrowheads="1"/>
            </p:cNvSpPr>
            <p:nvPr/>
          </p:nvSpPr>
          <p:spPr bwMode="auto">
            <a:xfrm>
              <a:off x="5562600" y="2870323"/>
              <a:ext cx="1752600" cy="1386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endParaRPr lang="en-US" altLang="zh-CN" sz="1100" dirty="0" smtClean="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en-US" altLang="zh-CN" sz="1100" dirty="0">
                <a:latin typeface="微软雅黑" pitchFamily="34" charset="-122"/>
                <a:ea typeface="微软雅黑" pitchFamily="34" charset="-122"/>
              </a:endParaRPr>
            </a:p>
            <a:p>
              <a:pPr algn="ctr" fontAlgn="auto">
                <a:spcBef>
                  <a:spcPts val="0"/>
                </a:spcBef>
                <a:spcAft>
                  <a:spcPts val="0"/>
                </a:spcAft>
                <a:defRPr/>
              </a:pPr>
              <a:endParaRPr lang="zh-CN" sz="1100" dirty="0">
                <a:latin typeface="微软雅黑" pitchFamily="34" charset="-122"/>
                <a:ea typeface="微软雅黑" pitchFamily="34" charset="-122"/>
              </a:endParaRPr>
            </a:p>
          </p:txBody>
        </p:sp>
        <p:sp>
          <p:nvSpPr>
            <p:cNvPr id="75" name="矩形 74"/>
            <p:cNvSpPr/>
            <p:nvPr/>
          </p:nvSpPr>
          <p:spPr>
            <a:xfrm>
              <a:off x="5644800" y="3267075"/>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28" name="Rectangle 41"/>
            <p:cNvSpPr>
              <a:spLocks noChangeArrowheads="1"/>
            </p:cNvSpPr>
            <p:nvPr/>
          </p:nvSpPr>
          <p:spPr bwMode="auto">
            <a:xfrm>
              <a:off x="5759100" y="3419475"/>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zh-CN" altLang="en-US" sz="1000" dirty="0" smtClean="0">
                  <a:solidFill>
                    <a:srgbClr val="FF0000"/>
                  </a:solidFill>
                  <a:latin typeface="微软雅黑" pitchFamily="34" charset="-122"/>
                  <a:ea typeface="微软雅黑" pitchFamily="34" charset="-122"/>
                </a:rPr>
                <a:t>核心业务</a:t>
              </a:r>
              <a:endParaRPr lang="zh-CN" altLang="en-US" sz="1000" dirty="0">
                <a:solidFill>
                  <a:srgbClr val="FF0000"/>
                </a:solidFill>
                <a:latin typeface="微软雅黑" pitchFamily="34" charset="-122"/>
                <a:ea typeface="微软雅黑" pitchFamily="34" charset="-122"/>
              </a:endParaRPr>
            </a:p>
          </p:txBody>
        </p:sp>
        <p:sp>
          <p:nvSpPr>
            <p:cNvPr id="47" name="Text Box 11"/>
            <p:cNvSpPr txBox="1">
              <a:spLocks noChangeArrowheads="1"/>
            </p:cNvSpPr>
            <p:nvPr/>
          </p:nvSpPr>
          <p:spPr bwMode="auto">
            <a:xfrm>
              <a:off x="6400800" y="3486150"/>
              <a:ext cx="1001041" cy="261610"/>
            </a:xfrm>
            <a:prstGeom prst="rect">
              <a:avLst/>
            </a:prstGeom>
            <a:noFill/>
            <a:ln w="9525">
              <a:noFill/>
              <a:miter lim="800000"/>
              <a:headEnd/>
              <a:tailEnd/>
            </a:ln>
          </p:spPr>
          <p:txBody>
            <a:bodyPr wrap="square">
              <a:spAutoFit/>
            </a:bodyPr>
            <a:lstStyle/>
            <a:p>
              <a:pPr algn="ctr"/>
              <a:endParaRPr lang="zh-CN" altLang="en-US" sz="1100" b="1" dirty="0">
                <a:solidFill>
                  <a:srgbClr val="990033"/>
                </a:solidFill>
                <a:latin typeface="微软雅黑" pitchFamily="34" charset="-122"/>
                <a:ea typeface="微软雅黑" pitchFamily="34" charset="-122"/>
              </a:endParaRPr>
            </a:p>
          </p:txBody>
        </p:sp>
        <p:sp>
          <p:nvSpPr>
            <p:cNvPr id="74" name="Text Box 11"/>
            <p:cNvSpPr txBox="1">
              <a:spLocks noChangeArrowheads="1"/>
            </p:cNvSpPr>
            <p:nvPr/>
          </p:nvSpPr>
          <p:spPr bwMode="auto">
            <a:xfrm>
              <a:off x="5896945" y="2952750"/>
              <a:ext cx="1095375" cy="261610"/>
            </a:xfrm>
            <a:prstGeom prst="rect">
              <a:avLst/>
            </a:prstGeom>
            <a:noFill/>
            <a:ln w="9525">
              <a:noFill/>
              <a:miter lim="800000"/>
              <a:headEnd/>
              <a:tailEnd/>
            </a:ln>
          </p:spPr>
          <p:txBody>
            <a:bodyPr wrap="square">
              <a:spAutoFit/>
            </a:bodyPr>
            <a:lstStyle/>
            <a:p>
              <a:pPr algn="ctr"/>
              <a:r>
                <a:rPr lang="en-US" altLang="zh-CN" sz="1100" b="1" dirty="0" err="1" smtClean="0">
                  <a:solidFill>
                    <a:srgbClr val="990033"/>
                  </a:solidFill>
                  <a:latin typeface="微软雅黑" pitchFamily="34" charset="-122"/>
                  <a:ea typeface="微软雅黑" pitchFamily="34" charset="-122"/>
                </a:rPr>
                <a:t>dea</a:t>
              </a:r>
              <a:r>
                <a:rPr lang="en-US" altLang="zh-CN" sz="1100" b="1" dirty="0" smtClean="0">
                  <a:solidFill>
                    <a:srgbClr val="990033"/>
                  </a:solidFill>
                  <a:latin typeface="微软雅黑" pitchFamily="34" charset="-122"/>
                  <a:ea typeface="微软雅黑" pitchFamily="34" charset="-122"/>
                </a:rPr>
                <a:t> pool</a:t>
              </a:r>
              <a:endParaRPr lang="zh-CN" altLang="en-US" sz="1100" b="1" dirty="0">
                <a:solidFill>
                  <a:srgbClr val="990033"/>
                </a:solidFill>
                <a:latin typeface="微软雅黑" pitchFamily="34" charset="-122"/>
                <a:ea typeface="微软雅黑" pitchFamily="34" charset="-122"/>
              </a:endParaRPr>
            </a:p>
          </p:txBody>
        </p:sp>
        <p:sp>
          <p:nvSpPr>
            <p:cNvPr id="89" name="矩形 88"/>
            <p:cNvSpPr/>
            <p:nvPr/>
          </p:nvSpPr>
          <p:spPr>
            <a:xfrm>
              <a:off x="6477000" y="3257550"/>
              <a:ext cx="756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endParaRPr lang="en-US" altLang="zh-CN" sz="1000" dirty="0" smtClean="0">
                <a:latin typeface="微软雅黑" pitchFamily="34" charset="-122"/>
                <a:ea typeface="微软雅黑" pitchFamily="34" charset="-122"/>
              </a:endParaRPr>
            </a:p>
            <a:p>
              <a:pPr algn="ctr"/>
              <a:r>
                <a:rPr lang="en-US" altLang="zh-CN" sz="1000" dirty="0" smtClean="0">
                  <a:latin typeface="微软雅黑" pitchFamily="34" charset="-122"/>
                  <a:ea typeface="微软雅黑" pitchFamily="34" charset="-122"/>
                </a:rPr>
                <a:t>Warden</a:t>
              </a:r>
            </a:p>
            <a:p>
              <a:pPr algn="ctr"/>
              <a:r>
                <a:rPr lang="en-US" altLang="zh-CN" sz="1000" dirty="0" smtClean="0">
                  <a:latin typeface="微软雅黑" pitchFamily="34" charset="-122"/>
                  <a:ea typeface="微软雅黑" pitchFamily="34" charset="-122"/>
                </a:rPr>
                <a:t>container</a:t>
              </a:r>
            </a:p>
          </p:txBody>
        </p:sp>
        <p:sp>
          <p:nvSpPr>
            <p:cNvPr id="90" name="Rectangle 41"/>
            <p:cNvSpPr>
              <a:spLocks noChangeArrowheads="1"/>
            </p:cNvSpPr>
            <p:nvPr/>
          </p:nvSpPr>
          <p:spPr bwMode="auto">
            <a:xfrm>
              <a:off x="6591300" y="3409950"/>
              <a:ext cx="505097"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altLang="zh-CN" sz="1000" dirty="0" smtClean="0">
                  <a:solidFill>
                    <a:srgbClr val="FF0000"/>
                  </a:solidFill>
                  <a:latin typeface="微软雅黑" pitchFamily="34" charset="-122"/>
                  <a:ea typeface="微软雅黑" pitchFamily="34" charset="-122"/>
                </a:rPr>
                <a:t>CRM</a:t>
              </a:r>
              <a:r>
                <a:rPr lang="zh-CN" altLang="en-US" sz="1000" dirty="0" smtClean="0">
                  <a:solidFill>
                    <a:srgbClr val="FF0000"/>
                  </a:solidFill>
                  <a:latin typeface="微软雅黑" pitchFamily="34" charset="-122"/>
                  <a:ea typeface="微软雅黑" pitchFamily="34" charset="-122"/>
                </a:rPr>
                <a:t>系统</a:t>
              </a:r>
              <a:endParaRPr lang="zh-CN" altLang="en-US" sz="1000" dirty="0">
                <a:solidFill>
                  <a:srgbClr val="FF0000"/>
                </a:solidFill>
                <a:latin typeface="微软雅黑" pitchFamily="34" charset="-122"/>
                <a:ea typeface="微软雅黑" pitchFamily="34" charset="-122"/>
              </a:endParaRPr>
            </a:p>
          </p:txBody>
        </p:sp>
      </p:grpSp>
      <p:sp>
        <p:nvSpPr>
          <p:cNvPr id="95" name="下箭头 94"/>
          <p:cNvSpPr/>
          <p:nvPr/>
        </p:nvSpPr>
        <p:spPr bwMode="auto">
          <a:xfrm>
            <a:off x="1754152" y="1095957"/>
            <a:ext cx="162000"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6" name="下箭头 95"/>
          <p:cNvSpPr/>
          <p:nvPr/>
        </p:nvSpPr>
        <p:spPr bwMode="auto">
          <a:xfrm>
            <a:off x="5484829" y="1123950"/>
            <a:ext cx="209732"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98" name="下箭头 97"/>
          <p:cNvSpPr/>
          <p:nvPr/>
        </p:nvSpPr>
        <p:spPr bwMode="auto">
          <a:xfrm>
            <a:off x="6542493" y="1123950"/>
            <a:ext cx="208386" cy="1368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sp>
        <p:nvSpPr>
          <p:cNvPr id="76" name="下箭头 75"/>
          <p:cNvSpPr/>
          <p:nvPr/>
        </p:nvSpPr>
        <p:spPr bwMode="auto">
          <a:xfrm>
            <a:off x="819538" y="1105288"/>
            <a:ext cx="161731" cy="864000"/>
          </a:xfrm>
          <a:prstGeom prst="downArrow">
            <a:avLst/>
          </a:prstGeom>
          <a:solidFill>
            <a:srgbClr val="92D050"/>
          </a:solidFill>
          <a:ln w="19050">
            <a:prstDash val="dash"/>
            <a:headEnd type="arrow" w="med" len="med"/>
            <a:tailEn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defRPr/>
            </a:pPr>
            <a:endParaRPr lang="zh-CN" altLang="en-US" sz="1100" dirty="0">
              <a:latin typeface="微软雅黑" pitchFamily="34" charset="-122"/>
              <a:ea typeface="微软雅黑" pitchFamily="34" charset="-122"/>
            </a:endParaRPr>
          </a:p>
        </p:txBody>
      </p:sp>
      <p:cxnSp>
        <p:nvCxnSpPr>
          <p:cNvPr id="78" name="肘形连接符 77"/>
          <p:cNvCxnSpPr>
            <a:stCxn id="70" idx="1"/>
            <a:endCxn id="71" idx="1"/>
          </p:cNvCxnSpPr>
          <p:nvPr/>
        </p:nvCxnSpPr>
        <p:spPr>
          <a:xfrm rot="10800000" flipV="1">
            <a:off x="2352870" y="2693057"/>
            <a:ext cx="1" cy="706785"/>
          </a:xfrm>
          <a:prstGeom prst="bentConnector3">
            <a:avLst>
              <a:gd name="adj1" fmla="val 22860100000"/>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肘形连接符 79"/>
          <p:cNvCxnSpPr>
            <a:stCxn id="70" idx="1"/>
            <a:endCxn id="72" idx="1"/>
          </p:cNvCxnSpPr>
          <p:nvPr/>
        </p:nvCxnSpPr>
        <p:spPr>
          <a:xfrm rot="10800000" flipV="1">
            <a:off x="2352870" y="2693057"/>
            <a:ext cx="1" cy="1430685"/>
          </a:xfrm>
          <a:prstGeom prst="bentConnector3">
            <a:avLst>
              <a:gd name="adj1" fmla="val 22860100000"/>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形状 81"/>
          <p:cNvCxnSpPr/>
          <p:nvPr/>
        </p:nvCxnSpPr>
        <p:spPr>
          <a:xfrm rot="10800000" flipV="1">
            <a:off x="1562962" y="1800150"/>
            <a:ext cx="5760000" cy="1620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直接箭头连接符 83"/>
          <p:cNvCxnSpPr/>
          <p:nvPr/>
        </p:nvCxnSpPr>
        <p:spPr>
          <a:xfrm>
            <a:off x="1971869" y="2495550"/>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直接箭头连接符 96"/>
          <p:cNvCxnSpPr/>
          <p:nvPr/>
        </p:nvCxnSpPr>
        <p:spPr>
          <a:xfrm>
            <a:off x="1209869" y="2817460"/>
            <a:ext cx="0" cy="234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2" name="直接箭头连接符 101"/>
          <p:cNvCxnSpPr/>
          <p:nvPr/>
        </p:nvCxnSpPr>
        <p:spPr>
          <a:xfrm flipV="1">
            <a:off x="1209869" y="3895143"/>
            <a:ext cx="0" cy="2412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4" name="肘形连接符 103"/>
          <p:cNvCxnSpPr>
            <a:stCxn id="63" idx="1"/>
            <a:endCxn id="36" idx="1"/>
          </p:cNvCxnSpPr>
          <p:nvPr/>
        </p:nvCxnSpPr>
        <p:spPr>
          <a:xfrm rot="10800000" flipH="1">
            <a:off x="659358" y="2476771"/>
            <a:ext cx="6809" cy="1800148"/>
          </a:xfrm>
          <a:prstGeom prst="bentConnector3">
            <a:avLst>
              <a:gd name="adj1" fmla="val -335732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6" name="形状 105"/>
          <p:cNvCxnSpPr/>
          <p:nvPr/>
        </p:nvCxnSpPr>
        <p:spPr>
          <a:xfrm rot="16200000" flipH="1">
            <a:off x="1331586" y="3218715"/>
            <a:ext cx="1494000" cy="540000"/>
          </a:xfrm>
          <a:prstGeom prst="bentConnector2">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1" name="直接箭头连接符 110"/>
          <p:cNvCxnSpPr>
            <a:stCxn id="56" idx="3"/>
          </p:cNvCxnSpPr>
          <p:nvPr/>
        </p:nvCxnSpPr>
        <p:spPr>
          <a:xfrm>
            <a:off x="7094360" y="2645819"/>
            <a:ext cx="252000" cy="2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9" name="组合 115"/>
          <p:cNvGrpSpPr/>
          <p:nvPr/>
        </p:nvGrpSpPr>
        <p:grpSpPr>
          <a:xfrm>
            <a:off x="3884629" y="2343150"/>
            <a:ext cx="851647" cy="457200"/>
            <a:chOff x="4191000" y="3562350"/>
            <a:chExt cx="1004047" cy="533400"/>
          </a:xfrm>
        </p:grpSpPr>
        <p:sp>
          <p:nvSpPr>
            <p:cNvPr id="112" name="矩形 111"/>
            <p:cNvSpPr/>
            <p:nvPr/>
          </p:nvSpPr>
          <p:spPr>
            <a:xfrm>
              <a:off x="4253753" y="35623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00" name="矩形 99"/>
            <p:cNvSpPr/>
            <p:nvPr/>
          </p:nvSpPr>
          <p:spPr>
            <a:xfrm>
              <a:off x="4191000" y="3638550"/>
              <a:ext cx="9412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 gateway</a:t>
              </a:r>
              <a:endParaRPr lang="zh-CN" altLang="en-US" sz="1100" dirty="0">
                <a:latin typeface="微软雅黑" pitchFamily="34" charset="-122"/>
                <a:ea typeface="微软雅黑" pitchFamily="34" charset="-122"/>
              </a:endParaRPr>
            </a:p>
          </p:txBody>
        </p:sp>
      </p:grpSp>
      <p:sp>
        <p:nvSpPr>
          <p:cNvPr id="117" name="矩形 116"/>
          <p:cNvSpPr/>
          <p:nvPr/>
        </p:nvSpPr>
        <p:spPr>
          <a:xfrm>
            <a:off x="421428" y="1609143"/>
            <a:ext cx="762000" cy="15240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900" dirty="0" smtClean="0">
                <a:latin typeface="微软雅黑" pitchFamily="34" charset="-122"/>
                <a:ea typeface="微软雅黑" pitchFamily="34" charset="-122"/>
              </a:rPr>
              <a:t>Caldecott</a:t>
            </a:r>
          </a:p>
        </p:txBody>
      </p:sp>
      <p:cxnSp>
        <p:nvCxnSpPr>
          <p:cNvPr id="119" name="直接箭头连接符 118"/>
          <p:cNvCxnSpPr/>
          <p:nvPr/>
        </p:nvCxnSpPr>
        <p:spPr>
          <a:xfrm>
            <a:off x="1267407" y="1495619"/>
            <a:ext cx="0" cy="450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1" name="直接箭头连接符 120"/>
          <p:cNvCxnSpPr/>
          <p:nvPr/>
        </p:nvCxnSpPr>
        <p:spPr>
          <a:xfrm>
            <a:off x="5865247" y="1495619"/>
            <a:ext cx="0" cy="1008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3" name="直接箭头连接符 122"/>
          <p:cNvCxnSpPr/>
          <p:nvPr/>
        </p:nvCxnSpPr>
        <p:spPr>
          <a:xfrm>
            <a:off x="1981200" y="1994799"/>
            <a:ext cx="3366000"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2" name="组合 126"/>
          <p:cNvGrpSpPr/>
          <p:nvPr/>
        </p:nvGrpSpPr>
        <p:grpSpPr>
          <a:xfrm>
            <a:off x="4647728" y="3800281"/>
            <a:ext cx="1017494" cy="685800"/>
            <a:chOff x="5095875" y="3790950"/>
            <a:chExt cx="1017494" cy="685800"/>
          </a:xfrm>
        </p:grpSpPr>
        <p:sp>
          <p:nvSpPr>
            <p:cNvPr id="126" name="矩形 125"/>
            <p:cNvSpPr/>
            <p:nvPr/>
          </p:nvSpPr>
          <p:spPr>
            <a:xfrm>
              <a:off x="5324475" y="37909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5" name="矩形 124"/>
            <p:cNvSpPr/>
            <p:nvPr/>
          </p:nvSpPr>
          <p:spPr>
            <a:xfrm>
              <a:off x="5248275" y="38671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24" name="矩形 123"/>
            <p:cNvSpPr/>
            <p:nvPr/>
          </p:nvSpPr>
          <p:spPr>
            <a:xfrm>
              <a:off x="5172075" y="39433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100" dirty="0">
                <a:latin typeface="微软雅黑" pitchFamily="34" charset="-122"/>
                <a:ea typeface="微软雅黑" pitchFamily="34" charset="-122"/>
              </a:endParaRPr>
            </a:p>
          </p:txBody>
        </p:sp>
        <p:sp>
          <p:nvSpPr>
            <p:cNvPr id="115" name="矩形 114"/>
            <p:cNvSpPr/>
            <p:nvPr/>
          </p:nvSpPr>
          <p:spPr>
            <a:xfrm>
              <a:off x="5095875" y="4019550"/>
              <a:ext cx="78889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smtClean="0">
                  <a:latin typeface="微软雅黑" pitchFamily="34" charset="-122"/>
                  <a:ea typeface="微软雅黑" pitchFamily="34" charset="-122"/>
                </a:rPr>
                <a:t>Service</a:t>
              </a:r>
            </a:p>
            <a:p>
              <a:pPr algn="ctr"/>
              <a:r>
                <a:rPr lang="en-US" altLang="zh-CN" sz="1100" dirty="0" smtClean="0">
                  <a:latin typeface="微软雅黑" pitchFamily="34" charset="-122"/>
                  <a:ea typeface="微软雅黑" pitchFamily="34" charset="-122"/>
                </a:rPr>
                <a:t>node</a:t>
              </a:r>
              <a:endParaRPr lang="zh-CN" altLang="en-US" sz="1100" dirty="0">
                <a:latin typeface="微软雅黑" pitchFamily="34" charset="-122"/>
                <a:ea typeface="微软雅黑" pitchFamily="34" charset="-122"/>
              </a:endParaRPr>
            </a:p>
          </p:txBody>
        </p:sp>
      </p:grpSp>
      <p:cxnSp>
        <p:nvCxnSpPr>
          <p:cNvPr id="129" name="直接箭头连接符 128"/>
          <p:cNvCxnSpPr/>
          <p:nvPr/>
        </p:nvCxnSpPr>
        <p:spPr>
          <a:xfrm>
            <a:off x="6798891" y="2904543"/>
            <a:ext cx="0" cy="1008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1" name="直接箭头连接符 130"/>
          <p:cNvCxnSpPr/>
          <p:nvPr/>
        </p:nvCxnSpPr>
        <p:spPr>
          <a:xfrm>
            <a:off x="5505043" y="4372557"/>
            <a:ext cx="381000"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2" name="直接箭头连接符 131"/>
          <p:cNvCxnSpPr/>
          <p:nvPr/>
        </p:nvCxnSpPr>
        <p:spPr>
          <a:xfrm>
            <a:off x="5131822" y="1504950"/>
            <a:ext cx="0" cy="2070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4" name="矩形 133"/>
          <p:cNvSpPr/>
          <p:nvPr/>
        </p:nvSpPr>
        <p:spPr>
          <a:xfrm>
            <a:off x="3903291" y="3876481"/>
            <a:ext cx="533400"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latin typeface="微软雅黑" pitchFamily="34" charset="-122"/>
                <a:ea typeface="微软雅黑" pitchFamily="34" charset="-122"/>
              </a:rPr>
              <a:t>Oracle</a:t>
            </a:r>
            <a:endParaRPr lang="zh-CN" altLang="en-US" sz="800" dirty="0" smtClean="0">
              <a:latin typeface="微软雅黑" pitchFamily="34" charset="-122"/>
              <a:ea typeface="微软雅黑" pitchFamily="34" charset="-122"/>
            </a:endParaRPr>
          </a:p>
        </p:txBody>
      </p:sp>
      <p:grpSp>
        <p:nvGrpSpPr>
          <p:cNvPr id="13" name="组合 136"/>
          <p:cNvGrpSpPr/>
          <p:nvPr/>
        </p:nvGrpSpPr>
        <p:grpSpPr>
          <a:xfrm>
            <a:off x="3687126" y="2971412"/>
            <a:ext cx="884855" cy="438538"/>
            <a:chOff x="3687145" y="3428612"/>
            <a:chExt cx="884855" cy="438538"/>
          </a:xfrm>
        </p:grpSpPr>
        <p:sp>
          <p:nvSpPr>
            <p:cNvPr id="136" name="矩形 135"/>
            <p:cNvSpPr/>
            <p:nvPr/>
          </p:nvSpPr>
          <p:spPr>
            <a:xfrm>
              <a:off x="3810000" y="3428612"/>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000" dirty="0"/>
            </a:p>
          </p:txBody>
        </p:sp>
        <p:sp>
          <p:nvSpPr>
            <p:cNvPr id="135" name="矩形 134"/>
            <p:cNvSpPr/>
            <p:nvPr/>
          </p:nvSpPr>
          <p:spPr>
            <a:xfrm>
              <a:off x="3687145" y="3486150"/>
              <a:ext cx="762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000" dirty="0" smtClean="0"/>
                <a:t>service broker</a:t>
              </a:r>
              <a:endParaRPr lang="zh-CN" altLang="en-US" sz="1000" dirty="0"/>
            </a:p>
          </p:txBody>
        </p:sp>
      </p:grpSp>
      <p:sp>
        <p:nvSpPr>
          <p:cNvPr id="138" name="矩形 137"/>
          <p:cNvSpPr/>
          <p:nvPr/>
        </p:nvSpPr>
        <p:spPr>
          <a:xfrm>
            <a:off x="3865967" y="4181281"/>
            <a:ext cx="609600"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800" dirty="0" smtClean="0"/>
              <a:t>Legacy</a:t>
            </a:r>
          </a:p>
          <a:p>
            <a:pPr algn="ctr">
              <a:defRPr/>
            </a:pPr>
            <a:r>
              <a:rPr lang="en-US" altLang="zh-CN" sz="800" dirty="0" smtClean="0">
                <a:latin typeface="微软雅黑" pitchFamily="34" charset="-122"/>
                <a:ea typeface="微软雅黑" pitchFamily="34" charset="-122"/>
              </a:rPr>
              <a:t>App</a:t>
            </a:r>
          </a:p>
        </p:txBody>
      </p:sp>
      <p:cxnSp>
        <p:nvCxnSpPr>
          <p:cNvPr id="140" name="直接箭头连接符 139"/>
          <p:cNvCxnSpPr/>
          <p:nvPr/>
        </p:nvCxnSpPr>
        <p:spPr>
          <a:xfrm flipH="1">
            <a:off x="4425498" y="3980674"/>
            <a:ext cx="288000"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8" name="形状 147"/>
          <p:cNvCxnSpPr>
            <a:stCxn id="112" idx="3"/>
          </p:cNvCxnSpPr>
          <p:nvPr/>
        </p:nvCxnSpPr>
        <p:spPr>
          <a:xfrm>
            <a:off x="4736276" y="2539093"/>
            <a:ext cx="288000" cy="12420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0" name="形状 149"/>
          <p:cNvCxnSpPr>
            <a:stCxn id="136" idx="3"/>
          </p:cNvCxnSpPr>
          <p:nvPr/>
        </p:nvCxnSpPr>
        <p:spPr>
          <a:xfrm>
            <a:off x="4571981" y="3161912"/>
            <a:ext cx="162000" cy="8064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形状 153"/>
          <p:cNvCxnSpPr/>
          <p:nvPr/>
        </p:nvCxnSpPr>
        <p:spPr>
          <a:xfrm>
            <a:off x="1981200" y="2095888"/>
            <a:ext cx="2340000" cy="252000"/>
          </a:xfrm>
          <a:prstGeom prst="bentConnector2">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形状 155"/>
          <p:cNvCxnSpPr/>
          <p:nvPr/>
        </p:nvCxnSpPr>
        <p:spPr>
          <a:xfrm>
            <a:off x="1971869" y="2200081"/>
            <a:ext cx="1764000" cy="828000"/>
          </a:xfrm>
          <a:prstGeom prst="bentConnector2">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7" name="灯片编号占位符 76"/>
          <p:cNvSpPr>
            <a:spLocks noGrp="1"/>
          </p:cNvSpPr>
          <p:nvPr>
            <p:ph type="sldNum" sz="quarter" idx="10"/>
          </p:nvPr>
        </p:nvSpPr>
        <p:spPr/>
        <p:txBody>
          <a:bodyPr/>
          <a:lstStyle/>
          <a:p>
            <a:pPr>
              <a:defRPr/>
            </a:pPr>
            <a:fld id="{76ED1C7B-0CD9-4688-8F46-F81567B67419}" type="slidenum">
              <a:rPr lang="en-US" altLang="zh-CN" smtClean="0"/>
              <a:pPr>
                <a:defRPr/>
              </a:pPr>
              <a:t>7</a:t>
            </a:fld>
            <a:endParaRPr lang="en-US" altLang="zh-CN"/>
          </a:p>
        </p:txBody>
      </p:sp>
      <p:cxnSp>
        <p:nvCxnSpPr>
          <p:cNvPr id="79" name="直接箭头连接符 78"/>
          <p:cNvCxnSpPr/>
          <p:nvPr/>
        </p:nvCxnSpPr>
        <p:spPr>
          <a:xfrm>
            <a:off x="8478683" y="1388358"/>
            <a:ext cx="540000" cy="2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5" name="矩形 84"/>
          <p:cNvSpPr/>
          <p:nvPr/>
        </p:nvSpPr>
        <p:spPr>
          <a:xfrm>
            <a:off x="8404953" y="1962150"/>
            <a:ext cx="685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1200" dirty="0" smtClean="0"/>
          </a:p>
          <a:p>
            <a:pPr algn="ctr"/>
            <a:r>
              <a:rPr lang="en-US" altLang="zh-CN" sz="1200" dirty="0" smtClean="0"/>
              <a:t>other</a:t>
            </a:r>
            <a:endParaRPr lang="zh-CN" altLang="en-US" sz="1200" dirty="0" smtClean="0"/>
          </a:p>
        </p:txBody>
      </p:sp>
      <p:cxnSp>
        <p:nvCxnSpPr>
          <p:cNvPr id="86" name="直接箭头连接符 85"/>
          <p:cNvCxnSpPr/>
          <p:nvPr/>
        </p:nvCxnSpPr>
        <p:spPr>
          <a:xfrm>
            <a:off x="8490619" y="2114550"/>
            <a:ext cx="540000" cy="2131"/>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支持按需服务</a:t>
            </a:r>
            <a:r>
              <a:rPr lang="en-US" altLang="zh-CN" dirty="0" smtClean="0"/>
              <a:t>/</a:t>
            </a:r>
            <a:r>
              <a:rPr lang="zh-CN" altLang="en-US" dirty="0" smtClean="0"/>
              <a:t>付费的扩展</a:t>
            </a:r>
            <a:endParaRPr lang="zh-CN" altLang="en-US" dirty="0"/>
          </a:p>
        </p:txBody>
      </p:sp>
      <p:sp>
        <p:nvSpPr>
          <p:cNvPr id="4" name="灯片编号占位符 3"/>
          <p:cNvSpPr>
            <a:spLocks noGrp="1"/>
          </p:cNvSpPr>
          <p:nvPr>
            <p:ph type="sldNum" sz="quarter" idx="10"/>
          </p:nvPr>
        </p:nvSpPr>
        <p:spPr/>
        <p:txBody>
          <a:bodyPr/>
          <a:lstStyle/>
          <a:p>
            <a:pPr>
              <a:defRPr/>
            </a:pPr>
            <a:fld id="{76ED1C7B-0CD9-4688-8F46-F81567B67419}" type="slidenum">
              <a:rPr lang="en-US" altLang="zh-CN" smtClean="0"/>
              <a:pPr>
                <a:defRPr/>
              </a:pPr>
              <a:t>70</a:t>
            </a:fld>
            <a:endParaRPr lang="en-US" altLang="zh-CN" dirty="0"/>
          </a:p>
        </p:txBody>
      </p:sp>
      <p:pic>
        <p:nvPicPr>
          <p:cNvPr id="153602" name="Picture 2"/>
          <p:cNvPicPr>
            <a:picLocks noChangeAspect="1" noChangeArrowheads="1"/>
          </p:cNvPicPr>
          <p:nvPr/>
        </p:nvPicPr>
        <p:blipFill>
          <a:blip r:embed="rId2"/>
          <a:srcRect/>
          <a:stretch>
            <a:fillRect/>
          </a:stretch>
        </p:blipFill>
        <p:spPr bwMode="auto">
          <a:xfrm>
            <a:off x="609600" y="1581150"/>
            <a:ext cx="75438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开发方面的两个问题？ </a:t>
            </a:r>
            <a:r>
              <a:rPr lang="en-US" altLang="zh-CN" dirty="0" smtClean="0"/>
              <a:t>– </a:t>
            </a:r>
            <a:r>
              <a:rPr lang="zh-CN" altLang="en-US" dirty="0" smtClean="0"/>
              <a:t>概述</a:t>
            </a:r>
            <a:endParaRPr lang="zh-CN" altLang="en-US" dirty="0"/>
          </a:p>
        </p:txBody>
      </p:sp>
      <p:sp>
        <p:nvSpPr>
          <p:cNvPr id="3" name="内容占位符 2"/>
          <p:cNvSpPr>
            <a:spLocks noGrp="1"/>
          </p:cNvSpPr>
          <p:nvPr>
            <p:ph idx="1"/>
          </p:nvPr>
        </p:nvSpPr>
        <p:spPr/>
        <p:txBody>
          <a:bodyPr/>
          <a:lstStyle/>
          <a:p>
            <a:endParaRPr lang="zh-CN" altLang="en-US"/>
          </a:p>
        </p:txBody>
      </p:sp>
      <p:pic>
        <p:nvPicPr>
          <p:cNvPr id="183298" name="Picture 2"/>
          <p:cNvPicPr>
            <a:picLocks noChangeAspect="1" noChangeArrowheads="1"/>
          </p:cNvPicPr>
          <p:nvPr/>
        </p:nvPicPr>
        <p:blipFill>
          <a:blip r:embed="rId2"/>
          <a:srcRect/>
          <a:stretch>
            <a:fillRect/>
          </a:stretch>
        </p:blipFill>
        <p:spPr bwMode="auto">
          <a:xfrm>
            <a:off x="523875" y="1585913"/>
            <a:ext cx="8096250" cy="197167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71</a:t>
            </a:fld>
            <a:endParaRPr lang="en-US" altLang="zh-CN"/>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服务扩展</a:t>
            </a:r>
            <a:r>
              <a:rPr lang="en-US" altLang="zh-CN" dirty="0" smtClean="0"/>
              <a:t>1/3 – </a:t>
            </a:r>
            <a:r>
              <a:rPr lang="zh-CN" altLang="en-US" dirty="0" smtClean="0"/>
              <a:t>基础服务</a:t>
            </a:r>
            <a:r>
              <a:rPr lang="en-US" altLang="zh-CN" dirty="0" smtClean="0"/>
              <a:t> </a:t>
            </a:r>
            <a:endParaRPr lang="zh-CN" altLang="en-US" dirty="0"/>
          </a:p>
        </p:txBody>
      </p:sp>
      <p:sp>
        <p:nvSpPr>
          <p:cNvPr id="3" name="内容占位符 2"/>
          <p:cNvSpPr>
            <a:spLocks noGrp="1"/>
          </p:cNvSpPr>
          <p:nvPr>
            <p:ph idx="1"/>
          </p:nvPr>
        </p:nvSpPr>
        <p:spPr/>
        <p:txBody>
          <a:bodyPr/>
          <a:lstStyle/>
          <a:p>
            <a:endParaRPr lang="zh-CN" altLang="en-US"/>
          </a:p>
        </p:txBody>
      </p:sp>
      <p:pic>
        <p:nvPicPr>
          <p:cNvPr id="184322" name="Picture 2"/>
          <p:cNvPicPr>
            <a:picLocks noChangeAspect="1" noChangeArrowheads="1"/>
          </p:cNvPicPr>
          <p:nvPr/>
        </p:nvPicPr>
        <p:blipFill>
          <a:blip r:embed="rId2"/>
          <a:srcRect/>
          <a:stretch>
            <a:fillRect/>
          </a:stretch>
        </p:blipFill>
        <p:spPr bwMode="auto">
          <a:xfrm>
            <a:off x="685800" y="866775"/>
            <a:ext cx="7305675" cy="389572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72</a:t>
            </a:fld>
            <a:endParaRPr lang="en-US" altLang="zh-C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服务扩展</a:t>
            </a:r>
            <a:r>
              <a:rPr lang="en-US" altLang="zh-CN" dirty="0" smtClean="0"/>
              <a:t>2/3 – </a:t>
            </a:r>
            <a:r>
              <a:rPr lang="zh-CN" altLang="en-US" dirty="0" smtClean="0"/>
              <a:t>组件服务</a:t>
            </a:r>
            <a:endParaRPr lang="zh-CN" altLang="en-US" dirty="0"/>
          </a:p>
        </p:txBody>
      </p:sp>
      <p:sp>
        <p:nvSpPr>
          <p:cNvPr id="3" name="内容占位符 2"/>
          <p:cNvSpPr>
            <a:spLocks noGrp="1"/>
          </p:cNvSpPr>
          <p:nvPr>
            <p:ph idx="1"/>
          </p:nvPr>
        </p:nvSpPr>
        <p:spPr/>
        <p:txBody>
          <a:bodyPr/>
          <a:lstStyle/>
          <a:p>
            <a:endParaRPr lang="zh-CN" altLang="en-US"/>
          </a:p>
        </p:txBody>
      </p:sp>
      <p:pic>
        <p:nvPicPr>
          <p:cNvPr id="185347" name="Picture 3"/>
          <p:cNvPicPr>
            <a:picLocks noChangeAspect="1" noChangeArrowheads="1"/>
          </p:cNvPicPr>
          <p:nvPr/>
        </p:nvPicPr>
        <p:blipFill>
          <a:blip r:embed="rId2"/>
          <a:srcRect/>
          <a:stretch>
            <a:fillRect/>
          </a:stretch>
        </p:blipFill>
        <p:spPr bwMode="auto">
          <a:xfrm>
            <a:off x="95251" y="802428"/>
            <a:ext cx="8839200" cy="4245822"/>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73</a:t>
            </a:fld>
            <a:endParaRPr lang="en-US" altLang="zh-C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服务扩展</a:t>
            </a:r>
            <a:r>
              <a:rPr lang="en-US" altLang="zh-CN" dirty="0" smtClean="0"/>
              <a:t>3/3 – </a:t>
            </a:r>
            <a:r>
              <a:rPr lang="zh-CN" altLang="en-US" dirty="0" smtClean="0"/>
              <a:t>业务服务</a:t>
            </a:r>
            <a:endParaRPr lang="zh-CN" altLang="en-US" dirty="0"/>
          </a:p>
        </p:txBody>
      </p:sp>
      <p:sp>
        <p:nvSpPr>
          <p:cNvPr id="3" name="内容占位符 2"/>
          <p:cNvSpPr>
            <a:spLocks noGrp="1"/>
          </p:cNvSpPr>
          <p:nvPr>
            <p:ph idx="1"/>
          </p:nvPr>
        </p:nvSpPr>
        <p:spPr/>
        <p:txBody>
          <a:bodyPr/>
          <a:lstStyle/>
          <a:p>
            <a:endParaRPr lang="zh-CN" altLang="en-US"/>
          </a:p>
        </p:txBody>
      </p:sp>
      <p:pic>
        <p:nvPicPr>
          <p:cNvPr id="186370" name="Picture 2"/>
          <p:cNvPicPr>
            <a:picLocks noChangeAspect="1" noChangeArrowheads="1"/>
          </p:cNvPicPr>
          <p:nvPr/>
        </p:nvPicPr>
        <p:blipFill>
          <a:blip r:embed="rId2"/>
          <a:srcRect/>
          <a:stretch>
            <a:fillRect/>
          </a:stretch>
        </p:blipFill>
        <p:spPr bwMode="auto">
          <a:xfrm>
            <a:off x="628650" y="800100"/>
            <a:ext cx="7261310" cy="4305301"/>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74</a:t>
            </a:fld>
            <a:endParaRPr lang="en-US" altLang="zh-CN"/>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现有软件的云迁移</a:t>
            </a:r>
            <a:r>
              <a:rPr lang="en-US" altLang="zh-CN" dirty="0" smtClean="0"/>
              <a:t>1/2 </a:t>
            </a:r>
            <a:r>
              <a:rPr lang="en-US" altLang="zh-CN" dirty="0" smtClean="0"/>
              <a:t>– </a:t>
            </a:r>
            <a:r>
              <a:rPr lang="zh-CN" altLang="en-US" dirty="0" smtClean="0"/>
              <a:t>问题分析</a:t>
            </a:r>
            <a:endParaRPr lang="zh-CN" altLang="en-US" dirty="0"/>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75</a:t>
            </a:fld>
            <a:endParaRPr lang="en-US" altLang="zh-CN"/>
          </a:p>
        </p:txBody>
      </p:sp>
      <p:pic>
        <p:nvPicPr>
          <p:cNvPr id="154626" name="Picture 2"/>
          <p:cNvPicPr>
            <a:picLocks noChangeAspect="1" noChangeArrowheads="1"/>
          </p:cNvPicPr>
          <p:nvPr/>
        </p:nvPicPr>
        <p:blipFill>
          <a:blip r:embed="rId2"/>
          <a:srcRect/>
          <a:stretch>
            <a:fillRect/>
          </a:stretch>
        </p:blipFill>
        <p:spPr bwMode="auto">
          <a:xfrm>
            <a:off x="19051" y="904875"/>
            <a:ext cx="8915400" cy="3068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现有软件的云迁移</a:t>
            </a:r>
            <a:r>
              <a:rPr lang="en-US" altLang="zh-CN" dirty="0" smtClean="0"/>
              <a:t>2/2 – </a:t>
            </a:r>
            <a:r>
              <a:rPr lang="zh-CN" altLang="en-US" dirty="0" smtClean="0"/>
              <a:t>案例分享</a:t>
            </a:r>
            <a:endParaRPr lang="zh-CN" altLang="en-US" dirty="0"/>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76</a:t>
            </a:fld>
            <a:endParaRPr lang="en-US" altLang="zh-CN"/>
          </a:p>
        </p:txBody>
      </p:sp>
      <p:pic>
        <p:nvPicPr>
          <p:cNvPr id="155650" name="Picture 2"/>
          <p:cNvPicPr>
            <a:picLocks noChangeAspect="1" noChangeArrowheads="1"/>
          </p:cNvPicPr>
          <p:nvPr/>
        </p:nvPicPr>
        <p:blipFill>
          <a:blip r:embed="rId2"/>
          <a:srcRect/>
          <a:stretch>
            <a:fillRect/>
          </a:stretch>
        </p:blipFill>
        <p:spPr bwMode="auto">
          <a:xfrm>
            <a:off x="257175" y="1471613"/>
            <a:ext cx="862965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概述</a:t>
            </a:r>
            <a:endParaRPr lang="zh-CN" altLang="en-US" dirty="0"/>
          </a:p>
        </p:txBody>
      </p:sp>
      <p:pic>
        <p:nvPicPr>
          <p:cNvPr id="189442" name="Picture 2"/>
          <p:cNvPicPr>
            <a:picLocks noChangeAspect="1" noChangeArrowheads="1"/>
          </p:cNvPicPr>
          <p:nvPr/>
        </p:nvPicPr>
        <p:blipFill>
          <a:blip r:embed="rId2"/>
          <a:srcRect/>
          <a:stretch>
            <a:fillRect/>
          </a:stretch>
        </p:blipFill>
        <p:spPr bwMode="auto">
          <a:xfrm>
            <a:off x="1700213" y="919163"/>
            <a:ext cx="5743575" cy="330517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77</a:t>
            </a:fld>
            <a:endParaRPr lang="en-US" altLang="zh-C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问题分析</a:t>
            </a:r>
            <a:endParaRPr lang="zh-CN" altLang="en-US" dirty="0"/>
          </a:p>
        </p:txBody>
      </p:sp>
      <p:pic>
        <p:nvPicPr>
          <p:cNvPr id="190466" name="Picture 2"/>
          <p:cNvPicPr>
            <a:picLocks noChangeAspect="1" noChangeArrowheads="1"/>
          </p:cNvPicPr>
          <p:nvPr/>
        </p:nvPicPr>
        <p:blipFill>
          <a:blip r:embed="rId2"/>
          <a:srcRect/>
          <a:stretch>
            <a:fillRect/>
          </a:stretch>
        </p:blipFill>
        <p:spPr bwMode="auto">
          <a:xfrm>
            <a:off x="523875" y="1566863"/>
            <a:ext cx="8096250" cy="200977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78</a:t>
            </a:fld>
            <a:endParaRPr lang="en-US" altLang="zh-C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OMG Model Driven Architecture</a:t>
            </a:r>
            <a:endParaRPr lang="zh-CN" altLang="en-US" dirty="0"/>
          </a:p>
        </p:txBody>
      </p:sp>
      <p:pic>
        <p:nvPicPr>
          <p:cNvPr id="242690" name="Picture 2" descr="Introduction"/>
          <p:cNvPicPr>
            <a:picLocks noChangeAspect="1" noChangeArrowheads="1"/>
          </p:cNvPicPr>
          <p:nvPr/>
        </p:nvPicPr>
        <p:blipFill>
          <a:blip r:embed="rId3"/>
          <a:srcRect/>
          <a:stretch>
            <a:fillRect/>
          </a:stretch>
        </p:blipFill>
        <p:spPr bwMode="auto">
          <a:xfrm>
            <a:off x="4724400" y="1276350"/>
            <a:ext cx="3286125" cy="3219451"/>
          </a:xfrm>
          <a:prstGeom prst="rect">
            <a:avLst/>
          </a:prstGeom>
          <a:noFill/>
        </p:spPr>
      </p:pic>
      <p:pic>
        <p:nvPicPr>
          <p:cNvPr id="242692" name="Picture 4" descr="MDA Image"/>
          <p:cNvPicPr>
            <a:picLocks noChangeAspect="1" noChangeArrowheads="1"/>
          </p:cNvPicPr>
          <p:nvPr/>
        </p:nvPicPr>
        <p:blipFill>
          <a:blip r:embed="rId4"/>
          <a:srcRect/>
          <a:stretch>
            <a:fillRect/>
          </a:stretch>
        </p:blipFill>
        <p:spPr bwMode="auto">
          <a:xfrm>
            <a:off x="762000" y="1276350"/>
            <a:ext cx="3038475" cy="3124201"/>
          </a:xfrm>
          <a:prstGeom prst="rect">
            <a:avLst/>
          </a:prstGeom>
          <a:noFill/>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79</a:t>
            </a:fld>
            <a:endParaRPr lang="en-US" alt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两个主题</a:t>
            </a:r>
            <a:endParaRPr lang="zh-CN" altLang="en-US" dirty="0"/>
          </a:p>
        </p:txBody>
      </p:sp>
      <p:sp>
        <p:nvSpPr>
          <p:cNvPr id="3" name="内容占位符 2"/>
          <p:cNvSpPr>
            <a:spLocks noGrp="1"/>
          </p:cNvSpPr>
          <p:nvPr>
            <p:ph idx="1"/>
          </p:nvPr>
        </p:nvSpPr>
        <p:spPr>
          <a:xfrm>
            <a:off x="323462" y="1523612"/>
            <a:ext cx="8402637" cy="2190750"/>
          </a:xfrm>
        </p:spPr>
        <p:txBody>
          <a:bodyPr/>
          <a:lstStyle/>
          <a:p>
            <a:pPr>
              <a:buNone/>
            </a:pPr>
            <a:r>
              <a:rPr lang="zh-CN" altLang="en-US" sz="3200" b="1" dirty="0" smtClean="0">
                <a:solidFill>
                  <a:srgbClr val="FF0000"/>
                </a:solidFill>
              </a:rPr>
              <a:t>一</a:t>
            </a:r>
            <a:r>
              <a:rPr lang="en-US" altLang="zh-CN" sz="3200" b="1" dirty="0" smtClean="0">
                <a:solidFill>
                  <a:srgbClr val="FF0000"/>
                </a:solidFill>
              </a:rPr>
              <a:t>. </a:t>
            </a:r>
            <a:r>
              <a:rPr lang="zh-CN" altLang="en-US" sz="3200" b="1" dirty="0" smtClean="0">
                <a:solidFill>
                  <a:srgbClr val="FF0000"/>
                </a:solidFill>
              </a:rPr>
              <a:t>为什么</a:t>
            </a:r>
            <a:r>
              <a:rPr lang="en-US" altLang="zh-CN" sz="3200" b="1" dirty="0" smtClean="0">
                <a:solidFill>
                  <a:srgbClr val="FF0000"/>
                </a:solidFill>
              </a:rPr>
              <a:t>Cloud Foundry</a:t>
            </a:r>
            <a:r>
              <a:rPr lang="zh-CN" altLang="en-US" sz="3200" b="1" dirty="0" smtClean="0">
                <a:solidFill>
                  <a:srgbClr val="FF0000"/>
                </a:solidFill>
              </a:rPr>
              <a:t>要这么设计？</a:t>
            </a:r>
            <a:endParaRPr lang="en-US" altLang="zh-CN" sz="3200" b="1" dirty="0" smtClean="0">
              <a:solidFill>
                <a:srgbClr val="FF0000"/>
              </a:solidFill>
            </a:endParaRPr>
          </a:p>
          <a:p>
            <a:pPr>
              <a:buNone/>
            </a:pPr>
            <a:endParaRPr lang="en-US" altLang="zh-CN" sz="3200" b="1" dirty="0" smtClean="0">
              <a:solidFill>
                <a:srgbClr val="FF0000"/>
              </a:solidFill>
            </a:endParaRPr>
          </a:p>
          <a:p>
            <a:pPr>
              <a:buNone/>
            </a:pPr>
            <a:r>
              <a:rPr lang="zh-CN" altLang="en-US" sz="3200" b="1" dirty="0" smtClean="0">
                <a:solidFill>
                  <a:srgbClr val="FF0000"/>
                </a:solidFill>
              </a:rPr>
              <a:t>二</a:t>
            </a:r>
            <a:r>
              <a:rPr lang="en-US" altLang="zh-CN" sz="3200" b="1" dirty="0" smtClean="0">
                <a:solidFill>
                  <a:srgbClr val="FF0000"/>
                </a:solidFill>
              </a:rPr>
              <a:t>. </a:t>
            </a:r>
            <a:r>
              <a:rPr lang="zh-CN" altLang="en-US" sz="3200" b="1" dirty="0" smtClean="0">
                <a:solidFill>
                  <a:srgbClr val="FF0000"/>
                </a:solidFill>
              </a:rPr>
              <a:t>我们是怎样快速构建大企业私有云的？</a:t>
            </a:r>
            <a:endParaRPr lang="zh-CN" altLang="en-US" sz="3200" b="1" dirty="0">
              <a:solidFill>
                <a:srgbClr val="FF0000"/>
              </a:solidFill>
            </a:endParaRPr>
          </a:p>
        </p:txBody>
      </p:sp>
      <p:sp>
        <p:nvSpPr>
          <p:cNvPr id="4" name="灯片编号占位符 3"/>
          <p:cNvSpPr>
            <a:spLocks noGrp="1"/>
          </p:cNvSpPr>
          <p:nvPr>
            <p:ph type="sldNum" sz="quarter" idx="10"/>
          </p:nvPr>
        </p:nvSpPr>
        <p:spPr/>
        <p:txBody>
          <a:bodyPr/>
          <a:lstStyle/>
          <a:p>
            <a:pPr>
              <a:defRPr/>
            </a:pPr>
            <a:fld id="{76ED1C7B-0CD9-4688-8F46-F81567B67419}" type="slidenum">
              <a:rPr lang="en-US" altLang="zh-CN" smtClean="0"/>
              <a:pPr>
                <a:defRPr/>
              </a:pPr>
              <a:t>8</a:t>
            </a:fld>
            <a:endParaRPr lang="en-US" altLang="zh-C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标准的</a:t>
            </a:r>
            <a:r>
              <a:rPr lang="en-US" altLang="zh-CN" dirty="0" smtClean="0"/>
              <a:t>MDA</a:t>
            </a:r>
            <a:endParaRPr lang="zh-CN" altLang="en-US" dirty="0"/>
          </a:p>
        </p:txBody>
      </p:sp>
      <p:pic>
        <p:nvPicPr>
          <p:cNvPr id="191490" name="Picture 2"/>
          <p:cNvPicPr>
            <a:picLocks noChangeAspect="1" noChangeArrowheads="1"/>
          </p:cNvPicPr>
          <p:nvPr/>
        </p:nvPicPr>
        <p:blipFill>
          <a:blip r:embed="rId3"/>
          <a:srcRect/>
          <a:stretch>
            <a:fillRect/>
          </a:stretch>
        </p:blipFill>
        <p:spPr bwMode="auto">
          <a:xfrm>
            <a:off x="19051" y="1065234"/>
            <a:ext cx="8991599" cy="3554391"/>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80</a:t>
            </a:fld>
            <a:endParaRPr lang="en-US" altLang="zh-CN"/>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我们的思路</a:t>
            </a:r>
            <a:endParaRPr lang="zh-CN" altLang="en-US" dirty="0"/>
          </a:p>
        </p:txBody>
      </p:sp>
      <p:pic>
        <p:nvPicPr>
          <p:cNvPr id="192515" name="Picture 3"/>
          <p:cNvPicPr>
            <a:picLocks noChangeAspect="1" noChangeArrowheads="1"/>
          </p:cNvPicPr>
          <p:nvPr/>
        </p:nvPicPr>
        <p:blipFill>
          <a:blip r:embed="rId2"/>
          <a:srcRect/>
          <a:stretch>
            <a:fillRect/>
          </a:stretch>
        </p:blipFill>
        <p:spPr bwMode="auto">
          <a:xfrm>
            <a:off x="19050" y="1200150"/>
            <a:ext cx="9067800" cy="2573528"/>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81</a:t>
            </a:fld>
            <a:endParaRPr lang="en-US" altLang="zh-CN"/>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关键组件</a:t>
            </a:r>
            <a:r>
              <a:rPr lang="en-US" altLang="zh-CN" dirty="0" smtClean="0"/>
              <a:t>1/2 – PIM</a:t>
            </a:r>
            <a:endParaRPr lang="zh-CN" altLang="en-US" dirty="0"/>
          </a:p>
        </p:txBody>
      </p:sp>
      <p:pic>
        <p:nvPicPr>
          <p:cNvPr id="193538" name="Picture 2"/>
          <p:cNvPicPr>
            <a:picLocks noChangeAspect="1" noChangeArrowheads="1"/>
          </p:cNvPicPr>
          <p:nvPr/>
        </p:nvPicPr>
        <p:blipFill>
          <a:blip r:embed="rId2"/>
          <a:srcRect/>
          <a:stretch>
            <a:fillRect/>
          </a:stretch>
        </p:blipFill>
        <p:spPr bwMode="auto">
          <a:xfrm>
            <a:off x="385763" y="1204913"/>
            <a:ext cx="8372475" cy="2733675"/>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82</a:t>
            </a:fld>
            <a:endParaRPr lang="en-US" altLang="zh-CN"/>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关键组件</a:t>
            </a:r>
            <a:r>
              <a:rPr lang="en-US" altLang="zh-CN" dirty="0" smtClean="0"/>
              <a:t>2/2 – MVM</a:t>
            </a:r>
            <a:endParaRPr lang="zh-CN" altLang="en-US" dirty="0"/>
          </a:p>
        </p:txBody>
      </p:sp>
      <p:pic>
        <p:nvPicPr>
          <p:cNvPr id="194562" name="Picture 2"/>
          <p:cNvPicPr>
            <a:picLocks noChangeAspect="1" noChangeArrowheads="1"/>
          </p:cNvPicPr>
          <p:nvPr/>
        </p:nvPicPr>
        <p:blipFill>
          <a:blip r:embed="rId2"/>
          <a:srcRect/>
          <a:stretch>
            <a:fillRect/>
          </a:stretch>
        </p:blipFill>
        <p:spPr bwMode="auto">
          <a:xfrm>
            <a:off x="0" y="819150"/>
            <a:ext cx="9144000" cy="4049967"/>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83</a:t>
            </a:fld>
            <a:endParaRPr lang="en-US" altLang="zh-CN"/>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特征</a:t>
            </a:r>
            <a:endParaRPr lang="zh-CN" altLang="en-US" dirty="0"/>
          </a:p>
        </p:txBody>
      </p:sp>
      <p:pic>
        <p:nvPicPr>
          <p:cNvPr id="195586" name="Picture 2"/>
          <p:cNvPicPr>
            <a:picLocks noChangeAspect="1" noChangeArrowheads="1"/>
          </p:cNvPicPr>
          <p:nvPr/>
        </p:nvPicPr>
        <p:blipFill>
          <a:blip r:embed="rId2"/>
          <a:srcRect/>
          <a:stretch>
            <a:fillRect/>
          </a:stretch>
        </p:blipFill>
        <p:spPr bwMode="auto">
          <a:xfrm>
            <a:off x="228600" y="895350"/>
            <a:ext cx="8705850" cy="381000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84</a:t>
            </a:fld>
            <a:endParaRPr lang="en-US" altLang="zh-CN"/>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在线应用开发工具 </a:t>
            </a:r>
            <a:r>
              <a:rPr lang="en-US" altLang="zh-CN" dirty="0" smtClean="0"/>
              <a:t>– </a:t>
            </a:r>
            <a:r>
              <a:rPr lang="zh-CN" altLang="en-US" dirty="0" smtClean="0"/>
              <a:t>案例</a:t>
            </a:r>
            <a:r>
              <a:rPr lang="zh-CN" altLang="en-US" dirty="0" smtClean="0"/>
              <a:t>分享</a:t>
            </a:r>
            <a:endParaRPr lang="zh-CN" altLang="en-US" dirty="0"/>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85</a:t>
            </a:fld>
            <a:endParaRPr lang="en-US" altLang="zh-CN"/>
          </a:p>
        </p:txBody>
      </p:sp>
      <p:pic>
        <p:nvPicPr>
          <p:cNvPr id="156674" name="Picture 2"/>
          <p:cNvPicPr>
            <a:picLocks noChangeAspect="1" noChangeArrowheads="1"/>
          </p:cNvPicPr>
          <p:nvPr/>
        </p:nvPicPr>
        <p:blipFill>
          <a:blip r:embed="rId2"/>
          <a:srcRect/>
          <a:stretch>
            <a:fillRect/>
          </a:stretch>
        </p:blipFill>
        <p:spPr bwMode="auto">
          <a:xfrm>
            <a:off x="609600" y="1123950"/>
            <a:ext cx="744855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针对主平台的工作</a:t>
            </a:r>
            <a:endParaRPr lang="zh-CN" altLang="en-US" dirty="0"/>
          </a:p>
        </p:txBody>
      </p:sp>
      <p:pic>
        <p:nvPicPr>
          <p:cNvPr id="197634" name="Picture 2"/>
          <p:cNvPicPr>
            <a:picLocks noChangeAspect="1" noChangeArrowheads="1"/>
          </p:cNvPicPr>
          <p:nvPr/>
        </p:nvPicPr>
        <p:blipFill>
          <a:blip r:embed="rId2"/>
          <a:srcRect/>
          <a:stretch>
            <a:fillRect/>
          </a:stretch>
        </p:blipFill>
        <p:spPr bwMode="auto">
          <a:xfrm>
            <a:off x="0" y="895350"/>
            <a:ext cx="8924925" cy="3752850"/>
          </a:xfrm>
          <a:prstGeom prst="rect">
            <a:avLst/>
          </a:prstGeom>
          <a:noFill/>
          <a:ln w="9525">
            <a:noFill/>
            <a:miter lim="800000"/>
            <a:headEnd/>
            <a:tailEnd/>
          </a:ln>
        </p:spPr>
      </p:pic>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86</a:t>
            </a:fld>
            <a:endParaRPr lang="en-US" altLang="zh-CN"/>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4677357"/>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大企业私有云实施策略</a:t>
            </a:r>
            <a:r>
              <a:rPr lang="en-US" altLang="zh-CN" dirty="0" smtClean="0"/>
              <a:t>1/2 – </a:t>
            </a:r>
            <a:r>
              <a:rPr lang="zh-CN" altLang="en-US" dirty="0" smtClean="0"/>
              <a:t>新建系统</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88</a:t>
            </a:fld>
            <a:endParaRPr lang="en-US" altLang="zh-CN"/>
          </a:p>
        </p:txBody>
      </p:sp>
      <p:pic>
        <p:nvPicPr>
          <p:cNvPr id="149506" name="Picture 2"/>
          <p:cNvPicPr>
            <a:picLocks noChangeAspect="1" noChangeArrowheads="1"/>
          </p:cNvPicPr>
          <p:nvPr/>
        </p:nvPicPr>
        <p:blipFill>
          <a:blip r:embed="rId2"/>
          <a:srcRect/>
          <a:stretch>
            <a:fillRect/>
          </a:stretch>
        </p:blipFill>
        <p:spPr bwMode="auto">
          <a:xfrm>
            <a:off x="461963" y="1585913"/>
            <a:ext cx="822007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大企业私有云实施策略</a:t>
            </a:r>
            <a:r>
              <a:rPr lang="en-US" altLang="zh-CN" dirty="0" smtClean="0"/>
              <a:t>2/2 – </a:t>
            </a:r>
            <a:r>
              <a:rPr lang="zh-CN" altLang="en-US" dirty="0" smtClean="0"/>
              <a:t>迁移现有系统</a:t>
            </a:r>
            <a:endParaRPr lang="zh-CN" altLang="en-US" dirty="0"/>
          </a:p>
        </p:txBody>
      </p:sp>
      <p:sp>
        <p:nvSpPr>
          <p:cNvPr id="3" name="内容占位符 2"/>
          <p:cNvSpPr>
            <a:spLocks noGrp="1"/>
          </p:cNvSpPr>
          <p:nvPr>
            <p:ph idx="1"/>
          </p:nvPr>
        </p:nvSpPr>
        <p:spPr/>
        <p:txBody>
          <a:bodyPr/>
          <a:lstStyle/>
          <a:p>
            <a:endParaRPr lang="zh-CN" altLang="en-US"/>
          </a:p>
        </p:txBody>
      </p:sp>
      <p:sp>
        <p:nvSpPr>
          <p:cNvPr id="5" name="灯片编号占位符 4"/>
          <p:cNvSpPr>
            <a:spLocks noGrp="1"/>
          </p:cNvSpPr>
          <p:nvPr>
            <p:ph type="sldNum" sz="quarter" idx="10"/>
          </p:nvPr>
        </p:nvSpPr>
        <p:spPr/>
        <p:txBody>
          <a:bodyPr/>
          <a:lstStyle/>
          <a:p>
            <a:pPr>
              <a:defRPr/>
            </a:pPr>
            <a:fld id="{76ED1C7B-0CD9-4688-8F46-F81567B67419}" type="slidenum">
              <a:rPr lang="en-US" altLang="zh-CN" smtClean="0"/>
              <a:pPr>
                <a:defRPr/>
              </a:pPr>
              <a:t>89</a:t>
            </a:fld>
            <a:endParaRPr lang="en-US" altLang="zh-CN"/>
          </a:p>
        </p:txBody>
      </p:sp>
      <p:pic>
        <p:nvPicPr>
          <p:cNvPr id="149507" name="Picture 3"/>
          <p:cNvPicPr>
            <a:picLocks noChangeAspect="1" noChangeArrowheads="1"/>
          </p:cNvPicPr>
          <p:nvPr/>
        </p:nvPicPr>
        <p:blipFill>
          <a:blip r:embed="rId2"/>
          <a:srcRect/>
          <a:stretch>
            <a:fillRect/>
          </a:stretch>
        </p:blipFill>
        <p:spPr bwMode="auto">
          <a:xfrm>
            <a:off x="533400" y="819150"/>
            <a:ext cx="7915275"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0" y="47625"/>
            <a:ext cx="5472113" cy="476250"/>
          </a:xfrm>
        </p:spPr>
        <p:txBody>
          <a:bodyPr/>
          <a:lstStyle/>
          <a:p>
            <a:r>
              <a:rPr kumimoji="0" lang="zh-CN" altLang="en-US" sz="2800" dirty="0" smtClean="0">
                <a:latin typeface="微软雅黑" pitchFamily="34" charset="-122"/>
                <a:ea typeface="微软雅黑" pitchFamily="34" charset="-122"/>
                <a:cs typeface="Arial" pitchFamily="34" charset="0"/>
              </a:rPr>
              <a:t>目录</a:t>
            </a:r>
          </a:p>
        </p:txBody>
      </p:sp>
      <p:sp>
        <p:nvSpPr>
          <p:cNvPr id="27651" name="Rectangle 3"/>
          <p:cNvSpPr>
            <a:spLocks noGrp="1"/>
          </p:cNvSpPr>
          <p:nvPr>
            <p:ph type="body" idx="4294967295"/>
          </p:nvPr>
        </p:nvSpPr>
        <p:spPr>
          <a:xfrm>
            <a:off x="1524000" y="476250"/>
            <a:ext cx="5257800" cy="4191000"/>
          </a:xfrm>
        </p:spPr>
        <p:txBody>
          <a:bodyPr/>
          <a:lstStyle/>
          <a:p>
            <a:pPr eaLnBrk="1" hangingPunct="1">
              <a:lnSpc>
                <a:spcPct val="150000"/>
              </a:lnSpc>
            </a:pPr>
            <a:r>
              <a:rPr kumimoji="0" lang="zh-CN" altLang="en-US" sz="1800" dirty="0" smtClean="0">
                <a:latin typeface="微软雅黑" pitchFamily="34" charset="-122"/>
                <a:ea typeface="微软雅黑" pitchFamily="34" charset="-122"/>
                <a:cs typeface="Arial" pitchFamily="34" charset="0"/>
              </a:rPr>
              <a:t>引子</a:t>
            </a:r>
            <a:endParaRPr kumimoji="0" lang="en-US" altLang="zh-CN" sz="18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为什么</a:t>
            </a:r>
            <a:r>
              <a:rPr lang="en-US" altLang="zh-CN" sz="1800" b="1" dirty="0" smtClean="0">
                <a:latin typeface="微软雅黑" pitchFamily="34" charset="-122"/>
                <a:ea typeface="微软雅黑" pitchFamily="34" charset="-122"/>
              </a:rPr>
              <a:t>Cloud Foundry</a:t>
            </a:r>
            <a:r>
              <a:rPr lang="zh-CN" altLang="en-US" sz="1800" b="1" dirty="0" smtClean="0">
                <a:latin typeface="微软雅黑" pitchFamily="34" charset="-122"/>
                <a:ea typeface="微软雅黑" pitchFamily="34" charset="-122"/>
              </a:rPr>
              <a:t>要这么设计？</a:t>
            </a:r>
            <a:endParaRPr lang="en-US" altLang="zh-CN" sz="1800" b="1" dirty="0" smtClean="0">
              <a:latin typeface="微软雅黑" pitchFamily="34" charset="-122"/>
              <a:ea typeface="微软雅黑" pitchFamily="34" charset="-122"/>
            </a:endParaRPr>
          </a:p>
          <a:p>
            <a:pPr lvl="1" eaLnBrk="1" hangingPunct="1">
              <a:lnSpc>
                <a:spcPct val="150000"/>
              </a:lnSpc>
            </a:pPr>
            <a:r>
              <a:rPr lang="en-US" altLang="zh-CN" sz="1600" dirty="0" err="1" smtClean="0">
                <a:latin typeface="微软雅黑" pitchFamily="34" charset="-122"/>
                <a:ea typeface="微软雅黑" pitchFamily="34" charset="-122"/>
              </a:rPr>
              <a:t>PaaS</a:t>
            </a:r>
            <a:r>
              <a:rPr lang="zh-CN" altLang="en-US" sz="1600" dirty="0" smtClean="0">
                <a:latin typeface="微软雅黑" pitchFamily="34" charset="-122"/>
                <a:ea typeface="微软雅黑" pitchFamily="34" charset="-122"/>
              </a:rPr>
              <a:t>平台要解决的三个问题？</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开发方面的两个问题？</a:t>
            </a:r>
            <a:endParaRPr kumimoji="0" lang="en-US" altLang="zh-CN" sz="1600" dirty="0" smtClean="0">
              <a:latin typeface="微软雅黑" pitchFamily="34" charset="-122"/>
              <a:ea typeface="微软雅黑" pitchFamily="34" charset="-122"/>
              <a:cs typeface="Arial" pitchFamily="34" charset="0"/>
            </a:endParaRPr>
          </a:p>
          <a:p>
            <a:pPr eaLnBrk="1" hangingPunct="1">
              <a:lnSpc>
                <a:spcPct val="150000"/>
              </a:lnSpc>
            </a:pPr>
            <a:r>
              <a:rPr lang="zh-CN" altLang="en-US" sz="1800" b="1" dirty="0" smtClean="0">
                <a:latin typeface="微软雅黑" pitchFamily="34" charset="-122"/>
                <a:ea typeface="微软雅黑" pitchFamily="34" charset="-122"/>
              </a:rPr>
              <a:t>我们是怎样快速构建大企业私有云的？</a:t>
            </a:r>
            <a:endParaRPr kumimoji="0" lang="en-US" altLang="zh-CN" sz="1800" b="1"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概念界定</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大企业为什么需要私有云？</a:t>
            </a:r>
            <a:endParaRPr kumimoji="0" lang="en-US" altLang="zh-CN" sz="1600" dirty="0" smtClean="0">
              <a:latin typeface="微软雅黑" pitchFamily="34" charset="-122"/>
              <a:ea typeface="微软雅黑" pitchFamily="34" charset="-122"/>
              <a:cs typeface="Arial" pitchFamily="34" charset="0"/>
            </a:endParaRPr>
          </a:p>
          <a:p>
            <a:pPr lvl="1" eaLnBrk="1" hangingPunct="1">
              <a:lnSpc>
                <a:spcPct val="150000"/>
              </a:lnSpc>
            </a:pPr>
            <a:r>
              <a:rPr lang="zh-CN" altLang="en-US"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CF</a:t>
            </a:r>
            <a:r>
              <a:rPr lang="zh-CN" altLang="en-US" sz="1600" dirty="0" smtClean="0">
                <a:latin typeface="微软雅黑" pitchFamily="34" charset="-122"/>
                <a:ea typeface="微软雅黑" pitchFamily="34" charset="-122"/>
              </a:rPr>
              <a:t>的大企业私有云产品化之路</a:t>
            </a:r>
            <a:endParaRPr lang="en-US" altLang="zh-CN" sz="16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产品分析</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开发任务</a:t>
            </a:r>
            <a:endParaRPr lang="en-US" altLang="zh-CN" sz="1400" dirty="0" smtClean="0">
              <a:latin typeface="微软雅黑" pitchFamily="34" charset="-122"/>
              <a:ea typeface="微软雅黑" pitchFamily="34" charset="-122"/>
            </a:endParaRPr>
          </a:p>
          <a:p>
            <a:pPr lvl="2" eaLnBrk="1" hangingPunct="1">
              <a:lnSpc>
                <a:spcPct val="150000"/>
              </a:lnSpc>
            </a:pPr>
            <a:r>
              <a:rPr lang="zh-CN" altLang="en-US" sz="1400" dirty="0" smtClean="0">
                <a:latin typeface="微软雅黑" pitchFamily="34" charset="-122"/>
                <a:ea typeface="微软雅黑" pitchFamily="34" charset="-122"/>
              </a:rPr>
              <a:t>实施策略</a:t>
            </a:r>
            <a:endParaRPr lang="en-US" altLang="zh-CN" sz="1400" dirty="0" smtClean="0">
              <a:latin typeface="微软雅黑" pitchFamily="34" charset="-122"/>
              <a:ea typeface="微软雅黑" pitchFamily="34" charset="-122"/>
            </a:endParaRPr>
          </a:p>
        </p:txBody>
      </p:sp>
      <p:sp>
        <p:nvSpPr>
          <p:cNvPr id="4" name="矩形 3"/>
          <p:cNvSpPr/>
          <p:nvPr/>
        </p:nvSpPr>
        <p:spPr>
          <a:xfrm>
            <a:off x="1371600" y="1018205"/>
            <a:ext cx="4724400" cy="381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ctrTitle"/>
          </p:nvPr>
        </p:nvSpPr>
        <p:spPr>
          <a:xfrm>
            <a:off x="1676400" y="2952750"/>
            <a:ext cx="5791200" cy="685800"/>
          </a:xfrm>
        </p:spPr>
        <p:txBody>
          <a:bodyPr/>
          <a:lstStyle/>
          <a:p>
            <a:pPr eaLnBrk="1" hangingPunct="1"/>
            <a:r>
              <a:rPr kumimoji="0" lang="en-US" altLang="zh-CN" sz="5400" dirty="0" smtClean="0">
                <a:latin typeface="Arial" pitchFamily="34" charset="0"/>
                <a:ea typeface="宋体" pitchFamily="2" charset="-122"/>
                <a:cs typeface="Arial" pitchFamily="34" charset="0"/>
              </a:rPr>
              <a:t>Q &amp; A</a:t>
            </a:r>
          </a:p>
        </p:txBody>
      </p:sp>
      <p:sp>
        <p:nvSpPr>
          <p:cNvPr id="3" name="Rectangle 4"/>
          <p:cNvSpPr txBox="1">
            <a:spLocks noChangeArrowheads="1"/>
          </p:cNvSpPr>
          <p:nvPr/>
        </p:nvSpPr>
        <p:spPr bwMode="auto">
          <a:xfrm>
            <a:off x="2286000" y="3820850"/>
            <a:ext cx="480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zh-CN" altLang="en-US" sz="2400" dirty="0" smtClean="0">
                <a:solidFill>
                  <a:srgbClr val="FFFFFF"/>
                </a:solidFill>
                <a:latin typeface="微软雅黑" pitchFamily="34" charset="-122"/>
                <a:ea typeface="微软雅黑" pitchFamily="34" charset="-122"/>
                <a:cs typeface="Arial" pitchFamily="34" charset="0"/>
              </a:rPr>
              <a:t>用友软件  白小勇  </a:t>
            </a:r>
            <a:endParaRPr lang="en-US" altLang="zh-CN" sz="2400" dirty="0" smtClean="0">
              <a:solidFill>
                <a:srgbClr val="FFFFFF"/>
              </a:solidFill>
              <a:latin typeface="微软雅黑" pitchFamily="34" charset="-122"/>
              <a:ea typeface="微软雅黑" pitchFamily="34" charset="-122"/>
              <a:cs typeface="Arial" pitchFamily="34" charset="0"/>
            </a:endParaRPr>
          </a:p>
          <a:p>
            <a:pPr lvl="0" algn="ctr"/>
            <a:r>
              <a:rPr lang="zh-CN" altLang="en-US" sz="2400" dirty="0" smtClean="0">
                <a:solidFill>
                  <a:srgbClr val="FFFFFF"/>
                </a:solidFill>
                <a:latin typeface="微软雅黑" pitchFamily="34" charset="-122"/>
                <a:ea typeface="微软雅黑" pitchFamily="34" charset="-122"/>
                <a:cs typeface="Arial" pitchFamily="34" charset="0"/>
              </a:rPr>
              <a:t>新浪微博</a:t>
            </a:r>
            <a:r>
              <a:rPr lang="en-US" altLang="zh-CN" sz="2400" dirty="0" smtClean="0">
                <a:solidFill>
                  <a:srgbClr val="FFFFFF"/>
                </a:solidFill>
                <a:latin typeface="微软雅黑" pitchFamily="34" charset="-122"/>
                <a:ea typeface="微软雅黑" pitchFamily="34" charset="-122"/>
                <a:cs typeface="Arial" pitchFamily="34" charset="0"/>
              </a:rPr>
              <a:t>: @</a:t>
            </a:r>
            <a:r>
              <a:rPr lang="en-US" altLang="zh-CN" sz="2400" dirty="0" err="1" smtClean="0">
                <a:solidFill>
                  <a:srgbClr val="FFFFFF"/>
                </a:solidFill>
                <a:latin typeface="微软雅黑" pitchFamily="34" charset="-122"/>
                <a:ea typeface="微软雅黑" pitchFamily="34" charset="-122"/>
                <a:cs typeface="Arial" pitchFamily="34" charset="0"/>
              </a:rPr>
              <a:t>quickbundle</a:t>
            </a:r>
            <a:endParaRPr lang="en-US" altLang="zh-CN" sz="2400" dirty="0" smtClean="0">
              <a:solidFill>
                <a:srgbClr val="FFFFFF"/>
              </a:solidFill>
              <a:latin typeface="微软雅黑" pitchFamily="34" charset="-122"/>
              <a:ea typeface="微软雅黑" pitchFamily="34" charset="-122"/>
              <a:cs typeface="Arial" pitchFamily="34" charset="0"/>
            </a:endParaRPr>
          </a:p>
          <a:p>
            <a:pPr lvl="0" algn="ctr"/>
            <a:r>
              <a:rPr lang="en-US" altLang="zh-CN" sz="2400" dirty="0" smtClean="0">
                <a:solidFill>
                  <a:srgbClr val="FFFFFF"/>
                </a:solidFill>
                <a:latin typeface="微软雅黑" pitchFamily="34" charset="-122"/>
                <a:ea typeface="微软雅黑" pitchFamily="34" charset="-122"/>
                <a:cs typeface="Arial" pitchFamily="34" charset="0"/>
              </a:rPr>
              <a:t>Email: baixy@yonyou.com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4853</TotalTime>
  <Words>3413</Words>
  <Application>Microsoft Office PowerPoint</Application>
  <PresentationFormat>全屏显示(16:9)</PresentationFormat>
  <Paragraphs>785</Paragraphs>
  <Slides>90</Slides>
  <Notes>12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90</vt:i4>
      </vt:variant>
    </vt:vector>
  </HeadingPairs>
  <TitlesOfParts>
    <vt:vector size="92" baseType="lpstr">
      <vt:lpstr>Default Design</vt:lpstr>
      <vt:lpstr>Microsoft Office Excel 97-2003 工作表</vt:lpstr>
      <vt:lpstr>基于Cloud Foundry的大企业私有云方案</vt:lpstr>
      <vt:lpstr>幻灯片 2</vt:lpstr>
      <vt:lpstr>目录</vt:lpstr>
      <vt:lpstr>目录</vt:lpstr>
      <vt:lpstr>Cloud Foundry解决了什么问题？</vt:lpstr>
      <vt:lpstr>Cloud Foundry逻辑视图</vt:lpstr>
      <vt:lpstr>Cloud Foundry逻辑视图</vt:lpstr>
      <vt:lpstr>两个主题</vt:lpstr>
      <vt:lpstr>目录</vt:lpstr>
      <vt:lpstr>主题一的概述</vt:lpstr>
      <vt:lpstr>目录</vt:lpstr>
      <vt:lpstr>PaaS问题1 – 弹性伸缩架构</vt:lpstr>
      <vt:lpstr>PaaS问题1 – 弹性伸缩架构 – 分析</vt:lpstr>
      <vt:lpstr>PaaS问题1 – 弹性伸缩架构 – 解决</vt:lpstr>
      <vt:lpstr>dea实现了资源切分(应用层)</vt:lpstr>
      <vt:lpstr>router实现了资源聚合(应用层)</vt:lpstr>
      <vt:lpstr>Cloud Foundry逻辑视图</vt:lpstr>
      <vt:lpstr>PaaS问题2 – 运维智能化</vt:lpstr>
      <vt:lpstr>PaaS问题2 – 运维智能化 – 分析1/2</vt:lpstr>
      <vt:lpstr>PaaS问题2 – 运维智能化 – 分析2/2</vt:lpstr>
      <vt:lpstr>PaaS问题2 – 运维智能化 – 解决1/2</vt:lpstr>
      <vt:lpstr>PaaS问题2 – 运维智能化 – 解决2/2</vt:lpstr>
      <vt:lpstr>Cloud Foundry基于消息的架构</vt:lpstr>
      <vt:lpstr>nats解决了什么问题？</vt:lpstr>
      <vt:lpstr>带线程池的多路Reactor模式(nats背后的原理)</vt:lpstr>
      <vt:lpstr>Cloud Foundry逻辑视图</vt:lpstr>
      <vt:lpstr>PaaS问题3 – 支持按需服务/付费</vt:lpstr>
      <vt:lpstr>PaaS问题3 – 支持按需服务/付费 – 分析</vt:lpstr>
      <vt:lpstr>PaaS问题3 – 支持按需服务/付费 – 解决</vt:lpstr>
      <vt:lpstr>Cloud Foundry逻辑视图</vt:lpstr>
      <vt:lpstr>目录</vt:lpstr>
      <vt:lpstr>开发问题1 – 平台开放性</vt:lpstr>
      <vt:lpstr>开发问题1 – 平台开放性 – 分析</vt:lpstr>
      <vt:lpstr>开发问题1 – 平台开放性 – 解决1/3</vt:lpstr>
      <vt:lpstr>开发问题1 – 平台开放性 – 解决2/3</vt:lpstr>
      <vt:lpstr>开发问题1 – 平台开放性 – 解决3/3</vt:lpstr>
      <vt:lpstr>通过Services Broker与现有企业服务的集成</vt:lpstr>
      <vt:lpstr>system service接口能扩展哪些能力？</vt:lpstr>
      <vt:lpstr>Cloud Foundry逻辑视图</vt:lpstr>
      <vt:lpstr>开发问题2 – 开发人员友好性</vt:lpstr>
      <vt:lpstr>开发问题2 – 开发人员友好性 – 分析</vt:lpstr>
      <vt:lpstr>开发问题2 – 开发人员友好性 – 解决 </vt:lpstr>
      <vt:lpstr>Spring Tool Suite plugin </vt:lpstr>
      <vt:lpstr>Micro Cloud Foundry</vt:lpstr>
      <vt:lpstr>Cloud Foundry逻辑视图 – 回顾</vt:lpstr>
      <vt:lpstr>目录</vt:lpstr>
      <vt:lpstr>主题二的概述</vt:lpstr>
      <vt:lpstr>目录</vt:lpstr>
      <vt:lpstr>概念1 – 大企业的范围</vt:lpstr>
      <vt:lpstr>概念2 – 大企业私有云</vt:lpstr>
      <vt:lpstr>目录</vt:lpstr>
      <vt:lpstr>现状描述</vt:lpstr>
      <vt:lpstr>传统企业IT存在的问题（内因）1/4</vt:lpstr>
      <vt:lpstr>传统企业IT存在的问题（内因）2/4</vt:lpstr>
      <vt:lpstr>传统企业IT存在的问题（内因）3/4</vt:lpstr>
      <vt:lpstr>传统企业IT存在的问题（内因）4/4</vt:lpstr>
      <vt:lpstr>大企业私有云的外部环境</vt:lpstr>
      <vt:lpstr>Gartner‘s 2012技术成熟度曲线(云计算)</vt:lpstr>
      <vt:lpstr>目录</vt:lpstr>
      <vt:lpstr>大企业私有云 – 产品分析 </vt:lpstr>
      <vt:lpstr>Apache 2.0是商业友好的开源协议</vt:lpstr>
      <vt:lpstr>大企业私有云整体结构图</vt:lpstr>
      <vt:lpstr>目录</vt:lpstr>
      <vt:lpstr>大企业私有云 – 还需要做哪些事情？</vt:lpstr>
      <vt:lpstr>弹性伸缩架构的扩展</vt:lpstr>
      <vt:lpstr>数据库层的资源聚合</vt:lpstr>
      <vt:lpstr>运维智能化的扩展</vt:lpstr>
      <vt:lpstr>基于web的管理控制台 – 应用监控</vt:lpstr>
      <vt:lpstr>基于web的管理控制台 – 服务监控</vt:lpstr>
      <vt:lpstr>支持按需服务/付费的扩展</vt:lpstr>
      <vt:lpstr>开发方面的两个问题？ – 概述</vt:lpstr>
      <vt:lpstr>服务扩展1/3 – 基础服务 </vt:lpstr>
      <vt:lpstr>服务扩展2/3 – 组件服务</vt:lpstr>
      <vt:lpstr>服务扩展3/3 – 业务服务</vt:lpstr>
      <vt:lpstr>现有软件的云迁移1/2 – 问题分析</vt:lpstr>
      <vt:lpstr>现有软件的云迁移2/2 – 案例分享</vt:lpstr>
      <vt:lpstr>在线应用开发工具 – 概述</vt:lpstr>
      <vt:lpstr>在线应用开发工具 – 问题分析</vt:lpstr>
      <vt:lpstr>OMG Model Driven Architecture</vt:lpstr>
      <vt:lpstr>在线应用开发工具 – 标准的MDA</vt:lpstr>
      <vt:lpstr>在线应用开发工具 – 我们的思路</vt:lpstr>
      <vt:lpstr>在线应用开发工具 – 关键组件1/2 – PIM</vt:lpstr>
      <vt:lpstr>在线应用开发工具 – 关键组件2/2 – MVM</vt:lpstr>
      <vt:lpstr>在线应用开发工具 – 特征</vt:lpstr>
      <vt:lpstr>在线应用开发工具 – 案例分享</vt:lpstr>
      <vt:lpstr>针对主平台的工作</vt:lpstr>
      <vt:lpstr>目录</vt:lpstr>
      <vt:lpstr>大企业私有云实施策略1/2 – 新建系统</vt:lpstr>
      <vt:lpstr>大企业私有云实施策略2/2 – 迁移现有系统</vt:lpstr>
      <vt:lpstr>Q &amp; A</vt:lpstr>
    </vt:vector>
  </TitlesOfParts>
  <Company>SpringSource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SpringSource 2GX 2009</dc:title>
  <dc:creator>Adam FitzGerald</dc:creator>
  <cp:lastModifiedBy>1</cp:lastModifiedBy>
  <cp:revision>291</cp:revision>
  <dcterms:created xsi:type="dcterms:W3CDTF">2011-08-29T20:49:08Z</dcterms:created>
  <dcterms:modified xsi:type="dcterms:W3CDTF">2012-12-05T09:35:56Z</dcterms:modified>
</cp:coreProperties>
</file>