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8" r:id="rId2"/>
  </p:sldMasterIdLst>
  <p:notesMasterIdLst>
    <p:notesMasterId r:id="rId21"/>
  </p:notesMasterIdLst>
  <p:sldIdLst>
    <p:sldId id="256" r:id="rId3"/>
    <p:sldId id="296" r:id="rId4"/>
    <p:sldId id="297" r:id="rId5"/>
    <p:sldId id="299" r:id="rId6"/>
    <p:sldId id="300" r:id="rId7"/>
    <p:sldId id="301" r:id="rId8"/>
    <p:sldId id="302" r:id="rId9"/>
    <p:sldId id="324" r:id="rId10"/>
    <p:sldId id="303" r:id="rId11"/>
    <p:sldId id="304" r:id="rId12"/>
    <p:sldId id="305" r:id="rId13"/>
    <p:sldId id="306" r:id="rId14"/>
    <p:sldId id="323" r:id="rId15"/>
    <p:sldId id="307" r:id="rId16"/>
    <p:sldId id="321" r:id="rId17"/>
    <p:sldId id="319" r:id="rId18"/>
    <p:sldId id="320" r:id="rId19"/>
    <p:sldId id="258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3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503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chemeClr val="bg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5800" y="257175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86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267200" y="3000375"/>
            <a:ext cx="4419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257175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914400" y="4767263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5814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33400" y="342900"/>
            <a:ext cx="3505200" cy="803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343400" y="342902"/>
            <a:ext cx="3733800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33400" y="1214439"/>
            <a:ext cx="3505200" cy="32432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200"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3352800" y="2143125"/>
            <a:ext cx="5257799" cy="1102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2819400" y="3486150"/>
            <a:ext cx="5791200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36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28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62000" y="257175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1234677"/>
            <a:ext cx="71627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/>
            </a:lvl1pPr>
            <a:lvl2pPr marL="742950" indent="-15875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39700" algn="l" rtl="0">
              <a:spcBef>
                <a:spcPts val="28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5800" y="257175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171450"/>
            <a:ext cx="6476999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1627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5875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39700" algn="l" rtl="0">
              <a:spcBef>
                <a:spcPts val="28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69" r:id="rId4"/>
    <p:sldLayoutId id="2147483659" r:id="rId5"/>
    <p:sldLayoutId id="2147483662" r:id="rId6"/>
    <p:sldLayoutId id="2147483663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mailto:srinath@wso2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so2.com/" TargetMode="External"/><Relationship Id="rId3" Type="http://schemas.openxmlformats.org/officeDocument/2006/relationships/hyperlink" Target="mailto:architecture@wso2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5999" b="-5998"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657600" y="2155030"/>
            <a:ext cx="5257799" cy="1102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Analyzing a Soccer Game with WSO2 CEP</a:t>
            </a:r>
            <a:endParaRPr lang="en" sz="3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153467" y="3686175"/>
            <a:ext cx="5791200" cy="514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Srinath Perera</a:t>
            </a:r>
            <a:endParaRPr lang="en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12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153467" y="4014884"/>
            <a:ext cx="5791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Director, Research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WSO2</a:t>
            </a: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1800" i="1" dirty="0" smtClean="0">
                <a:latin typeface="Courier New"/>
                <a:cs typeface="Courier New"/>
                <a:hlinkClick r:id="rId4"/>
              </a:rPr>
              <a:t>srinath@wso2.com</a:t>
            </a:r>
            <a:endParaRPr lang="en-US" sz="1800" i="1" dirty="0" smtClean="0">
              <a:latin typeface="Courier New"/>
              <a:cs typeface="Courier New"/>
            </a:endParaRPr>
          </a:p>
          <a:p>
            <a:pPr algn="r">
              <a:lnSpc>
                <a:spcPct val="80000"/>
              </a:lnSpc>
              <a:buClr>
                <a:schemeClr val="dk1"/>
              </a:buClr>
              <a:buSzPct val="25000"/>
            </a:pPr>
            <a:r>
              <a:rPr lang="en-US" sz="1800" i="1" dirty="0">
                <a:latin typeface="Courier New"/>
                <a:cs typeface="Courier New"/>
              </a:rPr>
              <a:t>@</a:t>
            </a:r>
            <a:r>
              <a:rPr lang="en-US" sz="1800" i="1" dirty="0" err="1" smtClean="0">
                <a:latin typeface="Courier New"/>
                <a:cs typeface="Courier New"/>
              </a:rPr>
              <a:t>srinath_perera</a:t>
            </a:r>
            <a:endParaRPr lang="en-US" sz="1800" i="1" dirty="0" smtClean="0">
              <a:latin typeface="Courier New"/>
              <a:cs typeface="Courier New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397" y="45533"/>
            <a:ext cx="6854969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err="1" smtClean="0"/>
              <a:t>Usecase</a:t>
            </a:r>
            <a:r>
              <a:rPr lang="en-US" b="1" dirty="0" smtClean="0"/>
              <a:t> 2: </a:t>
            </a:r>
            <a:r>
              <a:rPr lang="en-US" b="1" dirty="0"/>
              <a:t>Ball </a:t>
            </a:r>
            <a:r>
              <a:rPr lang="en-US" b="1" dirty="0" smtClean="0"/>
              <a:t>Possession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08" y="901013"/>
            <a:ext cx="7994849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Ball possession (you possess the ball from time you hit it until someone else hit it or ball leaves the ground) </a:t>
            </a:r>
          </a:p>
        </p:txBody>
      </p:sp>
      <p:pic>
        <p:nvPicPr>
          <p:cNvPr id="20483" name="Picture 5" descr="DEBSQu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6596"/>
            <a:ext cx="83820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25413"/>
            <a:ext cx="8675688" cy="769937"/>
          </a:xfrm>
        </p:spPr>
        <p:txBody>
          <a:bodyPr/>
          <a:lstStyle/>
          <a:p>
            <a:pPr algn="ctr">
              <a:defRPr/>
            </a:pPr>
            <a:r>
              <a:rPr lang="en-US" b="1" dirty="0" err="1" smtClean="0"/>
              <a:t>Usecase</a:t>
            </a:r>
            <a:r>
              <a:rPr lang="en-US" b="1" dirty="0" smtClean="0"/>
              <a:t> 3: </a:t>
            </a:r>
            <a:r>
              <a:rPr lang="en-US" b="1" dirty="0" err="1"/>
              <a:t>Heatmap</a:t>
            </a:r>
            <a:r>
              <a:rPr lang="en-US" b="1" dirty="0"/>
              <a:t> of </a:t>
            </a:r>
            <a:r>
              <a:rPr lang="en-US" b="1" dirty="0" smtClean="0"/>
              <a:t>Activity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17377"/>
            <a:ext cx="8145463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Show where actions happened (via cells defined by a grid of 64X100 etc.), need updates once every second</a:t>
            </a:r>
          </a:p>
          <a:p>
            <a:pPr>
              <a:defRPr/>
            </a:pPr>
            <a:r>
              <a:rPr lang="en-US" dirty="0" smtClean="0"/>
              <a:t>Can solved via cell change boundaries, but  does not work if one player stays more than 1 sec in the same cell. So need to join with a timer. </a:t>
            </a:r>
            <a:endParaRPr lang="en-US" dirty="0"/>
          </a:p>
        </p:txBody>
      </p:sp>
      <p:pic>
        <p:nvPicPr>
          <p:cNvPr id="21507" name="Picture 3" descr="DEBSQuery3_la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836889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0428"/>
            <a:ext cx="7666773" cy="85725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Usecase</a:t>
            </a:r>
            <a:r>
              <a:rPr lang="en-US" b="1" dirty="0" smtClean="0"/>
              <a:t> 4: </a:t>
            </a:r>
            <a:r>
              <a:rPr lang="en-US" b="1" dirty="0"/>
              <a:t>Detect </a:t>
            </a:r>
            <a:r>
              <a:rPr lang="en-US" b="1" dirty="0" smtClean="0"/>
              <a:t>Kicks </a:t>
            </a:r>
            <a:r>
              <a:rPr lang="en-US" b="1" dirty="0"/>
              <a:t>on the </a:t>
            </a:r>
            <a:r>
              <a:rPr lang="en-US" b="1" dirty="0" smtClean="0"/>
              <a:t>Goal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38167"/>
            <a:ext cx="7162799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Main Idea: Detect kicks on the ball, calculate direction after 1m, and keep giving updates as long as it is in right direction</a:t>
            </a:r>
            <a:endParaRPr lang="en-US" dirty="0"/>
          </a:p>
        </p:txBody>
      </p:sp>
      <p:pic>
        <p:nvPicPr>
          <p:cNvPr id="22531" name="Picture 3" descr="DEBSQuer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7"/>
            <a:ext cx="9144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45" y="57183"/>
            <a:ext cx="7710070" cy="857250"/>
          </a:xfrm>
        </p:spPr>
        <p:txBody>
          <a:bodyPr/>
          <a:lstStyle/>
          <a:p>
            <a:pPr algn="ctr"/>
            <a:r>
              <a:rPr lang="en-US" b="1" dirty="0" smtClean="0"/>
              <a:t>New </a:t>
            </a:r>
            <a:r>
              <a:rPr lang="en-US" b="1" dirty="0" err="1" smtClean="0"/>
              <a:t>Usecase</a:t>
            </a:r>
            <a:r>
              <a:rPr lang="en-US" b="1" dirty="0" smtClean="0"/>
              <a:t>: Offside Detection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742" y="2885044"/>
            <a:ext cx="4583341" cy="3546806"/>
          </a:xfrm>
        </p:spPr>
        <p:txBody>
          <a:bodyPr/>
          <a:lstStyle/>
          <a:p>
            <a:r>
              <a:rPr lang="en-US" dirty="0" smtClean="0"/>
              <a:t>If you have gone passed the last defender at time of a kick, you are in a offside position.</a:t>
            </a:r>
          </a:p>
          <a:p>
            <a:r>
              <a:rPr lang="en-US" dirty="0" smtClean="0"/>
              <a:t>If you are part of that play after, it is foul  </a:t>
            </a:r>
          </a:p>
        </p:txBody>
      </p:sp>
      <p:pic>
        <p:nvPicPr>
          <p:cNvPr id="5" name="Picture 4" descr="Offs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22" y="977507"/>
            <a:ext cx="3998629" cy="388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5903"/>
          <a:stretch/>
        </p:blipFill>
        <p:spPr>
          <a:xfrm rot="5400000">
            <a:off x="324161" y="702078"/>
            <a:ext cx="2041204" cy="2324728"/>
          </a:xfrm>
          <a:prstGeom prst="rect">
            <a:avLst/>
          </a:prstGeom>
        </p:spPr>
      </p:pic>
      <p:pic>
        <p:nvPicPr>
          <p:cNvPr id="4" name="Picture 3" descr="5500975894_2c6756ef53_z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26455" r="14687" b="4404"/>
          <a:stretch/>
        </p:blipFill>
        <p:spPr>
          <a:xfrm>
            <a:off x="2363250" y="1008596"/>
            <a:ext cx="2506833" cy="15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1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1735"/>
            <a:ext cx="7482362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Results for DEBS Scenarios</a:t>
            </a:r>
            <a:endParaRPr lang="en-US" b="1" dirty="0"/>
          </a:p>
        </p:txBody>
      </p:sp>
      <p:pic>
        <p:nvPicPr>
          <p:cNvPr id="4" name="Content Placeholder 3" descr="debs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39" r="-2936"/>
          <a:stretch/>
        </p:blipFill>
        <p:spPr>
          <a:xfrm>
            <a:off x="1600200" y="819150"/>
            <a:ext cx="5995988" cy="4183063"/>
          </a:xfrm>
        </p:spPr>
      </p:pic>
    </p:spTree>
    <p:extLst>
      <p:ext uri="{BB962C8B-B14F-4D97-AF65-F5344CB8AC3E}">
        <p14:creationId xmlns:p14="http://schemas.microsoft.com/office/powerpoint/2010/main" val="35078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36818" cy="857250"/>
          </a:xfrm>
        </p:spPr>
        <p:txBody>
          <a:bodyPr/>
          <a:lstStyle/>
          <a:p>
            <a:pPr algn="ctr"/>
            <a:r>
              <a:rPr lang="en-US" b="1" dirty="0" smtClean="0"/>
              <a:t>WSO2 Big Data Platform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25"/>
            <a:ext cx="9144000" cy="34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7175"/>
            <a:ext cx="7504644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Other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System/ Device Management </a:t>
            </a:r>
          </a:p>
          <a:p>
            <a:pPr>
              <a:defRPr/>
            </a:pPr>
            <a:r>
              <a:rPr lang="en-US" dirty="0" smtClean="0"/>
              <a:t>Fleet/ Logistic Management </a:t>
            </a:r>
          </a:p>
          <a:p>
            <a:pPr>
              <a:defRPr/>
            </a:pPr>
            <a:r>
              <a:rPr lang="en-US" dirty="0" smtClean="0"/>
              <a:t>Fraud Detection </a:t>
            </a:r>
          </a:p>
          <a:p>
            <a:pPr>
              <a:defRPr/>
            </a:pPr>
            <a:r>
              <a:rPr lang="en-US" dirty="0" smtClean="0"/>
              <a:t>Targeted/ Location Sensitive Marketing</a:t>
            </a:r>
          </a:p>
          <a:p>
            <a:pPr>
              <a:defRPr/>
            </a:pPr>
            <a:r>
              <a:rPr lang="en-US" dirty="0" smtClean="0"/>
              <a:t>Smart Grid Control </a:t>
            </a:r>
          </a:p>
          <a:p>
            <a:pPr>
              <a:defRPr/>
            </a:pPr>
            <a:r>
              <a:rPr lang="en-US" dirty="0" smtClean="0"/>
              <a:t>Geo Fencing </a:t>
            </a:r>
          </a:p>
          <a:p>
            <a:pPr>
              <a:defRPr/>
            </a:pPr>
            <a:r>
              <a:rPr lang="en-US" dirty="0" smtClean="0"/>
              <a:t>…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7175"/>
            <a:ext cx="7604913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12657"/>
            <a:ext cx="7162799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are heading for a deeply integrated world with real-time detection and actions </a:t>
            </a:r>
          </a:p>
          <a:p>
            <a:pPr lvl="1">
              <a:defRPr/>
            </a:pPr>
            <a:r>
              <a:rPr lang="en-US" dirty="0" smtClean="0"/>
              <a:t>We have technology to do this now. E.g. (DEBS </a:t>
            </a:r>
            <a:r>
              <a:rPr lang="en-US" dirty="0" err="1" smtClean="0"/>
              <a:t>usecases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Power of CEP</a:t>
            </a:r>
            <a:endParaRPr lang="en-US" dirty="0"/>
          </a:p>
          <a:p>
            <a:pPr lvl="1">
              <a:defRPr/>
            </a:pPr>
            <a:r>
              <a:rPr lang="en-US" dirty="0"/>
              <a:t>U</a:t>
            </a:r>
            <a:r>
              <a:rPr lang="en-US" dirty="0" smtClean="0"/>
              <a:t>se real-time and batch processing in tandem</a:t>
            </a:r>
          </a:p>
          <a:p>
            <a:pPr>
              <a:defRPr/>
            </a:pPr>
            <a:r>
              <a:rPr lang="en-US" dirty="0" smtClean="0"/>
              <a:t>All </a:t>
            </a:r>
            <a:r>
              <a:rPr lang="en-US" dirty="0"/>
              <a:t>the software we discussed are </a:t>
            </a:r>
            <a:r>
              <a:rPr lang="en-US" i="1" dirty="0" smtClean="0"/>
              <a:t>Open source</a:t>
            </a:r>
            <a:r>
              <a:rPr lang="en-US" dirty="0" smtClean="0"/>
              <a:t> </a:t>
            </a:r>
            <a:r>
              <a:rPr lang="en-US" dirty="0"/>
              <a:t>under Apache License. </a:t>
            </a:r>
            <a:r>
              <a:rPr lang="en-US" dirty="0" smtClean="0"/>
              <a:t>Visit </a:t>
            </a:r>
            <a:r>
              <a:rPr lang="pl-PL" dirty="0">
                <a:hlinkClick r:id="rId2"/>
              </a:rPr>
              <a:t>http://wso2.com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.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Like to integrate with us, help, or join? </a:t>
            </a:r>
            <a:r>
              <a:rPr lang="en-US" dirty="0" smtClean="0">
                <a:hlinkClick r:id="rId3"/>
              </a:rPr>
              <a:t>T</a:t>
            </a:r>
            <a:r>
              <a:rPr lang="en-US" dirty="0" smtClean="0"/>
              <a:t>alk to us at Big Data booth or </a:t>
            </a:r>
            <a:r>
              <a:rPr lang="en-US" dirty="0" smtClean="0">
                <a:hlinkClick r:id="rId3"/>
              </a:rPr>
              <a:t>architecture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wso2.org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5999" b="-5998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343400" y="4114800"/>
            <a:ext cx="4419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88900"/>
            <a:ext cx="6245225" cy="76993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Vision of the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858838"/>
            <a:ext cx="6245225" cy="3735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Sensors everywhere</a:t>
            </a:r>
          </a:p>
          <a:p>
            <a:pPr>
              <a:defRPr/>
            </a:pPr>
            <a:r>
              <a:rPr lang="en-US" dirty="0" smtClean="0"/>
              <a:t>Data collected from everywhere, analyzing, optimizing, and helping (and hopefully not taking over) </a:t>
            </a:r>
          </a:p>
          <a:p>
            <a:pPr>
              <a:defRPr/>
            </a:pPr>
            <a:r>
              <a:rPr lang="en-US" dirty="0" smtClean="0"/>
              <a:t>Analytics and Internet of things .. Immersive world </a:t>
            </a:r>
          </a:p>
          <a:p>
            <a:pPr>
              <a:defRPr/>
            </a:pPr>
            <a:r>
              <a:rPr lang="en-US" dirty="0" smtClean="0"/>
              <a:t>Big data and real-time analytics will be crucial. How far are we from realizing that?</a:t>
            </a:r>
            <a:endParaRPr lang="en-US" dirty="0"/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-1588"/>
            <a:ext cx="2555875" cy="51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5750"/>
            <a:ext cx="5330825" cy="76993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What would take to build such a world?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6350"/>
            <a:ext cx="5254625" cy="37353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Sensors and actuators (Motes?)</a:t>
            </a:r>
          </a:p>
          <a:p>
            <a:pPr>
              <a:defRPr/>
            </a:pPr>
            <a:r>
              <a:rPr lang="en-US" dirty="0" smtClean="0"/>
              <a:t>Fast interoperable event systems (MQTT?)</a:t>
            </a:r>
          </a:p>
          <a:p>
            <a:pPr>
              <a:defRPr/>
            </a:pPr>
            <a:r>
              <a:rPr lang="en-US" dirty="0" smtClean="0"/>
              <a:t>Powerful query languages (CEP?)</a:t>
            </a:r>
          </a:p>
          <a:p>
            <a:pPr>
              <a:defRPr/>
            </a:pPr>
            <a:r>
              <a:rPr lang="en-US" dirty="0" smtClean="0"/>
              <a:t>Powerful control systems and decision systems</a:t>
            </a:r>
            <a:endParaRPr lang="en-US" dirty="0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0"/>
            <a:ext cx="3559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1200" y="3714750"/>
            <a:ext cx="3245258" cy="1200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best way to predict the future is to invent it</a:t>
            </a:r>
          </a:p>
        </p:txBody>
      </p:sp>
    </p:spTree>
    <p:extLst>
      <p:ext uri="{BB962C8B-B14F-4D97-AF65-F5344CB8AC3E}">
        <p14:creationId xmlns:p14="http://schemas.microsoft.com/office/powerpoint/2010/main" val="11337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49213"/>
            <a:ext cx="8675688" cy="769937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Complex Event Processing</a:t>
            </a:r>
            <a:endParaRPr lang="en-US" b="1" dirty="0"/>
          </a:p>
        </p:txBody>
      </p:sp>
      <p:pic>
        <p:nvPicPr>
          <p:cNvPr id="15362" name="Picture 2" descr="Big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93750"/>
            <a:ext cx="76962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9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96" y="116082"/>
            <a:ext cx="7703773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CEP Operators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836"/>
            <a:ext cx="8244086" cy="3394472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Filters or transformations (process a single event)</a:t>
            </a:r>
          </a:p>
          <a:p>
            <a:pPr lvl="1">
              <a:defRPr/>
            </a:pPr>
            <a:r>
              <a:rPr lang="en-US" sz="1800" dirty="0" smtClean="0">
                <a:latin typeface="Courier New"/>
                <a:cs typeface="Courier New"/>
              </a:rPr>
              <a:t>from Ball[v&gt;10] select .. insert into .. </a:t>
            </a:r>
          </a:p>
          <a:p>
            <a:pPr>
              <a:defRPr/>
            </a:pPr>
            <a:r>
              <a:rPr lang="en-US" sz="2000" dirty="0" smtClean="0"/>
              <a:t>Windows + aggregation (track window of events: time, length)</a:t>
            </a:r>
          </a:p>
          <a:p>
            <a:pPr lvl="1">
              <a:defRPr/>
            </a:pPr>
            <a:r>
              <a:rPr lang="en-US" sz="1800" dirty="0" smtClean="0">
                <a:latin typeface="Courier New"/>
                <a:cs typeface="Courier New"/>
              </a:rPr>
              <a:t>from </a:t>
            </a:r>
            <a:r>
              <a:rPr lang="en-US" sz="1800" dirty="0" err="1" smtClean="0">
                <a:latin typeface="Courier New"/>
                <a:cs typeface="Courier New"/>
              </a:rPr>
              <a:t>Ball#window.time</a:t>
            </a:r>
            <a:r>
              <a:rPr lang="en-US" sz="1800" dirty="0" smtClean="0">
                <a:latin typeface="Courier New"/>
                <a:cs typeface="Courier New"/>
              </a:rPr>
              <a:t>(30s) select </a:t>
            </a:r>
            <a:r>
              <a:rPr lang="en-US" sz="1800" dirty="0" err="1" smtClean="0">
                <a:latin typeface="Courier New"/>
                <a:cs typeface="Courier New"/>
              </a:rPr>
              <a:t>avg</a:t>
            </a:r>
            <a:r>
              <a:rPr lang="en-US" sz="1800" dirty="0" smtClean="0">
                <a:latin typeface="Courier New"/>
                <a:cs typeface="Courier New"/>
              </a:rPr>
              <a:t>(v) .. </a:t>
            </a:r>
          </a:p>
          <a:p>
            <a:pPr>
              <a:defRPr/>
            </a:pPr>
            <a:r>
              <a:rPr lang="en-US" sz="2000" dirty="0" smtClean="0"/>
              <a:t>Joins (join two event streams to one)</a:t>
            </a:r>
          </a:p>
          <a:p>
            <a:pPr lvl="1">
              <a:defRPr/>
            </a:pPr>
            <a:r>
              <a:rPr lang="en-US" sz="1800" dirty="0" smtClean="0">
                <a:latin typeface="Courier New"/>
                <a:cs typeface="Courier New"/>
              </a:rPr>
              <a:t>from </a:t>
            </a:r>
            <a:r>
              <a:rPr lang="en-US" sz="1800" dirty="0" err="1" smtClean="0">
                <a:latin typeface="Courier New"/>
                <a:cs typeface="Courier New"/>
              </a:rPr>
              <a:t>Ball#window.time</a:t>
            </a:r>
            <a:r>
              <a:rPr lang="en-US" sz="1800" dirty="0" smtClean="0">
                <a:latin typeface="Courier New"/>
                <a:cs typeface="Courier New"/>
              </a:rPr>
              <a:t>(30s) as b join Players  as p on </a:t>
            </a:r>
            <a:r>
              <a:rPr lang="en-US" sz="1800" dirty="0" err="1" smtClean="0">
                <a:latin typeface="Courier New"/>
                <a:cs typeface="Courier New"/>
              </a:rPr>
              <a:t>p.v</a:t>
            </a:r>
            <a:r>
              <a:rPr lang="en-US" sz="1800" dirty="0" smtClean="0">
                <a:latin typeface="Courier New"/>
                <a:cs typeface="Courier New"/>
              </a:rPr>
              <a:t> &lt; </a:t>
            </a:r>
            <a:r>
              <a:rPr lang="en-US" sz="1800" dirty="0" err="1" smtClean="0">
                <a:latin typeface="Courier New"/>
                <a:cs typeface="Courier New"/>
              </a:rPr>
              <a:t>b.v</a:t>
            </a:r>
            <a:endParaRPr lang="en-US" sz="1800" dirty="0" smtClean="0">
              <a:latin typeface="Courier New"/>
              <a:cs typeface="Courier New"/>
            </a:endParaRPr>
          </a:p>
          <a:p>
            <a:pPr>
              <a:defRPr/>
            </a:pPr>
            <a:r>
              <a:rPr lang="en-US" sz="2000" dirty="0" smtClean="0"/>
              <a:t>Patterns (state machine implementation)</a:t>
            </a:r>
          </a:p>
          <a:p>
            <a:pPr lvl="1">
              <a:defRPr/>
            </a:pPr>
            <a:r>
              <a:rPr lang="en-US" sz="1800" dirty="0" smtClean="0">
                <a:latin typeface="Courier New"/>
                <a:cs typeface="Courier New"/>
              </a:rPr>
              <a:t>from Ball[v&gt;10], Ball[v&lt;10]*,Ball[v&gt;10] select .. </a:t>
            </a:r>
          </a:p>
          <a:p>
            <a:pPr>
              <a:defRPr/>
            </a:pPr>
            <a:r>
              <a:rPr lang="en-US" sz="2000" dirty="0" smtClean="0"/>
              <a:t>Event tables (map a database as an event stream)</a:t>
            </a:r>
          </a:p>
          <a:p>
            <a:pPr lvl="1">
              <a:defRPr/>
            </a:pPr>
            <a:r>
              <a:rPr lang="en-US" sz="1800" dirty="0" smtClean="0">
                <a:latin typeface="Courier New"/>
                <a:cs typeface="Courier New"/>
              </a:rPr>
              <a:t>Define table </a:t>
            </a:r>
            <a:r>
              <a:rPr lang="en-US" sz="1800" dirty="0" err="1" smtClean="0">
                <a:latin typeface="Courier New"/>
                <a:cs typeface="Courier New"/>
              </a:rPr>
              <a:t>HitV</a:t>
            </a:r>
            <a:r>
              <a:rPr lang="en-US" sz="1800" dirty="0" smtClean="0">
                <a:latin typeface="Courier New"/>
                <a:cs typeface="Courier New"/>
              </a:rPr>
              <a:t> (v double) using .. </a:t>
            </a:r>
            <a:r>
              <a:rPr lang="en-US" sz="1800" dirty="0" err="1">
                <a:latin typeface="Courier New"/>
                <a:cs typeface="Courier New"/>
              </a:rPr>
              <a:t>d</a:t>
            </a:r>
            <a:r>
              <a:rPr lang="en-US" sz="1800" dirty="0" err="1" smtClean="0">
                <a:latin typeface="Courier New"/>
                <a:cs typeface="Courier New"/>
              </a:rPr>
              <a:t>b</a:t>
            </a:r>
            <a:r>
              <a:rPr lang="en-US" sz="1800" dirty="0" smtClean="0">
                <a:latin typeface="Courier New"/>
                <a:cs typeface="Courier New"/>
              </a:rPr>
              <a:t> info .. 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028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5668"/>
            <a:ext cx="6476999" cy="8572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Sport (Soccer) </a:t>
            </a:r>
            <a:r>
              <a:rPr lang="en-US" b="1" dirty="0" err="1"/>
              <a:t>U</a:t>
            </a:r>
            <a:r>
              <a:rPr lang="en-US" b="1" dirty="0" err="1" smtClean="0"/>
              <a:t>secases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970"/>
            <a:ext cx="7162799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Dashboard on game status</a:t>
            </a:r>
          </a:p>
          <a:p>
            <a:pPr>
              <a:defRPr/>
            </a:pPr>
            <a:r>
              <a:rPr lang="en-US" dirty="0" smtClean="0"/>
              <a:t>Alarms about critical events in the game </a:t>
            </a:r>
          </a:p>
          <a:p>
            <a:pPr>
              <a:defRPr/>
            </a:pPr>
            <a:r>
              <a:rPr lang="en-US" dirty="0" smtClean="0"/>
              <a:t>Real-time game analysis and predictions about the next move </a:t>
            </a:r>
          </a:p>
          <a:p>
            <a:pPr>
              <a:defRPr/>
            </a:pPr>
            <a:r>
              <a:rPr lang="en-US" dirty="0" smtClean="0"/>
              <a:t>Updates/ stats etc., on mobile phone with customized offers</a:t>
            </a:r>
          </a:p>
          <a:p>
            <a:pPr>
              <a:defRPr/>
            </a:pPr>
            <a:r>
              <a:rPr lang="en-US" dirty="0" smtClean="0"/>
              <a:t>Study of game and players effectiveness </a:t>
            </a:r>
          </a:p>
          <a:p>
            <a:pPr>
              <a:defRPr/>
            </a:pPr>
            <a:r>
              <a:rPr lang="en-US" dirty="0" smtClean="0"/>
              <a:t>Monitor players health and body functions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88900"/>
            <a:ext cx="4945063" cy="769938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/>
              <a:t>DEBS 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858838"/>
            <a:ext cx="4945063" cy="3735387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Soccer game, players and ball has sensors (DESB Challenge 2013) </a:t>
            </a:r>
            <a:r>
              <a:rPr lang="en-US" dirty="0" err="1" smtClean="0"/>
              <a:t>sid</a:t>
            </a:r>
            <a:r>
              <a:rPr lang="en-US" dirty="0" smtClean="0"/>
              <a:t>, </a:t>
            </a:r>
            <a:r>
              <a:rPr lang="en-US" dirty="0" err="1" smtClean="0"/>
              <a:t>ts</a:t>
            </a:r>
            <a:r>
              <a:rPr lang="en-US" dirty="0" smtClean="0"/>
              <a:t>, </a:t>
            </a:r>
            <a:r>
              <a:rPr lang="en-US" dirty="0" err="1" smtClean="0"/>
              <a:t>x,y,z</a:t>
            </a:r>
            <a:r>
              <a:rPr lang="en-US" dirty="0" smtClean="0"/>
              <a:t>, </a:t>
            </a:r>
            <a:r>
              <a:rPr lang="en-US" dirty="0" err="1" smtClean="0"/>
              <a:t>v,a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Use </a:t>
            </a:r>
            <a:r>
              <a:rPr lang="en-US" dirty="0"/>
              <a:t>cases: Running analysis, Ball Possession and Shots on Goal, </a:t>
            </a:r>
            <a:r>
              <a:rPr lang="en-US" dirty="0" err="1"/>
              <a:t>Heatmap</a:t>
            </a:r>
            <a:r>
              <a:rPr lang="en-US" dirty="0"/>
              <a:t> of Activity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WSO2 CEP (Siddhi) did 100K+ throughput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7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7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5" y="364225"/>
            <a:ext cx="8864313" cy="43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21" y="67811"/>
            <a:ext cx="6903028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 err="1" smtClean="0"/>
              <a:t>Usecase</a:t>
            </a:r>
            <a:r>
              <a:rPr lang="en-US" b="1" dirty="0" smtClean="0"/>
              <a:t> 1: Running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054"/>
            <a:ext cx="7162799" cy="33944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Main idea: detect when speed thresholds have passed </a:t>
            </a:r>
            <a:endParaRPr lang="en-US" dirty="0"/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525834" y="2534290"/>
            <a:ext cx="8458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1800" dirty="0">
                <a:latin typeface="Courier New" charset="0"/>
                <a:cs typeface="Courier New" charset="0"/>
              </a:rPr>
              <a:t>define partition player by Players .id;</a:t>
            </a:r>
          </a:p>
          <a:p>
            <a:pPr algn="l" eaLnBrk="1" hangingPunct="1"/>
            <a:r>
              <a:rPr lang="en-US" sz="1800" b="1" dirty="0">
                <a:latin typeface="Courier New" charset="0"/>
                <a:cs typeface="Courier New" charset="0"/>
              </a:rPr>
              <a:t>from s = Players [v &lt;= 1 or v &gt; 11] , </a:t>
            </a:r>
          </a:p>
          <a:p>
            <a:pPr algn="l" eaLnBrk="1" hangingPunct="1"/>
            <a:r>
              <a:rPr lang="en-US" sz="1800" b="1" dirty="0">
                <a:latin typeface="Courier New" charset="0"/>
                <a:cs typeface="Courier New" charset="0"/>
              </a:rPr>
              <a:t>     t = Players [v &gt; 1 and v &lt;= 11]+ , </a:t>
            </a:r>
          </a:p>
          <a:p>
            <a:pPr algn="l" eaLnBrk="1" hangingPunct="1"/>
            <a:r>
              <a:rPr lang="en-US" sz="1800" b="1" dirty="0">
                <a:latin typeface="Courier New" charset="0"/>
                <a:cs typeface="Courier New" charset="0"/>
              </a:rPr>
              <a:t>     e = Players [v &lt;= 1 or v &gt; 11]</a:t>
            </a:r>
          </a:p>
          <a:p>
            <a:pPr algn="l" eaLnBrk="1" hangingPunct="1"/>
            <a:r>
              <a:rPr lang="en-US" sz="1800" dirty="0">
                <a:latin typeface="Courier New" charset="0"/>
                <a:cs typeface="Courier New" charset="0"/>
              </a:rPr>
              <a:t>select </a:t>
            </a:r>
            <a:r>
              <a:rPr lang="en-US" sz="1800" dirty="0" err="1">
                <a:latin typeface="Courier New" charset="0"/>
                <a:cs typeface="Courier New" charset="0"/>
              </a:rPr>
              <a:t>s.ts</a:t>
            </a:r>
            <a:r>
              <a:rPr lang="en-US" sz="1800" dirty="0">
                <a:latin typeface="Courier New" charset="0"/>
                <a:cs typeface="Courier New" charset="0"/>
              </a:rPr>
              <a:t> as </a:t>
            </a:r>
            <a:r>
              <a:rPr lang="en-US" sz="1800" dirty="0" err="1">
                <a:latin typeface="Courier New" charset="0"/>
                <a:cs typeface="Courier New" charset="0"/>
              </a:rPr>
              <a:t>tsStart</a:t>
            </a:r>
            <a:r>
              <a:rPr lang="en-US" sz="1800" dirty="0">
                <a:latin typeface="Courier New" charset="0"/>
                <a:cs typeface="Courier New" charset="0"/>
              </a:rPr>
              <a:t> , </a:t>
            </a:r>
            <a:r>
              <a:rPr lang="en-US" sz="1800" dirty="0" err="1">
                <a:latin typeface="Courier New" charset="0"/>
                <a:cs typeface="Courier New" charset="0"/>
              </a:rPr>
              <a:t>e.ts</a:t>
            </a:r>
            <a:r>
              <a:rPr lang="en-US" sz="1800" dirty="0">
                <a:latin typeface="Courier New" charset="0"/>
                <a:cs typeface="Courier New" charset="0"/>
              </a:rPr>
              <a:t> as </a:t>
            </a:r>
            <a:r>
              <a:rPr lang="en-US" sz="1800" dirty="0" err="1">
                <a:latin typeface="Courier New" charset="0"/>
                <a:cs typeface="Courier New" charset="0"/>
              </a:rPr>
              <a:t>tsStop</a:t>
            </a:r>
            <a:r>
              <a:rPr lang="en-US" sz="1800" dirty="0">
                <a:latin typeface="Courier New" charset="0"/>
                <a:cs typeface="Courier New" charset="0"/>
              </a:rPr>
              <a:t> ,</a:t>
            </a:r>
            <a:r>
              <a:rPr lang="en-US" sz="1800" dirty="0" err="1">
                <a:latin typeface="Courier New" charset="0"/>
                <a:cs typeface="Courier New" charset="0"/>
              </a:rPr>
              <a:t>s.id</a:t>
            </a:r>
            <a:r>
              <a:rPr lang="en-US" sz="1800" dirty="0">
                <a:latin typeface="Courier New" charset="0"/>
                <a:cs typeface="Courier New" charset="0"/>
              </a:rPr>
              <a:t> as </a:t>
            </a:r>
            <a:r>
              <a:rPr lang="en-US" sz="1800" dirty="0" err="1">
                <a:latin typeface="Courier New" charset="0"/>
                <a:cs typeface="Courier New" charset="0"/>
              </a:rPr>
              <a:t>playerId</a:t>
            </a:r>
            <a:r>
              <a:rPr lang="en-US" sz="1800" dirty="0">
                <a:latin typeface="Courier New" charset="0"/>
                <a:cs typeface="Courier New" charset="0"/>
              </a:rPr>
              <a:t> , </a:t>
            </a:r>
          </a:p>
          <a:p>
            <a:pPr algn="l" eaLnBrk="1" hangingPunct="1"/>
            <a:r>
              <a:rPr lang="en-US" sz="1800" dirty="0">
                <a:latin typeface="Courier New" charset="0"/>
                <a:cs typeface="Courier New" charset="0"/>
              </a:rPr>
              <a:t>    ‘‘trot" as  intensity , t [0].v as   </a:t>
            </a:r>
            <a:r>
              <a:rPr lang="en-US" sz="1800" dirty="0" err="1">
                <a:latin typeface="Courier New" charset="0"/>
                <a:cs typeface="Courier New" charset="0"/>
              </a:rPr>
              <a:t>instantSpeed</a:t>
            </a:r>
            <a:r>
              <a:rPr lang="en-US" sz="1800" dirty="0">
                <a:latin typeface="Courier New" charset="0"/>
                <a:cs typeface="Courier New" charset="0"/>
              </a:rPr>
              <a:t> , </a:t>
            </a:r>
          </a:p>
          <a:p>
            <a:pPr algn="l" eaLnBrk="1" hangingPunct="1"/>
            <a:r>
              <a:rPr lang="en-US" sz="1800" dirty="0">
                <a:latin typeface="Courier New" charset="0"/>
                <a:cs typeface="Courier New" charset="0"/>
              </a:rPr>
              <a:t>    (</a:t>
            </a:r>
            <a:r>
              <a:rPr lang="en-US" sz="1800" dirty="0" err="1">
                <a:latin typeface="Courier New" charset="0"/>
                <a:cs typeface="Courier New" charset="0"/>
              </a:rPr>
              <a:t>e.ts</a:t>
            </a:r>
            <a:r>
              <a:rPr lang="en-US" sz="1800" dirty="0">
                <a:latin typeface="Courier New" charset="0"/>
                <a:cs typeface="Courier New" charset="0"/>
              </a:rPr>
              <a:t> - </a:t>
            </a:r>
            <a:r>
              <a:rPr lang="en-US" sz="1800" dirty="0" err="1">
                <a:latin typeface="Courier New" charset="0"/>
                <a:cs typeface="Courier New" charset="0"/>
              </a:rPr>
              <a:t>s.ts</a:t>
            </a:r>
            <a:r>
              <a:rPr lang="en-US" sz="1800" dirty="0">
                <a:latin typeface="Courier New" charset="0"/>
                <a:cs typeface="Courier New" charset="0"/>
              </a:rPr>
              <a:t> )/1000000000 as  </a:t>
            </a:r>
            <a:r>
              <a:rPr lang="en-US" sz="1800" dirty="0" err="1">
                <a:latin typeface="Courier New" charset="0"/>
                <a:cs typeface="Courier New" charset="0"/>
              </a:rPr>
              <a:t>unitPeriod</a:t>
            </a:r>
            <a:endParaRPr lang="en-US" sz="1800" dirty="0">
              <a:latin typeface="Courier New" charset="0"/>
              <a:cs typeface="Courier New" charset="0"/>
            </a:endParaRPr>
          </a:p>
          <a:p>
            <a:pPr algn="l" eaLnBrk="1" hangingPunct="1"/>
            <a:r>
              <a:rPr lang="en-US" sz="1800" dirty="0">
                <a:latin typeface="Courier New" charset="0"/>
                <a:cs typeface="Courier New" charset="0"/>
              </a:rPr>
              <a:t>insert   into   </a:t>
            </a:r>
            <a:r>
              <a:rPr lang="en-US" sz="1800" dirty="0" err="1">
                <a:latin typeface="Courier New" charset="0"/>
                <a:cs typeface="Courier New" charset="0"/>
              </a:rPr>
              <a:t>RunningStats</a:t>
            </a:r>
            <a:r>
              <a:rPr lang="en-US" sz="1800" dirty="0">
                <a:latin typeface="Courier New" charset="0"/>
                <a:cs typeface="Courier New" charset="0"/>
              </a:rPr>
              <a:t>  partition by  player;</a:t>
            </a:r>
          </a:p>
        </p:txBody>
      </p:sp>
      <p:pic>
        <p:nvPicPr>
          <p:cNvPr id="19460" name="Picture 6" descr="speedLim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4628"/>
            <a:ext cx="7170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SO2Con-2014-EU-Barcelona-Wide-screen-white-backgroun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760</Words>
  <Application>Microsoft Macintosh PowerPoint</Application>
  <PresentationFormat>On-screen Show (16:9)</PresentationFormat>
  <Paragraphs>81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simple-light</vt:lpstr>
      <vt:lpstr>WSO2Con-2014-EU-Barcelona-Wide-screen-white-background</vt:lpstr>
      <vt:lpstr>Analyzing a Soccer Game with WSO2 CEP</vt:lpstr>
      <vt:lpstr>Vision of the Future</vt:lpstr>
      <vt:lpstr>What would take to build such a world?</vt:lpstr>
      <vt:lpstr>Complex Event Processing</vt:lpstr>
      <vt:lpstr>CEP Operators</vt:lpstr>
      <vt:lpstr>Sport (Soccer) Usecases?</vt:lpstr>
      <vt:lpstr>DEBS Challenge</vt:lpstr>
      <vt:lpstr>PowerPoint Presentation</vt:lpstr>
      <vt:lpstr>Usecase 1: Running Analysis</vt:lpstr>
      <vt:lpstr>Usecase 2: Ball Possession</vt:lpstr>
      <vt:lpstr>Usecase 3: Heatmap of Activity </vt:lpstr>
      <vt:lpstr>Usecase 4: Detect Kicks on the Goal </vt:lpstr>
      <vt:lpstr>New Usecase: Offside Detection</vt:lpstr>
      <vt:lpstr>Results for DEBS Scenarios</vt:lpstr>
      <vt:lpstr>WSO2 Big Data Platform</vt:lpstr>
      <vt:lpstr>Other Applications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Presentation Title line 01 Presentation Title line 02 Presentation Title line 03</dc:title>
  <cp:lastModifiedBy>Srinath Perera</cp:lastModifiedBy>
  <cp:revision>79</cp:revision>
  <dcterms:modified xsi:type="dcterms:W3CDTF">2014-06-18T10:08:56Z</dcterms:modified>
</cp:coreProperties>
</file>