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52" r:id="rId2"/>
    <p:sldId id="439" r:id="rId3"/>
    <p:sldId id="427" r:id="rId4"/>
    <p:sldId id="444" r:id="rId5"/>
    <p:sldId id="445" r:id="rId6"/>
    <p:sldId id="454" r:id="rId7"/>
    <p:sldId id="429" r:id="rId8"/>
    <p:sldId id="451" r:id="rId9"/>
    <p:sldId id="430" r:id="rId10"/>
    <p:sldId id="450" r:id="rId11"/>
    <p:sldId id="449" r:id="rId12"/>
    <p:sldId id="432" r:id="rId13"/>
    <p:sldId id="435" r:id="rId14"/>
    <p:sldId id="446" r:id="rId15"/>
    <p:sldId id="456" r:id="rId16"/>
    <p:sldId id="436" r:id="rId17"/>
    <p:sldId id="437" r:id="rId18"/>
    <p:sldId id="440" r:id="rId19"/>
    <p:sldId id="441" r:id="rId20"/>
    <p:sldId id="442" r:id="rId21"/>
    <p:sldId id="438" r:id="rId22"/>
    <p:sldId id="443" r:id="rId23"/>
    <p:sldId id="448" r:id="rId24"/>
    <p:sldId id="455" r:id="rId25"/>
    <p:sldId id="395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04170-AF4E-BB4B-A2BF-0E5A60967769}" type="datetimeFigureOut">
              <a:rPr lang="en-US" smtClean="0"/>
              <a:t>5/27/14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81F9-571C-BB4F-B2B4-8C7158749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3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DC4B-545C-684C-922C-FFFBB200AF06}" type="datetimeFigureOut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46BB-4194-6447-91A2-27C181E4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wso2/siddh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798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Solving DEBS Grand Challenge with WSO2 CEP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09961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Srinath Perera</a:t>
            </a:r>
            <a:r>
              <a:rPr lang="en-US" dirty="0"/>
              <a:t>, </a:t>
            </a:r>
            <a:r>
              <a:rPr lang="en-US" dirty="0" err="1"/>
              <a:t>Suhothayan</a:t>
            </a:r>
            <a:r>
              <a:rPr lang="en-US" dirty="0"/>
              <a:t> </a:t>
            </a:r>
            <a:r>
              <a:rPr lang="en-US" dirty="0" err="1"/>
              <a:t>Sriskandarajah</a:t>
            </a:r>
            <a:r>
              <a:rPr lang="en-US" dirty="0"/>
              <a:t>, </a:t>
            </a:r>
            <a:r>
              <a:rPr lang="en-US" dirty="0" err="1"/>
              <a:t>Mohanadarshan</a:t>
            </a:r>
            <a:r>
              <a:rPr lang="en-US" dirty="0"/>
              <a:t> </a:t>
            </a:r>
            <a:r>
              <a:rPr lang="en-US" dirty="0" err="1"/>
              <a:t>Vivekanandalingam</a:t>
            </a:r>
            <a:r>
              <a:rPr lang="en-US" dirty="0"/>
              <a:t>,</a:t>
            </a:r>
          </a:p>
          <a:p>
            <a:r>
              <a:rPr lang="en-US" dirty="0"/>
              <a:t>Paul Fremantle, </a:t>
            </a:r>
            <a:r>
              <a:rPr lang="en-US" dirty="0" err="1"/>
              <a:t>Sanjiva</a:t>
            </a:r>
            <a:r>
              <a:rPr lang="en-US" dirty="0"/>
              <a:t> </a:t>
            </a:r>
            <a:r>
              <a:rPr lang="en-US" dirty="0" err="1" smtClean="0"/>
              <a:t>Weerawarana</a:t>
            </a:r>
            <a:endParaRPr lang="en-US" dirty="0" smtClean="0"/>
          </a:p>
          <a:p>
            <a:r>
              <a:rPr lang="en-US" dirty="0" smtClean="0"/>
              <a:t>WSO2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9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5" y="130604"/>
            <a:ext cx="8229600" cy="1143000"/>
          </a:xfrm>
        </p:spPr>
        <p:txBody>
          <a:bodyPr/>
          <a:lstStyle/>
          <a:p>
            <a:r>
              <a:rPr lang="en-US" dirty="0" smtClean="0"/>
              <a:t>Optimizations: </a:t>
            </a:r>
            <a:r>
              <a:rPr lang="en-US" dirty="0"/>
              <a:t>Improve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21"/>
            <a:ext cx="4448959" cy="53554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 we have </a:t>
            </a:r>
            <a:r>
              <a:rPr lang="en-US" dirty="0"/>
              <a:t>enough parallelism? </a:t>
            </a:r>
            <a:r>
              <a:rPr lang="en-US" dirty="0" smtClean="0"/>
              <a:t>Does load average &gt; 2X number of cores</a:t>
            </a:r>
          </a:p>
          <a:p>
            <a:r>
              <a:rPr lang="en-US" dirty="0" smtClean="0"/>
              <a:t>Scale</a:t>
            </a:r>
            <a:r>
              <a:rPr lang="en-US" dirty="0"/>
              <a:t>, </a:t>
            </a:r>
            <a:r>
              <a:rPr lang="en-US" dirty="0" smtClean="0"/>
              <a:t>parallelism =&gt; data partitions </a:t>
            </a:r>
            <a:endParaRPr lang="en-US" dirty="0" smtClean="0"/>
          </a:p>
          <a:p>
            <a:r>
              <a:rPr lang="en-US" dirty="0" smtClean="0"/>
              <a:t>Partition data and assign </a:t>
            </a:r>
            <a:r>
              <a:rPr lang="en-US" dirty="0" smtClean="0"/>
              <a:t>to different CEP engines </a:t>
            </a:r>
          </a:p>
          <a:p>
            <a:pPr lvl="1"/>
            <a:r>
              <a:rPr lang="en-US" dirty="0" smtClean="0"/>
              <a:t>Partition by House (let us go up to 40 threads)</a:t>
            </a:r>
          </a:p>
          <a:p>
            <a:r>
              <a:rPr lang="en-US" dirty="0" smtClean="0"/>
              <a:t>Not all </a:t>
            </a:r>
            <a:r>
              <a:rPr lang="en-US" dirty="0" smtClean="0"/>
              <a:t>houses </a:t>
            </a:r>
            <a:r>
              <a:rPr lang="en-US" dirty="0" smtClean="0"/>
              <a:t>would have </a:t>
            </a:r>
            <a:r>
              <a:rPr lang="en-US" dirty="0" smtClean="0"/>
              <a:t>the same </a:t>
            </a:r>
            <a:r>
              <a:rPr lang="en-US" dirty="0" smtClean="0"/>
              <a:t>workload</a:t>
            </a:r>
          </a:p>
          <a:p>
            <a:pPr lvl="1"/>
            <a:r>
              <a:rPr lang="en-US" dirty="0" smtClean="0"/>
              <a:t>We use CEP </a:t>
            </a:r>
            <a:r>
              <a:rPr lang="en-US" dirty="0" smtClean="0"/>
              <a:t>engines and threads </a:t>
            </a:r>
            <a:r>
              <a:rPr lang="en-US" dirty="0" smtClean="0"/>
              <a:t>independently and </a:t>
            </a:r>
            <a:r>
              <a:rPr lang="en-US" dirty="0" smtClean="0"/>
              <a:t>use </a:t>
            </a:r>
            <a:r>
              <a:rPr lang="en-US" dirty="0"/>
              <a:t>w</a:t>
            </a:r>
            <a:r>
              <a:rPr lang="en-US" dirty="0" smtClean="0"/>
              <a:t>ork stealing</a:t>
            </a:r>
            <a:endParaRPr lang="en-US" dirty="0"/>
          </a:p>
        </p:txBody>
      </p:sp>
      <p:pic>
        <p:nvPicPr>
          <p:cNvPr id="4" name="Picture 3" descr="WorkStea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59" y="1204651"/>
            <a:ext cx="4068781" cy="52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71"/>
            <a:ext cx="4531329" cy="50777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Sliding window </a:t>
            </a:r>
            <a:r>
              <a:rPr lang="en-US" dirty="0" smtClean="0"/>
              <a:t>has to </a:t>
            </a:r>
            <a:r>
              <a:rPr lang="en-US" dirty="0" smtClean="0"/>
              <a:t>remember each event in the window to expire </a:t>
            </a:r>
            <a:r>
              <a:rPr lang="en-US" dirty="0" smtClean="0"/>
              <a:t>them.  </a:t>
            </a:r>
          </a:p>
          <a:p>
            <a:pPr lvl="1"/>
            <a:r>
              <a:rPr lang="en-US" dirty="0" smtClean="0"/>
              <a:t>(1h</a:t>
            </a:r>
            <a:r>
              <a:rPr lang="en-US" dirty="0" smtClean="0"/>
              <a:t>=3M events and 24h=74M </a:t>
            </a:r>
            <a:r>
              <a:rPr lang="en-US" dirty="0" smtClean="0"/>
              <a:t>events)</a:t>
            </a:r>
            <a:endParaRPr lang="en-US" dirty="0" smtClean="0"/>
          </a:p>
          <a:p>
            <a:r>
              <a:rPr lang="en-US" dirty="0" smtClean="0"/>
              <a:t>Calculating mean over window</a:t>
            </a:r>
            <a:r>
              <a:rPr lang="en-US" dirty="0"/>
              <a:t>. Q2 is limited </a:t>
            </a:r>
            <a:r>
              <a:rPr lang="en-US" dirty="0" smtClean="0"/>
              <a:t>by the Global </a:t>
            </a:r>
            <a:r>
              <a:rPr lang="en-US" dirty="0" smtClean="0"/>
              <a:t>median</a:t>
            </a:r>
          </a:p>
          <a:p>
            <a:r>
              <a:rPr lang="en-US" dirty="0" smtClean="0"/>
              <a:t>Per </a:t>
            </a:r>
            <a:r>
              <a:rPr lang="en-US" dirty="0" smtClean="0"/>
              <a:t>plug </a:t>
            </a:r>
            <a:r>
              <a:rPr lang="en-US" dirty="0" smtClean="0"/>
              <a:t>windows and </a:t>
            </a:r>
            <a:r>
              <a:rPr lang="en-US" dirty="0" smtClean="0"/>
              <a:t>the global windows </a:t>
            </a:r>
            <a:r>
              <a:rPr lang="en-US" dirty="0" smtClean="0"/>
              <a:t>will keep two copies of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911" y="1626388"/>
            <a:ext cx="3693102" cy="44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2: Single Node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8" y="1657260"/>
            <a:ext cx="8500100" cy="4598935"/>
          </a:xfrm>
        </p:spPr>
      </p:pic>
    </p:spTree>
    <p:extLst>
      <p:ext uri="{BB962C8B-B14F-4D97-AF65-F5344CB8AC3E}">
        <p14:creationId xmlns:p14="http://schemas.microsoft.com/office/powerpoint/2010/main" val="35356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62"/>
            <a:ext cx="8229600" cy="1143000"/>
          </a:xfrm>
        </p:spPr>
        <p:txBody>
          <a:bodyPr/>
          <a:lstStyle/>
          <a:p>
            <a:r>
              <a:rPr lang="en-US" dirty="0" smtClean="0"/>
              <a:t>Calculating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038"/>
            <a:ext cx="4623349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MinMax</a:t>
            </a:r>
            <a:r>
              <a:rPr lang="en-US" dirty="0" smtClean="0"/>
              <a:t> Heap </a:t>
            </a:r>
            <a:endParaRPr lang="en-US" dirty="0" smtClean="0"/>
          </a:p>
          <a:p>
            <a:r>
              <a:rPr lang="en-US" dirty="0" smtClean="0"/>
              <a:t>Buckets </a:t>
            </a:r>
            <a:r>
              <a:rPr lang="en-US" dirty="0" smtClean="0"/>
              <a:t>– track how many fall on each bucket</a:t>
            </a:r>
          </a:p>
          <a:p>
            <a:r>
              <a:rPr lang="en-US" dirty="0" smtClean="0"/>
              <a:t>Buckets with variable resolution </a:t>
            </a:r>
          </a:p>
          <a:p>
            <a:pPr lvl="1"/>
            <a:r>
              <a:rPr lang="en-US" dirty="0" smtClean="0"/>
              <a:t>Does not work when median shift</a:t>
            </a:r>
          </a:p>
          <a:p>
            <a:r>
              <a:rPr lang="en-US" dirty="0"/>
              <a:t>Reservoir Sampling </a:t>
            </a:r>
            <a:endParaRPr lang="en-US" dirty="0" smtClean="0"/>
          </a:p>
          <a:p>
            <a:r>
              <a:rPr lang="en-US" dirty="0" smtClean="0"/>
              <a:t>Re-Median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97" y="1417638"/>
            <a:ext cx="3477303" cy="29082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83783" y="4438878"/>
            <a:ext cx="4145060" cy="2239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Micro-benchmark: </a:t>
            </a:r>
            <a:r>
              <a:rPr lang="en-US" dirty="0" smtClean="0"/>
              <a:t>(1 million values)</a:t>
            </a:r>
          </a:p>
          <a:p>
            <a:pPr marL="857250" lvl="1" indent="-457200"/>
            <a:r>
              <a:rPr lang="en-US" dirty="0" smtClean="0"/>
              <a:t>Min-Max Heap 1000ms</a:t>
            </a:r>
          </a:p>
          <a:p>
            <a:pPr lvl="1"/>
            <a:r>
              <a:rPr lang="en-US" dirty="0" smtClean="0"/>
              <a:t>Reservoir Sampling 4ms </a:t>
            </a:r>
          </a:p>
          <a:p>
            <a:pPr lvl="1"/>
            <a:r>
              <a:rPr lang="en-US" dirty="0" smtClean="0"/>
              <a:t>Bucketing &lt;1ms. </a:t>
            </a:r>
          </a:p>
        </p:txBody>
      </p:sp>
    </p:spTree>
    <p:extLst>
      <p:ext uri="{BB962C8B-B14F-4D97-AF65-F5344CB8AC3E}">
        <p14:creationId xmlns:p14="http://schemas.microsoft.com/office/powerpoint/2010/main" val="12703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45"/>
            <a:ext cx="8229600" cy="1143000"/>
          </a:xfrm>
        </p:spPr>
        <p:txBody>
          <a:bodyPr/>
          <a:lstStyle/>
          <a:p>
            <a:r>
              <a:rPr lang="en-US" dirty="0" smtClean="0"/>
              <a:t>Disk backed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5964"/>
            <a:ext cx="8229600" cy="2184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Sliding window reads from one end and </a:t>
            </a:r>
            <a:r>
              <a:rPr lang="en-US" dirty="0" smtClean="0"/>
              <a:t>writes </a:t>
            </a:r>
            <a:r>
              <a:rPr lang="en-US" dirty="0" smtClean="0"/>
              <a:t>to the other </a:t>
            </a:r>
          </a:p>
          <a:p>
            <a:pPr lvl="1"/>
            <a:r>
              <a:rPr lang="en-US" dirty="0" smtClean="0"/>
              <a:t>Write in batches </a:t>
            </a:r>
          </a:p>
          <a:p>
            <a:pPr lvl="1"/>
            <a:r>
              <a:rPr lang="en-US" dirty="0" smtClean="0"/>
              <a:t>Pre-fetch data in batches </a:t>
            </a:r>
          </a:p>
          <a:p>
            <a:pPr lvl="1"/>
            <a:r>
              <a:rPr lang="en-US" dirty="0" smtClean="0"/>
              <a:t>Micro-benchmark shows almost no latency addition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88" y="964109"/>
            <a:ext cx="5446167" cy="29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 Sec Slide </a:t>
            </a:r>
          </a:p>
          <a:p>
            <a:pPr lvl="1"/>
            <a:r>
              <a:rPr lang="en-US" dirty="0" smtClean="0"/>
              <a:t>Windows slide by  1second</a:t>
            </a:r>
          </a:p>
          <a:p>
            <a:pPr lvl="1"/>
            <a:r>
              <a:rPr lang="en-US" dirty="0" smtClean="0"/>
              <a:t>Rather than tracking all events in a window, we can aggregate events in each second </a:t>
            </a:r>
          </a:p>
          <a:p>
            <a:pPr lvl="1"/>
            <a:r>
              <a:rPr lang="en-US" dirty="0" smtClean="0"/>
              <a:t>Then adjust the Buckets accordingly when they are added or removed.</a:t>
            </a:r>
          </a:p>
          <a:p>
            <a:r>
              <a:rPr lang="en-US" dirty="0" smtClean="0"/>
              <a:t>Q2 only asks for how many plugs are greater or less than the global median</a:t>
            </a:r>
          </a:p>
          <a:p>
            <a:pPr lvl="1"/>
            <a:r>
              <a:rPr lang="en-US" dirty="0" smtClean="0"/>
              <a:t>If you know the global median, then you can check plug median &lt; or &gt; the global median without calculating plug median.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0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Single Node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5" b="-10159"/>
          <a:stretch/>
        </p:blipFill>
        <p:spPr>
          <a:xfrm>
            <a:off x="457200" y="1417638"/>
            <a:ext cx="8229600" cy="32585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76207"/>
            <a:ext cx="8229600" cy="180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 core, 24GB machine</a:t>
            </a:r>
            <a:endParaRPr lang="en-US" dirty="0" smtClean="0"/>
          </a:p>
          <a:p>
            <a:r>
              <a:rPr lang="en-US" dirty="0" smtClean="0"/>
              <a:t>Fast (0.4M events/sec) with with 1s latency</a:t>
            </a:r>
          </a:p>
          <a:p>
            <a:r>
              <a:rPr lang="en-US" dirty="0" smtClean="0"/>
              <a:t>Stable with different number of houses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Single Node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2" b="-4456"/>
          <a:stretch/>
        </p:blipFill>
        <p:spPr>
          <a:xfrm>
            <a:off x="609600" y="1234321"/>
            <a:ext cx="8229600" cy="306052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40514"/>
            <a:ext cx="8229600" cy="1800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 core, 24GB machine</a:t>
            </a:r>
            <a:endParaRPr lang="en-US" dirty="0" smtClean="0"/>
          </a:p>
          <a:p>
            <a:r>
              <a:rPr lang="en-US" dirty="0" smtClean="0"/>
              <a:t>Fast (3M to 1M events/sec) with &lt; 100ms latency</a:t>
            </a:r>
          </a:p>
          <a:p>
            <a:r>
              <a:rPr lang="en-US" dirty="0" smtClean="0"/>
              <a:t>Sensitive to houses (number of events), because that increases the number of events in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4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1: Distributed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9619" y="1366835"/>
            <a:ext cx="5330018" cy="293130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478159"/>
            <a:ext cx="8229600" cy="180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Embarrassingly parallel by house</a:t>
            </a:r>
          </a:p>
          <a:p>
            <a:r>
              <a:rPr lang="en-US" dirty="0" smtClean="0"/>
              <a:t>Partition by house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7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570609" cy="2706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WSO2 CEP uses a thrift based binary protocol (can handle variable size messages) that can do 0.3M events/sec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Too slow to scale up </a:t>
            </a:r>
            <a:r>
              <a:rPr lang="en-US" sz="2600" dirty="0" smtClean="0"/>
              <a:t>(only got 0.18M/sec with thrift)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09" y="1535961"/>
            <a:ext cx="3801951" cy="27725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361" y="4333255"/>
            <a:ext cx="8019043" cy="238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600" dirty="0" smtClean="0"/>
              <a:t>We did a custom fixed message size solution (using java </a:t>
            </a:r>
            <a:r>
              <a:rPr lang="en-US" sz="2600" dirty="0" err="1" smtClean="0"/>
              <a:t>ByteBuffer</a:t>
            </a:r>
            <a:r>
              <a:rPr lang="en-US" sz="2600" dirty="0" smtClean="0"/>
              <a:t>) that can do up to 0.8M events/sec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Then we got close 1M events/sec for Q1 distributed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Also tried </a:t>
            </a:r>
            <a:r>
              <a:rPr lang="en-US" sz="2600" dirty="0" err="1" smtClean="0"/>
              <a:t>ZeroMQ</a:t>
            </a:r>
            <a:r>
              <a:rPr lang="en-US" sz="2600" dirty="0" smtClean="0"/>
              <a:t>, which was bit slower.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21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0363200" cy="789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77801"/>
            <a:ext cx="9520238" cy="1250951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000000"/>
                </a:solidFill>
              </a:rPr>
              <a:t>O</a:t>
            </a:r>
            <a:r>
              <a:rPr lang="en-US" sz="6600" dirty="0" smtClean="0">
                <a:solidFill>
                  <a:schemeClr val="bg1"/>
                </a:solidFill>
              </a:rPr>
              <a:t>u</a:t>
            </a:r>
            <a:r>
              <a:rPr lang="en-US" sz="6600" dirty="0" smtClean="0">
                <a:solidFill>
                  <a:srgbClr val="000000"/>
                </a:solidFill>
              </a:rPr>
              <a:t>tline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6147" name="Content Placeholder 2"/>
          <p:cNvSpPr txBox="1">
            <a:spLocks/>
          </p:cNvSpPr>
          <p:nvPr/>
        </p:nvSpPr>
        <p:spPr bwMode="auto">
          <a:xfrm>
            <a:off x="6018213" y="1295401"/>
            <a:ext cx="2890837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Grand Challenge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CEP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Basic Solution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Optimizations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Beyond Grand Challenge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594100" y="6134101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/>
              <a:t>Photo by John Trainoron Flickr http://www.flickr.com/photos/trainor/2902023575/, Licensed under CC</a:t>
            </a:r>
          </a:p>
        </p:txBody>
      </p:sp>
    </p:spTree>
    <p:extLst>
      <p:ext uri="{BB962C8B-B14F-4D97-AF65-F5344CB8AC3E}">
        <p14:creationId xmlns:p14="http://schemas.microsoft.com/office/powerpoint/2010/main" val="22906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2: Distributed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4" y="1733681"/>
            <a:ext cx="8899607" cy="4627479"/>
          </a:xfrm>
        </p:spPr>
      </p:pic>
    </p:spTree>
    <p:extLst>
      <p:ext uri="{BB962C8B-B14F-4D97-AF65-F5344CB8AC3E}">
        <p14:creationId xmlns:p14="http://schemas.microsoft.com/office/powerpoint/2010/main" val="380818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Distributed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32" r="-13332"/>
          <a:stretch>
            <a:fillRect/>
          </a:stretch>
        </p:blipFill>
        <p:spPr>
          <a:xfrm>
            <a:off x="1689030" y="1364508"/>
            <a:ext cx="6075270" cy="334116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62638"/>
            <a:ext cx="8229600" cy="15833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Amazon </a:t>
            </a:r>
            <a:r>
              <a:rPr lang="en-US" dirty="0"/>
              <a:t>c1.</a:t>
            </a:r>
            <a:r>
              <a:rPr lang="en-US" dirty="0" smtClean="0"/>
              <a:t>xlarge, 1 client to 2 CEP nodes ratio</a:t>
            </a:r>
            <a:endParaRPr lang="en-US" dirty="0"/>
          </a:p>
          <a:p>
            <a:r>
              <a:rPr lang="en-US" dirty="0" smtClean="0"/>
              <a:t>Got close to 1M </a:t>
            </a:r>
            <a:r>
              <a:rPr lang="en-US" dirty="0" err="1" smtClean="0"/>
              <a:t>msg</a:t>
            </a:r>
            <a:r>
              <a:rPr lang="en-US" dirty="0" smtClean="0"/>
              <a:t>/sec </a:t>
            </a:r>
            <a:r>
              <a:rPr lang="en-US" dirty="0" smtClean="0"/>
              <a:t>2X speedup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32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Grand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for automatic parallelization on partitions </a:t>
            </a:r>
            <a:r>
              <a:rPr lang="en-US" dirty="0" smtClean="0"/>
              <a:t>with WSO2 CEP</a:t>
            </a:r>
            <a:endParaRPr lang="en-US" dirty="0" smtClean="0"/>
          </a:p>
          <a:p>
            <a:r>
              <a:rPr lang="en-US" dirty="0" smtClean="0"/>
              <a:t>Adding some custom functions as inbuilt operators</a:t>
            </a:r>
          </a:p>
          <a:p>
            <a:r>
              <a:rPr lang="en-US" dirty="0" smtClean="0"/>
              <a:t>Describing  </a:t>
            </a:r>
            <a:r>
              <a:rPr lang="en-US" dirty="0" smtClean="0"/>
              <a:t>distributed deployment via queries and automating the deployment </a:t>
            </a:r>
          </a:p>
          <a:p>
            <a:r>
              <a:rPr lang="en-US" dirty="0" smtClean="0"/>
              <a:t>All new features (e.g. disk backed window, median, scaling) released with WSO2 CEP coming 2014 Q4.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9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24"/>
            <a:ext cx="8229600" cy="1143000"/>
          </a:xfrm>
        </p:spPr>
        <p:txBody>
          <a:bodyPr/>
          <a:lstStyle/>
          <a:p>
            <a:r>
              <a:rPr lang="en-US" dirty="0" smtClean="0"/>
              <a:t>Scaling CEP</a:t>
            </a:r>
            <a:endParaRPr lang="en-US" dirty="0"/>
          </a:p>
        </p:txBody>
      </p:sp>
      <p:pic>
        <p:nvPicPr>
          <p:cNvPr id="6" name="Content Placeholder 5" descr="ParitionsAndPipelin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50" b="-10650"/>
          <a:stretch>
            <a:fillRect/>
          </a:stretch>
        </p:blipFill>
        <p:spPr>
          <a:xfrm>
            <a:off x="273894" y="578866"/>
            <a:ext cx="8524771" cy="468829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6265" y="5187966"/>
            <a:ext cx="8524771" cy="1306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Think like </a:t>
            </a:r>
            <a:r>
              <a:rPr lang="en-US" sz="2600" dirty="0" err="1" smtClean="0"/>
              <a:t>MapReduce</a:t>
            </a:r>
            <a:r>
              <a:rPr lang="en-US" sz="2600" dirty="0" smtClean="0"/>
              <a:t>! ask user to define </a:t>
            </a:r>
            <a:r>
              <a:rPr lang="en-US" sz="2600" dirty="0" smtClean="0"/>
              <a:t>partitions: </a:t>
            </a:r>
            <a:r>
              <a:rPr lang="en-US" sz="2600" dirty="0" smtClean="0"/>
              <a:t>parallel and non parallel parts of computations. </a:t>
            </a:r>
          </a:p>
          <a:p>
            <a:r>
              <a:rPr lang="en-US" sz="2600" dirty="0" smtClean="0"/>
              <a:t>Each node as </a:t>
            </a:r>
            <a:r>
              <a:rPr lang="en-US" sz="2600" dirty="0" smtClean="0"/>
              <a:t>Storm </a:t>
            </a:r>
            <a:r>
              <a:rPr lang="en-US" sz="2600" dirty="0" smtClean="0"/>
              <a:t>bolt, communication and HA via storm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273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WSO2 CEP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849"/>
            <a:ext cx="4937220" cy="5457483"/>
          </a:xfrm>
        </p:spPr>
        <p:txBody>
          <a:bodyPr>
            <a:noAutofit/>
          </a:bodyPr>
          <a:lstStyle/>
          <a:p>
            <a:r>
              <a:rPr lang="en-US" sz="2400" dirty="0" smtClean="0"/>
              <a:t>WSO2 is an </a:t>
            </a:r>
            <a:r>
              <a:rPr lang="en-US" sz="2400" dirty="0" err="1" smtClean="0"/>
              <a:t>opensource</a:t>
            </a:r>
            <a:r>
              <a:rPr lang="en-US" sz="2400" dirty="0" smtClean="0"/>
              <a:t> middleware company </a:t>
            </a:r>
          </a:p>
          <a:p>
            <a:pPr lvl="1"/>
            <a:r>
              <a:rPr lang="en-US" sz="2000" dirty="0" smtClean="0"/>
              <a:t>350+ people </a:t>
            </a:r>
          </a:p>
          <a:p>
            <a:pPr lvl="1"/>
            <a:r>
              <a:rPr lang="en-US" sz="2000" dirty="0" smtClean="0"/>
              <a:t>Customers: </a:t>
            </a:r>
            <a:r>
              <a:rPr lang="en-US" sz="2000" dirty="0" err="1" smtClean="0"/>
              <a:t>Ebay</a:t>
            </a:r>
            <a:r>
              <a:rPr lang="en-US" sz="2000" dirty="0" smtClean="0"/>
              <a:t>, Boeing,</a:t>
            </a:r>
            <a:r>
              <a:rPr lang="en-US" sz="2000" dirty="0"/>
              <a:t> Cisco </a:t>
            </a:r>
            <a:r>
              <a:rPr lang="en-US" sz="2000" dirty="0" smtClean="0"/>
              <a:t> …</a:t>
            </a:r>
          </a:p>
          <a:p>
            <a:pPr lvl="1"/>
            <a:r>
              <a:rPr lang="en-US" sz="2000" dirty="0" smtClean="0"/>
              <a:t>Funded by Intel Capital, Quest, Cisco </a:t>
            </a:r>
          </a:p>
          <a:p>
            <a:r>
              <a:rPr lang="en-US" sz="2400" dirty="0" smtClean="0"/>
              <a:t>WSO2 CEP is available </a:t>
            </a:r>
            <a:r>
              <a:rPr lang="en-US" sz="2400" dirty="0" err="1" smtClean="0"/>
              <a:t>opensource</a:t>
            </a:r>
            <a:r>
              <a:rPr lang="en-US" sz="2400" dirty="0"/>
              <a:t> </a:t>
            </a:r>
            <a:r>
              <a:rPr lang="en-US" sz="2400" dirty="0" smtClean="0"/>
              <a:t>under apache license </a:t>
            </a:r>
            <a:r>
              <a:rPr lang="en-US" sz="2400" dirty="0"/>
              <a:t>from </a:t>
            </a:r>
            <a:r>
              <a:rPr lang="en-US" sz="2400" dirty="0">
                <a:hlinkClick r:id="rId2"/>
              </a:rPr>
              <a:t>https://github.com/wso2/</a:t>
            </a:r>
            <a:r>
              <a:rPr lang="en-US" sz="2400" dirty="0" smtClean="0">
                <a:hlinkClick r:id="rId2"/>
              </a:rPr>
              <a:t>siddhi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We welcome contributions (both code and ideas)!!  and </a:t>
            </a:r>
            <a:r>
              <a:rPr lang="en-US" sz="2400" dirty="0"/>
              <a:t>collaborations </a:t>
            </a:r>
            <a:endParaRPr lang="en-US" sz="2400" dirty="0" smtClean="0"/>
          </a:p>
          <a:p>
            <a:r>
              <a:rPr lang="en-US" sz="2400" dirty="0" smtClean="0"/>
              <a:t>If you want to build your research on top of WSO2 CEP,  let us know. (architecture@wso2.org)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52576"/>
            <a:ext cx="38862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789" y="5054295"/>
            <a:ext cx="3108011" cy="13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63848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994"/>
            <a:ext cx="4753914" cy="56926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 Ideas </a:t>
            </a:r>
          </a:p>
          <a:p>
            <a:pPr lvl="1"/>
            <a:r>
              <a:rPr lang="en-US" dirty="0" smtClean="0"/>
              <a:t>Load correction via linear prediction </a:t>
            </a:r>
          </a:p>
          <a:p>
            <a:pPr lvl="1"/>
            <a:r>
              <a:rPr lang="en-US" dirty="0" smtClean="0"/>
              <a:t>Partitioning data via house for parallelism and distribution </a:t>
            </a:r>
          </a:p>
          <a:p>
            <a:pPr lvl="1"/>
            <a:r>
              <a:rPr lang="en-US" dirty="0" smtClean="0"/>
              <a:t>Did an study </a:t>
            </a:r>
            <a:r>
              <a:rPr lang="en-US" dirty="0" smtClean="0"/>
              <a:t>for median calculation options </a:t>
            </a:r>
          </a:p>
          <a:p>
            <a:pPr lvl="1"/>
            <a:r>
              <a:rPr lang="en-US" dirty="0" smtClean="0"/>
              <a:t>Disk backed window with paging </a:t>
            </a:r>
          </a:p>
          <a:p>
            <a:pPr lvl="1"/>
            <a:r>
              <a:rPr lang="en-US" dirty="0" smtClean="0"/>
              <a:t>Fixed message sized protocol </a:t>
            </a:r>
          </a:p>
          <a:p>
            <a:pPr lvl="1"/>
            <a:r>
              <a:rPr lang="en-US" dirty="0" smtClean="0"/>
              <a:t>About 400k single node throughput and close to 1M distributed throughput </a:t>
            </a:r>
            <a:endParaRPr lang="en-US" dirty="0" smtClean="0"/>
          </a:p>
          <a:p>
            <a:r>
              <a:rPr lang="en-US" dirty="0" smtClean="0"/>
              <a:t>Try out WSO2 CEP/ Siddhi: Open source under  Apache License.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048" y="0"/>
            <a:ext cx="382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81" y="264502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Questions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08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16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Grand Challenge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366"/>
            <a:ext cx="5238365" cy="50908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Smart Home electricity </a:t>
            </a:r>
            <a:r>
              <a:rPr lang="en-US" dirty="0" smtClean="0"/>
              <a:t>data</a:t>
            </a:r>
            <a:r>
              <a:rPr lang="en-US" dirty="0" smtClean="0"/>
              <a:t>: power and load</a:t>
            </a:r>
          </a:p>
          <a:p>
            <a:r>
              <a:rPr lang="en-US" dirty="0" smtClean="0"/>
              <a:t>90 days, 40 houses, 120GB, </a:t>
            </a:r>
            <a:r>
              <a:rPr lang="en-US" dirty="0" smtClean="0"/>
              <a:t>2125 sensors </a:t>
            </a:r>
            <a:endParaRPr lang="en-US" dirty="0" smtClean="0"/>
          </a:p>
          <a:p>
            <a:r>
              <a:rPr lang="en-US" dirty="0" smtClean="0"/>
              <a:t>Event frequency per plug</a:t>
            </a:r>
          </a:p>
          <a:p>
            <a:pPr lvl="1"/>
            <a:r>
              <a:rPr lang="en-US" dirty="0" smtClean="0"/>
              <a:t>load values:  once 2s. </a:t>
            </a:r>
          </a:p>
          <a:p>
            <a:pPr lvl="1"/>
            <a:r>
              <a:rPr lang="en-US" dirty="0" smtClean="0"/>
              <a:t>Work values: once 10-50s. Value  sent </a:t>
            </a:r>
            <a:r>
              <a:rPr lang="en-US" dirty="0" smtClean="0"/>
              <a:t>through when the difference is more than </a:t>
            </a:r>
            <a:r>
              <a:rPr lang="en-US" dirty="0" smtClean="0"/>
              <a:t>1Wh</a:t>
            </a:r>
            <a:endParaRPr lang="en-US" dirty="0" smtClean="0"/>
          </a:p>
          <a:p>
            <a:r>
              <a:rPr lang="en-US" dirty="0" smtClean="0"/>
              <a:t>Queries </a:t>
            </a:r>
          </a:p>
          <a:p>
            <a:pPr lvl="1"/>
            <a:r>
              <a:rPr lang="en-US" dirty="0" smtClean="0"/>
              <a:t>Load prediction </a:t>
            </a:r>
          </a:p>
          <a:p>
            <a:pPr lvl="1"/>
            <a:r>
              <a:rPr lang="en-US" dirty="0" smtClean="0"/>
              <a:t>Outlier </a:t>
            </a:r>
            <a:r>
              <a:rPr lang="en-US" dirty="0" smtClean="0"/>
              <a:t>detection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882" y="1417638"/>
            <a:ext cx="3073997" cy="49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65618"/>
            <a:ext cx="8675688" cy="10265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Complex Event Processing</a:t>
            </a:r>
            <a:endParaRPr lang="en-US" dirty="0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280" y="1352429"/>
            <a:ext cx="8781555" cy="498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WSO2 CEP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454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Filters or transformations (process a single event)</a:t>
            </a:r>
          </a:p>
          <a:p>
            <a:pPr lvl="1">
              <a:defRPr/>
            </a:pPr>
            <a:r>
              <a:rPr lang="en-US" sz="1600" dirty="0" smtClean="0">
                <a:latin typeface="Courier New"/>
                <a:cs typeface="Courier New"/>
              </a:rPr>
              <a:t>From </a:t>
            </a:r>
            <a:r>
              <a:rPr lang="en-US" sz="1600" dirty="0" err="1" smtClean="0">
                <a:latin typeface="Courier New"/>
                <a:cs typeface="Courier New"/>
              </a:rPr>
              <a:t>MeterReadings</a:t>
            </a:r>
            <a:r>
              <a:rPr lang="en-US" sz="1600" dirty="0" smtClean="0">
                <a:latin typeface="Courier New"/>
                <a:cs typeface="Courier New"/>
              </a:rPr>
              <a:t>[load&gt;</a:t>
            </a:r>
            <a:r>
              <a:rPr lang="en-US" sz="1600" dirty="0" smtClean="0">
                <a:latin typeface="Courier New"/>
                <a:cs typeface="Courier New"/>
              </a:rPr>
              <a:t>10] select .. insert into .. </a:t>
            </a:r>
          </a:p>
          <a:p>
            <a:pPr>
              <a:defRPr/>
            </a:pPr>
            <a:r>
              <a:rPr lang="en-US" dirty="0" smtClean="0"/>
              <a:t>Windows + aggregation (track window of events: time, length)</a:t>
            </a:r>
          </a:p>
          <a:p>
            <a:pPr lvl="1">
              <a:defRPr/>
            </a:pPr>
            <a:r>
              <a:rPr lang="en-US" sz="1600" dirty="0" smtClean="0">
                <a:latin typeface="Courier New"/>
                <a:cs typeface="Courier New"/>
              </a:rPr>
              <a:t>from </a:t>
            </a:r>
            <a:r>
              <a:rPr lang="en-US" sz="1600" dirty="0" err="1">
                <a:latin typeface="Courier New"/>
                <a:cs typeface="Courier New"/>
              </a:rPr>
              <a:t>MeterReadings#</a:t>
            </a:r>
            <a:r>
              <a:rPr lang="en-US" sz="1600" dirty="0" err="1" smtClean="0">
                <a:latin typeface="Courier New"/>
                <a:cs typeface="Courier New"/>
              </a:rPr>
              <a:t>window.time</a:t>
            </a:r>
            <a:r>
              <a:rPr lang="en-US" sz="1600" dirty="0" smtClean="0">
                <a:latin typeface="Courier New"/>
                <a:cs typeface="Courier New"/>
              </a:rPr>
              <a:t>(30s) select </a:t>
            </a:r>
            <a:r>
              <a:rPr lang="en-US" sz="1600" dirty="0" err="1" smtClean="0">
                <a:latin typeface="Courier New"/>
                <a:cs typeface="Courier New"/>
              </a:rPr>
              <a:t>avg</a:t>
            </a:r>
            <a:r>
              <a:rPr lang="en-US" sz="1600" dirty="0" smtClean="0">
                <a:latin typeface="Courier New"/>
                <a:cs typeface="Courier New"/>
              </a:rPr>
              <a:t>(load) </a:t>
            </a:r>
            <a:r>
              <a:rPr lang="en-US" sz="1600" dirty="0" smtClean="0">
                <a:latin typeface="Courier New"/>
                <a:cs typeface="Courier New"/>
              </a:rPr>
              <a:t>.. </a:t>
            </a:r>
          </a:p>
          <a:p>
            <a:pPr>
              <a:defRPr/>
            </a:pPr>
            <a:r>
              <a:rPr lang="en-US" dirty="0" smtClean="0"/>
              <a:t>Joins (join two event streams to one)</a:t>
            </a:r>
          </a:p>
          <a:p>
            <a:pPr lvl="1">
              <a:defRPr/>
            </a:pPr>
            <a:r>
              <a:rPr lang="en-US" sz="1600" dirty="0">
                <a:latin typeface="Courier New"/>
                <a:cs typeface="Courier New"/>
              </a:rPr>
              <a:t>From </a:t>
            </a:r>
            <a:r>
              <a:rPr lang="en-US" sz="1600" dirty="0" err="1">
                <a:latin typeface="Courier New"/>
                <a:cs typeface="Courier New"/>
              </a:rPr>
              <a:t>MeterReadings#</a:t>
            </a:r>
            <a:r>
              <a:rPr lang="en-US" sz="1600" dirty="0" err="1" smtClean="0">
                <a:latin typeface="Courier New"/>
                <a:cs typeface="Courier New"/>
              </a:rPr>
              <a:t>window.time</a:t>
            </a:r>
            <a:r>
              <a:rPr lang="en-US" sz="1600" dirty="0" smtClean="0">
                <a:latin typeface="Courier New"/>
                <a:cs typeface="Courier New"/>
              </a:rPr>
              <a:t>(30s) as b join </a:t>
            </a:r>
            <a:r>
              <a:rPr lang="en-US" sz="1600" dirty="0" smtClean="0">
                <a:latin typeface="Courier New"/>
                <a:cs typeface="Courier New"/>
              </a:rPr>
              <a:t>Cricket as c </a:t>
            </a:r>
            <a:r>
              <a:rPr lang="en-US" sz="1600" dirty="0" smtClean="0">
                <a:latin typeface="Courier New"/>
                <a:cs typeface="Courier New"/>
              </a:rPr>
              <a:t>on </a:t>
            </a:r>
            <a:r>
              <a:rPr lang="en-US" sz="1600" dirty="0" smtClean="0">
                <a:latin typeface="Courier New"/>
                <a:cs typeface="Courier New"/>
              </a:rPr>
              <a:t>..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defRPr/>
            </a:pPr>
            <a:r>
              <a:rPr lang="en-US" dirty="0" smtClean="0"/>
              <a:t>Patterns (state machine implementation)</a:t>
            </a:r>
          </a:p>
          <a:p>
            <a:pPr lvl="1">
              <a:defRPr/>
            </a:pPr>
            <a:r>
              <a:rPr lang="en-US" sz="1600" dirty="0">
                <a:latin typeface="Courier New"/>
                <a:cs typeface="Courier New"/>
              </a:rPr>
              <a:t>From </a:t>
            </a:r>
            <a:r>
              <a:rPr lang="en-US" sz="1600" dirty="0" smtClean="0">
                <a:latin typeface="Courier New"/>
                <a:cs typeface="Courier New"/>
              </a:rPr>
              <a:t>e1 = </a:t>
            </a:r>
            <a:r>
              <a:rPr lang="en-US" sz="1600" dirty="0" err="1" smtClean="0">
                <a:latin typeface="Courier New"/>
                <a:cs typeface="Courier New"/>
              </a:rPr>
              <a:t>MeterReadings</a:t>
            </a:r>
            <a:r>
              <a:rPr lang="en-US" sz="1600" dirty="0" smtClean="0">
                <a:latin typeface="Courier New"/>
                <a:cs typeface="Courier New"/>
              </a:rPr>
              <a:t>-&gt; e2 = </a:t>
            </a:r>
            <a:r>
              <a:rPr lang="en-US" sz="1600" dirty="0" err="1" smtClean="0">
                <a:latin typeface="Courier New"/>
                <a:cs typeface="Courier New"/>
              </a:rPr>
              <a:t>MeterReadings</a:t>
            </a:r>
            <a:r>
              <a:rPr lang="en-US" sz="1600" dirty="0" smtClean="0">
                <a:latin typeface="Courier New"/>
                <a:cs typeface="Courier New"/>
              </a:rPr>
              <a:t>[load &gt; e1.load + 10] 		within 1h </a:t>
            </a:r>
          </a:p>
          <a:p>
            <a:pPr marL="457200" lvl="1" indent="0">
              <a:buNone/>
              <a:defRPr/>
            </a:pPr>
            <a:r>
              <a:rPr lang="en-US" sz="1600" dirty="0" smtClean="0">
                <a:latin typeface="Courier New"/>
                <a:cs typeface="Courier New"/>
              </a:rPr>
              <a:t>	select </a:t>
            </a:r>
            <a:r>
              <a:rPr lang="en-US" sz="1600" dirty="0" smtClean="0">
                <a:latin typeface="Courier New"/>
                <a:cs typeface="Courier New"/>
              </a:rPr>
              <a:t>.. 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defRPr/>
            </a:pPr>
            <a:r>
              <a:rPr lang="en-US" dirty="0" smtClean="0"/>
              <a:t>Event tables (join events against stored data)</a:t>
            </a:r>
          </a:p>
          <a:p>
            <a:pPr lvl="1">
              <a:defRPr/>
            </a:pPr>
            <a:r>
              <a:rPr lang="en-US" sz="1600" dirty="0" smtClean="0">
                <a:latin typeface="Courier New"/>
                <a:cs typeface="Courier New"/>
              </a:rPr>
              <a:t>Define </a:t>
            </a:r>
            <a:r>
              <a:rPr lang="en-US" sz="1600" dirty="0">
                <a:latin typeface="Courier New"/>
                <a:cs typeface="Courier New"/>
              </a:rPr>
              <a:t>table </a:t>
            </a:r>
            <a:r>
              <a:rPr lang="en-US" sz="1600" dirty="0" err="1" smtClean="0">
                <a:latin typeface="Courier New"/>
                <a:cs typeface="Courier New"/>
              </a:rPr>
              <a:t>ReadingSummary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>
                <a:latin typeface="Courier New"/>
                <a:cs typeface="Courier New"/>
              </a:rPr>
              <a:t>v double) using .. </a:t>
            </a:r>
            <a:r>
              <a:rPr lang="en-US" sz="1600" dirty="0" err="1">
                <a:latin typeface="Courier New"/>
                <a:cs typeface="Courier New"/>
              </a:rPr>
              <a:t>db</a:t>
            </a:r>
            <a:r>
              <a:rPr lang="en-US" sz="1600" dirty="0">
                <a:latin typeface="Courier New"/>
                <a:cs typeface="Courier New"/>
              </a:rPr>
              <a:t> info ..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WSO2 CEP Performance: (core i5 processor)</a:t>
            </a:r>
          </a:p>
          <a:p>
            <a:pPr lvl="1">
              <a:defRPr/>
            </a:pPr>
            <a:r>
              <a:rPr lang="en-US" dirty="0" smtClean="0"/>
              <a:t>2</a:t>
            </a:r>
            <a:r>
              <a:rPr lang="en-US" dirty="0"/>
              <a:t>-9 million events/sec on </a:t>
            </a:r>
            <a:r>
              <a:rPr lang="en-US" dirty="0" smtClean="0"/>
              <a:t>same JVM</a:t>
            </a:r>
          </a:p>
          <a:p>
            <a:pPr lvl="1">
              <a:defRPr/>
            </a:pPr>
            <a:r>
              <a:rPr lang="en-US" dirty="0" smtClean="0"/>
              <a:t>300k events</a:t>
            </a:r>
            <a:r>
              <a:rPr lang="en-US" dirty="0"/>
              <a:t>/sec  </a:t>
            </a:r>
            <a:r>
              <a:rPr lang="en-US" dirty="0"/>
              <a:t>over </a:t>
            </a:r>
            <a:r>
              <a:rPr lang="en-US" dirty="0" smtClean="0"/>
              <a:t>the network</a:t>
            </a:r>
            <a:endParaRPr lang="en-US" dirty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11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1"/>
            <a:ext cx="5063958" cy="1143000"/>
          </a:xfrm>
        </p:spPr>
        <p:txBody>
          <a:bodyPr/>
          <a:lstStyle/>
          <a:p>
            <a:r>
              <a:rPr lang="en-US" dirty="0" smtClean="0"/>
              <a:t>How we did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090287"/>
            <a:ext cx="518427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version using CEP EQL Queries</a:t>
            </a:r>
          </a:p>
          <a:p>
            <a:r>
              <a:rPr lang="en-US" dirty="0" smtClean="0"/>
              <a:t>Does it use machines fully? (load average &gt; 2X number of cores)</a:t>
            </a:r>
          </a:p>
          <a:p>
            <a:r>
              <a:rPr lang="en-US" dirty="0" smtClean="0"/>
              <a:t>Find and fix bottlenecks (Write extensions if needed)</a:t>
            </a:r>
          </a:p>
          <a:p>
            <a:r>
              <a:rPr lang="en-US" dirty="0" smtClean="0"/>
              <a:t>Repeat until the deadline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9157" y="5393401"/>
            <a:ext cx="77269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“About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97% of the time: premature optimization is the root of all evil"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8105" y="6470619"/>
            <a:ext cx="530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http</a:t>
            </a:r>
            <a:r>
              <a:rPr lang="en-US" sz="1400" dirty="0"/>
              <a:t>://</a:t>
            </a:r>
            <a:r>
              <a:rPr lang="en-US" sz="1400" dirty="0" err="1"/>
              <a:t>seedtofeedme.blogspot.in</a:t>
            </a:r>
            <a:r>
              <a:rPr lang="en-US" sz="1400" dirty="0"/>
              <a:t>/2013/09/watering-</a:t>
            </a:r>
            <a:r>
              <a:rPr lang="en-US" sz="1400" dirty="0" err="1"/>
              <a:t>plants.html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158" y="775952"/>
            <a:ext cx="3368842" cy="36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980"/>
            <a:ext cx="8229600" cy="1143000"/>
          </a:xfrm>
        </p:spPr>
        <p:txBody>
          <a:bodyPr/>
          <a:lstStyle/>
          <a:p>
            <a:r>
              <a:rPr lang="en-US" dirty="0" smtClean="0"/>
              <a:t>Correcting Load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69" b="-1991"/>
          <a:stretch/>
        </p:blipFill>
        <p:spPr>
          <a:xfrm>
            <a:off x="714324" y="2236787"/>
            <a:ext cx="8229600" cy="111130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4693"/>
            <a:ext cx="8229600" cy="5776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We receive load values roughly once every 2 seconds from each </a:t>
            </a:r>
            <a:r>
              <a:rPr lang="en-US" sz="2800" dirty="0" smtClean="0"/>
              <a:t>plug. Sensors send work values only when </a:t>
            </a:r>
            <a:r>
              <a:rPr lang="en-US" sz="2800" dirty="0" smtClean="0"/>
              <a:t>the difference is more than 1Wh: this happens roughly every 10 to 50 </a:t>
            </a:r>
            <a:r>
              <a:rPr lang="en-US" dirty="0" smtClean="0"/>
              <a:t>seconds.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Correcting function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Simple </a:t>
            </a:r>
            <a:r>
              <a:rPr lang="en-US" dirty="0"/>
              <a:t>linear fitting using last two work values and the calculate load using that value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Correct using </a:t>
            </a:r>
            <a:r>
              <a:rPr lang="en-US" dirty="0" smtClean="0"/>
              <a:t>the fact that work from </a:t>
            </a:r>
            <a:r>
              <a:rPr lang="en-US" dirty="0"/>
              <a:t>t2 and </a:t>
            </a:r>
            <a:r>
              <a:rPr lang="en-US" dirty="0" smtClean="0"/>
              <a:t>t &lt; 1kWh as </a:t>
            </a:r>
            <a:r>
              <a:rPr lang="en-US" dirty="0"/>
              <a:t>we have not seen </a:t>
            </a:r>
            <a:r>
              <a:rPr lang="en-US" dirty="0" smtClean="0"/>
              <a:t>the work </a:t>
            </a:r>
            <a:r>
              <a:rPr lang="en-US" dirty="0"/>
              <a:t>value.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Micro-benchmark with </a:t>
            </a:r>
            <a:r>
              <a:rPr lang="en-US" dirty="0"/>
              <a:t>100 million </a:t>
            </a:r>
            <a:r>
              <a:rPr lang="en-US" dirty="0" smtClean="0"/>
              <a:t>events.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Errors &lt; 16% of the load value 75</a:t>
            </a:r>
            <a:r>
              <a:rPr lang="en-US" dirty="0"/>
              <a:t>% of the time.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Error Percentiles 25</a:t>
            </a:r>
            <a:r>
              <a:rPr lang="en-US" dirty="0"/>
              <a:t>%=1.9 50%=6.39 75%=15.41 </a:t>
            </a:r>
          </a:p>
        </p:txBody>
      </p:sp>
    </p:spTree>
    <p:extLst>
      <p:ext uri="{BB962C8B-B14F-4D97-AF65-F5344CB8AC3E}">
        <p14:creationId xmlns:p14="http://schemas.microsoft.com/office/powerpoint/2010/main" val="373416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 dirty="0" smtClean="0"/>
              <a:t>Q1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275"/>
            <a:ext cx="4662262" cy="56402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CEP engine is single threaded, hence cannot use a multi-core machine </a:t>
            </a:r>
            <a:r>
              <a:rPr lang="en-US" dirty="0" smtClean="0"/>
              <a:t>fully. </a:t>
            </a:r>
            <a:endParaRPr lang="en-US" dirty="0" smtClean="0"/>
          </a:p>
          <a:p>
            <a:r>
              <a:rPr lang="en-US" dirty="0" smtClean="0"/>
              <a:t>Avoid calculating each timeslot (1,5 .. 120m) separately</a:t>
            </a:r>
          </a:p>
          <a:p>
            <a:r>
              <a:rPr lang="en-US" dirty="0" smtClean="0"/>
              <a:t>Batch windows. Median calculations only </a:t>
            </a:r>
            <a:r>
              <a:rPr lang="en-US" dirty="0" smtClean="0"/>
              <a:t>keep  </a:t>
            </a:r>
            <a:r>
              <a:rPr lang="en-US" dirty="0" smtClean="0"/>
              <a:t>&lt; </a:t>
            </a:r>
            <a:r>
              <a:rPr lang="en-US" dirty="0"/>
              <a:t>129,600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No memory problem </a:t>
            </a:r>
          </a:p>
          <a:p>
            <a:pPr lvl="1"/>
            <a:r>
              <a:rPr lang="en-US" dirty="0" smtClean="0"/>
              <a:t>Median calculated once for 30 sec, Min-Max Heap is good enough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887" y="1339074"/>
            <a:ext cx="3129286" cy="47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1: Single Node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78672"/>
            <a:ext cx="8229600" cy="3769018"/>
          </a:xfrm>
        </p:spPr>
      </p:pic>
    </p:spTree>
    <p:extLst>
      <p:ext uri="{BB962C8B-B14F-4D97-AF65-F5344CB8AC3E}">
        <p14:creationId xmlns:p14="http://schemas.microsoft.com/office/powerpoint/2010/main" val="199878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22103</TotalTime>
  <Words>1147</Words>
  <Application>Microsoft Macintosh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Solving DEBS Grand Challenge with WSO2 CEP</vt:lpstr>
      <vt:lpstr>Outline</vt:lpstr>
      <vt:lpstr>Grand Challenge Problem</vt:lpstr>
      <vt:lpstr>Complex Event Processing</vt:lpstr>
      <vt:lpstr>WSO2 CEP Operators</vt:lpstr>
      <vt:lpstr>How we did this?</vt:lpstr>
      <vt:lpstr>Correcting Load Values</vt:lpstr>
      <vt:lpstr>Q1 Challenges</vt:lpstr>
      <vt:lpstr>Query 1: Single Node Solution</vt:lpstr>
      <vt:lpstr>Optimizations: Improve Parallelism</vt:lpstr>
      <vt:lpstr>Q2 Challenges </vt:lpstr>
      <vt:lpstr>Query 2: Single Node Solution</vt:lpstr>
      <vt:lpstr>Calculating Median</vt:lpstr>
      <vt:lpstr>Disk backed Window</vt:lpstr>
      <vt:lpstr>More Optimizations</vt:lpstr>
      <vt:lpstr>Q1 Single Node Results</vt:lpstr>
      <vt:lpstr>Q2 Single Node Results</vt:lpstr>
      <vt:lpstr>Query 1: Distributed Solution</vt:lpstr>
      <vt:lpstr>Distributed Communication</vt:lpstr>
      <vt:lpstr>Query 2: Distributed Solution</vt:lpstr>
      <vt:lpstr>Q1 Distributed Results</vt:lpstr>
      <vt:lpstr>Beyond Grand Challenge</vt:lpstr>
      <vt:lpstr>Scaling CEP</vt:lpstr>
      <vt:lpstr>WSO2 CEP</vt:lpstr>
      <vt:lpstr>Conclusions</vt:lpstr>
      <vt:lpstr>Questions?</vt:lpstr>
    </vt:vector>
  </TitlesOfParts>
  <Company>WSO2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what? Why? And where to?</dc:title>
  <dc:creator>Srinath  Perera</dc:creator>
  <cp:lastModifiedBy>Srinath Perera</cp:lastModifiedBy>
  <cp:revision>651</cp:revision>
  <cp:lastPrinted>2014-05-28T08:19:39Z</cp:lastPrinted>
  <dcterms:created xsi:type="dcterms:W3CDTF">2011-11-23T15:26:25Z</dcterms:created>
  <dcterms:modified xsi:type="dcterms:W3CDTF">2014-05-28T11:38:19Z</dcterms:modified>
</cp:coreProperties>
</file>