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Lst>
  <p:notesMasterIdLst>
    <p:notesMasterId r:id="rId38"/>
  </p:notesMasterIdLst>
  <p:handoutMasterIdLst>
    <p:handoutMasterId r:id="rId39"/>
  </p:handoutMasterIdLst>
  <p:sldIdLst>
    <p:sldId id="256" r:id="rId3"/>
    <p:sldId id="335" r:id="rId4"/>
    <p:sldId id="336" r:id="rId5"/>
    <p:sldId id="339" r:id="rId6"/>
    <p:sldId id="361" r:id="rId7"/>
    <p:sldId id="331" r:id="rId8"/>
    <p:sldId id="412" r:id="rId9"/>
    <p:sldId id="417" r:id="rId10"/>
    <p:sldId id="422" r:id="rId11"/>
    <p:sldId id="376" r:id="rId12"/>
    <p:sldId id="379" r:id="rId13"/>
    <p:sldId id="380" r:id="rId14"/>
    <p:sldId id="423" r:id="rId15"/>
    <p:sldId id="372" r:id="rId16"/>
    <p:sldId id="378" r:id="rId17"/>
    <p:sldId id="410" r:id="rId18"/>
    <p:sldId id="413" r:id="rId19"/>
    <p:sldId id="414" r:id="rId20"/>
    <p:sldId id="415" r:id="rId21"/>
    <p:sldId id="416" r:id="rId22"/>
    <p:sldId id="420" r:id="rId23"/>
    <p:sldId id="418" r:id="rId24"/>
    <p:sldId id="421" r:id="rId25"/>
    <p:sldId id="363" r:id="rId26"/>
    <p:sldId id="365" r:id="rId27"/>
    <p:sldId id="396" r:id="rId28"/>
    <p:sldId id="387" r:id="rId29"/>
    <p:sldId id="400" r:id="rId30"/>
    <p:sldId id="399" r:id="rId31"/>
    <p:sldId id="366" r:id="rId32"/>
    <p:sldId id="391" r:id="rId33"/>
    <p:sldId id="395" r:id="rId34"/>
    <p:sldId id="403" r:id="rId35"/>
    <p:sldId id="373" r:id="rId36"/>
    <p:sldId id="309" r:id="rId37"/>
  </p:sldIdLst>
  <p:sldSz cx="12187238" cy="6859588"/>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700"/>
    <a:srgbClr val="00D200"/>
    <a:srgbClr val="00A900"/>
    <a:srgbClr val="F9816D"/>
    <a:srgbClr val="CCFFCC"/>
    <a:srgbClr val="FFDA74"/>
    <a:srgbClr val="F5AD71"/>
    <a:srgbClr val="FFA600"/>
    <a:srgbClr val="F37163"/>
    <a:srgbClr val="9FA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5719" autoAdjust="0"/>
  </p:normalViewPr>
  <p:slideViewPr>
    <p:cSldViewPr snapToGrid="0">
      <p:cViewPr varScale="1">
        <p:scale>
          <a:sx n="63" d="100"/>
          <a:sy n="63" d="100"/>
        </p:scale>
        <p:origin x="-108" y="-270"/>
      </p:cViewPr>
      <p:guideLst>
        <p:guide orient="horz" pos="1944"/>
        <p:guide pos="345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6" d="100"/>
          <a:sy n="96" d="100"/>
        </p:scale>
        <p:origin x="-40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E0CBB2-F0E6-4B28-9D9B-865AD208536A}" type="datetimeFigureOut">
              <a:rPr lang="en-GB" smtClean="0"/>
              <a:t>10/05/2012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9793BA-F429-4079-89A5-395F0AA48416}" type="slidenum">
              <a:rPr lang="en-GB" smtClean="0"/>
              <a:t>‹#›</a:t>
            </a:fld>
            <a:endParaRPr lang="en-GB"/>
          </a:p>
        </p:txBody>
      </p:sp>
    </p:spTree>
    <p:extLst>
      <p:ext uri="{BB962C8B-B14F-4D97-AF65-F5344CB8AC3E}">
        <p14:creationId xmlns:p14="http://schemas.microsoft.com/office/powerpoint/2010/main" val="296404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5540" name="Rectangle 4"/>
          <p:cNvSpPr>
            <a:spLocks noGrp="1" noRot="1" noChangeAspect="1" noChangeArrowheads="1" noTextEdit="1"/>
          </p:cNvSpPr>
          <p:nvPr>
            <p:ph type="sldImg" idx="2"/>
          </p:nvPr>
        </p:nvSpPr>
        <p:spPr bwMode="auto">
          <a:xfrm>
            <a:off x="384175" y="685800"/>
            <a:ext cx="608965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6ED9380-8460-4545-AF12-BA57A51240EC}" type="slidenum">
              <a:rPr lang="en-US"/>
              <a:pPr>
                <a:defRPr/>
              </a:pPr>
              <a:t>‹#›</a:t>
            </a:fld>
            <a:endParaRPr lang="en-US"/>
          </a:p>
        </p:txBody>
      </p:sp>
    </p:spTree>
    <p:extLst>
      <p:ext uri="{BB962C8B-B14F-4D97-AF65-F5344CB8AC3E}">
        <p14:creationId xmlns:p14="http://schemas.microsoft.com/office/powerpoint/2010/main" val="1709083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GB" dirty="0" smtClean="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a:t>
            </a:fld>
            <a:endParaRPr lang="en-US"/>
          </a:p>
        </p:txBody>
      </p:sp>
    </p:spTree>
    <p:extLst>
      <p:ext uri="{BB962C8B-B14F-4D97-AF65-F5344CB8AC3E}">
        <p14:creationId xmlns:p14="http://schemas.microsoft.com/office/powerpoint/2010/main" val="2676709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Automatic </a:t>
            </a:r>
          </a:p>
          <a:p>
            <a:endParaRPr lang="en-GB" dirty="0" smtClean="0">
              <a:effectLst/>
            </a:endParaRPr>
          </a:p>
          <a:p>
            <a:r>
              <a:rPr lang="en-GB" dirty="0" smtClean="0">
                <a:effectLst/>
              </a:rPr>
              <a:t>Performance</a:t>
            </a:r>
          </a:p>
          <a:p>
            <a:r>
              <a:rPr lang="en-GB" dirty="0" smtClean="0">
                <a:effectLst/>
              </a:rPr>
              <a:t>PV on HVM guests are very close to PV guests in benchmarks that favour PV MMUs</a:t>
            </a:r>
          </a:p>
          <a:p>
            <a:r>
              <a:rPr lang="en-GB" dirty="0" smtClean="0">
                <a:effectLst/>
              </a:rPr>
              <a:t>PV on HVM guests are far ahead of PV guests in benchmarks that favour nested paging</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12</a:t>
            </a:fld>
            <a:endParaRPr lang="en-US"/>
          </a:p>
        </p:txBody>
      </p:sp>
    </p:spTree>
    <p:extLst>
      <p:ext uri="{BB962C8B-B14F-4D97-AF65-F5344CB8AC3E}">
        <p14:creationId xmlns:p14="http://schemas.microsoft.com/office/powerpoint/2010/main" val="73255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PVOPS is the Kernel Infrastructure</a:t>
            </a:r>
            <a:r>
              <a:rPr lang="en-GB" baseline="0" dirty="0" smtClean="0"/>
              <a:t> to run a PV Hypervisor on top of Linux</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13</a:t>
            </a:fld>
            <a:endParaRPr lang="en-US"/>
          </a:p>
        </p:txBody>
      </p:sp>
    </p:spTree>
    <p:extLst>
      <p:ext uri="{BB962C8B-B14F-4D97-AF65-F5344CB8AC3E}">
        <p14:creationId xmlns:p14="http://schemas.microsoft.com/office/powerpoint/2010/main" val="303973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are we?</a:t>
            </a:r>
          </a:p>
          <a:p>
            <a:pPr marL="0" indent="0">
              <a:buFont typeface="Arial" pitchFamily="34" charset="0"/>
              <a:buNone/>
            </a:pPr>
            <a:r>
              <a:rPr lang="en-GB" dirty="0" smtClean="0"/>
              <a:t>1) Linux</a:t>
            </a:r>
            <a:r>
              <a:rPr lang="en-GB" baseline="0" dirty="0" smtClean="0"/>
              <a:t> 3 contains everything needed to run Xen on a Vanilla Kernel, both as Dom0 and DomU</a:t>
            </a:r>
          </a:p>
          <a:p>
            <a:pPr marL="0" indent="0">
              <a:buFont typeface="Arial" pitchFamily="34" charset="0"/>
              <a:buNone/>
            </a:pPr>
            <a:r>
              <a:rPr lang="en-GB" baseline="0" dirty="0" smtClean="0"/>
              <a:t>2) That’s of course a little bit of an old hat now</a:t>
            </a:r>
          </a:p>
          <a:p>
            <a:pPr marL="0" indent="0">
              <a:buFont typeface="Arial" pitchFamily="34" charset="0"/>
              <a:buNone/>
            </a:pPr>
            <a:r>
              <a:rPr lang="en-GB" baseline="0" dirty="0" smtClean="0"/>
              <a:t>3) But it is worth mentioning that it only took 5 years to upstream that PVOPS into the kernel</a:t>
            </a: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15</a:t>
            </a:fld>
            <a:endParaRPr lang="en-US"/>
          </a:p>
        </p:txBody>
      </p:sp>
    </p:spTree>
    <p:extLst>
      <p:ext uri="{BB962C8B-B14F-4D97-AF65-F5344CB8AC3E}">
        <p14:creationId xmlns:p14="http://schemas.microsoft.com/office/powerpoint/2010/main" val="113702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16</a:t>
            </a:fld>
            <a:endParaRPr lang="en-US"/>
          </a:p>
        </p:txBody>
      </p:sp>
    </p:spTree>
    <p:extLst>
      <p:ext uri="{BB962C8B-B14F-4D97-AF65-F5344CB8AC3E}">
        <p14:creationId xmlns:p14="http://schemas.microsoft.com/office/powerpoint/2010/main" val="8886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Just one example</a:t>
            </a:r>
            <a:r>
              <a:rPr lang="en-GB" b="1" baseline="0" dirty="0" smtClean="0"/>
              <a:t> of a survey, many more</a:t>
            </a: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http://www.colt.net/cio-research/z2-cloud-2.html</a:t>
            </a:r>
          </a:p>
          <a:p>
            <a:endParaRPr lang="en-GB" dirty="0" smtClean="0"/>
          </a:p>
          <a:p>
            <a:r>
              <a:rPr lang="en-GB" dirty="0" smtClean="0"/>
              <a:t>According</a:t>
            </a:r>
            <a:r>
              <a:rPr lang="en-GB" baseline="0" dirty="0" smtClean="0"/>
              <a:t> to many surveys, security is actually the main reason which makes or breaks cloud adoption</a:t>
            </a:r>
          </a:p>
          <a:p>
            <a:pPr marL="171450" indent="-171450">
              <a:buFontTx/>
              <a:buChar char="-"/>
            </a:pPr>
            <a:r>
              <a:rPr lang="en-GB" baseline="0" dirty="0" smtClean="0"/>
              <a:t>Better security means more adoption</a:t>
            </a:r>
          </a:p>
          <a:p>
            <a:pPr marL="171450" indent="-171450">
              <a:buFontTx/>
              <a:buChar char="-"/>
            </a:pPr>
            <a:r>
              <a:rPr lang="en-GB" baseline="0" dirty="0" smtClean="0"/>
              <a:t>Concerns about security means slowed adoption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17</a:t>
            </a:fld>
            <a:endParaRPr lang="en-US"/>
          </a:p>
        </p:txBody>
      </p:sp>
    </p:spTree>
    <p:extLst>
      <p:ext uri="{BB962C8B-B14F-4D97-AF65-F5344CB8AC3E}">
        <p14:creationId xmlns:p14="http://schemas.microsoft.com/office/powerpoint/2010/main" val="426580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for a hypervisor,</a:t>
            </a:r>
            <a:r>
              <a:rPr lang="en-GB" baseline="0" dirty="0" smtClean="0"/>
              <a:t> as Xen which is powering 80% of the public cloud – </a:t>
            </a:r>
            <a:r>
              <a:rPr lang="en-GB" baseline="0" dirty="0" err="1" smtClean="0"/>
              <a:t>rackspace</a:t>
            </a:r>
            <a:r>
              <a:rPr lang="en-GB" baseline="0" dirty="0" smtClean="0"/>
              <a:t>, AWS and many other VPS providers use Xen and with cloud computing becoming mainstream, furthering security is really important</a:t>
            </a:r>
          </a:p>
          <a:p>
            <a:pPr marL="0" indent="0">
              <a:buFontTx/>
              <a:buNone/>
            </a:pPr>
            <a:endParaRPr lang="en-GB" baseline="0" dirty="0" smtClean="0"/>
          </a:p>
          <a:p>
            <a:pPr marL="0" indent="0">
              <a:buFontTx/>
              <a:buNone/>
            </a:pPr>
            <a:r>
              <a:rPr lang="en-GB" baseline="0" dirty="0" smtClean="0"/>
              <a:t>One of the key things there is isolation between VMs, but also simplicity as I pointed out earlier</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But there are also a number of advanced features in Xen, which are not that widely know. So I wanted to give y</a:t>
            </a:r>
            <a:r>
              <a:rPr lang="en-GB" dirty="0" smtClean="0"/>
              <a:t>ou a short overview of two of</a:t>
            </a:r>
            <a:r>
              <a:rPr lang="en-GB" baseline="0" dirty="0" smtClean="0"/>
              <a:t> them</a:t>
            </a:r>
            <a:endParaRPr lang="en-GB"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AC90F929-2C3A-4526-B2BB-2FC0DFEE8C18}"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513449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some questions</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19</a:t>
            </a:fld>
            <a:endParaRPr lang="en-US"/>
          </a:p>
        </p:txBody>
      </p:sp>
    </p:spTree>
    <p:extLst>
      <p:ext uri="{BB962C8B-B14F-4D97-AF65-F5344CB8AC3E}">
        <p14:creationId xmlns:p14="http://schemas.microsoft.com/office/powerpoint/2010/main" val="333499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r>
              <a:rPr lang="en-GB" baseline="0" dirty="0" smtClean="0"/>
              <a:t> XOAR</a:t>
            </a:r>
          </a:p>
          <a:p>
            <a:pPr marL="171450" indent="-171450">
              <a:buFont typeface="Arial" pitchFamily="34" charset="0"/>
              <a:buChar char="•"/>
            </a:pPr>
            <a:r>
              <a:rPr lang="en-GB" baseline="0" dirty="0" smtClean="0"/>
              <a:t>Self-destructing VMs (destroyed after initialization): </a:t>
            </a:r>
            <a:r>
              <a:rPr lang="en-GB" baseline="0" dirty="0" err="1" smtClean="0"/>
              <a:t>PCIBack</a:t>
            </a:r>
            <a:r>
              <a:rPr lang="en-GB" baseline="0" dirty="0" smtClean="0"/>
              <a:t> = virtualize access to PCI Bus </a:t>
            </a:r>
            <a:r>
              <a:rPr lang="en-GB" baseline="0" dirty="0" err="1" smtClean="0"/>
              <a:t>config</a:t>
            </a:r>
            <a:endParaRPr lang="en-GB" baseline="0" dirty="0" smtClean="0"/>
          </a:p>
          <a:p>
            <a:pPr marL="171450" indent="-171450">
              <a:buFont typeface="Arial" pitchFamily="34" charset="0"/>
              <a:buChar char="•"/>
            </a:pPr>
            <a:r>
              <a:rPr lang="en-GB" baseline="0" dirty="0" err="1" smtClean="0"/>
              <a:t>Restartable</a:t>
            </a:r>
            <a:r>
              <a:rPr lang="en-GB" baseline="0" dirty="0" smtClean="0"/>
              <a:t> VMs (periodic restarts): </a:t>
            </a:r>
          </a:p>
          <a:p>
            <a:pPr marL="628650" lvl="1" indent="-171450">
              <a:buFont typeface="Arial" pitchFamily="34" charset="0"/>
              <a:buChar char="•"/>
            </a:pPr>
            <a:r>
              <a:rPr lang="en-GB" baseline="0" dirty="0" err="1" smtClean="0"/>
              <a:t>NetBack</a:t>
            </a:r>
            <a:r>
              <a:rPr lang="en-GB" baseline="0" dirty="0" smtClean="0"/>
              <a:t> (Physical network driver exposed to guest) = restarted on timer</a:t>
            </a:r>
          </a:p>
          <a:p>
            <a:pPr marL="628650" lvl="1" indent="-171450">
              <a:buFont typeface="Arial" pitchFamily="34" charset="0"/>
              <a:buChar char="•"/>
            </a:pPr>
            <a:r>
              <a:rPr lang="en-GB" baseline="0" dirty="0" smtClean="0"/>
              <a:t>Builder (instantiate other VMs) = Restarted on each request</a:t>
            </a:r>
          </a:p>
          <a:p>
            <a:pPr marL="628650" lvl="1" indent="-171450">
              <a:buFont typeface="Arial" pitchFamily="34" charset="0"/>
              <a:buChar char="•"/>
            </a:pPr>
            <a:endParaRPr lang="en-GB" baseline="0" dirty="0" smtClean="0"/>
          </a:p>
          <a:p>
            <a:pPr marL="628650" lvl="1"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233323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B6102-60F1-4915-A540-D03CCD915114}" type="slidenum">
              <a:rPr lang="en-US">
                <a:solidFill>
                  <a:prstClr val="black"/>
                </a:solidFill>
              </a:rPr>
              <a:pPr/>
              <a:t>22</a:t>
            </a:fld>
            <a:endParaRPr lang="en-US">
              <a:solidFill>
                <a:prstClr val="black"/>
              </a:solidFill>
            </a:endParaRPr>
          </a:p>
        </p:txBody>
      </p:sp>
      <p:sp>
        <p:nvSpPr>
          <p:cNvPr id="380930" name="Rectangle 2"/>
          <p:cNvSpPr>
            <a:spLocks noGrp="1" noRot="1" noChangeAspect="1" noChangeArrowheads="1" noTextEdit="1"/>
          </p:cNvSpPr>
          <p:nvPr>
            <p:ph type="sldImg"/>
          </p:nvPr>
        </p:nvSpPr>
        <p:spPr>
          <a:xfrm>
            <a:off x="381000" y="684213"/>
            <a:ext cx="6092825" cy="3430587"/>
          </a:xfrm>
          <a:ln/>
        </p:spPr>
      </p:sp>
      <p:sp>
        <p:nvSpPr>
          <p:cNvPr id="380931" name="Rectangle 3"/>
          <p:cNvSpPr>
            <a:spLocks noGrp="1" noChangeArrowheads="1"/>
          </p:cNvSpPr>
          <p:nvPr>
            <p:ph type="body" idx="1"/>
          </p:nvPr>
        </p:nvSpPr>
        <p:spPr/>
        <p:txBody>
          <a:bodyPr/>
          <a:lstStyle/>
          <a:p>
            <a:r>
              <a:rPr lang="en-GB" dirty="0" smtClean="0"/>
              <a:t>2004 paper in which Ethernet Driver is run in its own Driver Domain</a:t>
            </a:r>
            <a:r>
              <a:rPr lang="en-GB" baseline="0" dirty="0" smtClean="0"/>
              <a:t> </a:t>
            </a:r>
            <a:r>
              <a:rPr lang="en-GB" dirty="0" smtClean="0"/>
              <a:t>(in use by </a:t>
            </a:r>
            <a:r>
              <a:rPr lang="en-GB" dirty="0" err="1" smtClean="0"/>
              <a:t>XenClient</a:t>
            </a:r>
            <a:r>
              <a:rPr lang="en-GB" dirty="0"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What about domain 0 itself?</a:t>
            </a:r>
          </a:p>
          <a:p>
            <a:r>
              <a:rPr lang="en-GB" dirty="0" smtClean="0"/>
              <a:t>Once we've disaggregated domain 0, what will be left? </a:t>
            </a:r>
          </a:p>
          <a:p>
            <a:endParaRPr lang="en-GB" dirty="0" smtClean="0"/>
          </a:p>
          <a:p>
            <a:r>
              <a:rPr lang="en-GB" dirty="0" smtClean="0"/>
              <a:t>The answer is: very little! We'll still have the logic for booting the host, for starting and stopping VMs, and for deciding which VM should control which piece of hardware... but that's about it. At this point domain 0 could be considered as a small "embedded" system, like a home NAT box or router.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23</a:t>
            </a:fld>
            <a:endParaRPr lang="en-US"/>
          </a:p>
        </p:txBody>
      </p:sp>
    </p:spTree>
    <p:extLst>
      <p:ext uri="{BB962C8B-B14F-4D97-AF65-F5344CB8AC3E}">
        <p14:creationId xmlns:p14="http://schemas.microsoft.com/office/powerpoint/2010/main" val="125956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err="1" smtClean="0"/>
              <a:t>XenoServer</a:t>
            </a:r>
            <a:r>
              <a:rPr lang="en-GB" dirty="0" smtClean="0"/>
              <a:t> : enablers</a:t>
            </a:r>
            <a:r>
              <a:rPr lang="en-GB" baseline="0" dirty="0" smtClean="0"/>
              <a:t> as well the concept</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a:t>
            </a:fld>
            <a:endParaRPr lang="en-US"/>
          </a:p>
        </p:txBody>
      </p:sp>
    </p:spTree>
    <p:extLst>
      <p:ext uri="{BB962C8B-B14F-4D97-AF65-F5344CB8AC3E}">
        <p14:creationId xmlns:p14="http://schemas.microsoft.com/office/powerpoint/2010/main" val="113702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1pPr>
            <a:lvl2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2pPr>
            <a:lvl3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3pPr>
            <a:lvl4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4pPr>
            <a:lvl5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5pPr>
            <a:lvl6pPr marL="2204550"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6pPr>
            <a:lvl7pPr marL="2605377"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7pPr>
            <a:lvl8pPr marL="3006204"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8pPr>
            <a:lvl9pPr marL="3407032"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9pPr>
          </a:lstStyle>
          <a:p>
            <a:pPr eaLnBrk="1">
              <a:buFont typeface="Times New Roman" pitchFamily="18" charset="0"/>
              <a:buNone/>
            </a:pPr>
            <a:fld id="{3D96BF3A-480C-4E1D-907A-81580C8F07D7}" type="slidenum">
              <a:rPr lang="en-US" smtClean="0">
                <a:solidFill>
                  <a:srgbClr val="000000"/>
                </a:solidFill>
                <a:latin typeface="Times New Roman" pitchFamily="18" charset="0"/>
              </a:rPr>
              <a:pPr eaLnBrk="1">
                <a:buFont typeface="Times New Roman" pitchFamily="18" charset="0"/>
                <a:buNone/>
              </a:pPr>
              <a:t>25</a:t>
            </a:fld>
            <a:endParaRPr lang="en-US" smtClean="0">
              <a:solidFill>
                <a:srgbClr val="000000"/>
              </a:solidFill>
              <a:latin typeface="Times New Roman" pitchFamily="18" charset="0"/>
            </a:endParaRPr>
          </a:p>
        </p:txBody>
      </p:sp>
      <p:sp>
        <p:nvSpPr>
          <p:cNvPr id="25603" name="Rectangle 1"/>
          <p:cNvSpPr>
            <a:spLocks noGrp="1" noRot="1" noChangeAspect="1" noChangeArrowheads="1" noTextEdit="1"/>
          </p:cNvSpPr>
          <p:nvPr>
            <p:ph type="sldImg"/>
          </p:nvPr>
        </p:nvSpPr>
        <p:spPr>
          <a:xfrm>
            <a:off x="384175" y="695325"/>
            <a:ext cx="6088063" cy="3427413"/>
          </a:xfrm>
          <a:solidFill>
            <a:srgbClr val="FFFFFF"/>
          </a:solidFill>
          <a:ln>
            <a:solidFill>
              <a:srgbClr val="000000"/>
            </a:solidFill>
            <a:miter lim="800000"/>
            <a:headEnd/>
            <a:tailEnd/>
          </a:ln>
        </p:spPr>
      </p:sp>
      <p:sp>
        <p:nvSpPr>
          <p:cNvPr id="25604"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dirty="0" smtClean="0">
                <a:latin typeface="Times New Roman" pitchFamily="18" charset="0"/>
              </a:rPr>
              <a:t>A few things</a:t>
            </a:r>
            <a:r>
              <a:rPr lang="en-US" baseline="0" dirty="0" smtClean="0">
                <a:latin typeface="Times New Roman" pitchFamily="18" charset="0"/>
              </a:rPr>
              <a:t> to point out: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dirty="0" smtClean="0"/>
              <a:t>XCP stands for Xen Cloud</a:t>
            </a:r>
            <a:r>
              <a:rPr lang="en-GB" baseline="0" dirty="0" smtClean="0"/>
              <a:t> Platform</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GB" baseline="0" dirty="0" smtClean="0"/>
              <a:t>Meant more in the sense of [Xen] Hypervisor Cloud Computing Platform that makes it easier to integrate with the likes of </a:t>
            </a:r>
            <a:r>
              <a:rPr lang="en-GB" baseline="0" dirty="0" err="1" smtClean="0"/>
              <a:t>cloudstack</a:t>
            </a:r>
            <a:r>
              <a:rPr lang="en-GB" baseline="0" dirty="0" smtClean="0"/>
              <a:t>, etc.</a:t>
            </a:r>
            <a:endParaRPr lang="en-GB" dirty="0" smtClean="0"/>
          </a:p>
          <a:p>
            <a:pPr marL="628650" lvl="1" indent="-171450">
              <a:buFontTx/>
              <a:buChar char="-"/>
            </a:pPr>
            <a:r>
              <a:rPr lang="en-GB" baseline="0" dirty="0" smtClean="0"/>
              <a:t>That does not mean that it aims to compete with the likes of </a:t>
            </a:r>
            <a:r>
              <a:rPr lang="en-GB" baseline="0" dirty="0" err="1" smtClean="0"/>
              <a:t>cloudstack</a:t>
            </a:r>
            <a:r>
              <a:rPr lang="en-GB" baseline="0" dirty="0" smtClean="0"/>
              <a:t>, </a:t>
            </a:r>
            <a:r>
              <a:rPr lang="en-GB" baseline="0" dirty="0" err="1" smtClean="0"/>
              <a:t>openstack</a:t>
            </a:r>
            <a:r>
              <a:rPr lang="en-GB" baseline="0" dirty="0" smtClean="0"/>
              <a:t>, etc. </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baseline="0" dirty="0" smtClean="0"/>
          </a:p>
          <a:p>
            <a:pPr marL="171450" indent="-171450">
              <a:buFontTx/>
              <a:buChar char="-"/>
            </a:pPr>
            <a:r>
              <a:rPr lang="en-US" baseline="0" dirty="0" smtClean="0">
                <a:latin typeface="Times New Roman" pitchFamily="18" charset="0"/>
              </a:rPr>
              <a:t>XAPI depends on </a:t>
            </a:r>
            <a:r>
              <a:rPr lang="en-US" baseline="0" dirty="0" err="1" smtClean="0">
                <a:latin typeface="Times New Roman" pitchFamily="18" charset="0"/>
              </a:rPr>
              <a:t>CentOS</a:t>
            </a:r>
            <a:r>
              <a:rPr lang="en-US" baseline="0" dirty="0" smtClean="0">
                <a:latin typeface="Times New Roman" pitchFamily="18" charset="0"/>
              </a:rPr>
              <a:t> 5.5</a:t>
            </a:r>
          </a:p>
          <a:p>
            <a:pPr marL="171450" indent="-171450">
              <a:buFontTx/>
              <a:buChar char="-"/>
            </a:pPr>
            <a:r>
              <a:rPr lang="en-US" baseline="0" dirty="0" smtClean="0">
                <a:latin typeface="Times New Roman" pitchFamily="18" charset="0"/>
              </a:rPr>
              <a:t>The appliance is distributed as ISO</a:t>
            </a:r>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26</a:t>
            </a:fld>
            <a:endParaRPr lang="en-US"/>
          </a:p>
        </p:txBody>
      </p:sp>
    </p:spTree>
    <p:extLst>
      <p:ext uri="{BB962C8B-B14F-4D97-AF65-F5344CB8AC3E}">
        <p14:creationId xmlns:p14="http://schemas.microsoft.com/office/powerpoint/2010/main" val="68186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VM lifecycle (start, stop, resume) ... automation is the key point</a:t>
            </a:r>
          </a:p>
          <a:p>
            <a:pPr marL="628650" lvl="1" indent="-171450">
              <a:buFont typeface="Arial" pitchFamily="34" charset="0"/>
              <a:buChar char="•"/>
            </a:pPr>
            <a:r>
              <a:rPr lang="en-US" sz="1200" dirty="0" smtClean="0">
                <a:solidFill>
                  <a:srgbClr val="000000"/>
                </a:solidFill>
              </a:rPr>
              <a:t>Live snapshots: </a:t>
            </a:r>
            <a:r>
              <a:rPr lang="en-GB" dirty="0" smtClean="0"/>
              <a:t>Takes a snapshot of a live VM (e.g. for disaster recovery or migration)</a:t>
            </a:r>
          </a:p>
          <a:p>
            <a:pPr marL="628650" lvl="1" indent="-171450">
              <a:buFont typeface="Arial" pitchFamily="34" charset="0"/>
              <a:buChar char="•"/>
            </a:pPr>
            <a:endParaRPr lang="en-GB" dirty="0" smtClean="0"/>
          </a:p>
          <a:p>
            <a:pPr marL="171450" indent="-171450">
              <a:buFont typeface="Arial" pitchFamily="34" charset="0"/>
              <a:buChar char="•"/>
            </a:pPr>
            <a:r>
              <a:rPr lang="en-GB" dirty="0" smtClean="0"/>
              <a:t>Resource pools (multiple physical machines): XS &amp; XCP only</a:t>
            </a:r>
          </a:p>
          <a:p>
            <a:pPr marL="628650" lvl="1" indent="-171450">
              <a:buFont typeface="Arial" pitchFamily="34" charset="0"/>
              <a:buChar char="•"/>
            </a:pPr>
            <a:r>
              <a:rPr lang="en-GB" dirty="0" smtClean="0"/>
              <a:t>live migration: VM is backed up while running, onto shared storage (e.g. NFS) in a pool and when</a:t>
            </a:r>
            <a:r>
              <a:rPr lang="en-GB" baseline="0" dirty="0" smtClean="0"/>
              <a:t> completed restarted elsewhere in that pool. </a:t>
            </a:r>
            <a:endParaRPr lang="en-GB" dirty="0" smtClean="0"/>
          </a:p>
          <a:p>
            <a:pPr marL="628650" lvl="1" indent="-171450">
              <a:buFont typeface="Arial" pitchFamily="34" charset="0"/>
              <a:buChar char="•"/>
            </a:pPr>
            <a:r>
              <a:rPr lang="en-GB" dirty="0" smtClean="0"/>
              <a:t>disaster recovery: you</a:t>
            </a:r>
            <a:r>
              <a:rPr lang="en-GB" baseline="0" dirty="0" smtClean="0"/>
              <a:t> can find lots of information on how this works at http://support.citrix.com/servlet/KbServlet/download/17141-102-19301/XenServer_Pool_Replication_-_Disaster_Recovery.pdf (the key point is that I can back up the metadata for the entire VM)</a:t>
            </a:r>
          </a:p>
          <a:p>
            <a:endParaRPr lang="en-GB" dirty="0" smtClean="0"/>
          </a:p>
          <a:p>
            <a:pPr marL="171450" indent="-171450">
              <a:buFont typeface="Arial" pitchFamily="34" charset="0"/>
              <a:buChar char="•"/>
            </a:pPr>
            <a:r>
              <a:rPr lang="en-GB" dirty="0" smtClean="0"/>
              <a:t>Flexible storage: </a:t>
            </a:r>
          </a:p>
          <a:p>
            <a:pPr marL="628650" lvl="1" indent="-171450">
              <a:buFont typeface="Arial" pitchFamily="34" charset="0"/>
              <a:buChar char="•"/>
            </a:pPr>
            <a:r>
              <a:rPr lang="en-GB" dirty="0" smtClean="0"/>
              <a:t>XAPI does hide details for storage</a:t>
            </a:r>
            <a:r>
              <a:rPr lang="en-GB" baseline="0" dirty="0" smtClean="0"/>
              <a:t> and networking</a:t>
            </a:r>
          </a:p>
          <a:p>
            <a:pPr marL="628650" lvl="1" indent="-171450">
              <a:buFont typeface="Arial" pitchFamily="34" charset="0"/>
              <a:buChar char="•"/>
            </a:pPr>
            <a:r>
              <a:rPr lang="en-GB" baseline="0" dirty="0" smtClean="0"/>
              <a:t>I.e. I </a:t>
            </a:r>
            <a:r>
              <a:rPr lang="en-GB" dirty="0" smtClean="0"/>
              <a:t>apply generic commands (NFS, NETAPP, </a:t>
            </a:r>
            <a:r>
              <a:rPr lang="en-GB" dirty="0" err="1" smtClean="0"/>
              <a:t>iSCSI</a:t>
            </a:r>
            <a:r>
              <a:rPr lang="en-GB" dirty="0" smtClean="0"/>
              <a:t> ... once its created they all appear the same) from XAPI. I only need to know the storage type when I create</a:t>
            </a:r>
            <a:r>
              <a:rPr lang="en-GB" baseline="0" dirty="0" smtClean="0"/>
              <a:t> storage and network objects </a:t>
            </a:r>
            <a:r>
              <a:rPr lang="en-GB" dirty="0" smtClean="0"/>
              <a:t>(OOL)</a:t>
            </a:r>
          </a:p>
          <a:p>
            <a:pPr marL="171450" indent="-171450">
              <a:buFont typeface="Arial" pitchFamily="34" charset="0"/>
              <a:buChar char="•"/>
            </a:pPr>
            <a:endParaRPr lang="en-GB" dirty="0" smtClean="0"/>
          </a:p>
          <a:p>
            <a:pPr marL="171450" indent="-171450">
              <a:buFont typeface="Arial" pitchFamily="34" charset="0"/>
              <a:buChar char="•"/>
            </a:pPr>
            <a:r>
              <a:rPr lang="en-GB" dirty="0" smtClean="0"/>
              <a:t>Upgrading a host to a later version of XCP (all my </a:t>
            </a:r>
            <a:r>
              <a:rPr lang="en-GB" dirty="0" err="1" smtClean="0"/>
              <a:t>configs</a:t>
            </a:r>
            <a:r>
              <a:rPr lang="en-GB" dirty="0" smtClean="0"/>
              <a:t> and VMs stay the same) …</a:t>
            </a:r>
          </a:p>
          <a:p>
            <a:pPr marL="171450" indent="-171450">
              <a:buFont typeface="Arial" pitchFamily="34" charset="0"/>
              <a:buChar char="•"/>
            </a:pPr>
            <a:r>
              <a:rPr lang="en-GB" dirty="0" smtClean="0"/>
              <a:t>and patching (broken now - bug, can apply security</a:t>
            </a:r>
            <a:r>
              <a:rPr lang="en-GB" baseline="0" dirty="0" smtClean="0"/>
              <a:t> patches to XCP/XS or Dom0</a:t>
            </a:r>
            <a:r>
              <a:rPr lang="en-GB" dirty="0" smtClean="0"/>
              <a:t> but not DomU)</a:t>
            </a:r>
          </a:p>
          <a:p>
            <a:endParaRPr lang="en-GB" dirty="0" smtClean="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27</a:t>
            </a:fld>
            <a:endParaRPr lang="en-US"/>
          </a:p>
        </p:txBody>
      </p:sp>
    </p:spTree>
    <p:extLst>
      <p:ext uri="{BB962C8B-B14F-4D97-AF65-F5344CB8AC3E}">
        <p14:creationId xmlns:p14="http://schemas.microsoft.com/office/powerpoint/2010/main" val="116919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Times New Roman" pitchFamily="18" charset="0"/>
                <a:ea typeface="+mn-ea"/>
                <a:cs typeface="+mn-cs"/>
              </a:rPr>
              <a:t>* Host Architectural Improvements. XCP 1.5 now runs on the Xen 4.1 hypervisor, provides GPT (new partition</a:t>
            </a:r>
            <a:r>
              <a:rPr lang="en-GB" sz="1200" kern="1200" baseline="0" dirty="0" smtClean="0">
                <a:solidFill>
                  <a:schemeClr val="tx1"/>
                </a:solidFill>
                <a:effectLst/>
                <a:latin typeface="Times New Roman" pitchFamily="18" charset="0"/>
                <a:ea typeface="+mn-ea"/>
                <a:cs typeface="+mn-cs"/>
              </a:rPr>
              <a:t> table type)</a:t>
            </a:r>
            <a:r>
              <a:rPr lang="en-GB" sz="1200" kern="1200" dirty="0" smtClean="0">
                <a:solidFill>
                  <a:schemeClr val="tx1"/>
                </a:solidFill>
                <a:effectLst/>
                <a:latin typeface="Times New Roman" pitchFamily="18" charset="0"/>
                <a:ea typeface="+mn-ea"/>
                <a:cs typeface="+mn-cs"/>
              </a:rPr>
              <a:t> support and a smaller, more scalable Dom0.</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GPU Pass-Through. Enables a physical GPU to be assigned to a VM providing high-end graphics.</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Increased Performance and Scale. Supported limits have been increased to 1 TB memory for XCP hosts, and up to16 virtual processors and 128 GB virtual memory for VMs. Improved XCP Tools with smaller footprint.</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Networking Improvements. Open </a:t>
            </a:r>
            <a:r>
              <a:rPr lang="en-GB" sz="1200" kern="1200" dirty="0" err="1" smtClean="0">
                <a:solidFill>
                  <a:schemeClr val="tx1"/>
                </a:solidFill>
                <a:effectLst/>
                <a:latin typeface="Times New Roman" pitchFamily="18" charset="0"/>
                <a:ea typeface="+mn-ea"/>
                <a:cs typeface="+mn-cs"/>
              </a:rPr>
              <a:t>vSwitch</a:t>
            </a:r>
            <a:r>
              <a:rPr lang="en-GB" sz="1200" kern="1200" dirty="0" smtClean="0">
                <a:solidFill>
                  <a:schemeClr val="tx1"/>
                </a:solidFill>
                <a:effectLst/>
                <a:latin typeface="Times New Roman" pitchFamily="18" charset="0"/>
                <a:ea typeface="+mn-ea"/>
                <a:cs typeface="+mn-cs"/>
              </a:rPr>
              <a:t> is now the default networking stack in XCP 1.5 and now provides formal support for Active-Backup NIC bonding.</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Enhanced Guest OS Support. Support for Ubuntu 10.04 (32/64-bit).</a:t>
            </a:r>
          </a:p>
          <a:p>
            <a:r>
              <a:rPr lang="en-GB" sz="1200" kern="1200" dirty="0" smtClean="0">
                <a:solidFill>
                  <a:schemeClr val="tx1"/>
                </a:solidFill>
                <a:effectLst/>
                <a:latin typeface="Times New Roman" pitchFamily="18" charset="0"/>
                <a:ea typeface="+mn-ea"/>
                <a:cs typeface="+mn-cs"/>
              </a:rPr>
              <a:t>Updated support for </a:t>
            </a:r>
            <a:r>
              <a:rPr lang="en-GB" sz="1200" kern="1200" dirty="0" err="1" smtClean="0">
                <a:solidFill>
                  <a:schemeClr val="tx1"/>
                </a:solidFill>
                <a:effectLst/>
                <a:latin typeface="Times New Roman" pitchFamily="18" charset="0"/>
                <a:ea typeface="+mn-ea"/>
                <a:cs typeface="+mn-cs"/>
              </a:rPr>
              <a:t>Debian</a:t>
            </a:r>
            <a:r>
              <a:rPr lang="en-GB" sz="1200" kern="1200" dirty="0" smtClean="0">
                <a:solidFill>
                  <a:schemeClr val="tx1"/>
                </a:solidFill>
                <a:effectLst/>
                <a:latin typeface="Times New Roman" pitchFamily="18" charset="0"/>
                <a:ea typeface="+mn-ea"/>
                <a:cs typeface="+mn-cs"/>
              </a:rPr>
              <a:t> Squeeze 6.0 64-bit, Oracle Enterprise Linux</a:t>
            </a:r>
          </a:p>
          <a:p>
            <a:r>
              <a:rPr lang="en-GB" sz="1200" kern="1200" dirty="0" smtClean="0">
                <a:solidFill>
                  <a:schemeClr val="tx1"/>
                </a:solidFill>
                <a:effectLst/>
                <a:latin typeface="Times New Roman" pitchFamily="18" charset="0"/>
                <a:ea typeface="+mn-ea"/>
                <a:cs typeface="+mn-cs"/>
              </a:rPr>
              <a:t>6.0 (32/64-bit) and SLES 10 SP4 (32/64-bit). Experimental VM templates for </a:t>
            </a:r>
            <a:r>
              <a:rPr lang="en-GB" sz="1200" kern="1200" dirty="0" err="1" smtClean="0">
                <a:solidFill>
                  <a:schemeClr val="tx1"/>
                </a:solidFill>
                <a:effectLst/>
                <a:latin typeface="Times New Roman" pitchFamily="18" charset="0"/>
                <a:ea typeface="+mn-ea"/>
                <a:cs typeface="+mn-cs"/>
              </a:rPr>
              <a:t>CentOS</a:t>
            </a:r>
            <a:r>
              <a:rPr lang="en-GB" sz="1200" kern="1200" dirty="0" smtClean="0">
                <a:solidFill>
                  <a:schemeClr val="tx1"/>
                </a:solidFill>
                <a:effectLst/>
                <a:latin typeface="Times New Roman" pitchFamily="18" charset="0"/>
                <a:ea typeface="+mn-ea"/>
                <a:cs typeface="+mn-cs"/>
              </a:rPr>
              <a:t> 6.0 (32/64-bit), Ubuntu 10.10 (32/64-bit) and Solaris 10.</a:t>
            </a:r>
          </a:p>
          <a:p>
            <a:r>
              <a:rPr lang="en-GB" sz="1200" kern="1200" dirty="0" smtClean="0">
                <a:solidFill>
                  <a:schemeClr val="tx1"/>
                </a:solidFill>
                <a:effectLst/>
                <a:latin typeface="Times New Roman" pitchFamily="18" charset="0"/>
                <a:ea typeface="+mn-ea"/>
                <a:cs typeface="+mn-cs"/>
              </a:rPr>
              <a:t> </a:t>
            </a:r>
          </a:p>
          <a:p>
            <a:r>
              <a:rPr lang="en-GB" sz="1200" kern="1200" dirty="0" smtClean="0">
                <a:solidFill>
                  <a:schemeClr val="tx1"/>
                </a:solidFill>
                <a:effectLst/>
                <a:latin typeface="Times New Roman" pitchFamily="18" charset="0"/>
                <a:ea typeface="+mn-ea"/>
                <a:cs typeface="+mn-cs"/>
              </a:rPr>
              <a:t>* Virtual Appliance Support (</a:t>
            </a:r>
            <a:r>
              <a:rPr lang="en-GB" sz="1200" kern="1200" dirty="0" err="1" smtClean="0">
                <a:solidFill>
                  <a:schemeClr val="tx1"/>
                </a:solidFill>
                <a:effectLst/>
                <a:latin typeface="Times New Roman" pitchFamily="18" charset="0"/>
                <a:ea typeface="+mn-ea"/>
                <a:cs typeface="+mn-cs"/>
              </a:rPr>
              <a:t>vApp</a:t>
            </a:r>
            <a:r>
              <a:rPr lang="en-GB" sz="1200" kern="1200" dirty="0" smtClean="0">
                <a:solidFill>
                  <a:schemeClr val="tx1"/>
                </a:solidFill>
                <a:effectLst/>
                <a:latin typeface="Times New Roman" pitchFamily="18" charset="0"/>
                <a:ea typeface="+mn-ea"/>
                <a:cs typeface="+mn-cs"/>
              </a:rPr>
              <a:t>). Ability to create multi-VM and boot sequenced virtual appliances (</a:t>
            </a:r>
            <a:r>
              <a:rPr lang="en-GB" sz="1200" kern="1200" dirty="0" err="1" smtClean="0">
                <a:solidFill>
                  <a:schemeClr val="tx1"/>
                </a:solidFill>
                <a:effectLst/>
                <a:latin typeface="Times New Roman" pitchFamily="18" charset="0"/>
                <a:ea typeface="+mn-ea"/>
                <a:cs typeface="+mn-cs"/>
              </a:rPr>
              <a:t>vApps</a:t>
            </a:r>
            <a:r>
              <a:rPr lang="en-GB" sz="1200" kern="1200" dirty="0" smtClean="0">
                <a:solidFill>
                  <a:schemeClr val="tx1"/>
                </a:solidFill>
                <a:effectLst/>
                <a:latin typeface="Times New Roman" pitchFamily="18" charset="0"/>
                <a:ea typeface="+mn-ea"/>
                <a:cs typeface="+mn-cs"/>
              </a:rPr>
              <a:t>) that integrate with Integrated Site Recovery and High Availability. </a:t>
            </a:r>
            <a:r>
              <a:rPr lang="en-GB" sz="1200" kern="1200" dirty="0" err="1" smtClean="0">
                <a:solidFill>
                  <a:schemeClr val="tx1"/>
                </a:solidFill>
                <a:effectLst/>
                <a:latin typeface="Times New Roman" pitchFamily="18" charset="0"/>
                <a:ea typeface="+mn-ea"/>
                <a:cs typeface="+mn-cs"/>
              </a:rPr>
              <a:t>vApps</a:t>
            </a:r>
            <a:r>
              <a:rPr lang="en-GB" sz="1200" kern="1200" dirty="0" smtClean="0">
                <a:solidFill>
                  <a:schemeClr val="tx1"/>
                </a:solidFill>
                <a:effectLst/>
                <a:latin typeface="Times New Roman" pitchFamily="18" charset="0"/>
                <a:ea typeface="+mn-ea"/>
                <a:cs typeface="+mn-cs"/>
              </a:rPr>
              <a:t> can be easily imported and exported using the Open Virtualization Format (OVF) standard.</a:t>
            </a:r>
          </a:p>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28</a:t>
            </a:fld>
            <a:endParaRPr lang="en-US"/>
          </a:p>
        </p:txBody>
      </p:sp>
    </p:spTree>
    <p:extLst>
      <p:ext uri="{BB962C8B-B14F-4D97-AF65-F5344CB8AC3E}">
        <p14:creationId xmlns:p14="http://schemas.microsoft.com/office/powerpoint/2010/main" val="8886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Note: not exactly 1:1 with XE</a:t>
            </a:r>
          </a:p>
          <a:p>
            <a:r>
              <a:rPr lang="en-GB" b="1" dirty="0" smtClean="0"/>
              <a:t>Comparisons to other APIs in the virtualization space (source:</a:t>
            </a:r>
            <a:r>
              <a:rPr lang="en-GB" b="1" baseline="0" dirty="0" smtClean="0"/>
              <a:t> Steven </a:t>
            </a:r>
            <a:r>
              <a:rPr lang="en-GB" b="1" baseline="0" dirty="0" err="1" smtClean="0"/>
              <a:t>Maresca</a:t>
            </a:r>
            <a:r>
              <a:rPr lang="en-GB" b="1" baseline="0" dirty="0" smtClean="0"/>
              <a:t>)</a:t>
            </a:r>
            <a:endParaRPr lang="en-GB" b="1" dirty="0" smtClean="0"/>
          </a:p>
          <a:p>
            <a:pPr marL="171450" indent="-171450">
              <a:buFont typeface="Arial" pitchFamily="34" charset="0"/>
              <a:buChar char="•"/>
            </a:pPr>
            <a:r>
              <a:rPr lang="en-GB" sz="1200" kern="1200" dirty="0" smtClean="0">
                <a:solidFill>
                  <a:schemeClr val="tx1"/>
                </a:solidFill>
                <a:latin typeface="Times New Roman" pitchFamily="18" charset="0"/>
                <a:ea typeface="+mn-ea"/>
                <a:cs typeface="+mn-cs"/>
              </a:rPr>
              <a:t>Generally speaking </a:t>
            </a:r>
            <a:r>
              <a:rPr lang="en-GB" sz="1200" kern="1200" dirty="0" smtClean="0">
                <a:solidFill>
                  <a:schemeClr val="tx1"/>
                </a:solidFill>
                <a:effectLst/>
                <a:latin typeface="Times New Roman" pitchFamily="18" charset="0"/>
                <a:ea typeface="+mn-ea"/>
                <a:cs typeface="+mn-cs"/>
              </a:rPr>
              <a:t>XAPI is well-designed and well-executed</a:t>
            </a:r>
            <a:endParaRPr lang="en-GB" dirty="0" smtClean="0">
              <a:effectLst/>
            </a:endParaRP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XAPI makes it pleasantly easy to achieve quick productivity</a:t>
            </a:r>
          </a:p>
          <a:p>
            <a:pPr marL="171450" indent="-171450">
              <a:buFont typeface="Arial" pitchFamily="34" charset="0"/>
              <a:buChar char="•"/>
            </a:pPr>
            <a:r>
              <a:rPr lang="en-GB" dirty="0" smtClean="0"/>
              <a:t>XAPI is set up to work with frameworks</a:t>
            </a:r>
            <a:r>
              <a:rPr lang="en-GB" baseline="0" dirty="0" smtClean="0"/>
              <a:t> </a:t>
            </a:r>
            <a:r>
              <a:rPr lang="en-GB" dirty="0" smtClean="0"/>
              <a:t>such as </a:t>
            </a:r>
            <a:r>
              <a:rPr lang="en-GB" dirty="0" err="1" smtClean="0"/>
              <a:t>CloudStack</a:t>
            </a:r>
            <a:r>
              <a:rPr lang="en-GB" dirty="0" smtClean="0"/>
              <a:t> and </a:t>
            </a:r>
            <a:r>
              <a:rPr lang="en-GB" dirty="0" err="1" smtClean="0"/>
              <a:t>OpenStack</a:t>
            </a:r>
            <a:r>
              <a:rPr lang="en-GB" dirty="0" smtClean="0"/>
              <a:t>. </a:t>
            </a:r>
            <a:endParaRPr lang="en-GB" dirty="0" smtClean="0">
              <a:effectLst/>
            </a:endParaRP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Some </a:t>
            </a:r>
            <a:r>
              <a:rPr lang="en-GB" sz="1200" kern="1200" dirty="0" err="1" smtClean="0">
                <a:solidFill>
                  <a:schemeClr val="tx1"/>
                </a:solidFill>
                <a:effectLst/>
                <a:latin typeface="Times New Roman" pitchFamily="18" charset="0"/>
                <a:ea typeface="+mn-ea"/>
                <a:cs typeface="+mn-cs"/>
              </a:rPr>
              <a:t>SOAPy</a:t>
            </a:r>
            <a:r>
              <a:rPr lang="en-GB" sz="1200" kern="1200" dirty="0" smtClean="0">
                <a:solidFill>
                  <a:schemeClr val="tx1"/>
                </a:solidFill>
                <a:effectLst/>
                <a:latin typeface="Times New Roman" pitchFamily="18" charset="0"/>
                <a:ea typeface="+mn-ea"/>
                <a:cs typeface="+mn-cs"/>
              </a:rPr>
              <a:t> lovers of big XML envelopes and WSDLs scoff at XML-RPC, but it certainly gets the job done with few complaints</a:t>
            </a:r>
            <a:endParaRPr lang="en-GB" dirty="0" smtClean="0"/>
          </a:p>
          <a:p>
            <a:r>
              <a:rPr lang="en-GB" sz="1200" b="1" kern="1200" dirty="0" smtClean="0">
                <a:solidFill>
                  <a:schemeClr val="tx1"/>
                </a:solidFill>
                <a:effectLst/>
                <a:latin typeface="Times New Roman" pitchFamily="18" charset="0"/>
                <a:ea typeface="+mn-ea"/>
                <a:cs typeface="+mn-cs"/>
              </a:rPr>
              <a:t>Example code</a:t>
            </a: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http://bazaar.launchpad.net/~nova-core/nova/github/files/head:/plugins/xenserver/xenapi/etc/xapi.d/plugins/   </a:t>
            </a:r>
            <a:endParaRPr lang="en-GB" dirty="0" smtClean="0">
              <a:effectLst/>
            </a:endParaRPr>
          </a:p>
          <a:p>
            <a:pPr marL="171450" indent="-171450">
              <a:buFont typeface="Arial" pitchFamily="34" charset="0"/>
              <a:buChar char="•"/>
            </a:pPr>
            <a:r>
              <a:rPr lang="en-GB" sz="1200" kern="1200" dirty="0" smtClean="0">
                <a:solidFill>
                  <a:schemeClr val="tx1"/>
                </a:solidFill>
                <a:effectLst/>
                <a:latin typeface="Times New Roman" pitchFamily="18" charset="0"/>
                <a:ea typeface="+mn-ea"/>
                <a:cs typeface="+mn-cs"/>
              </a:rPr>
              <a:t>https://github.com/xen-org/xen-api/blob/master/scripts/examples/python/XenAPIPlugin.py</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29</a:t>
            </a:fld>
            <a:endParaRPr lang="en-US"/>
          </a:p>
        </p:txBody>
      </p:sp>
    </p:spTree>
    <p:extLst>
      <p:ext uri="{BB962C8B-B14F-4D97-AF65-F5344CB8AC3E}">
        <p14:creationId xmlns:p14="http://schemas.microsoft.com/office/powerpoint/2010/main" val="3704305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1pPr>
            <a:lvl2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2pPr>
            <a:lvl3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3pPr>
            <a:lvl4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4pPr>
            <a:lvl5pPr eaLnBrk="0">
              <a:tabLst>
                <a:tab pos="634643" algn="l"/>
                <a:tab pos="1269286" algn="l"/>
                <a:tab pos="1903929" algn="l"/>
                <a:tab pos="2538573" algn="l"/>
              </a:tabLst>
              <a:defRPr>
                <a:solidFill>
                  <a:schemeClr val="tx1"/>
                </a:solidFill>
                <a:latin typeface="Arial" pitchFamily="34" charset="0"/>
                <a:ea typeface="DejaVu Sans" charset="0"/>
                <a:cs typeface="DejaVu Sans" charset="0"/>
              </a:defRPr>
            </a:lvl5pPr>
            <a:lvl6pPr marL="2204550"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6pPr>
            <a:lvl7pPr marL="2605377"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7pPr>
            <a:lvl8pPr marL="3006204"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8pPr>
            <a:lvl9pPr marL="3407032" indent="-200414" defTabSz="400827"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pitchFamily="34" charset="0"/>
                <a:ea typeface="DejaVu Sans" charset="0"/>
                <a:cs typeface="DejaVu Sans" charset="0"/>
              </a:defRPr>
            </a:lvl9pPr>
          </a:lstStyle>
          <a:p>
            <a:pPr eaLnBrk="1">
              <a:buFont typeface="Times New Roman" pitchFamily="18" charset="0"/>
              <a:buNone/>
            </a:pPr>
            <a:fld id="{781BA0E5-DF52-4320-96FD-850604A0CB4B}" type="slidenum">
              <a:rPr lang="en-US" smtClean="0">
                <a:solidFill>
                  <a:srgbClr val="000000"/>
                </a:solidFill>
                <a:latin typeface="Times New Roman" pitchFamily="18" charset="0"/>
              </a:rPr>
              <a:pPr eaLnBrk="1">
                <a:buFont typeface="Times New Roman" pitchFamily="18" charset="0"/>
                <a:buNone/>
              </a:pPr>
              <a:t>30</a:t>
            </a:fld>
            <a:endParaRPr lang="en-US" smtClean="0">
              <a:solidFill>
                <a:srgbClr val="000000"/>
              </a:solidFill>
              <a:latin typeface="Times New Roman" pitchFamily="18" charset="0"/>
            </a:endParaRPr>
          </a:p>
        </p:txBody>
      </p:sp>
      <p:sp>
        <p:nvSpPr>
          <p:cNvPr id="30723" name="Rectangle 1"/>
          <p:cNvSpPr>
            <a:spLocks noGrp="1" noRot="1" noChangeAspect="1" noChangeArrowheads="1" noTextEdit="1"/>
          </p:cNvSpPr>
          <p:nvPr>
            <p:ph type="sldImg"/>
          </p:nvPr>
        </p:nvSpPr>
        <p:spPr>
          <a:xfrm>
            <a:off x="384175" y="695325"/>
            <a:ext cx="6088063" cy="3427413"/>
          </a:xfrm>
          <a:solidFill>
            <a:srgbClr val="FFFFFF"/>
          </a:solidFill>
          <a:ln>
            <a:solidFill>
              <a:srgbClr val="000000"/>
            </a:solidFill>
            <a:miter lim="800000"/>
            <a:headEnd/>
            <a:tailEnd/>
          </a:ln>
        </p:spPr>
      </p:sp>
      <p:sp>
        <p:nvSpPr>
          <p:cNvPr id="30724"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lvl="2"/>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32</a:t>
            </a:fld>
            <a:endParaRPr lang="en-US"/>
          </a:p>
        </p:txBody>
      </p:sp>
    </p:spTree>
    <p:extLst>
      <p:ext uri="{BB962C8B-B14F-4D97-AF65-F5344CB8AC3E}">
        <p14:creationId xmlns:p14="http://schemas.microsoft.com/office/powerpoint/2010/main" val="2633313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Hold this</a:t>
            </a:r>
            <a:r>
              <a:rPr lang="en-GB" baseline="0" dirty="0" smtClean="0"/>
              <a:t> thought! We will come back to this later….!</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33</a:t>
            </a:fld>
            <a:endParaRPr lang="en-US"/>
          </a:p>
        </p:txBody>
      </p:sp>
    </p:spTree>
    <p:extLst>
      <p:ext uri="{BB962C8B-B14F-4D97-AF65-F5344CB8AC3E}">
        <p14:creationId xmlns:p14="http://schemas.microsoft.com/office/powerpoint/2010/main" val="288297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Performance :</a:t>
            </a:r>
            <a:r>
              <a:rPr lang="en-GB" baseline="0" dirty="0" smtClean="0"/>
              <a:t> similar to other hypervisors</a:t>
            </a:r>
          </a:p>
          <a:p>
            <a:r>
              <a:rPr lang="en-GB" baseline="0" dirty="0" smtClean="0"/>
              <a:t>Maturity: Tried &amp; Tested, Most Problems that are Problems are well known</a:t>
            </a:r>
          </a:p>
          <a:p>
            <a:r>
              <a:rPr lang="en-GB" dirty="0" smtClean="0"/>
              <a:t>Open source:</a:t>
            </a:r>
            <a:r>
              <a:rPr lang="en-GB" baseline="0" dirty="0" smtClean="0"/>
              <a:t> Good body of Knowledge, Tools</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34</a:t>
            </a:fld>
            <a:endParaRPr lang="en-US"/>
          </a:p>
        </p:txBody>
      </p:sp>
    </p:spTree>
    <p:extLst>
      <p:ext uri="{BB962C8B-B14F-4D97-AF65-F5344CB8AC3E}">
        <p14:creationId xmlns:p14="http://schemas.microsoft.com/office/powerpoint/2010/main" val="2480529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35</a:t>
            </a:fld>
            <a:endParaRPr lang="en-US"/>
          </a:p>
        </p:txBody>
      </p:sp>
    </p:spTree>
    <p:extLst>
      <p:ext uri="{BB962C8B-B14F-4D97-AF65-F5344CB8AC3E}">
        <p14:creationId xmlns:p14="http://schemas.microsoft.com/office/powerpoint/2010/main" val="396335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Note: 10</a:t>
            </a:r>
            <a:r>
              <a:rPr lang="en-GB" baseline="30000" dirty="0" smtClean="0"/>
              <a:t>th</a:t>
            </a:r>
            <a:r>
              <a:rPr lang="en-GB" dirty="0" smtClean="0"/>
              <a:t> birthday of the project is coming up </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3</a:t>
            </a:fld>
            <a:endParaRPr lang="en-US"/>
          </a:p>
        </p:txBody>
      </p:sp>
    </p:spTree>
    <p:extLst>
      <p:ext uri="{BB962C8B-B14F-4D97-AF65-F5344CB8AC3E}">
        <p14:creationId xmlns:p14="http://schemas.microsoft.com/office/powerpoint/2010/main" val="113702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Hold this</a:t>
            </a:r>
            <a:r>
              <a:rPr lang="en-GB" baseline="0" dirty="0" smtClean="0"/>
              <a:t> thought! We will come back to this later….!</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4</a:t>
            </a:fld>
            <a:endParaRPr lang="en-US"/>
          </a:p>
        </p:txBody>
      </p:sp>
    </p:spTree>
    <p:extLst>
      <p:ext uri="{BB962C8B-B14F-4D97-AF65-F5344CB8AC3E}">
        <p14:creationId xmlns:p14="http://schemas.microsoft.com/office/powerpoint/2010/main" val="288297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PVOPS is the Kernel Infrastructure</a:t>
            </a:r>
            <a:r>
              <a:rPr lang="en-GB" baseline="0" dirty="0" smtClean="0"/>
              <a:t> to run a PV Hypervisor on top of Linux</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6</a:t>
            </a:fld>
            <a:endParaRPr lang="en-US"/>
          </a:p>
        </p:txBody>
      </p:sp>
    </p:spTree>
    <p:extLst>
      <p:ext uri="{BB962C8B-B14F-4D97-AF65-F5344CB8AC3E}">
        <p14:creationId xmlns:p14="http://schemas.microsoft.com/office/powerpoint/2010/main" val="303973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xfrm>
            <a:off x="384175" y="685800"/>
            <a:ext cx="6089650" cy="3429000"/>
          </a:xfrm>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latin typeface="Times New Roman" pitchFamily="18" charset="0"/>
                <a:ea typeface="ＭＳ Ｐゴシック" pitchFamily="34" charset="-128"/>
              </a:rPr>
              <a:t>Dom 0:</a:t>
            </a:r>
          </a:p>
          <a:p>
            <a:r>
              <a:rPr lang="en-US" dirty="0" smtClean="0">
                <a:latin typeface="Times New Roman" pitchFamily="18" charset="0"/>
                <a:ea typeface="ＭＳ Ｐゴシック" pitchFamily="34" charset="-128"/>
              </a:rPr>
              <a:t>In a typical</a:t>
            </a:r>
            <a:r>
              <a:rPr lang="en-US" baseline="0" dirty="0" smtClean="0">
                <a:latin typeface="Times New Roman" pitchFamily="18" charset="0"/>
                <a:ea typeface="ＭＳ Ｐゴシック" pitchFamily="34" charset="-128"/>
              </a:rPr>
              <a:t> Xen set-up Dom0 contains a </a:t>
            </a:r>
            <a:r>
              <a:rPr lang="en-US" baseline="0" dirty="0" err="1" smtClean="0">
                <a:latin typeface="Times New Roman" pitchFamily="18" charset="0"/>
                <a:ea typeface="ＭＳ Ｐゴシック" pitchFamily="34" charset="-128"/>
              </a:rPr>
              <a:t>smorgasboard</a:t>
            </a:r>
            <a:r>
              <a:rPr lang="en-US" baseline="0" dirty="0" smtClean="0">
                <a:latin typeface="Times New Roman" pitchFamily="18" charset="0"/>
                <a:ea typeface="ＭＳ Ｐゴシック" pitchFamily="34" charset="-128"/>
              </a:rPr>
              <a:t> of functionality:</a:t>
            </a:r>
          </a:p>
          <a:p>
            <a:pPr marL="171450" indent="-171450">
              <a:buFont typeface="Arial" pitchFamily="34" charset="0"/>
              <a:buChar char="•"/>
            </a:pPr>
            <a:r>
              <a:rPr lang="en-US" baseline="0" dirty="0" smtClean="0">
                <a:latin typeface="Times New Roman" pitchFamily="18" charset="0"/>
                <a:ea typeface="ＭＳ Ｐゴシック" pitchFamily="34" charset="-128"/>
              </a:rPr>
              <a:t>System boot</a:t>
            </a:r>
          </a:p>
          <a:p>
            <a:pPr marL="171450" indent="-171450">
              <a:buFont typeface="Arial" pitchFamily="34" charset="0"/>
              <a:buChar char="•"/>
            </a:pPr>
            <a:r>
              <a:rPr lang="en-US" baseline="0" dirty="0" smtClean="0">
                <a:latin typeface="Times New Roman" pitchFamily="18" charset="0"/>
                <a:ea typeface="ＭＳ Ｐゴシック" pitchFamily="34" charset="-128"/>
              </a:rPr>
              <a:t>Device emulation &amp; multiplexing</a:t>
            </a:r>
          </a:p>
          <a:p>
            <a:pPr marL="171450" indent="-171450">
              <a:buFont typeface="Arial" pitchFamily="34" charset="0"/>
              <a:buChar char="•"/>
            </a:pPr>
            <a:r>
              <a:rPr lang="en-US" baseline="0" dirty="0" smtClean="0">
                <a:latin typeface="Times New Roman" pitchFamily="18" charset="0"/>
                <a:ea typeface="ＭＳ Ｐゴシック" pitchFamily="34" charset="-128"/>
              </a:rPr>
              <a:t>Administrative </a:t>
            </a:r>
            <a:r>
              <a:rPr lang="en-US" baseline="0" dirty="0" err="1" smtClean="0">
                <a:latin typeface="Times New Roman" pitchFamily="18" charset="0"/>
                <a:ea typeface="ＭＳ Ｐゴシック" pitchFamily="34" charset="-128"/>
              </a:rPr>
              <a:t>toolstack</a:t>
            </a:r>
            <a:endParaRPr lang="en-US" baseline="0" dirty="0" smtClean="0">
              <a:latin typeface="Times New Roman" pitchFamily="18" charset="0"/>
              <a:ea typeface="ＭＳ Ｐゴシック" pitchFamily="34" charset="-128"/>
            </a:endParaRPr>
          </a:p>
          <a:p>
            <a:pPr marL="171450" indent="-171450">
              <a:buFont typeface="Arial" pitchFamily="34" charset="0"/>
              <a:buChar char="•"/>
            </a:pPr>
            <a:r>
              <a:rPr lang="en-US" baseline="0" dirty="0" smtClean="0">
                <a:latin typeface="Times New Roman" pitchFamily="18" charset="0"/>
                <a:ea typeface="ＭＳ Ｐゴシック" pitchFamily="34" charset="-128"/>
              </a:rPr>
              <a:t>Drivers (e.g. Storage &amp; Network)</a:t>
            </a:r>
          </a:p>
          <a:p>
            <a:pPr marL="171450" indent="-171450">
              <a:buFont typeface="Arial" pitchFamily="34" charset="0"/>
              <a:buChar char="•"/>
            </a:pPr>
            <a:r>
              <a:rPr lang="en-US" baseline="0" dirty="0" smtClean="0">
                <a:latin typeface="Times New Roman" pitchFamily="18" charset="0"/>
                <a:ea typeface="ＭＳ Ｐゴシック" pitchFamily="34" charset="-128"/>
              </a:rPr>
              <a:t>Etc.</a:t>
            </a:r>
          </a:p>
          <a:p>
            <a:pPr marL="171450" indent="-171450">
              <a:buFont typeface="Arial" pitchFamily="34" charset="0"/>
              <a:buChar char="•"/>
            </a:pPr>
            <a:r>
              <a:rPr lang="en-US" baseline="0" dirty="0" smtClean="0">
                <a:latin typeface="Times New Roman" pitchFamily="18" charset="0"/>
                <a:ea typeface="ＭＳ Ｐゴシック" pitchFamily="34" charset="-128"/>
              </a:rPr>
              <a:t>LARGE TCB – BUT, Smaller as in a Type 2 hypervisor</a:t>
            </a:r>
          </a:p>
          <a:p>
            <a:pPr marL="171450" indent="-171450">
              <a:buFont typeface="Arial" pitchFamily="34" charset="0"/>
              <a:buChar char="•"/>
            </a:pPr>
            <a:endParaRPr lang="en-US" baseline="0" dirty="0" smtClean="0">
              <a:latin typeface="Times New Roman" pitchFamily="18" charset="0"/>
              <a:ea typeface="ＭＳ Ｐゴシック" pitchFamily="34" charset="-128"/>
            </a:endParaRPr>
          </a:p>
          <a:p>
            <a:pPr marL="0" indent="0">
              <a:buFont typeface="Arial" pitchFamily="34" charset="0"/>
              <a:buNone/>
            </a:pPr>
            <a:r>
              <a:rPr lang="en-US" baseline="0" dirty="0" smtClean="0">
                <a:latin typeface="Times New Roman" pitchFamily="18" charset="0"/>
                <a:ea typeface="ＭＳ Ｐゴシック" pitchFamily="34" charset="-128"/>
              </a:rPr>
              <a:t>Driver/Stub/Service Domains: also known as Disaggregation</a:t>
            </a:r>
          </a:p>
          <a:p>
            <a:pPr marL="171450" indent="-171450">
              <a:buFont typeface="Arial" pitchFamily="34" charset="0"/>
              <a:buChar char="•"/>
            </a:pPr>
            <a:endParaRPr lang="en-US" baseline="0" dirty="0" smtClean="0">
              <a:latin typeface="Times New Roman" pitchFamily="18" charset="0"/>
              <a:ea typeface="ＭＳ Ｐゴシック" pitchFamily="34" charset="-128"/>
            </a:endParaRPr>
          </a:p>
          <a:p>
            <a:pPr marL="171450" indent="-171450">
              <a:buFont typeface="Arial" pitchFamily="34" charset="0"/>
              <a:buChar char="•"/>
            </a:pPr>
            <a:endParaRPr lang="en-US" baseline="0" dirty="0" smtClean="0">
              <a:latin typeface="Times New Roman" pitchFamily="18" charset="0"/>
              <a:ea typeface="ＭＳ Ｐゴシック" pitchFamily="34" charset="-128"/>
            </a:endParaRPr>
          </a:p>
          <a:p>
            <a:pPr marL="0" indent="0">
              <a:buFont typeface="Arial" pitchFamily="34" charset="0"/>
              <a:buNone/>
            </a:pPr>
            <a:endParaRPr lang="en-US" baseline="0" dirty="0" smtClean="0">
              <a:latin typeface="Times New Roman" pitchFamily="18" charset="0"/>
              <a:ea typeface="ＭＳ Ｐゴシック" pitchFamily="34" charset="-128"/>
            </a:endParaRPr>
          </a:p>
          <a:p>
            <a:pPr marL="171450" indent="-171450">
              <a:buFont typeface="Arial" pitchFamily="34" charset="0"/>
              <a:buChar char="•"/>
            </a:pPr>
            <a:endParaRPr lang="en-US" dirty="0" smtClean="0">
              <a:latin typeface="Times New Roman" pitchFamily="18" charset="0"/>
              <a:ea typeface="ＭＳ Ｐゴシック" pitchFamily="34" charset="-128"/>
            </a:endParaRPr>
          </a:p>
        </p:txBody>
      </p:sp>
      <p:sp>
        <p:nvSpPr>
          <p:cNvPr id="57347"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1pPr>
            <a:lvl2pPr marL="651344" indent="-250517"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2pPr>
            <a:lvl3pPr marL="1002068"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3pPr>
            <a:lvl4pPr marL="1402895"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4pPr>
            <a:lvl5pPr marL="1803723" indent="-200414" eaLnBrk="0">
              <a:tabLst>
                <a:tab pos="634643" algn="l"/>
                <a:tab pos="1269286" algn="l"/>
                <a:tab pos="1903929" algn="l"/>
                <a:tab pos="2538573" algn="l"/>
              </a:tabLst>
              <a:defRPr sz="2100">
                <a:solidFill>
                  <a:schemeClr val="tx1"/>
                </a:solidFill>
                <a:latin typeface="Arial" pitchFamily="34" charset="0"/>
                <a:ea typeface="ＭＳ Ｐゴシック" pitchFamily="34" charset="-128"/>
              </a:defRPr>
            </a:lvl5pPr>
            <a:lvl6pPr marL="2204550"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6pPr>
            <a:lvl7pPr marL="2605377"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7pPr>
            <a:lvl8pPr marL="3006204"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8pPr>
            <a:lvl9pPr marL="3407032" indent="-200414" defTabSz="399436"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sz="2100">
                <a:solidFill>
                  <a:schemeClr val="tx1"/>
                </a:solidFill>
                <a:latin typeface="Arial" pitchFamily="34" charset="0"/>
                <a:ea typeface="ＭＳ Ｐゴシック" pitchFamily="34" charset="-128"/>
              </a:defRPr>
            </a:lvl9pPr>
          </a:lstStyle>
          <a:p>
            <a:pPr eaLnBrk="1"/>
            <a:fld id="{229997B6-A33E-484C-8FE2-08988240F922}" type="slidenum">
              <a:rPr lang="en-US" sz="1200">
                <a:solidFill>
                  <a:srgbClr val="000000"/>
                </a:solidFill>
                <a:latin typeface="Times New Roman" pitchFamily="18" charset="0"/>
              </a:rPr>
              <a:pPr eaLnBrk="1"/>
              <a:t>7</a:t>
            </a:fld>
            <a:endParaRPr lang="en-US" sz="120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PVOPS is the Kernel Infrastructure</a:t>
            </a:r>
            <a:r>
              <a:rPr lang="en-GB" baseline="0" dirty="0" smtClean="0"/>
              <a:t> to run a PV Hypervisor on top of Linux</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9</a:t>
            </a:fld>
            <a:endParaRPr lang="en-US"/>
          </a:p>
        </p:txBody>
      </p:sp>
    </p:spTree>
    <p:extLst>
      <p:ext uri="{BB962C8B-B14F-4D97-AF65-F5344CB8AC3E}">
        <p14:creationId xmlns:p14="http://schemas.microsoft.com/office/powerpoint/2010/main" val="303973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10</a:t>
            </a:fld>
            <a:endParaRPr lang="en-US"/>
          </a:p>
        </p:txBody>
      </p:sp>
    </p:spTree>
    <p:extLst>
      <p:ext uri="{BB962C8B-B14F-4D97-AF65-F5344CB8AC3E}">
        <p14:creationId xmlns:p14="http://schemas.microsoft.com/office/powerpoint/2010/main" val="25785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Device Model emulated in QEMU</a:t>
            </a:r>
          </a:p>
          <a:p>
            <a:r>
              <a:rPr lang="en-GB" dirty="0" smtClean="0"/>
              <a:t>Models for newer devices are much faster, but for now PV is even faster</a:t>
            </a:r>
            <a:endParaRPr lang="en-GB" dirty="0"/>
          </a:p>
        </p:txBody>
      </p:sp>
      <p:sp>
        <p:nvSpPr>
          <p:cNvPr id="4" name="Slide Number Placeholder 3"/>
          <p:cNvSpPr>
            <a:spLocks noGrp="1"/>
          </p:cNvSpPr>
          <p:nvPr>
            <p:ph type="sldNum" sz="quarter" idx="10"/>
          </p:nvPr>
        </p:nvSpPr>
        <p:spPr/>
        <p:txBody>
          <a:bodyPr/>
          <a:lstStyle/>
          <a:p>
            <a:pPr>
              <a:defRPr/>
            </a:pPr>
            <a:fld id="{56ED9380-8460-4545-AF12-BA57A51240EC}" type="slidenum">
              <a:rPr lang="en-US" smtClean="0"/>
              <a:pPr>
                <a:defRPr/>
              </a:pPr>
              <a:t>11</a:t>
            </a:fld>
            <a:endParaRPr lang="en-US"/>
          </a:p>
        </p:txBody>
      </p:sp>
    </p:spTree>
    <p:extLst>
      <p:ext uri="{BB962C8B-B14F-4D97-AF65-F5344CB8AC3E}">
        <p14:creationId xmlns:p14="http://schemas.microsoft.com/office/powerpoint/2010/main" val="257853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0"/>
            <a:ext cx="121872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2"/>
          <p:cNvSpPr>
            <a:spLocks noGrp="1" noChangeArrowheads="1"/>
          </p:cNvSpPr>
          <p:nvPr>
            <p:ph type="subTitle" idx="1" hasCustomPrompt="1"/>
          </p:nvPr>
        </p:nvSpPr>
        <p:spPr>
          <a:xfrm>
            <a:off x="3675063" y="3754438"/>
            <a:ext cx="7923212" cy="1343025"/>
          </a:xfrm>
        </p:spPr>
        <p:txBody>
          <a:bodyPr lIns="0" tIns="0" rIns="0" bIns="0"/>
          <a:lstStyle>
            <a:lvl1pPr marL="0" indent="0">
              <a:buNone/>
              <a:defRPr baseline="0"/>
            </a:lvl1pPr>
          </a:lstStyle>
          <a:p>
            <a:pPr algn="r" eaLnBrk="1" hangingPunct="1">
              <a:lnSpc>
                <a:spcPct val="95000"/>
              </a:lnSpc>
              <a:spcBef>
                <a:spcPct val="0"/>
              </a:spcBef>
            </a:pPr>
            <a:r>
              <a:rPr lang="en-US" b="1" dirty="0" smtClean="0">
                <a:solidFill>
                  <a:srgbClr val="000000"/>
                </a:solidFill>
                <a:latin typeface="Calibri" pitchFamily="34" charset="0"/>
                <a:cs typeface="Calibri" pitchFamily="34" charset="0"/>
              </a:rPr>
              <a:t>&lt;Your Name&gt;</a:t>
            </a:r>
          </a:p>
          <a:p>
            <a:pPr algn="r" eaLnBrk="1" hangingPunct="1">
              <a:lnSpc>
                <a:spcPct val="95000"/>
              </a:lnSpc>
              <a:spcBef>
                <a:spcPct val="0"/>
              </a:spcBef>
            </a:pPr>
            <a:r>
              <a:rPr lang="en-US" dirty="0" smtClean="0">
                <a:solidFill>
                  <a:srgbClr val="000000"/>
                </a:solidFill>
                <a:latin typeface="Calibri" pitchFamily="34" charset="0"/>
                <a:cs typeface="Calibri" pitchFamily="34" charset="0"/>
              </a:rPr>
              <a:t>&lt;Your Role&gt;</a:t>
            </a:r>
          </a:p>
          <a:p>
            <a:pPr algn="r" eaLnBrk="1" hangingPunct="1">
              <a:lnSpc>
                <a:spcPct val="95000"/>
              </a:lnSpc>
              <a:spcBef>
                <a:spcPct val="0"/>
              </a:spcBef>
            </a:pPr>
            <a:r>
              <a:rPr lang="en-US" dirty="0" smtClean="0">
                <a:solidFill>
                  <a:srgbClr val="000000"/>
                </a:solidFill>
                <a:latin typeface="Calibri" pitchFamily="34" charset="0"/>
                <a:cs typeface="Calibri" pitchFamily="34" charset="0"/>
              </a:rPr>
              <a:t>&lt;Your Email&gt;</a:t>
            </a:r>
          </a:p>
        </p:txBody>
      </p:sp>
      <p:pic>
        <p:nvPicPr>
          <p:cNvPr id="1026" name="Picture 2" descr="C:\Users\larsk.CITRITE\Documents\Artwork\Xen Mascots\panda-flying-in-the-cloud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569" y="2863328"/>
            <a:ext cx="3181537" cy="411728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0" y="1716088"/>
            <a:ext cx="12187238" cy="1425575"/>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
          <p:cNvSpPr>
            <a:spLocks noGrp="1" noChangeArrowheads="1"/>
          </p:cNvSpPr>
          <p:nvPr>
            <p:ph type="ctrTitle" hasCustomPrompt="1"/>
          </p:nvPr>
        </p:nvSpPr>
        <p:spPr>
          <a:xfrm>
            <a:off x="658589" y="1909763"/>
            <a:ext cx="10115550" cy="1085850"/>
          </a:xfrm>
        </p:spPr>
        <p:txBody>
          <a:bodyPr lIns="0" tIns="0" rIns="0" bIns="0"/>
          <a:lstStyle>
            <a:lvl1pPr>
              <a:defRPr baseline="0"/>
            </a:lvl1pPr>
          </a:lstStyle>
          <a:p>
            <a:pPr eaLnBrk="1" hangingPunct="1">
              <a:lnSpc>
                <a:spcPct val="95000"/>
              </a:lnSpc>
            </a:pPr>
            <a:r>
              <a:rPr lang="en-US" sz="4800" b="1" i="1" dirty="0" smtClean="0">
                <a:solidFill>
                  <a:schemeClr val="bg1"/>
                </a:solidFill>
                <a:latin typeface="Calibri" pitchFamily="34" charset="0"/>
                <a:cs typeface="Calibri" pitchFamily="34" charset="0"/>
              </a:rPr>
              <a:t>&lt;Presentation Title&gt;</a:t>
            </a:r>
            <a:endParaRPr lang="en-US" sz="4800" b="1" dirty="0" smtClean="0">
              <a:solidFill>
                <a:schemeClr val="bg1"/>
              </a:solidFill>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09363" y="272955"/>
            <a:ext cx="4010363" cy="1161842"/>
          </a:xfrm>
        </p:spPr>
        <p:txBody>
          <a:bodyPr anchor="b"/>
          <a:lstStyle>
            <a:lvl1pPr algn="l">
              <a:defRPr sz="2000" b="1">
                <a:latin typeface="Aharoni" pitchFamily="2" charset="-79"/>
                <a:cs typeface="Aharoni" pitchFamily="2" charset="-79"/>
              </a:defRPr>
            </a:lvl1pPr>
          </a:lstStyle>
          <a:p>
            <a:r>
              <a:rPr lang="en-US" dirty="0" smtClean="0"/>
              <a:t>Click to edit Master title style</a:t>
            </a:r>
            <a:endParaRPr lang="en-GB" dirty="0"/>
          </a:p>
        </p:txBody>
      </p:sp>
      <p:sp>
        <p:nvSpPr>
          <p:cNvPr id="3" name="Content Placeholder 2"/>
          <p:cNvSpPr>
            <a:spLocks noGrp="1"/>
          </p:cNvSpPr>
          <p:nvPr>
            <p:ph idx="1"/>
          </p:nvPr>
        </p:nvSpPr>
        <p:spPr>
          <a:xfrm>
            <a:off x="4764449" y="272955"/>
            <a:ext cx="6813428" cy="5854944"/>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363" y="1434797"/>
            <a:ext cx="4010363" cy="4693101"/>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D3FA5552-EC49-43CA-9B7E-0250C2DD5B5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A935FA23-90B4-42F6-A013-0E9FE03FF25A}" type="slidenum">
              <a:rPr lang="en-US"/>
              <a:pPr>
                <a:defRPr/>
              </a:pPr>
              <a:t>‹#›</a:t>
            </a:fld>
            <a:endParaRPr lang="en-US"/>
          </a:p>
        </p:txBody>
      </p:sp>
      <p:sp>
        <p:nvSpPr>
          <p:cNvPr id="8" name="Rectangle 7"/>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87937" y="4801711"/>
            <a:ext cx="7312343" cy="567346"/>
          </a:xfrm>
        </p:spPr>
        <p:txBody>
          <a:bodyPr anchor="b"/>
          <a:lstStyle>
            <a:lvl1pPr algn="l">
              <a:defRPr sz="2000" b="1">
                <a:latin typeface="Calibri" pitchFamily="34" charset="0"/>
                <a:cs typeface="Calibri"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7937" y="613076"/>
            <a:ext cx="7312343" cy="4115753"/>
          </a:xfrm>
        </p:spPr>
        <p:txBody>
          <a:bodyPr/>
          <a:lstStyle>
            <a:lvl1pPr marL="0" indent="0">
              <a:buNone/>
              <a:defRPr sz="3200">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7937" y="5369057"/>
            <a:ext cx="7312343" cy="804572"/>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EB989868-EBA1-48C6-939F-2A2191C35371}" type="slidenum">
              <a:rPr lang="en-US"/>
              <a:pPr>
                <a:defRPr/>
              </a:pPr>
              <a:t>‹#›</a:t>
            </a:fld>
            <a:endParaRPr lang="en-US"/>
          </a:p>
        </p:txBody>
      </p:sp>
      <p:sp>
        <p:nvSpPr>
          <p:cNvPr id="3" name="Vertical Text Placeholder 2"/>
          <p:cNvSpPr>
            <a:spLocks noGrp="1"/>
          </p:cNvSpPr>
          <p:nvPr>
            <p:ph type="body" orient="vert" idx="1"/>
          </p:nvPr>
        </p:nvSpPr>
        <p:spPr>
          <a:xfrm>
            <a:off x="914043" y="1809239"/>
            <a:ext cx="10359152" cy="4117182"/>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AB249F0E-EA09-4273-BEE6-52253185694D}" type="slidenum">
              <a:rPr lang="en-US"/>
              <a:pPr>
                <a:defRPr/>
              </a:pPr>
              <a:t>‹#›</a:t>
            </a:fld>
            <a:endParaRPr lang="en-US"/>
          </a:p>
        </p:txBody>
      </p:sp>
      <p:sp>
        <p:nvSpPr>
          <p:cNvPr id="7" name="Rectangle 6"/>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 Title 1"/>
          <p:cNvSpPr>
            <a:spLocks noGrp="1"/>
          </p:cNvSpPr>
          <p:nvPr>
            <p:ph type="title" orient="vert"/>
          </p:nvPr>
        </p:nvSpPr>
        <p:spPr>
          <a:xfrm>
            <a:off x="8683407" y="608788"/>
            <a:ext cx="2589788" cy="5489100"/>
          </a:xfrm>
        </p:spPr>
        <p:txBody>
          <a:bodyPr vert="eaVert"/>
          <a:lstStyle>
            <a:lvl1pPr algn="l">
              <a:defRPr>
                <a:latin typeface="Calibri" pitchFamily="34" charset="0"/>
                <a:cs typeface="Calibri"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914043" y="608788"/>
            <a:ext cx="7586556" cy="5489100"/>
          </a:xfrm>
        </p:spPr>
        <p:txBody>
          <a:bodyPr vert="eaVert"/>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03" y="275133"/>
            <a:ext cx="10970433" cy="114230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89808" y="1562926"/>
            <a:ext cx="10970433" cy="4527443"/>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711760" y="6333812"/>
            <a:ext cx="2844329" cy="355799"/>
          </a:xfrm>
          <a:prstGeom prst="rect">
            <a:avLst/>
          </a:prstGeom>
        </p:spPr>
        <p:txBody>
          <a:bodyPr/>
          <a:lstStyle>
            <a:lvl1pPr defTabSz="455613" hangingPunct="0">
              <a:lnSpc>
                <a:spcPct val="93000"/>
              </a:lnSpc>
              <a:buClr>
                <a:srgbClr val="000000"/>
              </a:buClr>
              <a:buSzPct val="100000"/>
              <a:defRPr>
                <a:solidFill>
                  <a:schemeClr val="tx1"/>
                </a:solidFill>
              </a:defRPr>
            </a:lvl1pPr>
          </a:lstStyle>
          <a:p>
            <a:fld id="{832C83C4-5272-48A2-97EA-113F43CA676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130501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403" y="275133"/>
            <a:ext cx="10970433" cy="1142304"/>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362" y="1535470"/>
            <a:ext cx="5384814" cy="639910"/>
          </a:xfrm>
          <a:prstGeom prst="rect">
            <a:avLst/>
          </a:prstGeom>
        </p:spPr>
        <p:txBody>
          <a:bodyPr anchor="b"/>
          <a:lstStyle>
            <a:lvl1pPr marL="0" indent="0">
              <a:buNone/>
              <a:defRPr sz="2600" b="1">
                <a:solidFill>
                  <a:schemeClr val="bg2"/>
                </a:solidFill>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609362" y="2175379"/>
            <a:ext cx="5384814" cy="3952203"/>
          </a:xfrm>
          <a:prstGeom prst="rect">
            <a:avLst/>
          </a:prstGeom>
        </p:spPr>
        <p:txBody>
          <a:bodyPr/>
          <a:lstStyle>
            <a:lvl1pPr>
              <a:defRPr sz="26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0948" y="1535470"/>
            <a:ext cx="5386928" cy="639910"/>
          </a:xfrm>
          <a:prstGeom prst="rect">
            <a:avLst/>
          </a:prstGeom>
        </p:spPr>
        <p:txBody>
          <a:bodyPr anchor="b"/>
          <a:lstStyle>
            <a:lvl1pPr marL="0" indent="0">
              <a:buNone/>
              <a:defRPr sz="2600" b="1">
                <a:solidFill>
                  <a:schemeClr val="bg2"/>
                </a:solidFill>
              </a:defRPr>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6190948" y="2175379"/>
            <a:ext cx="5386928" cy="3952203"/>
          </a:xfrm>
          <a:prstGeom prst="rect">
            <a:avLst/>
          </a:prstGeom>
        </p:spPr>
        <p:txBody>
          <a:bodyPr/>
          <a:lstStyle>
            <a:lvl1pPr>
              <a:defRPr sz="26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a:xfrm>
            <a:off x="4711760" y="6333812"/>
            <a:ext cx="2844329" cy="355799"/>
          </a:xfrm>
          <a:prstGeom prst="rect">
            <a:avLst/>
          </a:prstGeom>
        </p:spPr>
        <p:txBody>
          <a:bodyPr/>
          <a:lstStyle>
            <a:lvl1pPr defTabSz="455613" hangingPunct="0">
              <a:lnSpc>
                <a:spcPct val="93000"/>
              </a:lnSpc>
              <a:buClr>
                <a:srgbClr val="000000"/>
              </a:buClr>
              <a:buSzPct val="100000"/>
              <a:defRPr>
                <a:solidFill>
                  <a:schemeClr val="tx1"/>
                </a:solidFill>
              </a:defRPr>
            </a:lvl1pPr>
          </a:lstStyle>
          <a:p>
            <a:fld id="{8BA4BF22-2A61-4844-96A4-6CA09801C4B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131373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userDrawn="1"/>
        </p:nvSpPr>
        <p:spPr>
          <a:xfrm>
            <a:off x="0" y="4402138"/>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 name="Title 1"/>
          <p:cNvSpPr>
            <a:spLocks noGrp="1"/>
          </p:cNvSpPr>
          <p:nvPr>
            <p:ph type="title"/>
          </p:nvPr>
        </p:nvSpPr>
        <p:spPr>
          <a:xfrm>
            <a:off x="914043" y="4531772"/>
            <a:ext cx="10359152" cy="777866"/>
          </a:xfrm>
        </p:spPr>
        <p:txBody>
          <a:bodyPr/>
          <a:lstStyle>
            <a:lvl1pPr algn="l">
              <a:defRPr b="1">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
        <p:nvSpPr>
          <p:cNvPr id="4" name="Date Placeholder 2"/>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Footer Placeholder 3"/>
          <p:cNvSpPr>
            <a:spLocks noGrp="1"/>
          </p:cNvSpPr>
          <p:nvPr>
            <p:ph type="ftr" sz="quarter" idx="11"/>
          </p:nvPr>
        </p:nvSpPr>
        <p:spPr/>
        <p:txBody>
          <a:bodyPr/>
          <a:lstStyle>
            <a:lvl1pPr>
              <a:defRPr smtClean="0"/>
            </a:lvl1pPr>
          </a:lstStyle>
          <a:p>
            <a:pPr>
              <a:defRPr/>
            </a:pPr>
            <a:endParaRPr lang="en-US">
              <a:solidFill>
                <a:srgbClr val="FFFFFF"/>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65F43010-8FCA-4666-8B55-BFCDDCBFA1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9310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4402138"/>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914043" y="4531772"/>
            <a:ext cx="10359152" cy="777866"/>
          </a:xfrm>
        </p:spPr>
        <p:txBody>
          <a:bodyPr/>
          <a:lstStyle>
            <a:lvl1pPr algn="l">
              <a:defRPr b="1">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4" name="Rectangle 3"/>
          <p:cNvSpPr/>
          <p:nvPr userDrawn="1"/>
        </p:nvSpPr>
        <p:spPr>
          <a:xfrm>
            <a:off x="2850776" y="685800"/>
            <a:ext cx="6293224" cy="5567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userDrawn="1"/>
        </p:nvSpPr>
        <p:spPr>
          <a:xfrm>
            <a:off x="0" y="4402138"/>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914043" y="4531772"/>
            <a:ext cx="10359152" cy="777866"/>
          </a:xfrm>
        </p:spPr>
        <p:txBody>
          <a:bodyPr/>
          <a:lstStyle>
            <a:lvl1pPr algn="l">
              <a:defRPr b="1">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66446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8" name="Picture 2" descr="C:\Users\larsk.CITRITE\Desktop\2011-09-18 21.11.5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7238" cy="8343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1540620"/>
            <a:ext cx="12187238" cy="1763956"/>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914043" y="1656948"/>
            <a:ext cx="10359152" cy="1531301"/>
          </a:xfrm>
        </p:spPr>
        <p:txBody>
          <a:bodyPr/>
          <a:lstStyle>
            <a:lvl1pPr algn="l">
              <a:defRPr b="1">
                <a:solidFill>
                  <a:schemeClr val="bg1"/>
                </a:solidFill>
                <a:latin typeface="Calibri" pitchFamily="34" charset="0"/>
                <a:cs typeface="Calibri" pitchFamily="34" charset="0"/>
              </a:defRPr>
            </a:lvl1pPr>
          </a:lstStyle>
          <a:p>
            <a:r>
              <a:rPr lang="en-US" dirty="0" smtClean="0"/>
              <a:t>Click to edit Master title style</a:t>
            </a:r>
            <a:endParaRPr lang="en-GB" dirty="0"/>
          </a:p>
        </p:txBody>
      </p:sp>
      <p:pic>
        <p:nvPicPr>
          <p:cNvPr id="9" name="Picture 2" descr="C:\Users\larsk.CITRITE\Documents\Artwork\Xen Mascots\Xe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01641" y="6384166"/>
            <a:ext cx="10668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3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8" name="Picture 2" descr="C:\Users\larsk.CITRITE\Desktop\2011-09-18 21.11.5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7238" cy="8343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66219" y="115747"/>
            <a:ext cx="11632556" cy="6123007"/>
          </a:xfrm>
          <a:prstGeom prst="rect">
            <a:avLst/>
          </a:prstGeom>
          <a:gradFill>
            <a:gsLst>
              <a:gs pos="0">
                <a:schemeClr val="dk1">
                  <a:tint val="50000"/>
                  <a:satMod val="300000"/>
                  <a:alpha val="60000"/>
                </a:schemeClr>
              </a:gs>
              <a:gs pos="35000">
                <a:schemeClr val="dk1">
                  <a:tint val="37000"/>
                  <a:satMod val="300000"/>
                  <a:alpha val="60000"/>
                </a:schemeClr>
              </a:gs>
              <a:gs pos="100000">
                <a:schemeClr val="dk1">
                  <a:tint val="15000"/>
                  <a:satMod val="350000"/>
                  <a:alpha val="6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7" name="Content Placeholder 2"/>
          <p:cNvSpPr>
            <a:spLocks noGrp="1"/>
          </p:cNvSpPr>
          <p:nvPr>
            <p:ph idx="1"/>
          </p:nvPr>
        </p:nvSpPr>
        <p:spPr>
          <a:xfrm>
            <a:off x="914043" y="370391"/>
            <a:ext cx="10359152" cy="5556030"/>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2" descr="C:\Users\larsk.CITRITE\Documents\Artwork\Xen Mascots\Xe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01641" y="6384166"/>
            <a:ext cx="10668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68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8AB7FC2B-605B-4FCA-9EFA-05D3EA1EB305}" type="slidenum">
              <a:rPr lang="en-US"/>
              <a:pPr>
                <a:defRPr/>
              </a:pPr>
              <a:t>‹#›</a:t>
            </a:fld>
            <a:endParaRPr lang="en-US"/>
          </a:p>
        </p:txBody>
      </p:sp>
      <p:sp>
        <p:nvSpPr>
          <p:cNvPr id="3" name="Content Placeholder 2"/>
          <p:cNvSpPr>
            <a:spLocks noGrp="1"/>
          </p:cNvSpPr>
          <p:nvPr>
            <p:ph idx="1"/>
          </p:nvPr>
        </p:nvSpPr>
        <p:spPr>
          <a:xfrm>
            <a:off x="914043" y="1809239"/>
            <a:ext cx="10359152" cy="4117182"/>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2387938" y="6377868"/>
            <a:ext cx="1833472" cy="458787"/>
          </a:xfrm>
          <a:prstGeom prst="rect">
            <a:avLst/>
          </a:prstGeom>
        </p:spPr>
        <p:txBody>
          <a:bodyPr/>
          <a:lstStyle>
            <a:lvl1pPr>
              <a:defRPr smtClean="0"/>
            </a:lvl1pPr>
          </a:lstStyle>
          <a:p>
            <a:pPr>
              <a:defRPr/>
            </a:pPr>
            <a:endParaRPr lang="en-US"/>
          </a:p>
        </p:txBody>
      </p:sp>
      <p:sp>
        <p:nvSpPr>
          <p:cNvPr id="6" name="Footer Placeholder 2"/>
          <p:cNvSpPr>
            <a:spLocks noGrp="1"/>
          </p:cNvSpPr>
          <p:nvPr>
            <p:ph type="ftr" sz="quarter" idx="11"/>
          </p:nvPr>
        </p:nvSpPr>
        <p:spPr>
          <a:xfrm>
            <a:off x="4306440" y="6377868"/>
            <a:ext cx="3862388" cy="458787"/>
          </a:xfrm>
          <a:prstGeom prst="rect">
            <a:avLst/>
          </a:prstGeom>
        </p:spPr>
        <p:txBody>
          <a:bodyPr/>
          <a:lstStyle>
            <a:lvl1pPr>
              <a:defRPr smtClean="0"/>
            </a:lvl1pPr>
          </a:lstStyle>
          <a:p>
            <a:pPr>
              <a:defRPr/>
            </a:pPr>
            <a:endParaRPr lang="en-US"/>
          </a:p>
        </p:txBody>
      </p:sp>
      <p:sp>
        <p:nvSpPr>
          <p:cNvPr id="7" name="Slide Number Placeholder 3"/>
          <p:cNvSpPr>
            <a:spLocks noGrp="1"/>
          </p:cNvSpPr>
          <p:nvPr>
            <p:ph type="sldNum" sz="quarter" idx="12"/>
          </p:nvPr>
        </p:nvSpPr>
        <p:spPr>
          <a:xfrm>
            <a:off x="8253859" y="6377868"/>
            <a:ext cx="1446421" cy="458787"/>
          </a:xfrm>
          <a:prstGeom prst="rect">
            <a:avLst/>
          </a:prstGeom>
        </p:spPr>
        <p:txBody>
          <a:bodyPr/>
          <a:lstStyle>
            <a:lvl1pPr>
              <a:defRPr smtClean="0"/>
            </a:lvl1pPr>
          </a:lstStyle>
          <a:p>
            <a:pPr>
              <a:defRPr/>
            </a:pPr>
            <a:fld id="{49810C7A-3C1C-4603-9F91-8BC5C0B3F121}" type="slidenum">
              <a:rPr lang="en-US"/>
              <a:pPr>
                <a:defRPr/>
              </a:pPr>
              <a:t>‹#›</a:t>
            </a:fld>
            <a:endParaRPr lang="en-US"/>
          </a:p>
        </p:txBody>
      </p:sp>
      <p:sp>
        <p:nvSpPr>
          <p:cNvPr id="13" name="Rectangle 12"/>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914043" y="1809239"/>
            <a:ext cx="5088172" cy="4117182"/>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85023" y="1809239"/>
            <a:ext cx="5088172" cy="4117182"/>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C42C66A7-BA17-4702-8586-07BEDA2D9E4A}" type="slidenum">
              <a:rPr lang="en-US"/>
              <a:pPr>
                <a:defRPr/>
              </a:pPr>
              <a:t>‹#›</a:t>
            </a:fld>
            <a:endParaRPr lang="en-US"/>
          </a:p>
        </p:txBody>
      </p:sp>
      <p:sp>
        <p:nvSpPr>
          <p:cNvPr id="12" name="Rectangle 11"/>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4"/>
          <p:cNvSpPr>
            <a:spLocks noGrp="1" noChangeArrowheads="1"/>
          </p:cNvSpPr>
          <p:nvPr>
            <p:ph type="dt" sz="half" idx="10"/>
          </p:nvPr>
        </p:nvSpPr>
        <p:spPr>
          <a:xfrm>
            <a:off x="2387938" y="6377868"/>
            <a:ext cx="1833472" cy="458787"/>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306440" y="6377868"/>
            <a:ext cx="3862388" cy="458787"/>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253859" y="6377868"/>
            <a:ext cx="1446421" cy="458787"/>
          </a:xfrm>
          <a:prstGeom prst="rect">
            <a:avLst/>
          </a:prstGeom>
          <a:ln/>
        </p:spPr>
        <p:txBody>
          <a:bodyPr/>
          <a:lstStyle>
            <a:lvl1pPr>
              <a:defRPr/>
            </a:lvl1pPr>
          </a:lstStyle>
          <a:p>
            <a:pPr>
              <a:defRPr/>
            </a:pPr>
            <a:fld id="{CD792182-082F-460B-825A-151AFBA50FAB}" type="slidenum">
              <a:rPr lang="en-US"/>
              <a:pPr>
                <a:defRPr/>
              </a:pPr>
              <a:t>‹#›</a:t>
            </a:fld>
            <a:endParaRPr lang="en-US"/>
          </a:p>
        </p:txBody>
      </p:sp>
      <p:sp>
        <p:nvSpPr>
          <p:cNvPr id="10" name="Rectangle 9"/>
          <p:cNvSpPr/>
          <p:nvPr userDrawn="1"/>
        </p:nvSpPr>
        <p:spPr>
          <a:xfrm>
            <a:off x="3365292" y="1146748"/>
            <a:ext cx="5381469" cy="484931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609362" y="1494439"/>
            <a:ext cx="5385236" cy="640228"/>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362" y="2134667"/>
            <a:ext cx="5385236" cy="395283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0737" y="1494439"/>
            <a:ext cx="5387139" cy="640228"/>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0737" y="2134667"/>
            <a:ext cx="5387139" cy="395283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Rectangle 10"/>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Title 1"/>
          <p:cNvSpPr>
            <a:spLocks noGrp="1"/>
          </p:cNvSpPr>
          <p:nvPr>
            <p:ph type="title"/>
          </p:nvPr>
        </p:nvSpPr>
        <p:spPr>
          <a:xfrm>
            <a:off x="914400" y="333375"/>
            <a:ext cx="10358438" cy="1144588"/>
          </a:xfrm>
        </p:spPr>
        <p:txBody>
          <a:bodyPr/>
          <a:lstStyle>
            <a:lvl1pPr algn="l">
              <a:defRPr>
                <a:solidFill>
                  <a:schemeClr val="bg1"/>
                </a:solidFill>
                <a:latin typeface="Calibri" pitchFamily="34" charset="0"/>
                <a:cs typeface="Calibri" pitchFamily="34" charset="0"/>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333375"/>
            <a:ext cx="10358438"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914400" y="1689100"/>
            <a:ext cx="10358438" cy="4116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2" descr="C:\Users\larsk.CITRITE\Documents\Artwork\Xen Mascots\Xen.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01641" y="6331914"/>
            <a:ext cx="1066800" cy="50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723" r:id="rId3"/>
    <p:sldLayoutId id="2147483714" r:id="rId4"/>
    <p:sldLayoutId id="2147483722" r:id="rId5"/>
    <p:sldLayoutId id="2147483663" r:id="rId6"/>
    <p:sldLayoutId id="2147483672" r:id="rId7"/>
    <p:sldLayoutId id="2147483664" r:id="rId8"/>
    <p:sldLayoutId id="2147483665" r:id="rId9"/>
    <p:sldLayoutId id="2147483666" r:id="rId10"/>
    <p:sldLayoutId id="2147483667" r:id="rId11"/>
    <p:sldLayoutId id="2147483668" r:id="rId12"/>
    <p:sldLayoutId id="2147483669"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4400">
          <a:solidFill>
            <a:schemeClr val="tx2"/>
          </a:solidFill>
          <a:latin typeface="Aharoni" pitchFamily="2" charset="-79"/>
          <a:cs typeface="Aharoni" pitchFamily="2" charset="-79"/>
        </a:defRPr>
      </a:lvl2pPr>
      <a:lvl3pPr algn="l" rtl="0" eaLnBrk="0" fontAlgn="base" hangingPunct="0">
        <a:spcBef>
          <a:spcPct val="0"/>
        </a:spcBef>
        <a:spcAft>
          <a:spcPct val="0"/>
        </a:spcAft>
        <a:defRPr sz="4400">
          <a:solidFill>
            <a:schemeClr val="tx2"/>
          </a:solidFill>
          <a:latin typeface="Aharoni" pitchFamily="2" charset="-79"/>
          <a:cs typeface="Aharoni" pitchFamily="2" charset="-79"/>
        </a:defRPr>
      </a:lvl3pPr>
      <a:lvl4pPr algn="l" rtl="0" eaLnBrk="0" fontAlgn="base" hangingPunct="0">
        <a:spcBef>
          <a:spcPct val="0"/>
        </a:spcBef>
        <a:spcAft>
          <a:spcPct val="0"/>
        </a:spcAft>
        <a:defRPr sz="4400">
          <a:solidFill>
            <a:schemeClr val="tx2"/>
          </a:solidFill>
          <a:latin typeface="Aharoni" pitchFamily="2" charset="-79"/>
          <a:cs typeface="Aharoni" pitchFamily="2" charset="-79"/>
        </a:defRPr>
      </a:lvl4pPr>
      <a:lvl5pPr algn="l" rtl="0" eaLnBrk="0" fontAlgn="base" hangingPunct="0">
        <a:spcBef>
          <a:spcPct val="0"/>
        </a:spcBef>
        <a:spcAft>
          <a:spcPct val="0"/>
        </a:spcAft>
        <a:defRPr sz="4400">
          <a:solidFill>
            <a:schemeClr val="tx2"/>
          </a:solidFill>
          <a:latin typeface="Aharoni" pitchFamily="2" charset="-79"/>
          <a:cs typeface="Aharoni" pitchFamily="2" charset="-79"/>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3"/>
          <p:cNvSpPr>
            <a:spLocks noGrp="1" noChangeArrowheads="1"/>
          </p:cNvSpPr>
          <p:nvPr>
            <p:ph type="body" idx="1"/>
          </p:nvPr>
        </p:nvSpPr>
        <p:spPr bwMode="auto">
          <a:xfrm>
            <a:off x="914400" y="1689100"/>
            <a:ext cx="10358438" cy="4116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4"/>
          <p:cNvSpPr>
            <a:spLocks noGrp="1" noChangeArrowheads="1"/>
          </p:cNvSpPr>
          <p:nvPr>
            <p:ph type="dt" sz="half" idx="2"/>
          </p:nvPr>
        </p:nvSpPr>
        <p:spPr bwMode="auto">
          <a:xfrm>
            <a:off x="2387938" y="6377868"/>
            <a:ext cx="1833472"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dirty="0" smtClean="0">
                <a:latin typeface="Calibri" pitchFamily="34" charset="0"/>
                <a:cs typeface="Calibri" pitchFamily="34" charset="0"/>
              </a:defRPr>
            </a:lvl1pPr>
          </a:lstStyle>
          <a:p>
            <a:pPr>
              <a:defRPr/>
            </a:pPr>
            <a:endParaRPr lang="en-US">
              <a:solidFill>
                <a:srgbClr val="FFFFFF"/>
              </a:solidFill>
            </a:endParaRPr>
          </a:p>
        </p:txBody>
      </p:sp>
      <p:sp>
        <p:nvSpPr>
          <p:cNvPr id="14" name="Rectangle 5"/>
          <p:cNvSpPr>
            <a:spLocks noGrp="1" noChangeArrowheads="1"/>
          </p:cNvSpPr>
          <p:nvPr>
            <p:ph type="ftr" sz="quarter" idx="3"/>
          </p:nvPr>
        </p:nvSpPr>
        <p:spPr bwMode="auto">
          <a:xfrm>
            <a:off x="4306440" y="6377868"/>
            <a:ext cx="3862388"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Calibri" pitchFamily="34" charset="0"/>
                <a:cs typeface="Calibri" pitchFamily="34" charset="0"/>
              </a:defRPr>
            </a:lvl1pPr>
          </a:lstStyle>
          <a:p>
            <a:pPr>
              <a:defRPr/>
            </a:pPr>
            <a:endParaRPr lang="en-US">
              <a:solidFill>
                <a:srgbClr val="FFFFFF"/>
              </a:solidFill>
            </a:endParaRPr>
          </a:p>
        </p:txBody>
      </p:sp>
      <p:sp>
        <p:nvSpPr>
          <p:cNvPr id="15" name="Rectangle 6"/>
          <p:cNvSpPr>
            <a:spLocks noGrp="1" noChangeArrowheads="1"/>
          </p:cNvSpPr>
          <p:nvPr>
            <p:ph type="sldNum" sz="quarter" idx="4"/>
          </p:nvPr>
        </p:nvSpPr>
        <p:spPr bwMode="auto">
          <a:xfrm>
            <a:off x="8253859" y="6377868"/>
            <a:ext cx="1446421"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Calibri" pitchFamily="34" charset="0"/>
                <a:cs typeface="Calibri" pitchFamily="34" charset="0"/>
              </a:defRPr>
            </a:lvl1pPr>
          </a:lstStyle>
          <a:p>
            <a:pPr>
              <a:defRPr/>
            </a:pPr>
            <a:fld id="{CF482E06-E634-47E6-B427-EF122BECDB81}" type="slidenum">
              <a:rPr lang="en-US">
                <a:solidFill>
                  <a:srgbClr val="FFFFFF"/>
                </a:solidFill>
              </a:rPr>
              <a:pPr>
                <a:defRPr/>
              </a:pPr>
              <a:t>‹#›</a:t>
            </a:fld>
            <a:endParaRPr lang="en-US" dirty="0">
              <a:solidFill>
                <a:srgbClr val="FFFFFF"/>
              </a:solidFill>
            </a:endParaRPr>
          </a:p>
        </p:txBody>
      </p:sp>
      <p:sp>
        <p:nvSpPr>
          <p:cNvPr id="18" name="Rectangle 17"/>
          <p:cNvSpPr/>
          <p:nvPr userDrawn="1"/>
        </p:nvSpPr>
        <p:spPr>
          <a:xfrm>
            <a:off x="0" y="396274"/>
            <a:ext cx="12187238" cy="1036637"/>
          </a:xfrm>
          <a:prstGeom prst="rect">
            <a:avLst/>
          </a:prstGeom>
          <a:gradFill flip="none" rotWithShape="1">
            <a:gsLst>
              <a:gs pos="0">
                <a:srgbClr val="394D73"/>
              </a:gs>
              <a:gs pos="100000">
                <a:srgbClr val="9FAF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2"/>
          <p:cNvSpPr>
            <a:spLocks noGrp="1" noChangeArrowheads="1"/>
          </p:cNvSpPr>
          <p:nvPr>
            <p:ph type="title"/>
          </p:nvPr>
        </p:nvSpPr>
        <p:spPr bwMode="auto">
          <a:xfrm>
            <a:off x="914400" y="333375"/>
            <a:ext cx="10358438"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1" name="Picture 2" descr="C:\Users\larsk.CITRITE\Documents\Artwork\Xen Mascots\Xe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01641" y="6331914"/>
            <a:ext cx="106680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59765"/>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500" b="1">
          <a:solidFill>
            <a:schemeClr val="tx1"/>
          </a:solidFill>
          <a:latin typeface="+mj-lt"/>
          <a:ea typeface="ＭＳ Ｐゴシック" charset="0"/>
          <a:cs typeface="+mj-cs"/>
        </a:defRPr>
      </a:lvl1pPr>
      <a:lvl2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3500" b="1">
          <a:solidFill>
            <a:schemeClr val="tx1"/>
          </a:solidFill>
          <a:latin typeface="Verdana" pitchFamily="34" charset="0"/>
          <a:ea typeface="ＭＳ Ｐゴシック" charset="0"/>
          <a:cs typeface="Arial" pitchFamily="34" charset="0"/>
        </a:defRPr>
      </a:lvl5pPr>
      <a:lvl6pPr marL="503920" algn="ctr" rtl="0" fontAlgn="base">
        <a:lnSpc>
          <a:spcPct val="90000"/>
        </a:lnSpc>
        <a:spcBef>
          <a:spcPct val="0"/>
        </a:spcBef>
        <a:spcAft>
          <a:spcPct val="0"/>
        </a:spcAft>
        <a:defRPr sz="3500" b="1">
          <a:solidFill>
            <a:schemeClr val="tx1"/>
          </a:solidFill>
          <a:latin typeface="Verdana" pitchFamily="34" charset="0"/>
          <a:cs typeface="Arial" pitchFamily="34" charset="0"/>
        </a:defRPr>
      </a:lvl6pPr>
      <a:lvl7pPr marL="1007838" algn="ctr" rtl="0" fontAlgn="base">
        <a:lnSpc>
          <a:spcPct val="90000"/>
        </a:lnSpc>
        <a:spcBef>
          <a:spcPct val="0"/>
        </a:spcBef>
        <a:spcAft>
          <a:spcPct val="0"/>
        </a:spcAft>
        <a:defRPr sz="3500" b="1">
          <a:solidFill>
            <a:schemeClr val="tx1"/>
          </a:solidFill>
          <a:latin typeface="Verdana" pitchFamily="34" charset="0"/>
          <a:cs typeface="Arial" pitchFamily="34" charset="0"/>
        </a:defRPr>
      </a:lvl7pPr>
      <a:lvl8pPr marL="1511758" algn="ctr" rtl="0" fontAlgn="base">
        <a:lnSpc>
          <a:spcPct val="90000"/>
        </a:lnSpc>
        <a:spcBef>
          <a:spcPct val="0"/>
        </a:spcBef>
        <a:spcAft>
          <a:spcPct val="0"/>
        </a:spcAft>
        <a:defRPr sz="3500" b="1">
          <a:solidFill>
            <a:schemeClr val="tx1"/>
          </a:solidFill>
          <a:latin typeface="Verdana" pitchFamily="34" charset="0"/>
          <a:cs typeface="Arial" pitchFamily="34" charset="0"/>
        </a:defRPr>
      </a:lvl8pPr>
      <a:lvl9pPr marL="2015677" algn="ctr" rtl="0" fontAlgn="base">
        <a:lnSpc>
          <a:spcPct val="90000"/>
        </a:lnSpc>
        <a:spcBef>
          <a:spcPct val="0"/>
        </a:spcBef>
        <a:spcAft>
          <a:spcPct val="0"/>
        </a:spcAft>
        <a:defRPr sz="3500" b="1">
          <a:solidFill>
            <a:schemeClr val="tx1"/>
          </a:solidFill>
          <a:latin typeface="Verdana" pitchFamily="34" charset="0"/>
          <a:cs typeface="Arial" pitchFamily="34" charset="0"/>
        </a:defRPr>
      </a:lvl9pPr>
    </p:titleStyle>
    <p:bodyStyle>
      <a:lvl1pPr marL="247650" indent="-247650" algn="l" rtl="0" eaLnBrk="0" fontAlgn="base" hangingPunct="0">
        <a:spcBef>
          <a:spcPct val="75000"/>
        </a:spcBef>
        <a:spcAft>
          <a:spcPct val="0"/>
        </a:spcAft>
        <a:buClr>
          <a:schemeClr val="tx1"/>
        </a:buClr>
        <a:buFont typeface="Wingdings" pitchFamily="2" charset="2"/>
        <a:buChar char=""/>
        <a:defRPr sz="3100">
          <a:solidFill>
            <a:schemeClr val="bg2"/>
          </a:solidFill>
          <a:latin typeface="+mn-lt"/>
          <a:ea typeface="ＭＳ Ｐゴシック" charset="0"/>
          <a:cs typeface="+mn-cs"/>
        </a:defRPr>
      </a:lvl1pPr>
      <a:lvl2pPr marL="627063" indent="-247650" algn="l" rtl="0" eaLnBrk="0" fontAlgn="base" hangingPunct="0">
        <a:lnSpc>
          <a:spcPct val="95000"/>
        </a:lnSpc>
        <a:spcBef>
          <a:spcPct val="30000"/>
        </a:spcBef>
        <a:spcAft>
          <a:spcPct val="0"/>
        </a:spcAft>
        <a:buClr>
          <a:schemeClr val="bg2"/>
        </a:buClr>
        <a:buFont typeface="Arial" pitchFamily="34" charset="0"/>
        <a:buChar char="•"/>
        <a:defRPr sz="2200">
          <a:solidFill>
            <a:schemeClr val="bg2"/>
          </a:solidFill>
          <a:latin typeface="+mn-lt"/>
          <a:ea typeface="ＭＳ Ｐゴシック" charset="0"/>
          <a:cs typeface="+mn-cs"/>
        </a:defRPr>
      </a:lvl2pPr>
      <a:lvl3pPr marL="1006475" indent="-247650" algn="l" rtl="0" eaLnBrk="0" fontAlgn="base" hangingPunct="0">
        <a:lnSpc>
          <a:spcPct val="95000"/>
        </a:lnSpc>
        <a:spcBef>
          <a:spcPct val="30000"/>
        </a:spcBef>
        <a:spcAft>
          <a:spcPct val="0"/>
        </a:spcAft>
        <a:buClr>
          <a:schemeClr val="bg2"/>
        </a:buClr>
        <a:buChar char="–"/>
        <a:defRPr sz="2200">
          <a:solidFill>
            <a:schemeClr val="bg2"/>
          </a:solidFill>
          <a:latin typeface="+mn-lt"/>
          <a:ea typeface="ＭＳ Ｐゴシック" charset="0"/>
          <a:cs typeface="+mn-cs"/>
        </a:defRPr>
      </a:lvl3pPr>
      <a:lvl4pPr marL="1524000" indent="-263525" algn="l" rtl="0" eaLnBrk="0" fontAlgn="base" hangingPunct="0">
        <a:spcBef>
          <a:spcPct val="20000"/>
        </a:spcBef>
        <a:spcAft>
          <a:spcPct val="0"/>
        </a:spcAft>
        <a:buChar char="–"/>
        <a:defRPr>
          <a:solidFill>
            <a:schemeClr val="bg2"/>
          </a:solidFill>
          <a:latin typeface="+mn-lt"/>
          <a:ea typeface="ＭＳ Ｐゴシック" charset="0"/>
          <a:cs typeface="+mn-cs"/>
        </a:defRPr>
      </a:lvl4pPr>
      <a:lvl5pPr marL="1903413" indent="-252413" algn="l" rtl="0" eaLnBrk="0" fontAlgn="base" hangingPunct="0">
        <a:spcBef>
          <a:spcPct val="20000"/>
        </a:spcBef>
        <a:spcAft>
          <a:spcPct val="0"/>
        </a:spcAft>
        <a:buChar char="•"/>
        <a:defRPr>
          <a:solidFill>
            <a:schemeClr val="bg2"/>
          </a:solidFill>
          <a:latin typeface="+mn-lt"/>
          <a:ea typeface="ＭＳ Ｐゴシック" charset="0"/>
          <a:cs typeface="+mn-cs"/>
        </a:defRPr>
      </a:lvl5pPr>
      <a:lvl6pPr marL="2407614" indent="-253710" algn="l" rtl="0" fontAlgn="base">
        <a:spcBef>
          <a:spcPct val="20000"/>
        </a:spcBef>
        <a:spcAft>
          <a:spcPct val="0"/>
        </a:spcAft>
        <a:buChar char="•"/>
        <a:defRPr>
          <a:solidFill>
            <a:schemeClr val="tx1"/>
          </a:solidFill>
          <a:latin typeface="+mn-lt"/>
          <a:cs typeface="+mn-cs"/>
        </a:defRPr>
      </a:lvl6pPr>
      <a:lvl7pPr marL="2911534" indent="-253710" algn="l" rtl="0" fontAlgn="base">
        <a:spcBef>
          <a:spcPct val="20000"/>
        </a:spcBef>
        <a:spcAft>
          <a:spcPct val="0"/>
        </a:spcAft>
        <a:buChar char="•"/>
        <a:defRPr>
          <a:solidFill>
            <a:schemeClr val="tx1"/>
          </a:solidFill>
          <a:latin typeface="+mn-lt"/>
          <a:cs typeface="+mn-cs"/>
        </a:defRPr>
      </a:lvl7pPr>
      <a:lvl8pPr marL="3415453" indent="-253710" algn="l" rtl="0" fontAlgn="base">
        <a:spcBef>
          <a:spcPct val="20000"/>
        </a:spcBef>
        <a:spcAft>
          <a:spcPct val="0"/>
        </a:spcAft>
        <a:buChar char="•"/>
        <a:defRPr>
          <a:solidFill>
            <a:schemeClr val="tx1"/>
          </a:solidFill>
          <a:latin typeface="+mn-lt"/>
          <a:cs typeface="+mn-cs"/>
        </a:defRPr>
      </a:lvl8pPr>
      <a:lvl9pPr marL="3919373" indent="-25371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vimeo.com/33056481"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colt.net/cio-research"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elinuxproject.org/page/Main_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s.ubc.ca/~andy/papers/xoar-sosp-final.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qubes-os.org/Home.html" TargetMode="External"/><Relationship Id="rId4" Type="http://schemas.openxmlformats.org/officeDocument/2006/relationships/hyperlink" Target="http://xen.org/community/xenpaper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iki.xen.org/wiki/Inter-domain_communication_for_XCP"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iki.xen.org/wiki/XCP/XenServer_Feature_Matrix"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hyperlink" Target="http://xen.org/community/vendors/XCPProjectsPage.html"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hyperlink" Target="http://www.xen.org/community/xenday11.html" TargetMode="External"/><Relationship Id="rId3" Type="http://schemas.openxmlformats.org/officeDocument/2006/relationships/image" Target="../media/image24.jpeg"/><Relationship Id="rId7" Type="http://schemas.openxmlformats.org/officeDocument/2006/relationships/hyperlink" Target="http://wiki.xen.org/xenwiki/XCP_Project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lists.xen.org/mailman/listinfo/xen-api" TargetMode="External"/><Relationship Id="rId11" Type="http://schemas.openxmlformats.org/officeDocument/2006/relationships/hyperlink" Target="http://www.slideshare.net/xen_com_mgr" TargetMode="External"/><Relationship Id="rId5" Type="http://schemas.openxmlformats.org/officeDocument/2006/relationships/hyperlink" Target="http://lists.xensource.com/mailman/listinfo/xen-users" TargetMode="External"/><Relationship Id="rId10" Type="http://schemas.openxmlformats.org/officeDocument/2006/relationships/image" Target="../media/image25.png"/><Relationship Id="rId4" Type="http://schemas.openxmlformats.org/officeDocument/2006/relationships/hyperlink" Target="http://www.xen.org/community/irc.html" TargetMode="External"/><Relationship Id="rId9" Type="http://schemas.openxmlformats.org/officeDocument/2006/relationships/hyperlink" Target="http://xen.org/community/project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iki.xen.org/xenwiki/XenDom0Kernel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75063" y="3754438"/>
            <a:ext cx="7923212" cy="1343025"/>
          </a:xfrm>
        </p:spPr>
        <p:txBody>
          <a:bodyPr/>
          <a:lstStyle/>
          <a:p>
            <a:pPr algn="r"/>
            <a:r>
              <a:rPr lang="en-GB" sz="2800" b="1" dirty="0" smtClean="0"/>
              <a:t>Lars Kurth</a:t>
            </a:r>
            <a:br>
              <a:rPr lang="en-GB" sz="2800" b="1" dirty="0" smtClean="0"/>
            </a:br>
            <a:r>
              <a:rPr lang="en-GB" sz="2800" dirty="0" smtClean="0"/>
              <a:t>Xen Community Manager</a:t>
            </a:r>
            <a:br>
              <a:rPr lang="en-GB" sz="2800" dirty="0" smtClean="0"/>
            </a:br>
            <a:r>
              <a:rPr lang="en-GB" sz="2800" dirty="0" smtClean="0"/>
              <a:t>lars.kurth@xen.org</a:t>
            </a:r>
          </a:p>
        </p:txBody>
      </p:sp>
      <p:sp>
        <p:nvSpPr>
          <p:cNvPr id="3" name="Title 2"/>
          <p:cNvSpPr>
            <a:spLocks noGrp="1"/>
          </p:cNvSpPr>
          <p:nvPr>
            <p:ph type="ctrTitle"/>
          </p:nvPr>
        </p:nvSpPr>
        <p:spPr>
          <a:xfrm>
            <a:off x="764519" y="1847418"/>
            <a:ext cx="11226590" cy="1085850"/>
          </a:xfrm>
        </p:spPr>
        <p:txBody>
          <a:bodyPr/>
          <a:lstStyle/>
          <a:p>
            <a:r>
              <a:rPr lang="en-GB" sz="8000" dirty="0" smtClean="0">
                <a:solidFill>
                  <a:schemeClr val="bg1"/>
                </a:solidFill>
              </a:rPr>
              <a:t>Virtualization in the Cloud</a:t>
            </a:r>
            <a:endParaRPr lang="en-GB" sz="8000" i="1" dirty="0">
              <a:solidFill>
                <a:schemeClr val="bg1"/>
              </a:solidFill>
            </a:endParaRPr>
          </a:p>
        </p:txBody>
      </p:sp>
      <p:sp>
        <p:nvSpPr>
          <p:cNvPr id="5" name="Rectangle 2"/>
          <p:cNvSpPr txBox="1">
            <a:spLocks noChangeArrowheads="1"/>
          </p:cNvSpPr>
          <p:nvPr/>
        </p:nvSpPr>
        <p:spPr bwMode="auto">
          <a:xfrm>
            <a:off x="7923213" y="5310188"/>
            <a:ext cx="3675062" cy="971550"/>
          </a:xfrm>
          <a:prstGeom prst="rect">
            <a:avLst/>
          </a:prstGeom>
          <a:noFill/>
          <a:ln w="9525">
            <a:noFill/>
            <a:miter lim="800000"/>
            <a:headEnd/>
            <a:tailEnd/>
          </a:ln>
          <a:effectLst/>
        </p:spPr>
        <p:txBody>
          <a:bodyPr lIns="0" tIns="0" rIns="0" bIns="0" anchor="ctr"/>
          <a:lstStyle/>
          <a:p>
            <a:pPr algn="r">
              <a:lnSpc>
                <a:spcPct val="95000"/>
              </a:lnSpc>
              <a:defRPr/>
            </a:pPr>
            <a:r>
              <a:rPr lang="en-US" sz="2800" kern="0" dirty="0" smtClean="0">
                <a:solidFill>
                  <a:srgbClr val="00CCFF"/>
                </a:solidFill>
                <a:latin typeface="Calibri" pitchFamily="34" charset="0"/>
                <a:cs typeface="Calibri" pitchFamily="34" charset="0"/>
              </a:rPr>
              <a:t>@lars_kurth</a:t>
            </a:r>
            <a:br>
              <a:rPr lang="en-US" sz="2800" kern="0" dirty="0" smtClean="0">
                <a:solidFill>
                  <a:srgbClr val="00CCFF"/>
                </a:solidFill>
                <a:latin typeface="Calibri" pitchFamily="34" charset="0"/>
                <a:cs typeface="Calibri" pitchFamily="34" charset="0"/>
              </a:rPr>
            </a:br>
            <a:r>
              <a:rPr lang="en-US" sz="2800" kern="0" dirty="0" smtClean="0">
                <a:solidFill>
                  <a:srgbClr val="00CCFF"/>
                </a:solidFill>
                <a:latin typeface="Calibri" pitchFamily="34" charset="0"/>
                <a:cs typeface="Calibri" pitchFamily="34" charset="0"/>
              </a:rPr>
              <a:t>@xen_com_mgr</a:t>
            </a:r>
            <a:endParaRPr lang="en-US" sz="2800" kern="0" dirty="0">
              <a:solidFill>
                <a:srgbClr val="00CCFF"/>
              </a:solidFill>
              <a:latin typeface="Calibri" pitchFamily="34" charset="0"/>
              <a:cs typeface="Calibri" pitchFamily="34" charset="0"/>
            </a:endParaRPr>
          </a:p>
        </p:txBody>
      </p:sp>
      <p:pic>
        <p:nvPicPr>
          <p:cNvPr id="4098" name="Picture 2" descr="C:\Users\larsk.CITRITE\Desktop\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303" y="5433695"/>
            <a:ext cx="1042987" cy="774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larsk.CITRITE\Desktop\BAC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978" y="5046154"/>
            <a:ext cx="1941115" cy="133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96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prstGeom prst="rect">
            <a:avLst/>
          </a:prstGeom>
        </p:spPr>
        <p:txBody>
          <a:bodyPr/>
          <a:lstStyle/>
          <a:p>
            <a:fld id="{8BA4BF22-2A61-4844-96A4-6CA09801C4BF}" type="slidenum">
              <a:rPr lang="en-US" smtClean="0">
                <a:solidFill>
                  <a:srgbClr val="FFFFFF"/>
                </a:solidFill>
              </a:rPr>
              <a:pPr/>
              <a:t>10</a:t>
            </a:fld>
            <a:endParaRPr lang="en-US">
              <a:solidFill>
                <a:srgbClr val="FFFFFF"/>
              </a:solidFill>
            </a:endParaRPr>
          </a:p>
        </p:txBody>
      </p:sp>
      <p:sp>
        <p:nvSpPr>
          <p:cNvPr id="8" name="Title 7"/>
          <p:cNvSpPr>
            <a:spLocks noGrp="1"/>
          </p:cNvSpPr>
          <p:nvPr>
            <p:ph type="title"/>
          </p:nvPr>
        </p:nvSpPr>
        <p:spPr>
          <a:xfrm>
            <a:off x="545136" y="333375"/>
            <a:ext cx="10358438" cy="1144588"/>
          </a:xfrm>
        </p:spPr>
        <p:txBody>
          <a:bodyPr/>
          <a:lstStyle/>
          <a:p>
            <a:r>
              <a:rPr lang="en-GB" sz="6000" dirty="0" smtClean="0"/>
              <a:t>PV Domains</a:t>
            </a:r>
            <a:endParaRPr lang="en-GB" sz="6000" dirty="0"/>
          </a:p>
        </p:txBody>
      </p:sp>
      <p:sp>
        <p:nvSpPr>
          <p:cNvPr id="38" name="Rectangle 37"/>
          <p:cNvSpPr>
            <a:spLocks noChangeArrowheads="1"/>
          </p:cNvSpPr>
          <p:nvPr/>
        </p:nvSpPr>
        <p:spPr bwMode="auto">
          <a:xfrm>
            <a:off x="431514" y="2075379"/>
            <a:ext cx="5961521" cy="3981859"/>
          </a:xfrm>
          <a:prstGeom prst="rect">
            <a:avLst/>
          </a:prstGeom>
          <a:gradFill rotWithShape="1">
            <a:gsLst>
              <a:gs pos="0">
                <a:srgbClr val="AACAAA">
                  <a:tint val="50000"/>
                  <a:satMod val="300000"/>
                </a:srgbClr>
              </a:gs>
              <a:gs pos="35000">
                <a:srgbClr val="AACAAA">
                  <a:tint val="37000"/>
                  <a:satMod val="300000"/>
                </a:srgbClr>
              </a:gs>
              <a:gs pos="100000">
                <a:srgbClr val="AACAAA">
                  <a:tint val="15000"/>
                  <a:satMod val="350000"/>
                </a:srgbClr>
              </a:gs>
            </a:gsLst>
            <a:lin ang="16200000" scaled="1"/>
          </a:gradFill>
          <a:ln w="9525" cap="flat" cmpd="sng" algn="ctr">
            <a:solidFill>
              <a:srgbClr val="AACAAA">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457152" eaLnBrk="1" fontAlgn="auto" latinLnBrk="0" hangingPunct="0">
              <a:lnSpc>
                <a:spcPct val="93000"/>
              </a:lnSpc>
              <a:spcBef>
                <a:spcPts val="0"/>
              </a:spcBef>
              <a:spcAft>
                <a:spcPts val="0"/>
              </a:spcAft>
              <a:buClr>
                <a:srgbClr val="000000"/>
              </a:buClr>
              <a:buSzPct val="100000"/>
              <a:buFont typeface="Times New Roman" charset="0"/>
              <a:buNone/>
              <a:tabLst/>
              <a:defRPr/>
            </a:pPr>
            <a:endParaRPr kumimoji="0" lang="en-US" sz="1800" b="0" i="0" u="none" strike="noStrike" kern="0" cap="none" spc="0" normalizeH="0" baseline="0" noProof="0">
              <a:ln>
                <a:noFill/>
              </a:ln>
              <a:solidFill>
                <a:srgbClr val="FFFFFF"/>
              </a:solidFill>
              <a:effectLst/>
              <a:uLnTx/>
              <a:uFillTx/>
              <a:latin typeface="Verdana"/>
              <a:ea typeface="ＭＳ Ｐゴシック" pitchFamily="34" charset="-128"/>
              <a:cs typeface="Arial"/>
            </a:endParaRPr>
          </a:p>
        </p:txBody>
      </p:sp>
      <p:sp>
        <p:nvSpPr>
          <p:cNvPr id="39" name="Rectangle 7"/>
          <p:cNvSpPr>
            <a:spLocks noChangeArrowheads="1"/>
          </p:cNvSpPr>
          <p:nvPr/>
        </p:nvSpPr>
        <p:spPr bwMode="auto">
          <a:xfrm>
            <a:off x="681348" y="4768625"/>
            <a:ext cx="5437236" cy="442379"/>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a:ln>
                  <a:noFill/>
                </a:ln>
                <a:solidFill>
                  <a:srgbClr val="000000"/>
                </a:solidFill>
                <a:effectLst/>
                <a:uLnTx/>
                <a:uFillTx/>
                <a:latin typeface="Arial" charset="0"/>
                <a:ea typeface="ＭＳ Ｐゴシック" charset="0"/>
                <a:cs typeface="DejaVu Sans" charset="0"/>
              </a:rPr>
              <a:t>Xen Hypervisor</a:t>
            </a:r>
          </a:p>
        </p:txBody>
      </p:sp>
      <p:sp>
        <p:nvSpPr>
          <p:cNvPr id="40" name="Rectangle 8"/>
          <p:cNvSpPr>
            <a:spLocks noChangeArrowheads="1"/>
          </p:cNvSpPr>
          <p:nvPr/>
        </p:nvSpPr>
        <p:spPr bwMode="auto">
          <a:xfrm>
            <a:off x="681348" y="2243196"/>
            <a:ext cx="1628253" cy="2410995"/>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Control</a:t>
            </a:r>
            <a:r>
              <a:rPr kumimoji="0" lang="en-US" sz="1500" b="0"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 </a:t>
            </a: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domain </a:t>
            </a:r>
            <a:b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b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(dom0)</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41" name="Rectangle 10"/>
          <p:cNvSpPr>
            <a:spLocks noChangeArrowheads="1"/>
          </p:cNvSpPr>
          <p:nvPr/>
        </p:nvSpPr>
        <p:spPr bwMode="auto">
          <a:xfrm>
            <a:off x="681348" y="5288216"/>
            <a:ext cx="5437236" cy="586513"/>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Host HW</a:t>
            </a:r>
          </a:p>
        </p:txBody>
      </p:sp>
      <p:sp>
        <p:nvSpPr>
          <p:cNvPr id="47" name="Rectangle 13"/>
          <p:cNvSpPr>
            <a:spLocks noChangeArrowheads="1"/>
          </p:cNvSpPr>
          <p:nvPr/>
        </p:nvSpPr>
        <p:spPr bwMode="auto">
          <a:xfrm>
            <a:off x="2753174" y="2236855"/>
            <a:ext cx="1623615" cy="2417336"/>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Guest VM</a:t>
            </a:r>
            <a:r>
              <a:rPr kumimoji="0" lang="en-US" sz="1500" b="0" i="0" u="none" strike="noStrike" kern="0" cap="none" spc="0" normalizeH="0" baseline="-25000" noProof="0" dirty="0" smtClean="0">
                <a:ln>
                  <a:noFill/>
                </a:ln>
                <a:solidFill>
                  <a:srgbClr val="000000"/>
                </a:solidFill>
                <a:effectLst/>
                <a:uLnTx/>
                <a:uFillTx/>
                <a:latin typeface="Arial" charset="0"/>
                <a:ea typeface="ＭＳ Ｐゴシック" charset="0"/>
                <a:cs typeface="DejaVu Sans" charset="0"/>
              </a:rPr>
              <a:t>n</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44" name="Rectangle 43"/>
          <p:cNvSpPr>
            <a:spLocks noChangeArrowheads="1"/>
          </p:cNvSpPr>
          <p:nvPr/>
        </p:nvSpPr>
        <p:spPr bwMode="auto">
          <a:xfrm>
            <a:off x="2821130" y="2657378"/>
            <a:ext cx="1486800" cy="557468"/>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300" b="1" i="0" u="none" strike="noStrike" kern="0" cap="none" spc="0" normalizeH="0" baseline="0" noProof="0" dirty="0" smtClean="0">
                <a:ln>
                  <a:noFill/>
                </a:ln>
                <a:solidFill>
                  <a:srgbClr val="FFFFFF"/>
                </a:solidFill>
                <a:effectLst/>
                <a:uLnTx/>
                <a:uFillTx/>
                <a:latin typeface="Arial" charset="0"/>
                <a:ea typeface="ＭＳ Ｐゴシック" charset="0"/>
                <a:cs typeface="DejaVu Sans" charset="0"/>
              </a:rPr>
              <a:t>Apps</a:t>
            </a:r>
            <a:endParaRPr kumimoji="0" lang="en-US" sz="1300" b="1" i="0" u="none" strike="noStrike" kern="0" cap="none" spc="0" normalizeH="0" baseline="0" noProof="0" dirty="0">
              <a:ln>
                <a:noFill/>
              </a:ln>
              <a:solidFill>
                <a:srgbClr val="FFFFFF"/>
              </a:solidFill>
              <a:effectLst/>
              <a:uLnTx/>
              <a:uFillTx/>
              <a:latin typeface="Arial" charset="0"/>
              <a:ea typeface="ＭＳ Ｐゴシック" charset="0"/>
              <a:cs typeface="DejaVu Sans" charset="0"/>
            </a:endParaRPr>
          </a:p>
        </p:txBody>
      </p:sp>
      <p:grpSp>
        <p:nvGrpSpPr>
          <p:cNvPr id="51" name="Group 50"/>
          <p:cNvGrpSpPr/>
          <p:nvPr/>
        </p:nvGrpSpPr>
        <p:grpSpPr>
          <a:xfrm>
            <a:off x="719170" y="5392273"/>
            <a:ext cx="4108311" cy="416480"/>
            <a:chOff x="585608" y="5392273"/>
            <a:chExt cx="4108311" cy="416480"/>
          </a:xfrm>
        </p:grpSpPr>
        <p:sp>
          <p:nvSpPr>
            <p:cNvPr id="52"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53"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54"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55"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larsk.CITRITE\Desktop\I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Content Placeholder 2"/>
          <p:cNvSpPr>
            <a:spLocks noGrp="1"/>
          </p:cNvSpPr>
          <p:nvPr>
            <p:ph idx="1"/>
          </p:nvPr>
        </p:nvSpPr>
        <p:spPr bwMode="auto">
          <a:xfrm>
            <a:off x="6667927" y="2034283"/>
            <a:ext cx="4708008" cy="4089115"/>
          </a:xfrm>
          <a:prstGeom prst="rect">
            <a:avLst/>
          </a:prstGeom>
          <a:noFill/>
          <a:ln w="9525">
            <a:noFill/>
            <a:miter lim="800000"/>
            <a:headEnd/>
            <a:tailEnd/>
          </a:ln>
        </p:spPr>
        <p:txBody>
          <a:bodyPr anchor="t" anchorCtr="0"/>
          <a:lstStyle/>
          <a:p>
            <a:pPr marL="0" indent="0">
              <a:buNone/>
            </a:pPr>
            <a:r>
              <a:rPr lang="en-GB" sz="2400" dirty="0" smtClean="0"/>
              <a:t>Linux </a:t>
            </a:r>
            <a:r>
              <a:rPr lang="en-GB" sz="2400" dirty="0"/>
              <a:t>PV guests have limitations:</a:t>
            </a:r>
          </a:p>
          <a:p>
            <a:r>
              <a:rPr lang="en-GB" sz="2000" dirty="0" smtClean="0"/>
              <a:t>limited </a:t>
            </a:r>
            <a:r>
              <a:rPr lang="en-GB" sz="2000" dirty="0"/>
              <a:t>set of virtual </a:t>
            </a:r>
            <a:r>
              <a:rPr lang="en-GB" sz="2000" dirty="0" smtClean="0"/>
              <a:t>hardware</a:t>
            </a:r>
            <a:br>
              <a:rPr lang="en-GB" sz="2000" dirty="0" smtClean="0"/>
            </a:br>
            <a:endParaRPr lang="en-GB" sz="800" dirty="0" smtClean="0"/>
          </a:p>
          <a:p>
            <a:pPr marL="0" indent="0" eaLnBrk="1" fontAlgn="auto" hangingPunct="1">
              <a:spcBef>
                <a:spcPts val="0"/>
              </a:spcBef>
              <a:spcAft>
                <a:spcPts val="0"/>
              </a:spcAft>
              <a:buClrTx/>
              <a:buNone/>
            </a:pPr>
            <a:r>
              <a:rPr lang="en-GB" sz="2400" b="0" dirty="0" smtClean="0">
                <a:latin typeface="Calibri" pitchFamily="34" charset="0"/>
                <a:cs typeface="Calibri" pitchFamily="34" charset="0"/>
              </a:rPr>
              <a:t>Advantages</a:t>
            </a:r>
          </a:p>
          <a:p>
            <a:pPr eaLnBrk="1" fontAlgn="auto" hangingPunct="1">
              <a:spcBef>
                <a:spcPts val="0"/>
              </a:spcBef>
              <a:spcAft>
                <a:spcPts val="0"/>
              </a:spcAft>
            </a:pPr>
            <a:r>
              <a:rPr lang="en-GB" sz="2000" dirty="0" smtClean="0"/>
              <a:t>Fast</a:t>
            </a:r>
          </a:p>
          <a:p>
            <a:pPr eaLnBrk="1" fontAlgn="auto" hangingPunct="1">
              <a:spcBef>
                <a:spcPts val="0"/>
              </a:spcBef>
              <a:spcAft>
                <a:spcPts val="0"/>
              </a:spcAft>
            </a:pPr>
            <a:r>
              <a:rPr lang="en-GB" sz="2000" b="0" dirty="0" smtClean="0"/>
              <a:t>Works on any system </a:t>
            </a:r>
            <a:br>
              <a:rPr lang="en-GB" sz="2000" b="0" dirty="0" smtClean="0"/>
            </a:br>
            <a:r>
              <a:rPr lang="en-GB" sz="2000" b="0" dirty="0" smtClean="0"/>
              <a:t>(even without </a:t>
            </a:r>
            <a:r>
              <a:rPr lang="en-GB" sz="2000" b="0" dirty="0" err="1" smtClean="0"/>
              <a:t>virt</a:t>
            </a:r>
            <a:r>
              <a:rPr lang="en-GB" sz="2000" b="0" dirty="0" smtClean="0"/>
              <a:t> extensions)</a:t>
            </a:r>
          </a:p>
          <a:p>
            <a:pPr eaLnBrk="1" fontAlgn="auto" hangingPunct="1">
              <a:spcBef>
                <a:spcPts val="0"/>
              </a:spcBef>
              <a:spcAft>
                <a:spcPts val="0"/>
              </a:spcAft>
            </a:pPr>
            <a:endParaRPr lang="en-GB" sz="800" dirty="0"/>
          </a:p>
          <a:p>
            <a:pPr marL="0" indent="0" eaLnBrk="1" fontAlgn="auto" hangingPunct="1">
              <a:spcBef>
                <a:spcPts val="0"/>
              </a:spcBef>
              <a:spcAft>
                <a:spcPts val="0"/>
              </a:spcAft>
              <a:buNone/>
            </a:pPr>
            <a:r>
              <a:rPr lang="en-GB" sz="2400" b="0" dirty="0" smtClean="0">
                <a:latin typeface="Calibri" pitchFamily="34" charset="0"/>
                <a:cs typeface="Calibri" pitchFamily="34" charset="0"/>
              </a:rPr>
              <a:t>Driver Domains</a:t>
            </a:r>
          </a:p>
          <a:p>
            <a:pPr eaLnBrk="1" fontAlgn="auto" hangingPunct="1">
              <a:spcBef>
                <a:spcPts val="0"/>
              </a:spcBef>
              <a:spcAft>
                <a:spcPts val="0"/>
              </a:spcAft>
            </a:pPr>
            <a:r>
              <a:rPr lang="en-GB" sz="2000" b="0" dirty="0" smtClean="0">
                <a:latin typeface="Calibri" pitchFamily="34" charset="0"/>
                <a:cs typeface="Calibri" pitchFamily="34" charset="0"/>
              </a:rPr>
              <a:t>Security</a:t>
            </a:r>
          </a:p>
          <a:p>
            <a:pPr eaLnBrk="1" fontAlgn="auto" hangingPunct="1">
              <a:spcBef>
                <a:spcPts val="0"/>
              </a:spcBef>
              <a:spcAft>
                <a:spcPts val="0"/>
              </a:spcAft>
            </a:pPr>
            <a:r>
              <a:rPr lang="en-GB" sz="2000" dirty="0" smtClean="0"/>
              <a:t>Isolation</a:t>
            </a:r>
          </a:p>
          <a:p>
            <a:pPr eaLnBrk="1" fontAlgn="auto" hangingPunct="1">
              <a:spcBef>
                <a:spcPts val="0"/>
              </a:spcBef>
              <a:spcAft>
                <a:spcPts val="0"/>
              </a:spcAft>
            </a:pPr>
            <a:r>
              <a:rPr lang="en-GB" sz="2000" b="0" dirty="0" smtClean="0">
                <a:latin typeface="Calibri" pitchFamily="34" charset="0"/>
                <a:cs typeface="Calibri" pitchFamily="34" charset="0"/>
              </a:rPr>
              <a:t>Reliability and Robustness</a:t>
            </a:r>
            <a:endParaRPr lang="en-GB" sz="2000" b="0" dirty="0">
              <a:latin typeface="Calibri" pitchFamily="34" charset="0"/>
              <a:cs typeface="Calibri" pitchFamily="34" charset="0"/>
            </a:endParaRPr>
          </a:p>
        </p:txBody>
      </p:sp>
      <p:sp>
        <p:nvSpPr>
          <p:cNvPr id="69" name="Rectangle 68"/>
          <p:cNvSpPr>
            <a:spLocks noChangeArrowheads="1"/>
          </p:cNvSpPr>
          <p:nvPr/>
        </p:nvSpPr>
        <p:spPr bwMode="auto">
          <a:xfrm>
            <a:off x="752821" y="3760343"/>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HW Drivers</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0" name="Rectangle 69"/>
          <p:cNvSpPr>
            <a:spLocks noChangeArrowheads="1"/>
          </p:cNvSpPr>
          <p:nvPr/>
        </p:nvSpPr>
        <p:spPr bwMode="auto">
          <a:xfrm>
            <a:off x="752821" y="3259412"/>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PV Back Ends</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1" name="Rectangle 70"/>
          <p:cNvSpPr>
            <a:spLocks noChangeArrowheads="1"/>
          </p:cNvSpPr>
          <p:nvPr/>
        </p:nvSpPr>
        <p:spPr bwMode="auto">
          <a:xfrm>
            <a:off x="2821877" y="3259412"/>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PV Front Ends</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2" name="Up-Down Arrow 71"/>
          <p:cNvSpPr/>
          <p:nvPr/>
        </p:nvSpPr>
        <p:spPr>
          <a:xfrm rot="5400000">
            <a:off x="2268846" y="3074860"/>
            <a:ext cx="510363" cy="808212"/>
          </a:xfrm>
          <a:prstGeom prst="upDownArrow">
            <a:avLst/>
          </a:prstGeom>
          <a:gradFill rotWithShape="1">
            <a:gsLst>
              <a:gs pos="0">
                <a:srgbClr val="FDB605">
                  <a:tint val="80000"/>
                  <a:satMod val="300000"/>
                </a:srgbClr>
              </a:gs>
              <a:gs pos="100000">
                <a:srgbClr val="FDB605">
                  <a:shade val="30000"/>
                  <a:satMod val="200000"/>
                </a:srgbClr>
              </a:gs>
            </a:gsLst>
            <a:path path="circle">
              <a:fillToRect l="50000" t="50000" r="50000" b="5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Arial"/>
            </a:endParaRPr>
          </a:p>
        </p:txBody>
      </p:sp>
      <p:sp>
        <p:nvSpPr>
          <p:cNvPr id="68" name="Up-Down Arrow 67"/>
          <p:cNvSpPr/>
          <p:nvPr/>
        </p:nvSpPr>
        <p:spPr>
          <a:xfrm>
            <a:off x="1240293" y="4150760"/>
            <a:ext cx="510363" cy="1269463"/>
          </a:xfrm>
          <a:prstGeom prst="upDownArrow">
            <a:avLst/>
          </a:prstGeom>
          <a:gradFill rotWithShape="1">
            <a:gsLst>
              <a:gs pos="0">
                <a:srgbClr val="FDB605">
                  <a:tint val="80000"/>
                  <a:satMod val="300000"/>
                </a:srgbClr>
              </a:gs>
              <a:gs pos="100000">
                <a:srgbClr val="FDB605">
                  <a:shade val="30000"/>
                  <a:satMod val="200000"/>
                </a:srgbClr>
              </a:gs>
            </a:gsLst>
            <a:path path="circle">
              <a:fillToRect l="50000" t="50000" r="50000" b="5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Verdana"/>
              <a:ea typeface="+mn-ea"/>
              <a:cs typeface="Arial"/>
            </a:endParaRPr>
          </a:p>
        </p:txBody>
      </p:sp>
      <p:grpSp>
        <p:nvGrpSpPr>
          <p:cNvPr id="5" name="Group 4"/>
          <p:cNvGrpSpPr/>
          <p:nvPr/>
        </p:nvGrpSpPr>
        <p:grpSpPr>
          <a:xfrm>
            <a:off x="4494113" y="2240094"/>
            <a:ext cx="1865589" cy="4248628"/>
            <a:chOff x="4494113" y="2240094"/>
            <a:chExt cx="1865589" cy="4248628"/>
          </a:xfrm>
        </p:grpSpPr>
        <p:sp>
          <p:nvSpPr>
            <p:cNvPr id="65" name="Rectangle 8"/>
            <p:cNvSpPr>
              <a:spLocks noChangeArrowheads="1"/>
            </p:cNvSpPr>
            <p:nvPr/>
          </p:nvSpPr>
          <p:spPr bwMode="auto">
            <a:xfrm>
              <a:off x="4494113" y="2240094"/>
              <a:ext cx="1628253" cy="2414097"/>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Driver Domain</a:t>
              </a:r>
              <a:b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b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e.g. </a:t>
              </a:r>
              <a:endParaRPr lang="en-US" sz="1500" kern="0" baseline="-25000" dirty="0">
                <a:solidFill>
                  <a:srgbClr val="000000"/>
                </a:solidFill>
                <a:latin typeface="Arial" charset="0"/>
                <a:ea typeface="ＭＳ Ｐゴシック" charset="0"/>
                <a:cs typeface="DejaVu Sans" charset="0"/>
              </a:endParaRPr>
            </a:p>
            <a:p>
              <a:pPr marL="285750" marR="0" lvl="0" indent="-285750" defTabSz="457152" eaLnBrk="1" fontAlgn="auto" latinLnBrk="0" hangingPunct="1">
                <a:lnSpc>
                  <a:spcPct val="93000"/>
                </a:lnSpc>
                <a:spcBef>
                  <a:spcPts val="0"/>
                </a:spcBef>
                <a:spcAft>
                  <a:spcPts val="0"/>
                </a:spcAft>
                <a:buClr>
                  <a:srgbClr val="000000"/>
                </a:buClr>
                <a:buSzPct val="100000"/>
                <a:buFont typeface="Arial" pitchFamily="34" charset="0"/>
                <a:buChar char="•"/>
                <a:tabLst/>
                <a:defRPr/>
              </a:pPr>
              <a:r>
                <a:rPr lang="en-US" sz="1500" kern="0" dirty="0" smtClean="0">
                  <a:solidFill>
                    <a:srgbClr val="000000"/>
                  </a:solidFill>
                  <a:latin typeface="Arial" charset="0"/>
                  <a:ea typeface="ＭＳ Ｐゴシック" charset="0"/>
                  <a:cs typeface="DejaVu Sans" charset="0"/>
                </a:rPr>
                <a:t>Disk</a:t>
              </a:r>
            </a:p>
            <a:p>
              <a:pPr marL="285750" marR="0" lvl="0" indent="-285750" defTabSz="457152" eaLnBrk="1" fontAlgn="auto" latinLnBrk="0" hangingPunct="1">
                <a:lnSpc>
                  <a:spcPct val="93000"/>
                </a:lnSpc>
                <a:spcBef>
                  <a:spcPts val="0"/>
                </a:spcBef>
                <a:spcAft>
                  <a:spcPts val="0"/>
                </a:spcAft>
                <a:buClr>
                  <a:srgbClr val="000000"/>
                </a:buClr>
                <a:buSzPct val="100000"/>
                <a:buFont typeface="Arial" pitchFamily="34" charset="0"/>
                <a:buChar char="•"/>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Network</a:t>
              </a:r>
            </a:p>
          </p:txBody>
        </p:sp>
        <p:sp>
          <p:nvSpPr>
            <p:cNvPr id="73" name="Rectangle 72"/>
            <p:cNvSpPr>
              <a:spLocks noChangeArrowheads="1"/>
            </p:cNvSpPr>
            <p:nvPr/>
          </p:nvSpPr>
          <p:spPr bwMode="auto">
            <a:xfrm>
              <a:off x="4573039" y="3758633"/>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HW Driver</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5" name="Rectangle 74"/>
            <p:cNvSpPr>
              <a:spLocks noChangeArrowheads="1"/>
            </p:cNvSpPr>
            <p:nvPr/>
          </p:nvSpPr>
          <p:spPr bwMode="auto">
            <a:xfrm>
              <a:off x="4573039" y="3257702"/>
              <a:ext cx="1485306"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PV Back End</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7" name="Rectangle 76"/>
            <p:cNvSpPr>
              <a:spLocks noChangeArrowheads="1"/>
            </p:cNvSpPr>
            <p:nvPr/>
          </p:nvSpPr>
          <p:spPr bwMode="auto">
            <a:xfrm>
              <a:off x="4569708" y="4262064"/>
              <a:ext cx="1491968"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chemeClr val="bg1"/>
                  </a:solidFill>
                  <a:latin typeface="Arial" charset="0"/>
                  <a:ea typeface="ＭＳ Ｐゴシック" charset="0"/>
                  <a:cs typeface="DejaVu Sans" charset="0"/>
                </a:rPr>
                <a:t>Dom0 Kernel*</a:t>
              </a:r>
              <a:endParaRPr lang="en-US" sz="1300" b="1" dirty="0">
                <a:solidFill>
                  <a:schemeClr val="bg1"/>
                </a:solidFill>
                <a:latin typeface="Arial" charset="0"/>
                <a:ea typeface="ＭＳ Ｐゴシック" charset="0"/>
                <a:cs typeface="DejaVu Sans" charset="0"/>
              </a:endParaRPr>
            </a:p>
          </p:txBody>
        </p:sp>
        <p:sp>
          <p:nvSpPr>
            <p:cNvPr id="78" name="Subtitle 1"/>
            <p:cNvSpPr txBox="1">
              <a:spLocks/>
            </p:cNvSpPr>
            <p:nvPr/>
          </p:nvSpPr>
          <p:spPr bwMode="auto">
            <a:xfrm>
              <a:off x="4811329" y="6162533"/>
              <a:ext cx="1548373" cy="326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GB" sz="1400" dirty="0" smtClean="0">
                  <a:solidFill>
                    <a:srgbClr val="000000"/>
                  </a:solidFill>
                </a:rPr>
                <a:t>*) Can be </a:t>
              </a:r>
              <a:r>
                <a:rPr lang="en-GB" sz="1400" dirty="0" err="1" smtClean="0">
                  <a:solidFill>
                    <a:srgbClr val="000000"/>
                  </a:solidFill>
                </a:rPr>
                <a:t>MiniOS</a:t>
              </a:r>
              <a:endParaRPr lang="en-GB" sz="1400" dirty="0" smtClean="0">
                <a:solidFill>
                  <a:srgbClr val="000000"/>
                </a:solidFill>
              </a:endParaRPr>
            </a:p>
          </p:txBody>
        </p:sp>
        <p:cxnSp>
          <p:nvCxnSpPr>
            <p:cNvPr id="79" name="Straight Connector 78"/>
            <p:cNvCxnSpPr/>
            <p:nvPr/>
          </p:nvCxnSpPr>
          <p:spPr bwMode="auto">
            <a:xfrm>
              <a:off x="4873016" y="6184049"/>
              <a:ext cx="1000898" cy="0"/>
            </a:xfrm>
            <a:prstGeom prst="line">
              <a:avLst/>
            </a:prstGeom>
            <a:noFill/>
            <a:ln w="15875" cap="flat" cmpd="sng" algn="ctr">
              <a:solidFill>
                <a:schemeClr val="bg2"/>
              </a:solidFill>
              <a:prstDash val="solid"/>
              <a:round/>
              <a:headEnd type="none" w="med" len="med"/>
              <a:tailEnd type="none" w="med" len="med"/>
            </a:ln>
            <a:effectLst/>
          </p:spPr>
        </p:cxnSp>
      </p:grpSp>
      <p:sp>
        <p:nvSpPr>
          <p:cNvPr id="80" name="Title 7"/>
          <p:cNvSpPr txBox="1">
            <a:spLocks/>
          </p:cNvSpPr>
          <p:nvPr/>
        </p:nvSpPr>
        <p:spPr bwMode="auto">
          <a:xfrm>
            <a:off x="545136" y="333375"/>
            <a:ext cx="10358438"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a:solidFill>
                  <a:schemeClr val="tx2"/>
                </a:solidFill>
                <a:latin typeface="Aharoni" pitchFamily="2" charset="-79"/>
                <a:cs typeface="Aharoni" pitchFamily="2" charset="-79"/>
              </a:defRPr>
            </a:lvl2pPr>
            <a:lvl3pPr algn="l" rtl="0" eaLnBrk="0" fontAlgn="base" hangingPunct="0">
              <a:spcBef>
                <a:spcPct val="0"/>
              </a:spcBef>
              <a:spcAft>
                <a:spcPct val="0"/>
              </a:spcAft>
              <a:defRPr sz="4400">
                <a:solidFill>
                  <a:schemeClr val="tx2"/>
                </a:solidFill>
                <a:latin typeface="Aharoni" pitchFamily="2" charset="-79"/>
                <a:cs typeface="Aharoni" pitchFamily="2" charset="-79"/>
              </a:defRPr>
            </a:lvl3pPr>
            <a:lvl4pPr algn="l" rtl="0" eaLnBrk="0" fontAlgn="base" hangingPunct="0">
              <a:spcBef>
                <a:spcPct val="0"/>
              </a:spcBef>
              <a:spcAft>
                <a:spcPct val="0"/>
              </a:spcAft>
              <a:defRPr sz="4400">
                <a:solidFill>
                  <a:schemeClr val="tx2"/>
                </a:solidFill>
                <a:latin typeface="Aharoni" pitchFamily="2" charset="-79"/>
                <a:cs typeface="Aharoni" pitchFamily="2" charset="-79"/>
              </a:defRPr>
            </a:lvl4pPr>
            <a:lvl5pPr algn="l" rtl="0" eaLnBrk="0" fontAlgn="base" hangingPunct="0">
              <a:spcBef>
                <a:spcPct val="0"/>
              </a:spcBef>
              <a:spcAft>
                <a:spcPct val="0"/>
              </a:spcAft>
              <a:defRPr sz="4400">
                <a:solidFill>
                  <a:schemeClr val="tx2"/>
                </a:solidFill>
                <a:latin typeface="Aharoni" pitchFamily="2" charset="-79"/>
                <a:cs typeface="Aharoni" pitchFamily="2" charset="-79"/>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GB" sz="6000" dirty="0" smtClean="0"/>
              <a:t>PV Domains &amp; Driver Domains</a:t>
            </a:r>
            <a:endParaRPr lang="en-GB" sz="6000" dirty="0"/>
          </a:p>
        </p:txBody>
      </p:sp>
      <p:sp>
        <p:nvSpPr>
          <p:cNvPr id="81" name="Rectangle 80"/>
          <p:cNvSpPr>
            <a:spLocks noChangeArrowheads="1"/>
          </p:cNvSpPr>
          <p:nvPr/>
        </p:nvSpPr>
        <p:spPr bwMode="auto">
          <a:xfrm>
            <a:off x="2818546" y="4247644"/>
            <a:ext cx="1491968"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chemeClr val="bg1"/>
                </a:solidFill>
                <a:latin typeface="Arial" charset="0"/>
                <a:ea typeface="ＭＳ Ｐゴシック" charset="0"/>
                <a:cs typeface="DejaVu Sans" charset="0"/>
              </a:rPr>
              <a:t>Guest OS</a:t>
            </a:r>
            <a:endParaRPr lang="en-US" sz="1300" b="1" dirty="0">
              <a:solidFill>
                <a:schemeClr val="bg1"/>
              </a:solidFill>
              <a:latin typeface="Arial" charset="0"/>
              <a:ea typeface="ＭＳ Ｐゴシック" charset="0"/>
              <a:cs typeface="DejaVu Sans" charset="0"/>
            </a:endParaRPr>
          </a:p>
        </p:txBody>
      </p:sp>
    </p:spTree>
    <p:extLst>
      <p:ext uri="{BB962C8B-B14F-4D97-AF65-F5344CB8AC3E}">
        <p14:creationId xmlns:p14="http://schemas.microsoft.com/office/powerpoint/2010/main" val="412467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6" end="6"/>
                                            </p:txEl>
                                          </p:spTgt>
                                        </p:tgtEl>
                                        <p:attrNameLst>
                                          <p:attrName>style.visibility</p:attrName>
                                        </p:attrNameLst>
                                      </p:cBhvr>
                                      <p:to>
                                        <p:strVal val="visible"/>
                                      </p:to>
                                    </p:set>
                                    <p:animEffect transition="in" filter="fade">
                                      <p:cBhvr>
                                        <p:cTn id="13" dur="500"/>
                                        <p:tgtEl>
                                          <p:spTgt spid="6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xEl>
                                              <p:pRg st="7" end="7"/>
                                            </p:txEl>
                                          </p:spTgt>
                                        </p:tgtEl>
                                        <p:attrNameLst>
                                          <p:attrName>style.visibility</p:attrName>
                                        </p:attrNameLst>
                                      </p:cBhvr>
                                      <p:to>
                                        <p:strVal val="visible"/>
                                      </p:to>
                                    </p:set>
                                    <p:animEffect transition="in" filter="fade">
                                      <p:cBhvr>
                                        <p:cTn id="16" dur="500"/>
                                        <p:tgtEl>
                                          <p:spTgt spid="6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xEl>
                                              <p:pRg st="8" end="8"/>
                                            </p:txEl>
                                          </p:spTgt>
                                        </p:tgtEl>
                                        <p:attrNameLst>
                                          <p:attrName>style.visibility</p:attrName>
                                        </p:attrNameLst>
                                      </p:cBhvr>
                                      <p:to>
                                        <p:strVal val="visible"/>
                                      </p:to>
                                    </p:set>
                                    <p:animEffect transition="in" filter="fade">
                                      <p:cBhvr>
                                        <p:cTn id="19" dur="500"/>
                                        <p:tgtEl>
                                          <p:spTgt spid="66">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6">
                                            <p:txEl>
                                              <p:pRg st="9" end="9"/>
                                            </p:txEl>
                                          </p:spTgt>
                                        </p:tgtEl>
                                        <p:attrNameLst>
                                          <p:attrName>style.visibility</p:attrName>
                                        </p:attrNameLst>
                                      </p:cBhvr>
                                      <p:to>
                                        <p:strVal val="visible"/>
                                      </p:to>
                                    </p:set>
                                    <p:animEffect transition="in" filter="fade">
                                      <p:cBhvr>
                                        <p:cTn id="22" dur="500"/>
                                        <p:tgtEl>
                                          <p:spTgt spid="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prstGeom prst="rect">
            <a:avLst/>
          </a:prstGeom>
        </p:spPr>
        <p:txBody>
          <a:bodyPr/>
          <a:lstStyle/>
          <a:p>
            <a:fld id="{8BA4BF22-2A61-4844-96A4-6CA09801C4BF}" type="slidenum">
              <a:rPr lang="en-US" smtClean="0">
                <a:solidFill>
                  <a:srgbClr val="FFFFFF"/>
                </a:solidFill>
              </a:rPr>
              <a:pPr/>
              <a:t>11</a:t>
            </a:fld>
            <a:endParaRPr lang="en-US" dirty="0">
              <a:solidFill>
                <a:srgbClr val="FFFFFF"/>
              </a:solidFill>
            </a:endParaRPr>
          </a:p>
        </p:txBody>
      </p:sp>
      <p:sp>
        <p:nvSpPr>
          <p:cNvPr id="8" name="Title 7"/>
          <p:cNvSpPr>
            <a:spLocks noGrp="1"/>
          </p:cNvSpPr>
          <p:nvPr>
            <p:ph type="title"/>
          </p:nvPr>
        </p:nvSpPr>
        <p:spPr>
          <a:xfrm>
            <a:off x="545136" y="333375"/>
            <a:ext cx="10358438" cy="1144588"/>
          </a:xfrm>
        </p:spPr>
        <p:txBody>
          <a:bodyPr/>
          <a:lstStyle/>
          <a:p>
            <a:r>
              <a:rPr lang="en-GB" sz="6000" dirty="0" smtClean="0"/>
              <a:t>HVM</a:t>
            </a:r>
            <a:endParaRPr lang="en-GB" sz="6000" dirty="0"/>
          </a:p>
        </p:txBody>
      </p:sp>
      <p:sp>
        <p:nvSpPr>
          <p:cNvPr id="38" name="Rectangle 37"/>
          <p:cNvSpPr>
            <a:spLocks noChangeArrowheads="1"/>
          </p:cNvSpPr>
          <p:nvPr/>
        </p:nvSpPr>
        <p:spPr bwMode="auto">
          <a:xfrm>
            <a:off x="431514" y="2075379"/>
            <a:ext cx="5961521" cy="3981859"/>
          </a:xfrm>
          <a:prstGeom prst="rect">
            <a:avLst/>
          </a:prstGeom>
          <a:gradFill rotWithShape="1">
            <a:gsLst>
              <a:gs pos="0">
                <a:srgbClr val="AACAAA">
                  <a:tint val="50000"/>
                  <a:satMod val="300000"/>
                </a:srgbClr>
              </a:gs>
              <a:gs pos="35000">
                <a:srgbClr val="AACAAA">
                  <a:tint val="37000"/>
                  <a:satMod val="300000"/>
                </a:srgbClr>
              </a:gs>
              <a:gs pos="100000">
                <a:srgbClr val="AACAAA">
                  <a:tint val="15000"/>
                  <a:satMod val="350000"/>
                </a:srgbClr>
              </a:gs>
            </a:gsLst>
            <a:lin ang="16200000" scaled="1"/>
          </a:gradFill>
          <a:ln w="9525" cap="flat" cmpd="sng" algn="ctr">
            <a:solidFill>
              <a:srgbClr val="AACAAA">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457152" eaLnBrk="1" fontAlgn="auto" latinLnBrk="0" hangingPunct="0">
              <a:lnSpc>
                <a:spcPct val="93000"/>
              </a:lnSpc>
              <a:spcBef>
                <a:spcPts val="0"/>
              </a:spcBef>
              <a:spcAft>
                <a:spcPts val="0"/>
              </a:spcAft>
              <a:buClr>
                <a:srgbClr val="000000"/>
              </a:buClr>
              <a:buSzPct val="100000"/>
              <a:buFont typeface="Times New Roman" charset="0"/>
              <a:buNone/>
              <a:tabLst/>
              <a:defRPr/>
            </a:pPr>
            <a:endParaRPr kumimoji="0" lang="en-US" sz="1800" b="0" i="0" u="none" strike="noStrike" kern="0" cap="none" spc="0" normalizeH="0" baseline="0" noProof="0">
              <a:ln>
                <a:noFill/>
              </a:ln>
              <a:solidFill>
                <a:srgbClr val="FFFFFF"/>
              </a:solidFill>
              <a:effectLst/>
              <a:uLnTx/>
              <a:uFillTx/>
              <a:latin typeface="Verdana"/>
              <a:ea typeface="ＭＳ Ｐゴシック" pitchFamily="34" charset="-128"/>
              <a:cs typeface="Arial"/>
            </a:endParaRPr>
          </a:p>
        </p:txBody>
      </p:sp>
      <p:sp>
        <p:nvSpPr>
          <p:cNvPr id="39" name="Rectangle 7"/>
          <p:cNvSpPr>
            <a:spLocks noChangeArrowheads="1"/>
          </p:cNvSpPr>
          <p:nvPr/>
        </p:nvSpPr>
        <p:spPr bwMode="auto">
          <a:xfrm>
            <a:off x="685155" y="4742121"/>
            <a:ext cx="5437236" cy="442379"/>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a:ln>
                  <a:noFill/>
                </a:ln>
                <a:solidFill>
                  <a:srgbClr val="000000"/>
                </a:solidFill>
                <a:effectLst/>
                <a:uLnTx/>
                <a:uFillTx/>
                <a:latin typeface="Arial" charset="0"/>
                <a:ea typeface="ＭＳ Ｐゴシック" charset="0"/>
                <a:cs typeface="DejaVu Sans" charset="0"/>
              </a:rPr>
              <a:t>Xen Hypervisor</a:t>
            </a:r>
          </a:p>
        </p:txBody>
      </p:sp>
      <p:sp>
        <p:nvSpPr>
          <p:cNvPr id="40" name="Rectangle 8"/>
          <p:cNvSpPr>
            <a:spLocks noChangeArrowheads="1"/>
          </p:cNvSpPr>
          <p:nvPr/>
        </p:nvSpPr>
        <p:spPr bwMode="auto">
          <a:xfrm>
            <a:off x="681348" y="2243196"/>
            <a:ext cx="1393637" cy="2410995"/>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Dom0</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41" name="Rectangle 10"/>
          <p:cNvSpPr>
            <a:spLocks noChangeArrowheads="1"/>
          </p:cNvSpPr>
          <p:nvPr/>
        </p:nvSpPr>
        <p:spPr bwMode="auto">
          <a:xfrm>
            <a:off x="681348" y="5288216"/>
            <a:ext cx="5437236" cy="586513"/>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a:ln>
                  <a:noFill/>
                </a:ln>
                <a:solidFill>
                  <a:srgbClr val="000000"/>
                </a:solidFill>
                <a:effectLst/>
                <a:uLnTx/>
                <a:uFillTx/>
                <a:latin typeface="Arial" charset="0"/>
                <a:ea typeface="ＭＳ Ｐゴシック" charset="0"/>
                <a:cs typeface="DejaVu Sans" charset="0"/>
              </a:rPr>
              <a:t>Host HW</a:t>
            </a:r>
          </a:p>
        </p:txBody>
      </p:sp>
      <p:sp>
        <p:nvSpPr>
          <p:cNvPr id="47" name="Rectangle 13"/>
          <p:cNvSpPr>
            <a:spLocks noChangeArrowheads="1"/>
          </p:cNvSpPr>
          <p:nvPr/>
        </p:nvSpPr>
        <p:spPr bwMode="auto">
          <a:xfrm>
            <a:off x="2203739" y="2236855"/>
            <a:ext cx="1124213" cy="2417336"/>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Guest VM</a:t>
            </a:r>
            <a:r>
              <a:rPr kumimoji="0" lang="en-US" sz="1500" b="0" i="0" u="none" strike="noStrike" kern="0" cap="none" spc="0" normalizeH="0" baseline="-25000" noProof="0" dirty="0" smtClean="0">
                <a:ln>
                  <a:noFill/>
                </a:ln>
                <a:solidFill>
                  <a:srgbClr val="000000"/>
                </a:solidFill>
                <a:effectLst/>
                <a:uLnTx/>
                <a:uFillTx/>
                <a:latin typeface="Arial" charset="0"/>
                <a:ea typeface="ＭＳ Ｐゴシック" charset="0"/>
                <a:cs typeface="DejaVu Sans" charset="0"/>
              </a:rPr>
              <a:t>n</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sp>
        <p:nvSpPr>
          <p:cNvPr id="66" name="Content Placeholder 2"/>
          <p:cNvSpPr>
            <a:spLocks noGrp="1"/>
          </p:cNvSpPr>
          <p:nvPr>
            <p:ph idx="1"/>
          </p:nvPr>
        </p:nvSpPr>
        <p:spPr bwMode="auto">
          <a:xfrm>
            <a:off x="6667927" y="2034283"/>
            <a:ext cx="4708008" cy="4089115"/>
          </a:xfrm>
          <a:prstGeom prst="rect">
            <a:avLst/>
          </a:prstGeom>
          <a:noFill/>
          <a:ln w="9525">
            <a:noFill/>
            <a:miter lim="800000"/>
            <a:headEnd/>
            <a:tailEnd/>
          </a:ln>
        </p:spPr>
        <p:txBody>
          <a:bodyPr anchor="t" anchorCtr="0"/>
          <a:lstStyle/>
          <a:p>
            <a:pPr marL="0" indent="0" eaLnBrk="1" fontAlgn="auto" hangingPunct="1">
              <a:spcBef>
                <a:spcPts val="0"/>
              </a:spcBef>
              <a:spcAft>
                <a:spcPts val="0"/>
              </a:spcAft>
              <a:buClrTx/>
              <a:buNone/>
            </a:pPr>
            <a:r>
              <a:rPr lang="en-GB" sz="2400" dirty="0" smtClean="0"/>
              <a:t>Disadvantages</a:t>
            </a:r>
            <a:endParaRPr lang="en-GB" sz="2400" dirty="0"/>
          </a:p>
          <a:p>
            <a:r>
              <a:rPr lang="en-GB" sz="2000" dirty="0" smtClean="0"/>
              <a:t>Slower than PV due to Emulation</a:t>
            </a:r>
            <a:br>
              <a:rPr lang="en-GB" sz="2000" dirty="0" smtClean="0"/>
            </a:br>
            <a:r>
              <a:rPr lang="en-GB" sz="2000" dirty="0" smtClean="0"/>
              <a:t>(mainly I/O devices)</a:t>
            </a:r>
            <a:br>
              <a:rPr lang="en-GB" sz="2000" dirty="0" smtClean="0"/>
            </a:br>
            <a:endParaRPr lang="en-GB" sz="800" dirty="0" smtClean="0"/>
          </a:p>
          <a:p>
            <a:pPr marL="0" indent="0" eaLnBrk="1" fontAlgn="auto" hangingPunct="1">
              <a:spcBef>
                <a:spcPts val="0"/>
              </a:spcBef>
              <a:spcAft>
                <a:spcPts val="0"/>
              </a:spcAft>
              <a:buClrTx/>
              <a:buNone/>
            </a:pPr>
            <a:r>
              <a:rPr lang="en-GB" sz="2400" dirty="0" smtClean="0"/>
              <a:t>Advantages</a:t>
            </a:r>
            <a:endParaRPr lang="en-GB" sz="2400" dirty="0"/>
          </a:p>
          <a:p>
            <a:pPr eaLnBrk="1" fontAlgn="auto" hangingPunct="1">
              <a:spcBef>
                <a:spcPts val="0"/>
              </a:spcBef>
              <a:spcAft>
                <a:spcPts val="0"/>
              </a:spcAft>
              <a:buClrTx/>
            </a:pPr>
            <a:r>
              <a:rPr lang="en-GB" sz="2000" dirty="0" smtClean="0"/>
              <a:t>Install the same way as native Linux </a:t>
            </a:r>
            <a:endParaRPr lang="en-GB" sz="2000" dirty="0"/>
          </a:p>
          <a:p>
            <a:pPr eaLnBrk="1" fontAlgn="auto" hangingPunct="1">
              <a:spcBef>
                <a:spcPts val="0"/>
              </a:spcBef>
              <a:spcAft>
                <a:spcPts val="0"/>
              </a:spcAft>
              <a:buClrTx/>
            </a:pPr>
            <a:endParaRPr lang="en-GB" sz="800" b="0" dirty="0" smtClean="0"/>
          </a:p>
          <a:p>
            <a:pPr marL="0" indent="0" eaLnBrk="1" fontAlgn="auto" hangingPunct="1">
              <a:spcBef>
                <a:spcPts val="0"/>
              </a:spcBef>
              <a:spcAft>
                <a:spcPts val="0"/>
              </a:spcAft>
              <a:buNone/>
            </a:pPr>
            <a:r>
              <a:rPr lang="en-GB" sz="2400" dirty="0" smtClean="0"/>
              <a:t>Stub </a:t>
            </a:r>
            <a:r>
              <a:rPr lang="en-GB" sz="2400" dirty="0"/>
              <a:t>Domains</a:t>
            </a:r>
          </a:p>
          <a:p>
            <a:pPr eaLnBrk="1" fontAlgn="auto" hangingPunct="1">
              <a:spcBef>
                <a:spcPts val="0"/>
              </a:spcBef>
              <a:spcAft>
                <a:spcPts val="0"/>
              </a:spcAft>
            </a:pPr>
            <a:r>
              <a:rPr lang="en-GB" sz="2000" dirty="0"/>
              <a:t>Security</a:t>
            </a:r>
          </a:p>
          <a:p>
            <a:pPr eaLnBrk="1" fontAlgn="auto" hangingPunct="1">
              <a:spcBef>
                <a:spcPts val="0"/>
              </a:spcBef>
              <a:spcAft>
                <a:spcPts val="0"/>
              </a:spcAft>
            </a:pPr>
            <a:r>
              <a:rPr lang="en-GB" sz="2000" dirty="0"/>
              <a:t>Isolation</a:t>
            </a:r>
          </a:p>
          <a:p>
            <a:pPr eaLnBrk="1" fontAlgn="auto" hangingPunct="1">
              <a:spcBef>
                <a:spcPts val="0"/>
              </a:spcBef>
              <a:spcAft>
                <a:spcPts val="0"/>
              </a:spcAft>
            </a:pPr>
            <a:r>
              <a:rPr lang="en-GB" sz="2000" dirty="0"/>
              <a:t>Reliability and Robustness</a:t>
            </a:r>
          </a:p>
          <a:p>
            <a:pPr marL="0" indent="0" eaLnBrk="1" fontAlgn="auto" hangingPunct="1">
              <a:spcBef>
                <a:spcPts val="0"/>
              </a:spcBef>
              <a:spcAft>
                <a:spcPts val="0"/>
              </a:spcAft>
              <a:buClrTx/>
              <a:buNone/>
            </a:pPr>
            <a:endParaRPr lang="en-GB" sz="2400" b="0" dirty="0" smtClean="0"/>
          </a:p>
          <a:p>
            <a:pPr marL="0" indent="0" eaLnBrk="1" fontAlgn="auto" hangingPunct="1">
              <a:spcBef>
                <a:spcPts val="0"/>
              </a:spcBef>
              <a:spcAft>
                <a:spcPts val="0"/>
              </a:spcAft>
              <a:buClrTx/>
              <a:buNone/>
            </a:pPr>
            <a:endParaRPr lang="en-GB" sz="2400" b="0" dirty="0" smtClean="0"/>
          </a:p>
        </p:txBody>
      </p:sp>
      <p:sp>
        <p:nvSpPr>
          <p:cNvPr id="70" name="Rectangle 69"/>
          <p:cNvSpPr>
            <a:spLocks noChangeArrowheads="1"/>
          </p:cNvSpPr>
          <p:nvPr/>
        </p:nvSpPr>
        <p:spPr bwMode="auto">
          <a:xfrm>
            <a:off x="752821" y="3259412"/>
            <a:ext cx="1243033"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Device Model</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80" name="Title 7"/>
          <p:cNvSpPr txBox="1">
            <a:spLocks/>
          </p:cNvSpPr>
          <p:nvPr/>
        </p:nvSpPr>
        <p:spPr bwMode="auto">
          <a:xfrm>
            <a:off x="545136" y="333375"/>
            <a:ext cx="9390172" cy="1144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4400">
                <a:solidFill>
                  <a:schemeClr val="tx2"/>
                </a:solidFill>
                <a:latin typeface="Aharoni" pitchFamily="2" charset="-79"/>
                <a:cs typeface="Aharoni" pitchFamily="2" charset="-79"/>
              </a:defRPr>
            </a:lvl2pPr>
            <a:lvl3pPr algn="l" rtl="0" eaLnBrk="0" fontAlgn="base" hangingPunct="0">
              <a:spcBef>
                <a:spcPct val="0"/>
              </a:spcBef>
              <a:spcAft>
                <a:spcPct val="0"/>
              </a:spcAft>
              <a:defRPr sz="4400">
                <a:solidFill>
                  <a:schemeClr val="tx2"/>
                </a:solidFill>
                <a:latin typeface="Aharoni" pitchFamily="2" charset="-79"/>
                <a:cs typeface="Aharoni" pitchFamily="2" charset="-79"/>
              </a:defRPr>
            </a:lvl3pPr>
            <a:lvl4pPr algn="l" rtl="0" eaLnBrk="0" fontAlgn="base" hangingPunct="0">
              <a:spcBef>
                <a:spcPct val="0"/>
              </a:spcBef>
              <a:spcAft>
                <a:spcPct val="0"/>
              </a:spcAft>
              <a:defRPr sz="4400">
                <a:solidFill>
                  <a:schemeClr val="tx2"/>
                </a:solidFill>
                <a:latin typeface="Aharoni" pitchFamily="2" charset="-79"/>
                <a:cs typeface="Aharoni" pitchFamily="2" charset="-79"/>
              </a:defRPr>
            </a:lvl4pPr>
            <a:lvl5pPr algn="l" rtl="0" eaLnBrk="0" fontAlgn="base" hangingPunct="0">
              <a:spcBef>
                <a:spcPct val="0"/>
              </a:spcBef>
              <a:spcAft>
                <a:spcPct val="0"/>
              </a:spcAft>
              <a:defRPr sz="4400">
                <a:solidFill>
                  <a:schemeClr val="tx2"/>
                </a:solidFill>
                <a:latin typeface="Aharoni" pitchFamily="2" charset="-79"/>
                <a:cs typeface="Aharoni" pitchFamily="2" charset="-79"/>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GB" sz="6000" dirty="0" smtClean="0"/>
              <a:t>HVM &amp; Stub Domains</a:t>
            </a:r>
            <a:endParaRPr lang="en-GB" sz="6000" dirty="0"/>
          </a:p>
        </p:txBody>
      </p:sp>
      <p:cxnSp>
        <p:nvCxnSpPr>
          <p:cNvPr id="3" name="Straight Arrow Connector 2"/>
          <p:cNvCxnSpPr/>
          <p:nvPr/>
        </p:nvCxnSpPr>
        <p:spPr>
          <a:xfrm flipV="1">
            <a:off x="1969478" y="3472962"/>
            <a:ext cx="694592" cy="0"/>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1318846" y="3587262"/>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2209774" y="3590198"/>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sp>
        <p:nvSpPr>
          <p:cNvPr id="45" name="Text Box 155"/>
          <p:cNvSpPr txBox="1">
            <a:spLocks noChangeArrowheads="1"/>
          </p:cNvSpPr>
          <p:nvPr/>
        </p:nvSpPr>
        <p:spPr bwMode="auto">
          <a:xfrm>
            <a:off x="2169048" y="3204995"/>
            <a:ext cx="928460"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Emulation </a:t>
            </a:r>
          </a:p>
        </p:txBody>
      </p:sp>
      <p:sp>
        <p:nvSpPr>
          <p:cNvPr id="46" name="Text Box 155"/>
          <p:cNvSpPr txBox="1">
            <a:spLocks noChangeArrowheads="1"/>
          </p:cNvSpPr>
          <p:nvPr/>
        </p:nvSpPr>
        <p:spPr bwMode="auto">
          <a:xfrm>
            <a:off x="1034954" y="4333341"/>
            <a:ext cx="652743"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Event</a:t>
            </a:r>
          </a:p>
        </p:txBody>
      </p:sp>
      <p:sp>
        <p:nvSpPr>
          <p:cNvPr id="48" name="Text Box 155"/>
          <p:cNvSpPr txBox="1">
            <a:spLocks noChangeArrowheads="1"/>
          </p:cNvSpPr>
          <p:nvPr/>
        </p:nvSpPr>
        <p:spPr bwMode="auto">
          <a:xfrm>
            <a:off x="2578193" y="4333341"/>
            <a:ext cx="614271"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VMEXIT</a:t>
            </a:r>
          </a:p>
        </p:txBody>
      </p:sp>
      <p:grpSp>
        <p:nvGrpSpPr>
          <p:cNvPr id="9" name="Group 8"/>
          <p:cNvGrpSpPr/>
          <p:nvPr/>
        </p:nvGrpSpPr>
        <p:grpSpPr>
          <a:xfrm>
            <a:off x="3597329" y="2239791"/>
            <a:ext cx="2525062" cy="2742527"/>
            <a:chOff x="3597329" y="2239791"/>
            <a:chExt cx="2525062" cy="2742527"/>
          </a:xfrm>
        </p:grpSpPr>
        <p:grpSp>
          <p:nvGrpSpPr>
            <p:cNvPr id="5" name="Group 4"/>
            <p:cNvGrpSpPr/>
            <p:nvPr/>
          </p:nvGrpSpPr>
          <p:grpSpPr>
            <a:xfrm>
              <a:off x="3597329" y="2240094"/>
              <a:ext cx="1393200" cy="2414097"/>
              <a:chOff x="4494113" y="2240094"/>
              <a:chExt cx="1393200" cy="2414097"/>
            </a:xfrm>
          </p:grpSpPr>
          <p:sp>
            <p:nvSpPr>
              <p:cNvPr id="65" name="Rectangle 8"/>
              <p:cNvSpPr>
                <a:spLocks noChangeArrowheads="1"/>
              </p:cNvSpPr>
              <p:nvPr/>
            </p:nvSpPr>
            <p:spPr bwMode="auto">
              <a:xfrm>
                <a:off x="4494113" y="2240094"/>
                <a:ext cx="1393200" cy="2414097"/>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err="1" smtClean="0">
                    <a:ln>
                      <a:noFill/>
                    </a:ln>
                    <a:solidFill>
                      <a:srgbClr val="000000"/>
                    </a:solidFill>
                    <a:effectLst/>
                    <a:uLnTx/>
                    <a:uFillTx/>
                    <a:latin typeface="Arial" charset="0"/>
                    <a:ea typeface="ＭＳ Ｐゴシック" charset="0"/>
                    <a:cs typeface="DejaVu Sans" charset="0"/>
                  </a:rPr>
                  <a:t>Stubdom</a:t>
                </a:r>
                <a:r>
                  <a:rPr lang="en-US" sz="1500" kern="0" baseline="-25000" dirty="0" smtClean="0">
                    <a:solidFill>
                      <a:srgbClr val="000000"/>
                    </a:solidFill>
                    <a:latin typeface="Arial" charset="0"/>
                    <a:ea typeface="ＭＳ Ｐゴシック" charset="0"/>
                    <a:cs typeface="DejaVu Sans" charset="0"/>
                  </a:rPr>
                  <a:t>n</a:t>
                </a:r>
                <a:endPar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endParaRPr>
              </a:p>
            </p:txBody>
          </p:sp>
          <p:sp>
            <p:nvSpPr>
              <p:cNvPr id="75" name="Rectangle 74"/>
              <p:cNvSpPr>
                <a:spLocks noChangeArrowheads="1"/>
              </p:cNvSpPr>
              <p:nvPr/>
            </p:nvSpPr>
            <p:spPr bwMode="auto">
              <a:xfrm>
                <a:off x="4566979" y="3257702"/>
                <a:ext cx="1247469" cy="439108"/>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1300" b="1" kern="0" dirty="0" smtClean="0">
                    <a:solidFill>
                      <a:schemeClr val="tx1"/>
                    </a:solidFill>
                    <a:latin typeface="Arial" charset="0"/>
                    <a:ea typeface="ＭＳ Ｐゴシック" charset="0"/>
                    <a:cs typeface="DejaVu Sans" charset="0"/>
                  </a:rPr>
                  <a:t>Device Model</a:t>
                </a:r>
                <a:endParaRPr kumimoji="0" lang="en-US" sz="1300" b="1" i="0" u="none" strike="noStrike" kern="0" cap="none" spc="0" normalizeH="0" baseline="0" noProof="0" dirty="0">
                  <a:ln>
                    <a:noFill/>
                  </a:ln>
                  <a:solidFill>
                    <a:schemeClr val="tx1"/>
                  </a:solidFill>
                  <a:effectLst/>
                  <a:uLnTx/>
                  <a:uFillTx/>
                  <a:latin typeface="Arial" charset="0"/>
                  <a:ea typeface="ＭＳ Ｐゴシック" charset="0"/>
                  <a:cs typeface="DejaVu Sans" charset="0"/>
                </a:endParaRPr>
              </a:p>
            </p:txBody>
          </p:sp>
          <p:sp>
            <p:nvSpPr>
              <p:cNvPr id="77" name="Rectangle 76"/>
              <p:cNvSpPr>
                <a:spLocks noChangeArrowheads="1"/>
              </p:cNvSpPr>
              <p:nvPr/>
            </p:nvSpPr>
            <p:spPr bwMode="auto">
              <a:xfrm>
                <a:off x="4564181" y="4262064"/>
                <a:ext cx="1253064"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chemeClr val="bg1"/>
                    </a:solidFill>
                    <a:latin typeface="Arial" charset="0"/>
                    <a:ea typeface="ＭＳ Ｐゴシック" charset="0"/>
                    <a:cs typeface="DejaVu Sans" charset="0"/>
                  </a:rPr>
                  <a:t>Mini OS</a:t>
                </a:r>
                <a:endParaRPr lang="en-US" sz="1300" b="1" dirty="0">
                  <a:solidFill>
                    <a:schemeClr val="bg1"/>
                  </a:solidFill>
                  <a:latin typeface="Arial" charset="0"/>
                  <a:ea typeface="ＭＳ Ｐゴシック" charset="0"/>
                  <a:cs typeface="DejaVu Sans" charset="0"/>
                </a:endParaRPr>
              </a:p>
            </p:txBody>
          </p:sp>
        </p:grpSp>
        <p:sp>
          <p:nvSpPr>
            <p:cNvPr id="49" name="Rectangle 13"/>
            <p:cNvSpPr>
              <a:spLocks noChangeArrowheads="1"/>
            </p:cNvSpPr>
            <p:nvPr/>
          </p:nvSpPr>
          <p:spPr bwMode="auto">
            <a:xfrm>
              <a:off x="4999191" y="2239791"/>
              <a:ext cx="1123200" cy="2417336"/>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500" b="0" i="0" u="none" strike="noStrike" kern="0" cap="none" spc="0" normalizeH="0" baseline="0" noProof="0" dirty="0" smtClean="0">
                  <a:ln>
                    <a:noFill/>
                  </a:ln>
                  <a:solidFill>
                    <a:srgbClr val="000000"/>
                  </a:solidFill>
                  <a:effectLst/>
                  <a:uLnTx/>
                  <a:uFillTx/>
                  <a:latin typeface="Arial" charset="0"/>
                  <a:ea typeface="ＭＳ Ｐゴシック" charset="0"/>
                  <a:cs typeface="DejaVu Sans" charset="0"/>
                </a:rPr>
                <a:t>Guest VM</a:t>
              </a:r>
              <a:r>
                <a:rPr kumimoji="0" lang="en-US" sz="1500" b="0" i="0" u="none" strike="noStrike" kern="0" cap="none" spc="0" normalizeH="0" baseline="-25000" noProof="0" dirty="0" smtClean="0">
                  <a:ln>
                    <a:noFill/>
                  </a:ln>
                  <a:solidFill>
                    <a:srgbClr val="000000"/>
                  </a:solidFill>
                  <a:effectLst/>
                  <a:uLnTx/>
                  <a:uFillTx/>
                  <a:latin typeface="Arial" charset="0"/>
                  <a:ea typeface="ＭＳ Ｐゴシック" charset="0"/>
                  <a:cs typeface="DejaVu Sans" charset="0"/>
                </a:rPr>
                <a:t>n</a:t>
              </a:r>
              <a:endParaRPr kumimoji="0" lang="en-US" sz="1500" b="0" i="0" u="none" strike="noStrike" kern="0" cap="none" spc="0" normalizeH="0" baseline="-25000" noProof="0" dirty="0">
                <a:ln>
                  <a:noFill/>
                </a:ln>
                <a:solidFill>
                  <a:srgbClr val="000000"/>
                </a:solidFill>
                <a:effectLst/>
                <a:uLnTx/>
                <a:uFillTx/>
                <a:latin typeface="Arial" charset="0"/>
                <a:ea typeface="ＭＳ Ｐゴシック" charset="0"/>
                <a:cs typeface="DejaVu Sans" charset="0"/>
              </a:endParaRPr>
            </a:p>
          </p:txBody>
        </p:sp>
        <p:cxnSp>
          <p:nvCxnSpPr>
            <p:cNvPr id="50" name="Straight Arrow Connector 49"/>
            <p:cNvCxnSpPr/>
            <p:nvPr/>
          </p:nvCxnSpPr>
          <p:spPr>
            <a:xfrm flipV="1">
              <a:off x="4891358" y="3475898"/>
              <a:ext cx="694592" cy="0"/>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flipV="1">
              <a:off x="4240726" y="3590198"/>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a:off x="5131654" y="3593134"/>
              <a:ext cx="729762" cy="1389184"/>
            </a:xfrm>
            <a:prstGeom prst="straightConnector1">
              <a:avLst/>
            </a:prstGeom>
            <a:ln w="63500">
              <a:solidFill>
                <a:srgbClr val="FFC000"/>
              </a:solidFill>
              <a:tailEnd type="stealth" w="med" len="lg"/>
            </a:ln>
          </p:spPr>
          <p:style>
            <a:lnRef idx="2">
              <a:schemeClr val="accent1"/>
            </a:lnRef>
            <a:fillRef idx="0">
              <a:schemeClr val="accent1"/>
            </a:fillRef>
            <a:effectRef idx="1">
              <a:schemeClr val="accent1"/>
            </a:effectRef>
            <a:fontRef idx="minor">
              <a:schemeClr val="tx1"/>
            </a:fontRef>
          </p:style>
        </p:cxnSp>
        <p:sp>
          <p:nvSpPr>
            <p:cNvPr id="64" name="Text Box 155"/>
            <p:cNvSpPr txBox="1">
              <a:spLocks noChangeArrowheads="1"/>
            </p:cNvSpPr>
            <p:nvPr/>
          </p:nvSpPr>
          <p:spPr bwMode="auto">
            <a:xfrm>
              <a:off x="5090928" y="3207931"/>
              <a:ext cx="928460"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Emulation </a:t>
              </a:r>
            </a:p>
          </p:txBody>
        </p:sp>
        <p:sp>
          <p:nvSpPr>
            <p:cNvPr id="67" name="Text Box 155"/>
            <p:cNvSpPr txBox="1">
              <a:spLocks noChangeArrowheads="1"/>
            </p:cNvSpPr>
            <p:nvPr/>
          </p:nvSpPr>
          <p:spPr bwMode="auto">
            <a:xfrm>
              <a:off x="3798578" y="3949429"/>
              <a:ext cx="652743"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 Event</a:t>
              </a:r>
            </a:p>
          </p:txBody>
        </p:sp>
        <p:sp>
          <p:nvSpPr>
            <p:cNvPr id="74" name="Text Box 155"/>
            <p:cNvSpPr txBox="1">
              <a:spLocks noChangeArrowheads="1"/>
            </p:cNvSpPr>
            <p:nvPr/>
          </p:nvSpPr>
          <p:spPr bwMode="auto">
            <a:xfrm>
              <a:off x="5500073" y="4336277"/>
              <a:ext cx="614271"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VMEXIT</a:t>
              </a:r>
            </a:p>
          </p:txBody>
        </p:sp>
      </p:grpSp>
    </p:spTree>
    <p:extLst>
      <p:ext uri="{BB962C8B-B14F-4D97-AF65-F5344CB8AC3E}">
        <p14:creationId xmlns:p14="http://schemas.microsoft.com/office/powerpoint/2010/main" val="340666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5" end="5"/>
                                            </p:txEl>
                                          </p:spTgt>
                                        </p:tgtEl>
                                        <p:attrNameLst>
                                          <p:attrName>style.visibility</p:attrName>
                                        </p:attrNameLst>
                                      </p:cBhvr>
                                      <p:to>
                                        <p:strVal val="visible"/>
                                      </p:to>
                                    </p:set>
                                    <p:animEffect transition="in" filter="fade">
                                      <p:cBhvr>
                                        <p:cTn id="13" dur="500"/>
                                        <p:tgtEl>
                                          <p:spTgt spid="6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xEl>
                                              <p:pRg st="6" end="6"/>
                                            </p:txEl>
                                          </p:spTgt>
                                        </p:tgtEl>
                                        <p:attrNameLst>
                                          <p:attrName>style.visibility</p:attrName>
                                        </p:attrNameLst>
                                      </p:cBhvr>
                                      <p:to>
                                        <p:strVal val="visible"/>
                                      </p:to>
                                    </p:set>
                                    <p:animEffect transition="in" filter="fade">
                                      <p:cBhvr>
                                        <p:cTn id="16" dur="500"/>
                                        <p:tgtEl>
                                          <p:spTgt spid="6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xEl>
                                              <p:pRg st="7" end="7"/>
                                            </p:txEl>
                                          </p:spTgt>
                                        </p:tgtEl>
                                        <p:attrNameLst>
                                          <p:attrName>style.visibility</p:attrName>
                                        </p:attrNameLst>
                                      </p:cBhvr>
                                      <p:to>
                                        <p:strVal val="visible"/>
                                      </p:to>
                                    </p:set>
                                    <p:animEffect transition="in" filter="fade">
                                      <p:cBhvr>
                                        <p:cTn id="19" dur="500"/>
                                        <p:tgtEl>
                                          <p:spTgt spid="66">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6">
                                            <p:txEl>
                                              <p:pRg st="8" end="8"/>
                                            </p:txEl>
                                          </p:spTgt>
                                        </p:tgtEl>
                                        <p:attrNameLst>
                                          <p:attrName>style.visibility</p:attrName>
                                        </p:attrNameLst>
                                      </p:cBhvr>
                                      <p:to>
                                        <p:strVal val="visible"/>
                                      </p:to>
                                    </p:set>
                                    <p:animEffect transition="in" filter="fade">
                                      <p:cBhvr>
                                        <p:cTn id="22" dur="500"/>
                                        <p:tgtEl>
                                          <p:spTgt spid="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sz="2400" dirty="0" smtClean="0"/>
              <a:t>A mixture of PV and HVM</a:t>
            </a:r>
            <a:br>
              <a:rPr lang="en-GB" sz="2400" dirty="0" smtClean="0"/>
            </a:br>
            <a:endParaRPr lang="en-GB" sz="400" dirty="0" smtClean="0"/>
          </a:p>
          <a:p>
            <a:r>
              <a:rPr lang="en-GB" sz="2400" dirty="0" smtClean="0"/>
              <a:t>Linux enables </a:t>
            </a:r>
            <a:r>
              <a:rPr lang="en-GB" sz="2400" dirty="0"/>
              <a:t>as many PV interfaces as </a:t>
            </a:r>
            <a:r>
              <a:rPr lang="en-GB" sz="2400" dirty="0" smtClean="0"/>
              <a:t>possible</a:t>
            </a:r>
          </a:p>
          <a:p>
            <a:endParaRPr lang="en-GB" sz="400" dirty="0" smtClean="0"/>
          </a:p>
          <a:p>
            <a:r>
              <a:rPr lang="en-GB" sz="2400" dirty="0" smtClean="0"/>
              <a:t>This has advantages</a:t>
            </a:r>
          </a:p>
          <a:p>
            <a:pPr lvl="1"/>
            <a:r>
              <a:rPr lang="en-GB" sz="2000" dirty="0" smtClean="0"/>
              <a:t>install </a:t>
            </a:r>
            <a:r>
              <a:rPr lang="en-GB" sz="2000" dirty="0"/>
              <a:t>the same way as native</a:t>
            </a:r>
          </a:p>
          <a:p>
            <a:pPr lvl="1"/>
            <a:r>
              <a:rPr lang="en-GB" sz="2000" dirty="0" smtClean="0"/>
              <a:t>PC-like </a:t>
            </a:r>
            <a:r>
              <a:rPr lang="en-GB" sz="2000" dirty="0"/>
              <a:t>hardware</a:t>
            </a:r>
          </a:p>
          <a:p>
            <a:pPr lvl="1"/>
            <a:r>
              <a:rPr lang="en-GB" sz="2000" dirty="0" smtClean="0"/>
              <a:t>access </a:t>
            </a:r>
            <a:r>
              <a:rPr lang="en-GB" sz="2000" dirty="0"/>
              <a:t>to fast </a:t>
            </a:r>
            <a:r>
              <a:rPr lang="en-GB" sz="2000" dirty="0" smtClean="0"/>
              <a:t>PV devices</a:t>
            </a:r>
            <a:endParaRPr lang="en-GB" sz="2000" dirty="0"/>
          </a:p>
          <a:p>
            <a:pPr lvl="1"/>
            <a:r>
              <a:rPr lang="en-GB" sz="2000" dirty="0" smtClean="0"/>
              <a:t>exploit </a:t>
            </a:r>
            <a:r>
              <a:rPr lang="en-GB" sz="2000" dirty="0"/>
              <a:t>nested </a:t>
            </a:r>
            <a:r>
              <a:rPr lang="en-GB" sz="2000" dirty="0" smtClean="0"/>
              <a:t>paging</a:t>
            </a:r>
          </a:p>
          <a:p>
            <a:pPr lvl="1"/>
            <a:r>
              <a:rPr lang="en-GB" sz="2000" dirty="0" smtClean="0">
                <a:hlinkClick r:id="rId3"/>
              </a:rPr>
              <a:t>Good performance trade-offs</a:t>
            </a:r>
            <a:endParaRPr lang="en-GB" sz="2000" dirty="0" smtClean="0"/>
          </a:p>
          <a:p>
            <a:pPr lvl="1"/>
            <a:endParaRPr lang="en-GB" sz="400" dirty="0"/>
          </a:p>
          <a:p>
            <a:r>
              <a:rPr lang="en-GB" sz="2400" dirty="0" smtClean="0"/>
              <a:t>Drivers in Linux 3.x</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079218054"/>
              </p:ext>
            </p:extLst>
          </p:nvPr>
        </p:nvGraphicFramePr>
        <p:xfrm>
          <a:off x="6184900" y="2425190"/>
          <a:ext cx="5087939" cy="3307080"/>
        </p:xfrm>
        <a:graphic>
          <a:graphicData uri="http://schemas.openxmlformats.org/drawingml/2006/table">
            <a:tbl>
              <a:tblPr firstRow="1" bandRow="1">
                <a:tableStyleId>{0E3FDE45-AF77-4B5C-9715-49D594BDF05E}</a:tableStyleId>
              </a:tblPr>
              <a:tblGrid>
                <a:gridCol w="1851269"/>
                <a:gridCol w="1078890"/>
                <a:gridCol w="1078890"/>
                <a:gridCol w="1078890"/>
              </a:tblGrid>
              <a:tr h="370840">
                <a:tc>
                  <a:txBody>
                    <a:bodyPr/>
                    <a:lstStyle/>
                    <a:p>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HVM</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 on HVM</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Boot Sequence</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Emulated</a:t>
                      </a:r>
                      <a:endParaRPr lang="en-GB"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cs typeface="Calibri" pitchFamily="34" charset="0"/>
                        </a:rPr>
                        <a:t>Emulated</a:t>
                      </a: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Memory</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Interrupts,</a:t>
                      </a:r>
                      <a:r>
                        <a:rPr lang="en-GB" b="1" baseline="0" dirty="0" smtClean="0">
                          <a:latin typeface="Calibri" pitchFamily="34" charset="0"/>
                          <a:cs typeface="Calibri" pitchFamily="34" charset="0"/>
                        </a:rPr>
                        <a:t> Timers &amp; Spinlocks</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Emulated</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Disk &amp; Network</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Emulated</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r h="370840">
                <a:tc>
                  <a:txBody>
                    <a:bodyPr/>
                    <a:lstStyle/>
                    <a:p>
                      <a:r>
                        <a:rPr lang="en-GB" b="1" dirty="0" smtClean="0">
                          <a:latin typeface="Calibri" pitchFamily="34" charset="0"/>
                          <a:cs typeface="Calibri" pitchFamily="34" charset="0"/>
                        </a:rPr>
                        <a:t>Privileged</a:t>
                      </a:r>
                      <a:r>
                        <a:rPr lang="en-GB" b="1" baseline="0" dirty="0" smtClean="0">
                          <a:latin typeface="Calibri" pitchFamily="34" charset="0"/>
                          <a:cs typeface="Calibri" pitchFamily="34" charset="0"/>
                        </a:rPr>
                        <a:t> Operations</a:t>
                      </a:r>
                      <a:endParaRPr lang="en-GB" b="1"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HW</a:t>
                      </a:r>
                      <a:endParaRPr lang="en-GB" dirty="0">
                        <a:latin typeface="Calibri" pitchFamily="34" charset="0"/>
                        <a:cs typeface="Calibri" pitchFamily="34" charset="0"/>
                      </a:endParaRPr>
                    </a:p>
                  </a:txBody>
                  <a:tcPr/>
                </a:tc>
                <a:tc>
                  <a:txBody>
                    <a:bodyPr/>
                    <a:lstStyle/>
                    <a:p>
                      <a:r>
                        <a:rPr lang="en-GB" dirty="0" smtClean="0">
                          <a:latin typeface="Calibri" pitchFamily="34" charset="0"/>
                          <a:cs typeface="Calibri" pitchFamily="34" charset="0"/>
                        </a:rPr>
                        <a:t>PV</a:t>
                      </a:r>
                      <a:endParaRPr lang="en-GB" dirty="0">
                        <a:latin typeface="Calibri" pitchFamily="34" charset="0"/>
                        <a:cs typeface="Calibri" pitchFamily="34" charset="0"/>
                      </a:endParaRPr>
                    </a:p>
                  </a:txBody>
                  <a:tcPr/>
                </a:tc>
              </a:tr>
            </a:tbl>
          </a:graphicData>
        </a:graphic>
      </p:graphicFrame>
      <p:sp>
        <p:nvSpPr>
          <p:cNvPr id="4" name="Title 3"/>
          <p:cNvSpPr>
            <a:spLocks noGrp="1"/>
          </p:cNvSpPr>
          <p:nvPr>
            <p:ph type="title"/>
          </p:nvPr>
        </p:nvSpPr>
        <p:spPr/>
        <p:txBody>
          <a:bodyPr/>
          <a:lstStyle/>
          <a:p>
            <a:r>
              <a:rPr lang="en-GB" sz="6000" dirty="0" smtClean="0"/>
              <a:t>PV on HVM</a:t>
            </a:r>
            <a:endParaRPr lang="en-GB" sz="6000" dirty="0"/>
          </a:p>
        </p:txBody>
      </p:sp>
      <p:sp>
        <p:nvSpPr>
          <p:cNvPr id="6" name="Subtitle 1"/>
          <p:cNvSpPr txBox="1">
            <a:spLocks/>
          </p:cNvSpPr>
          <p:nvPr/>
        </p:nvSpPr>
        <p:spPr bwMode="auto">
          <a:xfrm>
            <a:off x="6077073" y="5917367"/>
            <a:ext cx="5346142" cy="470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FontTx/>
              <a:buNone/>
            </a:pPr>
            <a:r>
              <a:rPr lang="en-GB" sz="1400" dirty="0" smtClean="0">
                <a:solidFill>
                  <a:srgbClr val="000000"/>
                </a:solidFill>
              </a:rPr>
              <a:t>*) Emulated for Windows</a:t>
            </a:r>
          </a:p>
        </p:txBody>
      </p:sp>
      <p:cxnSp>
        <p:nvCxnSpPr>
          <p:cNvPr id="8" name="Straight Connector 7"/>
          <p:cNvCxnSpPr/>
          <p:nvPr/>
        </p:nvCxnSpPr>
        <p:spPr bwMode="auto">
          <a:xfrm>
            <a:off x="6164886" y="5912507"/>
            <a:ext cx="1000898" cy="0"/>
          </a:xfrm>
          <a:prstGeom prst="line">
            <a:avLst/>
          </a:prstGeom>
          <a:noFill/>
          <a:ln w="158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89752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Xen and Linux</a:t>
            </a:r>
            <a:endParaRPr lang="en-GB" sz="6000" dirty="0"/>
          </a:p>
        </p:txBody>
      </p:sp>
    </p:spTree>
    <p:extLst>
      <p:ext uri="{BB962C8B-B14F-4D97-AF65-F5344CB8AC3E}">
        <p14:creationId xmlns:p14="http://schemas.microsoft.com/office/powerpoint/2010/main" val="409610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043" y="2193547"/>
            <a:ext cx="10359152" cy="4117182"/>
          </a:xfrm>
        </p:spPr>
        <p:txBody>
          <a:bodyPr/>
          <a:lstStyle/>
          <a:p>
            <a:pPr marL="0" indent="0" algn="ctr">
              <a:buNone/>
            </a:pPr>
            <a:r>
              <a:rPr lang="en-GB" dirty="0" smtClean="0"/>
              <a:t>Xen was initially a University </a:t>
            </a:r>
            <a:r>
              <a:rPr lang="en-GB" dirty="0"/>
              <a:t>research project</a:t>
            </a:r>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dirty="0" smtClean="0"/>
              <a:t>Invasive </a:t>
            </a:r>
            <a:r>
              <a:rPr lang="en-GB" dirty="0"/>
              <a:t>changes to the </a:t>
            </a:r>
            <a:r>
              <a:rPr lang="en-GB" dirty="0" smtClean="0"/>
              <a:t>kernel </a:t>
            </a:r>
            <a:r>
              <a:rPr lang="en-GB" dirty="0"/>
              <a:t>to run Linux as </a:t>
            </a:r>
            <a:r>
              <a:rPr lang="en-GB" dirty="0" smtClean="0"/>
              <a:t/>
            </a:r>
            <a:br>
              <a:rPr lang="en-GB" dirty="0" smtClean="0"/>
            </a:br>
            <a:r>
              <a:rPr lang="en-GB" dirty="0" smtClean="0"/>
              <a:t>a </a:t>
            </a:r>
            <a:r>
              <a:rPr lang="en-GB" dirty="0"/>
              <a:t>PV </a:t>
            </a:r>
            <a:r>
              <a:rPr lang="en-GB" dirty="0" smtClean="0"/>
              <a:t>guest and Dom0</a:t>
            </a:r>
            <a:endParaRPr lang="en-GB" dirty="0"/>
          </a:p>
        </p:txBody>
      </p:sp>
      <p:sp>
        <p:nvSpPr>
          <p:cNvPr id="3" name="Title 2"/>
          <p:cNvSpPr>
            <a:spLocks noGrp="1"/>
          </p:cNvSpPr>
          <p:nvPr>
            <p:ph type="title"/>
          </p:nvPr>
        </p:nvSpPr>
        <p:spPr/>
        <p:txBody>
          <a:bodyPr/>
          <a:lstStyle/>
          <a:p>
            <a:r>
              <a:rPr lang="en-GB" sz="6000" dirty="0" smtClean="0"/>
              <a:t>Xen and the Linux Kerne</a:t>
            </a:r>
            <a:r>
              <a:rPr lang="en-GB" sz="6000" dirty="0"/>
              <a:t>l</a:t>
            </a:r>
          </a:p>
        </p:txBody>
      </p:sp>
      <p:sp>
        <p:nvSpPr>
          <p:cNvPr id="4" name="Chevron 3"/>
          <p:cNvSpPr/>
          <p:nvPr/>
        </p:nvSpPr>
        <p:spPr>
          <a:xfrm rot="5400000">
            <a:off x="5630632" y="3193833"/>
            <a:ext cx="925975"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7484" y="2328779"/>
            <a:ext cx="1541088" cy="17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2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r>
              <a:rPr lang="en-GB" dirty="0" smtClean="0"/>
              <a:t>PVOPS Project</a:t>
            </a:r>
          </a:p>
          <a:p>
            <a:pPr marL="0" indent="0" algn="ctr">
              <a:buNone/>
            </a:pPr>
            <a:r>
              <a:rPr lang="en-GB" dirty="0" smtClean="0"/>
              <a:t/>
            </a:r>
            <a:br>
              <a:rPr lang="en-GB" dirty="0" smtClean="0"/>
            </a:br>
            <a:endParaRPr lang="en-GB" sz="1800" dirty="0" smtClean="0"/>
          </a:p>
          <a:p>
            <a:pPr marL="0" indent="0" algn="ctr">
              <a:buNone/>
            </a:pPr>
            <a:r>
              <a:rPr lang="en-GB" sz="4000" b="1" dirty="0" smtClean="0"/>
              <a:t>Xen support in Linux 3.0+</a:t>
            </a:r>
            <a:br>
              <a:rPr lang="en-GB" sz="4000" b="1" dirty="0" smtClean="0"/>
            </a:br>
            <a:r>
              <a:rPr lang="en-GB" dirty="0" smtClean="0"/>
              <a:t>(it is functional but not yet fully optimized)</a:t>
            </a:r>
            <a:r>
              <a:rPr lang="en-GB" sz="2400" dirty="0" smtClean="0"/>
              <a:t/>
            </a:r>
            <a:br>
              <a:rPr lang="en-GB" sz="2400" dirty="0" smtClean="0"/>
            </a:br>
            <a:endParaRPr lang="en-GB" sz="2000" dirty="0" smtClean="0"/>
          </a:p>
          <a:p>
            <a:pPr marL="0" indent="0" algn="ctr">
              <a:buNone/>
            </a:pPr>
            <a:r>
              <a:rPr lang="en-GB" dirty="0" smtClean="0"/>
              <a:t/>
            </a:r>
            <a:br>
              <a:rPr lang="en-GB" dirty="0" smtClean="0"/>
            </a:br>
            <a:r>
              <a:rPr lang="en-GB" dirty="0" smtClean="0"/>
              <a:t>On-going optimization work in Linux 3.4 +</a:t>
            </a:r>
            <a:endParaRPr lang="en-GB" dirty="0"/>
          </a:p>
        </p:txBody>
      </p:sp>
      <p:sp>
        <p:nvSpPr>
          <p:cNvPr id="3" name="Title 2"/>
          <p:cNvSpPr>
            <a:spLocks noGrp="1"/>
          </p:cNvSpPr>
          <p:nvPr>
            <p:ph type="title"/>
          </p:nvPr>
        </p:nvSpPr>
        <p:spPr/>
        <p:txBody>
          <a:bodyPr/>
          <a:lstStyle/>
          <a:p>
            <a:r>
              <a:rPr lang="en-GB" sz="6000" dirty="0" smtClean="0"/>
              <a:t>Current State</a:t>
            </a:r>
            <a:endParaRPr lang="en-GB" sz="6000" dirty="0"/>
          </a:p>
        </p:txBody>
      </p:sp>
      <p:sp>
        <p:nvSpPr>
          <p:cNvPr id="5" name="Chevron 4"/>
          <p:cNvSpPr/>
          <p:nvPr/>
        </p:nvSpPr>
        <p:spPr>
          <a:xfrm rot="5400000">
            <a:off x="5678331" y="2309770"/>
            <a:ext cx="830576"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sp>
        <p:nvSpPr>
          <p:cNvPr id="6" name="Chevron 5"/>
          <p:cNvSpPr/>
          <p:nvPr/>
        </p:nvSpPr>
        <p:spPr>
          <a:xfrm rot="5400000">
            <a:off x="5688589" y="4370578"/>
            <a:ext cx="810060" cy="1145893"/>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schemeClr val="tx1"/>
              </a:solidFill>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7484" y="2328779"/>
            <a:ext cx="1541088" cy="17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57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What does this mean?</a:t>
            </a:r>
            <a:endParaRPr lang="en-GB" sz="6000" dirty="0"/>
          </a:p>
        </p:txBody>
      </p:sp>
      <p:pic>
        <p:nvPicPr>
          <p:cNvPr id="2050" name="Picture 2" descr="C:\Users\larsk.CITRITE\Documents\Artwork\Xen Mascots\XnfuPanOlympicRe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085" y="2068802"/>
            <a:ext cx="3701971" cy="479078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GB" sz="3600" dirty="0" smtClean="0"/>
              <a:t>Xen Hypervisor is </a:t>
            </a:r>
            <a:r>
              <a:rPr lang="en-GB" sz="3600" b="1" u="sng" dirty="0" smtClean="0"/>
              <a:t>not</a:t>
            </a:r>
            <a:r>
              <a:rPr lang="en-GB" sz="3600" dirty="0" smtClean="0"/>
              <a:t> in the Linux kernel</a:t>
            </a:r>
          </a:p>
          <a:p>
            <a:r>
              <a:rPr lang="en-GB" sz="3600" b="1" u="sng" dirty="0" smtClean="0"/>
              <a:t>BUT</a:t>
            </a:r>
            <a:r>
              <a:rPr lang="en-GB" sz="3600" dirty="0" smtClean="0"/>
              <a:t>: everything Xen needs to run is!</a:t>
            </a:r>
          </a:p>
          <a:p>
            <a:r>
              <a:rPr lang="en-GB" sz="3600" dirty="0" smtClean="0"/>
              <a:t>Xen packages are (or will be) in Linux </a:t>
            </a:r>
            <a:r>
              <a:rPr lang="en-GB" sz="3600" dirty="0" err="1" smtClean="0"/>
              <a:t>distros</a:t>
            </a:r>
            <a:endParaRPr lang="en-GB" sz="3600" dirty="0" smtClean="0"/>
          </a:p>
          <a:p>
            <a:pPr lvl="1"/>
            <a:r>
              <a:rPr lang="en-GB" dirty="0" smtClean="0"/>
              <a:t>Install Dom0 Linux </a:t>
            </a:r>
            <a:r>
              <a:rPr lang="en-GB" dirty="0" err="1" smtClean="0"/>
              <a:t>distro</a:t>
            </a:r>
            <a:endParaRPr lang="en-GB" dirty="0" smtClean="0"/>
          </a:p>
          <a:p>
            <a:pPr lvl="1"/>
            <a:r>
              <a:rPr lang="en-GB" dirty="0" smtClean="0"/>
              <a:t>Install Xen package(s) or meta package</a:t>
            </a:r>
          </a:p>
          <a:p>
            <a:pPr lvl="1"/>
            <a:r>
              <a:rPr lang="en-GB" dirty="0" smtClean="0"/>
              <a:t>Reboot</a:t>
            </a:r>
          </a:p>
          <a:p>
            <a:pPr lvl="1"/>
            <a:r>
              <a:rPr lang="en-GB" dirty="0" err="1"/>
              <a:t>Config</a:t>
            </a:r>
            <a:r>
              <a:rPr lang="en-GB" dirty="0"/>
              <a:t> stuff: set up disks, peripherals, etc.</a:t>
            </a:r>
          </a:p>
          <a:p>
            <a:pPr marL="457200" lvl="1" indent="0">
              <a:buNone/>
            </a:pPr>
            <a:endParaRPr lang="en-GB" dirty="0"/>
          </a:p>
        </p:txBody>
      </p:sp>
    </p:spTree>
    <p:extLst>
      <p:ext uri="{BB962C8B-B14F-4D97-AF65-F5344CB8AC3E}">
        <p14:creationId xmlns:p14="http://schemas.microsoft.com/office/powerpoint/2010/main" val="43209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043" y="1541198"/>
            <a:ext cx="10359152" cy="1531301"/>
          </a:xfrm>
        </p:spPr>
        <p:txBody>
          <a:bodyPr/>
          <a:lstStyle/>
          <a:p>
            <a:r>
              <a:rPr lang="en-GB" sz="4000" dirty="0" smtClean="0"/>
              <a:t>“</a:t>
            </a:r>
            <a:r>
              <a:rPr lang="en-GB" sz="4000" dirty="0"/>
              <a:t>Security and </a:t>
            </a:r>
            <a:r>
              <a:rPr lang="en-GB" sz="4000" dirty="0" err="1"/>
              <a:t>QoS</a:t>
            </a:r>
            <a:r>
              <a:rPr lang="en-GB" sz="4000" dirty="0"/>
              <a:t>/Reliability are amongst </a:t>
            </a:r>
            <a:r>
              <a:rPr lang="en-GB" sz="4000" dirty="0" smtClean="0"/>
              <a:t/>
            </a:r>
            <a:br>
              <a:rPr lang="en-GB" sz="4000" dirty="0" smtClean="0"/>
            </a:br>
            <a:r>
              <a:rPr lang="en-GB" sz="4000" dirty="0" smtClean="0"/>
              <a:t>  the </a:t>
            </a:r>
            <a:r>
              <a:rPr lang="en-GB" sz="4000" dirty="0"/>
              <a:t>top 3 blockers for cloud </a:t>
            </a:r>
            <a:r>
              <a:rPr lang="en-GB" sz="4000" dirty="0" smtClean="0"/>
              <a:t>adoption”</a:t>
            </a:r>
            <a:endParaRPr lang="en-GB" sz="4000" dirty="0"/>
          </a:p>
        </p:txBody>
      </p:sp>
      <p:sp>
        <p:nvSpPr>
          <p:cNvPr id="2" name="TextBox 1"/>
          <p:cNvSpPr txBox="1"/>
          <p:nvPr/>
        </p:nvSpPr>
        <p:spPr>
          <a:xfrm>
            <a:off x="1157487" y="2916821"/>
            <a:ext cx="3032690" cy="400110"/>
          </a:xfrm>
          <a:prstGeom prst="rect">
            <a:avLst/>
          </a:prstGeom>
          <a:noFill/>
        </p:spPr>
        <p:txBody>
          <a:bodyPr wrap="none" rtlCol="0">
            <a:spAutoFit/>
          </a:bodyPr>
          <a:lstStyle/>
          <a:p>
            <a:r>
              <a:rPr lang="en-GB" sz="2000" b="1" dirty="0" smtClean="0">
                <a:solidFill>
                  <a:schemeClr val="bg1"/>
                </a:solidFill>
                <a:latin typeface="Calibri" pitchFamily="34" charset="0"/>
                <a:cs typeface="Calibri" pitchFamily="34" charset="0"/>
                <a:hlinkClick r:id="rId3"/>
              </a:rPr>
              <a:t>www.colt.net/cio-research</a:t>
            </a:r>
            <a:endParaRPr lang="en-GB" sz="20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1604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arsk.CITRITE\Documents\Artwork\Xen Mascots\XnfuPanSecurity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069" y="2107744"/>
            <a:ext cx="4357688" cy="5639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399" y="333375"/>
            <a:ext cx="10776857" cy="1144588"/>
          </a:xfrm>
        </p:spPr>
        <p:txBody>
          <a:bodyPr/>
          <a:lstStyle/>
          <a:p>
            <a:r>
              <a:rPr lang="en-GB" dirty="0" smtClean="0"/>
              <a:t>Security and the </a:t>
            </a:r>
            <a:r>
              <a:rPr lang="en-GB" dirty="0"/>
              <a:t>N</a:t>
            </a:r>
            <a:r>
              <a:rPr lang="en-GB" dirty="0" smtClean="0"/>
              <a:t>ext Wave of Virtualization</a:t>
            </a:r>
            <a:endParaRPr lang="en-GB" dirty="0"/>
          </a:p>
        </p:txBody>
      </p:sp>
      <p:sp>
        <p:nvSpPr>
          <p:cNvPr id="3" name="Content Placeholder 2"/>
          <p:cNvSpPr>
            <a:spLocks noGrp="1"/>
          </p:cNvSpPr>
          <p:nvPr>
            <p:ph idx="1"/>
          </p:nvPr>
        </p:nvSpPr>
        <p:spPr/>
        <p:txBody>
          <a:bodyPr/>
          <a:lstStyle/>
          <a:p>
            <a:r>
              <a:rPr lang="en-GB" dirty="0" smtClean="0"/>
              <a:t>Security is a key requirement for Cloud</a:t>
            </a:r>
          </a:p>
          <a:p>
            <a:endParaRPr lang="en-GB" sz="1000" dirty="0" smtClean="0"/>
          </a:p>
          <a:p>
            <a:r>
              <a:rPr lang="en-GB" dirty="0" smtClean="0"/>
              <a:t>Security is the primary goal of virtualization on the Client</a:t>
            </a:r>
          </a:p>
          <a:p>
            <a:pPr lvl="1"/>
            <a:r>
              <a:rPr lang="en-GB" sz="2400" dirty="0" smtClean="0"/>
              <a:t>Desktop, Laptops, Tablets &amp; Smart Phones</a:t>
            </a:r>
          </a:p>
          <a:p>
            <a:pPr lvl="1"/>
            <a:endParaRPr lang="en-GB" sz="1000" dirty="0" smtClean="0"/>
          </a:p>
          <a:p>
            <a:r>
              <a:rPr lang="en-GB" dirty="0" smtClean="0"/>
              <a:t>Maintaining </a:t>
            </a:r>
            <a:r>
              <a:rPr lang="en-GB" dirty="0"/>
              <a:t>isolation between VMs is </a:t>
            </a:r>
            <a:r>
              <a:rPr lang="en-GB" dirty="0" smtClean="0"/>
              <a:t>critical</a:t>
            </a:r>
            <a:endParaRPr lang="en-GB" dirty="0"/>
          </a:p>
        </p:txBody>
      </p:sp>
    </p:spTree>
    <p:extLst>
      <p:ext uri="{BB962C8B-B14F-4D97-AF65-F5344CB8AC3E}">
        <p14:creationId xmlns:p14="http://schemas.microsoft.com/office/powerpoint/2010/main" val="76582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arsk.CITRITE\Documents\Artwork\Xen Mascots\XnfuPanSecurity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4069" y="2107744"/>
            <a:ext cx="4357688" cy="56393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BA4BF22-2A61-4844-96A4-6CA09801C4BF}" type="slidenum">
              <a:rPr lang="en-US" smtClean="0">
                <a:solidFill>
                  <a:srgbClr val="FFFFFF"/>
                </a:solidFill>
              </a:rPr>
              <a:pPr/>
              <a:t>19</a:t>
            </a:fld>
            <a:endParaRPr lang="en-US">
              <a:solidFill>
                <a:srgbClr val="FFFFFF"/>
              </a:solidFill>
            </a:endParaRPr>
          </a:p>
        </p:txBody>
      </p:sp>
      <p:sp>
        <p:nvSpPr>
          <p:cNvPr id="8" name="Title 7"/>
          <p:cNvSpPr>
            <a:spLocks noGrp="1"/>
          </p:cNvSpPr>
          <p:nvPr>
            <p:ph type="title"/>
          </p:nvPr>
        </p:nvSpPr>
        <p:spPr/>
        <p:txBody>
          <a:bodyPr/>
          <a:lstStyle/>
          <a:p>
            <a:r>
              <a:rPr lang="en-GB" sz="4800" dirty="0" smtClean="0">
                <a:latin typeface="Calibri" pitchFamily="34" charset="0"/>
                <a:cs typeface="Calibri" pitchFamily="34" charset="0"/>
              </a:rPr>
              <a:t>Xen Security &amp; Robustness Advantages</a:t>
            </a:r>
            <a:endParaRPr lang="en-GB" sz="4800" dirty="0">
              <a:latin typeface="Calibri" pitchFamily="34" charset="0"/>
              <a:cs typeface="Calibri" pitchFamily="34" charset="0"/>
            </a:endParaRPr>
          </a:p>
        </p:txBody>
      </p:sp>
      <p:sp>
        <p:nvSpPr>
          <p:cNvPr id="9" name="Content Placeholder 8"/>
          <p:cNvSpPr>
            <a:spLocks noGrp="1"/>
          </p:cNvSpPr>
          <p:nvPr>
            <p:ph idx="1"/>
          </p:nvPr>
        </p:nvSpPr>
        <p:spPr/>
        <p:txBody>
          <a:bodyPr/>
          <a:lstStyle/>
          <a:p>
            <a:r>
              <a:rPr lang="en-GB" sz="2800" dirty="0" smtClean="0"/>
              <a:t>Even without Advanced Security Features</a:t>
            </a:r>
            <a:r>
              <a:rPr lang="en-GB" sz="2800" dirty="0"/>
              <a:t> </a:t>
            </a:r>
            <a:endParaRPr lang="en-GB" sz="2800" dirty="0" smtClean="0"/>
          </a:p>
          <a:p>
            <a:pPr lvl="1"/>
            <a:r>
              <a:rPr lang="en-GB" sz="2400" dirty="0" smtClean="0"/>
              <a:t>Well-defined </a:t>
            </a:r>
            <a:r>
              <a:rPr lang="en-GB" sz="2400" dirty="0"/>
              <a:t>trusted computing </a:t>
            </a:r>
            <a:r>
              <a:rPr lang="en-GB" sz="2400" dirty="0" smtClean="0"/>
              <a:t>base  (much smaller than on type-2 HV) </a:t>
            </a:r>
          </a:p>
          <a:p>
            <a:pPr lvl="1"/>
            <a:r>
              <a:rPr lang="en-GB" sz="2400" dirty="0" smtClean="0"/>
              <a:t>No </a:t>
            </a:r>
            <a:r>
              <a:rPr lang="en-GB" sz="2400" dirty="0"/>
              <a:t>extra services in hypervisor </a:t>
            </a:r>
            <a:r>
              <a:rPr lang="en-GB" sz="2400" dirty="0" smtClean="0"/>
              <a:t>layer</a:t>
            </a:r>
          </a:p>
          <a:p>
            <a:pPr lvl="1"/>
            <a:endParaRPr lang="en-GB" sz="800" dirty="0"/>
          </a:p>
          <a:p>
            <a:r>
              <a:rPr lang="en-GB" sz="2800" b="1" dirty="0" smtClean="0"/>
              <a:t>More Robustness:</a:t>
            </a:r>
            <a:r>
              <a:rPr lang="en-GB" sz="2800" dirty="0" smtClean="0"/>
              <a:t> Mature, Tried &amp; Tested, Architecture</a:t>
            </a:r>
          </a:p>
          <a:p>
            <a:endParaRPr lang="en-GB" sz="800" dirty="0" smtClean="0"/>
          </a:p>
          <a:p>
            <a:r>
              <a:rPr lang="en-GB" sz="2800" dirty="0" smtClean="0"/>
              <a:t>Xen Security Modules (or XSM)</a:t>
            </a:r>
          </a:p>
          <a:p>
            <a:pPr lvl="1"/>
            <a:r>
              <a:rPr lang="en-GB" sz="2400" dirty="0" smtClean="0"/>
              <a:t>Developed and contributed to Xen by NSA</a:t>
            </a:r>
          </a:p>
          <a:p>
            <a:pPr lvl="1"/>
            <a:r>
              <a:rPr lang="en-GB" sz="2400" dirty="0" smtClean="0"/>
              <a:t>Generalized Security Framework for Xen</a:t>
            </a:r>
          </a:p>
          <a:p>
            <a:endParaRPr lang="en-GB" sz="800" dirty="0"/>
          </a:p>
          <a:p>
            <a:r>
              <a:rPr lang="en-GB" sz="2800" dirty="0" smtClean="0"/>
              <a:t>Can also run with </a:t>
            </a:r>
            <a:r>
              <a:rPr lang="en-GB" sz="2800" dirty="0" err="1" smtClean="0">
                <a:hlinkClick r:id="rId4"/>
              </a:rPr>
              <a:t>SELinux</a:t>
            </a:r>
            <a:endParaRPr lang="en-GB" sz="2800" dirty="0" smtClean="0"/>
          </a:p>
        </p:txBody>
      </p:sp>
    </p:spTree>
    <p:extLst>
      <p:ext uri="{BB962C8B-B14F-4D97-AF65-F5344CB8AC3E}">
        <p14:creationId xmlns:p14="http://schemas.microsoft.com/office/powerpoint/2010/main" val="1616964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smtClean="0"/>
              <a:t>A Brief History of Xen in the Cloud</a:t>
            </a:r>
            <a:endParaRPr lang="en-GB" sz="5400" dirty="0"/>
          </a:p>
        </p:txBody>
      </p:sp>
      <p:sp>
        <p:nvSpPr>
          <p:cNvPr id="47" name="TextBox 46"/>
          <p:cNvSpPr txBox="1"/>
          <p:nvPr/>
        </p:nvSpPr>
        <p:spPr>
          <a:xfrm>
            <a:off x="590310" y="3889086"/>
            <a:ext cx="4259484" cy="2154436"/>
          </a:xfrm>
          <a:prstGeom prst="rect">
            <a:avLst/>
          </a:prstGeom>
          <a:noFill/>
        </p:spPr>
        <p:txBody>
          <a:bodyPr wrap="square" rtlCol="0">
            <a:spAutoFit/>
          </a:bodyPr>
          <a:lstStyle/>
          <a:p>
            <a:r>
              <a:rPr lang="en-GB" sz="1800" dirty="0">
                <a:latin typeface="Calibri" pitchFamily="34" charset="0"/>
                <a:cs typeface="Calibri" pitchFamily="34" charset="0"/>
              </a:rPr>
              <a:t>The </a:t>
            </a:r>
            <a:r>
              <a:rPr lang="en-GB" sz="1800" b="1" dirty="0" err="1">
                <a:latin typeface="Calibri" pitchFamily="34" charset="0"/>
                <a:cs typeface="Calibri" pitchFamily="34" charset="0"/>
              </a:rPr>
              <a:t>XenoServer</a:t>
            </a:r>
            <a:r>
              <a:rPr lang="en-GB" sz="1800" dirty="0">
                <a:latin typeface="Calibri" pitchFamily="34" charset="0"/>
                <a:cs typeface="Calibri" pitchFamily="34" charset="0"/>
              </a:rPr>
              <a:t> </a:t>
            </a:r>
            <a:r>
              <a:rPr lang="en-GB" sz="1800" b="1" dirty="0">
                <a:latin typeface="Calibri" pitchFamily="34" charset="0"/>
                <a:cs typeface="Calibri" pitchFamily="34" charset="0"/>
              </a:rPr>
              <a:t>project</a:t>
            </a:r>
            <a:r>
              <a:rPr lang="en-GB" sz="1800" dirty="0">
                <a:latin typeface="Calibri" pitchFamily="34" charset="0"/>
                <a:cs typeface="Calibri" pitchFamily="34" charset="0"/>
              </a:rPr>
              <a:t> is </a:t>
            </a:r>
            <a:r>
              <a:rPr lang="en-GB" sz="1800" dirty="0" smtClean="0">
                <a:latin typeface="Calibri" pitchFamily="34" charset="0"/>
                <a:cs typeface="Calibri" pitchFamily="34" charset="0"/>
              </a:rPr>
              <a:t>building</a:t>
            </a:r>
          </a:p>
          <a:p>
            <a:endParaRPr lang="en-GB" sz="400" i="1" dirty="0">
              <a:latin typeface="Calibri" pitchFamily="34" charset="0"/>
              <a:cs typeface="Calibri" pitchFamily="34" charset="0"/>
            </a:endParaRPr>
          </a:p>
          <a:p>
            <a:pPr lvl="1"/>
            <a:r>
              <a:rPr lang="en-GB" sz="1800" i="1" dirty="0" smtClean="0">
                <a:latin typeface="Calibri" pitchFamily="34" charset="0"/>
                <a:cs typeface="Calibri" pitchFamily="34" charset="0"/>
              </a:rPr>
              <a:t>public </a:t>
            </a:r>
            <a:r>
              <a:rPr lang="en-GB" sz="1800" i="1" dirty="0">
                <a:latin typeface="Calibri" pitchFamily="34" charset="0"/>
                <a:cs typeface="Calibri" pitchFamily="34" charset="0"/>
              </a:rPr>
              <a:t>infrastructure for wide-area distributed computing</a:t>
            </a:r>
            <a:r>
              <a:rPr lang="en-GB" sz="1800" dirty="0">
                <a:latin typeface="Calibri" pitchFamily="34" charset="0"/>
                <a:cs typeface="Calibri" pitchFamily="34" charset="0"/>
              </a:rPr>
              <a:t>. </a:t>
            </a:r>
            <a:endParaRPr lang="en-GB" sz="1800" dirty="0" smtClean="0">
              <a:latin typeface="Calibri" pitchFamily="34" charset="0"/>
              <a:cs typeface="Calibri" pitchFamily="34" charset="0"/>
            </a:endParaRPr>
          </a:p>
          <a:p>
            <a:endParaRPr lang="en-GB" sz="400" dirty="0">
              <a:latin typeface="Calibri" pitchFamily="34" charset="0"/>
              <a:cs typeface="Calibri" pitchFamily="34" charset="0"/>
            </a:endParaRPr>
          </a:p>
          <a:p>
            <a:r>
              <a:rPr lang="en-GB" sz="1800" dirty="0" smtClean="0">
                <a:latin typeface="Calibri" pitchFamily="34" charset="0"/>
                <a:cs typeface="Calibri" pitchFamily="34" charset="0"/>
              </a:rPr>
              <a:t>We </a:t>
            </a:r>
            <a:r>
              <a:rPr lang="en-GB" sz="1800" dirty="0">
                <a:latin typeface="Calibri" pitchFamily="34" charset="0"/>
                <a:cs typeface="Calibri" pitchFamily="34" charset="0"/>
              </a:rPr>
              <a:t>envisage a world in which </a:t>
            </a:r>
            <a:r>
              <a:rPr lang="en-GB" sz="1800" b="1" dirty="0" err="1">
                <a:latin typeface="Calibri" pitchFamily="34" charset="0"/>
                <a:cs typeface="Calibri" pitchFamily="34" charset="0"/>
              </a:rPr>
              <a:t>XenoServer</a:t>
            </a:r>
            <a:r>
              <a:rPr lang="en-GB" sz="1800" dirty="0">
                <a:latin typeface="Calibri" pitchFamily="34" charset="0"/>
                <a:cs typeface="Calibri" pitchFamily="34" charset="0"/>
              </a:rPr>
              <a:t> execution platforms will be scattered across the globe and available for any member of the public to submit code for execution. </a:t>
            </a:r>
          </a:p>
        </p:txBody>
      </p:sp>
      <p:sp>
        <p:nvSpPr>
          <p:cNvPr id="49" name="TextBox 48"/>
          <p:cNvSpPr txBox="1"/>
          <p:nvPr/>
        </p:nvSpPr>
        <p:spPr>
          <a:xfrm>
            <a:off x="5847285" y="3678122"/>
            <a:ext cx="5576928" cy="2369880"/>
          </a:xfrm>
          <a:prstGeom prst="rect">
            <a:avLst/>
          </a:prstGeom>
          <a:noFill/>
        </p:spPr>
        <p:txBody>
          <a:bodyPr wrap="square" rtlCol="0">
            <a:spAutoFit/>
          </a:bodyPr>
          <a:lstStyle/>
          <a:p>
            <a:r>
              <a:rPr lang="en-GB" sz="2000" b="1" u="sng" dirty="0" smtClean="0">
                <a:latin typeface="Calibri" pitchFamily="34" charset="0"/>
                <a:cs typeface="Calibri" pitchFamily="34" charset="0"/>
              </a:rPr>
              <a:t>Global Public Computing</a:t>
            </a:r>
            <a:r>
              <a:rPr lang="en-GB" sz="2000" b="1" dirty="0" smtClean="0">
                <a:latin typeface="Calibri" pitchFamily="34" charset="0"/>
                <a:cs typeface="Calibri" pitchFamily="34" charset="0"/>
              </a:rPr>
              <a:t> </a:t>
            </a:r>
          </a:p>
          <a:p>
            <a:endParaRPr lang="en-GB" sz="1000" b="1" dirty="0" smtClean="0">
              <a:latin typeface="Calibri" pitchFamily="34" charset="0"/>
              <a:cs typeface="Calibri" pitchFamily="34" charset="0"/>
            </a:endParaRPr>
          </a:p>
          <a:p>
            <a:r>
              <a:rPr lang="en-GB" sz="1800" dirty="0" smtClean="0">
                <a:latin typeface="Calibri" pitchFamily="34" charset="0"/>
                <a:cs typeface="Calibri" pitchFamily="34" charset="0"/>
              </a:rPr>
              <a:t>“</a:t>
            </a:r>
            <a:r>
              <a:rPr lang="en-GB" sz="1800" i="1" dirty="0" smtClean="0">
                <a:latin typeface="Calibri" pitchFamily="34" charset="0"/>
                <a:cs typeface="Calibri" pitchFamily="34" charset="0"/>
              </a:rPr>
              <a:t>This </a:t>
            </a:r>
            <a:r>
              <a:rPr lang="en-GB" sz="1800" i="1" dirty="0">
                <a:latin typeface="Calibri" pitchFamily="34" charset="0"/>
                <a:cs typeface="Calibri" pitchFamily="34" charset="0"/>
              </a:rPr>
              <a:t>dissertation proposes a new </a:t>
            </a:r>
            <a:r>
              <a:rPr lang="en-GB" sz="1800" b="1" i="1" dirty="0">
                <a:latin typeface="Calibri" pitchFamily="34" charset="0"/>
                <a:cs typeface="Calibri" pitchFamily="34" charset="0"/>
              </a:rPr>
              <a:t>distributed computing </a:t>
            </a:r>
            <a:r>
              <a:rPr lang="en-GB" sz="1800" b="1" i="1" dirty="0" smtClean="0">
                <a:latin typeface="Calibri" pitchFamily="34" charset="0"/>
                <a:cs typeface="Calibri" pitchFamily="34" charset="0"/>
              </a:rPr>
              <a:t/>
            </a:r>
            <a:br>
              <a:rPr lang="en-GB" sz="1800" b="1" i="1" dirty="0" smtClean="0">
                <a:latin typeface="Calibri" pitchFamily="34" charset="0"/>
                <a:cs typeface="Calibri" pitchFamily="34" charset="0"/>
              </a:rPr>
            </a:br>
            <a:r>
              <a:rPr lang="en-GB" sz="1800" b="1" i="1" dirty="0" smtClean="0">
                <a:latin typeface="Calibri" pitchFamily="34" charset="0"/>
                <a:cs typeface="Calibri" pitchFamily="34" charset="0"/>
              </a:rPr>
              <a:t>  paradigm</a:t>
            </a:r>
            <a:r>
              <a:rPr lang="en-GB" sz="1800" i="1" dirty="0">
                <a:latin typeface="Calibri" pitchFamily="34" charset="0"/>
                <a:cs typeface="Calibri" pitchFamily="34" charset="0"/>
              </a:rPr>
              <a:t>, termed global public computing, which allows </a:t>
            </a:r>
            <a:r>
              <a:rPr lang="en-GB" sz="1800" i="1" dirty="0" smtClean="0">
                <a:latin typeface="Calibri" pitchFamily="34" charset="0"/>
                <a:cs typeface="Calibri" pitchFamily="34" charset="0"/>
              </a:rPr>
              <a:t/>
            </a:r>
            <a:br>
              <a:rPr lang="en-GB" sz="1800" i="1" dirty="0" smtClean="0">
                <a:latin typeface="Calibri" pitchFamily="34" charset="0"/>
                <a:cs typeface="Calibri" pitchFamily="34" charset="0"/>
              </a:rPr>
            </a:br>
            <a:r>
              <a:rPr lang="en-GB" sz="1800" i="1" dirty="0" smtClean="0">
                <a:latin typeface="Calibri" pitchFamily="34" charset="0"/>
                <a:cs typeface="Calibri" pitchFamily="34" charset="0"/>
              </a:rPr>
              <a:t>  any </a:t>
            </a:r>
            <a:r>
              <a:rPr lang="en-GB" sz="1800" i="1" dirty="0">
                <a:latin typeface="Calibri" pitchFamily="34" charset="0"/>
                <a:cs typeface="Calibri" pitchFamily="34" charset="0"/>
              </a:rPr>
              <a:t>user to run any code anywhere. Such platforms </a:t>
            </a:r>
            <a:r>
              <a:rPr lang="en-GB" sz="1800" b="1" i="1" dirty="0">
                <a:latin typeface="Calibri" pitchFamily="34" charset="0"/>
                <a:cs typeface="Calibri" pitchFamily="34" charset="0"/>
              </a:rPr>
              <a:t>price </a:t>
            </a:r>
            <a:r>
              <a:rPr lang="en-GB" sz="1800" b="1" i="1" dirty="0" smtClean="0">
                <a:latin typeface="Calibri" pitchFamily="34" charset="0"/>
                <a:cs typeface="Calibri" pitchFamily="34" charset="0"/>
              </a:rPr>
              <a:t/>
            </a:r>
            <a:br>
              <a:rPr lang="en-GB" sz="1800" b="1" i="1" dirty="0" smtClean="0">
                <a:latin typeface="Calibri" pitchFamily="34" charset="0"/>
                <a:cs typeface="Calibri" pitchFamily="34" charset="0"/>
              </a:rPr>
            </a:br>
            <a:r>
              <a:rPr lang="en-GB" sz="1800" b="1" i="1" dirty="0" smtClean="0">
                <a:latin typeface="Calibri" pitchFamily="34" charset="0"/>
                <a:cs typeface="Calibri" pitchFamily="34" charset="0"/>
              </a:rPr>
              <a:t>  computing </a:t>
            </a:r>
            <a:r>
              <a:rPr lang="en-GB" sz="1800" b="1" i="1" dirty="0">
                <a:latin typeface="Calibri" pitchFamily="34" charset="0"/>
                <a:cs typeface="Calibri" pitchFamily="34" charset="0"/>
              </a:rPr>
              <a:t>resources</a:t>
            </a:r>
            <a:r>
              <a:rPr lang="en-GB" sz="1800" i="1" dirty="0">
                <a:latin typeface="Calibri" pitchFamily="34" charset="0"/>
                <a:cs typeface="Calibri" pitchFamily="34" charset="0"/>
              </a:rPr>
              <a:t>, and ultimately </a:t>
            </a:r>
            <a:r>
              <a:rPr lang="en-GB" sz="1800" b="1" i="1" dirty="0">
                <a:latin typeface="Calibri" pitchFamily="34" charset="0"/>
                <a:cs typeface="Calibri" pitchFamily="34" charset="0"/>
              </a:rPr>
              <a:t>charge users for </a:t>
            </a:r>
            <a:r>
              <a:rPr lang="en-GB" sz="1800" b="1" i="1" dirty="0" smtClean="0">
                <a:latin typeface="Calibri" pitchFamily="34" charset="0"/>
                <a:cs typeface="Calibri" pitchFamily="34" charset="0"/>
              </a:rPr>
              <a:t/>
            </a:r>
            <a:br>
              <a:rPr lang="en-GB" sz="1800" b="1" i="1" dirty="0" smtClean="0">
                <a:latin typeface="Calibri" pitchFamily="34" charset="0"/>
                <a:cs typeface="Calibri" pitchFamily="34" charset="0"/>
              </a:rPr>
            </a:br>
            <a:r>
              <a:rPr lang="en-GB" sz="1800" b="1" i="1" dirty="0" smtClean="0">
                <a:latin typeface="Calibri" pitchFamily="34" charset="0"/>
                <a:cs typeface="Calibri" pitchFamily="34" charset="0"/>
              </a:rPr>
              <a:t>  resources</a:t>
            </a:r>
            <a:r>
              <a:rPr lang="en-GB" sz="1800" i="1" dirty="0" smtClean="0">
                <a:latin typeface="Calibri" pitchFamily="34" charset="0"/>
                <a:cs typeface="Calibri" pitchFamily="34" charset="0"/>
              </a:rPr>
              <a:t> </a:t>
            </a:r>
            <a:r>
              <a:rPr lang="en-GB" sz="1800" i="1" dirty="0">
                <a:latin typeface="Calibri" pitchFamily="34" charset="0"/>
                <a:cs typeface="Calibri" pitchFamily="34" charset="0"/>
              </a:rPr>
              <a:t>consumed</a:t>
            </a:r>
            <a:r>
              <a:rPr lang="en-GB" sz="1800" i="1" dirty="0" smtClean="0">
                <a:latin typeface="Calibri" pitchFamily="34" charset="0"/>
                <a:cs typeface="Calibri" pitchFamily="34" charset="0"/>
              </a:rPr>
              <a:t>.“</a:t>
            </a:r>
          </a:p>
          <a:p>
            <a:endParaRPr lang="en-GB" sz="1000" i="1" dirty="0">
              <a:latin typeface="Calibri" pitchFamily="34" charset="0"/>
              <a:cs typeface="Calibri" pitchFamily="34" charset="0"/>
            </a:endParaRPr>
          </a:p>
          <a:p>
            <a:r>
              <a:rPr lang="en-GB" sz="1800" dirty="0" err="1" smtClean="0">
                <a:latin typeface="Calibri" pitchFamily="34" charset="0"/>
                <a:cs typeface="Calibri" pitchFamily="34" charset="0"/>
              </a:rPr>
              <a:t>Evangelos</a:t>
            </a:r>
            <a:r>
              <a:rPr lang="en-GB" sz="1800" dirty="0" smtClean="0">
                <a:latin typeface="Calibri" pitchFamily="34" charset="0"/>
                <a:cs typeface="Calibri" pitchFamily="34" charset="0"/>
              </a:rPr>
              <a:t> </a:t>
            </a:r>
            <a:r>
              <a:rPr lang="en-GB" sz="1800" dirty="0" err="1">
                <a:latin typeface="Calibri" pitchFamily="34" charset="0"/>
                <a:cs typeface="Calibri" pitchFamily="34" charset="0"/>
              </a:rPr>
              <a:t>Kotsovinos</a:t>
            </a:r>
            <a:r>
              <a:rPr lang="en-GB" sz="1800" dirty="0">
                <a:latin typeface="Calibri" pitchFamily="34" charset="0"/>
                <a:cs typeface="Calibri" pitchFamily="34" charset="0"/>
              </a:rPr>
              <a:t>, PhD dissertation, </a:t>
            </a:r>
            <a:r>
              <a:rPr lang="en-GB" sz="1800" dirty="0" smtClean="0">
                <a:latin typeface="Calibri" pitchFamily="34" charset="0"/>
                <a:cs typeface="Calibri" pitchFamily="34" charset="0"/>
              </a:rPr>
              <a:t>2004</a:t>
            </a:r>
            <a:endParaRPr lang="en-GB" sz="1800" dirty="0">
              <a:latin typeface="Calibri" pitchFamily="34" charset="0"/>
              <a:cs typeface="Calibri" pitchFamily="34" charset="0"/>
            </a:endParaRPr>
          </a:p>
        </p:txBody>
      </p:sp>
      <p:cxnSp>
        <p:nvCxnSpPr>
          <p:cNvPr id="50" name="직선 화살표 연결선 9"/>
          <p:cNvCxnSpPr/>
          <p:nvPr/>
        </p:nvCxnSpPr>
        <p:spPr>
          <a:xfrm flipV="1">
            <a:off x="659757" y="2696901"/>
            <a:ext cx="10926501" cy="2"/>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1" name="직선 연결선 10"/>
          <p:cNvCxnSpPr/>
          <p:nvPr/>
        </p:nvCxnSpPr>
        <p:spPr>
          <a:xfrm rot="5400000">
            <a:off x="776445" y="267000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90310" y="1938130"/>
            <a:ext cx="1527858"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Late</a:t>
            </a:r>
            <a:r>
              <a:rPr lang="ko-KR" altLang="en-US" sz="2800" b="1" dirty="0">
                <a:latin typeface="Calibri" pitchFamily="34" charset="0"/>
                <a:cs typeface="Calibri" pitchFamily="34" charset="0"/>
              </a:rPr>
              <a:t> </a:t>
            </a:r>
            <a:r>
              <a:rPr lang="en-GB" altLang="ko-KR" sz="2800" b="1" dirty="0" smtClean="0">
                <a:latin typeface="Calibri" pitchFamily="34" charset="0"/>
                <a:cs typeface="Calibri" pitchFamily="34" charset="0"/>
              </a:rPr>
              <a:t>90s</a:t>
            </a:r>
            <a:endParaRPr lang="en-US" altLang="ko-KR" sz="2800" b="1" dirty="0" smtClean="0">
              <a:latin typeface="Calibri" pitchFamily="34" charset="0"/>
              <a:cs typeface="Calibri" pitchFamily="34" charset="0"/>
            </a:endParaRPr>
          </a:p>
        </p:txBody>
      </p:sp>
      <p:sp>
        <p:nvSpPr>
          <p:cNvPr id="57" name="타원 18"/>
          <p:cNvSpPr/>
          <p:nvPr/>
        </p:nvSpPr>
        <p:spPr>
          <a:xfrm>
            <a:off x="919321" y="2562846"/>
            <a:ext cx="214314" cy="214314"/>
          </a:xfrm>
          <a:prstGeom prst="ellipse">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58" name="TextBox 57"/>
          <p:cNvSpPr txBox="1"/>
          <p:nvPr/>
        </p:nvSpPr>
        <p:spPr>
          <a:xfrm>
            <a:off x="590310" y="2945163"/>
            <a:ext cx="2233913" cy="707886"/>
          </a:xfrm>
          <a:prstGeom prst="rect">
            <a:avLst/>
          </a:prstGeom>
          <a:noFill/>
        </p:spPr>
        <p:txBody>
          <a:bodyPr wrap="square" rtlCol="0">
            <a:spAutoFit/>
          </a:bodyPr>
          <a:lstStyle/>
          <a:p>
            <a:r>
              <a:rPr lang="en-GB" altLang="ko-KR" sz="2000" b="1" dirty="0" err="1" smtClean="0">
                <a:latin typeface="Calibri" pitchFamily="34" charset="0"/>
                <a:cs typeface="Calibri" pitchFamily="34" charset="0"/>
              </a:rPr>
              <a:t>XenoServer</a:t>
            </a:r>
            <a:r>
              <a:rPr lang="en-GB" altLang="ko-KR" sz="2000" b="1" dirty="0" smtClean="0">
                <a:latin typeface="Calibri" pitchFamily="34" charset="0"/>
                <a:cs typeface="Calibri" pitchFamily="34" charset="0"/>
              </a:rPr>
              <a:t> Project</a:t>
            </a:r>
            <a:endParaRPr lang="en-US" altLang="ko-KR" sz="2000" b="1" dirty="0" smtClean="0">
              <a:latin typeface="Calibri" pitchFamily="34" charset="0"/>
              <a:cs typeface="Calibri" pitchFamily="34" charset="0"/>
            </a:endParaRPr>
          </a:p>
          <a:p>
            <a:r>
              <a:rPr lang="en-US" altLang="ko-KR" sz="2000" dirty="0" smtClean="0">
                <a:latin typeface="Calibri" pitchFamily="34" charset="0"/>
                <a:cs typeface="Calibri" pitchFamily="34" charset="0"/>
              </a:rPr>
              <a:t>(Cambridge Univ.)</a:t>
            </a:r>
            <a:endParaRPr lang="ko-KR" altLang="en-US" sz="2000" dirty="0">
              <a:latin typeface="Calibri" pitchFamily="34" charset="0"/>
              <a:cs typeface="Calibri" pitchFamily="34" charset="0"/>
            </a:endParaRPr>
          </a:p>
        </p:txBody>
      </p:sp>
      <p:sp>
        <p:nvSpPr>
          <p:cNvPr id="69" name="Chevron 68"/>
          <p:cNvSpPr/>
          <p:nvPr/>
        </p:nvSpPr>
        <p:spPr>
          <a:xfrm>
            <a:off x="4980635" y="4479235"/>
            <a:ext cx="770807" cy="914564"/>
          </a:xfrm>
          <a:prstGeom prst="chevron">
            <a:avLst/>
          </a:prstGeom>
          <a:gradFill>
            <a:gsLst>
              <a:gs pos="0">
                <a:srgbClr val="0070C0">
                  <a:lumMod val="90000"/>
                  <a:lumOff val="10000"/>
                </a:srgbClr>
              </a:gs>
              <a:gs pos="35000">
                <a:srgbClr val="0070C0">
                  <a:lumMod val="60000"/>
                  <a:lumOff val="40000"/>
                </a:srgbClr>
              </a:gs>
              <a:gs pos="100000">
                <a:srgbClr val="0070C0">
                  <a:lumMod val="20000"/>
                  <a:lumOff val="80000"/>
                </a:srgbClr>
              </a:gs>
            </a:gsLst>
          </a:gradFill>
          <a:ln w="4762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90294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9"/>
                                        </p:tgtEl>
                                      </p:cBhvr>
                                    </p:animEffect>
                                    <p:set>
                                      <p:cBhvr>
                                        <p:cTn id="15" dur="1" fill="hold">
                                          <p:stCondLst>
                                            <p:cond delay="499"/>
                                          </p:stCondLst>
                                        </p:cTn>
                                        <p:tgtEl>
                                          <p:spTgt spid="6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9"/>
                                        </p:tgtEl>
                                      </p:cBhvr>
                                    </p:animEffect>
                                    <p:set>
                                      <p:cBhvr>
                                        <p:cTn id="18" dur="1" fill="hold">
                                          <p:stCondLst>
                                            <p:cond delay="499"/>
                                          </p:stCondLst>
                                        </p:cTn>
                                        <p:tgtEl>
                                          <p:spTgt spid="4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par>
                                <p:cTn id="22" presetID="3" presetClass="emph" presetSubtype="2" fill="hold" grpId="0" nodeType="withEffect">
                                  <p:stCondLst>
                                    <p:cond delay="0"/>
                                  </p:stCondLst>
                                  <p:childTnLst>
                                    <p:animClr clrSpc="rgb" dir="cw">
                                      <p:cBhvr override="childStyle">
                                        <p:cTn id="23" dur="2000" fill="hold"/>
                                        <p:tgtEl>
                                          <p:spTgt spid="52"/>
                                        </p:tgtEl>
                                        <p:attrNameLst>
                                          <p:attrName>style.color</p:attrName>
                                        </p:attrNameLst>
                                      </p:cBhvr>
                                      <p:to>
                                        <a:srgbClr val="808080"/>
                                      </p:to>
                                    </p:animClr>
                                  </p:childTnLst>
                                </p:cTn>
                              </p:par>
                              <p:par>
                                <p:cTn id="24" presetID="3" presetClass="emph" presetSubtype="2" fill="hold" grpId="0" nodeType="withEffect">
                                  <p:stCondLst>
                                    <p:cond delay="0"/>
                                  </p:stCondLst>
                                  <p:childTnLst>
                                    <p:animClr clrSpc="rgb" dir="cw">
                                      <p:cBhvr override="childStyle">
                                        <p:cTn id="25" dur="2000" fill="hold"/>
                                        <p:tgtEl>
                                          <p:spTgt spid="58"/>
                                        </p:tgtEl>
                                        <p:attrNameLst>
                                          <p:attrName>style.color</p:attrName>
                                        </p:attrNameLst>
                                      </p:cBhvr>
                                      <p:to>
                                        <a:srgbClr val="80808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49" grpId="1"/>
      <p:bldP spid="52" grpId="0"/>
      <p:bldP spid="58" grpId="0"/>
      <p:bldP spid="69" grpId="0" animBg="1"/>
      <p:bldP spid="6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043" y="1809239"/>
            <a:ext cx="10696710" cy="4338898"/>
          </a:xfrm>
        </p:spPr>
        <p:txBody>
          <a:bodyPr/>
          <a:lstStyle/>
          <a:p>
            <a:r>
              <a:rPr lang="en-GB" sz="2800" dirty="0" smtClean="0"/>
              <a:t>Split Control Domain </a:t>
            </a:r>
            <a:r>
              <a:rPr lang="en-GB" sz="2800" dirty="0"/>
              <a:t>into Driver, Stub and Service </a:t>
            </a:r>
            <a:r>
              <a:rPr lang="en-GB" sz="2800" dirty="0" smtClean="0"/>
              <a:t>Domains</a:t>
            </a:r>
          </a:p>
          <a:p>
            <a:pPr lvl="1"/>
            <a:r>
              <a:rPr lang="en-GB" sz="2400" dirty="0" smtClean="0"/>
              <a:t>Each contains a specific set of control logic</a:t>
            </a:r>
          </a:p>
          <a:p>
            <a:pPr lvl="1"/>
            <a:r>
              <a:rPr lang="en-GB" sz="2400" dirty="0" smtClean="0"/>
              <a:t>See: ”</a:t>
            </a:r>
            <a:r>
              <a:rPr lang="en-GB" sz="2400" dirty="0" smtClean="0">
                <a:hlinkClick r:id="rId3"/>
              </a:rPr>
              <a:t>Breaking </a:t>
            </a:r>
            <a:r>
              <a:rPr lang="en-GB" sz="2400" dirty="0">
                <a:hlinkClick r:id="rId3"/>
              </a:rPr>
              <a:t>up is hard to </a:t>
            </a:r>
            <a:r>
              <a:rPr lang="en-GB" sz="2400" dirty="0" smtClean="0">
                <a:hlinkClick r:id="rId3"/>
              </a:rPr>
              <a:t>do</a:t>
            </a:r>
            <a:r>
              <a:rPr lang="en-GB" sz="2400" dirty="0" smtClean="0"/>
              <a:t>” @ </a:t>
            </a:r>
            <a:r>
              <a:rPr lang="en-GB" sz="2400" dirty="0" smtClean="0">
                <a:hlinkClick r:id="rId4"/>
              </a:rPr>
              <a:t>Xen Papers</a:t>
            </a:r>
            <a:endParaRPr lang="en-GB" sz="2400" dirty="0" smtClean="0"/>
          </a:p>
          <a:p>
            <a:pPr lvl="1"/>
            <a:endParaRPr lang="en-GB" sz="700" dirty="0" smtClean="0"/>
          </a:p>
          <a:p>
            <a:r>
              <a:rPr lang="en-GB" sz="2800" dirty="0" smtClean="0"/>
              <a:t>Unique benefit of the Xen architecture</a:t>
            </a:r>
          </a:p>
          <a:p>
            <a:pPr lvl="1"/>
            <a:r>
              <a:rPr lang="en-GB" sz="2400" b="1" dirty="0" smtClean="0"/>
              <a:t>Security</a:t>
            </a:r>
            <a:r>
              <a:rPr lang="en-GB" sz="2400" dirty="0" smtClean="0"/>
              <a:t>: Minimum privilege; Narrow interfaces</a:t>
            </a:r>
          </a:p>
          <a:p>
            <a:pPr lvl="1"/>
            <a:r>
              <a:rPr lang="en-GB" sz="2400" b="1" dirty="0"/>
              <a:t>Robustness:</a:t>
            </a:r>
            <a:r>
              <a:rPr lang="en-GB" sz="2400" dirty="0"/>
              <a:t> ability to safely restart parts of the system</a:t>
            </a:r>
          </a:p>
          <a:p>
            <a:pPr lvl="1"/>
            <a:r>
              <a:rPr lang="en-GB" sz="2400" b="1" dirty="0" smtClean="0"/>
              <a:t>Performance:</a:t>
            </a:r>
            <a:r>
              <a:rPr lang="en-GB" sz="2400" dirty="0" smtClean="0"/>
              <a:t> lightweight, e.g. Mini OS directly on hypervisor</a:t>
            </a:r>
          </a:p>
          <a:p>
            <a:pPr lvl="1"/>
            <a:r>
              <a:rPr lang="en-GB" sz="2400" b="1" dirty="0" smtClean="0"/>
              <a:t>Scalability:</a:t>
            </a:r>
            <a:r>
              <a:rPr lang="en-GB" sz="2400" dirty="0" smtClean="0"/>
              <a:t> more distributed system (less reliable on Dom0)</a:t>
            </a:r>
          </a:p>
          <a:p>
            <a:pPr lvl="1"/>
            <a:endParaRPr lang="en-GB" sz="700" dirty="0" smtClean="0"/>
          </a:p>
          <a:p>
            <a:r>
              <a:rPr lang="en-GB" sz="2800" dirty="0" smtClean="0"/>
              <a:t>Used by </a:t>
            </a:r>
            <a:r>
              <a:rPr lang="en-GB" sz="2800" dirty="0" smtClean="0">
                <a:hlinkClick r:id="rId5"/>
              </a:rPr>
              <a:t>Qubes OS</a:t>
            </a:r>
            <a:r>
              <a:rPr lang="en-GB" sz="2800" dirty="0" smtClean="0"/>
              <a:t> and Citrix </a:t>
            </a:r>
            <a:r>
              <a:rPr lang="en-GB" sz="2800" dirty="0" err="1" smtClean="0"/>
              <a:t>XenClient</a:t>
            </a:r>
            <a:r>
              <a:rPr lang="en-GB" sz="2800" dirty="0" smtClean="0"/>
              <a:t> XT</a:t>
            </a:r>
            <a:endParaRPr lang="en-GB" sz="2800" dirty="0"/>
          </a:p>
        </p:txBody>
      </p:sp>
      <p:sp>
        <p:nvSpPr>
          <p:cNvPr id="2" name="Title 1"/>
          <p:cNvSpPr>
            <a:spLocks noGrp="1"/>
          </p:cNvSpPr>
          <p:nvPr>
            <p:ph type="title"/>
          </p:nvPr>
        </p:nvSpPr>
        <p:spPr/>
        <p:txBody>
          <a:bodyPr/>
          <a:lstStyle/>
          <a:p>
            <a:r>
              <a:rPr lang="en-GB" sz="5400" dirty="0" smtClean="0"/>
              <a:t>Advanced Security: Disaggregation</a:t>
            </a:r>
            <a:endParaRPr lang="en-GB" sz="5400" dirty="0"/>
          </a:p>
        </p:txBody>
      </p:sp>
    </p:spTree>
    <p:extLst>
      <p:ext uri="{BB962C8B-B14F-4D97-AF65-F5344CB8AC3E}">
        <p14:creationId xmlns:p14="http://schemas.microsoft.com/office/powerpoint/2010/main" val="270128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024589" y="4519443"/>
            <a:ext cx="10269916" cy="725382"/>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800" kern="0" dirty="0" smtClean="0">
                <a:solidFill>
                  <a:schemeClr val="tx1"/>
                </a:solidFill>
                <a:latin typeface="Calibri" pitchFamily="34" charset="0"/>
                <a:cs typeface="Calibri" pitchFamily="34" charset="0"/>
              </a:rPr>
              <a:t>Xen Hypervisor</a:t>
            </a:r>
            <a:br>
              <a:rPr lang="en-US" sz="1800" kern="0" dirty="0" smtClean="0">
                <a:solidFill>
                  <a:schemeClr val="tx1"/>
                </a:solidFill>
                <a:latin typeface="Calibri" pitchFamily="34" charset="0"/>
                <a:cs typeface="Calibri" pitchFamily="34" charset="0"/>
              </a:rPr>
            </a:br>
            <a:endParaRPr lang="en-US" sz="1800" kern="0" dirty="0" smtClean="0">
              <a:solidFill>
                <a:schemeClr val="tx1"/>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GB" sz="5400" dirty="0" smtClean="0"/>
              <a:t>Advanced </a:t>
            </a:r>
            <a:r>
              <a:rPr lang="en-GB" sz="5400" dirty="0" err="1" smtClean="0"/>
              <a:t>XenClient</a:t>
            </a:r>
            <a:r>
              <a:rPr lang="en-GB" sz="5400" dirty="0" smtClean="0"/>
              <a:t> Architecture</a:t>
            </a:r>
            <a:endParaRPr lang="en-GB" sz="5400" dirty="0"/>
          </a:p>
        </p:txBody>
      </p:sp>
      <p:sp>
        <p:nvSpPr>
          <p:cNvPr id="51" name="Rounded Rectangle 50"/>
          <p:cNvSpPr/>
          <p:nvPr/>
        </p:nvSpPr>
        <p:spPr>
          <a:xfrm rot="16200000">
            <a:off x="1701298" y="3121687"/>
            <a:ext cx="1717598" cy="888678"/>
          </a:xfrm>
          <a:prstGeom prst="roundRect">
            <a:avLst>
              <a:gd name="adj" fmla="val 0"/>
            </a:avLst>
          </a:prstGeom>
          <a:gradFill rotWithShape="1">
            <a:gsLst>
              <a:gs pos="0">
                <a:srgbClr val="4D4F53">
                  <a:shade val="51000"/>
                  <a:satMod val="130000"/>
                </a:srgbClr>
              </a:gs>
              <a:gs pos="80000">
                <a:srgbClr val="4D4F53">
                  <a:shade val="93000"/>
                  <a:satMod val="130000"/>
                </a:srgbClr>
              </a:gs>
              <a:gs pos="100000">
                <a:srgbClr val="4D4F5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Management Domain</a:t>
            </a:r>
          </a:p>
        </p:txBody>
      </p:sp>
      <p:sp>
        <p:nvSpPr>
          <p:cNvPr id="52" name="Rounded Rectangle 51"/>
          <p:cNvSpPr/>
          <p:nvPr/>
        </p:nvSpPr>
        <p:spPr>
          <a:xfrm rot="16200000">
            <a:off x="2802509" y="3127407"/>
            <a:ext cx="1701838" cy="893002"/>
          </a:xfrm>
          <a:prstGeom prst="roundRect">
            <a:avLst>
              <a:gd name="adj" fmla="val 0"/>
            </a:avLst>
          </a:prstGeom>
          <a:gradFill rotWithShape="1">
            <a:gsLst>
              <a:gs pos="0">
                <a:srgbClr val="4D4F53">
                  <a:shade val="51000"/>
                  <a:satMod val="130000"/>
                </a:srgbClr>
              </a:gs>
              <a:gs pos="80000">
                <a:srgbClr val="4D4F53">
                  <a:shade val="93000"/>
                  <a:satMod val="130000"/>
                </a:srgbClr>
              </a:gs>
              <a:gs pos="100000">
                <a:srgbClr val="4D4F5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pPr>
            <a:r>
              <a:rPr lang="en-US" sz="1800" kern="0" dirty="0">
                <a:solidFill>
                  <a:prstClr val="white"/>
                </a:solidFill>
                <a:latin typeface="Calibri" pitchFamily="34" charset="0"/>
                <a:cs typeface="Calibri" pitchFamily="34" charset="0"/>
              </a:rPr>
              <a:t>Network Isolation</a:t>
            </a:r>
          </a:p>
        </p:txBody>
      </p:sp>
      <p:sp>
        <p:nvSpPr>
          <p:cNvPr id="55" name="Rounded Rectangle 54"/>
          <p:cNvSpPr/>
          <p:nvPr/>
        </p:nvSpPr>
        <p:spPr>
          <a:xfrm>
            <a:off x="9169781" y="1713582"/>
            <a:ext cx="2118880" cy="2711243"/>
          </a:xfrm>
          <a:prstGeom prst="roundRect">
            <a:avLst>
              <a:gd name="adj" fmla="val 0"/>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User VM</a:t>
            </a:r>
          </a:p>
        </p:txBody>
      </p:sp>
      <p:sp>
        <p:nvSpPr>
          <p:cNvPr id="56" name="Left Brace 55"/>
          <p:cNvSpPr/>
          <p:nvPr/>
        </p:nvSpPr>
        <p:spPr bwMode="auto">
          <a:xfrm rot="5400000">
            <a:off x="2348320" y="846095"/>
            <a:ext cx="429686" cy="3077147"/>
          </a:xfrm>
          <a:prstGeom prst="leftBrace">
            <a:avLst>
              <a:gd name="adj1" fmla="val 0"/>
              <a:gd name="adj2" fmla="val 50000"/>
            </a:avLst>
          </a:prstGeom>
          <a:noFill/>
          <a:ln w="25400" algn="ctr">
            <a:solidFill>
              <a:srgbClr val="008B95"/>
            </a:solidFill>
            <a:round/>
            <a:headEnd/>
            <a:tailEnd type="none" w="lg" len="lg"/>
          </a:ln>
        </p:spPr>
        <p:txBody>
          <a:bodyPr lIns="91559" tIns="45779" rIns="91559" bIns="45779" rtlCol="0" anchor="ctr"/>
          <a:lstStyle/>
          <a:p>
            <a:pPr algn="ctr" defTabSz="915586" fontAlgn="auto">
              <a:spcBef>
                <a:spcPts val="0"/>
              </a:spcBef>
              <a:spcAft>
                <a:spcPts val="0"/>
              </a:spcAft>
            </a:pPr>
            <a:endParaRPr lang="en-US" sz="1800">
              <a:solidFill>
                <a:prstClr val="black"/>
              </a:solidFill>
              <a:latin typeface="Arial"/>
              <a:cs typeface="Arial" pitchFamily="34" charset="0"/>
            </a:endParaRPr>
          </a:p>
        </p:txBody>
      </p:sp>
      <p:sp>
        <p:nvSpPr>
          <p:cNvPr id="57" name="TextBox 56"/>
          <p:cNvSpPr txBox="1"/>
          <p:nvPr/>
        </p:nvSpPr>
        <p:spPr>
          <a:xfrm>
            <a:off x="1737497" y="1550815"/>
            <a:ext cx="1651333" cy="646450"/>
          </a:xfrm>
          <a:prstGeom prst="rect">
            <a:avLst/>
          </a:prstGeom>
          <a:noFill/>
        </p:spPr>
        <p:txBody>
          <a:bodyPr wrap="none" lIns="91559" tIns="45779" rIns="91559" bIns="45779" rtlCol="0">
            <a:spAutoFit/>
          </a:bodyPr>
          <a:lstStyle/>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Per host/device</a:t>
            </a:r>
          </a:p>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Service VMs</a:t>
            </a:r>
          </a:p>
        </p:txBody>
      </p:sp>
      <p:sp>
        <p:nvSpPr>
          <p:cNvPr id="60" name="Rectangle 59"/>
          <p:cNvSpPr/>
          <p:nvPr/>
        </p:nvSpPr>
        <p:spPr>
          <a:xfrm>
            <a:off x="1024589" y="4937976"/>
            <a:ext cx="10269916" cy="237998"/>
          </a:xfrm>
          <a:prstGeom prst="rect">
            <a:avLst/>
          </a:prstGeom>
          <a:ln/>
        </p:spPr>
        <p:style>
          <a:lnRef idx="0">
            <a:schemeClr val="accent6"/>
          </a:lnRef>
          <a:fillRef idx="3">
            <a:schemeClr val="accent6"/>
          </a:fillRef>
          <a:effectRef idx="3">
            <a:schemeClr val="accent6"/>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400" kern="0" dirty="0" smtClean="0">
                <a:solidFill>
                  <a:prstClr val="white"/>
                </a:solidFill>
                <a:latin typeface="Calibri" pitchFamily="34" charset="0"/>
                <a:cs typeface="Calibri" pitchFamily="34" charset="0"/>
              </a:rPr>
              <a:t>Xen Security Modules</a:t>
            </a:r>
          </a:p>
        </p:txBody>
      </p:sp>
      <p:pic>
        <p:nvPicPr>
          <p:cNvPr id="61" name="Picture 4" descr="C:\Users\peterbl.CITRITE\AppData\Local\Microsoft\Windows\Temporary Internet Files\Content.IE5\NX45584Z\MC9004315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1892" y="4944366"/>
            <a:ext cx="138135" cy="222082"/>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9193435" y="4054165"/>
            <a:ext cx="2071572" cy="231740"/>
          </a:xfrm>
          <a:prstGeom prst="rect">
            <a:avLst/>
          </a:prstGeom>
          <a:ln/>
        </p:spPr>
        <p:style>
          <a:lnRef idx="0">
            <a:schemeClr val="accent6"/>
          </a:lnRef>
          <a:fillRef idx="3">
            <a:schemeClr val="accent6"/>
          </a:fillRef>
          <a:effectRef idx="3">
            <a:schemeClr val="accent6"/>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400" kern="0" dirty="0" smtClean="0">
                <a:solidFill>
                  <a:prstClr val="white"/>
                </a:solidFill>
                <a:latin typeface="Calibri" pitchFamily="34" charset="0"/>
                <a:cs typeface="Calibri" pitchFamily="34" charset="0"/>
              </a:rPr>
              <a:t>Policy Granularity</a:t>
            </a:r>
          </a:p>
        </p:txBody>
      </p:sp>
      <p:sp>
        <p:nvSpPr>
          <p:cNvPr id="25" name="Rounded Rectangle 24"/>
          <p:cNvSpPr/>
          <p:nvPr/>
        </p:nvSpPr>
        <p:spPr>
          <a:xfrm>
            <a:off x="6874349" y="1711234"/>
            <a:ext cx="2118880" cy="2711243"/>
          </a:xfrm>
          <a:prstGeom prst="roundRect">
            <a:avLst>
              <a:gd name="adj" fmla="val 0"/>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User VM</a:t>
            </a:r>
          </a:p>
        </p:txBody>
      </p:sp>
      <p:sp>
        <p:nvSpPr>
          <p:cNvPr id="26" name="Rectangle 25"/>
          <p:cNvSpPr/>
          <p:nvPr/>
        </p:nvSpPr>
        <p:spPr>
          <a:xfrm>
            <a:off x="6898003" y="4051817"/>
            <a:ext cx="2071572" cy="231740"/>
          </a:xfrm>
          <a:prstGeom prst="rect">
            <a:avLst/>
          </a:prstGeom>
          <a:ln/>
        </p:spPr>
        <p:style>
          <a:lnRef idx="0">
            <a:schemeClr val="accent6"/>
          </a:lnRef>
          <a:fillRef idx="3">
            <a:schemeClr val="accent6"/>
          </a:fillRef>
          <a:effectRef idx="3">
            <a:schemeClr val="accent6"/>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400" kern="0" dirty="0" smtClean="0">
                <a:solidFill>
                  <a:prstClr val="white"/>
                </a:solidFill>
                <a:latin typeface="Calibri" pitchFamily="34" charset="0"/>
                <a:cs typeface="Calibri" pitchFamily="34" charset="0"/>
              </a:rPr>
              <a:t>Policy Granularity</a:t>
            </a:r>
          </a:p>
        </p:txBody>
      </p:sp>
      <p:sp>
        <p:nvSpPr>
          <p:cNvPr id="28" name="Rounded Rectangle 27"/>
          <p:cNvSpPr/>
          <p:nvPr/>
        </p:nvSpPr>
        <p:spPr>
          <a:xfrm rot="16200000">
            <a:off x="5278313" y="3039475"/>
            <a:ext cx="1699488"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Arial"/>
                <a:cs typeface="Arial" pitchFamily="34" charset="0"/>
              </a:rPr>
              <a:t>Device Emulate</a:t>
            </a:r>
          </a:p>
        </p:txBody>
      </p:sp>
      <p:sp>
        <p:nvSpPr>
          <p:cNvPr id="29" name="Rounded Rectangle 28"/>
          <p:cNvSpPr/>
          <p:nvPr/>
        </p:nvSpPr>
        <p:spPr>
          <a:xfrm rot="16200000">
            <a:off x="4118991" y="3040651"/>
            <a:ext cx="1701837"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Arial"/>
                <a:cs typeface="Arial" pitchFamily="34" charset="0"/>
              </a:rPr>
              <a:t>VPN Isolation</a:t>
            </a:r>
          </a:p>
        </p:txBody>
      </p:sp>
      <p:sp>
        <p:nvSpPr>
          <p:cNvPr id="27" name="Rounded Rectangle 26"/>
          <p:cNvSpPr/>
          <p:nvPr/>
        </p:nvSpPr>
        <p:spPr>
          <a:xfrm rot="16200000">
            <a:off x="5168117" y="3126231"/>
            <a:ext cx="1699488"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Device Emulation</a:t>
            </a:r>
          </a:p>
        </p:txBody>
      </p:sp>
      <p:sp>
        <p:nvSpPr>
          <p:cNvPr id="53" name="Rounded Rectangle 52"/>
          <p:cNvSpPr/>
          <p:nvPr/>
        </p:nvSpPr>
        <p:spPr>
          <a:xfrm rot="16200000">
            <a:off x="4008795" y="3127407"/>
            <a:ext cx="1701837" cy="893002"/>
          </a:xfrm>
          <a:prstGeom prst="roundRect">
            <a:avLst>
              <a:gd name="adj" fmla="val 0"/>
            </a:avLst>
          </a:prstGeom>
          <a:gradFill rotWithShape="1">
            <a:gsLst>
              <a:gs pos="0">
                <a:srgbClr val="0D75B1">
                  <a:shade val="51000"/>
                  <a:satMod val="130000"/>
                </a:srgbClr>
              </a:gs>
              <a:gs pos="80000">
                <a:srgbClr val="0D75B1">
                  <a:shade val="93000"/>
                  <a:satMod val="130000"/>
                </a:srgbClr>
              </a:gs>
              <a:gs pos="100000">
                <a:srgbClr val="0D75B1">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559" tIns="45779" rIns="91559" bIns="45779" rtlCol="0" anchor="ctr"/>
          <a:lstStyle/>
          <a:p>
            <a:pPr algn="ctr" defTabSz="915586" fontAlgn="auto">
              <a:spcBef>
                <a:spcPts val="0"/>
              </a:spcBef>
              <a:spcAft>
                <a:spcPts val="0"/>
              </a:spcAft>
              <a:defRPr/>
            </a:pPr>
            <a:r>
              <a:rPr lang="en-US" sz="1800" kern="0" dirty="0" smtClean="0">
                <a:solidFill>
                  <a:prstClr val="white"/>
                </a:solidFill>
                <a:latin typeface="Calibri" pitchFamily="34" charset="0"/>
                <a:cs typeface="Calibri" pitchFamily="34" charset="0"/>
              </a:rPr>
              <a:t>VPN Isolation</a:t>
            </a:r>
          </a:p>
        </p:txBody>
      </p:sp>
      <p:sp>
        <p:nvSpPr>
          <p:cNvPr id="30" name="Left Brace 29"/>
          <p:cNvSpPr/>
          <p:nvPr/>
        </p:nvSpPr>
        <p:spPr bwMode="auto">
          <a:xfrm rot="5400000">
            <a:off x="5291189" y="1319339"/>
            <a:ext cx="443396" cy="2141585"/>
          </a:xfrm>
          <a:prstGeom prst="leftBrace">
            <a:avLst>
              <a:gd name="adj1" fmla="val 0"/>
              <a:gd name="adj2" fmla="val 50000"/>
            </a:avLst>
          </a:prstGeom>
          <a:noFill/>
          <a:ln w="25400" algn="ctr">
            <a:solidFill>
              <a:srgbClr val="008B95"/>
            </a:solidFill>
            <a:round/>
            <a:headEnd/>
            <a:tailEnd type="none" w="lg" len="lg"/>
          </a:ln>
        </p:spPr>
        <p:txBody>
          <a:bodyPr lIns="91559" tIns="45779" rIns="91559" bIns="45779" rtlCol="0" anchor="ctr"/>
          <a:lstStyle/>
          <a:p>
            <a:pPr algn="ctr" defTabSz="915586" fontAlgn="auto">
              <a:spcBef>
                <a:spcPts val="0"/>
              </a:spcBef>
              <a:spcAft>
                <a:spcPts val="0"/>
              </a:spcAft>
            </a:pPr>
            <a:endParaRPr lang="en-US" sz="1800">
              <a:solidFill>
                <a:prstClr val="black"/>
              </a:solidFill>
              <a:latin typeface="Arial"/>
              <a:cs typeface="Arial" pitchFamily="34" charset="0"/>
            </a:endParaRPr>
          </a:p>
        </p:txBody>
      </p:sp>
      <p:sp>
        <p:nvSpPr>
          <p:cNvPr id="31" name="TextBox 30"/>
          <p:cNvSpPr txBox="1"/>
          <p:nvPr/>
        </p:nvSpPr>
        <p:spPr>
          <a:xfrm>
            <a:off x="4847906" y="1562535"/>
            <a:ext cx="1329963" cy="646450"/>
          </a:xfrm>
          <a:prstGeom prst="rect">
            <a:avLst/>
          </a:prstGeom>
          <a:noFill/>
        </p:spPr>
        <p:txBody>
          <a:bodyPr wrap="none" lIns="91559" tIns="45779" rIns="91559" bIns="45779" rtlCol="0">
            <a:spAutoFit/>
          </a:bodyPr>
          <a:lstStyle/>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Per guest</a:t>
            </a:r>
          </a:p>
          <a:p>
            <a:pPr algn="ctr" defTabSz="915586" fontAlgn="auto">
              <a:spcBef>
                <a:spcPts val="0"/>
              </a:spcBef>
              <a:spcAft>
                <a:spcPts val="0"/>
              </a:spcAft>
            </a:pPr>
            <a:r>
              <a:rPr lang="en-US" sz="1800" dirty="0" smtClean="0">
                <a:solidFill>
                  <a:prstClr val="black"/>
                </a:solidFill>
                <a:latin typeface="Calibri" pitchFamily="34" charset="0"/>
                <a:cs typeface="Calibri" pitchFamily="34" charset="0"/>
              </a:rPr>
              <a:t>Service VMs</a:t>
            </a:r>
          </a:p>
        </p:txBody>
      </p:sp>
      <p:sp>
        <p:nvSpPr>
          <p:cNvPr id="32" name="Rounded Rectangle 31"/>
          <p:cNvSpPr/>
          <p:nvPr/>
        </p:nvSpPr>
        <p:spPr>
          <a:xfrm rot="16200000">
            <a:off x="610129" y="3126607"/>
            <a:ext cx="1717598" cy="888678"/>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lIns="91559" tIns="45779" rIns="91559" bIns="45779" rtlCol="0" anchor="ctr"/>
          <a:lstStyle/>
          <a:p>
            <a:pPr algn="ctr" defTabSz="915586" fontAlgn="auto">
              <a:spcBef>
                <a:spcPts val="0"/>
              </a:spcBef>
              <a:spcAft>
                <a:spcPts val="0"/>
              </a:spcAft>
              <a:defRPr/>
            </a:pPr>
            <a:r>
              <a:rPr lang="en-US" sz="1800" kern="0" dirty="0" smtClean="0">
                <a:solidFill>
                  <a:schemeClr val="tx1"/>
                </a:solidFill>
                <a:latin typeface="Calibri" pitchFamily="34" charset="0"/>
                <a:cs typeface="Calibri" pitchFamily="34" charset="0"/>
              </a:rPr>
              <a:t>Control Domain</a:t>
            </a:r>
            <a:br>
              <a:rPr lang="en-US" sz="1800" kern="0" dirty="0" smtClean="0">
                <a:solidFill>
                  <a:schemeClr val="tx1"/>
                </a:solidFill>
                <a:latin typeface="Calibri" pitchFamily="34" charset="0"/>
                <a:cs typeface="Calibri" pitchFamily="34" charset="0"/>
              </a:rPr>
            </a:br>
            <a:r>
              <a:rPr lang="en-US" sz="1800" kern="0" dirty="0" smtClean="0">
                <a:solidFill>
                  <a:schemeClr val="tx1"/>
                </a:solidFill>
                <a:latin typeface="Calibri" pitchFamily="34" charset="0"/>
                <a:cs typeface="Calibri" pitchFamily="34" charset="0"/>
              </a:rPr>
              <a:t>(dom0)</a:t>
            </a:r>
          </a:p>
        </p:txBody>
      </p:sp>
      <p:sp>
        <p:nvSpPr>
          <p:cNvPr id="33" name="Rectangle 10"/>
          <p:cNvSpPr>
            <a:spLocks noChangeArrowheads="1"/>
          </p:cNvSpPr>
          <p:nvPr/>
        </p:nvSpPr>
        <p:spPr bwMode="auto">
          <a:xfrm>
            <a:off x="1027125" y="5339265"/>
            <a:ext cx="10267379" cy="586513"/>
          </a:xfrm>
          <a:prstGeom prst="rect">
            <a:avLst/>
          </a:prstGeom>
          <a:gradFill rotWithShape="1">
            <a:gsLst>
              <a:gs pos="0">
                <a:srgbClr val="DADADA">
                  <a:shade val="51000"/>
                  <a:satMod val="130000"/>
                </a:srgbClr>
              </a:gs>
              <a:gs pos="80000">
                <a:srgbClr val="DADADA">
                  <a:shade val="93000"/>
                  <a:satMod val="130000"/>
                </a:srgbClr>
              </a:gs>
              <a:gs pos="100000">
                <a:srgbClr val="DADAD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lstStyle/>
          <a:p>
            <a:pPr marL="0" marR="0" lvl="0" indent="0" algn="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1800" b="0" i="0" u="none" strike="noStrike" kern="0" cap="none" spc="0" normalizeH="0" baseline="0" noProof="0" dirty="0">
                <a:ln>
                  <a:noFill/>
                </a:ln>
                <a:solidFill>
                  <a:srgbClr val="000000"/>
                </a:solidFill>
                <a:effectLst/>
                <a:uLnTx/>
                <a:uFillTx/>
                <a:latin typeface="Calibri" pitchFamily="34" charset="0"/>
                <a:ea typeface="ＭＳ Ｐゴシック" charset="0"/>
                <a:cs typeface="Calibri" pitchFamily="34" charset="0"/>
              </a:rPr>
              <a:t>Host HW</a:t>
            </a:r>
          </a:p>
        </p:txBody>
      </p:sp>
      <p:grpSp>
        <p:nvGrpSpPr>
          <p:cNvPr id="35" name="Group 34"/>
          <p:cNvGrpSpPr/>
          <p:nvPr/>
        </p:nvGrpSpPr>
        <p:grpSpPr>
          <a:xfrm>
            <a:off x="1094948" y="5428628"/>
            <a:ext cx="4108311" cy="416480"/>
            <a:chOff x="585608" y="5392273"/>
            <a:chExt cx="4108311" cy="416480"/>
          </a:xfrm>
        </p:grpSpPr>
        <p:sp>
          <p:nvSpPr>
            <p:cNvPr id="36"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37"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38"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39"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larsk.CITRITE\Desktop\CP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Users\larsk.CITRITE\Desktop\M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larsk.CITRITE\Desktop\I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83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258558" y="2442759"/>
            <a:ext cx="5486400" cy="283464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Times New Roman"/>
              <a:ea typeface="+mn-ea"/>
              <a:cs typeface="+mn-cs"/>
            </a:endParaRPr>
          </a:p>
        </p:txBody>
      </p:sp>
      <p:sp>
        <p:nvSpPr>
          <p:cNvPr id="379907" name="Rectangle 3"/>
          <p:cNvSpPr>
            <a:spLocks noGrp="1" noChangeArrowheads="1"/>
          </p:cNvSpPr>
          <p:nvPr>
            <p:ph idx="1"/>
          </p:nvPr>
        </p:nvSpPr>
        <p:spPr>
          <a:xfrm>
            <a:off x="914043" y="1809239"/>
            <a:ext cx="5082720" cy="4117182"/>
          </a:xfrm>
        </p:spPr>
        <p:txBody>
          <a:bodyPr/>
          <a:lstStyle/>
          <a:p>
            <a:r>
              <a:rPr lang="en-GB" sz="3200" dirty="0" smtClean="0"/>
              <a:t>Detect </a:t>
            </a:r>
            <a:r>
              <a:rPr lang="en-GB" sz="3200" dirty="0"/>
              <a:t>failure e.g.</a:t>
            </a:r>
          </a:p>
          <a:p>
            <a:pPr lvl="1"/>
            <a:r>
              <a:rPr lang="en-GB" sz="2800" dirty="0"/>
              <a:t>Illegal access</a:t>
            </a:r>
          </a:p>
          <a:p>
            <a:pPr lvl="1"/>
            <a:r>
              <a:rPr lang="en-GB" sz="2800" dirty="0"/>
              <a:t>Timeout</a:t>
            </a:r>
          </a:p>
          <a:p>
            <a:r>
              <a:rPr lang="en-GB" sz="3200" dirty="0"/>
              <a:t>Kill domain, restart</a:t>
            </a:r>
          </a:p>
          <a:p>
            <a:pPr lvl="1"/>
            <a:r>
              <a:rPr lang="en-GB" sz="2400" dirty="0" smtClean="0"/>
              <a:t>E.g. Just 275ms </a:t>
            </a:r>
            <a:r>
              <a:rPr lang="en-GB" sz="2400" dirty="0"/>
              <a:t>outage from </a:t>
            </a:r>
            <a:r>
              <a:rPr lang="en-GB" sz="2400" dirty="0" smtClean="0"/>
              <a:t/>
            </a:r>
            <a:br>
              <a:rPr lang="en-GB" sz="2400" dirty="0" smtClean="0"/>
            </a:br>
            <a:r>
              <a:rPr lang="en-GB" sz="2400" dirty="0" smtClean="0"/>
              <a:t>failed Ethernet driver</a:t>
            </a:r>
          </a:p>
          <a:p>
            <a:r>
              <a:rPr lang="en-GB" sz="3200" dirty="0" smtClean="0"/>
              <a:t>Auto-restarts to </a:t>
            </a:r>
            <a:br>
              <a:rPr lang="en-GB" sz="3200" dirty="0" smtClean="0"/>
            </a:br>
            <a:r>
              <a:rPr lang="en-GB" sz="3200" dirty="0" smtClean="0"/>
              <a:t>enhance security</a:t>
            </a:r>
            <a:endParaRPr lang="en-GB" sz="3200" dirty="0"/>
          </a:p>
        </p:txBody>
      </p:sp>
      <p:sp>
        <p:nvSpPr>
          <p:cNvPr id="379906" name="Rectangle 2"/>
          <p:cNvSpPr>
            <a:spLocks noGrp="1" noChangeArrowheads="1"/>
          </p:cNvSpPr>
          <p:nvPr>
            <p:ph type="title"/>
          </p:nvPr>
        </p:nvSpPr>
        <p:spPr>
          <a:xfrm>
            <a:off x="914400" y="333375"/>
            <a:ext cx="10789920" cy="1144588"/>
          </a:xfrm>
        </p:spPr>
        <p:txBody>
          <a:bodyPr/>
          <a:lstStyle/>
          <a:p>
            <a:r>
              <a:rPr lang="en-GB" sz="4800" dirty="0" smtClean="0"/>
              <a:t>Example: Network Driver Domain for HA</a:t>
            </a:r>
            <a:endParaRPr lang="en-US" sz="4800" dirty="0"/>
          </a:p>
        </p:txBody>
      </p:sp>
      <p:sp>
        <p:nvSpPr>
          <p:cNvPr id="379909" name="AutoShape 5"/>
          <p:cNvSpPr>
            <a:spLocks noChangeAspect="1" noChangeArrowheads="1" noTextEdit="1"/>
          </p:cNvSpPr>
          <p:nvPr/>
        </p:nvSpPr>
        <p:spPr bwMode="auto">
          <a:xfrm>
            <a:off x="5435298" y="1408274"/>
            <a:ext cx="6573915" cy="3359928"/>
          </a:xfrm>
          <a:prstGeom prst="rect">
            <a:avLst/>
          </a:prstGeom>
          <a:noFill/>
          <a:ln w="9525">
            <a:noFill/>
            <a:miter lim="800000"/>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1" name="Line 7"/>
          <p:cNvSpPr>
            <a:spLocks noChangeShapeType="1"/>
          </p:cNvSpPr>
          <p:nvPr/>
        </p:nvSpPr>
        <p:spPr bwMode="auto">
          <a:xfrm>
            <a:off x="6235198" y="5239520"/>
            <a:ext cx="95212"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2" name="Line 8"/>
          <p:cNvSpPr>
            <a:spLocks noChangeShapeType="1"/>
          </p:cNvSpPr>
          <p:nvPr/>
        </p:nvSpPr>
        <p:spPr bwMode="auto">
          <a:xfrm flipH="1">
            <a:off x="11577693" y="5239520"/>
            <a:ext cx="97329"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3" name="Line 9"/>
          <p:cNvSpPr>
            <a:spLocks noChangeShapeType="1"/>
          </p:cNvSpPr>
          <p:nvPr/>
        </p:nvSpPr>
        <p:spPr bwMode="auto">
          <a:xfrm>
            <a:off x="6108247" y="5239520"/>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4" name="Rectangle 10"/>
          <p:cNvSpPr>
            <a:spLocks noChangeArrowheads="1"/>
          </p:cNvSpPr>
          <p:nvPr/>
        </p:nvSpPr>
        <p:spPr bwMode="auto">
          <a:xfrm>
            <a:off x="6000339" y="5147423"/>
            <a:ext cx="1074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0</a:t>
            </a:r>
            <a:endParaRPr lang="en-GB" sz="1800" b="1" dirty="0">
              <a:solidFill>
                <a:srgbClr val="000000"/>
              </a:solidFill>
              <a:cs typeface="Arial" pitchFamily="34" charset="0"/>
            </a:endParaRPr>
          </a:p>
        </p:txBody>
      </p:sp>
      <p:sp>
        <p:nvSpPr>
          <p:cNvPr id="379915" name="Line 11"/>
          <p:cNvSpPr>
            <a:spLocks noChangeShapeType="1"/>
          </p:cNvSpPr>
          <p:nvPr/>
        </p:nvSpPr>
        <p:spPr bwMode="auto">
          <a:xfrm>
            <a:off x="6108247" y="5291918"/>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6" name="Line 12"/>
          <p:cNvSpPr>
            <a:spLocks noChangeShapeType="1"/>
          </p:cNvSpPr>
          <p:nvPr/>
        </p:nvSpPr>
        <p:spPr bwMode="auto">
          <a:xfrm>
            <a:off x="6235198" y="4844140"/>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7" name="Line 13"/>
          <p:cNvSpPr>
            <a:spLocks noChangeShapeType="1"/>
          </p:cNvSpPr>
          <p:nvPr/>
        </p:nvSpPr>
        <p:spPr bwMode="auto">
          <a:xfrm flipH="1">
            <a:off x="11577693" y="4844140"/>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8" name="Line 14"/>
          <p:cNvSpPr>
            <a:spLocks noChangeShapeType="1"/>
          </p:cNvSpPr>
          <p:nvPr/>
        </p:nvSpPr>
        <p:spPr bwMode="auto">
          <a:xfrm>
            <a:off x="6108247" y="4844140"/>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19" name="Rectangle 15"/>
          <p:cNvSpPr>
            <a:spLocks noChangeArrowheads="1"/>
          </p:cNvSpPr>
          <p:nvPr/>
        </p:nvSpPr>
        <p:spPr bwMode="auto">
          <a:xfrm>
            <a:off x="5845883" y="4748867"/>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50</a:t>
            </a:r>
            <a:endParaRPr lang="en-GB" sz="1800" b="1" dirty="0">
              <a:solidFill>
                <a:srgbClr val="000000"/>
              </a:solidFill>
              <a:cs typeface="Arial" pitchFamily="34" charset="0"/>
            </a:endParaRPr>
          </a:p>
        </p:txBody>
      </p:sp>
      <p:sp>
        <p:nvSpPr>
          <p:cNvPr id="379920" name="Line 16"/>
          <p:cNvSpPr>
            <a:spLocks noChangeShapeType="1"/>
          </p:cNvSpPr>
          <p:nvPr/>
        </p:nvSpPr>
        <p:spPr bwMode="auto">
          <a:xfrm>
            <a:off x="6108247" y="4894951"/>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1" name="Line 17"/>
          <p:cNvSpPr>
            <a:spLocks noChangeShapeType="1"/>
          </p:cNvSpPr>
          <p:nvPr/>
        </p:nvSpPr>
        <p:spPr bwMode="auto">
          <a:xfrm>
            <a:off x="6235198" y="4447173"/>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2" name="Line 18"/>
          <p:cNvSpPr>
            <a:spLocks noChangeShapeType="1"/>
          </p:cNvSpPr>
          <p:nvPr/>
        </p:nvSpPr>
        <p:spPr bwMode="auto">
          <a:xfrm flipH="1">
            <a:off x="11577693" y="4447173"/>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3" name="Line 19"/>
          <p:cNvSpPr>
            <a:spLocks noChangeShapeType="1"/>
          </p:cNvSpPr>
          <p:nvPr/>
        </p:nvSpPr>
        <p:spPr bwMode="auto">
          <a:xfrm>
            <a:off x="6108247" y="444717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4" name="Rectangle 20"/>
          <p:cNvSpPr>
            <a:spLocks noChangeArrowheads="1"/>
          </p:cNvSpPr>
          <p:nvPr/>
        </p:nvSpPr>
        <p:spPr bwMode="auto">
          <a:xfrm>
            <a:off x="5737975" y="4353489"/>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100</a:t>
            </a:r>
            <a:endParaRPr lang="en-GB" sz="1800" b="1" dirty="0">
              <a:solidFill>
                <a:srgbClr val="000000"/>
              </a:solidFill>
              <a:cs typeface="Arial" pitchFamily="34" charset="0"/>
            </a:endParaRPr>
          </a:p>
        </p:txBody>
      </p:sp>
      <p:sp>
        <p:nvSpPr>
          <p:cNvPr id="379925" name="Line 21"/>
          <p:cNvSpPr>
            <a:spLocks noChangeShapeType="1"/>
          </p:cNvSpPr>
          <p:nvPr/>
        </p:nvSpPr>
        <p:spPr bwMode="auto">
          <a:xfrm>
            <a:off x="6108247" y="4499573"/>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6" name="Line 22"/>
          <p:cNvSpPr>
            <a:spLocks noChangeShapeType="1"/>
          </p:cNvSpPr>
          <p:nvPr/>
        </p:nvSpPr>
        <p:spPr bwMode="auto">
          <a:xfrm>
            <a:off x="6235198" y="4050206"/>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7" name="Line 23"/>
          <p:cNvSpPr>
            <a:spLocks noChangeShapeType="1"/>
          </p:cNvSpPr>
          <p:nvPr/>
        </p:nvSpPr>
        <p:spPr bwMode="auto">
          <a:xfrm flipH="1">
            <a:off x="11577693" y="4050206"/>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8" name="Line 24"/>
          <p:cNvSpPr>
            <a:spLocks noChangeShapeType="1"/>
          </p:cNvSpPr>
          <p:nvPr/>
        </p:nvSpPr>
        <p:spPr bwMode="auto">
          <a:xfrm>
            <a:off x="6108247" y="4050206"/>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29" name="Rectangle 25"/>
          <p:cNvSpPr>
            <a:spLocks noChangeArrowheads="1"/>
          </p:cNvSpPr>
          <p:nvPr/>
        </p:nvSpPr>
        <p:spPr bwMode="auto">
          <a:xfrm>
            <a:off x="5737975" y="3958109"/>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150</a:t>
            </a:r>
            <a:endParaRPr lang="en-GB" sz="1800" b="1" dirty="0">
              <a:solidFill>
                <a:srgbClr val="000000"/>
              </a:solidFill>
              <a:cs typeface="Arial" pitchFamily="34" charset="0"/>
            </a:endParaRPr>
          </a:p>
        </p:txBody>
      </p:sp>
      <p:sp>
        <p:nvSpPr>
          <p:cNvPr id="379930" name="Line 26"/>
          <p:cNvSpPr>
            <a:spLocks noChangeShapeType="1"/>
          </p:cNvSpPr>
          <p:nvPr/>
        </p:nvSpPr>
        <p:spPr bwMode="auto">
          <a:xfrm>
            <a:off x="6108247" y="41041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1" name="Line 27"/>
          <p:cNvSpPr>
            <a:spLocks noChangeShapeType="1"/>
          </p:cNvSpPr>
          <p:nvPr/>
        </p:nvSpPr>
        <p:spPr bwMode="auto">
          <a:xfrm>
            <a:off x="6235198" y="3654828"/>
            <a:ext cx="95212"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2" name="Line 28"/>
          <p:cNvSpPr>
            <a:spLocks noChangeShapeType="1"/>
          </p:cNvSpPr>
          <p:nvPr/>
        </p:nvSpPr>
        <p:spPr bwMode="auto">
          <a:xfrm flipH="1">
            <a:off x="11577693" y="3654828"/>
            <a:ext cx="97329"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3" name="Line 29"/>
          <p:cNvSpPr>
            <a:spLocks noChangeShapeType="1"/>
          </p:cNvSpPr>
          <p:nvPr/>
        </p:nvSpPr>
        <p:spPr bwMode="auto">
          <a:xfrm>
            <a:off x="6108247" y="3654828"/>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4" name="Rectangle 30"/>
          <p:cNvSpPr>
            <a:spLocks noChangeArrowheads="1"/>
          </p:cNvSpPr>
          <p:nvPr/>
        </p:nvSpPr>
        <p:spPr bwMode="auto">
          <a:xfrm>
            <a:off x="5737975" y="3561142"/>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200</a:t>
            </a:r>
            <a:endParaRPr lang="en-GB" sz="1800" b="1" dirty="0">
              <a:solidFill>
                <a:srgbClr val="000000"/>
              </a:solidFill>
              <a:cs typeface="Arial" pitchFamily="34" charset="0"/>
            </a:endParaRPr>
          </a:p>
        </p:txBody>
      </p:sp>
      <p:sp>
        <p:nvSpPr>
          <p:cNvPr id="379935" name="Line 31"/>
          <p:cNvSpPr>
            <a:spLocks noChangeShapeType="1"/>
          </p:cNvSpPr>
          <p:nvPr/>
        </p:nvSpPr>
        <p:spPr bwMode="auto">
          <a:xfrm>
            <a:off x="6108247" y="3707226"/>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6" name="Line 32"/>
          <p:cNvSpPr>
            <a:spLocks noChangeShapeType="1"/>
          </p:cNvSpPr>
          <p:nvPr/>
        </p:nvSpPr>
        <p:spPr bwMode="auto">
          <a:xfrm>
            <a:off x="6235198" y="3259448"/>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7" name="Line 33"/>
          <p:cNvSpPr>
            <a:spLocks noChangeShapeType="1"/>
          </p:cNvSpPr>
          <p:nvPr/>
        </p:nvSpPr>
        <p:spPr bwMode="auto">
          <a:xfrm flipH="1">
            <a:off x="11577693" y="3259448"/>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8" name="Line 34"/>
          <p:cNvSpPr>
            <a:spLocks noChangeShapeType="1"/>
          </p:cNvSpPr>
          <p:nvPr/>
        </p:nvSpPr>
        <p:spPr bwMode="auto">
          <a:xfrm>
            <a:off x="6108247" y="3259448"/>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39" name="Rectangle 35"/>
          <p:cNvSpPr>
            <a:spLocks noChangeArrowheads="1"/>
          </p:cNvSpPr>
          <p:nvPr/>
        </p:nvSpPr>
        <p:spPr bwMode="auto">
          <a:xfrm>
            <a:off x="5737975" y="3165764"/>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250</a:t>
            </a:r>
            <a:endParaRPr lang="en-GB" sz="1800" b="1" dirty="0">
              <a:solidFill>
                <a:srgbClr val="000000"/>
              </a:solidFill>
              <a:cs typeface="Arial" pitchFamily="34" charset="0"/>
            </a:endParaRPr>
          </a:p>
        </p:txBody>
      </p:sp>
      <p:sp>
        <p:nvSpPr>
          <p:cNvPr id="379940" name="Line 36"/>
          <p:cNvSpPr>
            <a:spLocks noChangeShapeType="1"/>
          </p:cNvSpPr>
          <p:nvPr/>
        </p:nvSpPr>
        <p:spPr bwMode="auto">
          <a:xfrm>
            <a:off x="6108247" y="3310259"/>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1" name="Line 37"/>
          <p:cNvSpPr>
            <a:spLocks noChangeShapeType="1"/>
          </p:cNvSpPr>
          <p:nvPr/>
        </p:nvSpPr>
        <p:spPr bwMode="auto">
          <a:xfrm>
            <a:off x="6235198" y="2862481"/>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2" name="Line 38"/>
          <p:cNvSpPr>
            <a:spLocks noChangeShapeType="1"/>
          </p:cNvSpPr>
          <p:nvPr/>
        </p:nvSpPr>
        <p:spPr bwMode="auto">
          <a:xfrm flipH="1">
            <a:off x="11577693" y="2862481"/>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3" name="Line 39"/>
          <p:cNvSpPr>
            <a:spLocks noChangeShapeType="1"/>
          </p:cNvSpPr>
          <p:nvPr/>
        </p:nvSpPr>
        <p:spPr bwMode="auto">
          <a:xfrm>
            <a:off x="6108247" y="2862481"/>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4" name="Rectangle 40"/>
          <p:cNvSpPr>
            <a:spLocks noChangeArrowheads="1"/>
          </p:cNvSpPr>
          <p:nvPr/>
        </p:nvSpPr>
        <p:spPr bwMode="auto">
          <a:xfrm>
            <a:off x="5737975" y="2768797"/>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300</a:t>
            </a:r>
            <a:endParaRPr lang="en-GB" sz="1800" b="1" dirty="0">
              <a:solidFill>
                <a:srgbClr val="000000"/>
              </a:solidFill>
              <a:cs typeface="Arial" pitchFamily="34" charset="0"/>
            </a:endParaRPr>
          </a:p>
        </p:txBody>
      </p:sp>
      <p:sp>
        <p:nvSpPr>
          <p:cNvPr id="379945" name="Line 41"/>
          <p:cNvSpPr>
            <a:spLocks noChangeShapeType="1"/>
          </p:cNvSpPr>
          <p:nvPr/>
        </p:nvSpPr>
        <p:spPr bwMode="auto">
          <a:xfrm>
            <a:off x="6108247" y="2914881"/>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6" name="Line 42"/>
          <p:cNvSpPr>
            <a:spLocks noChangeShapeType="1"/>
          </p:cNvSpPr>
          <p:nvPr/>
        </p:nvSpPr>
        <p:spPr bwMode="auto">
          <a:xfrm>
            <a:off x="6235198" y="2465514"/>
            <a:ext cx="95212"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7" name="Line 43"/>
          <p:cNvSpPr>
            <a:spLocks noChangeShapeType="1"/>
          </p:cNvSpPr>
          <p:nvPr/>
        </p:nvSpPr>
        <p:spPr bwMode="auto">
          <a:xfrm flipH="1">
            <a:off x="11577693" y="2465514"/>
            <a:ext cx="97329"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8" name="Line 44"/>
          <p:cNvSpPr>
            <a:spLocks noChangeShapeType="1"/>
          </p:cNvSpPr>
          <p:nvPr/>
        </p:nvSpPr>
        <p:spPr bwMode="auto">
          <a:xfrm>
            <a:off x="6108247" y="2465514"/>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49" name="Rectangle 45"/>
          <p:cNvSpPr>
            <a:spLocks noChangeArrowheads="1"/>
          </p:cNvSpPr>
          <p:nvPr/>
        </p:nvSpPr>
        <p:spPr bwMode="auto">
          <a:xfrm>
            <a:off x="5737975" y="2371831"/>
            <a:ext cx="37510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350</a:t>
            </a:r>
            <a:endParaRPr lang="en-GB" sz="1800" b="1" dirty="0">
              <a:solidFill>
                <a:srgbClr val="000000"/>
              </a:solidFill>
              <a:cs typeface="Arial" pitchFamily="34" charset="0"/>
            </a:endParaRPr>
          </a:p>
        </p:txBody>
      </p:sp>
      <p:sp>
        <p:nvSpPr>
          <p:cNvPr id="379950" name="Line 46"/>
          <p:cNvSpPr>
            <a:spLocks noChangeShapeType="1"/>
          </p:cNvSpPr>
          <p:nvPr/>
        </p:nvSpPr>
        <p:spPr bwMode="auto">
          <a:xfrm>
            <a:off x="6108247" y="2517915"/>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1" name="Line 47"/>
          <p:cNvSpPr>
            <a:spLocks noChangeShapeType="1"/>
          </p:cNvSpPr>
          <p:nvPr/>
        </p:nvSpPr>
        <p:spPr bwMode="auto">
          <a:xfrm flipV="1">
            <a:off x="623519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2" name="Line 48"/>
          <p:cNvSpPr>
            <a:spLocks noChangeShapeType="1"/>
          </p:cNvSpPr>
          <p:nvPr/>
        </p:nvSpPr>
        <p:spPr bwMode="auto">
          <a:xfrm>
            <a:off x="623519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3" name="Line 49"/>
          <p:cNvSpPr>
            <a:spLocks noChangeShapeType="1"/>
          </p:cNvSpPr>
          <p:nvPr/>
        </p:nvSpPr>
        <p:spPr bwMode="auto">
          <a:xfrm>
            <a:off x="623519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4" name="Rectangle 50"/>
          <p:cNvSpPr>
            <a:spLocks noChangeArrowheads="1"/>
          </p:cNvSpPr>
          <p:nvPr/>
        </p:nvSpPr>
        <p:spPr bwMode="auto">
          <a:xfrm>
            <a:off x="6205576" y="5306210"/>
            <a:ext cx="1074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0</a:t>
            </a:r>
            <a:endParaRPr lang="en-GB" sz="1800" b="1" dirty="0">
              <a:solidFill>
                <a:srgbClr val="000000"/>
              </a:solidFill>
              <a:cs typeface="Arial" pitchFamily="34" charset="0"/>
            </a:endParaRPr>
          </a:p>
        </p:txBody>
      </p:sp>
      <p:sp>
        <p:nvSpPr>
          <p:cNvPr id="379955" name="Line 51"/>
          <p:cNvSpPr>
            <a:spLocks noChangeShapeType="1"/>
          </p:cNvSpPr>
          <p:nvPr/>
        </p:nvSpPr>
        <p:spPr bwMode="auto">
          <a:xfrm>
            <a:off x="6313482"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6" name="Line 52"/>
          <p:cNvSpPr>
            <a:spLocks noChangeShapeType="1"/>
          </p:cNvSpPr>
          <p:nvPr/>
        </p:nvSpPr>
        <p:spPr bwMode="auto">
          <a:xfrm flipV="1">
            <a:off x="691649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7" name="Line 53"/>
          <p:cNvSpPr>
            <a:spLocks noChangeShapeType="1"/>
          </p:cNvSpPr>
          <p:nvPr/>
        </p:nvSpPr>
        <p:spPr bwMode="auto">
          <a:xfrm>
            <a:off x="691649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8" name="Line 54"/>
          <p:cNvSpPr>
            <a:spLocks noChangeShapeType="1"/>
          </p:cNvSpPr>
          <p:nvPr/>
        </p:nvSpPr>
        <p:spPr bwMode="auto">
          <a:xfrm>
            <a:off x="691649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59" name="Rectangle 55"/>
          <p:cNvSpPr>
            <a:spLocks noChangeArrowheads="1"/>
          </p:cNvSpPr>
          <p:nvPr/>
        </p:nvSpPr>
        <p:spPr bwMode="auto">
          <a:xfrm>
            <a:off x="6882645" y="5306210"/>
            <a:ext cx="1074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5</a:t>
            </a:r>
            <a:endParaRPr lang="en-GB" sz="1800" b="1" dirty="0">
              <a:solidFill>
                <a:srgbClr val="000000"/>
              </a:solidFill>
              <a:cs typeface="Arial" pitchFamily="34" charset="0"/>
            </a:endParaRPr>
          </a:p>
        </p:txBody>
      </p:sp>
      <p:sp>
        <p:nvSpPr>
          <p:cNvPr id="379960" name="Line 56"/>
          <p:cNvSpPr>
            <a:spLocks noChangeShapeType="1"/>
          </p:cNvSpPr>
          <p:nvPr/>
        </p:nvSpPr>
        <p:spPr bwMode="auto">
          <a:xfrm>
            <a:off x="6992669"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1" name="Line 57"/>
          <p:cNvSpPr>
            <a:spLocks noChangeShapeType="1"/>
          </p:cNvSpPr>
          <p:nvPr/>
        </p:nvSpPr>
        <p:spPr bwMode="auto">
          <a:xfrm flipV="1">
            <a:off x="7595681"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2" name="Line 58"/>
          <p:cNvSpPr>
            <a:spLocks noChangeShapeType="1"/>
          </p:cNvSpPr>
          <p:nvPr/>
        </p:nvSpPr>
        <p:spPr bwMode="auto">
          <a:xfrm>
            <a:off x="7595681"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3" name="Line 59"/>
          <p:cNvSpPr>
            <a:spLocks noChangeShapeType="1"/>
          </p:cNvSpPr>
          <p:nvPr/>
        </p:nvSpPr>
        <p:spPr bwMode="auto">
          <a:xfrm>
            <a:off x="7595681"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4" name="Rectangle 60"/>
          <p:cNvSpPr>
            <a:spLocks noChangeArrowheads="1"/>
          </p:cNvSpPr>
          <p:nvPr/>
        </p:nvSpPr>
        <p:spPr bwMode="auto">
          <a:xfrm>
            <a:off x="7462385"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10</a:t>
            </a:r>
            <a:endParaRPr lang="en-GB" sz="1800" b="1" dirty="0">
              <a:solidFill>
                <a:srgbClr val="000000"/>
              </a:solidFill>
              <a:cs typeface="Arial" pitchFamily="34" charset="0"/>
            </a:endParaRPr>
          </a:p>
        </p:txBody>
      </p:sp>
      <p:sp>
        <p:nvSpPr>
          <p:cNvPr id="379965" name="Line 61"/>
          <p:cNvSpPr>
            <a:spLocks noChangeShapeType="1"/>
          </p:cNvSpPr>
          <p:nvPr/>
        </p:nvSpPr>
        <p:spPr bwMode="auto">
          <a:xfrm>
            <a:off x="772686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6" name="Line 62"/>
          <p:cNvSpPr>
            <a:spLocks noChangeShapeType="1"/>
          </p:cNvSpPr>
          <p:nvPr/>
        </p:nvSpPr>
        <p:spPr bwMode="auto">
          <a:xfrm flipV="1">
            <a:off x="827486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7" name="Line 63"/>
          <p:cNvSpPr>
            <a:spLocks noChangeShapeType="1"/>
          </p:cNvSpPr>
          <p:nvPr/>
        </p:nvSpPr>
        <p:spPr bwMode="auto">
          <a:xfrm>
            <a:off x="827486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8" name="Line 64"/>
          <p:cNvSpPr>
            <a:spLocks noChangeShapeType="1"/>
          </p:cNvSpPr>
          <p:nvPr/>
        </p:nvSpPr>
        <p:spPr bwMode="auto">
          <a:xfrm>
            <a:off x="827486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69" name="Rectangle 65"/>
          <p:cNvSpPr>
            <a:spLocks noChangeArrowheads="1"/>
          </p:cNvSpPr>
          <p:nvPr/>
        </p:nvSpPr>
        <p:spPr bwMode="auto">
          <a:xfrm>
            <a:off x="8143685"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15</a:t>
            </a:r>
            <a:endParaRPr lang="en-GB" sz="1800" b="1" dirty="0">
              <a:solidFill>
                <a:srgbClr val="000000"/>
              </a:solidFill>
              <a:cs typeface="Arial" pitchFamily="34" charset="0"/>
            </a:endParaRPr>
          </a:p>
        </p:txBody>
      </p:sp>
      <p:sp>
        <p:nvSpPr>
          <p:cNvPr id="379970" name="Line 66"/>
          <p:cNvSpPr>
            <a:spLocks noChangeShapeType="1"/>
          </p:cNvSpPr>
          <p:nvPr/>
        </p:nvSpPr>
        <p:spPr bwMode="auto">
          <a:xfrm>
            <a:off x="8406050"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1" name="Line 67"/>
          <p:cNvSpPr>
            <a:spLocks noChangeShapeType="1"/>
          </p:cNvSpPr>
          <p:nvPr/>
        </p:nvSpPr>
        <p:spPr bwMode="auto">
          <a:xfrm flipV="1">
            <a:off x="8954050"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2" name="Line 68"/>
          <p:cNvSpPr>
            <a:spLocks noChangeShapeType="1"/>
          </p:cNvSpPr>
          <p:nvPr/>
        </p:nvSpPr>
        <p:spPr bwMode="auto">
          <a:xfrm>
            <a:off x="8954050"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3" name="Line 69"/>
          <p:cNvSpPr>
            <a:spLocks noChangeShapeType="1"/>
          </p:cNvSpPr>
          <p:nvPr/>
        </p:nvSpPr>
        <p:spPr bwMode="auto">
          <a:xfrm>
            <a:off x="8954050"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4" name="Rectangle 70"/>
          <p:cNvSpPr>
            <a:spLocks noChangeArrowheads="1"/>
          </p:cNvSpPr>
          <p:nvPr/>
        </p:nvSpPr>
        <p:spPr bwMode="auto">
          <a:xfrm>
            <a:off x="8822869"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20</a:t>
            </a:r>
            <a:endParaRPr lang="en-GB" sz="1800" b="1" dirty="0">
              <a:solidFill>
                <a:srgbClr val="000000"/>
              </a:solidFill>
              <a:cs typeface="Arial" pitchFamily="34" charset="0"/>
            </a:endParaRPr>
          </a:p>
        </p:txBody>
      </p:sp>
      <p:sp>
        <p:nvSpPr>
          <p:cNvPr id="379975" name="Line 71"/>
          <p:cNvSpPr>
            <a:spLocks noChangeShapeType="1"/>
          </p:cNvSpPr>
          <p:nvPr/>
        </p:nvSpPr>
        <p:spPr bwMode="auto">
          <a:xfrm>
            <a:off x="9087350"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6" name="Line 72"/>
          <p:cNvSpPr>
            <a:spLocks noChangeShapeType="1"/>
          </p:cNvSpPr>
          <p:nvPr/>
        </p:nvSpPr>
        <p:spPr bwMode="auto">
          <a:xfrm flipV="1">
            <a:off x="9635351"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7" name="Line 73"/>
          <p:cNvSpPr>
            <a:spLocks noChangeShapeType="1"/>
          </p:cNvSpPr>
          <p:nvPr/>
        </p:nvSpPr>
        <p:spPr bwMode="auto">
          <a:xfrm>
            <a:off x="9635351"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8" name="Line 74"/>
          <p:cNvSpPr>
            <a:spLocks noChangeShapeType="1"/>
          </p:cNvSpPr>
          <p:nvPr/>
        </p:nvSpPr>
        <p:spPr bwMode="auto">
          <a:xfrm>
            <a:off x="9635351"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79" name="Rectangle 75"/>
          <p:cNvSpPr>
            <a:spLocks noChangeArrowheads="1"/>
          </p:cNvSpPr>
          <p:nvPr/>
        </p:nvSpPr>
        <p:spPr bwMode="auto">
          <a:xfrm>
            <a:off x="9502055"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25</a:t>
            </a:r>
            <a:endParaRPr lang="en-GB" sz="1800" b="1" dirty="0">
              <a:solidFill>
                <a:srgbClr val="000000"/>
              </a:solidFill>
              <a:cs typeface="Arial" pitchFamily="34" charset="0"/>
            </a:endParaRPr>
          </a:p>
        </p:txBody>
      </p:sp>
      <p:sp>
        <p:nvSpPr>
          <p:cNvPr id="379980" name="Line 76"/>
          <p:cNvSpPr>
            <a:spLocks noChangeShapeType="1"/>
          </p:cNvSpPr>
          <p:nvPr/>
        </p:nvSpPr>
        <p:spPr bwMode="auto">
          <a:xfrm>
            <a:off x="976653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1" name="Line 77"/>
          <p:cNvSpPr>
            <a:spLocks noChangeShapeType="1"/>
          </p:cNvSpPr>
          <p:nvPr/>
        </p:nvSpPr>
        <p:spPr bwMode="auto">
          <a:xfrm flipV="1">
            <a:off x="10314537"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2" name="Line 78"/>
          <p:cNvSpPr>
            <a:spLocks noChangeShapeType="1"/>
          </p:cNvSpPr>
          <p:nvPr/>
        </p:nvSpPr>
        <p:spPr bwMode="auto">
          <a:xfrm>
            <a:off x="10314537"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3" name="Line 79"/>
          <p:cNvSpPr>
            <a:spLocks noChangeShapeType="1"/>
          </p:cNvSpPr>
          <p:nvPr/>
        </p:nvSpPr>
        <p:spPr bwMode="auto">
          <a:xfrm>
            <a:off x="10314537"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4" name="Rectangle 80"/>
          <p:cNvSpPr>
            <a:spLocks noChangeArrowheads="1"/>
          </p:cNvSpPr>
          <p:nvPr/>
        </p:nvSpPr>
        <p:spPr bwMode="auto">
          <a:xfrm>
            <a:off x="10181238"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30</a:t>
            </a:r>
            <a:endParaRPr lang="en-GB" sz="1800" b="1" dirty="0">
              <a:solidFill>
                <a:srgbClr val="000000"/>
              </a:solidFill>
              <a:cs typeface="Arial" pitchFamily="34" charset="0"/>
            </a:endParaRPr>
          </a:p>
        </p:txBody>
      </p:sp>
      <p:sp>
        <p:nvSpPr>
          <p:cNvPr id="379985" name="Line 81"/>
          <p:cNvSpPr>
            <a:spLocks noChangeShapeType="1"/>
          </p:cNvSpPr>
          <p:nvPr/>
        </p:nvSpPr>
        <p:spPr bwMode="auto">
          <a:xfrm>
            <a:off x="1044783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6" name="Line 82"/>
          <p:cNvSpPr>
            <a:spLocks noChangeShapeType="1"/>
          </p:cNvSpPr>
          <p:nvPr/>
        </p:nvSpPr>
        <p:spPr bwMode="auto">
          <a:xfrm flipV="1">
            <a:off x="10995838" y="516806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7" name="Line 83"/>
          <p:cNvSpPr>
            <a:spLocks noChangeShapeType="1"/>
          </p:cNvSpPr>
          <p:nvPr/>
        </p:nvSpPr>
        <p:spPr bwMode="auto">
          <a:xfrm>
            <a:off x="10995838" y="2465514"/>
            <a:ext cx="2115"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8" name="Line 84"/>
          <p:cNvSpPr>
            <a:spLocks noChangeShapeType="1"/>
          </p:cNvSpPr>
          <p:nvPr/>
        </p:nvSpPr>
        <p:spPr bwMode="auto">
          <a:xfrm>
            <a:off x="10995838" y="5399893"/>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89" name="Rectangle 85"/>
          <p:cNvSpPr>
            <a:spLocks noChangeArrowheads="1"/>
          </p:cNvSpPr>
          <p:nvPr/>
        </p:nvSpPr>
        <p:spPr bwMode="auto">
          <a:xfrm>
            <a:off x="10862539"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35</a:t>
            </a:r>
            <a:endParaRPr lang="en-GB" sz="1800" b="1" dirty="0">
              <a:solidFill>
                <a:srgbClr val="000000"/>
              </a:solidFill>
              <a:cs typeface="Arial" pitchFamily="34" charset="0"/>
            </a:endParaRPr>
          </a:p>
        </p:txBody>
      </p:sp>
      <p:sp>
        <p:nvSpPr>
          <p:cNvPr id="379990" name="Line 86"/>
          <p:cNvSpPr>
            <a:spLocks noChangeShapeType="1"/>
          </p:cNvSpPr>
          <p:nvPr/>
        </p:nvSpPr>
        <p:spPr bwMode="auto">
          <a:xfrm>
            <a:off x="11127020" y="5450705"/>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1" name="Line 87"/>
          <p:cNvSpPr>
            <a:spLocks noChangeShapeType="1"/>
          </p:cNvSpPr>
          <p:nvPr/>
        </p:nvSpPr>
        <p:spPr bwMode="auto">
          <a:xfrm flipV="1">
            <a:off x="11675021" y="516806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2" name="Line 88"/>
          <p:cNvSpPr>
            <a:spLocks noChangeShapeType="1"/>
          </p:cNvSpPr>
          <p:nvPr/>
        </p:nvSpPr>
        <p:spPr bwMode="auto">
          <a:xfrm>
            <a:off x="11675021" y="2465514"/>
            <a:ext cx="2117" cy="71455"/>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3" name="Line 89"/>
          <p:cNvSpPr>
            <a:spLocks noChangeShapeType="1"/>
          </p:cNvSpPr>
          <p:nvPr/>
        </p:nvSpPr>
        <p:spPr bwMode="auto">
          <a:xfrm>
            <a:off x="11675021" y="539989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4" name="Rectangle 90"/>
          <p:cNvSpPr>
            <a:spLocks noChangeArrowheads="1"/>
          </p:cNvSpPr>
          <p:nvPr/>
        </p:nvSpPr>
        <p:spPr bwMode="auto">
          <a:xfrm>
            <a:off x="11543839" y="5306210"/>
            <a:ext cx="267702"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 40</a:t>
            </a:r>
            <a:endParaRPr lang="en-GB" sz="1800" b="1" dirty="0">
              <a:solidFill>
                <a:srgbClr val="000000"/>
              </a:solidFill>
              <a:cs typeface="Arial" pitchFamily="34" charset="0"/>
            </a:endParaRPr>
          </a:p>
        </p:txBody>
      </p:sp>
      <p:sp>
        <p:nvSpPr>
          <p:cNvPr id="379995" name="Line 91"/>
          <p:cNvSpPr>
            <a:spLocks noChangeShapeType="1"/>
          </p:cNvSpPr>
          <p:nvPr/>
        </p:nvSpPr>
        <p:spPr bwMode="auto">
          <a:xfrm>
            <a:off x="11806203" y="5450705"/>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6" name="Rectangle 92"/>
          <p:cNvSpPr>
            <a:spLocks noChangeArrowheads="1"/>
          </p:cNvSpPr>
          <p:nvPr/>
        </p:nvSpPr>
        <p:spPr bwMode="auto">
          <a:xfrm>
            <a:off x="6235197" y="2479582"/>
            <a:ext cx="5439824" cy="2774005"/>
          </a:xfrm>
          <a:prstGeom prst="rect">
            <a:avLst/>
          </a:prstGeom>
          <a:noFill/>
          <a:ln w="3175">
            <a:solidFill>
              <a:srgbClr val="000000"/>
            </a:solidFill>
            <a:miter lim="800000"/>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7" name="Line 93"/>
          <p:cNvSpPr>
            <a:spLocks noChangeShapeType="1"/>
          </p:cNvSpPr>
          <p:nvPr/>
        </p:nvSpPr>
        <p:spPr bwMode="auto">
          <a:xfrm>
            <a:off x="5625836" y="3853310"/>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8" name="Freeform 94"/>
          <p:cNvSpPr>
            <a:spLocks noEditPoints="1"/>
          </p:cNvSpPr>
          <p:nvPr/>
        </p:nvSpPr>
        <p:spPr bwMode="auto">
          <a:xfrm>
            <a:off x="5541201" y="2787851"/>
            <a:ext cx="203121" cy="2094397"/>
          </a:xfrm>
          <a:custGeom>
            <a:avLst/>
            <a:gdLst/>
            <a:ahLst/>
            <a:cxnLst>
              <a:cxn ang="0">
                <a:pos x="84" y="2547"/>
              </a:cxn>
              <a:cxn ang="0">
                <a:pos x="88" y="2621"/>
              </a:cxn>
              <a:cxn ang="0">
                <a:pos x="123" y="2570"/>
              </a:cxn>
              <a:cxn ang="0">
                <a:pos x="48" y="2472"/>
              </a:cxn>
              <a:cxn ang="0">
                <a:pos x="81" y="2472"/>
              </a:cxn>
              <a:cxn ang="0">
                <a:pos x="148" y="2500"/>
              </a:cxn>
              <a:cxn ang="0">
                <a:pos x="134" y="2502"/>
              </a:cxn>
              <a:cxn ang="0">
                <a:pos x="127" y="2398"/>
              </a:cxn>
              <a:cxn ang="0">
                <a:pos x="46" y="2363"/>
              </a:cxn>
              <a:cxn ang="0">
                <a:pos x="148" y="2382"/>
              </a:cxn>
              <a:cxn ang="0">
                <a:pos x="0" y="2315"/>
              </a:cxn>
              <a:cxn ang="0">
                <a:pos x="86" y="2244"/>
              </a:cxn>
              <a:cxn ang="0">
                <a:pos x="132" y="2201"/>
              </a:cxn>
              <a:cxn ang="0">
                <a:pos x="64" y="2183"/>
              </a:cxn>
              <a:cxn ang="0">
                <a:pos x="148" y="2105"/>
              </a:cxn>
              <a:cxn ang="0">
                <a:pos x="46" y="2024"/>
              </a:cxn>
              <a:cxn ang="0">
                <a:pos x="21" y="2027"/>
              </a:cxn>
              <a:cxn ang="0">
                <a:pos x="76" y="1912"/>
              </a:cxn>
              <a:cxn ang="0">
                <a:pos x="46" y="1962"/>
              </a:cxn>
              <a:cxn ang="0">
                <a:pos x="148" y="1833"/>
              </a:cxn>
              <a:cxn ang="0">
                <a:pos x="91" y="1716"/>
              </a:cxn>
              <a:cxn ang="0">
                <a:pos x="108" y="1802"/>
              </a:cxn>
              <a:cxn ang="0">
                <a:pos x="126" y="1775"/>
              </a:cxn>
              <a:cxn ang="0">
                <a:pos x="86" y="1734"/>
              </a:cxn>
              <a:cxn ang="0">
                <a:pos x="57" y="1673"/>
              </a:cxn>
              <a:cxn ang="0">
                <a:pos x="48" y="1514"/>
              </a:cxn>
              <a:cxn ang="0">
                <a:pos x="81" y="1512"/>
              </a:cxn>
              <a:cxn ang="0">
                <a:pos x="148" y="1543"/>
              </a:cxn>
              <a:cxn ang="0">
                <a:pos x="134" y="1544"/>
              </a:cxn>
              <a:cxn ang="0">
                <a:pos x="68" y="1439"/>
              </a:cxn>
              <a:cxn ang="0">
                <a:pos x="145" y="1382"/>
              </a:cxn>
              <a:cxn ang="0">
                <a:pos x="46" y="1385"/>
              </a:cxn>
              <a:cxn ang="0">
                <a:pos x="5" y="1324"/>
              </a:cxn>
              <a:cxn ang="0">
                <a:pos x="127" y="1251"/>
              </a:cxn>
              <a:cxn ang="0">
                <a:pos x="65" y="1184"/>
              </a:cxn>
              <a:cxn ang="0">
                <a:pos x="104" y="1191"/>
              </a:cxn>
              <a:cxn ang="0">
                <a:pos x="145" y="1116"/>
              </a:cxn>
              <a:cxn ang="0">
                <a:pos x="99" y="1163"/>
              </a:cxn>
              <a:cxn ang="0">
                <a:pos x="57" y="888"/>
              </a:cxn>
              <a:cxn ang="0">
                <a:pos x="65" y="902"/>
              </a:cxn>
              <a:cxn ang="0">
                <a:pos x="147" y="934"/>
              </a:cxn>
              <a:cxn ang="0">
                <a:pos x="134" y="923"/>
              </a:cxn>
              <a:cxn ang="0">
                <a:pos x="115" y="848"/>
              </a:cxn>
              <a:cxn ang="0">
                <a:pos x="121" y="829"/>
              </a:cxn>
              <a:cxn ang="0">
                <a:pos x="45" y="744"/>
              </a:cxn>
              <a:cxn ang="0">
                <a:pos x="145" y="722"/>
              </a:cxn>
              <a:cxn ang="0">
                <a:pos x="64" y="762"/>
              </a:cxn>
              <a:cxn ang="0">
                <a:pos x="60" y="647"/>
              </a:cxn>
              <a:cxn ang="0">
                <a:pos x="45" y="633"/>
              </a:cxn>
              <a:cxn ang="0">
                <a:pos x="123" y="548"/>
              </a:cxn>
              <a:cxn ang="0">
                <a:pos x="45" y="523"/>
              </a:cxn>
              <a:cxn ang="0">
                <a:pos x="147" y="518"/>
              </a:cxn>
              <a:cxn ang="0">
                <a:pos x="178" y="459"/>
              </a:cxn>
              <a:cxn ang="0">
                <a:pos x="48" y="335"/>
              </a:cxn>
              <a:cxn ang="0">
                <a:pos x="75" y="324"/>
              </a:cxn>
              <a:cxn ang="0">
                <a:pos x="64" y="227"/>
              </a:cxn>
              <a:cxn ang="0">
                <a:pos x="89" y="156"/>
              </a:cxn>
              <a:cxn ang="0">
                <a:pos x="64" y="204"/>
              </a:cxn>
              <a:cxn ang="0">
                <a:pos x="147" y="98"/>
              </a:cxn>
              <a:cxn ang="0">
                <a:pos x="72" y="98"/>
              </a:cxn>
              <a:cxn ang="0">
                <a:pos x="62" y="112"/>
              </a:cxn>
              <a:cxn ang="0">
                <a:pos x="132" y="102"/>
              </a:cxn>
              <a:cxn ang="0">
                <a:pos x="21" y="31"/>
              </a:cxn>
            </a:cxnLst>
            <a:rect l="0" t="0" r="r" b="b"/>
            <a:pathLst>
              <a:path w="191" h="2639">
                <a:moveTo>
                  <a:pt x="186" y="2639"/>
                </a:moveTo>
                <a:lnTo>
                  <a:pt x="186" y="2621"/>
                </a:lnTo>
                <a:lnTo>
                  <a:pt x="132" y="2621"/>
                </a:lnTo>
                <a:lnTo>
                  <a:pt x="132" y="2620"/>
                </a:lnTo>
                <a:lnTo>
                  <a:pt x="132" y="2620"/>
                </a:lnTo>
                <a:lnTo>
                  <a:pt x="139" y="2615"/>
                </a:lnTo>
                <a:lnTo>
                  <a:pt x="143" y="2609"/>
                </a:lnTo>
                <a:lnTo>
                  <a:pt x="147" y="2599"/>
                </a:lnTo>
                <a:lnTo>
                  <a:pt x="148" y="2590"/>
                </a:lnTo>
                <a:lnTo>
                  <a:pt x="148" y="2590"/>
                </a:lnTo>
                <a:lnTo>
                  <a:pt x="147" y="2582"/>
                </a:lnTo>
                <a:lnTo>
                  <a:pt x="145" y="2574"/>
                </a:lnTo>
                <a:lnTo>
                  <a:pt x="140" y="2566"/>
                </a:lnTo>
                <a:lnTo>
                  <a:pt x="134" y="2559"/>
                </a:lnTo>
                <a:lnTo>
                  <a:pt x="127" y="2553"/>
                </a:lnTo>
                <a:lnTo>
                  <a:pt x="118" y="2548"/>
                </a:lnTo>
                <a:lnTo>
                  <a:pt x="107" y="2547"/>
                </a:lnTo>
                <a:lnTo>
                  <a:pt x="94" y="2545"/>
                </a:lnTo>
                <a:lnTo>
                  <a:pt x="94" y="2545"/>
                </a:lnTo>
                <a:lnTo>
                  <a:pt x="84" y="2547"/>
                </a:lnTo>
                <a:lnTo>
                  <a:pt x="75" y="2548"/>
                </a:lnTo>
                <a:lnTo>
                  <a:pt x="65" y="2551"/>
                </a:lnTo>
                <a:lnTo>
                  <a:pt x="59" y="2558"/>
                </a:lnTo>
                <a:lnTo>
                  <a:pt x="53" y="2564"/>
                </a:lnTo>
                <a:lnTo>
                  <a:pt x="48" y="2570"/>
                </a:lnTo>
                <a:lnTo>
                  <a:pt x="46" y="2578"/>
                </a:lnTo>
                <a:lnTo>
                  <a:pt x="45" y="2586"/>
                </a:lnTo>
                <a:lnTo>
                  <a:pt x="45" y="2586"/>
                </a:lnTo>
                <a:lnTo>
                  <a:pt x="46" y="2599"/>
                </a:lnTo>
                <a:lnTo>
                  <a:pt x="49" y="2609"/>
                </a:lnTo>
                <a:lnTo>
                  <a:pt x="56" y="2615"/>
                </a:lnTo>
                <a:lnTo>
                  <a:pt x="64" y="2621"/>
                </a:lnTo>
                <a:lnTo>
                  <a:pt x="64" y="2623"/>
                </a:lnTo>
                <a:lnTo>
                  <a:pt x="46" y="2623"/>
                </a:lnTo>
                <a:lnTo>
                  <a:pt x="46" y="2639"/>
                </a:lnTo>
                <a:lnTo>
                  <a:pt x="46" y="2639"/>
                </a:lnTo>
                <a:lnTo>
                  <a:pt x="80" y="2639"/>
                </a:lnTo>
                <a:lnTo>
                  <a:pt x="186" y="2639"/>
                </a:lnTo>
                <a:close/>
                <a:moveTo>
                  <a:pt x="88" y="2621"/>
                </a:moveTo>
                <a:lnTo>
                  <a:pt x="88" y="2621"/>
                </a:lnTo>
                <a:lnTo>
                  <a:pt x="81" y="2620"/>
                </a:lnTo>
                <a:lnTo>
                  <a:pt x="81" y="2620"/>
                </a:lnTo>
                <a:lnTo>
                  <a:pt x="72" y="2615"/>
                </a:lnTo>
                <a:lnTo>
                  <a:pt x="65" y="2609"/>
                </a:lnTo>
                <a:lnTo>
                  <a:pt x="60" y="2601"/>
                </a:lnTo>
                <a:lnTo>
                  <a:pt x="59" y="2593"/>
                </a:lnTo>
                <a:lnTo>
                  <a:pt x="59" y="2593"/>
                </a:lnTo>
                <a:lnTo>
                  <a:pt x="59" y="2586"/>
                </a:lnTo>
                <a:lnTo>
                  <a:pt x="62" y="2580"/>
                </a:lnTo>
                <a:lnTo>
                  <a:pt x="65" y="2575"/>
                </a:lnTo>
                <a:lnTo>
                  <a:pt x="70" y="2570"/>
                </a:lnTo>
                <a:lnTo>
                  <a:pt x="75" y="2567"/>
                </a:lnTo>
                <a:lnTo>
                  <a:pt x="81" y="2566"/>
                </a:lnTo>
                <a:lnTo>
                  <a:pt x="88" y="2564"/>
                </a:lnTo>
                <a:lnTo>
                  <a:pt x="96" y="2564"/>
                </a:lnTo>
                <a:lnTo>
                  <a:pt x="96" y="2564"/>
                </a:lnTo>
                <a:lnTo>
                  <a:pt x="104" y="2564"/>
                </a:lnTo>
                <a:lnTo>
                  <a:pt x="111" y="2566"/>
                </a:lnTo>
                <a:lnTo>
                  <a:pt x="118" y="2567"/>
                </a:lnTo>
                <a:lnTo>
                  <a:pt x="123" y="2570"/>
                </a:lnTo>
                <a:lnTo>
                  <a:pt x="127" y="2575"/>
                </a:lnTo>
                <a:lnTo>
                  <a:pt x="131" y="2580"/>
                </a:lnTo>
                <a:lnTo>
                  <a:pt x="132" y="2586"/>
                </a:lnTo>
                <a:lnTo>
                  <a:pt x="134" y="2593"/>
                </a:lnTo>
                <a:lnTo>
                  <a:pt x="134" y="2593"/>
                </a:lnTo>
                <a:lnTo>
                  <a:pt x="132" y="2602"/>
                </a:lnTo>
                <a:lnTo>
                  <a:pt x="127" y="2610"/>
                </a:lnTo>
                <a:lnTo>
                  <a:pt x="121" y="2617"/>
                </a:lnTo>
                <a:lnTo>
                  <a:pt x="113" y="2620"/>
                </a:lnTo>
                <a:lnTo>
                  <a:pt x="113" y="2620"/>
                </a:lnTo>
                <a:lnTo>
                  <a:pt x="105" y="2621"/>
                </a:lnTo>
                <a:lnTo>
                  <a:pt x="88" y="2621"/>
                </a:lnTo>
                <a:close/>
                <a:moveTo>
                  <a:pt x="84" y="2453"/>
                </a:moveTo>
                <a:lnTo>
                  <a:pt x="84" y="2453"/>
                </a:lnTo>
                <a:lnTo>
                  <a:pt x="78" y="2454"/>
                </a:lnTo>
                <a:lnTo>
                  <a:pt x="70" y="2454"/>
                </a:lnTo>
                <a:lnTo>
                  <a:pt x="64" y="2457"/>
                </a:lnTo>
                <a:lnTo>
                  <a:pt x="57" y="2460"/>
                </a:lnTo>
                <a:lnTo>
                  <a:pt x="53" y="2465"/>
                </a:lnTo>
                <a:lnTo>
                  <a:pt x="48" y="2472"/>
                </a:lnTo>
                <a:lnTo>
                  <a:pt x="46" y="2481"/>
                </a:lnTo>
                <a:lnTo>
                  <a:pt x="45" y="2491"/>
                </a:lnTo>
                <a:lnTo>
                  <a:pt x="45" y="2491"/>
                </a:lnTo>
                <a:lnTo>
                  <a:pt x="45" y="2500"/>
                </a:lnTo>
                <a:lnTo>
                  <a:pt x="46" y="2508"/>
                </a:lnTo>
                <a:lnTo>
                  <a:pt x="49" y="2516"/>
                </a:lnTo>
                <a:lnTo>
                  <a:pt x="53" y="2524"/>
                </a:lnTo>
                <a:lnTo>
                  <a:pt x="65" y="2519"/>
                </a:lnTo>
                <a:lnTo>
                  <a:pt x="65" y="2519"/>
                </a:lnTo>
                <a:lnTo>
                  <a:pt x="62" y="2513"/>
                </a:lnTo>
                <a:lnTo>
                  <a:pt x="59" y="2507"/>
                </a:lnTo>
                <a:lnTo>
                  <a:pt x="59" y="2500"/>
                </a:lnTo>
                <a:lnTo>
                  <a:pt x="57" y="2494"/>
                </a:lnTo>
                <a:lnTo>
                  <a:pt x="57" y="2494"/>
                </a:lnTo>
                <a:lnTo>
                  <a:pt x="59" y="2488"/>
                </a:lnTo>
                <a:lnTo>
                  <a:pt x="60" y="2481"/>
                </a:lnTo>
                <a:lnTo>
                  <a:pt x="62" y="2478"/>
                </a:lnTo>
                <a:lnTo>
                  <a:pt x="65" y="2475"/>
                </a:lnTo>
                <a:lnTo>
                  <a:pt x="73" y="2472"/>
                </a:lnTo>
                <a:lnTo>
                  <a:pt x="81" y="2472"/>
                </a:lnTo>
                <a:lnTo>
                  <a:pt x="83" y="2472"/>
                </a:lnTo>
                <a:lnTo>
                  <a:pt x="83" y="2472"/>
                </a:lnTo>
                <a:lnTo>
                  <a:pt x="83" y="2484"/>
                </a:lnTo>
                <a:lnTo>
                  <a:pt x="84" y="2497"/>
                </a:lnTo>
                <a:lnTo>
                  <a:pt x="88" y="2507"/>
                </a:lnTo>
                <a:lnTo>
                  <a:pt x="92" y="2515"/>
                </a:lnTo>
                <a:lnTo>
                  <a:pt x="97" y="2521"/>
                </a:lnTo>
                <a:lnTo>
                  <a:pt x="104" y="2526"/>
                </a:lnTo>
                <a:lnTo>
                  <a:pt x="111" y="2529"/>
                </a:lnTo>
                <a:lnTo>
                  <a:pt x="119" y="2531"/>
                </a:lnTo>
                <a:lnTo>
                  <a:pt x="119" y="2531"/>
                </a:lnTo>
                <a:lnTo>
                  <a:pt x="124" y="2531"/>
                </a:lnTo>
                <a:lnTo>
                  <a:pt x="129" y="2529"/>
                </a:lnTo>
                <a:lnTo>
                  <a:pt x="134" y="2526"/>
                </a:lnTo>
                <a:lnTo>
                  <a:pt x="139" y="2523"/>
                </a:lnTo>
                <a:lnTo>
                  <a:pt x="142" y="2518"/>
                </a:lnTo>
                <a:lnTo>
                  <a:pt x="145" y="2513"/>
                </a:lnTo>
                <a:lnTo>
                  <a:pt x="147" y="2507"/>
                </a:lnTo>
                <a:lnTo>
                  <a:pt x="148" y="2500"/>
                </a:lnTo>
                <a:lnTo>
                  <a:pt x="148" y="2500"/>
                </a:lnTo>
                <a:lnTo>
                  <a:pt x="147" y="2491"/>
                </a:lnTo>
                <a:lnTo>
                  <a:pt x="143" y="2481"/>
                </a:lnTo>
                <a:lnTo>
                  <a:pt x="139" y="2475"/>
                </a:lnTo>
                <a:lnTo>
                  <a:pt x="132" y="2470"/>
                </a:lnTo>
                <a:lnTo>
                  <a:pt x="132" y="2470"/>
                </a:lnTo>
                <a:lnTo>
                  <a:pt x="145" y="2468"/>
                </a:lnTo>
                <a:lnTo>
                  <a:pt x="145" y="2453"/>
                </a:lnTo>
                <a:lnTo>
                  <a:pt x="145" y="2453"/>
                </a:lnTo>
                <a:lnTo>
                  <a:pt x="121" y="2453"/>
                </a:lnTo>
                <a:lnTo>
                  <a:pt x="84" y="2453"/>
                </a:lnTo>
                <a:close/>
                <a:moveTo>
                  <a:pt x="111" y="2470"/>
                </a:moveTo>
                <a:lnTo>
                  <a:pt x="111" y="2470"/>
                </a:lnTo>
                <a:lnTo>
                  <a:pt x="118" y="2472"/>
                </a:lnTo>
                <a:lnTo>
                  <a:pt x="118" y="2472"/>
                </a:lnTo>
                <a:lnTo>
                  <a:pt x="124" y="2475"/>
                </a:lnTo>
                <a:lnTo>
                  <a:pt x="129" y="2480"/>
                </a:lnTo>
                <a:lnTo>
                  <a:pt x="132" y="2488"/>
                </a:lnTo>
                <a:lnTo>
                  <a:pt x="134" y="2496"/>
                </a:lnTo>
                <a:lnTo>
                  <a:pt x="134" y="2496"/>
                </a:lnTo>
                <a:lnTo>
                  <a:pt x="134" y="2502"/>
                </a:lnTo>
                <a:lnTo>
                  <a:pt x="131" y="2508"/>
                </a:lnTo>
                <a:lnTo>
                  <a:pt x="124" y="2511"/>
                </a:lnTo>
                <a:lnTo>
                  <a:pt x="118" y="2513"/>
                </a:lnTo>
                <a:lnTo>
                  <a:pt x="118" y="2513"/>
                </a:lnTo>
                <a:lnTo>
                  <a:pt x="111" y="2511"/>
                </a:lnTo>
                <a:lnTo>
                  <a:pt x="105" y="2508"/>
                </a:lnTo>
                <a:lnTo>
                  <a:pt x="102" y="2505"/>
                </a:lnTo>
                <a:lnTo>
                  <a:pt x="99" y="2499"/>
                </a:lnTo>
                <a:lnTo>
                  <a:pt x="97" y="2492"/>
                </a:lnTo>
                <a:lnTo>
                  <a:pt x="96" y="2486"/>
                </a:lnTo>
                <a:lnTo>
                  <a:pt x="96" y="2470"/>
                </a:lnTo>
                <a:lnTo>
                  <a:pt x="111" y="2470"/>
                </a:lnTo>
                <a:close/>
                <a:moveTo>
                  <a:pt x="129" y="2357"/>
                </a:moveTo>
                <a:lnTo>
                  <a:pt x="129" y="2357"/>
                </a:lnTo>
                <a:lnTo>
                  <a:pt x="132" y="2366"/>
                </a:lnTo>
                <a:lnTo>
                  <a:pt x="134" y="2379"/>
                </a:lnTo>
                <a:lnTo>
                  <a:pt x="134" y="2379"/>
                </a:lnTo>
                <a:lnTo>
                  <a:pt x="132" y="2386"/>
                </a:lnTo>
                <a:lnTo>
                  <a:pt x="131" y="2392"/>
                </a:lnTo>
                <a:lnTo>
                  <a:pt x="127" y="2398"/>
                </a:lnTo>
                <a:lnTo>
                  <a:pt x="123" y="2403"/>
                </a:lnTo>
                <a:lnTo>
                  <a:pt x="118" y="2408"/>
                </a:lnTo>
                <a:lnTo>
                  <a:pt x="111" y="2411"/>
                </a:lnTo>
                <a:lnTo>
                  <a:pt x="105" y="2413"/>
                </a:lnTo>
                <a:lnTo>
                  <a:pt x="96" y="2413"/>
                </a:lnTo>
                <a:lnTo>
                  <a:pt x="96" y="2413"/>
                </a:lnTo>
                <a:lnTo>
                  <a:pt x="89" y="2413"/>
                </a:lnTo>
                <a:lnTo>
                  <a:pt x="81" y="2411"/>
                </a:lnTo>
                <a:lnTo>
                  <a:pt x="75" y="2408"/>
                </a:lnTo>
                <a:lnTo>
                  <a:pt x="70" y="2405"/>
                </a:lnTo>
                <a:lnTo>
                  <a:pt x="65" y="2400"/>
                </a:lnTo>
                <a:lnTo>
                  <a:pt x="62" y="2394"/>
                </a:lnTo>
                <a:lnTo>
                  <a:pt x="59" y="2387"/>
                </a:lnTo>
                <a:lnTo>
                  <a:pt x="59" y="2379"/>
                </a:lnTo>
                <a:lnTo>
                  <a:pt x="59" y="2379"/>
                </a:lnTo>
                <a:lnTo>
                  <a:pt x="60" y="2366"/>
                </a:lnTo>
                <a:lnTo>
                  <a:pt x="64" y="2359"/>
                </a:lnTo>
                <a:lnTo>
                  <a:pt x="49" y="2354"/>
                </a:lnTo>
                <a:lnTo>
                  <a:pt x="49" y="2354"/>
                </a:lnTo>
                <a:lnTo>
                  <a:pt x="46" y="2363"/>
                </a:lnTo>
                <a:lnTo>
                  <a:pt x="45" y="2379"/>
                </a:lnTo>
                <a:lnTo>
                  <a:pt x="45" y="2379"/>
                </a:lnTo>
                <a:lnTo>
                  <a:pt x="46" y="2390"/>
                </a:lnTo>
                <a:lnTo>
                  <a:pt x="48" y="2400"/>
                </a:lnTo>
                <a:lnTo>
                  <a:pt x="53" y="2410"/>
                </a:lnTo>
                <a:lnTo>
                  <a:pt x="59" y="2417"/>
                </a:lnTo>
                <a:lnTo>
                  <a:pt x="67" y="2424"/>
                </a:lnTo>
                <a:lnTo>
                  <a:pt x="76" y="2427"/>
                </a:lnTo>
                <a:lnTo>
                  <a:pt x="86" y="2430"/>
                </a:lnTo>
                <a:lnTo>
                  <a:pt x="97" y="2432"/>
                </a:lnTo>
                <a:lnTo>
                  <a:pt x="97" y="2432"/>
                </a:lnTo>
                <a:lnTo>
                  <a:pt x="108" y="2430"/>
                </a:lnTo>
                <a:lnTo>
                  <a:pt x="118" y="2429"/>
                </a:lnTo>
                <a:lnTo>
                  <a:pt x="126" y="2424"/>
                </a:lnTo>
                <a:lnTo>
                  <a:pt x="134" y="2417"/>
                </a:lnTo>
                <a:lnTo>
                  <a:pt x="140" y="2411"/>
                </a:lnTo>
                <a:lnTo>
                  <a:pt x="143" y="2403"/>
                </a:lnTo>
                <a:lnTo>
                  <a:pt x="147" y="2394"/>
                </a:lnTo>
                <a:lnTo>
                  <a:pt x="148" y="2382"/>
                </a:lnTo>
                <a:lnTo>
                  <a:pt x="148" y="2382"/>
                </a:lnTo>
                <a:lnTo>
                  <a:pt x="147" y="2373"/>
                </a:lnTo>
                <a:lnTo>
                  <a:pt x="145" y="2365"/>
                </a:lnTo>
                <a:lnTo>
                  <a:pt x="142" y="2354"/>
                </a:lnTo>
                <a:lnTo>
                  <a:pt x="129" y="2357"/>
                </a:lnTo>
                <a:close/>
                <a:moveTo>
                  <a:pt x="0" y="2315"/>
                </a:moveTo>
                <a:lnTo>
                  <a:pt x="0" y="2333"/>
                </a:lnTo>
                <a:lnTo>
                  <a:pt x="145" y="2333"/>
                </a:lnTo>
                <a:lnTo>
                  <a:pt x="145" y="2315"/>
                </a:lnTo>
                <a:lnTo>
                  <a:pt x="108" y="2315"/>
                </a:lnTo>
                <a:lnTo>
                  <a:pt x="97" y="2306"/>
                </a:lnTo>
                <a:lnTo>
                  <a:pt x="145" y="2272"/>
                </a:lnTo>
                <a:lnTo>
                  <a:pt x="145" y="2250"/>
                </a:lnTo>
                <a:lnTo>
                  <a:pt x="88" y="2293"/>
                </a:lnTo>
                <a:lnTo>
                  <a:pt x="46" y="2255"/>
                </a:lnTo>
                <a:lnTo>
                  <a:pt x="46" y="2277"/>
                </a:lnTo>
                <a:lnTo>
                  <a:pt x="81" y="2306"/>
                </a:lnTo>
                <a:lnTo>
                  <a:pt x="81" y="2306"/>
                </a:lnTo>
                <a:lnTo>
                  <a:pt x="92" y="2314"/>
                </a:lnTo>
                <a:lnTo>
                  <a:pt x="92" y="2315"/>
                </a:lnTo>
                <a:lnTo>
                  <a:pt x="0" y="2315"/>
                </a:lnTo>
                <a:close/>
                <a:moveTo>
                  <a:pt x="99" y="2158"/>
                </a:moveTo>
                <a:lnTo>
                  <a:pt x="99" y="2158"/>
                </a:lnTo>
                <a:lnTo>
                  <a:pt x="91" y="2158"/>
                </a:lnTo>
                <a:lnTo>
                  <a:pt x="91" y="2158"/>
                </a:lnTo>
                <a:lnTo>
                  <a:pt x="83" y="2158"/>
                </a:lnTo>
                <a:lnTo>
                  <a:pt x="76" y="2159"/>
                </a:lnTo>
                <a:lnTo>
                  <a:pt x="68" y="2163"/>
                </a:lnTo>
                <a:lnTo>
                  <a:pt x="60" y="2166"/>
                </a:lnTo>
                <a:lnTo>
                  <a:pt x="54" y="2170"/>
                </a:lnTo>
                <a:lnTo>
                  <a:pt x="49" y="2178"/>
                </a:lnTo>
                <a:lnTo>
                  <a:pt x="46" y="2186"/>
                </a:lnTo>
                <a:lnTo>
                  <a:pt x="45" y="2198"/>
                </a:lnTo>
                <a:lnTo>
                  <a:pt x="45" y="2198"/>
                </a:lnTo>
                <a:lnTo>
                  <a:pt x="45" y="2209"/>
                </a:lnTo>
                <a:lnTo>
                  <a:pt x="48" y="2217"/>
                </a:lnTo>
                <a:lnTo>
                  <a:pt x="53" y="2225"/>
                </a:lnTo>
                <a:lnTo>
                  <a:pt x="60" y="2233"/>
                </a:lnTo>
                <a:lnTo>
                  <a:pt x="67" y="2237"/>
                </a:lnTo>
                <a:lnTo>
                  <a:pt x="76" y="2241"/>
                </a:lnTo>
                <a:lnTo>
                  <a:pt x="86" y="2244"/>
                </a:lnTo>
                <a:lnTo>
                  <a:pt x="97" y="2244"/>
                </a:lnTo>
                <a:lnTo>
                  <a:pt x="97" y="2244"/>
                </a:lnTo>
                <a:lnTo>
                  <a:pt x="108" y="2244"/>
                </a:lnTo>
                <a:lnTo>
                  <a:pt x="118" y="2241"/>
                </a:lnTo>
                <a:lnTo>
                  <a:pt x="126" y="2237"/>
                </a:lnTo>
                <a:lnTo>
                  <a:pt x="134" y="2231"/>
                </a:lnTo>
                <a:lnTo>
                  <a:pt x="140" y="2225"/>
                </a:lnTo>
                <a:lnTo>
                  <a:pt x="143" y="2217"/>
                </a:lnTo>
                <a:lnTo>
                  <a:pt x="147" y="2207"/>
                </a:lnTo>
                <a:lnTo>
                  <a:pt x="148" y="2196"/>
                </a:lnTo>
                <a:lnTo>
                  <a:pt x="148" y="2196"/>
                </a:lnTo>
                <a:lnTo>
                  <a:pt x="147" y="2185"/>
                </a:lnTo>
                <a:lnTo>
                  <a:pt x="145" y="2175"/>
                </a:lnTo>
                <a:lnTo>
                  <a:pt x="142" y="2163"/>
                </a:lnTo>
                <a:lnTo>
                  <a:pt x="129" y="2166"/>
                </a:lnTo>
                <a:lnTo>
                  <a:pt x="129" y="2166"/>
                </a:lnTo>
                <a:lnTo>
                  <a:pt x="132" y="2177"/>
                </a:lnTo>
                <a:lnTo>
                  <a:pt x="134" y="2193"/>
                </a:lnTo>
                <a:lnTo>
                  <a:pt x="134" y="2193"/>
                </a:lnTo>
                <a:lnTo>
                  <a:pt x="132" y="2201"/>
                </a:lnTo>
                <a:lnTo>
                  <a:pt x="132" y="2206"/>
                </a:lnTo>
                <a:lnTo>
                  <a:pt x="129" y="2212"/>
                </a:lnTo>
                <a:lnTo>
                  <a:pt x="126" y="2217"/>
                </a:lnTo>
                <a:lnTo>
                  <a:pt x="121" y="2221"/>
                </a:lnTo>
                <a:lnTo>
                  <a:pt x="115" y="2225"/>
                </a:lnTo>
                <a:lnTo>
                  <a:pt x="108" y="2226"/>
                </a:lnTo>
                <a:lnTo>
                  <a:pt x="99" y="2228"/>
                </a:lnTo>
                <a:lnTo>
                  <a:pt x="99" y="2158"/>
                </a:lnTo>
                <a:close/>
                <a:moveTo>
                  <a:pt x="86" y="2226"/>
                </a:moveTo>
                <a:lnTo>
                  <a:pt x="86" y="2226"/>
                </a:lnTo>
                <a:lnTo>
                  <a:pt x="76" y="2225"/>
                </a:lnTo>
                <a:lnTo>
                  <a:pt x="67" y="2220"/>
                </a:lnTo>
                <a:lnTo>
                  <a:pt x="64" y="2215"/>
                </a:lnTo>
                <a:lnTo>
                  <a:pt x="60" y="2212"/>
                </a:lnTo>
                <a:lnTo>
                  <a:pt x="57" y="2206"/>
                </a:lnTo>
                <a:lnTo>
                  <a:pt x="57" y="2199"/>
                </a:lnTo>
                <a:lnTo>
                  <a:pt x="57" y="2199"/>
                </a:lnTo>
                <a:lnTo>
                  <a:pt x="57" y="2193"/>
                </a:lnTo>
                <a:lnTo>
                  <a:pt x="60" y="2186"/>
                </a:lnTo>
                <a:lnTo>
                  <a:pt x="64" y="2183"/>
                </a:lnTo>
                <a:lnTo>
                  <a:pt x="67" y="2180"/>
                </a:lnTo>
                <a:lnTo>
                  <a:pt x="76" y="2175"/>
                </a:lnTo>
                <a:lnTo>
                  <a:pt x="86" y="2175"/>
                </a:lnTo>
                <a:lnTo>
                  <a:pt x="86" y="2226"/>
                </a:lnTo>
                <a:close/>
                <a:moveTo>
                  <a:pt x="29" y="2131"/>
                </a:moveTo>
                <a:lnTo>
                  <a:pt x="46" y="2131"/>
                </a:lnTo>
                <a:lnTo>
                  <a:pt x="46" y="2147"/>
                </a:lnTo>
                <a:lnTo>
                  <a:pt x="60" y="2147"/>
                </a:lnTo>
                <a:lnTo>
                  <a:pt x="60" y="2131"/>
                </a:lnTo>
                <a:lnTo>
                  <a:pt x="115" y="2131"/>
                </a:lnTo>
                <a:lnTo>
                  <a:pt x="115" y="2131"/>
                </a:lnTo>
                <a:lnTo>
                  <a:pt x="123" y="2131"/>
                </a:lnTo>
                <a:lnTo>
                  <a:pt x="129" y="2129"/>
                </a:lnTo>
                <a:lnTo>
                  <a:pt x="135" y="2127"/>
                </a:lnTo>
                <a:lnTo>
                  <a:pt x="140" y="2124"/>
                </a:lnTo>
                <a:lnTo>
                  <a:pt x="140" y="2124"/>
                </a:lnTo>
                <a:lnTo>
                  <a:pt x="143" y="2121"/>
                </a:lnTo>
                <a:lnTo>
                  <a:pt x="145" y="2116"/>
                </a:lnTo>
                <a:lnTo>
                  <a:pt x="147" y="2112"/>
                </a:lnTo>
                <a:lnTo>
                  <a:pt x="148" y="2105"/>
                </a:lnTo>
                <a:lnTo>
                  <a:pt x="148" y="2105"/>
                </a:lnTo>
                <a:lnTo>
                  <a:pt x="147" y="2096"/>
                </a:lnTo>
                <a:lnTo>
                  <a:pt x="145" y="2089"/>
                </a:lnTo>
                <a:lnTo>
                  <a:pt x="132" y="2089"/>
                </a:lnTo>
                <a:lnTo>
                  <a:pt x="132" y="2089"/>
                </a:lnTo>
                <a:lnTo>
                  <a:pt x="132" y="2100"/>
                </a:lnTo>
                <a:lnTo>
                  <a:pt x="132" y="2100"/>
                </a:lnTo>
                <a:lnTo>
                  <a:pt x="132" y="2107"/>
                </a:lnTo>
                <a:lnTo>
                  <a:pt x="127" y="2110"/>
                </a:lnTo>
                <a:lnTo>
                  <a:pt x="121" y="2113"/>
                </a:lnTo>
                <a:lnTo>
                  <a:pt x="113" y="2113"/>
                </a:lnTo>
                <a:lnTo>
                  <a:pt x="60" y="2113"/>
                </a:lnTo>
                <a:lnTo>
                  <a:pt x="60" y="2088"/>
                </a:lnTo>
                <a:lnTo>
                  <a:pt x="46" y="2088"/>
                </a:lnTo>
                <a:lnTo>
                  <a:pt x="46" y="2113"/>
                </a:lnTo>
                <a:lnTo>
                  <a:pt x="22" y="2113"/>
                </a:lnTo>
                <a:lnTo>
                  <a:pt x="29" y="2131"/>
                </a:lnTo>
                <a:close/>
                <a:moveTo>
                  <a:pt x="145" y="2006"/>
                </a:moveTo>
                <a:lnTo>
                  <a:pt x="46" y="2006"/>
                </a:lnTo>
                <a:lnTo>
                  <a:pt x="46" y="2024"/>
                </a:lnTo>
                <a:lnTo>
                  <a:pt x="145" y="2024"/>
                </a:lnTo>
                <a:lnTo>
                  <a:pt x="145" y="2006"/>
                </a:lnTo>
                <a:close/>
                <a:moveTo>
                  <a:pt x="29" y="2016"/>
                </a:moveTo>
                <a:lnTo>
                  <a:pt x="29" y="2016"/>
                </a:lnTo>
                <a:lnTo>
                  <a:pt x="27" y="2011"/>
                </a:lnTo>
                <a:lnTo>
                  <a:pt x="25" y="2008"/>
                </a:lnTo>
                <a:lnTo>
                  <a:pt x="21" y="2005"/>
                </a:lnTo>
                <a:lnTo>
                  <a:pt x="17" y="2005"/>
                </a:lnTo>
                <a:lnTo>
                  <a:pt x="17" y="2005"/>
                </a:lnTo>
                <a:lnTo>
                  <a:pt x="13" y="2005"/>
                </a:lnTo>
                <a:lnTo>
                  <a:pt x="9" y="2008"/>
                </a:lnTo>
                <a:lnTo>
                  <a:pt x="6" y="2011"/>
                </a:lnTo>
                <a:lnTo>
                  <a:pt x="5" y="2016"/>
                </a:lnTo>
                <a:lnTo>
                  <a:pt x="5" y="2016"/>
                </a:lnTo>
                <a:lnTo>
                  <a:pt x="6" y="2021"/>
                </a:lnTo>
                <a:lnTo>
                  <a:pt x="9" y="2024"/>
                </a:lnTo>
                <a:lnTo>
                  <a:pt x="13" y="2025"/>
                </a:lnTo>
                <a:lnTo>
                  <a:pt x="17" y="2027"/>
                </a:lnTo>
                <a:lnTo>
                  <a:pt x="17" y="2027"/>
                </a:lnTo>
                <a:lnTo>
                  <a:pt x="21" y="2027"/>
                </a:lnTo>
                <a:lnTo>
                  <a:pt x="25" y="2024"/>
                </a:lnTo>
                <a:lnTo>
                  <a:pt x="27" y="2021"/>
                </a:lnTo>
                <a:lnTo>
                  <a:pt x="29" y="2016"/>
                </a:lnTo>
                <a:lnTo>
                  <a:pt x="29" y="2016"/>
                </a:lnTo>
                <a:close/>
                <a:moveTo>
                  <a:pt x="145" y="1976"/>
                </a:moveTo>
                <a:lnTo>
                  <a:pt x="145" y="1959"/>
                </a:lnTo>
                <a:lnTo>
                  <a:pt x="86" y="1959"/>
                </a:lnTo>
                <a:lnTo>
                  <a:pt x="86" y="1959"/>
                </a:lnTo>
                <a:lnTo>
                  <a:pt x="78" y="1957"/>
                </a:lnTo>
                <a:lnTo>
                  <a:pt x="78" y="1957"/>
                </a:lnTo>
                <a:lnTo>
                  <a:pt x="70" y="1954"/>
                </a:lnTo>
                <a:lnTo>
                  <a:pt x="65" y="1949"/>
                </a:lnTo>
                <a:lnTo>
                  <a:pt x="60" y="1941"/>
                </a:lnTo>
                <a:lnTo>
                  <a:pt x="59" y="1933"/>
                </a:lnTo>
                <a:lnTo>
                  <a:pt x="59" y="1933"/>
                </a:lnTo>
                <a:lnTo>
                  <a:pt x="60" y="1928"/>
                </a:lnTo>
                <a:lnTo>
                  <a:pt x="62" y="1924"/>
                </a:lnTo>
                <a:lnTo>
                  <a:pt x="64" y="1919"/>
                </a:lnTo>
                <a:lnTo>
                  <a:pt x="68" y="1916"/>
                </a:lnTo>
                <a:lnTo>
                  <a:pt x="76" y="1912"/>
                </a:lnTo>
                <a:lnTo>
                  <a:pt x="89" y="1911"/>
                </a:lnTo>
                <a:lnTo>
                  <a:pt x="145" y="1911"/>
                </a:lnTo>
                <a:lnTo>
                  <a:pt x="145" y="1893"/>
                </a:lnTo>
                <a:lnTo>
                  <a:pt x="86" y="1893"/>
                </a:lnTo>
                <a:lnTo>
                  <a:pt x="86" y="1893"/>
                </a:lnTo>
                <a:lnTo>
                  <a:pt x="75" y="1893"/>
                </a:lnTo>
                <a:lnTo>
                  <a:pt x="65" y="1896"/>
                </a:lnTo>
                <a:lnTo>
                  <a:pt x="59" y="1900"/>
                </a:lnTo>
                <a:lnTo>
                  <a:pt x="53" y="1904"/>
                </a:lnTo>
                <a:lnTo>
                  <a:pt x="49" y="1911"/>
                </a:lnTo>
                <a:lnTo>
                  <a:pt x="46" y="1917"/>
                </a:lnTo>
                <a:lnTo>
                  <a:pt x="45" y="1922"/>
                </a:lnTo>
                <a:lnTo>
                  <a:pt x="45" y="1928"/>
                </a:lnTo>
                <a:lnTo>
                  <a:pt x="45" y="1928"/>
                </a:lnTo>
                <a:lnTo>
                  <a:pt x="46" y="1939"/>
                </a:lnTo>
                <a:lnTo>
                  <a:pt x="51" y="1947"/>
                </a:lnTo>
                <a:lnTo>
                  <a:pt x="56" y="1955"/>
                </a:lnTo>
                <a:lnTo>
                  <a:pt x="62" y="1960"/>
                </a:lnTo>
                <a:lnTo>
                  <a:pt x="62" y="1960"/>
                </a:lnTo>
                <a:lnTo>
                  <a:pt x="46" y="1962"/>
                </a:lnTo>
                <a:lnTo>
                  <a:pt x="46" y="1978"/>
                </a:lnTo>
                <a:lnTo>
                  <a:pt x="46" y="1978"/>
                </a:lnTo>
                <a:lnTo>
                  <a:pt x="73" y="1976"/>
                </a:lnTo>
                <a:lnTo>
                  <a:pt x="145" y="1976"/>
                </a:lnTo>
                <a:close/>
                <a:moveTo>
                  <a:pt x="29" y="1860"/>
                </a:moveTo>
                <a:lnTo>
                  <a:pt x="46" y="1860"/>
                </a:lnTo>
                <a:lnTo>
                  <a:pt x="46" y="1874"/>
                </a:lnTo>
                <a:lnTo>
                  <a:pt x="60" y="1874"/>
                </a:lnTo>
                <a:lnTo>
                  <a:pt x="60" y="1860"/>
                </a:lnTo>
                <a:lnTo>
                  <a:pt x="115" y="1860"/>
                </a:lnTo>
                <a:lnTo>
                  <a:pt x="115" y="1860"/>
                </a:lnTo>
                <a:lnTo>
                  <a:pt x="123" y="1860"/>
                </a:lnTo>
                <a:lnTo>
                  <a:pt x="129" y="1858"/>
                </a:lnTo>
                <a:lnTo>
                  <a:pt x="135" y="1855"/>
                </a:lnTo>
                <a:lnTo>
                  <a:pt x="140" y="1852"/>
                </a:lnTo>
                <a:lnTo>
                  <a:pt x="140" y="1852"/>
                </a:lnTo>
                <a:lnTo>
                  <a:pt x="143" y="1849"/>
                </a:lnTo>
                <a:lnTo>
                  <a:pt x="145" y="1844"/>
                </a:lnTo>
                <a:lnTo>
                  <a:pt x="147" y="1839"/>
                </a:lnTo>
                <a:lnTo>
                  <a:pt x="148" y="1833"/>
                </a:lnTo>
                <a:lnTo>
                  <a:pt x="148" y="1833"/>
                </a:lnTo>
                <a:lnTo>
                  <a:pt x="147" y="1823"/>
                </a:lnTo>
                <a:lnTo>
                  <a:pt x="145" y="1817"/>
                </a:lnTo>
                <a:lnTo>
                  <a:pt x="132" y="1818"/>
                </a:lnTo>
                <a:lnTo>
                  <a:pt x="132" y="1818"/>
                </a:lnTo>
                <a:lnTo>
                  <a:pt x="132" y="1828"/>
                </a:lnTo>
                <a:lnTo>
                  <a:pt x="132" y="1828"/>
                </a:lnTo>
                <a:lnTo>
                  <a:pt x="132" y="1834"/>
                </a:lnTo>
                <a:lnTo>
                  <a:pt x="127" y="1839"/>
                </a:lnTo>
                <a:lnTo>
                  <a:pt x="121" y="1841"/>
                </a:lnTo>
                <a:lnTo>
                  <a:pt x="113" y="1842"/>
                </a:lnTo>
                <a:lnTo>
                  <a:pt x="60" y="1842"/>
                </a:lnTo>
                <a:lnTo>
                  <a:pt x="60" y="1817"/>
                </a:lnTo>
                <a:lnTo>
                  <a:pt x="46" y="1817"/>
                </a:lnTo>
                <a:lnTo>
                  <a:pt x="46" y="1842"/>
                </a:lnTo>
                <a:lnTo>
                  <a:pt x="22" y="1842"/>
                </a:lnTo>
                <a:lnTo>
                  <a:pt x="29" y="1860"/>
                </a:lnTo>
                <a:close/>
                <a:moveTo>
                  <a:pt x="99" y="1716"/>
                </a:moveTo>
                <a:lnTo>
                  <a:pt x="99" y="1716"/>
                </a:lnTo>
                <a:lnTo>
                  <a:pt x="91" y="1716"/>
                </a:lnTo>
                <a:lnTo>
                  <a:pt x="91" y="1716"/>
                </a:lnTo>
                <a:lnTo>
                  <a:pt x="83" y="1716"/>
                </a:lnTo>
                <a:lnTo>
                  <a:pt x="76" y="1718"/>
                </a:lnTo>
                <a:lnTo>
                  <a:pt x="68" y="1721"/>
                </a:lnTo>
                <a:lnTo>
                  <a:pt x="60" y="1724"/>
                </a:lnTo>
                <a:lnTo>
                  <a:pt x="54" y="1729"/>
                </a:lnTo>
                <a:lnTo>
                  <a:pt x="49" y="1737"/>
                </a:lnTo>
                <a:lnTo>
                  <a:pt x="46" y="1745"/>
                </a:lnTo>
                <a:lnTo>
                  <a:pt x="45" y="1756"/>
                </a:lnTo>
                <a:lnTo>
                  <a:pt x="45" y="1756"/>
                </a:lnTo>
                <a:lnTo>
                  <a:pt x="45" y="1767"/>
                </a:lnTo>
                <a:lnTo>
                  <a:pt x="48" y="1775"/>
                </a:lnTo>
                <a:lnTo>
                  <a:pt x="53" y="1783"/>
                </a:lnTo>
                <a:lnTo>
                  <a:pt x="60" y="1791"/>
                </a:lnTo>
                <a:lnTo>
                  <a:pt x="67" y="1796"/>
                </a:lnTo>
                <a:lnTo>
                  <a:pt x="76" y="1799"/>
                </a:lnTo>
                <a:lnTo>
                  <a:pt x="86" y="1802"/>
                </a:lnTo>
                <a:lnTo>
                  <a:pt x="97" y="1802"/>
                </a:lnTo>
                <a:lnTo>
                  <a:pt x="97" y="1802"/>
                </a:lnTo>
                <a:lnTo>
                  <a:pt x="108" y="1802"/>
                </a:lnTo>
                <a:lnTo>
                  <a:pt x="118" y="1799"/>
                </a:lnTo>
                <a:lnTo>
                  <a:pt x="126" y="1796"/>
                </a:lnTo>
                <a:lnTo>
                  <a:pt x="134" y="1790"/>
                </a:lnTo>
                <a:lnTo>
                  <a:pt x="140" y="1783"/>
                </a:lnTo>
                <a:lnTo>
                  <a:pt x="143" y="1775"/>
                </a:lnTo>
                <a:lnTo>
                  <a:pt x="147" y="1766"/>
                </a:lnTo>
                <a:lnTo>
                  <a:pt x="148" y="1755"/>
                </a:lnTo>
                <a:lnTo>
                  <a:pt x="148" y="1755"/>
                </a:lnTo>
                <a:lnTo>
                  <a:pt x="147" y="1743"/>
                </a:lnTo>
                <a:lnTo>
                  <a:pt x="145" y="1734"/>
                </a:lnTo>
                <a:lnTo>
                  <a:pt x="142" y="1721"/>
                </a:lnTo>
                <a:lnTo>
                  <a:pt x="129" y="1724"/>
                </a:lnTo>
                <a:lnTo>
                  <a:pt x="129" y="1724"/>
                </a:lnTo>
                <a:lnTo>
                  <a:pt x="132" y="1736"/>
                </a:lnTo>
                <a:lnTo>
                  <a:pt x="134" y="1751"/>
                </a:lnTo>
                <a:lnTo>
                  <a:pt x="134" y="1751"/>
                </a:lnTo>
                <a:lnTo>
                  <a:pt x="132" y="1759"/>
                </a:lnTo>
                <a:lnTo>
                  <a:pt x="132" y="1764"/>
                </a:lnTo>
                <a:lnTo>
                  <a:pt x="129" y="1771"/>
                </a:lnTo>
                <a:lnTo>
                  <a:pt x="126" y="1775"/>
                </a:lnTo>
                <a:lnTo>
                  <a:pt x="121" y="1780"/>
                </a:lnTo>
                <a:lnTo>
                  <a:pt x="115" y="1783"/>
                </a:lnTo>
                <a:lnTo>
                  <a:pt x="108" y="1785"/>
                </a:lnTo>
                <a:lnTo>
                  <a:pt x="99" y="1786"/>
                </a:lnTo>
                <a:lnTo>
                  <a:pt x="99" y="1716"/>
                </a:lnTo>
                <a:close/>
                <a:moveTo>
                  <a:pt x="86" y="1785"/>
                </a:moveTo>
                <a:lnTo>
                  <a:pt x="86" y="1785"/>
                </a:lnTo>
                <a:lnTo>
                  <a:pt x="76" y="1783"/>
                </a:lnTo>
                <a:lnTo>
                  <a:pt x="67" y="1779"/>
                </a:lnTo>
                <a:lnTo>
                  <a:pt x="64" y="1774"/>
                </a:lnTo>
                <a:lnTo>
                  <a:pt x="60" y="1771"/>
                </a:lnTo>
                <a:lnTo>
                  <a:pt x="57" y="1764"/>
                </a:lnTo>
                <a:lnTo>
                  <a:pt x="57" y="1758"/>
                </a:lnTo>
                <a:lnTo>
                  <a:pt x="57" y="1758"/>
                </a:lnTo>
                <a:lnTo>
                  <a:pt x="57" y="1751"/>
                </a:lnTo>
                <a:lnTo>
                  <a:pt x="60" y="1745"/>
                </a:lnTo>
                <a:lnTo>
                  <a:pt x="64" y="1742"/>
                </a:lnTo>
                <a:lnTo>
                  <a:pt x="67" y="1739"/>
                </a:lnTo>
                <a:lnTo>
                  <a:pt x="76" y="1734"/>
                </a:lnTo>
                <a:lnTo>
                  <a:pt x="86" y="1734"/>
                </a:lnTo>
                <a:lnTo>
                  <a:pt x="86" y="1785"/>
                </a:lnTo>
                <a:close/>
                <a:moveTo>
                  <a:pt x="145" y="1694"/>
                </a:moveTo>
                <a:lnTo>
                  <a:pt x="145" y="1677"/>
                </a:lnTo>
                <a:lnTo>
                  <a:pt x="92" y="1677"/>
                </a:lnTo>
                <a:lnTo>
                  <a:pt x="92" y="1677"/>
                </a:lnTo>
                <a:lnTo>
                  <a:pt x="84" y="1675"/>
                </a:lnTo>
                <a:lnTo>
                  <a:pt x="84" y="1675"/>
                </a:lnTo>
                <a:lnTo>
                  <a:pt x="75" y="1672"/>
                </a:lnTo>
                <a:lnTo>
                  <a:pt x="68" y="1667"/>
                </a:lnTo>
                <a:lnTo>
                  <a:pt x="64" y="1661"/>
                </a:lnTo>
                <a:lnTo>
                  <a:pt x="62" y="1651"/>
                </a:lnTo>
                <a:lnTo>
                  <a:pt x="62" y="1651"/>
                </a:lnTo>
                <a:lnTo>
                  <a:pt x="62" y="1645"/>
                </a:lnTo>
                <a:lnTo>
                  <a:pt x="45" y="1645"/>
                </a:lnTo>
                <a:lnTo>
                  <a:pt x="45" y="1645"/>
                </a:lnTo>
                <a:lnTo>
                  <a:pt x="45" y="1649"/>
                </a:lnTo>
                <a:lnTo>
                  <a:pt x="45" y="1649"/>
                </a:lnTo>
                <a:lnTo>
                  <a:pt x="46" y="1659"/>
                </a:lnTo>
                <a:lnTo>
                  <a:pt x="51" y="1667"/>
                </a:lnTo>
                <a:lnTo>
                  <a:pt x="57" y="1673"/>
                </a:lnTo>
                <a:lnTo>
                  <a:pt x="65" y="1678"/>
                </a:lnTo>
                <a:lnTo>
                  <a:pt x="65" y="1678"/>
                </a:lnTo>
                <a:lnTo>
                  <a:pt x="46" y="1678"/>
                </a:lnTo>
                <a:lnTo>
                  <a:pt x="46" y="1694"/>
                </a:lnTo>
                <a:lnTo>
                  <a:pt x="46" y="1694"/>
                </a:lnTo>
                <a:lnTo>
                  <a:pt x="78" y="1694"/>
                </a:lnTo>
                <a:lnTo>
                  <a:pt x="145" y="1694"/>
                </a:lnTo>
                <a:close/>
                <a:moveTo>
                  <a:pt x="84" y="1637"/>
                </a:moveTo>
                <a:lnTo>
                  <a:pt x="97" y="1637"/>
                </a:lnTo>
                <a:lnTo>
                  <a:pt x="97" y="1586"/>
                </a:lnTo>
                <a:lnTo>
                  <a:pt x="84" y="1586"/>
                </a:lnTo>
                <a:lnTo>
                  <a:pt x="84" y="1637"/>
                </a:lnTo>
                <a:close/>
                <a:moveTo>
                  <a:pt x="84" y="1495"/>
                </a:moveTo>
                <a:lnTo>
                  <a:pt x="84" y="1495"/>
                </a:lnTo>
                <a:lnTo>
                  <a:pt x="78" y="1495"/>
                </a:lnTo>
                <a:lnTo>
                  <a:pt x="70" y="1496"/>
                </a:lnTo>
                <a:lnTo>
                  <a:pt x="64" y="1500"/>
                </a:lnTo>
                <a:lnTo>
                  <a:pt x="57" y="1503"/>
                </a:lnTo>
                <a:lnTo>
                  <a:pt x="53" y="1508"/>
                </a:lnTo>
                <a:lnTo>
                  <a:pt x="48" y="1514"/>
                </a:lnTo>
                <a:lnTo>
                  <a:pt x="46" y="1522"/>
                </a:lnTo>
                <a:lnTo>
                  <a:pt x="45" y="1533"/>
                </a:lnTo>
                <a:lnTo>
                  <a:pt x="45" y="1533"/>
                </a:lnTo>
                <a:lnTo>
                  <a:pt x="45" y="1543"/>
                </a:lnTo>
                <a:lnTo>
                  <a:pt x="46" y="1551"/>
                </a:lnTo>
                <a:lnTo>
                  <a:pt x="49" y="1559"/>
                </a:lnTo>
                <a:lnTo>
                  <a:pt x="53" y="1565"/>
                </a:lnTo>
                <a:lnTo>
                  <a:pt x="65" y="1562"/>
                </a:lnTo>
                <a:lnTo>
                  <a:pt x="65" y="1562"/>
                </a:lnTo>
                <a:lnTo>
                  <a:pt x="62" y="1555"/>
                </a:lnTo>
                <a:lnTo>
                  <a:pt x="59" y="1549"/>
                </a:lnTo>
                <a:lnTo>
                  <a:pt x="59" y="1543"/>
                </a:lnTo>
                <a:lnTo>
                  <a:pt x="57" y="1535"/>
                </a:lnTo>
                <a:lnTo>
                  <a:pt x="57" y="1535"/>
                </a:lnTo>
                <a:lnTo>
                  <a:pt x="59" y="1528"/>
                </a:lnTo>
                <a:lnTo>
                  <a:pt x="60" y="1524"/>
                </a:lnTo>
                <a:lnTo>
                  <a:pt x="62" y="1519"/>
                </a:lnTo>
                <a:lnTo>
                  <a:pt x="65" y="1517"/>
                </a:lnTo>
                <a:lnTo>
                  <a:pt x="73" y="1514"/>
                </a:lnTo>
                <a:lnTo>
                  <a:pt x="81" y="1512"/>
                </a:lnTo>
                <a:lnTo>
                  <a:pt x="83" y="1512"/>
                </a:lnTo>
                <a:lnTo>
                  <a:pt x="83" y="1512"/>
                </a:lnTo>
                <a:lnTo>
                  <a:pt x="83" y="1527"/>
                </a:lnTo>
                <a:lnTo>
                  <a:pt x="84" y="1538"/>
                </a:lnTo>
                <a:lnTo>
                  <a:pt x="88" y="1549"/>
                </a:lnTo>
                <a:lnTo>
                  <a:pt x="92" y="1557"/>
                </a:lnTo>
                <a:lnTo>
                  <a:pt x="97" y="1563"/>
                </a:lnTo>
                <a:lnTo>
                  <a:pt x="104" y="1568"/>
                </a:lnTo>
                <a:lnTo>
                  <a:pt x="111" y="1571"/>
                </a:lnTo>
                <a:lnTo>
                  <a:pt x="119" y="1573"/>
                </a:lnTo>
                <a:lnTo>
                  <a:pt x="119" y="1573"/>
                </a:lnTo>
                <a:lnTo>
                  <a:pt x="124" y="1571"/>
                </a:lnTo>
                <a:lnTo>
                  <a:pt x="129" y="1570"/>
                </a:lnTo>
                <a:lnTo>
                  <a:pt x="134" y="1568"/>
                </a:lnTo>
                <a:lnTo>
                  <a:pt x="139" y="1565"/>
                </a:lnTo>
                <a:lnTo>
                  <a:pt x="142" y="1560"/>
                </a:lnTo>
                <a:lnTo>
                  <a:pt x="145" y="1555"/>
                </a:lnTo>
                <a:lnTo>
                  <a:pt x="147" y="1549"/>
                </a:lnTo>
                <a:lnTo>
                  <a:pt x="148" y="1543"/>
                </a:lnTo>
                <a:lnTo>
                  <a:pt x="148" y="1543"/>
                </a:lnTo>
                <a:lnTo>
                  <a:pt x="147" y="1532"/>
                </a:lnTo>
                <a:lnTo>
                  <a:pt x="143" y="1524"/>
                </a:lnTo>
                <a:lnTo>
                  <a:pt x="139" y="1517"/>
                </a:lnTo>
                <a:lnTo>
                  <a:pt x="132" y="1512"/>
                </a:lnTo>
                <a:lnTo>
                  <a:pt x="132" y="1511"/>
                </a:lnTo>
                <a:lnTo>
                  <a:pt x="145" y="1509"/>
                </a:lnTo>
                <a:lnTo>
                  <a:pt x="145" y="1493"/>
                </a:lnTo>
                <a:lnTo>
                  <a:pt x="145" y="1493"/>
                </a:lnTo>
                <a:lnTo>
                  <a:pt x="121" y="1495"/>
                </a:lnTo>
                <a:lnTo>
                  <a:pt x="84" y="1495"/>
                </a:lnTo>
                <a:close/>
                <a:moveTo>
                  <a:pt x="111" y="1512"/>
                </a:moveTo>
                <a:lnTo>
                  <a:pt x="111" y="1512"/>
                </a:lnTo>
                <a:lnTo>
                  <a:pt x="118" y="1514"/>
                </a:lnTo>
                <a:lnTo>
                  <a:pt x="118" y="1514"/>
                </a:lnTo>
                <a:lnTo>
                  <a:pt x="124" y="1517"/>
                </a:lnTo>
                <a:lnTo>
                  <a:pt x="129" y="1522"/>
                </a:lnTo>
                <a:lnTo>
                  <a:pt x="132" y="1528"/>
                </a:lnTo>
                <a:lnTo>
                  <a:pt x="134" y="1538"/>
                </a:lnTo>
                <a:lnTo>
                  <a:pt x="134" y="1538"/>
                </a:lnTo>
                <a:lnTo>
                  <a:pt x="134" y="1544"/>
                </a:lnTo>
                <a:lnTo>
                  <a:pt x="131" y="1549"/>
                </a:lnTo>
                <a:lnTo>
                  <a:pt x="124" y="1552"/>
                </a:lnTo>
                <a:lnTo>
                  <a:pt x="118" y="1554"/>
                </a:lnTo>
                <a:lnTo>
                  <a:pt x="118" y="1554"/>
                </a:lnTo>
                <a:lnTo>
                  <a:pt x="111" y="1554"/>
                </a:lnTo>
                <a:lnTo>
                  <a:pt x="105" y="1551"/>
                </a:lnTo>
                <a:lnTo>
                  <a:pt x="102" y="1546"/>
                </a:lnTo>
                <a:lnTo>
                  <a:pt x="99" y="1541"/>
                </a:lnTo>
                <a:lnTo>
                  <a:pt x="97" y="1535"/>
                </a:lnTo>
                <a:lnTo>
                  <a:pt x="96" y="1527"/>
                </a:lnTo>
                <a:lnTo>
                  <a:pt x="96" y="1512"/>
                </a:lnTo>
                <a:lnTo>
                  <a:pt x="111" y="1512"/>
                </a:lnTo>
                <a:close/>
                <a:moveTo>
                  <a:pt x="145" y="1466"/>
                </a:moveTo>
                <a:lnTo>
                  <a:pt x="145" y="1449"/>
                </a:lnTo>
                <a:lnTo>
                  <a:pt x="92" y="1449"/>
                </a:lnTo>
                <a:lnTo>
                  <a:pt x="92" y="1449"/>
                </a:lnTo>
                <a:lnTo>
                  <a:pt x="84" y="1447"/>
                </a:lnTo>
                <a:lnTo>
                  <a:pt x="84" y="1447"/>
                </a:lnTo>
                <a:lnTo>
                  <a:pt x="75" y="1444"/>
                </a:lnTo>
                <a:lnTo>
                  <a:pt x="68" y="1439"/>
                </a:lnTo>
                <a:lnTo>
                  <a:pt x="64" y="1433"/>
                </a:lnTo>
                <a:lnTo>
                  <a:pt x="62" y="1423"/>
                </a:lnTo>
                <a:lnTo>
                  <a:pt x="62" y="1423"/>
                </a:lnTo>
                <a:lnTo>
                  <a:pt x="62" y="1417"/>
                </a:lnTo>
                <a:lnTo>
                  <a:pt x="45" y="1417"/>
                </a:lnTo>
                <a:lnTo>
                  <a:pt x="45" y="1417"/>
                </a:lnTo>
                <a:lnTo>
                  <a:pt x="45" y="1422"/>
                </a:lnTo>
                <a:lnTo>
                  <a:pt x="45" y="1422"/>
                </a:lnTo>
                <a:lnTo>
                  <a:pt x="46" y="1431"/>
                </a:lnTo>
                <a:lnTo>
                  <a:pt x="51" y="1439"/>
                </a:lnTo>
                <a:lnTo>
                  <a:pt x="57" y="1446"/>
                </a:lnTo>
                <a:lnTo>
                  <a:pt x="65" y="1450"/>
                </a:lnTo>
                <a:lnTo>
                  <a:pt x="65" y="1450"/>
                </a:lnTo>
                <a:lnTo>
                  <a:pt x="46" y="1452"/>
                </a:lnTo>
                <a:lnTo>
                  <a:pt x="46" y="1466"/>
                </a:lnTo>
                <a:lnTo>
                  <a:pt x="46" y="1466"/>
                </a:lnTo>
                <a:lnTo>
                  <a:pt x="78" y="1466"/>
                </a:lnTo>
                <a:lnTo>
                  <a:pt x="145" y="1466"/>
                </a:lnTo>
                <a:close/>
                <a:moveTo>
                  <a:pt x="145" y="1399"/>
                </a:moveTo>
                <a:lnTo>
                  <a:pt x="145" y="1382"/>
                </a:lnTo>
                <a:lnTo>
                  <a:pt x="92" y="1382"/>
                </a:lnTo>
                <a:lnTo>
                  <a:pt x="92" y="1382"/>
                </a:lnTo>
                <a:lnTo>
                  <a:pt x="84" y="1382"/>
                </a:lnTo>
                <a:lnTo>
                  <a:pt x="84" y="1382"/>
                </a:lnTo>
                <a:lnTo>
                  <a:pt x="75" y="1379"/>
                </a:lnTo>
                <a:lnTo>
                  <a:pt x="68" y="1372"/>
                </a:lnTo>
                <a:lnTo>
                  <a:pt x="64" y="1366"/>
                </a:lnTo>
                <a:lnTo>
                  <a:pt x="62" y="1356"/>
                </a:lnTo>
                <a:lnTo>
                  <a:pt x="62" y="1356"/>
                </a:lnTo>
                <a:lnTo>
                  <a:pt x="62" y="1350"/>
                </a:lnTo>
                <a:lnTo>
                  <a:pt x="45" y="1350"/>
                </a:lnTo>
                <a:lnTo>
                  <a:pt x="45" y="1350"/>
                </a:lnTo>
                <a:lnTo>
                  <a:pt x="45" y="1356"/>
                </a:lnTo>
                <a:lnTo>
                  <a:pt x="45" y="1356"/>
                </a:lnTo>
                <a:lnTo>
                  <a:pt x="46" y="1364"/>
                </a:lnTo>
                <a:lnTo>
                  <a:pt x="51" y="1372"/>
                </a:lnTo>
                <a:lnTo>
                  <a:pt x="57" y="1379"/>
                </a:lnTo>
                <a:lnTo>
                  <a:pt x="65" y="1383"/>
                </a:lnTo>
                <a:lnTo>
                  <a:pt x="65" y="1383"/>
                </a:lnTo>
                <a:lnTo>
                  <a:pt x="46" y="1385"/>
                </a:lnTo>
                <a:lnTo>
                  <a:pt x="46" y="1401"/>
                </a:lnTo>
                <a:lnTo>
                  <a:pt x="46" y="1401"/>
                </a:lnTo>
                <a:lnTo>
                  <a:pt x="78" y="1399"/>
                </a:lnTo>
                <a:lnTo>
                  <a:pt x="145" y="1399"/>
                </a:lnTo>
                <a:close/>
                <a:moveTo>
                  <a:pt x="145" y="1315"/>
                </a:moveTo>
                <a:lnTo>
                  <a:pt x="46" y="1315"/>
                </a:lnTo>
                <a:lnTo>
                  <a:pt x="46" y="1332"/>
                </a:lnTo>
                <a:lnTo>
                  <a:pt x="145" y="1332"/>
                </a:lnTo>
                <a:lnTo>
                  <a:pt x="145" y="1315"/>
                </a:lnTo>
                <a:close/>
                <a:moveTo>
                  <a:pt x="29" y="1324"/>
                </a:moveTo>
                <a:lnTo>
                  <a:pt x="29" y="1324"/>
                </a:lnTo>
                <a:lnTo>
                  <a:pt x="27" y="1320"/>
                </a:lnTo>
                <a:lnTo>
                  <a:pt x="25" y="1315"/>
                </a:lnTo>
                <a:lnTo>
                  <a:pt x="21" y="1313"/>
                </a:lnTo>
                <a:lnTo>
                  <a:pt x="17" y="1313"/>
                </a:lnTo>
                <a:lnTo>
                  <a:pt x="17" y="1313"/>
                </a:lnTo>
                <a:lnTo>
                  <a:pt x="13" y="1313"/>
                </a:lnTo>
                <a:lnTo>
                  <a:pt x="9" y="1315"/>
                </a:lnTo>
                <a:lnTo>
                  <a:pt x="6" y="1320"/>
                </a:lnTo>
                <a:lnTo>
                  <a:pt x="5" y="1324"/>
                </a:lnTo>
                <a:lnTo>
                  <a:pt x="5" y="1324"/>
                </a:lnTo>
                <a:lnTo>
                  <a:pt x="6" y="1329"/>
                </a:lnTo>
                <a:lnTo>
                  <a:pt x="9" y="1332"/>
                </a:lnTo>
                <a:lnTo>
                  <a:pt x="13" y="1334"/>
                </a:lnTo>
                <a:lnTo>
                  <a:pt x="17" y="1336"/>
                </a:lnTo>
                <a:lnTo>
                  <a:pt x="17" y="1336"/>
                </a:lnTo>
                <a:lnTo>
                  <a:pt x="21" y="1334"/>
                </a:lnTo>
                <a:lnTo>
                  <a:pt x="25" y="1332"/>
                </a:lnTo>
                <a:lnTo>
                  <a:pt x="27" y="1329"/>
                </a:lnTo>
                <a:lnTo>
                  <a:pt x="29" y="1324"/>
                </a:lnTo>
                <a:lnTo>
                  <a:pt x="29" y="1324"/>
                </a:lnTo>
                <a:close/>
                <a:moveTo>
                  <a:pt x="46" y="1297"/>
                </a:moveTo>
                <a:lnTo>
                  <a:pt x="145" y="1259"/>
                </a:lnTo>
                <a:lnTo>
                  <a:pt x="145" y="1243"/>
                </a:lnTo>
                <a:lnTo>
                  <a:pt x="46" y="1203"/>
                </a:lnTo>
                <a:lnTo>
                  <a:pt x="46" y="1222"/>
                </a:lnTo>
                <a:lnTo>
                  <a:pt x="102" y="1242"/>
                </a:lnTo>
                <a:lnTo>
                  <a:pt x="102" y="1242"/>
                </a:lnTo>
                <a:lnTo>
                  <a:pt x="127" y="1250"/>
                </a:lnTo>
                <a:lnTo>
                  <a:pt x="127" y="1251"/>
                </a:lnTo>
                <a:lnTo>
                  <a:pt x="127" y="1251"/>
                </a:lnTo>
                <a:lnTo>
                  <a:pt x="102" y="1259"/>
                </a:lnTo>
                <a:lnTo>
                  <a:pt x="46" y="1278"/>
                </a:lnTo>
                <a:lnTo>
                  <a:pt x="46" y="1297"/>
                </a:lnTo>
                <a:close/>
                <a:moveTo>
                  <a:pt x="84" y="1117"/>
                </a:moveTo>
                <a:lnTo>
                  <a:pt x="84" y="1117"/>
                </a:lnTo>
                <a:lnTo>
                  <a:pt x="78" y="1117"/>
                </a:lnTo>
                <a:lnTo>
                  <a:pt x="70" y="1119"/>
                </a:lnTo>
                <a:lnTo>
                  <a:pt x="64" y="1122"/>
                </a:lnTo>
                <a:lnTo>
                  <a:pt x="57" y="1125"/>
                </a:lnTo>
                <a:lnTo>
                  <a:pt x="53" y="1130"/>
                </a:lnTo>
                <a:lnTo>
                  <a:pt x="48" y="1136"/>
                </a:lnTo>
                <a:lnTo>
                  <a:pt x="46" y="1144"/>
                </a:lnTo>
                <a:lnTo>
                  <a:pt x="45" y="1156"/>
                </a:lnTo>
                <a:lnTo>
                  <a:pt x="45" y="1156"/>
                </a:lnTo>
                <a:lnTo>
                  <a:pt x="45" y="1165"/>
                </a:lnTo>
                <a:lnTo>
                  <a:pt x="46" y="1173"/>
                </a:lnTo>
                <a:lnTo>
                  <a:pt x="49" y="1181"/>
                </a:lnTo>
                <a:lnTo>
                  <a:pt x="53" y="1187"/>
                </a:lnTo>
                <a:lnTo>
                  <a:pt x="65" y="1184"/>
                </a:lnTo>
                <a:lnTo>
                  <a:pt x="65" y="1184"/>
                </a:lnTo>
                <a:lnTo>
                  <a:pt x="62" y="1178"/>
                </a:lnTo>
                <a:lnTo>
                  <a:pt x="59" y="1171"/>
                </a:lnTo>
                <a:lnTo>
                  <a:pt x="59" y="1165"/>
                </a:lnTo>
                <a:lnTo>
                  <a:pt x="57" y="1157"/>
                </a:lnTo>
                <a:lnTo>
                  <a:pt x="57" y="1157"/>
                </a:lnTo>
                <a:lnTo>
                  <a:pt x="59" y="1151"/>
                </a:lnTo>
                <a:lnTo>
                  <a:pt x="60" y="1146"/>
                </a:lnTo>
                <a:lnTo>
                  <a:pt x="62" y="1141"/>
                </a:lnTo>
                <a:lnTo>
                  <a:pt x="65" y="1140"/>
                </a:lnTo>
                <a:lnTo>
                  <a:pt x="73" y="1136"/>
                </a:lnTo>
                <a:lnTo>
                  <a:pt x="81" y="1135"/>
                </a:lnTo>
                <a:lnTo>
                  <a:pt x="83" y="1135"/>
                </a:lnTo>
                <a:lnTo>
                  <a:pt x="83" y="1135"/>
                </a:lnTo>
                <a:lnTo>
                  <a:pt x="83" y="1149"/>
                </a:lnTo>
                <a:lnTo>
                  <a:pt x="84" y="1160"/>
                </a:lnTo>
                <a:lnTo>
                  <a:pt x="88" y="1171"/>
                </a:lnTo>
                <a:lnTo>
                  <a:pt x="92" y="1179"/>
                </a:lnTo>
                <a:lnTo>
                  <a:pt x="97" y="1186"/>
                </a:lnTo>
                <a:lnTo>
                  <a:pt x="104" y="1191"/>
                </a:lnTo>
                <a:lnTo>
                  <a:pt x="111" y="1194"/>
                </a:lnTo>
                <a:lnTo>
                  <a:pt x="119" y="1195"/>
                </a:lnTo>
                <a:lnTo>
                  <a:pt x="119" y="1195"/>
                </a:lnTo>
                <a:lnTo>
                  <a:pt x="124" y="1194"/>
                </a:lnTo>
                <a:lnTo>
                  <a:pt x="129" y="1192"/>
                </a:lnTo>
                <a:lnTo>
                  <a:pt x="134" y="1191"/>
                </a:lnTo>
                <a:lnTo>
                  <a:pt x="139" y="1187"/>
                </a:lnTo>
                <a:lnTo>
                  <a:pt x="142" y="1183"/>
                </a:lnTo>
                <a:lnTo>
                  <a:pt x="145" y="1178"/>
                </a:lnTo>
                <a:lnTo>
                  <a:pt x="147" y="1171"/>
                </a:lnTo>
                <a:lnTo>
                  <a:pt x="148" y="1165"/>
                </a:lnTo>
                <a:lnTo>
                  <a:pt x="148" y="1165"/>
                </a:lnTo>
                <a:lnTo>
                  <a:pt x="147" y="1154"/>
                </a:lnTo>
                <a:lnTo>
                  <a:pt x="143" y="1146"/>
                </a:lnTo>
                <a:lnTo>
                  <a:pt x="139" y="1140"/>
                </a:lnTo>
                <a:lnTo>
                  <a:pt x="132" y="1135"/>
                </a:lnTo>
                <a:lnTo>
                  <a:pt x="132" y="1133"/>
                </a:lnTo>
                <a:lnTo>
                  <a:pt x="145" y="1132"/>
                </a:lnTo>
                <a:lnTo>
                  <a:pt x="145" y="1116"/>
                </a:lnTo>
                <a:lnTo>
                  <a:pt x="145" y="1116"/>
                </a:lnTo>
                <a:lnTo>
                  <a:pt x="121" y="1117"/>
                </a:lnTo>
                <a:lnTo>
                  <a:pt x="84" y="1117"/>
                </a:lnTo>
                <a:close/>
                <a:moveTo>
                  <a:pt x="111" y="1135"/>
                </a:moveTo>
                <a:lnTo>
                  <a:pt x="111" y="1135"/>
                </a:lnTo>
                <a:lnTo>
                  <a:pt x="118" y="1136"/>
                </a:lnTo>
                <a:lnTo>
                  <a:pt x="118" y="1136"/>
                </a:lnTo>
                <a:lnTo>
                  <a:pt x="124" y="1140"/>
                </a:lnTo>
                <a:lnTo>
                  <a:pt x="129" y="1144"/>
                </a:lnTo>
                <a:lnTo>
                  <a:pt x="132" y="1151"/>
                </a:lnTo>
                <a:lnTo>
                  <a:pt x="134" y="1160"/>
                </a:lnTo>
                <a:lnTo>
                  <a:pt x="134" y="1160"/>
                </a:lnTo>
                <a:lnTo>
                  <a:pt x="134" y="1167"/>
                </a:lnTo>
                <a:lnTo>
                  <a:pt x="131" y="1171"/>
                </a:lnTo>
                <a:lnTo>
                  <a:pt x="124" y="1176"/>
                </a:lnTo>
                <a:lnTo>
                  <a:pt x="118" y="1176"/>
                </a:lnTo>
                <a:lnTo>
                  <a:pt x="118" y="1176"/>
                </a:lnTo>
                <a:lnTo>
                  <a:pt x="111" y="1176"/>
                </a:lnTo>
                <a:lnTo>
                  <a:pt x="105" y="1173"/>
                </a:lnTo>
                <a:lnTo>
                  <a:pt x="102" y="1168"/>
                </a:lnTo>
                <a:lnTo>
                  <a:pt x="99" y="1163"/>
                </a:lnTo>
                <a:lnTo>
                  <a:pt x="97" y="1157"/>
                </a:lnTo>
                <a:lnTo>
                  <a:pt x="96" y="1149"/>
                </a:lnTo>
                <a:lnTo>
                  <a:pt x="96" y="1135"/>
                </a:lnTo>
                <a:lnTo>
                  <a:pt x="111" y="1135"/>
                </a:lnTo>
                <a:close/>
                <a:moveTo>
                  <a:pt x="145" y="1089"/>
                </a:moveTo>
                <a:lnTo>
                  <a:pt x="145" y="1071"/>
                </a:lnTo>
                <a:lnTo>
                  <a:pt x="0" y="1071"/>
                </a:lnTo>
                <a:lnTo>
                  <a:pt x="0" y="1089"/>
                </a:lnTo>
                <a:lnTo>
                  <a:pt x="145" y="1089"/>
                </a:lnTo>
                <a:close/>
                <a:moveTo>
                  <a:pt x="145" y="998"/>
                </a:moveTo>
                <a:lnTo>
                  <a:pt x="145" y="980"/>
                </a:lnTo>
                <a:lnTo>
                  <a:pt x="0" y="980"/>
                </a:lnTo>
                <a:lnTo>
                  <a:pt x="0" y="998"/>
                </a:lnTo>
                <a:lnTo>
                  <a:pt x="145" y="998"/>
                </a:lnTo>
                <a:close/>
                <a:moveTo>
                  <a:pt x="84" y="880"/>
                </a:moveTo>
                <a:lnTo>
                  <a:pt x="84" y="880"/>
                </a:lnTo>
                <a:lnTo>
                  <a:pt x="78" y="881"/>
                </a:lnTo>
                <a:lnTo>
                  <a:pt x="70" y="881"/>
                </a:lnTo>
                <a:lnTo>
                  <a:pt x="64" y="885"/>
                </a:lnTo>
                <a:lnTo>
                  <a:pt x="57" y="888"/>
                </a:lnTo>
                <a:lnTo>
                  <a:pt x="53" y="893"/>
                </a:lnTo>
                <a:lnTo>
                  <a:pt x="48" y="899"/>
                </a:lnTo>
                <a:lnTo>
                  <a:pt x="46" y="909"/>
                </a:lnTo>
                <a:lnTo>
                  <a:pt x="45" y="918"/>
                </a:lnTo>
                <a:lnTo>
                  <a:pt x="45" y="918"/>
                </a:lnTo>
                <a:lnTo>
                  <a:pt x="45" y="928"/>
                </a:lnTo>
                <a:lnTo>
                  <a:pt x="46" y="936"/>
                </a:lnTo>
                <a:lnTo>
                  <a:pt x="49" y="944"/>
                </a:lnTo>
                <a:lnTo>
                  <a:pt x="53" y="952"/>
                </a:lnTo>
                <a:lnTo>
                  <a:pt x="65" y="947"/>
                </a:lnTo>
                <a:lnTo>
                  <a:pt x="65" y="947"/>
                </a:lnTo>
                <a:lnTo>
                  <a:pt x="62" y="940"/>
                </a:lnTo>
                <a:lnTo>
                  <a:pt x="59" y="934"/>
                </a:lnTo>
                <a:lnTo>
                  <a:pt x="59" y="928"/>
                </a:lnTo>
                <a:lnTo>
                  <a:pt x="57" y="921"/>
                </a:lnTo>
                <a:lnTo>
                  <a:pt x="57" y="921"/>
                </a:lnTo>
                <a:lnTo>
                  <a:pt x="59" y="915"/>
                </a:lnTo>
                <a:lnTo>
                  <a:pt x="60" y="909"/>
                </a:lnTo>
                <a:lnTo>
                  <a:pt x="62" y="905"/>
                </a:lnTo>
                <a:lnTo>
                  <a:pt x="65" y="902"/>
                </a:lnTo>
                <a:lnTo>
                  <a:pt x="73" y="899"/>
                </a:lnTo>
                <a:lnTo>
                  <a:pt x="81" y="899"/>
                </a:lnTo>
                <a:lnTo>
                  <a:pt x="83" y="899"/>
                </a:lnTo>
                <a:lnTo>
                  <a:pt x="83" y="899"/>
                </a:lnTo>
                <a:lnTo>
                  <a:pt x="83" y="912"/>
                </a:lnTo>
                <a:lnTo>
                  <a:pt x="84" y="924"/>
                </a:lnTo>
                <a:lnTo>
                  <a:pt x="88" y="934"/>
                </a:lnTo>
                <a:lnTo>
                  <a:pt x="92" y="942"/>
                </a:lnTo>
                <a:lnTo>
                  <a:pt x="97" y="948"/>
                </a:lnTo>
                <a:lnTo>
                  <a:pt x="104" y="953"/>
                </a:lnTo>
                <a:lnTo>
                  <a:pt x="111" y="956"/>
                </a:lnTo>
                <a:lnTo>
                  <a:pt x="119" y="958"/>
                </a:lnTo>
                <a:lnTo>
                  <a:pt x="119" y="958"/>
                </a:lnTo>
                <a:lnTo>
                  <a:pt x="124" y="958"/>
                </a:lnTo>
                <a:lnTo>
                  <a:pt x="129" y="956"/>
                </a:lnTo>
                <a:lnTo>
                  <a:pt x="134" y="953"/>
                </a:lnTo>
                <a:lnTo>
                  <a:pt x="139" y="950"/>
                </a:lnTo>
                <a:lnTo>
                  <a:pt x="142" y="945"/>
                </a:lnTo>
                <a:lnTo>
                  <a:pt x="145" y="940"/>
                </a:lnTo>
                <a:lnTo>
                  <a:pt x="147" y="934"/>
                </a:lnTo>
                <a:lnTo>
                  <a:pt x="148" y="928"/>
                </a:lnTo>
                <a:lnTo>
                  <a:pt x="148" y="928"/>
                </a:lnTo>
                <a:lnTo>
                  <a:pt x="147" y="918"/>
                </a:lnTo>
                <a:lnTo>
                  <a:pt x="143" y="909"/>
                </a:lnTo>
                <a:lnTo>
                  <a:pt x="139" y="902"/>
                </a:lnTo>
                <a:lnTo>
                  <a:pt x="132" y="897"/>
                </a:lnTo>
                <a:lnTo>
                  <a:pt x="132" y="897"/>
                </a:lnTo>
                <a:lnTo>
                  <a:pt x="145" y="896"/>
                </a:lnTo>
                <a:lnTo>
                  <a:pt x="145" y="880"/>
                </a:lnTo>
                <a:lnTo>
                  <a:pt x="145" y="880"/>
                </a:lnTo>
                <a:lnTo>
                  <a:pt x="121" y="880"/>
                </a:lnTo>
                <a:lnTo>
                  <a:pt x="84" y="880"/>
                </a:lnTo>
                <a:close/>
                <a:moveTo>
                  <a:pt x="111" y="897"/>
                </a:moveTo>
                <a:lnTo>
                  <a:pt x="111" y="897"/>
                </a:lnTo>
                <a:lnTo>
                  <a:pt x="118" y="899"/>
                </a:lnTo>
                <a:lnTo>
                  <a:pt x="118" y="899"/>
                </a:lnTo>
                <a:lnTo>
                  <a:pt x="124" y="902"/>
                </a:lnTo>
                <a:lnTo>
                  <a:pt x="129" y="907"/>
                </a:lnTo>
                <a:lnTo>
                  <a:pt x="132" y="915"/>
                </a:lnTo>
                <a:lnTo>
                  <a:pt x="134" y="923"/>
                </a:lnTo>
                <a:lnTo>
                  <a:pt x="134" y="923"/>
                </a:lnTo>
                <a:lnTo>
                  <a:pt x="134" y="929"/>
                </a:lnTo>
                <a:lnTo>
                  <a:pt x="131" y="936"/>
                </a:lnTo>
                <a:lnTo>
                  <a:pt x="124" y="939"/>
                </a:lnTo>
                <a:lnTo>
                  <a:pt x="118" y="940"/>
                </a:lnTo>
                <a:lnTo>
                  <a:pt x="118" y="940"/>
                </a:lnTo>
                <a:lnTo>
                  <a:pt x="111" y="939"/>
                </a:lnTo>
                <a:lnTo>
                  <a:pt x="105" y="936"/>
                </a:lnTo>
                <a:lnTo>
                  <a:pt x="102" y="932"/>
                </a:lnTo>
                <a:lnTo>
                  <a:pt x="99" y="926"/>
                </a:lnTo>
                <a:lnTo>
                  <a:pt x="97" y="920"/>
                </a:lnTo>
                <a:lnTo>
                  <a:pt x="96" y="913"/>
                </a:lnTo>
                <a:lnTo>
                  <a:pt x="96" y="897"/>
                </a:lnTo>
                <a:lnTo>
                  <a:pt x="111" y="897"/>
                </a:lnTo>
                <a:close/>
                <a:moveTo>
                  <a:pt x="29" y="848"/>
                </a:moveTo>
                <a:lnTo>
                  <a:pt x="46" y="848"/>
                </a:lnTo>
                <a:lnTo>
                  <a:pt x="46" y="862"/>
                </a:lnTo>
                <a:lnTo>
                  <a:pt x="60" y="862"/>
                </a:lnTo>
                <a:lnTo>
                  <a:pt x="60" y="848"/>
                </a:lnTo>
                <a:lnTo>
                  <a:pt x="115" y="848"/>
                </a:lnTo>
                <a:lnTo>
                  <a:pt x="115" y="848"/>
                </a:lnTo>
                <a:lnTo>
                  <a:pt x="123" y="848"/>
                </a:lnTo>
                <a:lnTo>
                  <a:pt x="129" y="846"/>
                </a:lnTo>
                <a:lnTo>
                  <a:pt x="135" y="843"/>
                </a:lnTo>
                <a:lnTo>
                  <a:pt x="140" y="840"/>
                </a:lnTo>
                <a:lnTo>
                  <a:pt x="140" y="840"/>
                </a:lnTo>
                <a:lnTo>
                  <a:pt x="143" y="837"/>
                </a:lnTo>
                <a:lnTo>
                  <a:pt x="145" y="832"/>
                </a:lnTo>
                <a:lnTo>
                  <a:pt x="147" y="827"/>
                </a:lnTo>
                <a:lnTo>
                  <a:pt x="148" y="821"/>
                </a:lnTo>
                <a:lnTo>
                  <a:pt x="148" y="821"/>
                </a:lnTo>
                <a:lnTo>
                  <a:pt x="147" y="811"/>
                </a:lnTo>
                <a:lnTo>
                  <a:pt x="145" y="805"/>
                </a:lnTo>
                <a:lnTo>
                  <a:pt x="132" y="807"/>
                </a:lnTo>
                <a:lnTo>
                  <a:pt x="132" y="807"/>
                </a:lnTo>
                <a:lnTo>
                  <a:pt x="132" y="816"/>
                </a:lnTo>
                <a:lnTo>
                  <a:pt x="132" y="816"/>
                </a:lnTo>
                <a:lnTo>
                  <a:pt x="132" y="823"/>
                </a:lnTo>
                <a:lnTo>
                  <a:pt x="127" y="827"/>
                </a:lnTo>
                <a:lnTo>
                  <a:pt x="121" y="829"/>
                </a:lnTo>
                <a:lnTo>
                  <a:pt x="113" y="830"/>
                </a:lnTo>
                <a:lnTo>
                  <a:pt x="60" y="830"/>
                </a:lnTo>
                <a:lnTo>
                  <a:pt x="60" y="805"/>
                </a:lnTo>
                <a:lnTo>
                  <a:pt x="46" y="805"/>
                </a:lnTo>
                <a:lnTo>
                  <a:pt x="46" y="830"/>
                </a:lnTo>
                <a:lnTo>
                  <a:pt x="22" y="830"/>
                </a:lnTo>
                <a:lnTo>
                  <a:pt x="29" y="848"/>
                </a:lnTo>
                <a:close/>
                <a:moveTo>
                  <a:pt x="99" y="705"/>
                </a:moveTo>
                <a:lnTo>
                  <a:pt x="99" y="705"/>
                </a:lnTo>
                <a:lnTo>
                  <a:pt x="91" y="705"/>
                </a:lnTo>
                <a:lnTo>
                  <a:pt x="91" y="705"/>
                </a:lnTo>
                <a:lnTo>
                  <a:pt x="83" y="705"/>
                </a:lnTo>
                <a:lnTo>
                  <a:pt x="76" y="706"/>
                </a:lnTo>
                <a:lnTo>
                  <a:pt x="68" y="709"/>
                </a:lnTo>
                <a:lnTo>
                  <a:pt x="60" y="713"/>
                </a:lnTo>
                <a:lnTo>
                  <a:pt x="54" y="717"/>
                </a:lnTo>
                <a:lnTo>
                  <a:pt x="49" y="725"/>
                </a:lnTo>
                <a:lnTo>
                  <a:pt x="46" y="733"/>
                </a:lnTo>
                <a:lnTo>
                  <a:pt x="45" y="744"/>
                </a:lnTo>
                <a:lnTo>
                  <a:pt x="45" y="744"/>
                </a:lnTo>
                <a:lnTo>
                  <a:pt x="45" y="756"/>
                </a:lnTo>
                <a:lnTo>
                  <a:pt x="48" y="764"/>
                </a:lnTo>
                <a:lnTo>
                  <a:pt x="53" y="772"/>
                </a:lnTo>
                <a:lnTo>
                  <a:pt x="60" y="779"/>
                </a:lnTo>
                <a:lnTo>
                  <a:pt x="67" y="784"/>
                </a:lnTo>
                <a:lnTo>
                  <a:pt x="76" y="787"/>
                </a:lnTo>
                <a:lnTo>
                  <a:pt x="86" y="791"/>
                </a:lnTo>
                <a:lnTo>
                  <a:pt x="97" y="791"/>
                </a:lnTo>
                <a:lnTo>
                  <a:pt x="97" y="791"/>
                </a:lnTo>
                <a:lnTo>
                  <a:pt x="108" y="791"/>
                </a:lnTo>
                <a:lnTo>
                  <a:pt x="118" y="787"/>
                </a:lnTo>
                <a:lnTo>
                  <a:pt x="126" y="784"/>
                </a:lnTo>
                <a:lnTo>
                  <a:pt x="134" y="778"/>
                </a:lnTo>
                <a:lnTo>
                  <a:pt x="140" y="772"/>
                </a:lnTo>
                <a:lnTo>
                  <a:pt x="143" y="764"/>
                </a:lnTo>
                <a:lnTo>
                  <a:pt x="147" y="754"/>
                </a:lnTo>
                <a:lnTo>
                  <a:pt x="148" y="743"/>
                </a:lnTo>
                <a:lnTo>
                  <a:pt x="148" y="743"/>
                </a:lnTo>
                <a:lnTo>
                  <a:pt x="147" y="732"/>
                </a:lnTo>
                <a:lnTo>
                  <a:pt x="145" y="722"/>
                </a:lnTo>
                <a:lnTo>
                  <a:pt x="142" y="709"/>
                </a:lnTo>
                <a:lnTo>
                  <a:pt x="129" y="713"/>
                </a:lnTo>
                <a:lnTo>
                  <a:pt x="129" y="713"/>
                </a:lnTo>
                <a:lnTo>
                  <a:pt x="132" y="724"/>
                </a:lnTo>
                <a:lnTo>
                  <a:pt x="134" y="740"/>
                </a:lnTo>
                <a:lnTo>
                  <a:pt x="134" y="740"/>
                </a:lnTo>
                <a:lnTo>
                  <a:pt x="132" y="748"/>
                </a:lnTo>
                <a:lnTo>
                  <a:pt x="132" y="752"/>
                </a:lnTo>
                <a:lnTo>
                  <a:pt x="129" y="759"/>
                </a:lnTo>
                <a:lnTo>
                  <a:pt x="126" y="764"/>
                </a:lnTo>
                <a:lnTo>
                  <a:pt x="121" y="768"/>
                </a:lnTo>
                <a:lnTo>
                  <a:pt x="115" y="772"/>
                </a:lnTo>
                <a:lnTo>
                  <a:pt x="108" y="773"/>
                </a:lnTo>
                <a:lnTo>
                  <a:pt x="99" y="775"/>
                </a:lnTo>
                <a:lnTo>
                  <a:pt x="99" y="705"/>
                </a:lnTo>
                <a:close/>
                <a:moveTo>
                  <a:pt x="86" y="773"/>
                </a:moveTo>
                <a:lnTo>
                  <a:pt x="86" y="773"/>
                </a:lnTo>
                <a:lnTo>
                  <a:pt x="76" y="772"/>
                </a:lnTo>
                <a:lnTo>
                  <a:pt x="67" y="767"/>
                </a:lnTo>
                <a:lnTo>
                  <a:pt x="64" y="762"/>
                </a:lnTo>
                <a:lnTo>
                  <a:pt x="60" y="759"/>
                </a:lnTo>
                <a:lnTo>
                  <a:pt x="57" y="752"/>
                </a:lnTo>
                <a:lnTo>
                  <a:pt x="57" y="746"/>
                </a:lnTo>
                <a:lnTo>
                  <a:pt x="57" y="746"/>
                </a:lnTo>
                <a:lnTo>
                  <a:pt x="57" y="740"/>
                </a:lnTo>
                <a:lnTo>
                  <a:pt x="60" y="733"/>
                </a:lnTo>
                <a:lnTo>
                  <a:pt x="64" y="730"/>
                </a:lnTo>
                <a:lnTo>
                  <a:pt x="67" y="727"/>
                </a:lnTo>
                <a:lnTo>
                  <a:pt x="76" y="722"/>
                </a:lnTo>
                <a:lnTo>
                  <a:pt x="86" y="722"/>
                </a:lnTo>
                <a:lnTo>
                  <a:pt x="86" y="773"/>
                </a:lnTo>
                <a:close/>
                <a:moveTo>
                  <a:pt x="145" y="682"/>
                </a:moveTo>
                <a:lnTo>
                  <a:pt x="145" y="665"/>
                </a:lnTo>
                <a:lnTo>
                  <a:pt x="86" y="665"/>
                </a:lnTo>
                <a:lnTo>
                  <a:pt x="86" y="665"/>
                </a:lnTo>
                <a:lnTo>
                  <a:pt x="78" y="663"/>
                </a:lnTo>
                <a:lnTo>
                  <a:pt x="78" y="663"/>
                </a:lnTo>
                <a:lnTo>
                  <a:pt x="70" y="660"/>
                </a:lnTo>
                <a:lnTo>
                  <a:pt x="65" y="654"/>
                </a:lnTo>
                <a:lnTo>
                  <a:pt x="60" y="647"/>
                </a:lnTo>
                <a:lnTo>
                  <a:pt x="59" y="639"/>
                </a:lnTo>
                <a:lnTo>
                  <a:pt x="59" y="639"/>
                </a:lnTo>
                <a:lnTo>
                  <a:pt x="60" y="633"/>
                </a:lnTo>
                <a:lnTo>
                  <a:pt x="62" y="628"/>
                </a:lnTo>
                <a:lnTo>
                  <a:pt x="64" y="625"/>
                </a:lnTo>
                <a:lnTo>
                  <a:pt x="68" y="622"/>
                </a:lnTo>
                <a:lnTo>
                  <a:pt x="76" y="617"/>
                </a:lnTo>
                <a:lnTo>
                  <a:pt x="89" y="615"/>
                </a:lnTo>
                <a:lnTo>
                  <a:pt x="145" y="615"/>
                </a:lnTo>
                <a:lnTo>
                  <a:pt x="145" y="598"/>
                </a:lnTo>
                <a:lnTo>
                  <a:pt x="86" y="598"/>
                </a:lnTo>
                <a:lnTo>
                  <a:pt x="86" y="598"/>
                </a:lnTo>
                <a:lnTo>
                  <a:pt x="75" y="599"/>
                </a:lnTo>
                <a:lnTo>
                  <a:pt x="65" y="601"/>
                </a:lnTo>
                <a:lnTo>
                  <a:pt x="59" y="606"/>
                </a:lnTo>
                <a:lnTo>
                  <a:pt x="53" y="611"/>
                </a:lnTo>
                <a:lnTo>
                  <a:pt x="49" y="615"/>
                </a:lnTo>
                <a:lnTo>
                  <a:pt x="46" y="622"/>
                </a:lnTo>
                <a:lnTo>
                  <a:pt x="45" y="628"/>
                </a:lnTo>
                <a:lnTo>
                  <a:pt x="45" y="633"/>
                </a:lnTo>
                <a:lnTo>
                  <a:pt x="45" y="633"/>
                </a:lnTo>
                <a:lnTo>
                  <a:pt x="46" y="644"/>
                </a:lnTo>
                <a:lnTo>
                  <a:pt x="51" y="654"/>
                </a:lnTo>
                <a:lnTo>
                  <a:pt x="56" y="660"/>
                </a:lnTo>
                <a:lnTo>
                  <a:pt x="62" y="666"/>
                </a:lnTo>
                <a:lnTo>
                  <a:pt x="62" y="666"/>
                </a:lnTo>
                <a:lnTo>
                  <a:pt x="46" y="666"/>
                </a:lnTo>
                <a:lnTo>
                  <a:pt x="46" y="682"/>
                </a:lnTo>
                <a:lnTo>
                  <a:pt x="46" y="682"/>
                </a:lnTo>
                <a:lnTo>
                  <a:pt x="73" y="682"/>
                </a:lnTo>
                <a:lnTo>
                  <a:pt x="145" y="682"/>
                </a:lnTo>
                <a:close/>
                <a:moveTo>
                  <a:pt x="129" y="502"/>
                </a:moveTo>
                <a:lnTo>
                  <a:pt x="129" y="502"/>
                </a:lnTo>
                <a:lnTo>
                  <a:pt x="132" y="510"/>
                </a:lnTo>
                <a:lnTo>
                  <a:pt x="134" y="523"/>
                </a:lnTo>
                <a:lnTo>
                  <a:pt x="134" y="523"/>
                </a:lnTo>
                <a:lnTo>
                  <a:pt x="132" y="531"/>
                </a:lnTo>
                <a:lnTo>
                  <a:pt x="131" y="537"/>
                </a:lnTo>
                <a:lnTo>
                  <a:pt x="127" y="544"/>
                </a:lnTo>
                <a:lnTo>
                  <a:pt x="123" y="548"/>
                </a:lnTo>
                <a:lnTo>
                  <a:pt x="118" y="552"/>
                </a:lnTo>
                <a:lnTo>
                  <a:pt x="111" y="555"/>
                </a:lnTo>
                <a:lnTo>
                  <a:pt x="105" y="558"/>
                </a:lnTo>
                <a:lnTo>
                  <a:pt x="96" y="558"/>
                </a:lnTo>
                <a:lnTo>
                  <a:pt x="96" y="558"/>
                </a:lnTo>
                <a:lnTo>
                  <a:pt x="89" y="558"/>
                </a:lnTo>
                <a:lnTo>
                  <a:pt x="81" y="555"/>
                </a:lnTo>
                <a:lnTo>
                  <a:pt x="75" y="553"/>
                </a:lnTo>
                <a:lnTo>
                  <a:pt x="70" y="548"/>
                </a:lnTo>
                <a:lnTo>
                  <a:pt x="65" y="544"/>
                </a:lnTo>
                <a:lnTo>
                  <a:pt x="62" y="537"/>
                </a:lnTo>
                <a:lnTo>
                  <a:pt x="59" y="531"/>
                </a:lnTo>
                <a:lnTo>
                  <a:pt x="59" y="523"/>
                </a:lnTo>
                <a:lnTo>
                  <a:pt x="59" y="523"/>
                </a:lnTo>
                <a:lnTo>
                  <a:pt x="60" y="510"/>
                </a:lnTo>
                <a:lnTo>
                  <a:pt x="64" y="502"/>
                </a:lnTo>
                <a:lnTo>
                  <a:pt x="49" y="497"/>
                </a:lnTo>
                <a:lnTo>
                  <a:pt x="49" y="497"/>
                </a:lnTo>
                <a:lnTo>
                  <a:pt x="46" y="509"/>
                </a:lnTo>
                <a:lnTo>
                  <a:pt x="45" y="523"/>
                </a:lnTo>
                <a:lnTo>
                  <a:pt x="45" y="523"/>
                </a:lnTo>
                <a:lnTo>
                  <a:pt x="46" y="534"/>
                </a:lnTo>
                <a:lnTo>
                  <a:pt x="48" y="545"/>
                </a:lnTo>
                <a:lnTo>
                  <a:pt x="53" y="553"/>
                </a:lnTo>
                <a:lnTo>
                  <a:pt x="59" y="561"/>
                </a:lnTo>
                <a:lnTo>
                  <a:pt x="67" y="568"/>
                </a:lnTo>
                <a:lnTo>
                  <a:pt x="76" y="572"/>
                </a:lnTo>
                <a:lnTo>
                  <a:pt x="86" y="576"/>
                </a:lnTo>
                <a:lnTo>
                  <a:pt x="97" y="576"/>
                </a:lnTo>
                <a:lnTo>
                  <a:pt x="97" y="576"/>
                </a:lnTo>
                <a:lnTo>
                  <a:pt x="108" y="576"/>
                </a:lnTo>
                <a:lnTo>
                  <a:pt x="118" y="572"/>
                </a:lnTo>
                <a:lnTo>
                  <a:pt x="126" y="568"/>
                </a:lnTo>
                <a:lnTo>
                  <a:pt x="134" y="563"/>
                </a:lnTo>
                <a:lnTo>
                  <a:pt x="140" y="555"/>
                </a:lnTo>
                <a:lnTo>
                  <a:pt x="143" y="547"/>
                </a:lnTo>
                <a:lnTo>
                  <a:pt x="147" y="537"/>
                </a:lnTo>
                <a:lnTo>
                  <a:pt x="148" y="526"/>
                </a:lnTo>
                <a:lnTo>
                  <a:pt x="148" y="526"/>
                </a:lnTo>
                <a:lnTo>
                  <a:pt x="147" y="518"/>
                </a:lnTo>
                <a:lnTo>
                  <a:pt x="145" y="510"/>
                </a:lnTo>
                <a:lnTo>
                  <a:pt x="142" y="499"/>
                </a:lnTo>
                <a:lnTo>
                  <a:pt x="129" y="502"/>
                </a:lnTo>
                <a:close/>
                <a:moveTo>
                  <a:pt x="46" y="491"/>
                </a:moveTo>
                <a:lnTo>
                  <a:pt x="139" y="454"/>
                </a:lnTo>
                <a:lnTo>
                  <a:pt x="139" y="454"/>
                </a:lnTo>
                <a:lnTo>
                  <a:pt x="142" y="453"/>
                </a:lnTo>
                <a:lnTo>
                  <a:pt x="142" y="453"/>
                </a:lnTo>
                <a:lnTo>
                  <a:pt x="147" y="454"/>
                </a:lnTo>
                <a:lnTo>
                  <a:pt x="147" y="454"/>
                </a:lnTo>
                <a:lnTo>
                  <a:pt x="159" y="461"/>
                </a:lnTo>
                <a:lnTo>
                  <a:pt x="167" y="469"/>
                </a:lnTo>
                <a:lnTo>
                  <a:pt x="167" y="469"/>
                </a:lnTo>
                <a:lnTo>
                  <a:pt x="172" y="477"/>
                </a:lnTo>
                <a:lnTo>
                  <a:pt x="175" y="485"/>
                </a:lnTo>
                <a:lnTo>
                  <a:pt x="191" y="480"/>
                </a:lnTo>
                <a:lnTo>
                  <a:pt x="191" y="480"/>
                </a:lnTo>
                <a:lnTo>
                  <a:pt x="188" y="472"/>
                </a:lnTo>
                <a:lnTo>
                  <a:pt x="183" y="466"/>
                </a:lnTo>
                <a:lnTo>
                  <a:pt x="178" y="459"/>
                </a:lnTo>
                <a:lnTo>
                  <a:pt x="178" y="459"/>
                </a:lnTo>
                <a:lnTo>
                  <a:pt x="169" y="450"/>
                </a:lnTo>
                <a:lnTo>
                  <a:pt x="156" y="442"/>
                </a:lnTo>
                <a:lnTo>
                  <a:pt x="140" y="434"/>
                </a:lnTo>
                <a:lnTo>
                  <a:pt x="116" y="424"/>
                </a:lnTo>
                <a:lnTo>
                  <a:pt x="46" y="397"/>
                </a:lnTo>
                <a:lnTo>
                  <a:pt x="46" y="416"/>
                </a:lnTo>
                <a:lnTo>
                  <a:pt x="105" y="437"/>
                </a:lnTo>
                <a:lnTo>
                  <a:pt x="105" y="437"/>
                </a:lnTo>
                <a:lnTo>
                  <a:pt x="126" y="443"/>
                </a:lnTo>
                <a:lnTo>
                  <a:pt x="126" y="443"/>
                </a:lnTo>
                <a:lnTo>
                  <a:pt x="126" y="443"/>
                </a:lnTo>
                <a:lnTo>
                  <a:pt x="105" y="450"/>
                </a:lnTo>
                <a:lnTo>
                  <a:pt x="46" y="470"/>
                </a:lnTo>
                <a:lnTo>
                  <a:pt x="46" y="491"/>
                </a:lnTo>
                <a:close/>
                <a:moveTo>
                  <a:pt x="3" y="313"/>
                </a:moveTo>
                <a:lnTo>
                  <a:pt x="3" y="313"/>
                </a:lnTo>
                <a:lnTo>
                  <a:pt x="19" y="322"/>
                </a:lnTo>
                <a:lnTo>
                  <a:pt x="37" y="332"/>
                </a:lnTo>
                <a:lnTo>
                  <a:pt x="48" y="335"/>
                </a:lnTo>
                <a:lnTo>
                  <a:pt x="60" y="338"/>
                </a:lnTo>
                <a:lnTo>
                  <a:pt x="73" y="340"/>
                </a:lnTo>
                <a:lnTo>
                  <a:pt x="88" y="340"/>
                </a:lnTo>
                <a:lnTo>
                  <a:pt x="88" y="340"/>
                </a:lnTo>
                <a:lnTo>
                  <a:pt x="102" y="340"/>
                </a:lnTo>
                <a:lnTo>
                  <a:pt x="115" y="338"/>
                </a:lnTo>
                <a:lnTo>
                  <a:pt x="126" y="335"/>
                </a:lnTo>
                <a:lnTo>
                  <a:pt x="137" y="332"/>
                </a:lnTo>
                <a:lnTo>
                  <a:pt x="156" y="322"/>
                </a:lnTo>
                <a:lnTo>
                  <a:pt x="170" y="313"/>
                </a:lnTo>
                <a:lnTo>
                  <a:pt x="170" y="300"/>
                </a:lnTo>
                <a:lnTo>
                  <a:pt x="170" y="300"/>
                </a:lnTo>
                <a:lnTo>
                  <a:pt x="153" y="309"/>
                </a:lnTo>
                <a:lnTo>
                  <a:pt x="135" y="317"/>
                </a:lnTo>
                <a:lnTo>
                  <a:pt x="124" y="321"/>
                </a:lnTo>
                <a:lnTo>
                  <a:pt x="113" y="324"/>
                </a:lnTo>
                <a:lnTo>
                  <a:pt x="100" y="324"/>
                </a:lnTo>
                <a:lnTo>
                  <a:pt x="88" y="325"/>
                </a:lnTo>
                <a:lnTo>
                  <a:pt x="88" y="325"/>
                </a:lnTo>
                <a:lnTo>
                  <a:pt x="75" y="324"/>
                </a:lnTo>
                <a:lnTo>
                  <a:pt x="62" y="324"/>
                </a:lnTo>
                <a:lnTo>
                  <a:pt x="49" y="321"/>
                </a:lnTo>
                <a:lnTo>
                  <a:pt x="40" y="317"/>
                </a:lnTo>
                <a:lnTo>
                  <a:pt x="21" y="309"/>
                </a:lnTo>
                <a:lnTo>
                  <a:pt x="3" y="300"/>
                </a:lnTo>
                <a:lnTo>
                  <a:pt x="3" y="313"/>
                </a:lnTo>
                <a:close/>
                <a:moveTo>
                  <a:pt x="145" y="281"/>
                </a:moveTo>
                <a:lnTo>
                  <a:pt x="145" y="263"/>
                </a:lnTo>
                <a:lnTo>
                  <a:pt x="86" y="263"/>
                </a:lnTo>
                <a:lnTo>
                  <a:pt x="86" y="263"/>
                </a:lnTo>
                <a:lnTo>
                  <a:pt x="76" y="262"/>
                </a:lnTo>
                <a:lnTo>
                  <a:pt x="76" y="262"/>
                </a:lnTo>
                <a:lnTo>
                  <a:pt x="70" y="258"/>
                </a:lnTo>
                <a:lnTo>
                  <a:pt x="65" y="254"/>
                </a:lnTo>
                <a:lnTo>
                  <a:pt x="60" y="247"/>
                </a:lnTo>
                <a:lnTo>
                  <a:pt x="59" y="239"/>
                </a:lnTo>
                <a:lnTo>
                  <a:pt x="59" y="239"/>
                </a:lnTo>
                <a:lnTo>
                  <a:pt x="59" y="235"/>
                </a:lnTo>
                <a:lnTo>
                  <a:pt x="60" y="230"/>
                </a:lnTo>
                <a:lnTo>
                  <a:pt x="64" y="227"/>
                </a:lnTo>
                <a:lnTo>
                  <a:pt x="67" y="223"/>
                </a:lnTo>
                <a:lnTo>
                  <a:pt x="75" y="220"/>
                </a:lnTo>
                <a:lnTo>
                  <a:pt x="86" y="219"/>
                </a:lnTo>
                <a:lnTo>
                  <a:pt x="145" y="219"/>
                </a:lnTo>
                <a:lnTo>
                  <a:pt x="145" y="201"/>
                </a:lnTo>
                <a:lnTo>
                  <a:pt x="84" y="201"/>
                </a:lnTo>
                <a:lnTo>
                  <a:pt x="84" y="201"/>
                </a:lnTo>
                <a:lnTo>
                  <a:pt x="75" y="199"/>
                </a:lnTo>
                <a:lnTo>
                  <a:pt x="75" y="199"/>
                </a:lnTo>
                <a:lnTo>
                  <a:pt x="68" y="196"/>
                </a:lnTo>
                <a:lnTo>
                  <a:pt x="64" y="192"/>
                </a:lnTo>
                <a:lnTo>
                  <a:pt x="60" y="185"/>
                </a:lnTo>
                <a:lnTo>
                  <a:pt x="59" y="179"/>
                </a:lnTo>
                <a:lnTo>
                  <a:pt x="59" y="179"/>
                </a:lnTo>
                <a:lnTo>
                  <a:pt x="59" y="172"/>
                </a:lnTo>
                <a:lnTo>
                  <a:pt x="60" y="169"/>
                </a:lnTo>
                <a:lnTo>
                  <a:pt x="64" y="164"/>
                </a:lnTo>
                <a:lnTo>
                  <a:pt x="67" y="163"/>
                </a:lnTo>
                <a:lnTo>
                  <a:pt x="76" y="158"/>
                </a:lnTo>
                <a:lnTo>
                  <a:pt x="89" y="156"/>
                </a:lnTo>
                <a:lnTo>
                  <a:pt x="145" y="156"/>
                </a:lnTo>
                <a:lnTo>
                  <a:pt x="145" y="139"/>
                </a:lnTo>
                <a:lnTo>
                  <a:pt x="88" y="139"/>
                </a:lnTo>
                <a:lnTo>
                  <a:pt x="88" y="139"/>
                </a:lnTo>
                <a:lnTo>
                  <a:pt x="75" y="141"/>
                </a:lnTo>
                <a:lnTo>
                  <a:pt x="67" y="142"/>
                </a:lnTo>
                <a:lnTo>
                  <a:pt x="59" y="145"/>
                </a:lnTo>
                <a:lnTo>
                  <a:pt x="53" y="150"/>
                </a:lnTo>
                <a:lnTo>
                  <a:pt x="49" y="155"/>
                </a:lnTo>
                <a:lnTo>
                  <a:pt x="46" y="161"/>
                </a:lnTo>
                <a:lnTo>
                  <a:pt x="45" y="166"/>
                </a:lnTo>
                <a:lnTo>
                  <a:pt x="45" y="172"/>
                </a:lnTo>
                <a:lnTo>
                  <a:pt x="45" y="172"/>
                </a:lnTo>
                <a:lnTo>
                  <a:pt x="45" y="179"/>
                </a:lnTo>
                <a:lnTo>
                  <a:pt x="46" y="184"/>
                </a:lnTo>
                <a:lnTo>
                  <a:pt x="51" y="193"/>
                </a:lnTo>
                <a:lnTo>
                  <a:pt x="51" y="193"/>
                </a:lnTo>
                <a:lnTo>
                  <a:pt x="57" y="199"/>
                </a:lnTo>
                <a:lnTo>
                  <a:pt x="64" y="204"/>
                </a:lnTo>
                <a:lnTo>
                  <a:pt x="64" y="204"/>
                </a:lnTo>
                <a:lnTo>
                  <a:pt x="64" y="204"/>
                </a:lnTo>
                <a:lnTo>
                  <a:pt x="56" y="209"/>
                </a:lnTo>
                <a:lnTo>
                  <a:pt x="49" y="215"/>
                </a:lnTo>
                <a:lnTo>
                  <a:pt x="46" y="223"/>
                </a:lnTo>
                <a:lnTo>
                  <a:pt x="45" y="233"/>
                </a:lnTo>
                <a:lnTo>
                  <a:pt x="45" y="233"/>
                </a:lnTo>
                <a:lnTo>
                  <a:pt x="46" y="244"/>
                </a:lnTo>
                <a:lnTo>
                  <a:pt x="49" y="252"/>
                </a:lnTo>
                <a:lnTo>
                  <a:pt x="56" y="258"/>
                </a:lnTo>
                <a:lnTo>
                  <a:pt x="62" y="263"/>
                </a:lnTo>
                <a:lnTo>
                  <a:pt x="62" y="265"/>
                </a:lnTo>
                <a:lnTo>
                  <a:pt x="46" y="265"/>
                </a:lnTo>
                <a:lnTo>
                  <a:pt x="46" y="281"/>
                </a:lnTo>
                <a:lnTo>
                  <a:pt x="46" y="281"/>
                </a:lnTo>
                <a:lnTo>
                  <a:pt x="73" y="281"/>
                </a:lnTo>
                <a:lnTo>
                  <a:pt x="145" y="281"/>
                </a:lnTo>
                <a:close/>
                <a:moveTo>
                  <a:pt x="140" y="117"/>
                </a:moveTo>
                <a:lnTo>
                  <a:pt x="140" y="117"/>
                </a:lnTo>
                <a:lnTo>
                  <a:pt x="145" y="104"/>
                </a:lnTo>
                <a:lnTo>
                  <a:pt x="147" y="98"/>
                </a:lnTo>
                <a:lnTo>
                  <a:pt x="148" y="90"/>
                </a:lnTo>
                <a:lnTo>
                  <a:pt x="148" y="90"/>
                </a:lnTo>
                <a:lnTo>
                  <a:pt x="147" y="82"/>
                </a:lnTo>
                <a:lnTo>
                  <a:pt x="145" y="74"/>
                </a:lnTo>
                <a:lnTo>
                  <a:pt x="143" y="67"/>
                </a:lnTo>
                <a:lnTo>
                  <a:pt x="139" y="62"/>
                </a:lnTo>
                <a:lnTo>
                  <a:pt x="135" y="58"/>
                </a:lnTo>
                <a:lnTo>
                  <a:pt x="131" y="54"/>
                </a:lnTo>
                <a:lnTo>
                  <a:pt x="124" y="53"/>
                </a:lnTo>
                <a:lnTo>
                  <a:pt x="118" y="53"/>
                </a:lnTo>
                <a:lnTo>
                  <a:pt x="118" y="53"/>
                </a:lnTo>
                <a:lnTo>
                  <a:pt x="108" y="54"/>
                </a:lnTo>
                <a:lnTo>
                  <a:pt x="100" y="59"/>
                </a:lnTo>
                <a:lnTo>
                  <a:pt x="94" y="67"/>
                </a:lnTo>
                <a:lnTo>
                  <a:pt x="88" y="78"/>
                </a:lnTo>
                <a:lnTo>
                  <a:pt x="88" y="78"/>
                </a:lnTo>
                <a:lnTo>
                  <a:pt x="84" y="86"/>
                </a:lnTo>
                <a:lnTo>
                  <a:pt x="81" y="93"/>
                </a:lnTo>
                <a:lnTo>
                  <a:pt x="76" y="96"/>
                </a:lnTo>
                <a:lnTo>
                  <a:pt x="72" y="98"/>
                </a:lnTo>
                <a:lnTo>
                  <a:pt x="72" y="98"/>
                </a:lnTo>
                <a:lnTo>
                  <a:pt x="65" y="96"/>
                </a:lnTo>
                <a:lnTo>
                  <a:pt x="62" y="93"/>
                </a:lnTo>
                <a:lnTo>
                  <a:pt x="59" y="88"/>
                </a:lnTo>
                <a:lnTo>
                  <a:pt x="57" y="80"/>
                </a:lnTo>
                <a:lnTo>
                  <a:pt x="57" y="80"/>
                </a:lnTo>
                <a:lnTo>
                  <a:pt x="59" y="74"/>
                </a:lnTo>
                <a:lnTo>
                  <a:pt x="60" y="69"/>
                </a:lnTo>
                <a:lnTo>
                  <a:pt x="64" y="61"/>
                </a:lnTo>
                <a:lnTo>
                  <a:pt x="51" y="56"/>
                </a:lnTo>
                <a:lnTo>
                  <a:pt x="51" y="56"/>
                </a:lnTo>
                <a:lnTo>
                  <a:pt x="46" y="66"/>
                </a:lnTo>
                <a:lnTo>
                  <a:pt x="45" y="80"/>
                </a:lnTo>
                <a:lnTo>
                  <a:pt x="45" y="80"/>
                </a:lnTo>
                <a:lnTo>
                  <a:pt x="45" y="88"/>
                </a:lnTo>
                <a:lnTo>
                  <a:pt x="46" y="94"/>
                </a:lnTo>
                <a:lnTo>
                  <a:pt x="49" y="101"/>
                </a:lnTo>
                <a:lnTo>
                  <a:pt x="53" y="105"/>
                </a:lnTo>
                <a:lnTo>
                  <a:pt x="57" y="109"/>
                </a:lnTo>
                <a:lnTo>
                  <a:pt x="62" y="112"/>
                </a:lnTo>
                <a:lnTo>
                  <a:pt x="67" y="113"/>
                </a:lnTo>
                <a:lnTo>
                  <a:pt x="73" y="115"/>
                </a:lnTo>
                <a:lnTo>
                  <a:pt x="73" y="115"/>
                </a:lnTo>
                <a:lnTo>
                  <a:pt x="81" y="113"/>
                </a:lnTo>
                <a:lnTo>
                  <a:pt x="89" y="107"/>
                </a:lnTo>
                <a:lnTo>
                  <a:pt x="96" y="99"/>
                </a:lnTo>
                <a:lnTo>
                  <a:pt x="102" y="88"/>
                </a:lnTo>
                <a:lnTo>
                  <a:pt x="102" y="88"/>
                </a:lnTo>
                <a:lnTo>
                  <a:pt x="105" y="80"/>
                </a:lnTo>
                <a:lnTo>
                  <a:pt x="108" y="74"/>
                </a:lnTo>
                <a:lnTo>
                  <a:pt x="113" y="70"/>
                </a:lnTo>
                <a:lnTo>
                  <a:pt x="119" y="70"/>
                </a:lnTo>
                <a:lnTo>
                  <a:pt x="119" y="70"/>
                </a:lnTo>
                <a:lnTo>
                  <a:pt x="126" y="70"/>
                </a:lnTo>
                <a:lnTo>
                  <a:pt x="131" y="75"/>
                </a:lnTo>
                <a:lnTo>
                  <a:pt x="134" y="80"/>
                </a:lnTo>
                <a:lnTo>
                  <a:pt x="134" y="90"/>
                </a:lnTo>
                <a:lnTo>
                  <a:pt x="134" y="90"/>
                </a:lnTo>
                <a:lnTo>
                  <a:pt x="134" y="96"/>
                </a:lnTo>
                <a:lnTo>
                  <a:pt x="132" y="102"/>
                </a:lnTo>
                <a:lnTo>
                  <a:pt x="127" y="113"/>
                </a:lnTo>
                <a:lnTo>
                  <a:pt x="140" y="117"/>
                </a:lnTo>
                <a:close/>
                <a:moveTo>
                  <a:pt x="170" y="26"/>
                </a:moveTo>
                <a:lnTo>
                  <a:pt x="170" y="26"/>
                </a:lnTo>
                <a:lnTo>
                  <a:pt x="156" y="16"/>
                </a:lnTo>
                <a:lnTo>
                  <a:pt x="137" y="8"/>
                </a:lnTo>
                <a:lnTo>
                  <a:pt x="126" y="5"/>
                </a:lnTo>
                <a:lnTo>
                  <a:pt x="115" y="2"/>
                </a:lnTo>
                <a:lnTo>
                  <a:pt x="102" y="0"/>
                </a:lnTo>
                <a:lnTo>
                  <a:pt x="88" y="0"/>
                </a:lnTo>
                <a:lnTo>
                  <a:pt x="88" y="0"/>
                </a:lnTo>
                <a:lnTo>
                  <a:pt x="73" y="0"/>
                </a:lnTo>
                <a:lnTo>
                  <a:pt x="59" y="2"/>
                </a:lnTo>
                <a:lnTo>
                  <a:pt x="48" y="5"/>
                </a:lnTo>
                <a:lnTo>
                  <a:pt x="37" y="8"/>
                </a:lnTo>
                <a:lnTo>
                  <a:pt x="17" y="16"/>
                </a:lnTo>
                <a:lnTo>
                  <a:pt x="3" y="26"/>
                </a:lnTo>
                <a:lnTo>
                  <a:pt x="3" y="40"/>
                </a:lnTo>
                <a:lnTo>
                  <a:pt x="3" y="40"/>
                </a:lnTo>
                <a:lnTo>
                  <a:pt x="21" y="31"/>
                </a:lnTo>
                <a:lnTo>
                  <a:pt x="40" y="23"/>
                </a:lnTo>
                <a:lnTo>
                  <a:pt x="49" y="19"/>
                </a:lnTo>
                <a:lnTo>
                  <a:pt x="60" y="16"/>
                </a:lnTo>
                <a:lnTo>
                  <a:pt x="73" y="15"/>
                </a:lnTo>
                <a:lnTo>
                  <a:pt x="88" y="15"/>
                </a:lnTo>
                <a:lnTo>
                  <a:pt x="88" y="15"/>
                </a:lnTo>
                <a:lnTo>
                  <a:pt x="100" y="15"/>
                </a:lnTo>
                <a:lnTo>
                  <a:pt x="113" y="16"/>
                </a:lnTo>
                <a:lnTo>
                  <a:pt x="124" y="19"/>
                </a:lnTo>
                <a:lnTo>
                  <a:pt x="135" y="23"/>
                </a:lnTo>
                <a:lnTo>
                  <a:pt x="155" y="31"/>
                </a:lnTo>
                <a:lnTo>
                  <a:pt x="170" y="40"/>
                </a:lnTo>
                <a:lnTo>
                  <a:pt x="170" y="26"/>
                </a:lnTo>
                <a:close/>
              </a:path>
            </a:pathLst>
          </a:custGeom>
          <a:solidFill>
            <a:srgbClr val="000000"/>
          </a:solidFill>
          <a:ln w="9525">
            <a:no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79999" name="Line 95"/>
          <p:cNvSpPr>
            <a:spLocks noChangeShapeType="1"/>
          </p:cNvSpPr>
          <p:nvPr/>
        </p:nvSpPr>
        <p:spPr bwMode="auto">
          <a:xfrm>
            <a:off x="5625836" y="3853310"/>
            <a:ext cx="2115"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0" name="Line 96"/>
          <p:cNvSpPr>
            <a:spLocks noChangeShapeType="1"/>
          </p:cNvSpPr>
          <p:nvPr/>
        </p:nvSpPr>
        <p:spPr bwMode="auto">
          <a:xfrm>
            <a:off x="8954050" y="5638073"/>
            <a:ext cx="2117" cy="1588"/>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1" name="Rectangle 97"/>
          <p:cNvSpPr>
            <a:spLocks noChangeArrowheads="1"/>
          </p:cNvSpPr>
          <p:nvPr/>
        </p:nvSpPr>
        <p:spPr bwMode="auto">
          <a:xfrm>
            <a:off x="8628212" y="5545977"/>
            <a:ext cx="684483" cy="230832"/>
          </a:xfrm>
          <a:prstGeom prst="rect">
            <a:avLst/>
          </a:prstGeom>
          <a:noFill/>
          <a:ln w="9525">
            <a:noFill/>
            <a:miter lim="800000"/>
            <a:headEnd/>
            <a:tailEnd/>
          </a:ln>
        </p:spPr>
        <p:txBody>
          <a:bodyPr wrap="none" lIns="0" tIns="0" rIns="0" bIns="0">
            <a:spAutoFit/>
          </a:bodyPr>
          <a:lstStyle/>
          <a:p>
            <a:r>
              <a:rPr lang="en-GB" sz="1500" b="1" dirty="0">
                <a:solidFill>
                  <a:srgbClr val="000000"/>
                </a:solidFill>
                <a:latin typeface="Myriad Roman" charset="0"/>
                <a:cs typeface="Arial" pitchFamily="34" charset="0"/>
              </a:rPr>
              <a:t>time (s)</a:t>
            </a:r>
            <a:endParaRPr lang="en-GB" sz="1800" b="1" dirty="0">
              <a:solidFill>
                <a:srgbClr val="000000"/>
              </a:solidFill>
              <a:cs typeface="Arial" pitchFamily="34" charset="0"/>
            </a:endParaRPr>
          </a:p>
        </p:txBody>
      </p:sp>
      <p:sp>
        <p:nvSpPr>
          <p:cNvPr id="380002" name="Line 98"/>
          <p:cNvSpPr>
            <a:spLocks noChangeShapeType="1"/>
          </p:cNvSpPr>
          <p:nvPr/>
        </p:nvSpPr>
        <p:spPr bwMode="auto">
          <a:xfrm>
            <a:off x="9282007" y="5690474"/>
            <a:ext cx="2115" cy="1587"/>
          </a:xfrm>
          <a:prstGeom prst="line">
            <a:avLst/>
          </a:prstGeom>
          <a:noFill/>
          <a:ln w="3175">
            <a:solidFill>
              <a:srgbClr val="000000"/>
            </a:solidFill>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3" name="Freeform 99"/>
          <p:cNvSpPr>
            <a:spLocks/>
          </p:cNvSpPr>
          <p:nvPr/>
        </p:nvSpPr>
        <p:spPr bwMode="auto">
          <a:xfrm>
            <a:off x="6235197" y="4764747"/>
            <a:ext cx="793439" cy="79393"/>
          </a:xfrm>
          <a:custGeom>
            <a:avLst/>
            <a:gdLst/>
            <a:ahLst/>
            <a:cxnLst>
              <a:cxn ang="0">
                <a:pos x="8" y="0"/>
              </a:cxn>
              <a:cxn ang="0">
                <a:pos x="24" y="0"/>
              </a:cxn>
              <a:cxn ang="0">
                <a:pos x="40" y="0"/>
              </a:cxn>
              <a:cxn ang="0">
                <a:pos x="56" y="0"/>
              </a:cxn>
              <a:cxn ang="0">
                <a:pos x="70" y="0"/>
              </a:cxn>
              <a:cxn ang="0">
                <a:pos x="86" y="0"/>
              </a:cxn>
              <a:cxn ang="0">
                <a:pos x="100" y="0"/>
              </a:cxn>
              <a:cxn ang="0">
                <a:pos x="116" y="0"/>
              </a:cxn>
              <a:cxn ang="0">
                <a:pos x="131" y="0"/>
              </a:cxn>
              <a:cxn ang="0">
                <a:pos x="147" y="0"/>
              </a:cxn>
              <a:cxn ang="0">
                <a:pos x="163" y="0"/>
              </a:cxn>
              <a:cxn ang="0">
                <a:pos x="178" y="0"/>
              </a:cxn>
              <a:cxn ang="0">
                <a:pos x="193" y="0"/>
              </a:cxn>
              <a:cxn ang="0">
                <a:pos x="209" y="0"/>
              </a:cxn>
              <a:cxn ang="0">
                <a:pos x="225" y="0"/>
              </a:cxn>
              <a:cxn ang="0">
                <a:pos x="241" y="0"/>
              </a:cxn>
              <a:cxn ang="0">
                <a:pos x="255" y="0"/>
              </a:cxn>
              <a:cxn ang="0">
                <a:pos x="271" y="0"/>
              </a:cxn>
              <a:cxn ang="0">
                <a:pos x="287" y="0"/>
              </a:cxn>
              <a:cxn ang="0">
                <a:pos x="301" y="0"/>
              </a:cxn>
              <a:cxn ang="0">
                <a:pos x="316" y="0"/>
              </a:cxn>
              <a:cxn ang="0">
                <a:pos x="331" y="0"/>
              </a:cxn>
              <a:cxn ang="0">
                <a:pos x="347" y="0"/>
              </a:cxn>
              <a:cxn ang="0">
                <a:pos x="363" y="0"/>
              </a:cxn>
              <a:cxn ang="0">
                <a:pos x="378" y="0"/>
              </a:cxn>
              <a:cxn ang="0">
                <a:pos x="394" y="0"/>
              </a:cxn>
              <a:cxn ang="0">
                <a:pos x="408" y="101"/>
              </a:cxn>
              <a:cxn ang="0">
                <a:pos x="422" y="101"/>
              </a:cxn>
              <a:cxn ang="0">
                <a:pos x="435" y="101"/>
              </a:cxn>
              <a:cxn ang="0">
                <a:pos x="448" y="101"/>
              </a:cxn>
              <a:cxn ang="0">
                <a:pos x="461" y="101"/>
              </a:cxn>
              <a:cxn ang="0">
                <a:pos x="473" y="101"/>
              </a:cxn>
              <a:cxn ang="0">
                <a:pos x="488" y="101"/>
              </a:cxn>
              <a:cxn ang="0">
                <a:pos x="502" y="101"/>
              </a:cxn>
              <a:cxn ang="0">
                <a:pos x="513" y="101"/>
              </a:cxn>
              <a:cxn ang="0">
                <a:pos x="528" y="0"/>
              </a:cxn>
              <a:cxn ang="0">
                <a:pos x="540" y="101"/>
              </a:cxn>
              <a:cxn ang="0">
                <a:pos x="553" y="101"/>
              </a:cxn>
              <a:cxn ang="0">
                <a:pos x="567" y="101"/>
              </a:cxn>
              <a:cxn ang="0">
                <a:pos x="580" y="101"/>
              </a:cxn>
              <a:cxn ang="0">
                <a:pos x="594" y="0"/>
              </a:cxn>
              <a:cxn ang="0">
                <a:pos x="607" y="101"/>
              </a:cxn>
              <a:cxn ang="0">
                <a:pos x="622" y="0"/>
              </a:cxn>
              <a:cxn ang="0">
                <a:pos x="636" y="0"/>
              </a:cxn>
              <a:cxn ang="0">
                <a:pos x="649" y="101"/>
              </a:cxn>
              <a:cxn ang="0">
                <a:pos x="663" y="101"/>
              </a:cxn>
              <a:cxn ang="0">
                <a:pos x="677" y="101"/>
              </a:cxn>
              <a:cxn ang="0">
                <a:pos x="692" y="101"/>
              </a:cxn>
              <a:cxn ang="0">
                <a:pos x="704" y="101"/>
              </a:cxn>
              <a:cxn ang="0">
                <a:pos x="717" y="101"/>
              </a:cxn>
              <a:cxn ang="0">
                <a:pos x="732" y="101"/>
              </a:cxn>
              <a:cxn ang="0">
                <a:pos x="744" y="101"/>
              </a:cxn>
            </a:cxnLst>
            <a:rect l="0" t="0" r="r" b="b"/>
            <a:pathLst>
              <a:path w="749" h="101">
                <a:moveTo>
                  <a:pt x="0" y="0"/>
                </a:moveTo>
                <a:lnTo>
                  <a:pt x="8" y="0"/>
                </a:lnTo>
                <a:lnTo>
                  <a:pt x="16" y="0"/>
                </a:lnTo>
                <a:lnTo>
                  <a:pt x="24" y="0"/>
                </a:lnTo>
                <a:lnTo>
                  <a:pt x="32" y="0"/>
                </a:lnTo>
                <a:lnTo>
                  <a:pt x="40" y="0"/>
                </a:lnTo>
                <a:lnTo>
                  <a:pt x="46" y="0"/>
                </a:lnTo>
                <a:lnTo>
                  <a:pt x="56" y="0"/>
                </a:lnTo>
                <a:lnTo>
                  <a:pt x="62" y="0"/>
                </a:lnTo>
                <a:lnTo>
                  <a:pt x="70" y="0"/>
                </a:lnTo>
                <a:lnTo>
                  <a:pt x="78" y="0"/>
                </a:lnTo>
                <a:lnTo>
                  <a:pt x="86" y="0"/>
                </a:lnTo>
                <a:lnTo>
                  <a:pt x="94" y="0"/>
                </a:lnTo>
                <a:lnTo>
                  <a:pt x="100" y="0"/>
                </a:lnTo>
                <a:lnTo>
                  <a:pt x="108" y="0"/>
                </a:lnTo>
                <a:lnTo>
                  <a:pt x="116" y="0"/>
                </a:lnTo>
                <a:lnTo>
                  <a:pt x="124" y="0"/>
                </a:lnTo>
                <a:lnTo>
                  <a:pt x="131" y="0"/>
                </a:lnTo>
                <a:lnTo>
                  <a:pt x="140" y="0"/>
                </a:lnTo>
                <a:lnTo>
                  <a:pt x="147" y="0"/>
                </a:lnTo>
                <a:lnTo>
                  <a:pt x="156" y="0"/>
                </a:lnTo>
                <a:lnTo>
                  <a:pt x="163" y="0"/>
                </a:lnTo>
                <a:lnTo>
                  <a:pt x="171" y="0"/>
                </a:lnTo>
                <a:lnTo>
                  <a:pt x="178" y="0"/>
                </a:lnTo>
                <a:lnTo>
                  <a:pt x="186" y="0"/>
                </a:lnTo>
                <a:lnTo>
                  <a:pt x="193" y="0"/>
                </a:lnTo>
                <a:lnTo>
                  <a:pt x="201" y="0"/>
                </a:lnTo>
                <a:lnTo>
                  <a:pt x="209" y="0"/>
                </a:lnTo>
                <a:lnTo>
                  <a:pt x="217" y="0"/>
                </a:lnTo>
                <a:lnTo>
                  <a:pt x="225" y="0"/>
                </a:lnTo>
                <a:lnTo>
                  <a:pt x="231" y="0"/>
                </a:lnTo>
                <a:lnTo>
                  <a:pt x="241" y="0"/>
                </a:lnTo>
                <a:lnTo>
                  <a:pt x="247" y="0"/>
                </a:lnTo>
                <a:lnTo>
                  <a:pt x="255" y="0"/>
                </a:lnTo>
                <a:lnTo>
                  <a:pt x="263" y="0"/>
                </a:lnTo>
                <a:lnTo>
                  <a:pt x="271" y="0"/>
                </a:lnTo>
                <a:lnTo>
                  <a:pt x="279" y="0"/>
                </a:lnTo>
                <a:lnTo>
                  <a:pt x="287" y="0"/>
                </a:lnTo>
                <a:lnTo>
                  <a:pt x="293" y="0"/>
                </a:lnTo>
                <a:lnTo>
                  <a:pt x="301" y="0"/>
                </a:lnTo>
                <a:lnTo>
                  <a:pt x="309" y="0"/>
                </a:lnTo>
                <a:lnTo>
                  <a:pt x="316" y="0"/>
                </a:lnTo>
                <a:lnTo>
                  <a:pt x="325" y="0"/>
                </a:lnTo>
                <a:lnTo>
                  <a:pt x="331" y="0"/>
                </a:lnTo>
                <a:lnTo>
                  <a:pt x="341" y="0"/>
                </a:lnTo>
                <a:lnTo>
                  <a:pt x="347" y="0"/>
                </a:lnTo>
                <a:lnTo>
                  <a:pt x="355" y="0"/>
                </a:lnTo>
                <a:lnTo>
                  <a:pt x="363" y="0"/>
                </a:lnTo>
                <a:lnTo>
                  <a:pt x="371" y="0"/>
                </a:lnTo>
                <a:lnTo>
                  <a:pt x="378" y="0"/>
                </a:lnTo>
                <a:lnTo>
                  <a:pt x="387" y="0"/>
                </a:lnTo>
                <a:lnTo>
                  <a:pt x="394" y="0"/>
                </a:lnTo>
                <a:lnTo>
                  <a:pt x="402" y="0"/>
                </a:lnTo>
                <a:lnTo>
                  <a:pt x="408" y="101"/>
                </a:lnTo>
                <a:lnTo>
                  <a:pt x="416" y="0"/>
                </a:lnTo>
                <a:lnTo>
                  <a:pt x="422" y="101"/>
                </a:lnTo>
                <a:lnTo>
                  <a:pt x="429" y="101"/>
                </a:lnTo>
                <a:lnTo>
                  <a:pt x="435" y="101"/>
                </a:lnTo>
                <a:lnTo>
                  <a:pt x="441" y="101"/>
                </a:lnTo>
                <a:lnTo>
                  <a:pt x="448" y="101"/>
                </a:lnTo>
                <a:lnTo>
                  <a:pt x="454" y="101"/>
                </a:lnTo>
                <a:lnTo>
                  <a:pt x="461" y="101"/>
                </a:lnTo>
                <a:lnTo>
                  <a:pt x="467" y="101"/>
                </a:lnTo>
                <a:lnTo>
                  <a:pt x="473" y="101"/>
                </a:lnTo>
                <a:lnTo>
                  <a:pt x="481" y="0"/>
                </a:lnTo>
                <a:lnTo>
                  <a:pt x="488" y="101"/>
                </a:lnTo>
                <a:lnTo>
                  <a:pt x="494" y="101"/>
                </a:lnTo>
                <a:lnTo>
                  <a:pt x="502" y="101"/>
                </a:lnTo>
                <a:lnTo>
                  <a:pt x="507" y="101"/>
                </a:lnTo>
                <a:lnTo>
                  <a:pt x="513" y="101"/>
                </a:lnTo>
                <a:lnTo>
                  <a:pt x="520" y="101"/>
                </a:lnTo>
                <a:lnTo>
                  <a:pt x="528" y="0"/>
                </a:lnTo>
                <a:lnTo>
                  <a:pt x="534" y="101"/>
                </a:lnTo>
                <a:lnTo>
                  <a:pt x="540" y="101"/>
                </a:lnTo>
                <a:lnTo>
                  <a:pt x="547" y="101"/>
                </a:lnTo>
                <a:lnTo>
                  <a:pt x="553" y="101"/>
                </a:lnTo>
                <a:lnTo>
                  <a:pt x="561" y="0"/>
                </a:lnTo>
                <a:lnTo>
                  <a:pt x="567" y="101"/>
                </a:lnTo>
                <a:lnTo>
                  <a:pt x="574" y="101"/>
                </a:lnTo>
                <a:lnTo>
                  <a:pt x="580" y="101"/>
                </a:lnTo>
                <a:lnTo>
                  <a:pt x="588" y="101"/>
                </a:lnTo>
                <a:lnTo>
                  <a:pt x="594" y="0"/>
                </a:lnTo>
                <a:lnTo>
                  <a:pt x="601" y="101"/>
                </a:lnTo>
                <a:lnTo>
                  <a:pt x="607" y="101"/>
                </a:lnTo>
                <a:lnTo>
                  <a:pt x="614" y="101"/>
                </a:lnTo>
                <a:lnTo>
                  <a:pt x="622" y="0"/>
                </a:lnTo>
                <a:lnTo>
                  <a:pt x="628" y="101"/>
                </a:lnTo>
                <a:lnTo>
                  <a:pt x="636" y="0"/>
                </a:lnTo>
                <a:lnTo>
                  <a:pt x="644" y="0"/>
                </a:lnTo>
                <a:lnTo>
                  <a:pt x="649" y="101"/>
                </a:lnTo>
                <a:lnTo>
                  <a:pt x="658" y="0"/>
                </a:lnTo>
                <a:lnTo>
                  <a:pt x="663" y="101"/>
                </a:lnTo>
                <a:lnTo>
                  <a:pt x="673" y="0"/>
                </a:lnTo>
                <a:lnTo>
                  <a:pt x="677" y="101"/>
                </a:lnTo>
                <a:lnTo>
                  <a:pt x="687" y="0"/>
                </a:lnTo>
                <a:lnTo>
                  <a:pt x="692" y="101"/>
                </a:lnTo>
                <a:lnTo>
                  <a:pt x="700" y="101"/>
                </a:lnTo>
                <a:lnTo>
                  <a:pt x="704" y="101"/>
                </a:lnTo>
                <a:lnTo>
                  <a:pt x="711" y="101"/>
                </a:lnTo>
                <a:lnTo>
                  <a:pt x="717" y="101"/>
                </a:lnTo>
                <a:lnTo>
                  <a:pt x="724" y="101"/>
                </a:lnTo>
                <a:lnTo>
                  <a:pt x="732" y="101"/>
                </a:lnTo>
                <a:lnTo>
                  <a:pt x="736" y="101"/>
                </a:lnTo>
                <a:lnTo>
                  <a:pt x="744" y="101"/>
                </a:lnTo>
                <a:lnTo>
                  <a:pt x="749" y="101"/>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4" name="Freeform 100"/>
          <p:cNvSpPr>
            <a:spLocks/>
          </p:cNvSpPr>
          <p:nvPr/>
        </p:nvSpPr>
        <p:spPr bwMode="auto">
          <a:xfrm>
            <a:off x="7028636" y="3259448"/>
            <a:ext cx="837873" cy="1584692"/>
          </a:xfrm>
          <a:custGeom>
            <a:avLst/>
            <a:gdLst/>
            <a:ahLst/>
            <a:cxnLst>
              <a:cxn ang="0">
                <a:pos x="8" y="1997"/>
              </a:cxn>
              <a:cxn ang="0">
                <a:pos x="22" y="1896"/>
              </a:cxn>
              <a:cxn ang="0">
                <a:pos x="35" y="1997"/>
              </a:cxn>
              <a:cxn ang="0">
                <a:pos x="49" y="1896"/>
              </a:cxn>
              <a:cxn ang="0">
                <a:pos x="65" y="1896"/>
              </a:cxn>
              <a:cxn ang="0">
                <a:pos x="81" y="1896"/>
              </a:cxn>
              <a:cxn ang="0">
                <a:pos x="97" y="1896"/>
              </a:cxn>
              <a:cxn ang="0">
                <a:pos x="112" y="1896"/>
              </a:cxn>
              <a:cxn ang="0">
                <a:pos x="126" y="1896"/>
              </a:cxn>
              <a:cxn ang="0">
                <a:pos x="142" y="1896"/>
              </a:cxn>
              <a:cxn ang="0">
                <a:pos x="158" y="1896"/>
              </a:cxn>
              <a:cxn ang="0">
                <a:pos x="172" y="1896"/>
              </a:cxn>
              <a:cxn ang="0">
                <a:pos x="188" y="1896"/>
              </a:cxn>
              <a:cxn ang="0">
                <a:pos x="204" y="1896"/>
              </a:cxn>
              <a:cxn ang="0">
                <a:pos x="220" y="1896"/>
              </a:cxn>
              <a:cxn ang="0">
                <a:pos x="234" y="1896"/>
              </a:cxn>
              <a:cxn ang="0">
                <a:pos x="250" y="1896"/>
              </a:cxn>
              <a:cxn ang="0">
                <a:pos x="266" y="1896"/>
              </a:cxn>
              <a:cxn ang="0">
                <a:pos x="282" y="1896"/>
              </a:cxn>
              <a:cxn ang="0">
                <a:pos x="296" y="1896"/>
              </a:cxn>
              <a:cxn ang="0">
                <a:pos x="312" y="1896"/>
              </a:cxn>
              <a:cxn ang="0">
                <a:pos x="327" y="1896"/>
              </a:cxn>
              <a:cxn ang="0">
                <a:pos x="343" y="1896"/>
              </a:cxn>
              <a:cxn ang="0">
                <a:pos x="357" y="1896"/>
              </a:cxn>
              <a:cxn ang="0">
                <a:pos x="373" y="1896"/>
              </a:cxn>
              <a:cxn ang="0">
                <a:pos x="389" y="1896"/>
              </a:cxn>
              <a:cxn ang="0">
                <a:pos x="405" y="1896"/>
              </a:cxn>
              <a:cxn ang="0">
                <a:pos x="419" y="1896"/>
              </a:cxn>
              <a:cxn ang="0">
                <a:pos x="435" y="1896"/>
              </a:cxn>
              <a:cxn ang="0">
                <a:pos x="451" y="1896"/>
              </a:cxn>
              <a:cxn ang="0">
                <a:pos x="467" y="1896"/>
              </a:cxn>
              <a:cxn ang="0">
                <a:pos x="481" y="1896"/>
              </a:cxn>
              <a:cxn ang="0">
                <a:pos x="521" y="0"/>
              </a:cxn>
              <a:cxn ang="0">
                <a:pos x="537" y="1896"/>
              </a:cxn>
              <a:cxn ang="0">
                <a:pos x="553" y="1896"/>
              </a:cxn>
              <a:cxn ang="0">
                <a:pos x="567" y="1896"/>
              </a:cxn>
              <a:cxn ang="0">
                <a:pos x="583" y="1896"/>
              </a:cxn>
              <a:cxn ang="0">
                <a:pos x="599" y="1896"/>
              </a:cxn>
              <a:cxn ang="0">
                <a:pos x="614" y="1997"/>
              </a:cxn>
              <a:cxn ang="0">
                <a:pos x="626" y="1997"/>
              </a:cxn>
              <a:cxn ang="0">
                <a:pos x="639" y="1995"/>
              </a:cxn>
              <a:cxn ang="0">
                <a:pos x="653" y="1898"/>
              </a:cxn>
              <a:cxn ang="0">
                <a:pos x="666" y="1997"/>
              </a:cxn>
              <a:cxn ang="0">
                <a:pos x="679" y="1997"/>
              </a:cxn>
              <a:cxn ang="0">
                <a:pos x="693" y="1997"/>
              </a:cxn>
              <a:cxn ang="0">
                <a:pos x="706" y="1997"/>
              </a:cxn>
              <a:cxn ang="0">
                <a:pos x="719" y="1997"/>
              </a:cxn>
              <a:cxn ang="0">
                <a:pos x="732" y="1997"/>
              </a:cxn>
              <a:cxn ang="0">
                <a:pos x="746" y="1896"/>
              </a:cxn>
              <a:cxn ang="0">
                <a:pos x="759" y="1997"/>
              </a:cxn>
              <a:cxn ang="0">
                <a:pos x="771" y="1997"/>
              </a:cxn>
              <a:cxn ang="0">
                <a:pos x="786" y="1997"/>
              </a:cxn>
            </a:cxnLst>
            <a:rect l="0" t="0" r="r" b="b"/>
            <a:pathLst>
              <a:path w="792" h="1997">
                <a:moveTo>
                  <a:pt x="0" y="1997"/>
                </a:moveTo>
                <a:lnTo>
                  <a:pt x="8" y="1997"/>
                </a:lnTo>
                <a:lnTo>
                  <a:pt x="13" y="1997"/>
                </a:lnTo>
                <a:lnTo>
                  <a:pt x="22" y="1896"/>
                </a:lnTo>
                <a:lnTo>
                  <a:pt x="27" y="1997"/>
                </a:lnTo>
                <a:lnTo>
                  <a:pt x="35" y="1997"/>
                </a:lnTo>
                <a:lnTo>
                  <a:pt x="41" y="1896"/>
                </a:lnTo>
                <a:lnTo>
                  <a:pt x="49" y="1896"/>
                </a:lnTo>
                <a:lnTo>
                  <a:pt x="57" y="1896"/>
                </a:lnTo>
                <a:lnTo>
                  <a:pt x="65" y="1896"/>
                </a:lnTo>
                <a:lnTo>
                  <a:pt x="73" y="1896"/>
                </a:lnTo>
                <a:lnTo>
                  <a:pt x="81" y="1896"/>
                </a:lnTo>
                <a:lnTo>
                  <a:pt x="88" y="1896"/>
                </a:lnTo>
                <a:lnTo>
                  <a:pt x="97" y="1896"/>
                </a:lnTo>
                <a:lnTo>
                  <a:pt x="104" y="1896"/>
                </a:lnTo>
                <a:lnTo>
                  <a:pt x="112" y="1896"/>
                </a:lnTo>
                <a:lnTo>
                  <a:pt x="120" y="1896"/>
                </a:lnTo>
                <a:lnTo>
                  <a:pt x="126" y="1896"/>
                </a:lnTo>
                <a:lnTo>
                  <a:pt x="136" y="1896"/>
                </a:lnTo>
                <a:lnTo>
                  <a:pt x="142" y="1896"/>
                </a:lnTo>
                <a:lnTo>
                  <a:pt x="150" y="1896"/>
                </a:lnTo>
                <a:lnTo>
                  <a:pt x="158" y="1896"/>
                </a:lnTo>
                <a:lnTo>
                  <a:pt x="166" y="1896"/>
                </a:lnTo>
                <a:lnTo>
                  <a:pt x="172" y="1896"/>
                </a:lnTo>
                <a:lnTo>
                  <a:pt x="182" y="1896"/>
                </a:lnTo>
                <a:lnTo>
                  <a:pt x="188" y="1896"/>
                </a:lnTo>
                <a:lnTo>
                  <a:pt x="198" y="1896"/>
                </a:lnTo>
                <a:lnTo>
                  <a:pt x="204" y="1896"/>
                </a:lnTo>
                <a:lnTo>
                  <a:pt x="212" y="1896"/>
                </a:lnTo>
                <a:lnTo>
                  <a:pt x="220" y="1896"/>
                </a:lnTo>
                <a:lnTo>
                  <a:pt x="226" y="1896"/>
                </a:lnTo>
                <a:lnTo>
                  <a:pt x="234" y="1896"/>
                </a:lnTo>
                <a:lnTo>
                  <a:pt x="242" y="1896"/>
                </a:lnTo>
                <a:lnTo>
                  <a:pt x="250" y="1896"/>
                </a:lnTo>
                <a:lnTo>
                  <a:pt x="258" y="1896"/>
                </a:lnTo>
                <a:lnTo>
                  <a:pt x="266" y="1896"/>
                </a:lnTo>
                <a:lnTo>
                  <a:pt x="273" y="1896"/>
                </a:lnTo>
                <a:lnTo>
                  <a:pt x="282" y="1896"/>
                </a:lnTo>
                <a:lnTo>
                  <a:pt x="289" y="1896"/>
                </a:lnTo>
                <a:lnTo>
                  <a:pt x="296" y="1896"/>
                </a:lnTo>
                <a:lnTo>
                  <a:pt x="304" y="1896"/>
                </a:lnTo>
                <a:lnTo>
                  <a:pt x="312" y="1896"/>
                </a:lnTo>
                <a:lnTo>
                  <a:pt x="320" y="1896"/>
                </a:lnTo>
                <a:lnTo>
                  <a:pt x="327" y="1896"/>
                </a:lnTo>
                <a:lnTo>
                  <a:pt x="335" y="1896"/>
                </a:lnTo>
                <a:lnTo>
                  <a:pt x="343" y="1896"/>
                </a:lnTo>
                <a:lnTo>
                  <a:pt x="351" y="1896"/>
                </a:lnTo>
                <a:lnTo>
                  <a:pt x="357" y="1896"/>
                </a:lnTo>
                <a:lnTo>
                  <a:pt x="367" y="1896"/>
                </a:lnTo>
                <a:lnTo>
                  <a:pt x="373" y="1896"/>
                </a:lnTo>
                <a:lnTo>
                  <a:pt x="383" y="1896"/>
                </a:lnTo>
                <a:lnTo>
                  <a:pt x="389" y="1896"/>
                </a:lnTo>
                <a:lnTo>
                  <a:pt x="397" y="1896"/>
                </a:lnTo>
                <a:lnTo>
                  <a:pt x="405" y="1896"/>
                </a:lnTo>
                <a:lnTo>
                  <a:pt x="413" y="1896"/>
                </a:lnTo>
                <a:lnTo>
                  <a:pt x="419" y="1896"/>
                </a:lnTo>
                <a:lnTo>
                  <a:pt x="427" y="1896"/>
                </a:lnTo>
                <a:lnTo>
                  <a:pt x="435" y="1896"/>
                </a:lnTo>
                <a:lnTo>
                  <a:pt x="443" y="1896"/>
                </a:lnTo>
                <a:lnTo>
                  <a:pt x="451" y="1896"/>
                </a:lnTo>
                <a:lnTo>
                  <a:pt x="457" y="1896"/>
                </a:lnTo>
                <a:lnTo>
                  <a:pt x="467" y="1896"/>
                </a:lnTo>
                <a:lnTo>
                  <a:pt x="473" y="1896"/>
                </a:lnTo>
                <a:lnTo>
                  <a:pt x="481" y="1896"/>
                </a:lnTo>
                <a:lnTo>
                  <a:pt x="489" y="1896"/>
                </a:lnTo>
                <a:lnTo>
                  <a:pt x="521" y="0"/>
                </a:lnTo>
                <a:lnTo>
                  <a:pt x="529" y="1896"/>
                </a:lnTo>
                <a:lnTo>
                  <a:pt x="537" y="1896"/>
                </a:lnTo>
                <a:lnTo>
                  <a:pt x="544" y="1896"/>
                </a:lnTo>
                <a:lnTo>
                  <a:pt x="553" y="1896"/>
                </a:lnTo>
                <a:lnTo>
                  <a:pt x="559" y="1896"/>
                </a:lnTo>
                <a:lnTo>
                  <a:pt x="567" y="1896"/>
                </a:lnTo>
                <a:lnTo>
                  <a:pt x="575" y="1896"/>
                </a:lnTo>
                <a:lnTo>
                  <a:pt x="583" y="1896"/>
                </a:lnTo>
                <a:lnTo>
                  <a:pt x="591" y="1896"/>
                </a:lnTo>
                <a:lnTo>
                  <a:pt x="599" y="1896"/>
                </a:lnTo>
                <a:lnTo>
                  <a:pt x="606" y="1896"/>
                </a:lnTo>
                <a:lnTo>
                  <a:pt x="614" y="1997"/>
                </a:lnTo>
                <a:lnTo>
                  <a:pt x="618" y="1997"/>
                </a:lnTo>
                <a:lnTo>
                  <a:pt x="626" y="1997"/>
                </a:lnTo>
                <a:lnTo>
                  <a:pt x="631" y="1997"/>
                </a:lnTo>
                <a:lnTo>
                  <a:pt x="639" y="1995"/>
                </a:lnTo>
                <a:lnTo>
                  <a:pt x="644" y="1997"/>
                </a:lnTo>
                <a:lnTo>
                  <a:pt x="653" y="1898"/>
                </a:lnTo>
                <a:lnTo>
                  <a:pt x="660" y="1896"/>
                </a:lnTo>
                <a:lnTo>
                  <a:pt x="666" y="1997"/>
                </a:lnTo>
                <a:lnTo>
                  <a:pt x="673" y="1997"/>
                </a:lnTo>
                <a:lnTo>
                  <a:pt x="679" y="1997"/>
                </a:lnTo>
                <a:lnTo>
                  <a:pt x="687" y="1896"/>
                </a:lnTo>
                <a:lnTo>
                  <a:pt x="693" y="1997"/>
                </a:lnTo>
                <a:lnTo>
                  <a:pt x="700" y="1997"/>
                </a:lnTo>
                <a:lnTo>
                  <a:pt x="706" y="1997"/>
                </a:lnTo>
                <a:lnTo>
                  <a:pt x="714" y="1997"/>
                </a:lnTo>
                <a:lnTo>
                  <a:pt x="719" y="1997"/>
                </a:lnTo>
                <a:lnTo>
                  <a:pt x="727" y="1997"/>
                </a:lnTo>
                <a:lnTo>
                  <a:pt x="732" y="1997"/>
                </a:lnTo>
                <a:lnTo>
                  <a:pt x="740" y="1997"/>
                </a:lnTo>
                <a:lnTo>
                  <a:pt x="746" y="1896"/>
                </a:lnTo>
                <a:lnTo>
                  <a:pt x="754" y="1997"/>
                </a:lnTo>
                <a:lnTo>
                  <a:pt x="759" y="1997"/>
                </a:lnTo>
                <a:lnTo>
                  <a:pt x="765" y="1997"/>
                </a:lnTo>
                <a:lnTo>
                  <a:pt x="771" y="1997"/>
                </a:lnTo>
                <a:lnTo>
                  <a:pt x="779" y="1896"/>
                </a:lnTo>
                <a:lnTo>
                  <a:pt x="786" y="1997"/>
                </a:lnTo>
                <a:lnTo>
                  <a:pt x="792" y="1997"/>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5" name="Freeform 101"/>
          <p:cNvSpPr>
            <a:spLocks/>
          </p:cNvSpPr>
          <p:nvPr/>
        </p:nvSpPr>
        <p:spPr bwMode="auto">
          <a:xfrm>
            <a:off x="7866509" y="4747281"/>
            <a:ext cx="820946" cy="96859"/>
          </a:xfrm>
          <a:custGeom>
            <a:avLst/>
            <a:gdLst/>
            <a:ahLst/>
            <a:cxnLst>
              <a:cxn ang="0">
                <a:pos x="8" y="122"/>
              </a:cxn>
              <a:cxn ang="0">
                <a:pos x="21" y="122"/>
              </a:cxn>
              <a:cxn ang="0">
                <a:pos x="34" y="122"/>
              </a:cxn>
              <a:cxn ang="0">
                <a:pos x="46" y="122"/>
              </a:cxn>
              <a:cxn ang="0">
                <a:pos x="59" y="120"/>
              </a:cxn>
              <a:cxn ang="0">
                <a:pos x="72" y="122"/>
              </a:cxn>
              <a:cxn ang="0">
                <a:pos x="85" y="122"/>
              </a:cxn>
              <a:cxn ang="0">
                <a:pos x="97" y="122"/>
              </a:cxn>
              <a:cxn ang="0">
                <a:pos x="110" y="122"/>
              </a:cxn>
              <a:cxn ang="0">
                <a:pos x="126" y="21"/>
              </a:cxn>
              <a:cxn ang="0">
                <a:pos x="139" y="122"/>
              </a:cxn>
              <a:cxn ang="0">
                <a:pos x="155" y="21"/>
              </a:cxn>
              <a:cxn ang="0">
                <a:pos x="169" y="122"/>
              </a:cxn>
              <a:cxn ang="0">
                <a:pos x="183" y="21"/>
              </a:cxn>
              <a:cxn ang="0">
                <a:pos x="199" y="0"/>
              </a:cxn>
              <a:cxn ang="0">
                <a:pos x="214" y="21"/>
              </a:cxn>
              <a:cxn ang="0">
                <a:pos x="230" y="21"/>
              </a:cxn>
              <a:cxn ang="0">
                <a:pos x="246" y="21"/>
              </a:cxn>
              <a:cxn ang="0">
                <a:pos x="260" y="21"/>
              </a:cxn>
              <a:cxn ang="0">
                <a:pos x="276" y="21"/>
              </a:cxn>
              <a:cxn ang="0">
                <a:pos x="292" y="21"/>
              </a:cxn>
              <a:cxn ang="0">
                <a:pos x="308" y="21"/>
              </a:cxn>
              <a:cxn ang="0">
                <a:pos x="322" y="21"/>
              </a:cxn>
              <a:cxn ang="0">
                <a:pos x="338" y="21"/>
              </a:cxn>
              <a:cxn ang="0">
                <a:pos x="352" y="21"/>
              </a:cxn>
              <a:cxn ang="0">
                <a:pos x="368" y="21"/>
              </a:cxn>
              <a:cxn ang="0">
                <a:pos x="383" y="21"/>
              </a:cxn>
              <a:cxn ang="0">
                <a:pos x="399" y="21"/>
              </a:cxn>
              <a:cxn ang="0">
                <a:pos x="415" y="21"/>
              </a:cxn>
              <a:cxn ang="0">
                <a:pos x="430" y="21"/>
              </a:cxn>
              <a:cxn ang="0">
                <a:pos x="445" y="21"/>
              </a:cxn>
              <a:cxn ang="0">
                <a:pos x="461" y="21"/>
              </a:cxn>
              <a:cxn ang="0">
                <a:pos x="477" y="21"/>
              </a:cxn>
              <a:cxn ang="0">
                <a:pos x="493" y="21"/>
              </a:cxn>
              <a:cxn ang="0">
                <a:pos x="507" y="21"/>
              </a:cxn>
              <a:cxn ang="0">
                <a:pos x="523" y="21"/>
              </a:cxn>
              <a:cxn ang="0">
                <a:pos x="539" y="21"/>
              </a:cxn>
              <a:cxn ang="0">
                <a:pos x="553" y="21"/>
              </a:cxn>
              <a:cxn ang="0">
                <a:pos x="568" y="21"/>
              </a:cxn>
              <a:cxn ang="0">
                <a:pos x="583" y="21"/>
              </a:cxn>
              <a:cxn ang="0">
                <a:pos x="599" y="21"/>
              </a:cxn>
              <a:cxn ang="0">
                <a:pos x="615" y="21"/>
              </a:cxn>
              <a:cxn ang="0">
                <a:pos x="631" y="21"/>
              </a:cxn>
              <a:cxn ang="0">
                <a:pos x="646" y="21"/>
              </a:cxn>
              <a:cxn ang="0">
                <a:pos x="662" y="21"/>
              </a:cxn>
              <a:cxn ang="0">
                <a:pos x="677" y="21"/>
              </a:cxn>
              <a:cxn ang="0">
                <a:pos x="693" y="21"/>
              </a:cxn>
              <a:cxn ang="0">
                <a:pos x="708" y="21"/>
              </a:cxn>
              <a:cxn ang="0">
                <a:pos x="724" y="21"/>
              </a:cxn>
              <a:cxn ang="0">
                <a:pos x="740" y="21"/>
              </a:cxn>
              <a:cxn ang="0">
                <a:pos x="756" y="21"/>
              </a:cxn>
              <a:cxn ang="0">
                <a:pos x="770" y="21"/>
              </a:cxn>
            </a:cxnLst>
            <a:rect l="0" t="0" r="r" b="b"/>
            <a:pathLst>
              <a:path w="776" h="122">
                <a:moveTo>
                  <a:pt x="0" y="122"/>
                </a:moveTo>
                <a:lnTo>
                  <a:pt x="8" y="122"/>
                </a:lnTo>
                <a:lnTo>
                  <a:pt x="13" y="122"/>
                </a:lnTo>
                <a:lnTo>
                  <a:pt x="21" y="122"/>
                </a:lnTo>
                <a:lnTo>
                  <a:pt x="26" y="122"/>
                </a:lnTo>
                <a:lnTo>
                  <a:pt x="34" y="122"/>
                </a:lnTo>
                <a:lnTo>
                  <a:pt x="38" y="122"/>
                </a:lnTo>
                <a:lnTo>
                  <a:pt x="46" y="122"/>
                </a:lnTo>
                <a:lnTo>
                  <a:pt x="51" y="122"/>
                </a:lnTo>
                <a:lnTo>
                  <a:pt x="59" y="120"/>
                </a:lnTo>
                <a:lnTo>
                  <a:pt x="65" y="23"/>
                </a:lnTo>
                <a:lnTo>
                  <a:pt x="72" y="122"/>
                </a:lnTo>
                <a:lnTo>
                  <a:pt x="80" y="122"/>
                </a:lnTo>
                <a:lnTo>
                  <a:pt x="85" y="122"/>
                </a:lnTo>
                <a:lnTo>
                  <a:pt x="93" y="122"/>
                </a:lnTo>
                <a:lnTo>
                  <a:pt x="97" y="122"/>
                </a:lnTo>
                <a:lnTo>
                  <a:pt x="105" y="122"/>
                </a:lnTo>
                <a:lnTo>
                  <a:pt x="110" y="122"/>
                </a:lnTo>
                <a:lnTo>
                  <a:pt x="120" y="21"/>
                </a:lnTo>
                <a:lnTo>
                  <a:pt x="126" y="21"/>
                </a:lnTo>
                <a:lnTo>
                  <a:pt x="134" y="122"/>
                </a:lnTo>
                <a:lnTo>
                  <a:pt x="139" y="122"/>
                </a:lnTo>
                <a:lnTo>
                  <a:pt x="147" y="21"/>
                </a:lnTo>
                <a:lnTo>
                  <a:pt x="155" y="21"/>
                </a:lnTo>
                <a:lnTo>
                  <a:pt x="163" y="21"/>
                </a:lnTo>
                <a:lnTo>
                  <a:pt x="169" y="122"/>
                </a:lnTo>
                <a:lnTo>
                  <a:pt x="177" y="21"/>
                </a:lnTo>
                <a:lnTo>
                  <a:pt x="183" y="21"/>
                </a:lnTo>
                <a:lnTo>
                  <a:pt x="193" y="21"/>
                </a:lnTo>
                <a:lnTo>
                  <a:pt x="199" y="0"/>
                </a:lnTo>
                <a:lnTo>
                  <a:pt x="207" y="122"/>
                </a:lnTo>
                <a:lnTo>
                  <a:pt x="214" y="21"/>
                </a:lnTo>
                <a:lnTo>
                  <a:pt x="223" y="21"/>
                </a:lnTo>
                <a:lnTo>
                  <a:pt x="230" y="21"/>
                </a:lnTo>
                <a:lnTo>
                  <a:pt x="238" y="21"/>
                </a:lnTo>
                <a:lnTo>
                  <a:pt x="246" y="21"/>
                </a:lnTo>
                <a:lnTo>
                  <a:pt x="252" y="21"/>
                </a:lnTo>
                <a:lnTo>
                  <a:pt x="260" y="21"/>
                </a:lnTo>
                <a:lnTo>
                  <a:pt x="268" y="21"/>
                </a:lnTo>
                <a:lnTo>
                  <a:pt x="276" y="21"/>
                </a:lnTo>
                <a:lnTo>
                  <a:pt x="284" y="21"/>
                </a:lnTo>
                <a:lnTo>
                  <a:pt x="292" y="21"/>
                </a:lnTo>
                <a:lnTo>
                  <a:pt x="298" y="21"/>
                </a:lnTo>
                <a:lnTo>
                  <a:pt x="308" y="21"/>
                </a:lnTo>
                <a:lnTo>
                  <a:pt x="314" y="21"/>
                </a:lnTo>
                <a:lnTo>
                  <a:pt x="322" y="21"/>
                </a:lnTo>
                <a:lnTo>
                  <a:pt x="330" y="21"/>
                </a:lnTo>
                <a:lnTo>
                  <a:pt x="338" y="21"/>
                </a:lnTo>
                <a:lnTo>
                  <a:pt x="346" y="21"/>
                </a:lnTo>
                <a:lnTo>
                  <a:pt x="352" y="21"/>
                </a:lnTo>
                <a:lnTo>
                  <a:pt x="360" y="21"/>
                </a:lnTo>
                <a:lnTo>
                  <a:pt x="368" y="21"/>
                </a:lnTo>
                <a:lnTo>
                  <a:pt x="376" y="21"/>
                </a:lnTo>
                <a:lnTo>
                  <a:pt x="383" y="21"/>
                </a:lnTo>
                <a:lnTo>
                  <a:pt x="392" y="21"/>
                </a:lnTo>
                <a:lnTo>
                  <a:pt x="399" y="21"/>
                </a:lnTo>
                <a:lnTo>
                  <a:pt x="408" y="21"/>
                </a:lnTo>
                <a:lnTo>
                  <a:pt x="415" y="21"/>
                </a:lnTo>
                <a:lnTo>
                  <a:pt x="422" y="21"/>
                </a:lnTo>
                <a:lnTo>
                  <a:pt x="430" y="21"/>
                </a:lnTo>
                <a:lnTo>
                  <a:pt x="438" y="21"/>
                </a:lnTo>
                <a:lnTo>
                  <a:pt x="445" y="21"/>
                </a:lnTo>
                <a:lnTo>
                  <a:pt x="453" y="21"/>
                </a:lnTo>
                <a:lnTo>
                  <a:pt x="461" y="21"/>
                </a:lnTo>
                <a:lnTo>
                  <a:pt x="469" y="21"/>
                </a:lnTo>
                <a:lnTo>
                  <a:pt x="477" y="21"/>
                </a:lnTo>
                <a:lnTo>
                  <a:pt x="483" y="21"/>
                </a:lnTo>
                <a:lnTo>
                  <a:pt x="493" y="21"/>
                </a:lnTo>
                <a:lnTo>
                  <a:pt x="499" y="21"/>
                </a:lnTo>
                <a:lnTo>
                  <a:pt x="507" y="21"/>
                </a:lnTo>
                <a:lnTo>
                  <a:pt x="515" y="21"/>
                </a:lnTo>
                <a:lnTo>
                  <a:pt x="523" y="21"/>
                </a:lnTo>
                <a:lnTo>
                  <a:pt x="531" y="21"/>
                </a:lnTo>
                <a:lnTo>
                  <a:pt x="539" y="21"/>
                </a:lnTo>
                <a:lnTo>
                  <a:pt x="545" y="21"/>
                </a:lnTo>
                <a:lnTo>
                  <a:pt x="553" y="21"/>
                </a:lnTo>
                <a:lnTo>
                  <a:pt x="561" y="21"/>
                </a:lnTo>
                <a:lnTo>
                  <a:pt x="568" y="21"/>
                </a:lnTo>
                <a:lnTo>
                  <a:pt x="577" y="21"/>
                </a:lnTo>
                <a:lnTo>
                  <a:pt x="583" y="21"/>
                </a:lnTo>
                <a:lnTo>
                  <a:pt x="593" y="21"/>
                </a:lnTo>
                <a:lnTo>
                  <a:pt x="599" y="21"/>
                </a:lnTo>
                <a:lnTo>
                  <a:pt x="607" y="21"/>
                </a:lnTo>
                <a:lnTo>
                  <a:pt x="615" y="21"/>
                </a:lnTo>
                <a:lnTo>
                  <a:pt x="623" y="21"/>
                </a:lnTo>
                <a:lnTo>
                  <a:pt x="631" y="21"/>
                </a:lnTo>
                <a:lnTo>
                  <a:pt x="639" y="21"/>
                </a:lnTo>
                <a:lnTo>
                  <a:pt x="646" y="21"/>
                </a:lnTo>
                <a:lnTo>
                  <a:pt x="654" y="21"/>
                </a:lnTo>
                <a:lnTo>
                  <a:pt x="662" y="21"/>
                </a:lnTo>
                <a:lnTo>
                  <a:pt x="668" y="21"/>
                </a:lnTo>
                <a:lnTo>
                  <a:pt x="677" y="21"/>
                </a:lnTo>
                <a:lnTo>
                  <a:pt x="684" y="21"/>
                </a:lnTo>
                <a:lnTo>
                  <a:pt x="693" y="21"/>
                </a:lnTo>
                <a:lnTo>
                  <a:pt x="700" y="21"/>
                </a:lnTo>
                <a:lnTo>
                  <a:pt x="708" y="21"/>
                </a:lnTo>
                <a:lnTo>
                  <a:pt x="716" y="21"/>
                </a:lnTo>
                <a:lnTo>
                  <a:pt x="724" y="21"/>
                </a:lnTo>
                <a:lnTo>
                  <a:pt x="730" y="21"/>
                </a:lnTo>
                <a:lnTo>
                  <a:pt x="740" y="21"/>
                </a:lnTo>
                <a:lnTo>
                  <a:pt x="746" y="21"/>
                </a:lnTo>
                <a:lnTo>
                  <a:pt x="756" y="21"/>
                </a:lnTo>
                <a:lnTo>
                  <a:pt x="762" y="21"/>
                </a:lnTo>
                <a:lnTo>
                  <a:pt x="770" y="21"/>
                </a:lnTo>
                <a:lnTo>
                  <a:pt x="776" y="122"/>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6" name="Freeform 102"/>
          <p:cNvSpPr>
            <a:spLocks/>
          </p:cNvSpPr>
          <p:nvPr/>
        </p:nvSpPr>
        <p:spPr bwMode="auto">
          <a:xfrm>
            <a:off x="8687455" y="2862481"/>
            <a:ext cx="823062" cy="1981659"/>
          </a:xfrm>
          <a:custGeom>
            <a:avLst/>
            <a:gdLst/>
            <a:ahLst/>
            <a:cxnLst>
              <a:cxn ang="0">
                <a:pos x="7" y="2496"/>
              </a:cxn>
              <a:cxn ang="0">
                <a:pos x="19" y="2494"/>
              </a:cxn>
              <a:cxn ang="0">
                <a:pos x="34" y="2496"/>
              </a:cxn>
              <a:cxn ang="0">
                <a:pos x="48" y="2395"/>
              </a:cxn>
              <a:cxn ang="0">
                <a:pos x="62" y="2496"/>
              </a:cxn>
              <a:cxn ang="0">
                <a:pos x="77" y="2395"/>
              </a:cxn>
              <a:cxn ang="0">
                <a:pos x="90" y="2496"/>
              </a:cxn>
              <a:cxn ang="0">
                <a:pos x="102" y="2496"/>
              </a:cxn>
              <a:cxn ang="0">
                <a:pos x="113" y="2496"/>
              </a:cxn>
              <a:cxn ang="0">
                <a:pos x="126" y="2496"/>
              </a:cxn>
              <a:cxn ang="0">
                <a:pos x="139" y="2496"/>
              </a:cxn>
              <a:cxn ang="0">
                <a:pos x="153" y="2496"/>
              </a:cxn>
              <a:cxn ang="0">
                <a:pos x="166" y="2496"/>
              </a:cxn>
              <a:cxn ang="0">
                <a:pos x="180" y="2496"/>
              </a:cxn>
              <a:cxn ang="0">
                <a:pos x="193" y="2496"/>
              </a:cxn>
              <a:cxn ang="0">
                <a:pos x="238" y="2395"/>
              </a:cxn>
              <a:cxn ang="0">
                <a:pos x="252" y="2496"/>
              </a:cxn>
              <a:cxn ang="0">
                <a:pos x="265" y="2496"/>
              </a:cxn>
              <a:cxn ang="0">
                <a:pos x="278" y="2496"/>
              </a:cxn>
              <a:cxn ang="0">
                <a:pos x="290" y="2496"/>
              </a:cxn>
              <a:cxn ang="0">
                <a:pos x="305" y="2395"/>
              </a:cxn>
              <a:cxn ang="0">
                <a:pos x="317" y="2496"/>
              </a:cxn>
              <a:cxn ang="0">
                <a:pos x="332" y="2395"/>
              </a:cxn>
              <a:cxn ang="0">
                <a:pos x="346" y="2395"/>
              </a:cxn>
              <a:cxn ang="0">
                <a:pos x="359" y="2496"/>
              </a:cxn>
              <a:cxn ang="0">
                <a:pos x="372" y="2496"/>
              </a:cxn>
              <a:cxn ang="0">
                <a:pos x="386" y="2395"/>
              </a:cxn>
              <a:cxn ang="0">
                <a:pos x="402" y="2395"/>
              </a:cxn>
              <a:cxn ang="0">
                <a:pos x="418" y="2395"/>
              </a:cxn>
              <a:cxn ang="0">
                <a:pos x="434" y="2395"/>
              </a:cxn>
              <a:cxn ang="0">
                <a:pos x="448" y="2496"/>
              </a:cxn>
              <a:cxn ang="0">
                <a:pos x="462" y="2395"/>
              </a:cxn>
              <a:cxn ang="0">
                <a:pos x="478" y="2395"/>
              </a:cxn>
              <a:cxn ang="0">
                <a:pos x="494" y="2395"/>
              </a:cxn>
              <a:cxn ang="0">
                <a:pos x="510" y="2395"/>
              </a:cxn>
              <a:cxn ang="0">
                <a:pos x="525" y="2395"/>
              </a:cxn>
              <a:cxn ang="0">
                <a:pos x="539" y="2395"/>
              </a:cxn>
              <a:cxn ang="0">
                <a:pos x="555" y="2395"/>
              </a:cxn>
              <a:cxn ang="0">
                <a:pos x="571" y="2395"/>
              </a:cxn>
              <a:cxn ang="0">
                <a:pos x="585" y="2395"/>
              </a:cxn>
              <a:cxn ang="0">
                <a:pos x="601" y="2395"/>
              </a:cxn>
              <a:cxn ang="0">
                <a:pos x="617" y="2395"/>
              </a:cxn>
              <a:cxn ang="0">
                <a:pos x="633" y="2395"/>
              </a:cxn>
              <a:cxn ang="0">
                <a:pos x="647" y="2395"/>
              </a:cxn>
              <a:cxn ang="0">
                <a:pos x="663" y="2395"/>
              </a:cxn>
              <a:cxn ang="0">
                <a:pos x="679" y="2395"/>
              </a:cxn>
              <a:cxn ang="0">
                <a:pos x="695" y="2395"/>
              </a:cxn>
              <a:cxn ang="0">
                <a:pos x="710" y="2395"/>
              </a:cxn>
              <a:cxn ang="0">
                <a:pos x="725" y="2389"/>
              </a:cxn>
              <a:cxn ang="0">
                <a:pos x="740" y="2395"/>
              </a:cxn>
              <a:cxn ang="0">
                <a:pos x="756" y="2395"/>
              </a:cxn>
              <a:cxn ang="0">
                <a:pos x="770" y="2395"/>
              </a:cxn>
            </a:cxnLst>
            <a:rect l="0" t="0" r="r" b="b"/>
            <a:pathLst>
              <a:path w="780" h="2496">
                <a:moveTo>
                  <a:pt x="0" y="2496"/>
                </a:moveTo>
                <a:lnTo>
                  <a:pt x="7" y="2496"/>
                </a:lnTo>
                <a:lnTo>
                  <a:pt x="13" y="2496"/>
                </a:lnTo>
                <a:lnTo>
                  <a:pt x="19" y="2494"/>
                </a:lnTo>
                <a:lnTo>
                  <a:pt x="27" y="2397"/>
                </a:lnTo>
                <a:lnTo>
                  <a:pt x="34" y="2496"/>
                </a:lnTo>
                <a:lnTo>
                  <a:pt x="40" y="2496"/>
                </a:lnTo>
                <a:lnTo>
                  <a:pt x="48" y="2395"/>
                </a:lnTo>
                <a:lnTo>
                  <a:pt x="54" y="2395"/>
                </a:lnTo>
                <a:lnTo>
                  <a:pt x="62" y="2496"/>
                </a:lnTo>
                <a:lnTo>
                  <a:pt x="67" y="2496"/>
                </a:lnTo>
                <a:lnTo>
                  <a:pt x="77" y="2395"/>
                </a:lnTo>
                <a:lnTo>
                  <a:pt x="82" y="2496"/>
                </a:lnTo>
                <a:lnTo>
                  <a:pt x="90" y="2496"/>
                </a:lnTo>
                <a:lnTo>
                  <a:pt x="94" y="2496"/>
                </a:lnTo>
                <a:lnTo>
                  <a:pt x="102" y="2496"/>
                </a:lnTo>
                <a:lnTo>
                  <a:pt x="109" y="2496"/>
                </a:lnTo>
                <a:lnTo>
                  <a:pt x="113" y="2496"/>
                </a:lnTo>
                <a:lnTo>
                  <a:pt x="121" y="2496"/>
                </a:lnTo>
                <a:lnTo>
                  <a:pt x="126" y="2496"/>
                </a:lnTo>
                <a:lnTo>
                  <a:pt x="134" y="2496"/>
                </a:lnTo>
                <a:lnTo>
                  <a:pt x="139" y="2496"/>
                </a:lnTo>
                <a:lnTo>
                  <a:pt x="149" y="2395"/>
                </a:lnTo>
                <a:lnTo>
                  <a:pt x="153" y="2496"/>
                </a:lnTo>
                <a:lnTo>
                  <a:pt x="161" y="2496"/>
                </a:lnTo>
                <a:lnTo>
                  <a:pt x="166" y="2496"/>
                </a:lnTo>
                <a:lnTo>
                  <a:pt x="174" y="2496"/>
                </a:lnTo>
                <a:lnTo>
                  <a:pt x="180" y="2496"/>
                </a:lnTo>
                <a:lnTo>
                  <a:pt x="187" y="2496"/>
                </a:lnTo>
                <a:lnTo>
                  <a:pt x="193" y="2496"/>
                </a:lnTo>
                <a:lnTo>
                  <a:pt x="231" y="0"/>
                </a:lnTo>
                <a:lnTo>
                  <a:pt x="238" y="2395"/>
                </a:lnTo>
                <a:lnTo>
                  <a:pt x="246" y="2496"/>
                </a:lnTo>
                <a:lnTo>
                  <a:pt x="252" y="2496"/>
                </a:lnTo>
                <a:lnTo>
                  <a:pt x="258" y="2496"/>
                </a:lnTo>
                <a:lnTo>
                  <a:pt x="265" y="2496"/>
                </a:lnTo>
                <a:lnTo>
                  <a:pt x="271" y="2496"/>
                </a:lnTo>
                <a:lnTo>
                  <a:pt x="278" y="2496"/>
                </a:lnTo>
                <a:lnTo>
                  <a:pt x="284" y="2496"/>
                </a:lnTo>
                <a:lnTo>
                  <a:pt x="290" y="2496"/>
                </a:lnTo>
                <a:lnTo>
                  <a:pt x="297" y="2496"/>
                </a:lnTo>
                <a:lnTo>
                  <a:pt x="305" y="2395"/>
                </a:lnTo>
                <a:lnTo>
                  <a:pt x="311" y="2496"/>
                </a:lnTo>
                <a:lnTo>
                  <a:pt x="317" y="2496"/>
                </a:lnTo>
                <a:lnTo>
                  <a:pt x="324" y="2496"/>
                </a:lnTo>
                <a:lnTo>
                  <a:pt x="332" y="2395"/>
                </a:lnTo>
                <a:lnTo>
                  <a:pt x="338" y="2496"/>
                </a:lnTo>
                <a:lnTo>
                  <a:pt x="346" y="2395"/>
                </a:lnTo>
                <a:lnTo>
                  <a:pt x="353" y="2496"/>
                </a:lnTo>
                <a:lnTo>
                  <a:pt x="359" y="2496"/>
                </a:lnTo>
                <a:lnTo>
                  <a:pt x="365" y="2496"/>
                </a:lnTo>
                <a:lnTo>
                  <a:pt x="372" y="2496"/>
                </a:lnTo>
                <a:lnTo>
                  <a:pt x="380" y="2395"/>
                </a:lnTo>
                <a:lnTo>
                  <a:pt x="386" y="2395"/>
                </a:lnTo>
                <a:lnTo>
                  <a:pt x="396" y="2395"/>
                </a:lnTo>
                <a:lnTo>
                  <a:pt x="402" y="2395"/>
                </a:lnTo>
                <a:lnTo>
                  <a:pt x="410" y="2395"/>
                </a:lnTo>
                <a:lnTo>
                  <a:pt x="418" y="2395"/>
                </a:lnTo>
                <a:lnTo>
                  <a:pt x="424" y="2395"/>
                </a:lnTo>
                <a:lnTo>
                  <a:pt x="434" y="2395"/>
                </a:lnTo>
                <a:lnTo>
                  <a:pt x="440" y="2395"/>
                </a:lnTo>
                <a:lnTo>
                  <a:pt x="448" y="2496"/>
                </a:lnTo>
                <a:lnTo>
                  <a:pt x="455" y="2395"/>
                </a:lnTo>
                <a:lnTo>
                  <a:pt x="462" y="2395"/>
                </a:lnTo>
                <a:lnTo>
                  <a:pt x="470" y="2395"/>
                </a:lnTo>
                <a:lnTo>
                  <a:pt x="478" y="2395"/>
                </a:lnTo>
                <a:lnTo>
                  <a:pt x="485" y="2395"/>
                </a:lnTo>
                <a:lnTo>
                  <a:pt x="494" y="2395"/>
                </a:lnTo>
                <a:lnTo>
                  <a:pt x="501" y="2395"/>
                </a:lnTo>
                <a:lnTo>
                  <a:pt x="510" y="2395"/>
                </a:lnTo>
                <a:lnTo>
                  <a:pt x="517" y="2395"/>
                </a:lnTo>
                <a:lnTo>
                  <a:pt x="525" y="2395"/>
                </a:lnTo>
                <a:lnTo>
                  <a:pt x="533" y="2395"/>
                </a:lnTo>
                <a:lnTo>
                  <a:pt x="539" y="2395"/>
                </a:lnTo>
                <a:lnTo>
                  <a:pt x="547" y="2395"/>
                </a:lnTo>
                <a:lnTo>
                  <a:pt x="555" y="2395"/>
                </a:lnTo>
                <a:lnTo>
                  <a:pt x="563" y="2395"/>
                </a:lnTo>
                <a:lnTo>
                  <a:pt x="571" y="2395"/>
                </a:lnTo>
                <a:lnTo>
                  <a:pt x="579" y="2395"/>
                </a:lnTo>
                <a:lnTo>
                  <a:pt x="585" y="2395"/>
                </a:lnTo>
                <a:lnTo>
                  <a:pt x="595" y="2395"/>
                </a:lnTo>
                <a:lnTo>
                  <a:pt x="601" y="2395"/>
                </a:lnTo>
                <a:lnTo>
                  <a:pt x="609" y="2395"/>
                </a:lnTo>
                <a:lnTo>
                  <a:pt x="617" y="2395"/>
                </a:lnTo>
                <a:lnTo>
                  <a:pt x="625" y="2395"/>
                </a:lnTo>
                <a:lnTo>
                  <a:pt x="633" y="2395"/>
                </a:lnTo>
                <a:lnTo>
                  <a:pt x="639" y="2395"/>
                </a:lnTo>
                <a:lnTo>
                  <a:pt x="647" y="2395"/>
                </a:lnTo>
                <a:lnTo>
                  <a:pt x="655" y="2395"/>
                </a:lnTo>
                <a:lnTo>
                  <a:pt x="663" y="2395"/>
                </a:lnTo>
                <a:lnTo>
                  <a:pt x="670" y="2395"/>
                </a:lnTo>
                <a:lnTo>
                  <a:pt x="679" y="2395"/>
                </a:lnTo>
                <a:lnTo>
                  <a:pt x="686" y="2395"/>
                </a:lnTo>
                <a:lnTo>
                  <a:pt x="695" y="2395"/>
                </a:lnTo>
                <a:lnTo>
                  <a:pt x="702" y="2395"/>
                </a:lnTo>
                <a:lnTo>
                  <a:pt x="710" y="2395"/>
                </a:lnTo>
                <a:lnTo>
                  <a:pt x="717" y="2395"/>
                </a:lnTo>
                <a:lnTo>
                  <a:pt x="725" y="2389"/>
                </a:lnTo>
                <a:lnTo>
                  <a:pt x="732" y="2402"/>
                </a:lnTo>
                <a:lnTo>
                  <a:pt x="740" y="2395"/>
                </a:lnTo>
                <a:lnTo>
                  <a:pt x="748" y="2395"/>
                </a:lnTo>
                <a:lnTo>
                  <a:pt x="756" y="2395"/>
                </a:lnTo>
                <a:lnTo>
                  <a:pt x="764" y="2395"/>
                </a:lnTo>
                <a:lnTo>
                  <a:pt x="770" y="2395"/>
                </a:lnTo>
                <a:lnTo>
                  <a:pt x="780" y="2395"/>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7" name="Freeform 103"/>
          <p:cNvSpPr>
            <a:spLocks/>
          </p:cNvSpPr>
          <p:nvPr/>
        </p:nvSpPr>
        <p:spPr bwMode="auto">
          <a:xfrm>
            <a:off x="9510517" y="2862481"/>
            <a:ext cx="820946" cy="1981659"/>
          </a:xfrm>
          <a:custGeom>
            <a:avLst/>
            <a:gdLst/>
            <a:ahLst/>
            <a:cxnLst>
              <a:cxn ang="0">
                <a:pos x="6" y="2395"/>
              </a:cxn>
              <a:cxn ang="0">
                <a:pos x="22" y="2395"/>
              </a:cxn>
              <a:cxn ang="0">
                <a:pos x="38" y="2395"/>
              </a:cxn>
              <a:cxn ang="0">
                <a:pos x="52" y="2395"/>
              </a:cxn>
              <a:cxn ang="0">
                <a:pos x="68" y="2395"/>
              </a:cxn>
              <a:cxn ang="0">
                <a:pos x="84" y="2395"/>
              </a:cxn>
              <a:cxn ang="0">
                <a:pos x="100" y="2395"/>
              </a:cxn>
              <a:cxn ang="0">
                <a:pos x="114" y="2395"/>
              </a:cxn>
              <a:cxn ang="0">
                <a:pos x="130" y="2395"/>
              </a:cxn>
              <a:cxn ang="0">
                <a:pos x="145" y="2496"/>
              </a:cxn>
              <a:cxn ang="0">
                <a:pos x="157" y="2496"/>
              </a:cxn>
              <a:cxn ang="0">
                <a:pos x="172" y="2496"/>
              </a:cxn>
              <a:cxn ang="0">
                <a:pos x="185" y="2496"/>
              </a:cxn>
              <a:cxn ang="0">
                <a:pos x="197" y="2496"/>
              </a:cxn>
              <a:cxn ang="0">
                <a:pos x="210" y="2496"/>
              </a:cxn>
              <a:cxn ang="0">
                <a:pos x="223" y="2496"/>
              </a:cxn>
              <a:cxn ang="0">
                <a:pos x="236" y="2496"/>
              </a:cxn>
              <a:cxn ang="0">
                <a:pos x="250" y="2395"/>
              </a:cxn>
              <a:cxn ang="0">
                <a:pos x="264" y="2496"/>
              </a:cxn>
              <a:cxn ang="0">
                <a:pos x="279" y="2496"/>
              </a:cxn>
              <a:cxn ang="0">
                <a:pos x="291" y="2496"/>
              </a:cxn>
              <a:cxn ang="0">
                <a:pos x="304" y="2496"/>
              </a:cxn>
              <a:cxn ang="0">
                <a:pos x="320" y="2395"/>
              </a:cxn>
              <a:cxn ang="0">
                <a:pos x="333" y="2496"/>
              </a:cxn>
              <a:cxn ang="0">
                <a:pos x="347" y="2496"/>
              </a:cxn>
              <a:cxn ang="0">
                <a:pos x="360" y="2496"/>
              </a:cxn>
              <a:cxn ang="0">
                <a:pos x="374" y="2395"/>
              </a:cxn>
              <a:cxn ang="0">
                <a:pos x="387" y="2496"/>
              </a:cxn>
              <a:cxn ang="0">
                <a:pos x="401" y="2395"/>
              </a:cxn>
              <a:cxn ang="0">
                <a:pos x="416" y="2496"/>
              </a:cxn>
              <a:cxn ang="0">
                <a:pos x="430" y="2496"/>
              </a:cxn>
              <a:cxn ang="0">
                <a:pos x="444" y="2496"/>
              </a:cxn>
              <a:cxn ang="0">
                <a:pos x="459" y="2395"/>
              </a:cxn>
              <a:cxn ang="0">
                <a:pos x="471" y="2496"/>
              </a:cxn>
              <a:cxn ang="0">
                <a:pos x="484" y="2496"/>
              </a:cxn>
              <a:cxn ang="0">
                <a:pos x="497" y="2395"/>
              </a:cxn>
              <a:cxn ang="0">
                <a:pos x="510" y="2496"/>
              </a:cxn>
              <a:cxn ang="0">
                <a:pos x="522" y="2496"/>
              </a:cxn>
              <a:cxn ang="0">
                <a:pos x="535" y="2496"/>
              </a:cxn>
              <a:cxn ang="0">
                <a:pos x="551" y="2395"/>
              </a:cxn>
              <a:cxn ang="0">
                <a:pos x="567" y="2395"/>
              </a:cxn>
              <a:cxn ang="0">
                <a:pos x="581" y="2395"/>
              </a:cxn>
              <a:cxn ang="0">
                <a:pos x="597" y="2395"/>
              </a:cxn>
              <a:cxn ang="0">
                <a:pos x="613" y="2395"/>
              </a:cxn>
              <a:cxn ang="0">
                <a:pos x="629" y="2395"/>
              </a:cxn>
              <a:cxn ang="0">
                <a:pos x="645" y="2395"/>
              </a:cxn>
              <a:cxn ang="0">
                <a:pos x="659" y="2395"/>
              </a:cxn>
              <a:cxn ang="0">
                <a:pos x="675" y="2395"/>
              </a:cxn>
              <a:cxn ang="0">
                <a:pos x="691" y="2395"/>
              </a:cxn>
              <a:cxn ang="0">
                <a:pos x="736" y="0"/>
              </a:cxn>
              <a:cxn ang="0">
                <a:pos x="752" y="2395"/>
              </a:cxn>
              <a:cxn ang="0">
                <a:pos x="768" y="2395"/>
              </a:cxn>
            </a:cxnLst>
            <a:rect l="0" t="0" r="r" b="b"/>
            <a:pathLst>
              <a:path w="776" h="2496">
                <a:moveTo>
                  <a:pt x="0" y="2395"/>
                </a:moveTo>
                <a:lnTo>
                  <a:pt x="6" y="2395"/>
                </a:lnTo>
                <a:lnTo>
                  <a:pt x="14" y="2395"/>
                </a:lnTo>
                <a:lnTo>
                  <a:pt x="22" y="2395"/>
                </a:lnTo>
                <a:lnTo>
                  <a:pt x="30" y="2395"/>
                </a:lnTo>
                <a:lnTo>
                  <a:pt x="38" y="2395"/>
                </a:lnTo>
                <a:lnTo>
                  <a:pt x="46" y="2395"/>
                </a:lnTo>
                <a:lnTo>
                  <a:pt x="52" y="2395"/>
                </a:lnTo>
                <a:lnTo>
                  <a:pt x="60" y="2395"/>
                </a:lnTo>
                <a:lnTo>
                  <a:pt x="68" y="2395"/>
                </a:lnTo>
                <a:lnTo>
                  <a:pt x="75" y="2395"/>
                </a:lnTo>
                <a:lnTo>
                  <a:pt x="84" y="2395"/>
                </a:lnTo>
                <a:lnTo>
                  <a:pt x="90" y="2395"/>
                </a:lnTo>
                <a:lnTo>
                  <a:pt x="100" y="2395"/>
                </a:lnTo>
                <a:lnTo>
                  <a:pt x="106" y="2395"/>
                </a:lnTo>
                <a:lnTo>
                  <a:pt x="114" y="2395"/>
                </a:lnTo>
                <a:lnTo>
                  <a:pt x="122" y="2395"/>
                </a:lnTo>
                <a:lnTo>
                  <a:pt x="130" y="2395"/>
                </a:lnTo>
                <a:lnTo>
                  <a:pt x="137" y="2395"/>
                </a:lnTo>
                <a:lnTo>
                  <a:pt x="145" y="2496"/>
                </a:lnTo>
                <a:lnTo>
                  <a:pt x="149" y="2496"/>
                </a:lnTo>
                <a:lnTo>
                  <a:pt x="157" y="2496"/>
                </a:lnTo>
                <a:lnTo>
                  <a:pt x="164" y="2395"/>
                </a:lnTo>
                <a:lnTo>
                  <a:pt x="172" y="2496"/>
                </a:lnTo>
                <a:lnTo>
                  <a:pt x="177" y="2496"/>
                </a:lnTo>
                <a:lnTo>
                  <a:pt x="185" y="2496"/>
                </a:lnTo>
                <a:lnTo>
                  <a:pt x="189" y="2496"/>
                </a:lnTo>
                <a:lnTo>
                  <a:pt x="197" y="2496"/>
                </a:lnTo>
                <a:lnTo>
                  <a:pt x="204" y="2496"/>
                </a:lnTo>
                <a:lnTo>
                  <a:pt x="210" y="2496"/>
                </a:lnTo>
                <a:lnTo>
                  <a:pt x="216" y="2496"/>
                </a:lnTo>
                <a:lnTo>
                  <a:pt x="223" y="2496"/>
                </a:lnTo>
                <a:lnTo>
                  <a:pt x="231" y="2395"/>
                </a:lnTo>
                <a:lnTo>
                  <a:pt x="236" y="2496"/>
                </a:lnTo>
                <a:lnTo>
                  <a:pt x="243" y="2496"/>
                </a:lnTo>
                <a:lnTo>
                  <a:pt x="250" y="2395"/>
                </a:lnTo>
                <a:lnTo>
                  <a:pt x="259" y="2395"/>
                </a:lnTo>
                <a:lnTo>
                  <a:pt x="264" y="2496"/>
                </a:lnTo>
                <a:lnTo>
                  <a:pt x="274" y="2395"/>
                </a:lnTo>
                <a:lnTo>
                  <a:pt x="279" y="2496"/>
                </a:lnTo>
                <a:lnTo>
                  <a:pt x="287" y="2496"/>
                </a:lnTo>
                <a:lnTo>
                  <a:pt x="291" y="2496"/>
                </a:lnTo>
                <a:lnTo>
                  <a:pt x="298" y="2496"/>
                </a:lnTo>
                <a:lnTo>
                  <a:pt x="304" y="2496"/>
                </a:lnTo>
                <a:lnTo>
                  <a:pt x="312" y="2395"/>
                </a:lnTo>
                <a:lnTo>
                  <a:pt x="320" y="2395"/>
                </a:lnTo>
                <a:lnTo>
                  <a:pt x="326" y="2496"/>
                </a:lnTo>
                <a:lnTo>
                  <a:pt x="333" y="2496"/>
                </a:lnTo>
                <a:lnTo>
                  <a:pt x="341" y="2395"/>
                </a:lnTo>
                <a:lnTo>
                  <a:pt x="347" y="2496"/>
                </a:lnTo>
                <a:lnTo>
                  <a:pt x="353" y="2496"/>
                </a:lnTo>
                <a:lnTo>
                  <a:pt x="360" y="2496"/>
                </a:lnTo>
                <a:lnTo>
                  <a:pt x="366" y="2496"/>
                </a:lnTo>
                <a:lnTo>
                  <a:pt x="374" y="2395"/>
                </a:lnTo>
                <a:lnTo>
                  <a:pt x="381" y="2496"/>
                </a:lnTo>
                <a:lnTo>
                  <a:pt x="387" y="2496"/>
                </a:lnTo>
                <a:lnTo>
                  <a:pt x="393" y="2496"/>
                </a:lnTo>
                <a:lnTo>
                  <a:pt x="401" y="2395"/>
                </a:lnTo>
                <a:lnTo>
                  <a:pt x="409" y="2395"/>
                </a:lnTo>
                <a:lnTo>
                  <a:pt x="416" y="2496"/>
                </a:lnTo>
                <a:lnTo>
                  <a:pt x="422" y="2395"/>
                </a:lnTo>
                <a:lnTo>
                  <a:pt x="430" y="2496"/>
                </a:lnTo>
                <a:lnTo>
                  <a:pt x="436" y="2395"/>
                </a:lnTo>
                <a:lnTo>
                  <a:pt x="444" y="2496"/>
                </a:lnTo>
                <a:lnTo>
                  <a:pt x="449" y="2496"/>
                </a:lnTo>
                <a:lnTo>
                  <a:pt x="459" y="2395"/>
                </a:lnTo>
                <a:lnTo>
                  <a:pt x="463" y="2496"/>
                </a:lnTo>
                <a:lnTo>
                  <a:pt x="471" y="2496"/>
                </a:lnTo>
                <a:lnTo>
                  <a:pt x="476" y="2496"/>
                </a:lnTo>
                <a:lnTo>
                  <a:pt x="484" y="2496"/>
                </a:lnTo>
                <a:lnTo>
                  <a:pt x="491" y="2496"/>
                </a:lnTo>
                <a:lnTo>
                  <a:pt x="497" y="2395"/>
                </a:lnTo>
                <a:lnTo>
                  <a:pt x="505" y="2496"/>
                </a:lnTo>
                <a:lnTo>
                  <a:pt x="510" y="2496"/>
                </a:lnTo>
                <a:lnTo>
                  <a:pt x="518" y="2496"/>
                </a:lnTo>
                <a:lnTo>
                  <a:pt x="522" y="2496"/>
                </a:lnTo>
                <a:lnTo>
                  <a:pt x="530" y="2496"/>
                </a:lnTo>
                <a:lnTo>
                  <a:pt x="535" y="2496"/>
                </a:lnTo>
                <a:lnTo>
                  <a:pt x="545" y="2395"/>
                </a:lnTo>
                <a:lnTo>
                  <a:pt x="551" y="2395"/>
                </a:lnTo>
                <a:lnTo>
                  <a:pt x="559" y="2395"/>
                </a:lnTo>
                <a:lnTo>
                  <a:pt x="567" y="2395"/>
                </a:lnTo>
                <a:lnTo>
                  <a:pt x="575" y="2395"/>
                </a:lnTo>
                <a:lnTo>
                  <a:pt x="581" y="2395"/>
                </a:lnTo>
                <a:lnTo>
                  <a:pt x="591" y="2395"/>
                </a:lnTo>
                <a:lnTo>
                  <a:pt x="597" y="2395"/>
                </a:lnTo>
                <a:lnTo>
                  <a:pt x="605" y="2395"/>
                </a:lnTo>
                <a:lnTo>
                  <a:pt x="613" y="2395"/>
                </a:lnTo>
                <a:lnTo>
                  <a:pt x="620" y="2395"/>
                </a:lnTo>
                <a:lnTo>
                  <a:pt x="629" y="2395"/>
                </a:lnTo>
                <a:lnTo>
                  <a:pt x="636" y="2395"/>
                </a:lnTo>
                <a:lnTo>
                  <a:pt x="645" y="2395"/>
                </a:lnTo>
                <a:lnTo>
                  <a:pt x="651" y="2395"/>
                </a:lnTo>
                <a:lnTo>
                  <a:pt x="659" y="2395"/>
                </a:lnTo>
                <a:lnTo>
                  <a:pt x="667" y="2395"/>
                </a:lnTo>
                <a:lnTo>
                  <a:pt x="675" y="2395"/>
                </a:lnTo>
                <a:lnTo>
                  <a:pt x="682" y="2395"/>
                </a:lnTo>
                <a:lnTo>
                  <a:pt x="691" y="2395"/>
                </a:lnTo>
                <a:lnTo>
                  <a:pt x="698" y="2395"/>
                </a:lnTo>
                <a:lnTo>
                  <a:pt x="736" y="0"/>
                </a:lnTo>
                <a:lnTo>
                  <a:pt x="744" y="2395"/>
                </a:lnTo>
                <a:lnTo>
                  <a:pt x="752" y="2395"/>
                </a:lnTo>
                <a:lnTo>
                  <a:pt x="760" y="2395"/>
                </a:lnTo>
                <a:lnTo>
                  <a:pt x="768" y="2395"/>
                </a:lnTo>
                <a:lnTo>
                  <a:pt x="776" y="2395"/>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8" name="Freeform 104"/>
          <p:cNvSpPr>
            <a:spLocks/>
          </p:cNvSpPr>
          <p:nvPr/>
        </p:nvSpPr>
        <p:spPr bwMode="auto">
          <a:xfrm>
            <a:off x="10331463" y="4764747"/>
            <a:ext cx="787092" cy="79393"/>
          </a:xfrm>
          <a:custGeom>
            <a:avLst/>
            <a:gdLst/>
            <a:ahLst/>
            <a:cxnLst>
              <a:cxn ang="0">
                <a:pos x="6" y="0"/>
              </a:cxn>
              <a:cxn ang="0">
                <a:pos x="22" y="0"/>
              </a:cxn>
              <a:cxn ang="0">
                <a:pos x="38" y="0"/>
              </a:cxn>
              <a:cxn ang="0">
                <a:pos x="54" y="0"/>
              </a:cxn>
              <a:cxn ang="0">
                <a:pos x="68" y="0"/>
              </a:cxn>
              <a:cxn ang="0">
                <a:pos x="84" y="0"/>
              </a:cxn>
              <a:cxn ang="0">
                <a:pos x="100" y="0"/>
              </a:cxn>
              <a:cxn ang="0">
                <a:pos x="116" y="0"/>
              </a:cxn>
              <a:cxn ang="0">
                <a:pos x="130" y="0"/>
              </a:cxn>
              <a:cxn ang="0">
                <a:pos x="145" y="0"/>
              </a:cxn>
              <a:cxn ang="0">
                <a:pos x="161" y="0"/>
              </a:cxn>
              <a:cxn ang="0">
                <a:pos x="177" y="0"/>
              </a:cxn>
              <a:cxn ang="0">
                <a:pos x="191" y="0"/>
              </a:cxn>
              <a:cxn ang="0">
                <a:pos x="207" y="0"/>
              </a:cxn>
              <a:cxn ang="0">
                <a:pos x="223" y="0"/>
              </a:cxn>
              <a:cxn ang="0">
                <a:pos x="239" y="0"/>
              </a:cxn>
              <a:cxn ang="0">
                <a:pos x="253" y="0"/>
              </a:cxn>
              <a:cxn ang="0">
                <a:pos x="269" y="0"/>
              </a:cxn>
              <a:cxn ang="0">
                <a:pos x="285" y="0"/>
              </a:cxn>
              <a:cxn ang="0">
                <a:pos x="301" y="0"/>
              </a:cxn>
              <a:cxn ang="0">
                <a:pos x="315" y="0"/>
              </a:cxn>
              <a:cxn ang="0">
                <a:pos x="330" y="101"/>
              </a:cxn>
              <a:cxn ang="0">
                <a:pos x="342" y="101"/>
              </a:cxn>
              <a:cxn ang="0">
                <a:pos x="355" y="101"/>
              </a:cxn>
              <a:cxn ang="0">
                <a:pos x="368" y="101"/>
              </a:cxn>
              <a:cxn ang="0">
                <a:pos x="381" y="101"/>
              </a:cxn>
              <a:cxn ang="0">
                <a:pos x="393" y="101"/>
              </a:cxn>
              <a:cxn ang="0">
                <a:pos x="408" y="101"/>
              </a:cxn>
              <a:cxn ang="0">
                <a:pos x="421" y="101"/>
              </a:cxn>
              <a:cxn ang="0">
                <a:pos x="435" y="101"/>
              </a:cxn>
              <a:cxn ang="0">
                <a:pos x="448" y="101"/>
              </a:cxn>
              <a:cxn ang="0">
                <a:pos x="460" y="101"/>
              </a:cxn>
              <a:cxn ang="0">
                <a:pos x="475" y="101"/>
              </a:cxn>
              <a:cxn ang="0">
                <a:pos x="487" y="101"/>
              </a:cxn>
              <a:cxn ang="0">
                <a:pos x="502" y="0"/>
              </a:cxn>
              <a:cxn ang="0">
                <a:pos x="515" y="101"/>
              </a:cxn>
              <a:cxn ang="0">
                <a:pos x="529" y="101"/>
              </a:cxn>
              <a:cxn ang="0">
                <a:pos x="542" y="101"/>
              </a:cxn>
              <a:cxn ang="0">
                <a:pos x="556" y="0"/>
              </a:cxn>
              <a:cxn ang="0">
                <a:pos x="569" y="101"/>
              </a:cxn>
              <a:cxn ang="0">
                <a:pos x="585" y="0"/>
              </a:cxn>
              <a:cxn ang="0">
                <a:pos x="597" y="101"/>
              </a:cxn>
              <a:cxn ang="0">
                <a:pos x="609" y="101"/>
              </a:cxn>
              <a:cxn ang="0">
                <a:pos x="621" y="101"/>
              </a:cxn>
              <a:cxn ang="0">
                <a:pos x="634" y="101"/>
              </a:cxn>
              <a:cxn ang="0">
                <a:pos x="648" y="101"/>
              </a:cxn>
              <a:cxn ang="0">
                <a:pos x="663" y="0"/>
              </a:cxn>
              <a:cxn ang="0">
                <a:pos x="676" y="101"/>
              </a:cxn>
              <a:cxn ang="0">
                <a:pos x="690" y="101"/>
              </a:cxn>
              <a:cxn ang="0">
                <a:pos x="704" y="0"/>
              </a:cxn>
              <a:cxn ang="0">
                <a:pos x="719" y="0"/>
              </a:cxn>
              <a:cxn ang="0">
                <a:pos x="733" y="0"/>
              </a:cxn>
            </a:cxnLst>
            <a:rect l="0" t="0" r="r" b="b"/>
            <a:pathLst>
              <a:path w="742" h="101">
                <a:moveTo>
                  <a:pt x="0" y="0"/>
                </a:moveTo>
                <a:lnTo>
                  <a:pt x="6" y="0"/>
                </a:lnTo>
                <a:lnTo>
                  <a:pt x="16" y="0"/>
                </a:lnTo>
                <a:lnTo>
                  <a:pt x="22" y="0"/>
                </a:lnTo>
                <a:lnTo>
                  <a:pt x="30" y="0"/>
                </a:lnTo>
                <a:lnTo>
                  <a:pt x="38" y="0"/>
                </a:lnTo>
                <a:lnTo>
                  <a:pt x="44" y="0"/>
                </a:lnTo>
                <a:lnTo>
                  <a:pt x="54" y="0"/>
                </a:lnTo>
                <a:lnTo>
                  <a:pt x="60" y="0"/>
                </a:lnTo>
                <a:lnTo>
                  <a:pt x="68" y="0"/>
                </a:lnTo>
                <a:lnTo>
                  <a:pt x="76" y="0"/>
                </a:lnTo>
                <a:lnTo>
                  <a:pt x="84" y="0"/>
                </a:lnTo>
                <a:lnTo>
                  <a:pt x="91" y="0"/>
                </a:lnTo>
                <a:lnTo>
                  <a:pt x="100" y="0"/>
                </a:lnTo>
                <a:lnTo>
                  <a:pt x="107" y="0"/>
                </a:lnTo>
                <a:lnTo>
                  <a:pt x="116" y="0"/>
                </a:lnTo>
                <a:lnTo>
                  <a:pt x="123" y="0"/>
                </a:lnTo>
                <a:lnTo>
                  <a:pt x="130" y="0"/>
                </a:lnTo>
                <a:lnTo>
                  <a:pt x="138" y="0"/>
                </a:lnTo>
                <a:lnTo>
                  <a:pt x="145" y="0"/>
                </a:lnTo>
                <a:lnTo>
                  <a:pt x="153" y="0"/>
                </a:lnTo>
                <a:lnTo>
                  <a:pt x="161" y="0"/>
                </a:lnTo>
                <a:lnTo>
                  <a:pt x="169" y="0"/>
                </a:lnTo>
                <a:lnTo>
                  <a:pt x="177" y="0"/>
                </a:lnTo>
                <a:lnTo>
                  <a:pt x="185" y="0"/>
                </a:lnTo>
                <a:lnTo>
                  <a:pt x="191" y="0"/>
                </a:lnTo>
                <a:lnTo>
                  <a:pt x="201" y="0"/>
                </a:lnTo>
                <a:lnTo>
                  <a:pt x="207" y="0"/>
                </a:lnTo>
                <a:lnTo>
                  <a:pt x="215" y="0"/>
                </a:lnTo>
                <a:lnTo>
                  <a:pt x="223" y="0"/>
                </a:lnTo>
                <a:lnTo>
                  <a:pt x="231" y="0"/>
                </a:lnTo>
                <a:lnTo>
                  <a:pt x="239" y="0"/>
                </a:lnTo>
                <a:lnTo>
                  <a:pt x="245" y="0"/>
                </a:lnTo>
                <a:lnTo>
                  <a:pt x="253" y="0"/>
                </a:lnTo>
                <a:lnTo>
                  <a:pt x="261" y="0"/>
                </a:lnTo>
                <a:lnTo>
                  <a:pt x="269" y="0"/>
                </a:lnTo>
                <a:lnTo>
                  <a:pt x="276" y="0"/>
                </a:lnTo>
                <a:lnTo>
                  <a:pt x="285" y="0"/>
                </a:lnTo>
                <a:lnTo>
                  <a:pt x="291" y="0"/>
                </a:lnTo>
                <a:lnTo>
                  <a:pt x="301" y="0"/>
                </a:lnTo>
                <a:lnTo>
                  <a:pt x="307" y="0"/>
                </a:lnTo>
                <a:lnTo>
                  <a:pt x="315" y="0"/>
                </a:lnTo>
                <a:lnTo>
                  <a:pt x="323" y="0"/>
                </a:lnTo>
                <a:lnTo>
                  <a:pt x="330" y="101"/>
                </a:lnTo>
                <a:lnTo>
                  <a:pt x="336" y="101"/>
                </a:lnTo>
                <a:lnTo>
                  <a:pt x="342" y="101"/>
                </a:lnTo>
                <a:lnTo>
                  <a:pt x="349" y="101"/>
                </a:lnTo>
                <a:lnTo>
                  <a:pt x="355" y="101"/>
                </a:lnTo>
                <a:lnTo>
                  <a:pt x="362" y="101"/>
                </a:lnTo>
                <a:lnTo>
                  <a:pt x="368" y="101"/>
                </a:lnTo>
                <a:lnTo>
                  <a:pt x="374" y="101"/>
                </a:lnTo>
                <a:lnTo>
                  <a:pt x="381" y="101"/>
                </a:lnTo>
                <a:lnTo>
                  <a:pt x="387" y="101"/>
                </a:lnTo>
                <a:lnTo>
                  <a:pt x="393" y="101"/>
                </a:lnTo>
                <a:lnTo>
                  <a:pt x="401" y="0"/>
                </a:lnTo>
                <a:lnTo>
                  <a:pt x="408" y="101"/>
                </a:lnTo>
                <a:lnTo>
                  <a:pt x="414" y="101"/>
                </a:lnTo>
                <a:lnTo>
                  <a:pt x="421" y="101"/>
                </a:lnTo>
                <a:lnTo>
                  <a:pt x="429" y="0"/>
                </a:lnTo>
                <a:lnTo>
                  <a:pt x="435" y="101"/>
                </a:lnTo>
                <a:lnTo>
                  <a:pt x="443" y="0"/>
                </a:lnTo>
                <a:lnTo>
                  <a:pt x="448" y="101"/>
                </a:lnTo>
                <a:lnTo>
                  <a:pt x="456" y="101"/>
                </a:lnTo>
                <a:lnTo>
                  <a:pt x="460" y="101"/>
                </a:lnTo>
                <a:lnTo>
                  <a:pt x="468" y="101"/>
                </a:lnTo>
                <a:lnTo>
                  <a:pt x="475" y="101"/>
                </a:lnTo>
                <a:lnTo>
                  <a:pt x="481" y="101"/>
                </a:lnTo>
                <a:lnTo>
                  <a:pt x="487" y="101"/>
                </a:lnTo>
                <a:lnTo>
                  <a:pt x="494" y="101"/>
                </a:lnTo>
                <a:lnTo>
                  <a:pt x="502" y="0"/>
                </a:lnTo>
                <a:lnTo>
                  <a:pt x="508" y="101"/>
                </a:lnTo>
                <a:lnTo>
                  <a:pt x="515" y="101"/>
                </a:lnTo>
                <a:lnTo>
                  <a:pt x="523" y="0"/>
                </a:lnTo>
                <a:lnTo>
                  <a:pt x="529" y="101"/>
                </a:lnTo>
                <a:lnTo>
                  <a:pt x="535" y="101"/>
                </a:lnTo>
                <a:lnTo>
                  <a:pt x="542" y="101"/>
                </a:lnTo>
                <a:lnTo>
                  <a:pt x="546" y="101"/>
                </a:lnTo>
                <a:lnTo>
                  <a:pt x="556" y="0"/>
                </a:lnTo>
                <a:lnTo>
                  <a:pt x="561" y="101"/>
                </a:lnTo>
                <a:lnTo>
                  <a:pt x="569" y="101"/>
                </a:lnTo>
                <a:lnTo>
                  <a:pt x="575" y="0"/>
                </a:lnTo>
                <a:lnTo>
                  <a:pt x="585" y="0"/>
                </a:lnTo>
                <a:lnTo>
                  <a:pt x="589" y="101"/>
                </a:lnTo>
                <a:lnTo>
                  <a:pt x="597" y="101"/>
                </a:lnTo>
                <a:lnTo>
                  <a:pt x="604" y="101"/>
                </a:lnTo>
                <a:lnTo>
                  <a:pt x="609" y="101"/>
                </a:lnTo>
                <a:lnTo>
                  <a:pt x="617" y="101"/>
                </a:lnTo>
                <a:lnTo>
                  <a:pt x="621" y="101"/>
                </a:lnTo>
                <a:lnTo>
                  <a:pt x="629" y="101"/>
                </a:lnTo>
                <a:lnTo>
                  <a:pt x="634" y="101"/>
                </a:lnTo>
                <a:lnTo>
                  <a:pt x="644" y="0"/>
                </a:lnTo>
                <a:lnTo>
                  <a:pt x="648" y="101"/>
                </a:lnTo>
                <a:lnTo>
                  <a:pt x="656" y="101"/>
                </a:lnTo>
                <a:lnTo>
                  <a:pt x="663" y="0"/>
                </a:lnTo>
                <a:lnTo>
                  <a:pt x="671" y="101"/>
                </a:lnTo>
                <a:lnTo>
                  <a:pt x="676" y="101"/>
                </a:lnTo>
                <a:lnTo>
                  <a:pt x="684" y="101"/>
                </a:lnTo>
                <a:lnTo>
                  <a:pt x="690" y="101"/>
                </a:lnTo>
                <a:lnTo>
                  <a:pt x="696" y="101"/>
                </a:lnTo>
                <a:lnTo>
                  <a:pt x="704" y="0"/>
                </a:lnTo>
                <a:lnTo>
                  <a:pt x="711" y="0"/>
                </a:lnTo>
                <a:lnTo>
                  <a:pt x="719" y="0"/>
                </a:lnTo>
                <a:lnTo>
                  <a:pt x="727" y="0"/>
                </a:lnTo>
                <a:lnTo>
                  <a:pt x="733" y="0"/>
                </a:lnTo>
                <a:lnTo>
                  <a:pt x="742" y="0"/>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09" name="Freeform 105"/>
          <p:cNvSpPr>
            <a:spLocks/>
          </p:cNvSpPr>
          <p:nvPr/>
        </p:nvSpPr>
        <p:spPr bwMode="auto">
          <a:xfrm>
            <a:off x="11118556" y="4763159"/>
            <a:ext cx="512033" cy="1587"/>
          </a:xfrm>
          <a:custGeom>
            <a:avLst/>
            <a:gdLst/>
            <a:ahLst/>
            <a:cxnLst>
              <a:cxn ang="0">
                <a:pos x="7" y="1"/>
              </a:cxn>
              <a:cxn ang="0">
                <a:pos x="23" y="1"/>
              </a:cxn>
              <a:cxn ang="0">
                <a:pos x="39" y="1"/>
              </a:cxn>
              <a:cxn ang="0">
                <a:pos x="53" y="1"/>
              </a:cxn>
              <a:cxn ang="0">
                <a:pos x="69" y="1"/>
              </a:cxn>
              <a:cxn ang="0">
                <a:pos x="85" y="1"/>
              </a:cxn>
              <a:cxn ang="0">
                <a:pos x="101" y="1"/>
              </a:cxn>
              <a:cxn ang="0">
                <a:pos x="115" y="1"/>
              </a:cxn>
              <a:cxn ang="0">
                <a:pos x="131" y="1"/>
              </a:cxn>
              <a:cxn ang="0">
                <a:pos x="147" y="0"/>
              </a:cxn>
              <a:cxn ang="0">
                <a:pos x="163" y="1"/>
              </a:cxn>
              <a:cxn ang="0">
                <a:pos x="177" y="1"/>
              </a:cxn>
              <a:cxn ang="0">
                <a:pos x="192" y="1"/>
              </a:cxn>
              <a:cxn ang="0">
                <a:pos x="208" y="1"/>
              </a:cxn>
              <a:cxn ang="0">
                <a:pos x="224" y="1"/>
              </a:cxn>
              <a:cxn ang="0">
                <a:pos x="238" y="1"/>
              </a:cxn>
              <a:cxn ang="0">
                <a:pos x="254" y="1"/>
              </a:cxn>
              <a:cxn ang="0">
                <a:pos x="270" y="1"/>
              </a:cxn>
              <a:cxn ang="0">
                <a:pos x="286" y="1"/>
              </a:cxn>
              <a:cxn ang="0">
                <a:pos x="300" y="1"/>
              </a:cxn>
              <a:cxn ang="0">
                <a:pos x="316" y="1"/>
              </a:cxn>
              <a:cxn ang="0">
                <a:pos x="332" y="1"/>
              </a:cxn>
              <a:cxn ang="0">
                <a:pos x="348" y="1"/>
              </a:cxn>
              <a:cxn ang="0">
                <a:pos x="362" y="1"/>
              </a:cxn>
              <a:cxn ang="0">
                <a:pos x="378" y="1"/>
              </a:cxn>
              <a:cxn ang="0">
                <a:pos x="393" y="1"/>
              </a:cxn>
              <a:cxn ang="0">
                <a:pos x="408" y="1"/>
              </a:cxn>
              <a:cxn ang="0">
                <a:pos x="423" y="1"/>
              </a:cxn>
              <a:cxn ang="0">
                <a:pos x="439" y="1"/>
              </a:cxn>
              <a:cxn ang="0">
                <a:pos x="455" y="1"/>
              </a:cxn>
              <a:cxn ang="0">
                <a:pos x="471" y="1"/>
              </a:cxn>
              <a:cxn ang="0">
                <a:pos x="485" y="1"/>
              </a:cxn>
            </a:cxnLst>
            <a:rect l="0" t="0" r="r" b="b"/>
            <a:pathLst>
              <a:path w="485" h="3">
                <a:moveTo>
                  <a:pt x="0" y="1"/>
                </a:moveTo>
                <a:lnTo>
                  <a:pt x="7" y="1"/>
                </a:lnTo>
                <a:lnTo>
                  <a:pt x="16" y="1"/>
                </a:lnTo>
                <a:lnTo>
                  <a:pt x="23" y="1"/>
                </a:lnTo>
                <a:lnTo>
                  <a:pt x="31" y="1"/>
                </a:lnTo>
                <a:lnTo>
                  <a:pt x="39" y="1"/>
                </a:lnTo>
                <a:lnTo>
                  <a:pt x="47" y="1"/>
                </a:lnTo>
                <a:lnTo>
                  <a:pt x="53" y="1"/>
                </a:lnTo>
                <a:lnTo>
                  <a:pt x="63" y="1"/>
                </a:lnTo>
                <a:lnTo>
                  <a:pt x="69" y="1"/>
                </a:lnTo>
                <a:lnTo>
                  <a:pt x="77" y="1"/>
                </a:lnTo>
                <a:lnTo>
                  <a:pt x="85" y="1"/>
                </a:lnTo>
                <a:lnTo>
                  <a:pt x="91" y="1"/>
                </a:lnTo>
                <a:lnTo>
                  <a:pt x="101" y="1"/>
                </a:lnTo>
                <a:lnTo>
                  <a:pt x="107" y="1"/>
                </a:lnTo>
                <a:lnTo>
                  <a:pt x="115" y="1"/>
                </a:lnTo>
                <a:lnTo>
                  <a:pt x="123" y="1"/>
                </a:lnTo>
                <a:lnTo>
                  <a:pt x="131" y="1"/>
                </a:lnTo>
                <a:lnTo>
                  <a:pt x="139" y="1"/>
                </a:lnTo>
                <a:lnTo>
                  <a:pt x="147" y="0"/>
                </a:lnTo>
                <a:lnTo>
                  <a:pt x="153" y="3"/>
                </a:lnTo>
                <a:lnTo>
                  <a:pt x="163" y="1"/>
                </a:lnTo>
                <a:lnTo>
                  <a:pt x="169" y="1"/>
                </a:lnTo>
                <a:lnTo>
                  <a:pt x="177" y="1"/>
                </a:lnTo>
                <a:lnTo>
                  <a:pt x="185" y="1"/>
                </a:lnTo>
                <a:lnTo>
                  <a:pt x="192" y="1"/>
                </a:lnTo>
                <a:lnTo>
                  <a:pt x="201" y="1"/>
                </a:lnTo>
                <a:lnTo>
                  <a:pt x="208" y="1"/>
                </a:lnTo>
                <a:lnTo>
                  <a:pt x="216" y="1"/>
                </a:lnTo>
                <a:lnTo>
                  <a:pt x="224" y="1"/>
                </a:lnTo>
                <a:lnTo>
                  <a:pt x="232" y="1"/>
                </a:lnTo>
                <a:lnTo>
                  <a:pt x="238" y="1"/>
                </a:lnTo>
                <a:lnTo>
                  <a:pt x="248" y="1"/>
                </a:lnTo>
                <a:lnTo>
                  <a:pt x="254" y="1"/>
                </a:lnTo>
                <a:lnTo>
                  <a:pt x="263" y="1"/>
                </a:lnTo>
                <a:lnTo>
                  <a:pt x="270" y="1"/>
                </a:lnTo>
                <a:lnTo>
                  <a:pt x="278" y="1"/>
                </a:lnTo>
                <a:lnTo>
                  <a:pt x="286" y="1"/>
                </a:lnTo>
                <a:lnTo>
                  <a:pt x="292" y="1"/>
                </a:lnTo>
                <a:lnTo>
                  <a:pt x="300" y="1"/>
                </a:lnTo>
                <a:lnTo>
                  <a:pt x="308" y="1"/>
                </a:lnTo>
                <a:lnTo>
                  <a:pt x="316" y="1"/>
                </a:lnTo>
                <a:lnTo>
                  <a:pt x="324" y="1"/>
                </a:lnTo>
                <a:lnTo>
                  <a:pt x="332" y="1"/>
                </a:lnTo>
                <a:lnTo>
                  <a:pt x="338" y="1"/>
                </a:lnTo>
                <a:lnTo>
                  <a:pt x="348" y="1"/>
                </a:lnTo>
                <a:lnTo>
                  <a:pt x="354" y="1"/>
                </a:lnTo>
                <a:lnTo>
                  <a:pt x="362" y="1"/>
                </a:lnTo>
                <a:lnTo>
                  <a:pt x="370" y="1"/>
                </a:lnTo>
                <a:lnTo>
                  <a:pt x="378" y="1"/>
                </a:lnTo>
                <a:lnTo>
                  <a:pt x="386" y="1"/>
                </a:lnTo>
                <a:lnTo>
                  <a:pt x="393" y="1"/>
                </a:lnTo>
                <a:lnTo>
                  <a:pt x="401" y="1"/>
                </a:lnTo>
                <a:lnTo>
                  <a:pt x="408" y="1"/>
                </a:lnTo>
                <a:lnTo>
                  <a:pt x="416" y="1"/>
                </a:lnTo>
                <a:lnTo>
                  <a:pt x="423" y="1"/>
                </a:lnTo>
                <a:lnTo>
                  <a:pt x="432" y="1"/>
                </a:lnTo>
                <a:lnTo>
                  <a:pt x="439" y="1"/>
                </a:lnTo>
                <a:lnTo>
                  <a:pt x="448" y="1"/>
                </a:lnTo>
                <a:lnTo>
                  <a:pt x="455" y="1"/>
                </a:lnTo>
                <a:lnTo>
                  <a:pt x="463" y="1"/>
                </a:lnTo>
                <a:lnTo>
                  <a:pt x="471" y="1"/>
                </a:lnTo>
                <a:lnTo>
                  <a:pt x="479" y="1"/>
                </a:lnTo>
                <a:lnTo>
                  <a:pt x="485" y="1"/>
                </a:lnTo>
              </a:path>
            </a:pathLst>
          </a:custGeom>
          <a:noFill/>
          <a:ln w="1588">
            <a:solidFill>
              <a:srgbClr val="FF0000"/>
            </a:solidFill>
            <a:prstDash val="solid"/>
            <a:round/>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
        <p:nvSpPr>
          <p:cNvPr id="380010" name="Rectangle 106"/>
          <p:cNvSpPr>
            <a:spLocks noChangeArrowheads="1"/>
          </p:cNvSpPr>
          <p:nvPr/>
        </p:nvSpPr>
        <p:spPr bwMode="auto">
          <a:xfrm>
            <a:off x="6235197" y="2465514"/>
            <a:ext cx="5439824" cy="2774005"/>
          </a:xfrm>
          <a:prstGeom prst="rect">
            <a:avLst/>
          </a:prstGeom>
          <a:noFill/>
          <a:ln w="3175">
            <a:solidFill>
              <a:srgbClr val="000000"/>
            </a:solidFill>
            <a:miter lim="800000"/>
            <a:headEnd/>
            <a:tailEnd/>
          </a:ln>
        </p:spPr>
        <p:txBody>
          <a:bodyPr lIns="108832" tIns="54416" rIns="108832" bIns="54416"/>
          <a:lstStyle/>
          <a:p>
            <a:endParaRPr lang="en-GB" sz="1800" b="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76657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sz="3000" dirty="0" smtClean="0"/>
              <a:t>Today, XCP and commercial Xen based Server products</a:t>
            </a:r>
          </a:p>
          <a:p>
            <a:pPr lvl="1"/>
            <a:r>
              <a:rPr lang="en-GB" sz="2600" dirty="0" smtClean="0"/>
              <a:t>Do not yet make use of XSM</a:t>
            </a:r>
          </a:p>
          <a:p>
            <a:pPr lvl="1"/>
            <a:r>
              <a:rPr lang="en-GB" sz="2600" dirty="0" smtClean="0"/>
              <a:t>Do not yet make use of Advanced Security Features (Disaggregation)</a:t>
            </a:r>
          </a:p>
          <a:p>
            <a:pPr lvl="1"/>
            <a:endParaRPr lang="en-GB" sz="1000" dirty="0" smtClean="0"/>
          </a:p>
          <a:p>
            <a:r>
              <a:rPr lang="en-GB" sz="3000" dirty="0" smtClean="0"/>
              <a:t>In XCP, work has started to add these features</a:t>
            </a:r>
          </a:p>
          <a:p>
            <a:pPr lvl="1"/>
            <a:r>
              <a:rPr lang="en-GB" sz="2600" dirty="0" smtClean="0"/>
              <a:t>Various articles of how this may be done on the </a:t>
            </a:r>
            <a:r>
              <a:rPr lang="en-GB" sz="2600" dirty="0" smtClean="0">
                <a:hlinkClick r:id="rId3"/>
              </a:rPr>
              <a:t>xen wiki</a:t>
            </a:r>
            <a:endParaRPr lang="en-GB" sz="2600" dirty="0" smtClean="0"/>
          </a:p>
          <a:p>
            <a:pPr lvl="1"/>
            <a:r>
              <a:rPr lang="en-GB" sz="2600" dirty="0" smtClean="0"/>
              <a:t>More information soon (likely at </a:t>
            </a:r>
            <a:r>
              <a:rPr lang="en-GB" sz="2600" dirty="0" err="1" smtClean="0"/>
              <a:t>XenSummit</a:t>
            </a:r>
            <a:r>
              <a:rPr lang="en-GB" sz="2600" dirty="0" smtClean="0"/>
              <a:t>)</a:t>
            </a:r>
          </a:p>
          <a:p>
            <a:pPr lvl="1"/>
            <a:r>
              <a:rPr lang="en-GB" sz="2600" dirty="0" smtClean="0"/>
              <a:t>Commitment on improving docs for Security, Reliability &amp; Tuning</a:t>
            </a:r>
            <a:endParaRPr lang="en-GB" sz="2600" dirty="0"/>
          </a:p>
        </p:txBody>
      </p:sp>
      <p:sp>
        <p:nvSpPr>
          <p:cNvPr id="3" name="Title 2"/>
          <p:cNvSpPr>
            <a:spLocks noGrp="1"/>
          </p:cNvSpPr>
          <p:nvPr>
            <p:ph type="title"/>
          </p:nvPr>
        </p:nvSpPr>
        <p:spPr/>
        <p:txBody>
          <a:bodyPr/>
          <a:lstStyle/>
          <a:p>
            <a:r>
              <a:rPr lang="en-GB" sz="6000" dirty="0" smtClean="0"/>
              <a:t>BUT…</a:t>
            </a:r>
            <a:endParaRPr lang="en-GB" sz="6000" dirty="0"/>
          </a:p>
        </p:txBody>
      </p:sp>
    </p:spTree>
    <p:extLst>
      <p:ext uri="{BB962C8B-B14F-4D97-AF65-F5344CB8AC3E}">
        <p14:creationId xmlns:p14="http://schemas.microsoft.com/office/powerpoint/2010/main" val="323849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XCP Project</a:t>
            </a:r>
            <a:endParaRPr lang="en-GB" sz="6000" dirty="0"/>
          </a:p>
        </p:txBody>
      </p:sp>
    </p:spTree>
    <p:extLst>
      <p:ext uri="{BB962C8B-B14F-4D97-AF65-F5344CB8AC3E}">
        <p14:creationId xmlns:p14="http://schemas.microsoft.com/office/powerpoint/2010/main" val="401979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403" y="273692"/>
            <a:ext cx="10966595" cy="1145186"/>
          </a:xfrm>
        </p:spPr>
        <p:txBody>
          <a:bodyPr tIns="38807"/>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6000" dirty="0" smtClean="0"/>
              <a:t>XCP</a:t>
            </a:r>
          </a:p>
        </p:txBody>
      </p:sp>
      <p:sp>
        <p:nvSpPr>
          <p:cNvPr id="5124" name="Rectangle 2"/>
          <p:cNvSpPr txBox="1">
            <a:spLocks noChangeArrowheads="1"/>
          </p:cNvSpPr>
          <p:nvPr/>
        </p:nvSpPr>
        <p:spPr bwMode="auto">
          <a:xfrm>
            <a:off x="6254478" y="1999485"/>
            <a:ext cx="5251068" cy="41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224" rIns="0" bIns="0"/>
          <a:lstStyle>
            <a:lvl1pPr marL="431800" indent="-3238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ea typeface="DejaVu Sans" charset="0"/>
                <a:cs typeface="DejaVu Sans" charset="0"/>
              </a:defRPr>
            </a:lvl9pPr>
          </a:lstStyle>
          <a:p>
            <a:pPr eaLnBrk="1">
              <a:spcAft>
                <a:spcPts val="1413"/>
              </a:spcAft>
              <a:buSzPct val="45000"/>
              <a:buFont typeface="Wingdings" pitchFamily="2" charset="2"/>
              <a:buChar char=""/>
            </a:pPr>
            <a:r>
              <a:rPr lang="en-US" sz="2800" dirty="0" smtClean="0">
                <a:solidFill>
                  <a:srgbClr val="000000"/>
                </a:solidFill>
                <a:latin typeface="Calibri" pitchFamily="34" charset="0"/>
              </a:rPr>
              <a:t>Complete vertical </a:t>
            </a:r>
            <a:r>
              <a:rPr lang="en-US" sz="2800" dirty="0">
                <a:solidFill>
                  <a:srgbClr val="000000"/>
                </a:solidFill>
                <a:latin typeface="Calibri" pitchFamily="34" charset="0"/>
              </a:rPr>
              <a:t>stack for server virtualization</a:t>
            </a:r>
          </a:p>
          <a:p>
            <a:pPr eaLnBrk="1">
              <a:spcAft>
                <a:spcPts val="1413"/>
              </a:spcAft>
              <a:buSzPct val="45000"/>
              <a:buFont typeface="Wingdings" pitchFamily="2" charset="2"/>
              <a:buChar char=""/>
            </a:pPr>
            <a:r>
              <a:rPr lang="en-US" sz="2800" dirty="0">
                <a:solidFill>
                  <a:srgbClr val="000000"/>
                </a:solidFill>
                <a:latin typeface="Calibri" pitchFamily="34" charset="0"/>
              </a:rPr>
              <a:t>Distributed as a closed appliance </a:t>
            </a:r>
            <a:r>
              <a:rPr lang="en-US" sz="2800" dirty="0" smtClean="0">
                <a:solidFill>
                  <a:srgbClr val="000000"/>
                </a:solidFill>
                <a:latin typeface="Calibri" pitchFamily="34" charset="0"/>
              </a:rPr>
              <a:t>(ISO) with </a:t>
            </a:r>
            <a:r>
              <a:rPr lang="en-US" sz="2800" dirty="0" err="1">
                <a:solidFill>
                  <a:srgbClr val="000000"/>
                </a:solidFill>
                <a:latin typeface="Calibri" pitchFamily="34" charset="0"/>
              </a:rPr>
              <a:t>CentOS</a:t>
            </a:r>
            <a:r>
              <a:rPr lang="en-US" sz="2800" dirty="0">
                <a:solidFill>
                  <a:srgbClr val="000000"/>
                </a:solidFill>
                <a:latin typeface="Calibri" pitchFamily="34" charset="0"/>
              </a:rPr>
              <a:t> 5.5 Dom0, </a:t>
            </a:r>
            <a:r>
              <a:rPr lang="en-US" sz="2800" dirty="0" err="1">
                <a:solidFill>
                  <a:srgbClr val="000000"/>
                </a:solidFill>
                <a:latin typeface="Calibri" pitchFamily="34" charset="0"/>
              </a:rPr>
              <a:t>misc</a:t>
            </a:r>
            <a:r>
              <a:rPr lang="en-US" sz="2800" dirty="0">
                <a:solidFill>
                  <a:srgbClr val="000000"/>
                </a:solidFill>
                <a:latin typeface="Calibri" pitchFamily="34" charset="0"/>
              </a:rPr>
              <a:t> </a:t>
            </a:r>
            <a:r>
              <a:rPr lang="en-US" sz="2800" dirty="0" err="1">
                <a:solidFill>
                  <a:srgbClr val="000000"/>
                </a:solidFill>
                <a:latin typeface="Calibri" pitchFamily="34" charset="0"/>
              </a:rPr>
              <a:t>DomU’s</a:t>
            </a:r>
            <a:r>
              <a:rPr lang="en-US" sz="2800" dirty="0">
                <a:solidFill>
                  <a:srgbClr val="000000"/>
                </a:solidFill>
                <a:latin typeface="Calibri" pitchFamily="34" charset="0"/>
              </a:rPr>
              <a:t>, network &amp; storage support and Xen API</a:t>
            </a:r>
          </a:p>
          <a:p>
            <a:pPr eaLnBrk="1">
              <a:spcAft>
                <a:spcPts val="1413"/>
              </a:spcAft>
              <a:buSzPct val="45000"/>
              <a:buFont typeface="Wingdings" pitchFamily="2" charset="2"/>
              <a:buChar char=""/>
            </a:pPr>
            <a:r>
              <a:rPr lang="en-US" sz="2800" dirty="0" smtClean="0">
                <a:solidFill>
                  <a:srgbClr val="000000"/>
                </a:solidFill>
                <a:latin typeface="Calibri" pitchFamily="34" charset="0"/>
              </a:rPr>
              <a:t>Open </a:t>
            </a:r>
            <a:r>
              <a:rPr lang="en-US" sz="2800" dirty="0">
                <a:solidFill>
                  <a:srgbClr val="000000"/>
                </a:solidFill>
                <a:latin typeface="Calibri" pitchFamily="34" charset="0"/>
              </a:rPr>
              <a:t>source distribution of </a:t>
            </a:r>
            <a:r>
              <a:rPr lang="en-US" sz="2800" dirty="0" smtClean="0">
                <a:solidFill>
                  <a:srgbClr val="000000"/>
                </a:solidFill>
                <a:latin typeface="Calibri" pitchFamily="34" charset="0"/>
              </a:rPr>
              <a:t>Citrix </a:t>
            </a:r>
            <a:r>
              <a:rPr lang="en-US" sz="2800" dirty="0" err="1" smtClean="0">
                <a:solidFill>
                  <a:srgbClr val="000000"/>
                </a:solidFill>
                <a:latin typeface="Calibri" pitchFamily="34" charset="0"/>
              </a:rPr>
              <a:t>XenServer</a:t>
            </a:r>
            <a:endParaRPr lang="en-US" sz="2800" dirty="0">
              <a:solidFill>
                <a:srgbClr val="000000"/>
              </a:solidFill>
              <a:latin typeface="Calibri" pitchFamily="34" charset="0"/>
            </a:endParaRPr>
          </a:p>
        </p:txBody>
      </p:sp>
      <p:pic>
        <p:nvPicPr>
          <p:cNvPr id="4098" name="Picture 2" descr="C:\Users\larsk.CITRITE\Desktop\Pictur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4" y="1720417"/>
            <a:ext cx="4999038" cy="477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2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914042" y="1809239"/>
            <a:ext cx="10611207" cy="4117182"/>
          </a:xfrm>
        </p:spPr>
        <p:txBody>
          <a:bodyPr lIns="0" tIns="0" rIns="0" bIns="0"/>
          <a:lstStyle/>
          <a:p>
            <a:pPr marL="457200" lvl="1" indent="-342900">
              <a:lnSpc>
                <a:spcPct val="95000"/>
              </a:lnSpc>
              <a:spcBef>
                <a:spcPct val="0"/>
              </a:spcBef>
              <a:buClr>
                <a:srgbClr val="000000"/>
              </a:buClr>
              <a:buFontTx/>
              <a:buChar char="•"/>
            </a:pPr>
            <a:r>
              <a:rPr lang="en-US" sz="3200" dirty="0">
                <a:solidFill>
                  <a:srgbClr val="000000"/>
                </a:solidFill>
              </a:rPr>
              <a:t>Open source version of Citrix </a:t>
            </a:r>
            <a:r>
              <a:rPr lang="en-US" sz="3200" dirty="0" err="1">
                <a:solidFill>
                  <a:srgbClr val="000000"/>
                </a:solidFill>
              </a:rPr>
              <a:t>XenServer</a:t>
            </a:r>
            <a:endParaRPr lang="en-US" sz="3200" dirty="0"/>
          </a:p>
          <a:p>
            <a:pPr marL="914400" lvl="2" indent="-342900">
              <a:lnSpc>
                <a:spcPct val="95000"/>
              </a:lnSpc>
              <a:spcBef>
                <a:spcPct val="0"/>
              </a:spcBef>
              <a:buClr>
                <a:srgbClr val="000000"/>
              </a:buClr>
              <a:buSzPct val="80000"/>
              <a:buFont typeface="Wingdings" pitchFamily="2" charset="2"/>
              <a:buChar char="§"/>
            </a:pPr>
            <a:r>
              <a:rPr lang="en-US" sz="2800" dirty="0" smtClean="0">
                <a:solidFill>
                  <a:srgbClr val="000000"/>
                </a:solidFill>
              </a:rPr>
              <a:t> </a:t>
            </a:r>
            <a:r>
              <a:rPr lang="en-US" sz="2800" dirty="0" smtClean="0">
                <a:solidFill>
                  <a:srgbClr val="000000"/>
                </a:solidFill>
                <a:hlinkClick r:id="rId3"/>
              </a:rPr>
              <a:t>wiki.xen.org/wiki/XCP/</a:t>
            </a:r>
            <a:r>
              <a:rPr lang="en-US" sz="2800" dirty="0" err="1" smtClean="0">
                <a:solidFill>
                  <a:srgbClr val="000000"/>
                </a:solidFill>
                <a:hlinkClick r:id="rId3"/>
              </a:rPr>
              <a:t>XenServer_Feature_Matrix</a:t>
            </a:r>
            <a:endParaRPr lang="en-US" sz="2800" dirty="0" smtClean="0"/>
          </a:p>
          <a:p>
            <a:pPr marL="0" indent="0">
              <a:lnSpc>
                <a:spcPct val="95000"/>
              </a:lnSpc>
              <a:spcBef>
                <a:spcPct val="0"/>
              </a:spcBef>
              <a:buFontTx/>
              <a:buNone/>
            </a:pPr>
            <a:endParaRPr lang="en-US" sz="900" dirty="0">
              <a:solidFill>
                <a:srgbClr val="000000"/>
              </a:solidFill>
            </a:endParaRPr>
          </a:p>
          <a:p>
            <a:pPr marL="114300" lvl="1" indent="0">
              <a:lnSpc>
                <a:spcPct val="95000"/>
              </a:lnSpc>
              <a:spcBef>
                <a:spcPct val="0"/>
              </a:spcBef>
              <a:buClr>
                <a:srgbClr val="000000"/>
              </a:buClr>
              <a:buNone/>
            </a:pPr>
            <a:endParaRPr lang="en-US" sz="900" dirty="0">
              <a:solidFill>
                <a:srgbClr val="000000"/>
              </a:solidFill>
            </a:endParaRPr>
          </a:p>
          <a:p>
            <a:pPr marL="457200" lvl="1" indent="-342900">
              <a:lnSpc>
                <a:spcPct val="95000"/>
              </a:lnSpc>
              <a:spcBef>
                <a:spcPct val="0"/>
              </a:spcBef>
              <a:buClr>
                <a:srgbClr val="000000"/>
              </a:buClr>
              <a:buFontTx/>
              <a:buChar char="•"/>
            </a:pPr>
            <a:r>
              <a:rPr lang="en-US" sz="3200" dirty="0" smtClean="0">
                <a:solidFill>
                  <a:srgbClr val="000000"/>
                </a:solidFill>
              </a:rPr>
              <a:t>Enterprise-ready </a:t>
            </a:r>
            <a:r>
              <a:rPr lang="en-US" sz="3200" dirty="0">
                <a:solidFill>
                  <a:srgbClr val="000000"/>
                </a:solidFill>
              </a:rPr>
              <a:t>server virtualization and cloud </a:t>
            </a:r>
            <a:r>
              <a:rPr lang="en-US" sz="3200" dirty="0" smtClean="0">
                <a:solidFill>
                  <a:srgbClr val="000000"/>
                </a:solidFill>
              </a:rPr>
              <a:t>platform</a:t>
            </a:r>
          </a:p>
          <a:p>
            <a:pPr marL="857250" lvl="2" indent="-342900">
              <a:lnSpc>
                <a:spcPct val="95000"/>
              </a:lnSpc>
              <a:spcBef>
                <a:spcPct val="0"/>
              </a:spcBef>
              <a:buClr>
                <a:srgbClr val="000000"/>
              </a:buClr>
              <a:buFont typeface="Wingdings" pitchFamily="2" charset="2"/>
              <a:buChar char="§"/>
            </a:pPr>
            <a:r>
              <a:rPr lang="en-US" sz="2800" dirty="0" smtClean="0">
                <a:solidFill>
                  <a:srgbClr val="000000"/>
                </a:solidFill>
              </a:rPr>
              <a:t>Extends Xen beyond one physical machine and other functionality</a:t>
            </a:r>
          </a:p>
          <a:p>
            <a:pPr marL="857250" lvl="2" indent="-342900">
              <a:lnSpc>
                <a:spcPct val="95000"/>
              </a:lnSpc>
              <a:spcBef>
                <a:spcPct val="0"/>
              </a:spcBef>
              <a:buClr>
                <a:srgbClr val="000000"/>
              </a:buClr>
              <a:buFont typeface="Wingdings" pitchFamily="2" charset="2"/>
              <a:buChar char="§"/>
            </a:pPr>
            <a:r>
              <a:rPr lang="en-US" sz="2800" dirty="0" smtClean="0">
                <a:solidFill>
                  <a:srgbClr val="000000"/>
                </a:solidFill>
              </a:rPr>
              <a:t>Lots of other additional functionality compared to Xen</a:t>
            </a:r>
            <a:endParaRPr lang="en-US" sz="2800" dirty="0"/>
          </a:p>
          <a:p>
            <a:pPr marL="0" indent="0">
              <a:lnSpc>
                <a:spcPct val="95000"/>
              </a:lnSpc>
              <a:spcBef>
                <a:spcPct val="0"/>
              </a:spcBef>
              <a:buFontTx/>
              <a:buNone/>
            </a:pPr>
            <a:endParaRPr lang="en-US" sz="900" dirty="0">
              <a:solidFill>
                <a:srgbClr val="000000"/>
              </a:solidFill>
            </a:endParaRPr>
          </a:p>
          <a:p>
            <a:pPr marL="457200" lvl="1" indent="-342900">
              <a:lnSpc>
                <a:spcPct val="95000"/>
              </a:lnSpc>
              <a:spcBef>
                <a:spcPct val="0"/>
              </a:spcBef>
              <a:buClr>
                <a:srgbClr val="000000"/>
              </a:buClr>
              <a:buFontTx/>
              <a:buChar char="•"/>
            </a:pPr>
            <a:r>
              <a:rPr lang="en-US" sz="3200" dirty="0" smtClean="0">
                <a:solidFill>
                  <a:srgbClr val="000000"/>
                </a:solidFill>
              </a:rPr>
              <a:t>Datacenter </a:t>
            </a:r>
            <a:r>
              <a:rPr lang="en-US" sz="3200" dirty="0">
                <a:solidFill>
                  <a:srgbClr val="000000"/>
                </a:solidFill>
              </a:rPr>
              <a:t>and cloud-ready management </a:t>
            </a:r>
            <a:r>
              <a:rPr lang="en-US" sz="3200" dirty="0" smtClean="0">
                <a:solidFill>
                  <a:srgbClr val="000000"/>
                </a:solidFill>
              </a:rPr>
              <a:t>API</a:t>
            </a:r>
            <a:endParaRPr lang="en-US" sz="3200" dirty="0" smtClean="0"/>
          </a:p>
          <a:p>
            <a:pPr marL="857250" lvl="2" indent="-342900">
              <a:lnSpc>
                <a:spcPct val="95000"/>
              </a:lnSpc>
              <a:spcBef>
                <a:spcPct val="0"/>
              </a:spcBef>
              <a:buClr>
                <a:srgbClr val="000000"/>
              </a:buClr>
              <a:buFont typeface="Wingdings" pitchFamily="2" charset="2"/>
              <a:buChar char="§"/>
            </a:pPr>
            <a:r>
              <a:rPr lang="en-US" sz="2800" dirty="0" err="1" smtClean="0">
                <a:solidFill>
                  <a:srgbClr val="000000"/>
                </a:solidFill>
              </a:rPr>
              <a:t>XenAPI</a:t>
            </a:r>
            <a:r>
              <a:rPr lang="en-US" sz="2800" dirty="0" smtClean="0">
                <a:solidFill>
                  <a:srgbClr val="000000"/>
                </a:solidFill>
              </a:rPr>
              <a:t> (XAPI) is fully open source</a:t>
            </a:r>
            <a:endParaRPr lang="en-US" sz="2800" dirty="0" smtClean="0"/>
          </a:p>
          <a:p>
            <a:pPr marL="857250" lvl="2" indent="-342900">
              <a:lnSpc>
                <a:spcPct val="95000"/>
              </a:lnSpc>
              <a:spcBef>
                <a:spcPct val="0"/>
              </a:spcBef>
              <a:buClr>
                <a:srgbClr val="000000"/>
              </a:buClr>
              <a:buFont typeface="Wingdings" pitchFamily="2" charset="2"/>
              <a:buChar char="§"/>
            </a:pPr>
            <a:r>
              <a:rPr lang="en-US" sz="2800" dirty="0" err="1" smtClean="0">
                <a:solidFill>
                  <a:srgbClr val="000000"/>
                </a:solidFill>
              </a:rPr>
              <a:t>CloudStack</a:t>
            </a:r>
            <a:r>
              <a:rPr lang="en-US" sz="2800" dirty="0" smtClean="0">
                <a:solidFill>
                  <a:srgbClr val="000000"/>
                </a:solidFill>
              </a:rPr>
              <a:t> and </a:t>
            </a:r>
            <a:r>
              <a:rPr lang="en-US" sz="2800" dirty="0" err="1" smtClean="0">
                <a:solidFill>
                  <a:srgbClr val="000000"/>
                </a:solidFill>
              </a:rPr>
              <a:t>OpenStack</a:t>
            </a:r>
            <a:r>
              <a:rPr lang="en-US" sz="2800" dirty="0" smtClean="0">
                <a:solidFill>
                  <a:srgbClr val="000000"/>
                </a:solidFill>
              </a:rPr>
              <a:t> integration</a:t>
            </a:r>
            <a:endParaRPr lang="en-US" sz="2800" dirty="0" smtClean="0"/>
          </a:p>
        </p:txBody>
      </p:sp>
      <p:sp>
        <p:nvSpPr>
          <p:cNvPr id="2" name="Title 1"/>
          <p:cNvSpPr>
            <a:spLocks noGrp="1"/>
          </p:cNvSpPr>
          <p:nvPr>
            <p:ph type="title"/>
          </p:nvPr>
        </p:nvSpPr>
        <p:spPr/>
        <p:txBody>
          <a:bodyPr/>
          <a:lstStyle/>
          <a:p>
            <a:r>
              <a:rPr lang="en-GB" sz="6000" dirty="0" smtClean="0"/>
              <a:t>XCP Overview</a:t>
            </a:r>
            <a:endParaRPr lang="en-GB" sz="6000" dirty="0"/>
          </a:p>
        </p:txBody>
      </p:sp>
    </p:spTree>
    <p:extLst>
      <p:ext uri="{BB962C8B-B14F-4D97-AF65-F5344CB8AC3E}">
        <p14:creationId xmlns:p14="http://schemas.microsoft.com/office/powerpoint/2010/main" val="317318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t>Major XCP Features</a:t>
            </a:r>
            <a:endParaRPr lang="en-GB" sz="6000" dirty="0"/>
          </a:p>
        </p:txBody>
      </p:sp>
      <p:pic>
        <p:nvPicPr>
          <p:cNvPr id="5" name="Picture 2" descr="C:\Users\larsk.CITRITE\Documents\Artwork\Xen Mascots\XnfuPanEcosystem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0670" y="1578380"/>
            <a:ext cx="2476568" cy="320497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idx="1"/>
          </p:nvPr>
        </p:nvSpPr>
        <p:spPr/>
        <p:txBody>
          <a:bodyPr lIns="0" tIns="0" rIns="0" bIns="0"/>
          <a:lstStyle/>
          <a:p>
            <a:pPr marL="457200" lvl="1" indent="-342900">
              <a:lnSpc>
                <a:spcPct val="95000"/>
              </a:lnSpc>
              <a:spcBef>
                <a:spcPct val="0"/>
              </a:spcBef>
              <a:buClr>
                <a:srgbClr val="000000"/>
              </a:buClr>
              <a:buFontTx/>
              <a:buChar char="•"/>
            </a:pPr>
            <a:r>
              <a:rPr lang="en-US" dirty="0">
                <a:solidFill>
                  <a:srgbClr val="000000"/>
                </a:solidFill>
              </a:rPr>
              <a:t>VM lifecycle: live snapshots, checkpoint, migration </a:t>
            </a:r>
            <a:endParaRPr lang="en-US" sz="3200" dirty="0"/>
          </a:p>
          <a:p>
            <a:pPr marL="0" indent="0">
              <a:lnSpc>
                <a:spcPct val="95000"/>
              </a:lnSpc>
              <a:spcBef>
                <a:spcPct val="0"/>
              </a:spcBef>
              <a:buFontTx/>
              <a:buNone/>
            </a:pPr>
            <a:endParaRPr lang="en-US" sz="900" dirty="0">
              <a:solidFill>
                <a:srgbClr val="000000"/>
              </a:solidFill>
            </a:endParaRPr>
          </a:p>
          <a:p>
            <a:pPr marL="457200" lvl="1" indent="-342900">
              <a:lnSpc>
                <a:spcPct val="95000"/>
              </a:lnSpc>
              <a:spcBef>
                <a:spcPct val="0"/>
              </a:spcBef>
              <a:buClr>
                <a:srgbClr val="000000"/>
              </a:buClr>
              <a:buFontTx/>
              <a:buChar char="•"/>
            </a:pPr>
            <a:r>
              <a:rPr lang="en-US" dirty="0">
                <a:solidFill>
                  <a:srgbClr val="000000"/>
                </a:solidFill>
              </a:rPr>
              <a:t>Resource pools: f</a:t>
            </a:r>
            <a:r>
              <a:rPr lang="en-US" dirty="0" smtClean="0">
                <a:solidFill>
                  <a:srgbClr val="000000"/>
                </a:solidFill>
              </a:rPr>
              <a:t>lexible </a:t>
            </a:r>
            <a:r>
              <a:rPr lang="en-US" dirty="0">
                <a:solidFill>
                  <a:srgbClr val="000000"/>
                </a:solidFill>
              </a:rPr>
              <a:t>storage and networking</a:t>
            </a:r>
            <a:endParaRPr lang="en-US" sz="3200" dirty="0"/>
          </a:p>
          <a:p>
            <a:pPr marL="0" indent="0">
              <a:lnSpc>
                <a:spcPct val="95000"/>
              </a:lnSpc>
              <a:spcBef>
                <a:spcPct val="0"/>
              </a:spcBef>
              <a:buFontTx/>
              <a:buNone/>
            </a:pPr>
            <a:endParaRPr lang="en-US" sz="900" dirty="0">
              <a:solidFill>
                <a:srgbClr val="000000"/>
              </a:solidFill>
            </a:endParaRPr>
          </a:p>
          <a:p>
            <a:pPr marL="457200" lvl="1" indent="-342900">
              <a:lnSpc>
                <a:spcPct val="95000"/>
              </a:lnSpc>
              <a:spcBef>
                <a:spcPct val="0"/>
              </a:spcBef>
              <a:buClr>
                <a:srgbClr val="000000"/>
              </a:buClr>
              <a:buFontTx/>
              <a:buChar char="•"/>
            </a:pPr>
            <a:r>
              <a:rPr lang="en-US" dirty="0">
                <a:solidFill>
                  <a:srgbClr val="000000"/>
                </a:solidFill>
              </a:rPr>
              <a:t>Event tracking: progress, notification </a:t>
            </a:r>
            <a:endParaRPr lang="en-US" sz="3200" dirty="0"/>
          </a:p>
          <a:p>
            <a:pPr marL="0" indent="0">
              <a:lnSpc>
                <a:spcPct val="95000"/>
              </a:lnSpc>
              <a:spcBef>
                <a:spcPct val="0"/>
              </a:spcBef>
              <a:buFontTx/>
              <a:buNone/>
            </a:pPr>
            <a:endParaRPr lang="en-US" sz="900" dirty="0">
              <a:solidFill>
                <a:srgbClr val="000000"/>
              </a:solidFill>
            </a:endParaRPr>
          </a:p>
          <a:p>
            <a:pPr marL="457200" lvl="1" indent="-342900">
              <a:lnSpc>
                <a:spcPct val="95000"/>
              </a:lnSpc>
              <a:spcBef>
                <a:spcPct val="0"/>
              </a:spcBef>
              <a:buClr>
                <a:srgbClr val="000000"/>
              </a:buClr>
              <a:buFontTx/>
              <a:buChar char="•"/>
            </a:pPr>
            <a:r>
              <a:rPr lang="en-US" dirty="0">
                <a:solidFill>
                  <a:srgbClr val="000000"/>
                </a:solidFill>
              </a:rPr>
              <a:t>Upgrade and patching capabilities </a:t>
            </a:r>
            <a:endParaRPr lang="en-US" sz="3200" dirty="0"/>
          </a:p>
          <a:p>
            <a:pPr marL="0" indent="0">
              <a:lnSpc>
                <a:spcPct val="95000"/>
              </a:lnSpc>
              <a:spcBef>
                <a:spcPct val="0"/>
              </a:spcBef>
              <a:buFontTx/>
              <a:buNone/>
            </a:pPr>
            <a:endParaRPr lang="en-US" sz="900" dirty="0">
              <a:solidFill>
                <a:srgbClr val="000000"/>
              </a:solidFill>
            </a:endParaRPr>
          </a:p>
          <a:p>
            <a:pPr marL="457200" lvl="1" indent="-342900">
              <a:lnSpc>
                <a:spcPct val="95000"/>
              </a:lnSpc>
              <a:spcBef>
                <a:spcPct val="0"/>
              </a:spcBef>
              <a:buClr>
                <a:srgbClr val="000000"/>
              </a:buClr>
              <a:buFontTx/>
              <a:buChar char="•"/>
            </a:pPr>
            <a:r>
              <a:rPr lang="en-US" dirty="0" smtClean="0">
                <a:solidFill>
                  <a:srgbClr val="000000"/>
                </a:solidFill>
              </a:rPr>
              <a:t>Real-time performance monitoring and alerting</a:t>
            </a:r>
          </a:p>
          <a:p>
            <a:pPr marL="457200" lvl="1" indent="-342900">
              <a:lnSpc>
                <a:spcPct val="95000"/>
              </a:lnSpc>
              <a:spcBef>
                <a:spcPct val="0"/>
              </a:spcBef>
              <a:buClr>
                <a:srgbClr val="000000"/>
              </a:buClr>
              <a:buFontTx/>
              <a:buChar char="•"/>
            </a:pPr>
            <a:endParaRPr lang="en-US" sz="900" dirty="0">
              <a:solidFill>
                <a:srgbClr val="000000"/>
              </a:solidFill>
            </a:endParaRPr>
          </a:p>
          <a:p>
            <a:pPr marL="457200" lvl="1" indent="-342900">
              <a:lnSpc>
                <a:spcPct val="95000"/>
              </a:lnSpc>
              <a:spcBef>
                <a:spcPct val="0"/>
              </a:spcBef>
              <a:buClr>
                <a:srgbClr val="000000"/>
              </a:buClr>
              <a:buFontTx/>
              <a:buChar char="•"/>
            </a:pPr>
            <a:r>
              <a:rPr lang="en-US" dirty="0">
                <a:solidFill>
                  <a:srgbClr val="000000"/>
                </a:solidFill>
              </a:rPr>
              <a:t>Built-in support and templates for Windows and Linux </a:t>
            </a:r>
            <a:r>
              <a:rPr lang="en-US" dirty="0" smtClean="0">
                <a:solidFill>
                  <a:srgbClr val="000000"/>
                </a:solidFill>
              </a:rPr>
              <a:t>guests</a:t>
            </a:r>
          </a:p>
          <a:p>
            <a:pPr marL="0" indent="0">
              <a:lnSpc>
                <a:spcPct val="95000"/>
              </a:lnSpc>
              <a:spcBef>
                <a:spcPct val="0"/>
              </a:spcBef>
              <a:buFontTx/>
              <a:buNone/>
            </a:pPr>
            <a:endParaRPr lang="en-US" sz="900" dirty="0">
              <a:solidFill>
                <a:srgbClr val="000000"/>
              </a:solidFill>
            </a:endParaRPr>
          </a:p>
          <a:p>
            <a:pPr marL="457200" lvl="1" indent="-342900">
              <a:lnSpc>
                <a:spcPct val="95000"/>
              </a:lnSpc>
              <a:spcBef>
                <a:spcPct val="0"/>
              </a:spcBef>
              <a:buClr>
                <a:srgbClr val="000000"/>
              </a:buClr>
              <a:buFontTx/>
              <a:buChar char="•"/>
            </a:pPr>
            <a:r>
              <a:rPr lang="en-US" dirty="0">
                <a:solidFill>
                  <a:srgbClr val="000000"/>
                </a:solidFill>
              </a:rPr>
              <a:t>Open </a:t>
            </a:r>
            <a:r>
              <a:rPr lang="en-US" dirty="0" err="1">
                <a:solidFill>
                  <a:srgbClr val="000000"/>
                </a:solidFill>
              </a:rPr>
              <a:t>vSwitch</a:t>
            </a:r>
            <a:r>
              <a:rPr lang="en-US" dirty="0">
                <a:solidFill>
                  <a:srgbClr val="000000"/>
                </a:solidFill>
              </a:rPr>
              <a:t> support built-in</a:t>
            </a:r>
          </a:p>
          <a:p>
            <a:pPr marL="114300" lvl="1" indent="0">
              <a:lnSpc>
                <a:spcPct val="95000"/>
              </a:lnSpc>
              <a:spcBef>
                <a:spcPct val="0"/>
              </a:spcBef>
              <a:buClr>
                <a:srgbClr val="000000"/>
              </a:buClr>
              <a:buNone/>
            </a:pPr>
            <a:endParaRPr lang="en-US" sz="700" dirty="0">
              <a:solidFill>
                <a:srgbClr val="000000"/>
              </a:solidFill>
            </a:endParaRPr>
          </a:p>
          <a:p>
            <a:pPr marL="114300" lvl="1" indent="0">
              <a:lnSpc>
                <a:spcPct val="95000"/>
              </a:lnSpc>
              <a:spcBef>
                <a:spcPct val="0"/>
              </a:spcBef>
              <a:buClr>
                <a:srgbClr val="000000"/>
              </a:buClr>
              <a:buNone/>
            </a:pPr>
            <a:endParaRPr lang="en-US" sz="900" dirty="0" smtClean="0">
              <a:solidFill>
                <a:srgbClr val="000000"/>
              </a:solidFill>
            </a:endParaRPr>
          </a:p>
          <a:p>
            <a:pPr marL="114300" lvl="1" indent="0">
              <a:lnSpc>
                <a:spcPct val="95000"/>
              </a:lnSpc>
              <a:spcBef>
                <a:spcPct val="0"/>
              </a:spcBef>
              <a:buClr>
                <a:srgbClr val="000000"/>
              </a:buClr>
              <a:buNone/>
            </a:pPr>
            <a:endParaRPr lang="en-US" sz="900" dirty="0">
              <a:solidFill>
                <a:srgbClr val="000000"/>
              </a:solidFill>
            </a:endParaRPr>
          </a:p>
          <a:p>
            <a:pPr marL="114300" lvl="1" indent="0">
              <a:lnSpc>
                <a:spcPct val="95000"/>
              </a:lnSpc>
              <a:spcBef>
                <a:spcPct val="0"/>
              </a:spcBef>
              <a:buClr>
                <a:srgbClr val="000000"/>
              </a:buClr>
              <a:buNone/>
            </a:pPr>
            <a:r>
              <a:rPr lang="en-US" sz="900" dirty="0" smtClean="0">
                <a:solidFill>
                  <a:srgbClr val="000000"/>
                </a:solidFill>
              </a:rPr>
              <a:t/>
            </a:r>
            <a:br>
              <a:rPr lang="en-US" sz="900" dirty="0" smtClean="0">
                <a:solidFill>
                  <a:srgbClr val="000000"/>
                </a:solidFill>
              </a:rPr>
            </a:br>
            <a:endParaRPr lang="en-US" sz="900" dirty="0" smtClean="0">
              <a:solidFill>
                <a:srgbClr val="000000"/>
              </a:solidFill>
            </a:endParaRPr>
          </a:p>
        </p:txBody>
      </p:sp>
    </p:spTree>
    <p:extLst>
      <p:ext uri="{BB962C8B-B14F-4D97-AF65-F5344CB8AC3E}">
        <p14:creationId xmlns:p14="http://schemas.microsoft.com/office/powerpoint/2010/main" val="2492732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b="1" kern="1200" dirty="0"/>
              <a:t>Architectural </a:t>
            </a:r>
            <a:r>
              <a:rPr lang="en-GB" sz="2400" b="1" kern="1200" dirty="0" smtClean="0"/>
              <a:t>Improvements:</a:t>
            </a:r>
            <a:r>
              <a:rPr lang="en-GB" sz="2400" kern="1200" dirty="0" smtClean="0"/>
              <a:t> Xen 4.1, GPT, smaller Dom0</a:t>
            </a:r>
          </a:p>
          <a:p>
            <a:endParaRPr lang="en-GB" sz="700" kern="1200" dirty="0" smtClean="0"/>
          </a:p>
          <a:p>
            <a:r>
              <a:rPr lang="en-GB" sz="2400" b="1" kern="1200" dirty="0" smtClean="0"/>
              <a:t>GPU pass through:</a:t>
            </a:r>
            <a:r>
              <a:rPr lang="en-GB" sz="2400" kern="1200" dirty="0" smtClean="0"/>
              <a:t> for VMs serving high end graphics</a:t>
            </a:r>
          </a:p>
          <a:p>
            <a:endParaRPr lang="en-GB" sz="700" kern="1200" dirty="0" smtClean="0"/>
          </a:p>
          <a:p>
            <a:r>
              <a:rPr lang="en-GB" sz="2400" b="1" kern="1200" dirty="0" smtClean="0"/>
              <a:t>Performance and Scalability:</a:t>
            </a:r>
            <a:r>
              <a:rPr lang="en-GB" sz="2400" kern="1200" dirty="0" smtClean="0"/>
              <a:t> </a:t>
            </a:r>
          </a:p>
          <a:p>
            <a:pPr lvl="1"/>
            <a:r>
              <a:rPr lang="en-GB" sz="2000" kern="1200" dirty="0" smtClean="0"/>
              <a:t>1 TB </a:t>
            </a:r>
            <a:r>
              <a:rPr lang="en-GB" sz="2000" kern="1200" dirty="0" err="1" smtClean="0"/>
              <a:t>mem</a:t>
            </a:r>
            <a:r>
              <a:rPr lang="en-GB" sz="2000" kern="1200" dirty="0" smtClean="0"/>
              <a:t>/host</a:t>
            </a:r>
          </a:p>
          <a:p>
            <a:pPr lvl="1"/>
            <a:r>
              <a:rPr lang="en-GB" sz="2000" kern="1200" dirty="0" smtClean="0"/>
              <a:t>16 VCPUs/VM, 128 GB/VM</a:t>
            </a:r>
          </a:p>
          <a:p>
            <a:endParaRPr lang="en-GB" sz="700" kern="1200" dirty="0" smtClean="0"/>
          </a:p>
          <a:p>
            <a:r>
              <a:rPr lang="en-GB" sz="2400" b="1" kern="1200" dirty="0" smtClean="0"/>
              <a:t>Networking: </a:t>
            </a:r>
            <a:r>
              <a:rPr lang="en-GB" sz="2400" kern="1200" dirty="0" smtClean="0"/>
              <a:t>Open </a:t>
            </a:r>
            <a:r>
              <a:rPr lang="en-GB" sz="2400" kern="1200" dirty="0" err="1" smtClean="0"/>
              <a:t>vSwitch</a:t>
            </a:r>
            <a:r>
              <a:rPr lang="en-GB" sz="2400" kern="1200" dirty="0" smtClean="0"/>
              <a:t> (default), Active-Backup NIC Bonding</a:t>
            </a:r>
          </a:p>
          <a:p>
            <a:endParaRPr lang="en-GB" sz="700" kern="1200" dirty="0" smtClean="0"/>
          </a:p>
          <a:p>
            <a:r>
              <a:rPr lang="en-GB" sz="2400" b="1" dirty="0" smtClean="0"/>
              <a:t>Virtual Appliance:</a:t>
            </a:r>
            <a:r>
              <a:rPr lang="en-GB" sz="2400" dirty="0" smtClean="0"/>
              <a:t> multi-VM and boot sequenced, OVF support</a:t>
            </a:r>
          </a:p>
          <a:p>
            <a:endParaRPr lang="en-GB" sz="700" dirty="0" smtClean="0"/>
          </a:p>
          <a:p>
            <a:r>
              <a:rPr lang="en-GB" sz="2400" dirty="0"/>
              <a:t>M</a:t>
            </a:r>
            <a:r>
              <a:rPr lang="en-GB" sz="2400" dirty="0" smtClean="0"/>
              <a:t>ore guest OS templates</a:t>
            </a:r>
          </a:p>
        </p:txBody>
      </p:sp>
      <p:sp>
        <p:nvSpPr>
          <p:cNvPr id="3" name="Title 2"/>
          <p:cNvSpPr>
            <a:spLocks noGrp="1"/>
          </p:cNvSpPr>
          <p:nvPr>
            <p:ph type="title"/>
          </p:nvPr>
        </p:nvSpPr>
        <p:spPr/>
        <p:txBody>
          <a:bodyPr/>
          <a:lstStyle/>
          <a:p>
            <a:r>
              <a:rPr lang="en-GB" sz="6000" dirty="0" smtClean="0"/>
              <a:t>XCP 1.5 (in beta)</a:t>
            </a:r>
            <a:endParaRPr lang="en-GB" sz="6000" dirty="0"/>
          </a:p>
        </p:txBody>
      </p:sp>
    </p:spTree>
    <p:extLst>
      <p:ext uri="{BB962C8B-B14F-4D97-AF65-F5344CB8AC3E}">
        <p14:creationId xmlns:p14="http://schemas.microsoft.com/office/powerpoint/2010/main" val="333512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smtClean="0"/>
              <a:t>XAPI </a:t>
            </a:r>
            <a:r>
              <a:rPr lang="en-GB" sz="2400" dirty="0"/>
              <a:t>is the backbone of </a:t>
            </a:r>
            <a:r>
              <a:rPr lang="en-GB" sz="2400" dirty="0" smtClean="0"/>
              <a:t>XCP</a:t>
            </a:r>
            <a:endParaRPr lang="en-GB" sz="2400" dirty="0"/>
          </a:p>
          <a:p>
            <a:pPr lvl="1"/>
            <a:r>
              <a:rPr lang="en-GB" sz="2000" dirty="0"/>
              <a:t>Provides the glue between </a:t>
            </a:r>
            <a:r>
              <a:rPr lang="en-GB" sz="2000" dirty="0" smtClean="0"/>
              <a:t>all components</a:t>
            </a:r>
            <a:endParaRPr lang="en-GB" sz="2000" dirty="0"/>
          </a:p>
          <a:p>
            <a:pPr lvl="1"/>
            <a:r>
              <a:rPr lang="en-GB" sz="2000" dirty="0"/>
              <a:t>Is the backend for all management </a:t>
            </a:r>
            <a:r>
              <a:rPr lang="en-GB" sz="2000" dirty="0" smtClean="0"/>
              <a:t>applications</a:t>
            </a:r>
            <a:endParaRPr lang="en-GB" sz="500" dirty="0"/>
          </a:p>
          <a:p>
            <a:pPr lvl="1"/>
            <a:r>
              <a:rPr lang="en-GB" sz="2000" dirty="0" smtClean="0"/>
              <a:t>Also called </a:t>
            </a:r>
            <a:r>
              <a:rPr lang="en-GB" sz="2000" dirty="0" err="1" smtClean="0"/>
              <a:t>XenAPI</a:t>
            </a:r>
            <a:endParaRPr lang="en-GB" sz="2000" dirty="0" smtClean="0"/>
          </a:p>
          <a:p>
            <a:endParaRPr lang="en-GB" sz="500" dirty="0"/>
          </a:p>
          <a:p>
            <a:r>
              <a:rPr lang="en-GB" sz="2400" dirty="0"/>
              <a:t>It's a XML-RPC style API, served via HTTPS</a:t>
            </a:r>
          </a:p>
          <a:p>
            <a:pPr lvl="1"/>
            <a:r>
              <a:rPr lang="en-GB" sz="2000" dirty="0" smtClean="0"/>
              <a:t>Provided by a service on every XCP dom0 host</a:t>
            </a:r>
          </a:p>
          <a:p>
            <a:pPr lvl="1"/>
            <a:r>
              <a:rPr lang="en-GB" sz="2000" dirty="0" smtClean="0"/>
              <a:t>Designed to by highly programmable</a:t>
            </a:r>
          </a:p>
          <a:p>
            <a:pPr lvl="1"/>
            <a:r>
              <a:rPr lang="en-GB" sz="2000" dirty="0" smtClean="0"/>
              <a:t>API bindings for many languages: .NET, Java, C, </a:t>
            </a:r>
            <a:r>
              <a:rPr lang="en-GB" sz="2000" dirty="0" err="1" smtClean="0"/>
              <a:t>Powershell</a:t>
            </a:r>
            <a:r>
              <a:rPr lang="en-GB" sz="2000" dirty="0" smtClean="0"/>
              <a:t>, Python</a:t>
            </a:r>
          </a:p>
          <a:p>
            <a:pPr lvl="1"/>
            <a:endParaRPr lang="en-GB" sz="500" dirty="0"/>
          </a:p>
          <a:p>
            <a:r>
              <a:rPr lang="en-GB" sz="2400" dirty="0" smtClean="0"/>
              <a:t>XAPI is Extensible via plugins</a:t>
            </a:r>
          </a:p>
          <a:p>
            <a:pPr lvl="1"/>
            <a:r>
              <a:rPr lang="en-GB" sz="2000" dirty="0"/>
              <a:t>E.g. used by </a:t>
            </a:r>
            <a:r>
              <a:rPr lang="en-GB" sz="2000" dirty="0" err="1" smtClean="0"/>
              <a:t>OpenStack</a:t>
            </a:r>
            <a:endParaRPr lang="en-GB" sz="2000" dirty="0"/>
          </a:p>
        </p:txBody>
      </p:sp>
      <p:sp>
        <p:nvSpPr>
          <p:cNvPr id="3" name="Title 2"/>
          <p:cNvSpPr>
            <a:spLocks noGrp="1"/>
          </p:cNvSpPr>
          <p:nvPr>
            <p:ph type="title"/>
          </p:nvPr>
        </p:nvSpPr>
        <p:spPr/>
        <p:txBody>
          <a:bodyPr/>
          <a:lstStyle/>
          <a:p>
            <a:r>
              <a:rPr lang="en-GB" sz="6000" dirty="0" smtClean="0"/>
              <a:t>XAPI: What is it?</a:t>
            </a:r>
            <a:endParaRPr lang="en-GB" sz="6000" dirty="0"/>
          </a:p>
        </p:txBody>
      </p:sp>
    </p:spTree>
    <p:extLst>
      <p:ext uri="{BB962C8B-B14F-4D97-AF65-F5344CB8AC3E}">
        <p14:creationId xmlns:p14="http://schemas.microsoft.com/office/powerpoint/2010/main" val="1385811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직선 화살표 연결선 9"/>
          <p:cNvCxnSpPr/>
          <p:nvPr/>
        </p:nvCxnSpPr>
        <p:spPr>
          <a:xfrm flipV="1">
            <a:off x="659757" y="2696901"/>
            <a:ext cx="10926501" cy="2"/>
          </a:xfrm>
          <a:prstGeom prst="straightConnector1">
            <a:avLst/>
          </a:prstGeom>
          <a:ln w="476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직선 연결선 10"/>
          <p:cNvCxnSpPr/>
          <p:nvPr/>
        </p:nvCxnSpPr>
        <p:spPr>
          <a:xfrm rot="5400000">
            <a:off x="776445" y="266228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타원 18"/>
          <p:cNvSpPr/>
          <p:nvPr/>
        </p:nvSpPr>
        <p:spPr>
          <a:xfrm>
            <a:off x="919321" y="2562846"/>
            <a:ext cx="214314" cy="214314"/>
          </a:xfrm>
          <a:prstGeom prst="ellipse">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53" name="Title 2"/>
          <p:cNvSpPr>
            <a:spLocks noGrp="1"/>
          </p:cNvSpPr>
          <p:nvPr>
            <p:ph type="title"/>
          </p:nvPr>
        </p:nvSpPr>
        <p:spPr>
          <a:xfrm>
            <a:off x="914400" y="333375"/>
            <a:ext cx="10358438" cy="1144588"/>
          </a:xfrm>
        </p:spPr>
        <p:txBody>
          <a:bodyPr/>
          <a:lstStyle/>
          <a:p>
            <a:r>
              <a:rPr lang="en-GB" sz="5400" dirty="0" smtClean="0"/>
              <a:t>A Brief History of Xen in the Cloud</a:t>
            </a:r>
            <a:endParaRPr lang="en-GB" sz="5400" dirty="0"/>
          </a:p>
        </p:txBody>
      </p:sp>
      <p:grpSp>
        <p:nvGrpSpPr>
          <p:cNvPr id="7" name="Group 6"/>
          <p:cNvGrpSpPr/>
          <p:nvPr/>
        </p:nvGrpSpPr>
        <p:grpSpPr>
          <a:xfrm>
            <a:off x="3224301" y="1938130"/>
            <a:ext cx="1755037" cy="2494293"/>
            <a:chOff x="3847145" y="1938130"/>
            <a:chExt cx="1755037" cy="2494293"/>
          </a:xfrm>
        </p:grpSpPr>
        <p:cxnSp>
          <p:nvCxnSpPr>
            <p:cNvPr id="26" name="직선 연결선 14"/>
            <p:cNvCxnSpPr/>
            <p:nvPr/>
          </p:nvCxnSpPr>
          <p:spPr>
            <a:xfrm flipH="1">
              <a:off x="4260335" y="2412250"/>
              <a:ext cx="0" cy="1295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47145" y="1938130"/>
              <a:ext cx="1244072"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Oct ‘03</a:t>
              </a:r>
              <a:endParaRPr lang="ko-KR" altLang="en-US" sz="2800" b="1" dirty="0">
                <a:latin typeface="Calibri" pitchFamily="34" charset="0"/>
                <a:cs typeface="Calibri" pitchFamily="34" charset="0"/>
              </a:endParaRPr>
            </a:p>
          </p:txBody>
        </p:sp>
        <p:sp>
          <p:nvSpPr>
            <p:cNvPr id="32" name="타원 20"/>
            <p:cNvSpPr/>
            <p:nvPr/>
          </p:nvSpPr>
          <p:spPr>
            <a:xfrm>
              <a:off x="4154506"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33" name="TextBox 32"/>
            <p:cNvSpPr txBox="1"/>
            <p:nvPr/>
          </p:nvSpPr>
          <p:spPr>
            <a:xfrm>
              <a:off x="3847145" y="3724537"/>
              <a:ext cx="1755037" cy="707886"/>
            </a:xfrm>
            <a:prstGeom prst="rect">
              <a:avLst/>
            </a:prstGeom>
            <a:noFill/>
          </p:spPr>
          <p:txBody>
            <a:bodyPr wrap="square" rtlCol="0">
              <a:spAutoFit/>
            </a:bodyPr>
            <a:lstStyle/>
            <a:p>
              <a:r>
                <a:rPr lang="en-US" altLang="ko-KR" sz="2000" b="1" dirty="0" smtClean="0">
                  <a:latin typeface="Calibri" pitchFamily="34" charset="0"/>
                  <a:cs typeface="Calibri" pitchFamily="34" charset="0"/>
                </a:rPr>
                <a:t>Xen Presented at </a:t>
              </a:r>
              <a:r>
                <a:rPr lang="en-GB" altLang="ko-KR" sz="2000" b="1" dirty="0" smtClean="0">
                  <a:latin typeface="Calibri" pitchFamily="34" charset="0"/>
                  <a:cs typeface="Calibri" pitchFamily="34" charset="0"/>
                </a:rPr>
                <a:t>SOSP </a:t>
              </a:r>
              <a:endParaRPr lang="ko-KR" altLang="en-US" sz="2000" dirty="0">
                <a:latin typeface="Calibri" pitchFamily="34" charset="0"/>
                <a:cs typeface="Calibri" pitchFamily="34" charset="0"/>
              </a:endParaRPr>
            </a:p>
          </p:txBody>
        </p:sp>
      </p:grpSp>
      <p:sp>
        <p:nvSpPr>
          <p:cNvPr id="52" name="TextBox 51"/>
          <p:cNvSpPr txBox="1"/>
          <p:nvPr/>
        </p:nvSpPr>
        <p:spPr>
          <a:xfrm>
            <a:off x="7905444" y="2923937"/>
            <a:ext cx="2527241" cy="707886"/>
          </a:xfrm>
          <a:prstGeom prst="rect">
            <a:avLst/>
          </a:prstGeom>
          <a:noFill/>
        </p:spPr>
        <p:txBody>
          <a:bodyPr wrap="square" rtlCol="0">
            <a:spAutoFit/>
          </a:bodyPr>
          <a:lstStyle/>
          <a:p>
            <a:pPr algn="r"/>
            <a:r>
              <a:rPr lang="en-GB" altLang="ko-KR" sz="2000" b="1" dirty="0" smtClean="0">
                <a:latin typeface="Calibri" pitchFamily="34" charset="0"/>
                <a:cs typeface="Calibri" pitchFamily="34" charset="0"/>
              </a:rPr>
              <a:t>XCP 1.x</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Cloud </a:t>
            </a:r>
            <a:r>
              <a:rPr lang="en-GB" altLang="ko-KR" sz="2000" b="1" dirty="0" err="1" smtClean="0">
                <a:latin typeface="Calibri" pitchFamily="34" charset="0"/>
                <a:cs typeface="Calibri" pitchFamily="34" charset="0"/>
              </a:rPr>
              <a:t>Mgmt</a:t>
            </a:r>
            <a:endParaRPr lang="ko-KR" altLang="en-US" sz="2000" dirty="0">
              <a:latin typeface="Calibri" pitchFamily="34" charset="0"/>
              <a:cs typeface="Calibri" pitchFamily="34" charset="0"/>
            </a:endParaRPr>
          </a:p>
        </p:txBody>
      </p:sp>
      <p:grpSp>
        <p:nvGrpSpPr>
          <p:cNvPr id="12" name="Group 11"/>
          <p:cNvGrpSpPr/>
          <p:nvPr/>
        </p:nvGrpSpPr>
        <p:grpSpPr>
          <a:xfrm>
            <a:off x="5286527" y="1938130"/>
            <a:ext cx="3014710" cy="2494293"/>
            <a:chOff x="5909371" y="1938130"/>
            <a:chExt cx="3014710" cy="2494293"/>
          </a:xfrm>
        </p:grpSpPr>
        <p:cxnSp>
          <p:nvCxnSpPr>
            <p:cNvPr id="46" name="직선 연결선 14"/>
            <p:cNvCxnSpPr/>
            <p:nvPr/>
          </p:nvCxnSpPr>
          <p:spPr>
            <a:xfrm flipH="1">
              <a:off x="7896810" y="2412250"/>
              <a:ext cx="0" cy="1295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31796" y="1938130"/>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‘08</a:t>
              </a:r>
              <a:endParaRPr lang="ko-KR" altLang="en-US" sz="2800" b="1" dirty="0">
                <a:latin typeface="Calibri" pitchFamily="34" charset="0"/>
                <a:cs typeface="Calibri" pitchFamily="34" charset="0"/>
              </a:endParaRPr>
            </a:p>
          </p:txBody>
        </p:sp>
        <p:sp>
          <p:nvSpPr>
            <p:cNvPr id="28" name="TextBox 27"/>
            <p:cNvSpPr txBox="1"/>
            <p:nvPr/>
          </p:nvSpPr>
          <p:spPr>
            <a:xfrm>
              <a:off x="5909371" y="1938130"/>
              <a:ext cx="704848"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‘06</a:t>
              </a:r>
              <a:endParaRPr lang="ko-KR" altLang="en-US" sz="2800" b="1" dirty="0">
                <a:latin typeface="Calibri" pitchFamily="34" charset="0"/>
                <a:cs typeface="Calibri" pitchFamily="34" charset="0"/>
              </a:endParaRPr>
            </a:p>
          </p:txBody>
        </p:sp>
        <p:sp>
          <p:nvSpPr>
            <p:cNvPr id="38" name="타원 26"/>
            <p:cNvSpPr/>
            <p:nvPr/>
          </p:nvSpPr>
          <p:spPr>
            <a:xfrm>
              <a:off x="7790869"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cxnSp>
          <p:nvCxnSpPr>
            <p:cNvPr id="43" name="직선 연결선 10"/>
            <p:cNvCxnSpPr/>
            <p:nvPr/>
          </p:nvCxnSpPr>
          <p:spPr>
            <a:xfrm rot="5400000">
              <a:off x="6021845" y="266228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09371" y="2923937"/>
              <a:ext cx="1755037" cy="1015663"/>
            </a:xfrm>
            <a:prstGeom prst="rect">
              <a:avLst/>
            </a:prstGeom>
            <a:noFill/>
          </p:spPr>
          <p:txBody>
            <a:bodyPr wrap="square" rtlCol="0">
              <a:spAutoFit/>
            </a:bodyPr>
            <a:lstStyle/>
            <a:p>
              <a:r>
                <a:rPr lang="en-GB" altLang="ko-KR" sz="2000" b="1" dirty="0" smtClean="0">
                  <a:latin typeface="Calibri" pitchFamily="34" charset="0"/>
                  <a:cs typeface="Calibri" pitchFamily="34" charset="0"/>
                </a:rPr>
                <a:t>Amazon EC2</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and </a:t>
              </a:r>
              <a:r>
                <a:rPr lang="en-GB" altLang="ko-KR" sz="2000" b="1" dirty="0" err="1" smtClean="0">
                  <a:latin typeface="Calibri" pitchFamily="34" charset="0"/>
                  <a:cs typeface="Calibri" pitchFamily="34" charset="0"/>
                </a:rPr>
                <a:t>Slicehost</a:t>
              </a:r>
              <a:r>
                <a:rPr lang="en-GB" altLang="ko-KR" sz="2000" b="1" dirty="0" smtClean="0">
                  <a:latin typeface="Calibri" pitchFamily="34" charset="0"/>
                  <a:cs typeface="Calibri" pitchFamily="34" charset="0"/>
                </a:rPr>
                <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launched</a:t>
              </a:r>
              <a:endParaRPr lang="ko-KR" altLang="en-US" sz="2000" dirty="0">
                <a:latin typeface="Calibri" pitchFamily="34" charset="0"/>
                <a:cs typeface="Calibri" pitchFamily="34" charset="0"/>
              </a:endParaRPr>
            </a:p>
          </p:txBody>
        </p:sp>
        <p:sp>
          <p:nvSpPr>
            <p:cNvPr id="34" name="타원 22"/>
            <p:cNvSpPr/>
            <p:nvPr/>
          </p:nvSpPr>
          <p:spPr>
            <a:xfrm>
              <a:off x="6157337"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48" name="TextBox 47"/>
            <p:cNvSpPr txBox="1"/>
            <p:nvPr/>
          </p:nvSpPr>
          <p:spPr>
            <a:xfrm>
              <a:off x="7531796" y="3724537"/>
              <a:ext cx="1392285" cy="707886"/>
            </a:xfrm>
            <a:prstGeom prst="rect">
              <a:avLst/>
            </a:prstGeom>
            <a:noFill/>
          </p:spPr>
          <p:txBody>
            <a:bodyPr wrap="square" rtlCol="0">
              <a:spAutoFit/>
            </a:bodyPr>
            <a:lstStyle/>
            <a:p>
              <a:r>
                <a:rPr lang="en-GB" altLang="ko-KR" sz="2000" b="1" dirty="0" err="1" smtClean="0">
                  <a:latin typeface="Calibri" pitchFamily="34" charset="0"/>
                  <a:cs typeface="Calibri" pitchFamily="34" charset="0"/>
                </a:rPr>
                <a:t>Rackspace</a:t>
              </a:r>
              <a:r>
                <a:rPr lang="en-GB" altLang="ko-KR" sz="2000" b="1" dirty="0" smtClean="0">
                  <a:latin typeface="Calibri" pitchFamily="34" charset="0"/>
                  <a:cs typeface="Calibri" pitchFamily="34" charset="0"/>
                </a:rPr>
                <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Cloud </a:t>
              </a:r>
              <a:endParaRPr lang="ko-KR" altLang="en-US" sz="2000" dirty="0">
                <a:latin typeface="Calibri" pitchFamily="34" charset="0"/>
                <a:cs typeface="Calibri" pitchFamily="34" charset="0"/>
              </a:endParaRPr>
            </a:p>
          </p:txBody>
        </p:sp>
      </p:grpSp>
      <p:sp>
        <p:nvSpPr>
          <p:cNvPr id="56" name="TextBox 55"/>
          <p:cNvSpPr txBox="1"/>
          <p:nvPr/>
        </p:nvSpPr>
        <p:spPr>
          <a:xfrm>
            <a:off x="590310" y="1938130"/>
            <a:ext cx="1527858" cy="523220"/>
          </a:xfrm>
          <a:prstGeom prst="rect">
            <a:avLst/>
          </a:prstGeom>
          <a:noFill/>
        </p:spPr>
        <p:txBody>
          <a:bodyPr wrap="square" rtlCol="0">
            <a:spAutoFit/>
          </a:bodyPr>
          <a:lstStyle/>
          <a:p>
            <a:r>
              <a:rPr lang="en-US" altLang="ko-KR" sz="2800" b="1" dirty="0" smtClean="0">
                <a:solidFill>
                  <a:schemeClr val="bg2"/>
                </a:solidFill>
                <a:latin typeface="Calibri" pitchFamily="34" charset="0"/>
                <a:cs typeface="Calibri" pitchFamily="34" charset="0"/>
              </a:rPr>
              <a:t>Late</a:t>
            </a:r>
            <a:r>
              <a:rPr lang="ko-KR" altLang="en-US" sz="2800" b="1" dirty="0">
                <a:solidFill>
                  <a:schemeClr val="bg2"/>
                </a:solidFill>
                <a:latin typeface="Calibri" pitchFamily="34" charset="0"/>
                <a:cs typeface="Calibri" pitchFamily="34" charset="0"/>
              </a:rPr>
              <a:t> </a:t>
            </a:r>
            <a:r>
              <a:rPr lang="en-GB" altLang="ko-KR" sz="2800" b="1" dirty="0" smtClean="0">
                <a:solidFill>
                  <a:schemeClr val="bg2"/>
                </a:solidFill>
                <a:latin typeface="Calibri" pitchFamily="34" charset="0"/>
                <a:cs typeface="Calibri" pitchFamily="34" charset="0"/>
              </a:rPr>
              <a:t>90s</a:t>
            </a:r>
            <a:endParaRPr lang="en-US" altLang="ko-KR" sz="2800" b="1" dirty="0" smtClean="0">
              <a:solidFill>
                <a:schemeClr val="bg2"/>
              </a:solidFill>
              <a:latin typeface="Calibri" pitchFamily="34" charset="0"/>
              <a:cs typeface="Calibri" pitchFamily="34" charset="0"/>
            </a:endParaRPr>
          </a:p>
        </p:txBody>
      </p:sp>
      <p:sp>
        <p:nvSpPr>
          <p:cNvPr id="57" name="TextBox 56"/>
          <p:cNvSpPr txBox="1"/>
          <p:nvPr/>
        </p:nvSpPr>
        <p:spPr>
          <a:xfrm>
            <a:off x="590310" y="2945163"/>
            <a:ext cx="2233913" cy="707886"/>
          </a:xfrm>
          <a:prstGeom prst="rect">
            <a:avLst/>
          </a:prstGeom>
          <a:noFill/>
        </p:spPr>
        <p:txBody>
          <a:bodyPr wrap="square" rtlCol="0">
            <a:spAutoFit/>
          </a:bodyPr>
          <a:lstStyle/>
          <a:p>
            <a:r>
              <a:rPr lang="en-GB" altLang="ko-KR" sz="2000" b="1" dirty="0" err="1" smtClean="0">
                <a:solidFill>
                  <a:schemeClr val="bg2"/>
                </a:solidFill>
                <a:latin typeface="Calibri" pitchFamily="34" charset="0"/>
                <a:cs typeface="Calibri" pitchFamily="34" charset="0"/>
              </a:rPr>
              <a:t>XenoServer</a:t>
            </a:r>
            <a:r>
              <a:rPr lang="en-GB" altLang="ko-KR" sz="2000" b="1" dirty="0" smtClean="0">
                <a:solidFill>
                  <a:schemeClr val="bg2"/>
                </a:solidFill>
                <a:latin typeface="Calibri" pitchFamily="34" charset="0"/>
                <a:cs typeface="Calibri" pitchFamily="34" charset="0"/>
              </a:rPr>
              <a:t> Project</a:t>
            </a:r>
            <a:endParaRPr lang="en-US" altLang="ko-KR" sz="2000" b="1" dirty="0" smtClean="0">
              <a:solidFill>
                <a:schemeClr val="bg2"/>
              </a:solidFill>
              <a:latin typeface="Calibri" pitchFamily="34" charset="0"/>
              <a:cs typeface="Calibri" pitchFamily="34" charset="0"/>
            </a:endParaRPr>
          </a:p>
          <a:p>
            <a:r>
              <a:rPr lang="en-US" altLang="ko-KR" sz="2000" dirty="0" smtClean="0">
                <a:solidFill>
                  <a:schemeClr val="bg2"/>
                </a:solidFill>
                <a:latin typeface="Calibri" pitchFamily="34" charset="0"/>
                <a:cs typeface="Calibri" pitchFamily="34" charset="0"/>
              </a:rPr>
              <a:t>(Cambridge Univ.)</a:t>
            </a:r>
            <a:endParaRPr lang="ko-KR" altLang="en-US" sz="2000" dirty="0">
              <a:solidFill>
                <a:schemeClr val="bg2"/>
              </a:solidFill>
              <a:latin typeface="Calibri" pitchFamily="34" charset="0"/>
              <a:cs typeface="Calibri" pitchFamily="34" charset="0"/>
            </a:endParaRPr>
          </a:p>
        </p:txBody>
      </p:sp>
      <p:pic>
        <p:nvPicPr>
          <p:cNvPr id="47" name="Picture 3" descr="C:\Users\larsk.CITRITE\Documents\Artwork\Xen Mascots\Revision 1\small-cloud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956345" y="4144232"/>
            <a:ext cx="1156296" cy="66602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larsk.CITRITE\Documents\Artwork\Xen Mascots\Revision 1\large-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534493" y="4541679"/>
            <a:ext cx="2459304" cy="9640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167212" y="1938130"/>
            <a:ext cx="3431676" cy="3410627"/>
            <a:chOff x="8167212" y="1938130"/>
            <a:chExt cx="3431676" cy="3410627"/>
          </a:xfrm>
        </p:grpSpPr>
        <p:sp>
          <p:nvSpPr>
            <p:cNvPr id="44" name="TextBox 43"/>
            <p:cNvSpPr txBox="1"/>
            <p:nvPr/>
          </p:nvSpPr>
          <p:spPr>
            <a:xfrm>
              <a:off x="8167212" y="1938130"/>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‘09</a:t>
              </a:r>
              <a:endParaRPr lang="ko-KR" altLang="en-US" sz="2800" b="1" dirty="0">
                <a:latin typeface="Calibri" pitchFamily="34" charset="0"/>
                <a:cs typeface="Calibri" pitchFamily="34" charset="0"/>
              </a:endParaRPr>
            </a:p>
          </p:txBody>
        </p:sp>
        <p:cxnSp>
          <p:nvCxnSpPr>
            <p:cNvPr id="51" name="직선 연결선 10"/>
            <p:cNvCxnSpPr/>
            <p:nvPr/>
          </p:nvCxnSpPr>
          <p:spPr>
            <a:xfrm rot="5400000">
              <a:off x="9775494" y="2662283"/>
              <a:ext cx="50006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직선 연결선 14"/>
            <p:cNvCxnSpPr/>
            <p:nvPr/>
          </p:nvCxnSpPr>
          <p:spPr>
            <a:xfrm flipH="1">
              <a:off x="8536252" y="2412250"/>
              <a:ext cx="0" cy="220605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타원 24"/>
            <p:cNvSpPr/>
            <p:nvPr/>
          </p:nvSpPr>
          <p:spPr>
            <a:xfrm>
              <a:off x="8433242"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41" name="TextBox 40"/>
            <p:cNvSpPr txBox="1"/>
            <p:nvPr/>
          </p:nvSpPr>
          <p:spPr>
            <a:xfrm>
              <a:off x="9680224" y="1938130"/>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‘11</a:t>
              </a:r>
              <a:endParaRPr lang="ko-KR" altLang="en-US" sz="2800" b="1" dirty="0">
                <a:latin typeface="Calibri" pitchFamily="34" charset="0"/>
                <a:cs typeface="Calibri" pitchFamily="34" charset="0"/>
              </a:endParaRPr>
            </a:p>
          </p:txBody>
        </p:sp>
        <p:sp>
          <p:nvSpPr>
            <p:cNvPr id="42" name="타원 32"/>
            <p:cNvSpPr/>
            <p:nvPr/>
          </p:nvSpPr>
          <p:spPr>
            <a:xfrm>
              <a:off x="9952672" y="2562846"/>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50" name="TextBox 49"/>
            <p:cNvSpPr txBox="1"/>
            <p:nvPr/>
          </p:nvSpPr>
          <p:spPr>
            <a:xfrm>
              <a:off x="8167212" y="4640871"/>
              <a:ext cx="1755037" cy="707886"/>
            </a:xfrm>
            <a:prstGeom prst="rect">
              <a:avLst/>
            </a:prstGeom>
            <a:noFill/>
          </p:spPr>
          <p:txBody>
            <a:bodyPr wrap="square" rtlCol="0">
              <a:spAutoFit/>
            </a:bodyPr>
            <a:lstStyle/>
            <a:p>
              <a:r>
                <a:rPr lang="en-GB" altLang="ko-KR" sz="2000" b="1" dirty="0" smtClean="0">
                  <a:latin typeface="Calibri" pitchFamily="34" charset="0"/>
                  <a:cs typeface="Calibri" pitchFamily="34" charset="0"/>
                </a:rPr>
                <a:t>XCP</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Announced</a:t>
              </a:r>
              <a:endParaRPr lang="ko-KR" altLang="en-US" sz="2000" dirty="0">
                <a:latin typeface="Calibri" pitchFamily="34" charset="0"/>
                <a:cs typeface="Calibri" pitchFamily="34" charset="0"/>
              </a:endParaRPr>
            </a:p>
          </p:txBody>
        </p:sp>
        <p:sp>
          <p:nvSpPr>
            <p:cNvPr id="59" name="TextBox 58"/>
            <p:cNvSpPr txBox="1"/>
            <p:nvPr/>
          </p:nvSpPr>
          <p:spPr>
            <a:xfrm>
              <a:off x="10320664" y="1944758"/>
              <a:ext cx="752460" cy="523220"/>
            </a:xfrm>
            <a:prstGeom prst="rect">
              <a:avLst/>
            </a:prstGeom>
            <a:noFill/>
          </p:spPr>
          <p:txBody>
            <a:bodyPr wrap="square" rtlCol="0">
              <a:spAutoFit/>
            </a:bodyPr>
            <a:lstStyle/>
            <a:p>
              <a:r>
                <a:rPr lang="en-US" altLang="ko-KR" sz="2800" b="1" dirty="0" smtClean="0">
                  <a:latin typeface="Calibri" pitchFamily="34" charset="0"/>
                  <a:cs typeface="Calibri" pitchFamily="34" charset="0"/>
                </a:rPr>
                <a:t>‘12</a:t>
              </a:r>
              <a:endParaRPr lang="ko-KR" altLang="en-US" sz="2800" b="1" dirty="0">
                <a:latin typeface="Calibri" pitchFamily="34" charset="0"/>
                <a:cs typeface="Calibri" pitchFamily="34" charset="0"/>
              </a:endParaRPr>
            </a:p>
          </p:txBody>
        </p:sp>
        <p:cxnSp>
          <p:nvCxnSpPr>
            <p:cNvPr id="60" name="직선 연결선 14"/>
            <p:cNvCxnSpPr/>
            <p:nvPr/>
          </p:nvCxnSpPr>
          <p:spPr>
            <a:xfrm>
              <a:off x="10689704" y="2418878"/>
              <a:ext cx="7190" cy="15207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타원 24"/>
            <p:cNvSpPr/>
            <p:nvPr/>
          </p:nvSpPr>
          <p:spPr>
            <a:xfrm>
              <a:off x="10586694" y="2569474"/>
              <a:ext cx="214314" cy="214314"/>
            </a:xfrm>
            <a:prstGeom prst="ellipse">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cs typeface="Calibri" pitchFamily="34" charset="0"/>
              </a:endParaRPr>
            </a:p>
          </p:txBody>
        </p:sp>
        <p:sp>
          <p:nvSpPr>
            <p:cNvPr id="62" name="TextBox 61"/>
            <p:cNvSpPr txBox="1"/>
            <p:nvPr/>
          </p:nvSpPr>
          <p:spPr>
            <a:xfrm>
              <a:off x="9781537" y="3939600"/>
              <a:ext cx="1817351" cy="707886"/>
            </a:xfrm>
            <a:prstGeom prst="rect">
              <a:avLst/>
            </a:prstGeom>
            <a:noFill/>
          </p:spPr>
          <p:txBody>
            <a:bodyPr wrap="square" rtlCol="0">
              <a:spAutoFit/>
            </a:bodyPr>
            <a:lstStyle/>
            <a:p>
              <a:r>
                <a:rPr lang="en-GB" altLang="ko-KR" sz="2000" b="1" dirty="0" smtClean="0">
                  <a:latin typeface="Calibri" pitchFamily="34" charset="0"/>
                  <a:cs typeface="Calibri" pitchFamily="34" charset="0"/>
                </a:rPr>
                <a:t>XCP packages</a:t>
              </a:r>
              <a:br>
                <a:rPr lang="en-GB" altLang="ko-KR" sz="2000" b="1" dirty="0" smtClean="0">
                  <a:latin typeface="Calibri" pitchFamily="34" charset="0"/>
                  <a:cs typeface="Calibri" pitchFamily="34" charset="0"/>
                </a:rPr>
              </a:br>
              <a:r>
                <a:rPr lang="en-GB" altLang="ko-KR" sz="2000" b="1" dirty="0" smtClean="0">
                  <a:latin typeface="Calibri" pitchFamily="34" charset="0"/>
                  <a:cs typeface="Calibri" pitchFamily="34" charset="0"/>
                </a:rPr>
                <a:t>in Linux</a:t>
              </a:r>
              <a:endParaRPr lang="ko-KR" altLang="en-US" sz="2000" dirty="0">
                <a:latin typeface="Calibri" pitchFamily="34" charset="0"/>
                <a:cs typeface="Calibri" pitchFamily="34" charset="0"/>
              </a:endParaRPr>
            </a:p>
          </p:txBody>
        </p:sp>
      </p:grpSp>
    </p:spTree>
    <p:extLst>
      <p:ext uri="{BB962C8B-B14F-4D97-AF65-F5344CB8AC3E}">
        <p14:creationId xmlns:p14="http://schemas.microsoft.com/office/powerpoint/2010/main" val="68578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lstStyle/>
          <a:p>
            <a:pPr algn="l"/>
            <a:r>
              <a:rPr lang="en-US" sz="6000" dirty="0" smtClean="0"/>
              <a:t>XCP-XAPI Packages in Linux</a:t>
            </a:r>
          </a:p>
        </p:txBody>
      </p:sp>
      <p:sp>
        <p:nvSpPr>
          <p:cNvPr id="9218" name="Rectangle 2"/>
          <p:cNvSpPr>
            <a:spLocks noGrp="1" noChangeArrowheads="1"/>
          </p:cNvSpPr>
          <p:nvPr>
            <p:ph type="body" idx="1"/>
          </p:nvPr>
        </p:nvSpPr>
        <p:spPr/>
        <p:txBody>
          <a:bodyPr/>
          <a:lstStyle/>
          <a:p>
            <a:pPr>
              <a:defRPr/>
            </a:pPr>
            <a:r>
              <a:rPr lang="en-US" sz="2800" dirty="0" smtClean="0"/>
              <a:t>Make the XAPI </a:t>
            </a:r>
            <a:r>
              <a:rPr lang="en-US" sz="2800" dirty="0" err="1" smtClean="0"/>
              <a:t>toolstack</a:t>
            </a:r>
            <a:r>
              <a:rPr lang="en-US" sz="2800" dirty="0" smtClean="0"/>
              <a:t> independent of </a:t>
            </a:r>
            <a:r>
              <a:rPr lang="en-US" sz="2800" dirty="0" err="1" smtClean="0"/>
              <a:t>CentOS</a:t>
            </a:r>
            <a:r>
              <a:rPr lang="en-US" sz="2800" dirty="0" smtClean="0"/>
              <a:t> 5.5</a:t>
            </a:r>
          </a:p>
          <a:p>
            <a:pPr>
              <a:defRPr/>
            </a:pPr>
            <a:r>
              <a:rPr lang="en-US" sz="2800" dirty="0" smtClean="0"/>
              <a:t>Extend the delivery model</a:t>
            </a:r>
          </a:p>
          <a:p>
            <a:pPr lvl="1" indent="-342900">
              <a:defRPr/>
            </a:pPr>
            <a:r>
              <a:rPr lang="en-US" sz="2400" dirty="0" smtClean="0"/>
              <a:t>Deliver Xen, XAPI and everything in between (storage manager, network support, </a:t>
            </a:r>
            <a:r>
              <a:rPr lang="en-US" sz="2400" dirty="0" err="1" smtClean="0"/>
              <a:t>OCaml</a:t>
            </a:r>
            <a:r>
              <a:rPr lang="en-US" sz="2400" dirty="0" smtClean="0"/>
              <a:t> libs, etc.) via your favorite Linux </a:t>
            </a:r>
            <a:r>
              <a:rPr lang="en-US" sz="2400" dirty="0" err="1" smtClean="0"/>
              <a:t>distro</a:t>
            </a:r>
            <a:endParaRPr lang="en-US" sz="2400" dirty="0" smtClean="0"/>
          </a:p>
          <a:p>
            <a:pPr marL="1257300" lvl="3" indent="0">
              <a:buFont typeface="Times New Roman" pitchFamily="16" charset="0"/>
              <a:buNone/>
              <a:defRPr/>
            </a:pPr>
            <a:r>
              <a:rPr lang="en-US" sz="2400" i="1" dirty="0" smtClean="0"/>
              <a:t>“apt-get install </a:t>
            </a:r>
            <a:r>
              <a:rPr lang="en-US" sz="2400" i="1" dirty="0" err="1" smtClean="0"/>
              <a:t>xcp-xapi</a:t>
            </a:r>
            <a:r>
              <a:rPr lang="en-US" sz="2400" i="1" dirty="0" smtClean="0"/>
              <a:t>” or “yum install </a:t>
            </a:r>
            <a:r>
              <a:rPr lang="en-US" sz="2400" i="1" dirty="0" err="1" smtClean="0"/>
              <a:t>xcp-xapi</a:t>
            </a:r>
            <a:r>
              <a:rPr lang="en-US" sz="2400" i="1" dirty="0" smtClean="0"/>
              <a:t>”</a:t>
            </a:r>
          </a:p>
        </p:txBody>
      </p:sp>
      <p:grpSp>
        <p:nvGrpSpPr>
          <p:cNvPr id="4" name="Group 3"/>
          <p:cNvGrpSpPr/>
          <p:nvPr/>
        </p:nvGrpSpPr>
        <p:grpSpPr>
          <a:xfrm>
            <a:off x="302656" y="4063204"/>
            <a:ext cx="10993244" cy="2137840"/>
            <a:chOff x="302656" y="4063204"/>
            <a:chExt cx="10993244" cy="2137840"/>
          </a:xfrm>
        </p:grpSpPr>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640" y="4401632"/>
              <a:ext cx="1610001" cy="179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936748" y="4274223"/>
              <a:ext cx="10359152" cy="1865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dirty="0" err="1" smtClean="0"/>
                <a:t>Debian</a:t>
              </a:r>
              <a:r>
                <a:rPr lang="en-US" sz="2800" dirty="0" smtClean="0"/>
                <a:t> 7.0 “Wheezy"</a:t>
              </a:r>
            </a:p>
            <a:p>
              <a:pPr>
                <a:defRPr/>
              </a:pPr>
              <a:r>
                <a:rPr lang="en-US" sz="2800" dirty="0" smtClean="0"/>
                <a:t>Ubuntu 12.04 LTS</a:t>
              </a:r>
            </a:p>
            <a:p>
              <a:pPr>
                <a:defRPr/>
              </a:pPr>
              <a:r>
                <a:rPr lang="en-US" sz="2800" dirty="0" smtClean="0"/>
                <a:t>Next: Fedora &amp; </a:t>
              </a:r>
              <a:r>
                <a:rPr lang="en-US" sz="2800" dirty="0" err="1" smtClean="0"/>
                <a:t>CentOS</a:t>
              </a:r>
              <a:endParaRPr lang="en-US" sz="2800" dirty="0" smtClean="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56" y="4714372"/>
              <a:ext cx="634092" cy="61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56" y="4063204"/>
              <a:ext cx="634092" cy="61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2756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p:txBody>
          <a:bodyPr lIns="0" tIns="0" rIns="0" bIns="0"/>
          <a:lstStyle/>
          <a:p>
            <a:pPr marL="457200" lvl="1" indent="-342900">
              <a:lnSpc>
                <a:spcPct val="95000"/>
              </a:lnSpc>
              <a:spcBef>
                <a:spcPct val="0"/>
              </a:spcBef>
              <a:buClr>
                <a:srgbClr val="000000"/>
              </a:buClr>
              <a:buFontTx/>
              <a:buChar char="•"/>
            </a:pPr>
            <a:r>
              <a:rPr lang="en-US" sz="2700" dirty="0" smtClean="0">
                <a:solidFill>
                  <a:srgbClr val="000000"/>
                </a:solidFill>
              </a:rPr>
              <a:t>XAPI </a:t>
            </a:r>
            <a:r>
              <a:rPr lang="en-US" sz="2700" dirty="0">
                <a:solidFill>
                  <a:srgbClr val="000000"/>
                </a:solidFill>
              </a:rPr>
              <a:t>frontend command line tool: </a:t>
            </a:r>
            <a:r>
              <a:rPr lang="en-US" sz="2700" dirty="0" smtClean="0">
                <a:solidFill>
                  <a:srgbClr val="000000"/>
                </a:solidFill>
              </a:rPr>
              <a:t>XE (tab-</a:t>
            </a:r>
            <a:r>
              <a:rPr lang="en-US" sz="2700" dirty="0" err="1" smtClean="0">
                <a:solidFill>
                  <a:srgbClr val="000000"/>
                </a:solidFill>
              </a:rPr>
              <a:t>completable</a:t>
            </a:r>
            <a:r>
              <a:rPr lang="en-US" sz="2700" dirty="0" smtClean="0">
                <a:solidFill>
                  <a:srgbClr val="000000"/>
                </a:solidFill>
              </a:rPr>
              <a:t>) </a:t>
            </a:r>
          </a:p>
          <a:p>
            <a:pPr marL="457200" lvl="1" indent="-342900">
              <a:lnSpc>
                <a:spcPct val="95000"/>
              </a:lnSpc>
              <a:spcBef>
                <a:spcPct val="0"/>
              </a:spcBef>
              <a:buClr>
                <a:srgbClr val="000000"/>
              </a:buClr>
              <a:buFontTx/>
              <a:buChar char="•"/>
            </a:pPr>
            <a:endParaRPr lang="en-US" sz="500" dirty="0"/>
          </a:p>
          <a:p>
            <a:pPr marL="457200" lvl="1" indent="-342900">
              <a:lnSpc>
                <a:spcPct val="95000"/>
              </a:lnSpc>
              <a:spcBef>
                <a:spcPct val="0"/>
              </a:spcBef>
              <a:buClr>
                <a:srgbClr val="000000"/>
              </a:buClr>
              <a:buFontTx/>
              <a:buChar char="•"/>
            </a:pPr>
            <a:r>
              <a:rPr lang="en-US" sz="2700" dirty="0">
                <a:solidFill>
                  <a:srgbClr val="000000"/>
                </a:solidFill>
              </a:rPr>
              <a:t>Desktop GUIs</a:t>
            </a:r>
            <a:endParaRPr lang="en-US" dirty="0"/>
          </a:p>
          <a:p>
            <a:pPr marL="857250" lvl="2" indent="-285750">
              <a:lnSpc>
                <a:spcPct val="95000"/>
              </a:lnSpc>
              <a:spcBef>
                <a:spcPct val="0"/>
              </a:spcBef>
              <a:buClr>
                <a:srgbClr val="000000"/>
              </a:buClr>
              <a:buSzPct val="80000"/>
              <a:buFont typeface="Courier New" pitchFamily="49" charset="0"/>
              <a:buChar char="o"/>
            </a:pPr>
            <a:r>
              <a:rPr lang="en-US" sz="2300" dirty="0">
                <a:solidFill>
                  <a:srgbClr val="000000"/>
                </a:solidFill>
              </a:rPr>
              <a:t>Citrix </a:t>
            </a:r>
            <a:r>
              <a:rPr lang="en-US" sz="2300" dirty="0" err="1">
                <a:solidFill>
                  <a:srgbClr val="000000"/>
                </a:solidFill>
              </a:rPr>
              <a:t>XenCenter</a:t>
            </a:r>
            <a:r>
              <a:rPr lang="en-US" sz="2300" dirty="0">
                <a:solidFill>
                  <a:srgbClr val="000000"/>
                </a:solidFill>
              </a:rPr>
              <a:t> (Windows-only)</a:t>
            </a:r>
            <a:endParaRPr lang="en-US" sz="2300" dirty="0"/>
          </a:p>
          <a:p>
            <a:pPr marL="857250" lvl="2" indent="-285750">
              <a:lnSpc>
                <a:spcPct val="95000"/>
              </a:lnSpc>
              <a:spcBef>
                <a:spcPct val="0"/>
              </a:spcBef>
              <a:buClr>
                <a:srgbClr val="000000"/>
              </a:buClr>
              <a:buSzPct val="80000"/>
              <a:buFont typeface="Courier New" pitchFamily="49" charset="0"/>
              <a:buChar char="o"/>
            </a:pPr>
            <a:r>
              <a:rPr lang="en-US" sz="2300" dirty="0" err="1">
                <a:solidFill>
                  <a:srgbClr val="000000"/>
                </a:solidFill>
              </a:rPr>
              <a:t>OpenXenManager</a:t>
            </a:r>
            <a:r>
              <a:rPr lang="en-US" sz="2300" dirty="0">
                <a:solidFill>
                  <a:srgbClr val="000000"/>
                </a:solidFill>
              </a:rPr>
              <a:t> (open source cross-platform </a:t>
            </a:r>
            <a:r>
              <a:rPr lang="en-US" sz="2300" dirty="0" err="1">
                <a:solidFill>
                  <a:srgbClr val="000000"/>
                </a:solidFill>
              </a:rPr>
              <a:t>XenCenter</a:t>
            </a:r>
            <a:r>
              <a:rPr lang="en-US" sz="2300" dirty="0">
                <a:solidFill>
                  <a:srgbClr val="000000"/>
                </a:solidFill>
              </a:rPr>
              <a:t> clone</a:t>
            </a:r>
            <a:r>
              <a:rPr lang="en-US" sz="2300" dirty="0" smtClean="0">
                <a:solidFill>
                  <a:srgbClr val="000000"/>
                </a:solidFill>
              </a:rPr>
              <a:t>)</a:t>
            </a:r>
          </a:p>
          <a:p>
            <a:pPr marL="857250" lvl="2" indent="-285750">
              <a:lnSpc>
                <a:spcPct val="95000"/>
              </a:lnSpc>
              <a:spcBef>
                <a:spcPct val="0"/>
              </a:spcBef>
              <a:buClr>
                <a:srgbClr val="000000"/>
              </a:buClr>
              <a:buSzPct val="80000"/>
              <a:buFont typeface="Courier New" pitchFamily="49" charset="0"/>
              <a:buChar char="o"/>
            </a:pPr>
            <a:endParaRPr lang="en-US" sz="500" dirty="0"/>
          </a:p>
          <a:p>
            <a:pPr marL="457200" lvl="1" indent="-342900">
              <a:lnSpc>
                <a:spcPct val="95000"/>
              </a:lnSpc>
              <a:spcBef>
                <a:spcPct val="0"/>
              </a:spcBef>
              <a:buClr>
                <a:srgbClr val="000000"/>
              </a:buClr>
              <a:buFontTx/>
              <a:buChar char="•"/>
            </a:pPr>
            <a:r>
              <a:rPr lang="en-US" sz="2700" dirty="0">
                <a:solidFill>
                  <a:srgbClr val="000000"/>
                </a:solidFill>
              </a:rPr>
              <a:t>Web interfaces</a:t>
            </a:r>
            <a:endParaRPr lang="en-US" dirty="0"/>
          </a:p>
          <a:p>
            <a:pPr marL="857250" lvl="2" indent="-285750">
              <a:lnSpc>
                <a:spcPct val="95000"/>
              </a:lnSpc>
              <a:spcBef>
                <a:spcPct val="0"/>
              </a:spcBef>
              <a:buClr>
                <a:srgbClr val="000000"/>
              </a:buClr>
              <a:buSzPct val="80000"/>
              <a:buFont typeface="Courier New" pitchFamily="49" charset="0"/>
              <a:buChar char="o"/>
            </a:pPr>
            <a:r>
              <a:rPr lang="en-US" sz="2300" dirty="0">
                <a:solidFill>
                  <a:srgbClr val="000000"/>
                </a:solidFill>
              </a:rPr>
              <a:t>Xen VNC Proxy (XVP) </a:t>
            </a:r>
            <a:endParaRPr lang="en-US" sz="2300" dirty="0"/>
          </a:p>
          <a:p>
            <a:pPr marL="857250" lvl="2" indent="-285750">
              <a:lnSpc>
                <a:spcPct val="95000"/>
              </a:lnSpc>
              <a:spcBef>
                <a:spcPct val="0"/>
              </a:spcBef>
              <a:buClr>
                <a:srgbClr val="000000"/>
              </a:buClr>
              <a:buSzPct val="80000"/>
              <a:buFont typeface="Courier New" pitchFamily="49" charset="0"/>
              <a:buChar char="o"/>
            </a:pPr>
            <a:r>
              <a:rPr lang="en-US" sz="2300" dirty="0" err="1" smtClean="0">
                <a:solidFill>
                  <a:srgbClr val="000000"/>
                </a:solidFill>
              </a:rPr>
              <a:t>XenWebManager</a:t>
            </a:r>
            <a:r>
              <a:rPr lang="en-US" sz="2300" dirty="0" smtClean="0">
                <a:solidFill>
                  <a:srgbClr val="000000"/>
                </a:solidFill>
              </a:rPr>
              <a:t> </a:t>
            </a:r>
            <a:r>
              <a:rPr lang="en-US" sz="2300" dirty="0">
                <a:solidFill>
                  <a:srgbClr val="000000"/>
                </a:solidFill>
              </a:rPr>
              <a:t>(</a:t>
            </a:r>
            <a:r>
              <a:rPr lang="en-US" sz="2300" dirty="0" smtClean="0">
                <a:solidFill>
                  <a:srgbClr val="000000"/>
                </a:solidFill>
              </a:rPr>
              <a:t>web-</a:t>
            </a:r>
            <a:r>
              <a:rPr lang="en-US" sz="2300" dirty="0" err="1" smtClean="0">
                <a:solidFill>
                  <a:srgbClr val="000000"/>
                </a:solidFill>
              </a:rPr>
              <a:t>basedclone</a:t>
            </a:r>
            <a:r>
              <a:rPr lang="en-US" sz="2300" dirty="0" smtClean="0">
                <a:solidFill>
                  <a:srgbClr val="000000"/>
                </a:solidFill>
              </a:rPr>
              <a:t> </a:t>
            </a:r>
            <a:r>
              <a:rPr lang="en-US" sz="2300" dirty="0">
                <a:solidFill>
                  <a:srgbClr val="000000"/>
                </a:solidFill>
              </a:rPr>
              <a:t>of </a:t>
            </a:r>
            <a:r>
              <a:rPr lang="en-US" sz="2300" dirty="0" err="1" smtClean="0">
                <a:solidFill>
                  <a:srgbClr val="000000"/>
                </a:solidFill>
              </a:rPr>
              <a:t>OpenXenManager</a:t>
            </a:r>
            <a:r>
              <a:rPr lang="en-US" sz="2300" dirty="0" smtClean="0">
                <a:solidFill>
                  <a:srgbClr val="000000"/>
                </a:solidFill>
              </a:rPr>
              <a:t>)</a:t>
            </a:r>
          </a:p>
          <a:p>
            <a:pPr marL="857250" lvl="2" indent="-285750">
              <a:lnSpc>
                <a:spcPct val="95000"/>
              </a:lnSpc>
              <a:spcBef>
                <a:spcPct val="0"/>
              </a:spcBef>
              <a:buClr>
                <a:srgbClr val="000000"/>
              </a:buClr>
              <a:buSzPct val="80000"/>
              <a:buFont typeface="Courier New" pitchFamily="49" charset="0"/>
              <a:buChar char="o"/>
            </a:pPr>
            <a:endParaRPr lang="en-US" sz="500" dirty="0"/>
          </a:p>
          <a:p>
            <a:pPr marL="457200" lvl="1" indent="-342900">
              <a:lnSpc>
                <a:spcPct val="95000"/>
              </a:lnSpc>
              <a:spcBef>
                <a:spcPct val="0"/>
              </a:spcBef>
              <a:buClr>
                <a:srgbClr val="000000"/>
              </a:buClr>
              <a:buFontTx/>
              <a:buChar char="•"/>
            </a:pPr>
            <a:r>
              <a:rPr lang="en-US" sz="2700" dirty="0">
                <a:solidFill>
                  <a:srgbClr val="000000"/>
                </a:solidFill>
              </a:rPr>
              <a:t>XCP Ecosystem</a:t>
            </a:r>
            <a:r>
              <a:rPr lang="en-US" sz="2700" dirty="0" smtClean="0">
                <a:solidFill>
                  <a:srgbClr val="000000"/>
                </a:solidFill>
              </a:rPr>
              <a:t>:</a:t>
            </a:r>
            <a:endParaRPr lang="en-US" sz="2700" u="sng" dirty="0" smtClean="0">
              <a:solidFill>
                <a:srgbClr val="0000FF"/>
              </a:solidFill>
            </a:endParaRPr>
          </a:p>
          <a:p>
            <a:pPr marL="857250" lvl="2" indent="-285750">
              <a:lnSpc>
                <a:spcPct val="95000"/>
              </a:lnSpc>
              <a:spcBef>
                <a:spcPct val="0"/>
              </a:spcBef>
              <a:buClr>
                <a:srgbClr val="000000"/>
              </a:buClr>
              <a:buSzPct val="80000"/>
              <a:buFont typeface="Courier New" pitchFamily="49" charset="0"/>
              <a:buChar char="o"/>
            </a:pPr>
            <a:r>
              <a:rPr lang="en-US" sz="2300" u="sng" dirty="0" smtClean="0">
                <a:solidFill>
                  <a:srgbClr val="0000FF"/>
                </a:solidFill>
                <a:hlinkClick r:id="rId2"/>
              </a:rPr>
              <a:t>xen.org/community/vendors/XCPProjectsPage.html</a:t>
            </a:r>
            <a:endParaRPr lang="en-US" sz="2000" dirty="0"/>
          </a:p>
          <a:p>
            <a:pPr marL="857250" lvl="2" indent="-285750">
              <a:lnSpc>
                <a:spcPct val="95000"/>
              </a:lnSpc>
              <a:spcBef>
                <a:spcPct val="0"/>
              </a:spcBef>
              <a:buClr>
                <a:srgbClr val="000000"/>
              </a:buClr>
              <a:buSzPct val="80000"/>
              <a:buFont typeface="Courier New" pitchFamily="49" charset="0"/>
              <a:buChar char="o"/>
            </a:pPr>
            <a:r>
              <a:rPr lang="en-US" sz="2300" u="sng" dirty="0" smtClean="0">
                <a:solidFill>
                  <a:srgbClr val="0000FF"/>
                </a:solidFill>
              </a:rPr>
              <a:t>xen.org/community/vendors/XCPProductsPage.html</a:t>
            </a:r>
            <a:endParaRPr lang="en-US" sz="2000" dirty="0"/>
          </a:p>
        </p:txBody>
      </p:sp>
      <p:sp>
        <p:nvSpPr>
          <p:cNvPr id="2" name="Title 1"/>
          <p:cNvSpPr>
            <a:spLocks noGrp="1"/>
          </p:cNvSpPr>
          <p:nvPr>
            <p:ph type="title"/>
          </p:nvPr>
        </p:nvSpPr>
        <p:spPr/>
        <p:txBody>
          <a:bodyPr/>
          <a:lstStyle/>
          <a:p>
            <a:r>
              <a:rPr lang="en-GB" sz="6000" dirty="0" smtClean="0"/>
              <a:t>XAPI Management Options</a:t>
            </a:r>
            <a:endParaRPr lang="en-GB" sz="6000" dirty="0"/>
          </a:p>
        </p:txBody>
      </p:sp>
    </p:spTree>
    <p:extLst>
      <p:ext uri="{BB962C8B-B14F-4D97-AF65-F5344CB8AC3E}">
        <p14:creationId xmlns:p14="http://schemas.microsoft.com/office/powerpoint/2010/main" val="138590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1010653" y="3043989"/>
            <a:ext cx="5089358"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Rectangle 13"/>
          <p:cNvSpPr/>
          <p:nvPr/>
        </p:nvSpPr>
        <p:spPr>
          <a:xfrm>
            <a:off x="6075947" y="2237874"/>
            <a:ext cx="4223085" cy="42110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US" dirty="0">
                <a:latin typeface="Arial" pitchFamily="34" charset="0"/>
              </a:rPr>
              <a:t>XCP and Cloud Orchestration </a:t>
            </a:r>
            <a:r>
              <a:rPr lang="en-US" dirty="0" smtClean="0">
                <a:latin typeface="Arial" pitchFamily="34" charset="0"/>
              </a:rPr>
              <a:t>Stacks</a:t>
            </a:r>
            <a:endParaRPr lang="en-GB" dirty="0"/>
          </a:p>
        </p:txBody>
      </p:sp>
      <p:pic>
        <p:nvPicPr>
          <p:cNvPr id="5" name="Picture 2" descr="C:\Users\larsk.CITRITE\Desktop\Pictur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4" y="1720417"/>
            <a:ext cx="4999038" cy="47736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408" y="3176316"/>
            <a:ext cx="3288472" cy="149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416" y="2270568"/>
            <a:ext cx="3383911" cy="120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5960" y="4181499"/>
            <a:ext cx="2051923" cy="211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64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6000" dirty="0" smtClean="0"/>
              <a:t>Summary: Why Xen?</a:t>
            </a:r>
            <a:endParaRPr lang="en-GB" sz="6000" dirty="0"/>
          </a:p>
        </p:txBody>
      </p:sp>
    </p:spTree>
    <p:extLst>
      <p:ext uri="{BB962C8B-B14F-4D97-AF65-F5344CB8AC3E}">
        <p14:creationId xmlns:p14="http://schemas.microsoft.com/office/powerpoint/2010/main" val="1671526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sz="2800" dirty="0" smtClean="0">
                <a:effectLst>
                  <a:outerShdw blurRad="38100" dist="38100" dir="2700000" algn="tl">
                    <a:srgbClr val="000000">
                      <a:alpha val="43137"/>
                    </a:srgbClr>
                  </a:outerShdw>
                </a:effectLst>
              </a:rPr>
              <a:t>Designed for the Cloud : many advantages for cloud use!</a:t>
            </a:r>
          </a:p>
          <a:p>
            <a:pPr lvl="1"/>
            <a:r>
              <a:rPr lang="en-GB" dirty="0">
                <a:effectLst>
                  <a:outerShdw blurRad="38100" dist="38100" dir="2700000" algn="tl">
                    <a:srgbClr val="000000">
                      <a:alpha val="43137"/>
                    </a:srgbClr>
                  </a:outerShdw>
                </a:effectLst>
              </a:rPr>
              <a:t>Resilience, Robustness &amp; Scalability </a:t>
            </a:r>
            <a:endParaRPr lang="en-GB" dirty="0" smtClean="0">
              <a:effectLst>
                <a:outerShdw blurRad="38100" dist="38100" dir="2700000" algn="tl">
                  <a:srgbClr val="000000">
                    <a:alpha val="43137"/>
                  </a:srgbClr>
                </a:outerShdw>
              </a:effectLst>
            </a:endParaRPr>
          </a:p>
          <a:p>
            <a:pPr lvl="1"/>
            <a:r>
              <a:rPr lang="en-GB" dirty="0" smtClean="0">
                <a:effectLst>
                  <a:outerShdw blurRad="38100" dist="38100" dir="2700000" algn="tl">
                    <a:srgbClr val="000000">
                      <a:alpha val="43137"/>
                    </a:srgbClr>
                  </a:outerShdw>
                </a:effectLst>
              </a:rPr>
              <a:t>Security: Small </a:t>
            </a:r>
            <a:r>
              <a:rPr lang="en-GB" dirty="0">
                <a:effectLst>
                  <a:outerShdw blurRad="38100" dist="38100" dir="2700000" algn="tl">
                    <a:srgbClr val="000000">
                      <a:alpha val="43137"/>
                    </a:srgbClr>
                  </a:outerShdw>
                </a:effectLst>
              </a:rPr>
              <a:t>surface of </a:t>
            </a:r>
            <a:r>
              <a:rPr lang="en-GB" dirty="0" smtClean="0">
                <a:effectLst>
                  <a:outerShdw blurRad="38100" dist="38100" dir="2700000" algn="tl">
                    <a:srgbClr val="000000">
                      <a:alpha val="43137"/>
                    </a:srgbClr>
                  </a:outerShdw>
                </a:effectLst>
              </a:rPr>
              <a:t>attack, Isolation &amp; Advanced Security Features</a:t>
            </a:r>
            <a:br>
              <a:rPr lang="en-GB" dirty="0" smtClean="0">
                <a:effectLst>
                  <a:outerShdw blurRad="38100" dist="38100" dir="2700000" algn="tl">
                    <a:srgbClr val="000000">
                      <a:alpha val="43137"/>
                    </a:srgbClr>
                  </a:outerShdw>
                </a:effectLst>
              </a:rPr>
            </a:br>
            <a:endParaRPr lang="en-GB" sz="800" dirty="0">
              <a:effectLst>
                <a:outerShdw blurRad="38100" dist="38100" dir="2700000" algn="tl">
                  <a:srgbClr val="000000">
                    <a:alpha val="43137"/>
                  </a:srgbClr>
                </a:outerShdw>
              </a:effectLst>
            </a:endParaRPr>
          </a:p>
          <a:p>
            <a:r>
              <a:rPr lang="en-GB" sz="2800" dirty="0">
                <a:effectLst>
                  <a:outerShdw blurRad="38100" dist="38100" dir="2700000" algn="tl">
                    <a:srgbClr val="000000">
                      <a:alpha val="43137"/>
                    </a:srgbClr>
                  </a:outerShdw>
                </a:effectLst>
              </a:rPr>
              <a:t>Widely used by Cloud </a:t>
            </a:r>
            <a:r>
              <a:rPr lang="en-GB" sz="2800" dirty="0" smtClean="0">
                <a:effectLst>
                  <a:outerShdw blurRad="38100" dist="38100" dir="2700000" algn="tl">
                    <a:srgbClr val="000000">
                      <a:alpha val="43137"/>
                    </a:srgbClr>
                  </a:outerShdw>
                </a:effectLst>
              </a:rPr>
              <a:t>Providers and Vendors</a:t>
            </a:r>
          </a:p>
          <a:p>
            <a:endParaRPr lang="en-GB" sz="800" dirty="0">
              <a:effectLst>
                <a:outerShdw blurRad="38100" dist="38100" dir="2700000" algn="tl">
                  <a:srgbClr val="000000">
                    <a:alpha val="43137"/>
                  </a:srgbClr>
                </a:outerShdw>
              </a:effectLst>
            </a:endParaRPr>
          </a:p>
          <a:p>
            <a:r>
              <a:rPr lang="en-GB" sz="2800" dirty="0" smtClean="0">
                <a:effectLst>
                  <a:outerShdw blurRad="38100" dist="38100" dir="2700000" algn="tl">
                    <a:srgbClr val="000000">
                      <a:alpha val="43137"/>
                    </a:srgbClr>
                  </a:outerShdw>
                </a:effectLst>
              </a:rPr>
              <a:t>XCP &amp; XAPI</a:t>
            </a:r>
          </a:p>
          <a:p>
            <a:pPr lvl="1"/>
            <a:r>
              <a:rPr lang="en-GB" dirty="0" smtClean="0">
                <a:effectLst>
                  <a:outerShdw blurRad="38100" dist="38100" dir="2700000" algn="tl">
                    <a:srgbClr val="000000">
                      <a:alpha val="43137"/>
                    </a:srgbClr>
                  </a:outerShdw>
                </a:effectLst>
              </a:rPr>
              <a:t>Ready for use with cloud orchestration stacks </a:t>
            </a:r>
          </a:p>
          <a:p>
            <a:pPr lvl="1"/>
            <a:r>
              <a:rPr lang="en-GB" dirty="0" smtClean="0">
                <a:effectLst>
                  <a:outerShdw blurRad="38100" dist="38100" dir="2700000" algn="tl">
                    <a:srgbClr val="000000">
                      <a:alpha val="43137"/>
                    </a:srgbClr>
                  </a:outerShdw>
                </a:effectLst>
              </a:rPr>
              <a:t>XCP-XAPI packages in Linux </a:t>
            </a:r>
            <a:r>
              <a:rPr lang="en-GB" dirty="0" err="1" smtClean="0">
                <a:effectLst>
                  <a:outerShdw blurRad="38100" dist="38100" dir="2700000" algn="tl">
                    <a:srgbClr val="000000">
                      <a:alpha val="43137"/>
                    </a:srgbClr>
                  </a:outerShdw>
                </a:effectLst>
              </a:rPr>
              <a:t>distros</a:t>
            </a:r>
            <a:r>
              <a:rPr lang="en-GB" dirty="0" smtClean="0">
                <a:effectLst>
                  <a:outerShdw blurRad="38100" dist="38100" dir="2700000" algn="tl">
                    <a:srgbClr val="000000">
                      <a:alpha val="43137"/>
                    </a:srgbClr>
                  </a:outerShdw>
                </a:effectLst>
              </a:rPr>
              <a:t>: flexibility and choice</a:t>
            </a:r>
          </a:p>
          <a:p>
            <a:pPr lvl="1"/>
            <a:r>
              <a:rPr lang="en-GB" dirty="0">
                <a:effectLst>
                  <a:outerShdw blurRad="38100" dist="38100" dir="2700000" algn="tl">
                    <a:srgbClr val="000000">
                      <a:alpha val="43137"/>
                    </a:srgbClr>
                  </a:outerShdw>
                </a:effectLst>
              </a:rPr>
              <a:t>Lots of additional improvements for cloud coming in </a:t>
            </a:r>
            <a:r>
              <a:rPr lang="en-GB" dirty="0" smtClean="0">
                <a:effectLst>
                  <a:outerShdw blurRad="38100" dist="38100" dir="2700000" algn="tl">
                    <a:srgbClr val="000000">
                      <a:alpha val="43137"/>
                    </a:srgbClr>
                  </a:outerShdw>
                </a:effectLst>
              </a:rPr>
              <a:t>2012</a:t>
            </a:r>
          </a:p>
          <a:p>
            <a:pPr lvl="1"/>
            <a:endParaRPr lang="en-GB" sz="800" dirty="0">
              <a:effectLst>
                <a:outerShdw blurRad="38100" dist="38100" dir="2700000" algn="tl">
                  <a:srgbClr val="000000">
                    <a:alpha val="43137"/>
                  </a:srgbClr>
                </a:outerShdw>
              </a:effectLst>
            </a:endParaRPr>
          </a:p>
          <a:p>
            <a:r>
              <a:rPr lang="en-GB" sz="2800" dirty="0" smtClean="0">
                <a:effectLst>
                  <a:outerShdw blurRad="38100" dist="38100" dir="2700000" algn="tl">
                    <a:srgbClr val="000000">
                      <a:alpha val="43137"/>
                    </a:srgbClr>
                  </a:outerShdw>
                </a:effectLst>
              </a:rPr>
              <a:t>Open Source with a large community and eco-system</a:t>
            </a:r>
          </a:p>
        </p:txBody>
      </p:sp>
    </p:spTree>
    <p:extLst>
      <p:ext uri="{BB962C8B-B14F-4D97-AF65-F5344CB8AC3E}">
        <p14:creationId xmlns:p14="http://schemas.microsoft.com/office/powerpoint/2010/main" val="301928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t>Questions …</a:t>
            </a:r>
            <a:endParaRPr lang="en-GB" sz="6000" dirty="0"/>
          </a:p>
        </p:txBody>
      </p:sp>
      <p:pic>
        <p:nvPicPr>
          <p:cNvPr id="4098" name="Picture 2" descr="C:\Users\larsk.CITRITE\Documents\Artwork\Xen Mascots\XPanSummit03-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839" b="13839"/>
          <a:stretch/>
        </p:blipFill>
        <p:spPr bwMode="auto">
          <a:xfrm>
            <a:off x="784778" y="-1048755"/>
            <a:ext cx="4161270" cy="538517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5643380" y="410062"/>
            <a:ext cx="6380376" cy="39857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b="1" dirty="0" smtClean="0"/>
              <a:t>IRC:</a:t>
            </a:r>
            <a:r>
              <a:rPr lang="en-GB" sz="2400" dirty="0" smtClean="0"/>
              <a:t> </a:t>
            </a:r>
            <a:r>
              <a:rPr lang="en-GB" sz="2400" dirty="0" smtClean="0">
                <a:hlinkClick r:id="rId4"/>
              </a:rPr>
              <a:t>##</a:t>
            </a:r>
            <a:r>
              <a:rPr lang="en-GB" sz="2400" dirty="0" err="1" smtClean="0">
                <a:hlinkClick r:id="rId4"/>
              </a:rPr>
              <a:t>xen</a:t>
            </a:r>
            <a:r>
              <a:rPr lang="en-GB" sz="2400" dirty="0" smtClean="0">
                <a:hlinkClick r:id="rId4"/>
              </a:rPr>
              <a:t> @ FREENODE</a:t>
            </a:r>
            <a:endParaRPr lang="en-GB" sz="2400" dirty="0" smtClean="0"/>
          </a:p>
          <a:p>
            <a:r>
              <a:rPr lang="en-GB" sz="2400" b="1" dirty="0" smtClean="0"/>
              <a:t>Mailing List:</a:t>
            </a:r>
            <a:r>
              <a:rPr lang="en-GB" sz="2400" dirty="0" smtClean="0"/>
              <a:t> </a:t>
            </a:r>
            <a:r>
              <a:rPr lang="en-GB" sz="2400" dirty="0" err="1" smtClean="0">
                <a:hlinkClick r:id="rId5"/>
              </a:rPr>
              <a:t>xen</a:t>
            </a:r>
            <a:r>
              <a:rPr lang="en-GB" sz="2400" dirty="0" smtClean="0">
                <a:hlinkClick r:id="rId5"/>
              </a:rPr>
              <a:t>-users</a:t>
            </a:r>
            <a:r>
              <a:rPr lang="en-GB" sz="2400" dirty="0" smtClean="0"/>
              <a:t> &amp; </a:t>
            </a:r>
            <a:r>
              <a:rPr lang="en-GB" sz="2400" dirty="0" err="1" smtClean="0">
                <a:hlinkClick r:id="rId6"/>
              </a:rPr>
              <a:t>xen-api</a:t>
            </a:r>
            <a:endParaRPr lang="en-GB" sz="2400" dirty="0" smtClean="0"/>
          </a:p>
          <a:p>
            <a:r>
              <a:rPr lang="en-GB" sz="2400" b="1" dirty="0" smtClean="0"/>
              <a:t>Wiki:</a:t>
            </a:r>
            <a:r>
              <a:rPr lang="en-GB" sz="2400" dirty="0" smtClean="0"/>
              <a:t> </a:t>
            </a:r>
            <a:r>
              <a:rPr lang="en-GB" sz="2400" dirty="0" smtClean="0">
                <a:hlinkClick r:id="rId7"/>
              </a:rPr>
              <a:t>wiki.xen.org</a:t>
            </a:r>
            <a:endParaRPr lang="en-GB" sz="2400" dirty="0" smtClean="0"/>
          </a:p>
          <a:p>
            <a:pPr lvl="1"/>
            <a:r>
              <a:rPr lang="en-GB" sz="2000" dirty="0" smtClean="0"/>
              <a:t>Beginners &amp; User Categories</a:t>
            </a:r>
          </a:p>
          <a:p>
            <a:pPr lvl="1"/>
            <a:r>
              <a:rPr lang="en-GB" sz="2000" dirty="0" smtClean="0"/>
              <a:t>XCP Category</a:t>
            </a:r>
          </a:p>
          <a:p>
            <a:r>
              <a:rPr lang="en-GB" sz="2400" b="1" dirty="0" smtClean="0"/>
              <a:t>Excellent XCP Tutorials</a:t>
            </a:r>
          </a:p>
          <a:p>
            <a:pPr lvl="1"/>
            <a:r>
              <a:rPr lang="en-GB" sz="2000" dirty="0" smtClean="0"/>
              <a:t>A day worth of material @ </a:t>
            </a:r>
            <a:br>
              <a:rPr lang="en-GB" sz="2000" dirty="0" smtClean="0"/>
            </a:br>
            <a:r>
              <a:rPr lang="en-GB" sz="2000" dirty="0" smtClean="0">
                <a:hlinkClick r:id="rId8"/>
              </a:rPr>
              <a:t>xen.org/community/xenday11</a:t>
            </a:r>
            <a:endParaRPr lang="en-GB" sz="2000" dirty="0" smtClean="0"/>
          </a:p>
          <a:p>
            <a:r>
              <a:rPr lang="en-GB" sz="2400" b="1" dirty="0" smtClean="0">
                <a:hlinkClick r:id="rId9"/>
              </a:rPr>
              <a:t>Ecosystem pages</a:t>
            </a:r>
            <a:endParaRPr lang="en-GB" sz="2400" b="1" dirty="0" smtClean="0"/>
          </a:p>
        </p:txBody>
      </p:sp>
      <p:pic>
        <p:nvPicPr>
          <p:cNvPr id="1026" name="Picture 2" descr="C:\Users\larsk.CITRITE\Desktop\88x3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612648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6479" y="5970577"/>
            <a:ext cx="4437433" cy="707886"/>
          </a:xfrm>
          <a:prstGeom prst="rect">
            <a:avLst/>
          </a:prstGeom>
          <a:noFill/>
        </p:spPr>
        <p:txBody>
          <a:bodyPr wrap="none" rtlCol="0">
            <a:spAutoFit/>
          </a:bodyPr>
          <a:lstStyle/>
          <a:p>
            <a:r>
              <a:rPr lang="en-GB" sz="2000" dirty="0" smtClean="0">
                <a:latin typeface="Calibri" pitchFamily="34" charset="0"/>
                <a:cs typeface="Calibri" pitchFamily="34" charset="0"/>
              </a:rPr>
              <a:t>Slides available under CC-BY-SA </a:t>
            </a:r>
            <a:r>
              <a:rPr lang="en-GB" sz="2000" dirty="0" smtClean="0">
                <a:latin typeface="Calibri" pitchFamily="34" charset="0"/>
                <a:cs typeface="Calibri" pitchFamily="34" charset="0"/>
              </a:rPr>
              <a:t>3.0</a:t>
            </a:r>
          </a:p>
          <a:p>
            <a:r>
              <a:rPr lang="en-GB" sz="2000" dirty="0">
                <a:latin typeface="Calibri" pitchFamily="34" charset="0"/>
                <a:cs typeface="Calibri" pitchFamily="34" charset="0"/>
              </a:rPr>
              <a:t>From </a:t>
            </a:r>
            <a:r>
              <a:rPr lang="en-GB" sz="2000" dirty="0" smtClean="0">
                <a:latin typeface="Calibri" pitchFamily="34" charset="0"/>
                <a:cs typeface="Calibri" pitchFamily="34" charset="0"/>
                <a:hlinkClick r:id="rId11"/>
              </a:rPr>
              <a:t>www.slideshare.net/xen_com_mgr</a:t>
            </a:r>
            <a:endParaRPr lang="en-GB" sz="2000" dirty="0">
              <a:latin typeface="Calibri" pitchFamily="34" charset="0"/>
              <a:cs typeface="Calibri" pitchFamily="34" charset="0"/>
            </a:endParaRPr>
          </a:p>
        </p:txBody>
      </p:sp>
    </p:spTree>
    <p:extLst>
      <p:ext uri="{BB962C8B-B14F-4D97-AF65-F5344CB8AC3E}">
        <p14:creationId xmlns:p14="http://schemas.microsoft.com/office/powerpoint/2010/main" val="318326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dirty="0" smtClean="0"/>
              <a:t>The Xen Hypervisor was designed for the Cloud straight from the outset!</a:t>
            </a:r>
            <a:endParaRPr lang="en-GB" sz="4800" dirty="0"/>
          </a:p>
        </p:txBody>
      </p:sp>
    </p:spTree>
    <p:extLst>
      <p:ext uri="{BB962C8B-B14F-4D97-AF65-F5344CB8AC3E}">
        <p14:creationId xmlns:p14="http://schemas.microsoft.com/office/powerpoint/2010/main" val="229195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042" y="1809239"/>
            <a:ext cx="11035503" cy="4117182"/>
          </a:xfrm>
        </p:spPr>
        <p:txBody>
          <a:bodyPr/>
          <a:lstStyle/>
          <a:p>
            <a:r>
              <a:rPr lang="en-GB" sz="2800" dirty="0" smtClean="0"/>
              <a:t>Guardian of Xen Hypervisor and related OSS Projects</a:t>
            </a:r>
          </a:p>
          <a:p>
            <a:r>
              <a:rPr lang="en-GB" sz="2800" dirty="0" smtClean="0"/>
              <a:t>Xen project Governance similar to Linux Kernel</a:t>
            </a:r>
          </a:p>
          <a:p>
            <a:r>
              <a:rPr lang="en-GB" sz="2800" dirty="0" smtClean="0"/>
              <a:t>Projects</a:t>
            </a:r>
          </a:p>
          <a:p>
            <a:pPr lvl="1"/>
            <a:r>
              <a:rPr lang="en-GB" sz="2400" dirty="0" smtClean="0"/>
              <a:t>Xen Hypervisor (led by Citrix)</a:t>
            </a:r>
          </a:p>
          <a:p>
            <a:pPr lvl="1"/>
            <a:r>
              <a:rPr lang="en-GB" sz="2400" dirty="0" smtClean="0"/>
              <a:t>Xen Cloud Platform aka </a:t>
            </a:r>
            <a:r>
              <a:rPr lang="en-GB" sz="2400" dirty="0"/>
              <a:t>XCP (led by Citrix)</a:t>
            </a:r>
            <a:endParaRPr lang="en-GB" sz="2400" dirty="0" smtClean="0"/>
          </a:p>
          <a:p>
            <a:pPr lvl="1"/>
            <a:r>
              <a:rPr lang="en-GB" sz="2400" dirty="0" smtClean="0"/>
              <a:t>Xen </a:t>
            </a:r>
            <a:r>
              <a:rPr lang="en-GB" sz="2400" dirty="0"/>
              <a:t>ARM </a:t>
            </a:r>
            <a:r>
              <a:rPr lang="en-GB" sz="2400" dirty="0" smtClean="0"/>
              <a:t>: Xen for mobile devices (led </a:t>
            </a:r>
            <a:r>
              <a:rPr lang="en-GB" sz="2400" dirty="0"/>
              <a:t>by </a:t>
            </a:r>
            <a:r>
              <a:rPr lang="en-GB" sz="2400" dirty="0" smtClean="0"/>
              <a:t>Samsung)</a:t>
            </a:r>
          </a:p>
          <a:p>
            <a:pPr lvl="1"/>
            <a:r>
              <a:rPr lang="en-GB" sz="2400" dirty="0"/>
              <a:t>PVOPS : </a:t>
            </a:r>
            <a:r>
              <a:rPr lang="en-GB" sz="2400" dirty="0" smtClean="0"/>
              <a:t>Xen components and support in Linux </a:t>
            </a:r>
            <a:r>
              <a:rPr lang="en-GB" sz="2400" dirty="0"/>
              <a:t>Kernel (led by </a:t>
            </a:r>
            <a:r>
              <a:rPr lang="en-GB" sz="2400" dirty="0" smtClean="0"/>
              <a:t>Oracle)</a:t>
            </a:r>
          </a:p>
          <a:p>
            <a:r>
              <a:rPr lang="en-GB" sz="2800" dirty="0" smtClean="0"/>
              <a:t>10+ vendors contributing more than 1% to the project</a:t>
            </a:r>
            <a:br>
              <a:rPr lang="en-GB" sz="2800" dirty="0" smtClean="0"/>
            </a:br>
            <a:r>
              <a:rPr lang="en-GB" sz="2400" dirty="0" smtClean="0"/>
              <a:t>(AMD, Citrix, Fujitsu</a:t>
            </a:r>
            <a:r>
              <a:rPr lang="en-GB" sz="2400" dirty="0"/>
              <a:t>, Huawei, </a:t>
            </a:r>
            <a:r>
              <a:rPr lang="en-GB" sz="2400" dirty="0" smtClean="0"/>
              <a:t>Intel</a:t>
            </a:r>
            <a:r>
              <a:rPr lang="en-GB" sz="2400" dirty="0"/>
              <a:t>, Novell, </a:t>
            </a:r>
            <a:r>
              <a:rPr lang="en-GB" sz="2400" dirty="0" smtClean="0"/>
              <a:t>Oracle, Samsung, </a:t>
            </a:r>
            <a:r>
              <a:rPr lang="en-GB" sz="2400" dirty="0" err="1" smtClean="0"/>
              <a:t>Suse</a:t>
            </a:r>
            <a:r>
              <a:rPr lang="en-GB" sz="2400" dirty="0" smtClean="0"/>
              <a:t>, …)</a:t>
            </a:r>
          </a:p>
        </p:txBody>
      </p:sp>
      <p:sp>
        <p:nvSpPr>
          <p:cNvPr id="3" name="Title 2"/>
          <p:cNvSpPr>
            <a:spLocks noGrp="1"/>
          </p:cNvSpPr>
          <p:nvPr>
            <p:ph type="title"/>
          </p:nvPr>
        </p:nvSpPr>
        <p:spPr/>
        <p:txBody>
          <a:bodyPr/>
          <a:lstStyle/>
          <a:p>
            <a:r>
              <a:rPr lang="en-GB" sz="6000" dirty="0" smtClean="0"/>
              <a:t>Xen.org</a:t>
            </a:r>
            <a:endParaRPr lang="en-GB" sz="6000" dirty="0"/>
          </a:p>
        </p:txBody>
      </p:sp>
    </p:spTree>
    <p:extLst>
      <p:ext uri="{BB962C8B-B14F-4D97-AF65-F5344CB8AC3E}">
        <p14:creationId xmlns:p14="http://schemas.microsoft.com/office/powerpoint/2010/main" val="62024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Xen Overview</a:t>
            </a:r>
            <a:endParaRPr lang="en-GB" sz="6000" dirty="0"/>
          </a:p>
        </p:txBody>
      </p:sp>
    </p:spTree>
    <p:extLst>
      <p:ext uri="{BB962C8B-B14F-4D97-AF65-F5344CB8AC3E}">
        <p14:creationId xmlns:p14="http://schemas.microsoft.com/office/powerpoint/2010/main" val="649770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08403" y="382707"/>
            <a:ext cx="10970433" cy="1142304"/>
          </a:xfrm>
        </p:spPr>
        <p:txBody>
          <a:bodyPr/>
          <a:lstStyle/>
          <a:p>
            <a:pPr eaLnBrk="1" hangingPunct="1"/>
            <a:r>
              <a:rPr lang="en-US" sz="6000" dirty="0" smtClean="0">
                <a:latin typeface="Calibri" pitchFamily="34" charset="0"/>
                <a:ea typeface="ＭＳ Ｐゴシック" pitchFamily="34" charset="-128"/>
                <a:cs typeface="Calibri" pitchFamily="34" charset="0"/>
              </a:rPr>
              <a:t>Basic Xen Concepts</a:t>
            </a:r>
          </a:p>
        </p:txBody>
      </p:sp>
      <p:sp>
        <p:nvSpPr>
          <p:cNvPr id="56323" name="Slide Number Placeholder 6"/>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eaLnBrk="1"/>
            <a:fld id="{A9C7BBDF-CAB2-462A-9E33-27A33BC82580}" type="slidenum">
              <a:rPr lang="en-US" sz="1400">
                <a:solidFill>
                  <a:srgbClr val="FFFFFF"/>
                </a:solidFill>
              </a:rPr>
              <a:pPr eaLnBrk="1"/>
              <a:t>7</a:t>
            </a:fld>
            <a:endParaRPr lang="en-US" sz="1400" dirty="0">
              <a:solidFill>
                <a:srgbClr val="FFFFFF"/>
              </a:solidFill>
            </a:endParaRPr>
          </a:p>
        </p:txBody>
      </p:sp>
      <p:sp>
        <p:nvSpPr>
          <p:cNvPr id="8" name="Rectangle 7"/>
          <p:cNvSpPr>
            <a:spLocks noChangeArrowheads="1"/>
          </p:cNvSpPr>
          <p:nvPr/>
        </p:nvSpPr>
        <p:spPr bwMode="auto">
          <a:xfrm>
            <a:off x="431514" y="2806995"/>
            <a:ext cx="5961521" cy="325024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defTabSz="457152" hangingPunct="0">
              <a:lnSpc>
                <a:spcPct val="93000"/>
              </a:lnSpc>
              <a:buClr>
                <a:srgbClr val="000000"/>
              </a:buClr>
              <a:buSzPct val="100000"/>
              <a:buFont typeface="Times New Roman" charset="0"/>
              <a:buNone/>
              <a:defRPr/>
            </a:pPr>
            <a:endParaRPr lang="en-US" sz="1800">
              <a:solidFill>
                <a:srgbClr val="FFFFFF"/>
              </a:solidFill>
              <a:ea typeface="ＭＳ Ｐゴシック" pitchFamily="34" charset="-128"/>
            </a:endParaRPr>
          </a:p>
        </p:txBody>
      </p:sp>
      <p:sp>
        <p:nvSpPr>
          <p:cNvPr id="11" name="Rectangle 7"/>
          <p:cNvSpPr>
            <a:spLocks noChangeArrowheads="1"/>
          </p:cNvSpPr>
          <p:nvPr/>
        </p:nvSpPr>
        <p:spPr bwMode="auto">
          <a:xfrm>
            <a:off x="681348" y="4742121"/>
            <a:ext cx="5437236" cy="442379"/>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r>
              <a:rPr lang="en-US" sz="1500">
                <a:solidFill>
                  <a:srgbClr val="000000"/>
                </a:solidFill>
                <a:latin typeface="Arial" charset="0"/>
                <a:ea typeface="ＭＳ Ｐゴシック" charset="0"/>
                <a:cs typeface="DejaVu Sans" charset="0"/>
              </a:rPr>
              <a:t>Xen Hypervisor</a:t>
            </a:r>
          </a:p>
        </p:txBody>
      </p:sp>
      <p:sp>
        <p:nvSpPr>
          <p:cNvPr id="12" name="Rectangle 8"/>
          <p:cNvSpPr>
            <a:spLocks noChangeArrowheads="1"/>
          </p:cNvSpPr>
          <p:nvPr/>
        </p:nvSpPr>
        <p:spPr bwMode="auto">
          <a:xfrm>
            <a:off x="681348" y="3066128"/>
            <a:ext cx="1628253" cy="1543538"/>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050" dirty="0" smtClean="0">
                <a:solidFill>
                  <a:srgbClr val="000000"/>
                </a:solidFill>
                <a:latin typeface="Arial" charset="0"/>
                <a:ea typeface="ＭＳ Ｐゴシック" charset="0"/>
                <a:cs typeface="DejaVu Sans" charset="0"/>
              </a:rPr>
              <a:t/>
            </a:r>
            <a:br>
              <a:rPr lang="en-US" sz="1050" dirty="0" smtClean="0">
                <a:solidFill>
                  <a:srgbClr val="000000"/>
                </a:solidFill>
                <a:latin typeface="Arial" charset="0"/>
                <a:ea typeface="ＭＳ Ｐゴシック" charset="0"/>
                <a:cs typeface="DejaVu Sans" charset="0"/>
              </a:rPr>
            </a:br>
            <a:r>
              <a:rPr lang="en-US" sz="1500" dirty="0" smtClean="0">
                <a:solidFill>
                  <a:srgbClr val="000000"/>
                </a:solidFill>
                <a:latin typeface="Arial" charset="0"/>
                <a:ea typeface="ＭＳ Ｐゴシック" charset="0"/>
                <a:cs typeface="DejaVu Sans" charset="0"/>
              </a:rPr>
              <a:t>Control domain </a:t>
            </a:r>
            <a:br>
              <a:rPr lang="en-US" sz="1500" dirty="0" smtClean="0">
                <a:solidFill>
                  <a:srgbClr val="000000"/>
                </a:solidFill>
                <a:latin typeface="Arial" charset="0"/>
                <a:ea typeface="ＭＳ Ｐゴシック" charset="0"/>
                <a:cs typeface="DejaVu Sans" charset="0"/>
              </a:rPr>
            </a:br>
            <a:r>
              <a:rPr lang="en-US" sz="1500" dirty="0" smtClean="0">
                <a:solidFill>
                  <a:srgbClr val="000000"/>
                </a:solidFill>
                <a:latin typeface="Arial" charset="0"/>
                <a:ea typeface="ＭＳ Ｐゴシック" charset="0"/>
                <a:cs typeface="DejaVu Sans" charset="0"/>
              </a:rPr>
              <a:t>(dom0)</a:t>
            </a:r>
            <a:endParaRPr lang="en-US" sz="1500" baseline="-25000" dirty="0">
              <a:solidFill>
                <a:srgbClr val="000000"/>
              </a:solidFill>
              <a:latin typeface="Arial" charset="0"/>
              <a:ea typeface="ＭＳ Ｐゴシック" charset="0"/>
              <a:cs typeface="DejaVu Sans" charset="0"/>
            </a:endParaRPr>
          </a:p>
        </p:txBody>
      </p:sp>
      <p:sp>
        <p:nvSpPr>
          <p:cNvPr id="14" name="Rectangle 10"/>
          <p:cNvSpPr>
            <a:spLocks noChangeArrowheads="1"/>
          </p:cNvSpPr>
          <p:nvPr/>
        </p:nvSpPr>
        <p:spPr bwMode="auto">
          <a:xfrm>
            <a:off x="681348" y="5288216"/>
            <a:ext cx="5437236" cy="586513"/>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Host HW</a:t>
            </a:r>
          </a:p>
        </p:txBody>
      </p:sp>
      <p:grpSp>
        <p:nvGrpSpPr>
          <p:cNvPr id="9" name="Group 8"/>
          <p:cNvGrpSpPr/>
          <p:nvPr/>
        </p:nvGrpSpPr>
        <p:grpSpPr>
          <a:xfrm>
            <a:off x="4304573" y="2928072"/>
            <a:ext cx="1807668" cy="1680175"/>
            <a:chOff x="2376803" y="2898898"/>
            <a:chExt cx="1807668" cy="1680175"/>
          </a:xfrm>
        </p:grpSpPr>
        <p:grpSp>
          <p:nvGrpSpPr>
            <p:cNvPr id="7" name="Group 6"/>
            <p:cNvGrpSpPr/>
            <p:nvPr/>
          </p:nvGrpSpPr>
          <p:grpSpPr>
            <a:xfrm>
              <a:off x="2376803" y="2898898"/>
              <a:ext cx="1807668" cy="1680175"/>
              <a:chOff x="2359551" y="2898898"/>
              <a:chExt cx="1807668" cy="1680175"/>
            </a:xfrm>
          </p:grpSpPr>
          <p:sp>
            <p:nvSpPr>
              <p:cNvPr id="74" name="Rectangle 6"/>
              <p:cNvSpPr>
                <a:spLocks noChangeArrowheads="1"/>
              </p:cNvSpPr>
              <p:nvPr/>
            </p:nvSpPr>
            <p:spPr bwMode="auto">
              <a:xfrm>
                <a:off x="2854452" y="2898898"/>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n</a:t>
                </a:r>
              </a:p>
            </p:txBody>
          </p:sp>
          <p:sp>
            <p:nvSpPr>
              <p:cNvPr id="75" name="Rectangle 12"/>
              <p:cNvSpPr>
                <a:spLocks noChangeArrowheads="1"/>
              </p:cNvSpPr>
              <p:nvPr/>
            </p:nvSpPr>
            <p:spPr bwMode="auto">
              <a:xfrm>
                <a:off x="2607961" y="3234071"/>
                <a:ext cx="131276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a:solidFill>
                      <a:srgbClr val="000000"/>
                    </a:solidFill>
                    <a:latin typeface="Arial" charset="0"/>
                    <a:ea typeface="ＭＳ Ｐゴシック" charset="0"/>
                    <a:cs typeface="DejaVu Sans" charset="0"/>
                  </a:rPr>
                  <a:t>VM</a:t>
                </a:r>
                <a:r>
                  <a:rPr lang="en-US" sz="1500" baseline="-25000">
                    <a:solidFill>
                      <a:srgbClr val="000000"/>
                    </a:solidFill>
                    <a:latin typeface="Arial" charset="0"/>
                    <a:ea typeface="ＭＳ Ｐゴシック" charset="0"/>
                    <a:cs typeface="DejaVu Sans" charset="0"/>
                  </a:rPr>
                  <a:t>1</a:t>
                </a:r>
              </a:p>
            </p:txBody>
          </p:sp>
          <p:sp>
            <p:nvSpPr>
              <p:cNvPr id="76" name="Rectangle 13"/>
              <p:cNvSpPr>
                <a:spLocks noChangeArrowheads="1"/>
              </p:cNvSpPr>
              <p:nvPr/>
            </p:nvSpPr>
            <p:spPr bwMode="auto">
              <a:xfrm>
                <a:off x="2359551" y="3563873"/>
                <a:ext cx="1314687" cy="1015200"/>
              </a:xfrm>
              <a:prstGeom prst="rect">
                <a:avLst/>
              </a:prstGeom>
              <a:ln>
                <a:headEnd/>
                <a:tailEnd/>
              </a:ln>
              <a:extLst/>
            </p:spPr>
            <p:style>
              <a:lnRef idx="0">
                <a:schemeClr val="accent4"/>
              </a:lnRef>
              <a:fillRef idx="3">
                <a:schemeClr val="accent4"/>
              </a:fillRef>
              <a:effectRef idx="3">
                <a:schemeClr val="accent4"/>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a:solidFill>
                      <a:srgbClr val="000000"/>
                    </a:solidFill>
                    <a:latin typeface="Arial" charset="0"/>
                    <a:ea typeface="ＭＳ Ｐゴシック" charset="0"/>
                    <a:cs typeface="DejaVu Sans" charset="0"/>
                  </a:rPr>
                  <a:t>VM</a:t>
                </a:r>
                <a:r>
                  <a:rPr lang="en-US" sz="1500" baseline="-25000" dirty="0">
                    <a:solidFill>
                      <a:srgbClr val="000000"/>
                    </a:solidFill>
                    <a:latin typeface="Arial" charset="0"/>
                    <a:ea typeface="ＭＳ Ｐゴシック" charset="0"/>
                    <a:cs typeface="DejaVu Sans" charset="0"/>
                  </a:rPr>
                  <a:t>0</a:t>
                </a:r>
              </a:p>
            </p:txBody>
          </p:sp>
        </p:grpSp>
        <p:sp>
          <p:nvSpPr>
            <p:cNvPr id="77" name="Rectangle 76"/>
            <p:cNvSpPr>
              <a:spLocks noChangeArrowheads="1"/>
            </p:cNvSpPr>
            <p:nvPr/>
          </p:nvSpPr>
          <p:spPr bwMode="auto">
            <a:xfrm>
              <a:off x="2458793" y="3963842"/>
              <a:ext cx="1150706" cy="557468"/>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a:solidFill>
                    <a:srgbClr val="FFFFFF"/>
                  </a:solidFill>
                  <a:latin typeface="Arial" charset="0"/>
                  <a:ea typeface="ＭＳ Ｐゴシック" charset="0"/>
                  <a:cs typeface="DejaVu Sans" charset="0"/>
                </a:rPr>
                <a:t>Guest OS</a:t>
              </a:r>
            </a:p>
            <a:p>
              <a:pPr algn="ctr" defTabSz="457152">
                <a:lnSpc>
                  <a:spcPct val="93000"/>
                </a:lnSpc>
                <a:buClr>
                  <a:srgbClr val="000000"/>
                </a:buClr>
                <a:buSzPct val="100000"/>
                <a:buFont typeface="Times New Roman" charset="0"/>
                <a:buNone/>
                <a:defRPr/>
              </a:pPr>
              <a:r>
                <a:rPr lang="en-US" sz="1300" b="1" dirty="0">
                  <a:solidFill>
                    <a:srgbClr val="FFFFFF"/>
                  </a:solidFill>
                  <a:latin typeface="Arial" charset="0"/>
                  <a:ea typeface="ＭＳ Ｐゴシック" charset="0"/>
                  <a:cs typeface="DejaVu Sans" charset="0"/>
                </a:rPr>
                <a:t>and Apps</a:t>
              </a:r>
            </a:p>
          </p:txBody>
        </p:sp>
      </p:grpSp>
      <p:pic>
        <p:nvPicPr>
          <p:cNvPr id="1026" name="Picture 2" descr="C:\Users\larsk.CITRITE\Desktop\img_Termina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48" y="1651978"/>
            <a:ext cx="1129431" cy="11294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6568" y="1936348"/>
            <a:ext cx="1535998" cy="584775"/>
          </a:xfrm>
          <a:prstGeom prst="rect">
            <a:avLst/>
          </a:prstGeom>
          <a:noFill/>
        </p:spPr>
        <p:txBody>
          <a:bodyPr wrap="none" rtlCol="0">
            <a:spAutoFit/>
          </a:bodyPr>
          <a:lstStyle/>
          <a:p>
            <a:r>
              <a:rPr lang="en-GB" sz="3200" b="1" dirty="0" smtClean="0">
                <a:solidFill>
                  <a:srgbClr val="000000"/>
                </a:solidFill>
                <a:latin typeface="Calibri" pitchFamily="34" charset="0"/>
                <a:cs typeface="Calibri" pitchFamily="34" charset="0"/>
              </a:rPr>
              <a:t>Console</a:t>
            </a:r>
            <a:endParaRPr lang="en-GB" sz="3200" dirty="0">
              <a:solidFill>
                <a:srgbClr val="000000"/>
              </a:solidFill>
              <a:latin typeface="Calibri" pitchFamily="34" charset="0"/>
              <a:cs typeface="Calibri" pitchFamily="34" charset="0"/>
            </a:endParaRPr>
          </a:p>
        </p:txBody>
      </p:sp>
      <p:sp>
        <p:nvSpPr>
          <p:cNvPr id="4" name="Up-Down Arrow 3"/>
          <p:cNvSpPr/>
          <p:nvPr/>
        </p:nvSpPr>
        <p:spPr>
          <a:xfrm>
            <a:off x="990882" y="2417541"/>
            <a:ext cx="510363" cy="845704"/>
          </a:xfrm>
          <a:prstGeom prst="upDownArrow">
            <a:avLst/>
          </a:prstGeom>
        </p:spPr>
        <p:style>
          <a:lnRef idx="0">
            <a:schemeClr val="accent4"/>
          </a:lnRef>
          <a:fillRef idx="1003">
            <a:schemeClr val="lt2"/>
          </a:fillRef>
          <a:effectRef idx="3">
            <a:schemeClr val="accent4"/>
          </a:effectRef>
          <a:fontRef idx="minor">
            <a:schemeClr val="lt1"/>
          </a:fontRef>
        </p:style>
        <p:txBody>
          <a:bodyPr rtlCol="0" anchor="ctr"/>
          <a:lstStyle/>
          <a:p>
            <a:pPr algn="ctr"/>
            <a:endParaRPr lang="en-GB">
              <a:solidFill>
                <a:srgbClr val="FFFFFF"/>
              </a:solidFill>
            </a:endParaRPr>
          </a:p>
        </p:txBody>
      </p:sp>
      <p:grpSp>
        <p:nvGrpSpPr>
          <p:cNvPr id="5" name="Group 4"/>
          <p:cNvGrpSpPr/>
          <p:nvPr/>
        </p:nvGrpSpPr>
        <p:grpSpPr>
          <a:xfrm>
            <a:off x="719170" y="5392273"/>
            <a:ext cx="4108311" cy="416480"/>
            <a:chOff x="585608" y="5392273"/>
            <a:chExt cx="4108311" cy="416480"/>
          </a:xfrm>
        </p:grpSpPr>
        <p:sp>
          <p:nvSpPr>
            <p:cNvPr id="56344" name="Text Box 155"/>
            <p:cNvSpPr txBox="1">
              <a:spLocks noChangeArrowheads="1"/>
            </p:cNvSpPr>
            <p:nvPr/>
          </p:nvSpPr>
          <p:spPr bwMode="auto">
            <a:xfrm>
              <a:off x="1947913" y="5512762"/>
              <a:ext cx="627095"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Memory</a:t>
              </a:r>
            </a:p>
          </p:txBody>
        </p:sp>
        <p:sp>
          <p:nvSpPr>
            <p:cNvPr id="56345" name="Text Box 155"/>
            <p:cNvSpPr txBox="1">
              <a:spLocks noChangeArrowheads="1"/>
            </p:cNvSpPr>
            <p:nvPr/>
          </p:nvSpPr>
          <p:spPr bwMode="auto">
            <a:xfrm>
              <a:off x="3439841" y="5512762"/>
              <a:ext cx="49244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CPUs</a:t>
              </a:r>
            </a:p>
          </p:txBody>
        </p:sp>
        <p:sp>
          <p:nvSpPr>
            <p:cNvPr id="56346" name="Text Box 198"/>
            <p:cNvSpPr txBox="1">
              <a:spLocks noChangeArrowheads="1"/>
            </p:cNvSpPr>
            <p:nvPr/>
          </p:nvSpPr>
          <p:spPr bwMode="auto">
            <a:xfrm>
              <a:off x="585608" y="5512762"/>
              <a:ext cx="338554"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I/O</a:t>
              </a:r>
            </a:p>
          </p:txBody>
        </p:sp>
        <p:pic>
          <p:nvPicPr>
            <p:cNvPr id="1028" name="Picture 4" descr="C:\Users\larsk.CITRITE\Desktop\CP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941"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larsk.CITRITE\Desktop\CP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278"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larsk.CITRITE\Desktop\CP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8612" y="5392273"/>
              <a:ext cx="555307" cy="4164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arsk.CITRITE\Desktop\M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9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 descr="C:\Users\larsk.CITRITE\Desktop\M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2383"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C:\Users\larsk.CITRITE\Desktop\ME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5265" y="5399695"/>
              <a:ext cx="564294" cy="401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arsk.CITRITE\Desktop\I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94" y="5403391"/>
              <a:ext cx="788488" cy="394244"/>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Text Box 155"/>
          <p:cNvSpPr txBox="1">
            <a:spLocks noChangeArrowheads="1"/>
          </p:cNvSpPr>
          <p:nvPr/>
        </p:nvSpPr>
        <p:spPr bwMode="auto">
          <a:xfrm>
            <a:off x="711712" y="4884326"/>
            <a:ext cx="1082349" cy="227755"/>
          </a:xfrm>
          <a:prstGeom prst="rect">
            <a:avLst/>
          </a:prstGeom>
          <a:noFill/>
          <a:ln>
            <a:noFill/>
          </a:ln>
          <a:extLst/>
        </p:spPr>
        <p:txBody>
          <a:bodyPr wrap="none">
            <a:spAutoFit/>
          </a:bodyPr>
          <a:lstStyle>
            <a:lvl1pPr eaLnBrk="0">
              <a:defRPr sz="2400">
                <a:solidFill>
                  <a:schemeClr val="tx1"/>
                </a:solidFill>
                <a:latin typeface="Arial" pitchFamily="34" charset="0"/>
                <a:ea typeface="ＭＳ Ｐゴシック" pitchFamily="34" charset="-128"/>
              </a:defRPr>
            </a:lvl1pPr>
            <a:lvl2pPr marL="742950" indent="-285750" eaLnBrk="0">
              <a:defRPr sz="2400">
                <a:solidFill>
                  <a:schemeClr val="tx1"/>
                </a:solidFill>
                <a:latin typeface="Arial" pitchFamily="34" charset="0"/>
                <a:ea typeface="ＭＳ Ｐゴシック" pitchFamily="34" charset="-128"/>
              </a:defRPr>
            </a:lvl2pPr>
            <a:lvl3pPr marL="1143000" indent="-228600" eaLnBrk="0">
              <a:defRPr sz="2400">
                <a:solidFill>
                  <a:schemeClr val="tx1"/>
                </a:solidFill>
                <a:latin typeface="Arial" pitchFamily="34" charset="0"/>
                <a:ea typeface="ＭＳ Ｐゴシック" pitchFamily="34" charset="-128"/>
              </a:defRPr>
            </a:lvl3pPr>
            <a:lvl4pPr marL="1600200" indent="-228600" eaLnBrk="0">
              <a:defRPr sz="2400">
                <a:solidFill>
                  <a:schemeClr val="tx1"/>
                </a:solidFill>
                <a:latin typeface="Arial" pitchFamily="34" charset="0"/>
                <a:ea typeface="ＭＳ Ｐゴシック" pitchFamily="34" charset="-128"/>
              </a:defRPr>
            </a:lvl4pPr>
            <a:lvl5pPr marL="2057400" indent="-228600" eaLnBrk="0">
              <a:defRPr sz="2400">
                <a:solidFill>
                  <a:schemeClr val="tx1"/>
                </a:solidFill>
                <a:latin typeface="Arial" pitchFamily="34" charset="0"/>
                <a:ea typeface="ＭＳ Ｐゴシック" pitchFamily="34" charset="-128"/>
              </a:defRPr>
            </a:lvl5pPr>
            <a:lvl6pPr marL="25146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6pPr>
            <a:lvl7pPr marL="29718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7pPr>
            <a:lvl8pPr marL="34290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8pPr>
            <a:lvl9pPr marL="3886200" indent="-228600" defTabSz="455613" eaLnBrk="0" fontAlgn="base" hangingPunct="0">
              <a:lnSpc>
                <a:spcPct val="93000"/>
              </a:lnSpc>
              <a:spcBef>
                <a:spcPct val="0"/>
              </a:spcBef>
              <a:spcAft>
                <a:spcPct val="0"/>
              </a:spcAft>
              <a:buClr>
                <a:srgbClr val="000000"/>
              </a:buClr>
              <a:buSzPct val="100000"/>
              <a:buFont typeface="Times New Roman" pitchFamily="18" charset="0"/>
              <a:defRPr sz="2400">
                <a:solidFill>
                  <a:schemeClr val="tx1"/>
                </a:solidFill>
                <a:latin typeface="Arial" pitchFamily="34" charset="0"/>
                <a:ea typeface="ＭＳ Ｐゴシック" pitchFamily="34" charset="-128"/>
              </a:defRPr>
            </a:lvl9pPr>
          </a:lstStyle>
          <a:p>
            <a:pPr algn="ctr" defTabSz="455613" eaLnBrk="1">
              <a:lnSpc>
                <a:spcPct val="80000"/>
              </a:lnSpc>
              <a:spcBef>
                <a:spcPct val="50000"/>
              </a:spcBef>
              <a:buClr>
                <a:srgbClr val="000000"/>
              </a:buClr>
              <a:buSzPct val="100000"/>
              <a:buFont typeface="Times New Roman" pitchFamily="18" charset="0"/>
              <a:buNone/>
            </a:pPr>
            <a:r>
              <a:rPr lang="en-US" sz="1100" b="1" dirty="0" smtClean="0">
                <a:solidFill>
                  <a:srgbClr val="0860A8"/>
                </a:solidFill>
                <a:latin typeface="Arial Narrow" pitchFamily="34" charset="0"/>
              </a:rPr>
              <a:t>Scheduler, MMU</a:t>
            </a:r>
          </a:p>
        </p:txBody>
      </p:sp>
      <p:grpSp>
        <p:nvGrpSpPr>
          <p:cNvPr id="15" name="Group 14"/>
          <p:cNvGrpSpPr/>
          <p:nvPr/>
        </p:nvGrpSpPr>
        <p:grpSpPr>
          <a:xfrm>
            <a:off x="2480377" y="3491836"/>
            <a:ext cx="1708735" cy="1117829"/>
            <a:chOff x="2346815" y="3491836"/>
            <a:chExt cx="1708735" cy="1117829"/>
          </a:xfrm>
        </p:grpSpPr>
        <p:sp>
          <p:nvSpPr>
            <p:cNvPr id="67" name="Rectangle 8"/>
            <p:cNvSpPr>
              <a:spLocks noChangeArrowheads="1"/>
            </p:cNvSpPr>
            <p:nvPr/>
          </p:nvSpPr>
          <p:spPr bwMode="auto">
            <a:xfrm>
              <a:off x="2427297" y="3491836"/>
              <a:ext cx="1628253" cy="1013379"/>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endParaRPr lang="en-US" sz="1500" baseline="-25000" dirty="0">
                <a:solidFill>
                  <a:srgbClr val="000000"/>
                </a:solidFill>
                <a:latin typeface="Arial" charset="0"/>
                <a:ea typeface="ＭＳ Ｐゴシック" charset="0"/>
                <a:cs typeface="DejaVu Sans" charset="0"/>
              </a:endParaRPr>
            </a:p>
          </p:txBody>
        </p:sp>
        <p:sp>
          <p:nvSpPr>
            <p:cNvPr id="82" name="Rectangle 8"/>
            <p:cNvSpPr>
              <a:spLocks noChangeArrowheads="1"/>
            </p:cNvSpPr>
            <p:nvPr/>
          </p:nvSpPr>
          <p:spPr bwMode="auto">
            <a:xfrm>
              <a:off x="2346815" y="3596286"/>
              <a:ext cx="1628253" cy="1013379"/>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100800" rIns="100794" bIns="100800"/>
            <a:lstStyle/>
            <a:p>
              <a:pPr defTabSz="457152">
                <a:lnSpc>
                  <a:spcPct val="93000"/>
                </a:lnSpc>
                <a:buClr>
                  <a:srgbClr val="000000"/>
                </a:buClr>
                <a:buSzPct val="100000"/>
                <a:buFont typeface="Times New Roman" charset="0"/>
                <a:buNone/>
                <a:defRPr/>
              </a:pPr>
              <a:r>
                <a:rPr lang="en-US" sz="1500" dirty="0" smtClean="0">
                  <a:solidFill>
                    <a:srgbClr val="000000"/>
                  </a:solidFill>
                  <a:latin typeface="Arial" charset="0"/>
                  <a:ea typeface="ＭＳ Ｐゴシック" charset="0"/>
                  <a:cs typeface="DejaVu Sans" charset="0"/>
                </a:rPr>
                <a:t>One </a:t>
              </a:r>
              <a:r>
                <a:rPr lang="en-US" sz="1500" b="1" u="sng" dirty="0" smtClean="0">
                  <a:solidFill>
                    <a:srgbClr val="000000"/>
                  </a:solidFill>
                  <a:latin typeface="Arial" charset="0"/>
                  <a:ea typeface="ＭＳ Ｐゴシック" charset="0"/>
                  <a:cs typeface="DejaVu Sans" charset="0"/>
                </a:rPr>
                <a:t>or more</a:t>
              </a:r>
              <a:r>
                <a:rPr lang="en-US" sz="1500" dirty="0" smtClean="0">
                  <a:solidFill>
                    <a:srgbClr val="000000"/>
                  </a:solidFill>
                  <a:latin typeface="Arial" charset="0"/>
                  <a:ea typeface="ＭＳ Ｐゴシック" charset="0"/>
                  <a:cs typeface="DejaVu Sans" charset="0"/>
                </a:rPr>
                <a:t/>
              </a:r>
              <a:br>
                <a:rPr lang="en-US" sz="1500" dirty="0" smtClean="0">
                  <a:solidFill>
                    <a:srgbClr val="000000"/>
                  </a:solidFill>
                  <a:latin typeface="Arial" charset="0"/>
                  <a:ea typeface="ＭＳ Ｐゴシック" charset="0"/>
                  <a:cs typeface="DejaVu Sans" charset="0"/>
                </a:rPr>
              </a:br>
              <a:r>
                <a:rPr lang="en-US" sz="1500" dirty="0" smtClean="0">
                  <a:solidFill>
                    <a:srgbClr val="000000"/>
                  </a:solidFill>
                  <a:latin typeface="Arial" charset="0"/>
                  <a:ea typeface="ＭＳ Ｐゴシック" charset="0"/>
                  <a:cs typeface="DejaVu Sans" charset="0"/>
                </a:rPr>
                <a:t>driver, stub or </a:t>
              </a:r>
              <a:br>
                <a:rPr lang="en-US" sz="1500" dirty="0" smtClean="0">
                  <a:solidFill>
                    <a:srgbClr val="000000"/>
                  </a:solidFill>
                  <a:latin typeface="Arial" charset="0"/>
                  <a:ea typeface="ＭＳ Ｐゴシック" charset="0"/>
                  <a:cs typeface="DejaVu Sans" charset="0"/>
                </a:rPr>
              </a:br>
              <a:r>
                <a:rPr lang="en-US" sz="1500" dirty="0" smtClean="0">
                  <a:solidFill>
                    <a:srgbClr val="000000"/>
                  </a:solidFill>
                  <a:latin typeface="Arial" charset="0"/>
                  <a:ea typeface="ＭＳ Ｐゴシック" charset="0"/>
                  <a:cs typeface="DejaVu Sans" charset="0"/>
                </a:rPr>
                <a:t>service domains</a:t>
              </a:r>
              <a:endParaRPr lang="en-US" sz="1500" baseline="-25000" dirty="0">
                <a:solidFill>
                  <a:srgbClr val="000000"/>
                </a:solidFill>
                <a:latin typeface="Arial" charset="0"/>
                <a:ea typeface="ＭＳ Ｐゴシック" charset="0"/>
                <a:cs typeface="DejaVu Sans" charset="0"/>
              </a:endParaRPr>
            </a:p>
          </p:txBody>
        </p:sp>
      </p:grpSp>
      <p:sp>
        <p:nvSpPr>
          <p:cNvPr id="72" name="Content Placeholder 2"/>
          <p:cNvSpPr>
            <a:spLocks noGrp="1"/>
          </p:cNvSpPr>
          <p:nvPr>
            <p:ph idx="1"/>
          </p:nvPr>
        </p:nvSpPr>
        <p:spPr bwMode="auto">
          <a:xfrm>
            <a:off x="6667927" y="1829787"/>
            <a:ext cx="4708008" cy="4406626"/>
          </a:xfrm>
          <a:prstGeom prst="rect">
            <a:avLst/>
          </a:prstGeom>
          <a:noFill/>
          <a:ln w="9525">
            <a:noFill/>
            <a:miter lim="800000"/>
            <a:headEnd/>
            <a:tailEnd/>
          </a:ln>
        </p:spPr>
        <p:txBody>
          <a:bodyPr anchor="t" anchorCtr="0"/>
          <a:lstStyle/>
          <a:p>
            <a:pPr eaLnBrk="1" fontAlgn="auto" hangingPunct="1">
              <a:spcBef>
                <a:spcPts val="0"/>
              </a:spcBef>
              <a:spcAft>
                <a:spcPts val="0"/>
              </a:spcAft>
              <a:buClrTx/>
            </a:pPr>
            <a:r>
              <a:rPr lang="en-US" sz="2400" b="0" dirty="0">
                <a:latin typeface="Calibri" pitchFamily="34" charset="0"/>
                <a:cs typeface="Calibri" pitchFamily="34" charset="0"/>
              </a:rPr>
              <a:t>Control Domain aka </a:t>
            </a:r>
            <a:r>
              <a:rPr lang="en-US" sz="2400" b="0" dirty="0">
                <a:latin typeface="Calibri" pitchFamily="34" charset="0"/>
                <a:cs typeface="Calibri" pitchFamily="34" charset="0"/>
                <a:hlinkClick r:id="rId7"/>
              </a:rPr>
              <a:t>Dom0</a:t>
            </a:r>
            <a:endParaRPr lang="en-US" sz="2400" b="0" dirty="0">
              <a:latin typeface="Calibri" pitchFamily="34" charset="0"/>
              <a:cs typeface="Calibri" pitchFamily="34" charset="0"/>
            </a:endParaRPr>
          </a:p>
          <a:p>
            <a:pPr marL="457200" indent="-457200" eaLnBrk="1" fontAlgn="auto" hangingPunct="1">
              <a:spcBef>
                <a:spcPts val="0"/>
              </a:spcBef>
              <a:spcAft>
                <a:spcPts val="0"/>
              </a:spcAft>
              <a:buClrTx/>
              <a:buFont typeface="Arial" pitchFamily="34" charset="0"/>
              <a:buChar char="•"/>
            </a:pPr>
            <a:r>
              <a:rPr lang="en-GB" sz="2200" b="0" dirty="0">
                <a:latin typeface="Calibri" pitchFamily="34" charset="0"/>
                <a:cs typeface="Calibri" pitchFamily="34" charset="0"/>
              </a:rPr>
              <a:t>Dom0 kernel with </a:t>
            </a:r>
            <a:r>
              <a:rPr lang="en-GB" sz="2200" b="0" dirty="0" smtClean="0">
                <a:latin typeface="Calibri" pitchFamily="34" charset="0"/>
                <a:cs typeface="Calibri" pitchFamily="34" charset="0"/>
              </a:rPr>
              <a:t>drivers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Xen Management </a:t>
            </a:r>
            <a:r>
              <a:rPr lang="en-GB" sz="2200" b="0" dirty="0" err="1" smtClean="0">
                <a:latin typeface="Calibri" pitchFamily="34" charset="0"/>
                <a:cs typeface="Calibri" pitchFamily="34" charset="0"/>
              </a:rPr>
              <a:t>Toolstack</a:t>
            </a:r>
            <a:endParaRPr lang="en-GB" sz="2200" b="0" dirty="0">
              <a:latin typeface="Calibri" pitchFamily="34" charset="0"/>
              <a:cs typeface="Calibri" pitchFamily="34" charset="0"/>
            </a:endParaRP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Trusted Computing Base</a:t>
            </a:r>
          </a:p>
          <a:p>
            <a:pPr marL="457200" indent="-457200" eaLnBrk="1" fontAlgn="auto" hangingPunct="1">
              <a:spcBef>
                <a:spcPts val="0"/>
              </a:spcBef>
              <a:spcAft>
                <a:spcPts val="0"/>
              </a:spcAft>
              <a:buClrTx/>
              <a:buFont typeface="Arial" pitchFamily="34" charset="0"/>
              <a:buChar char="•"/>
            </a:pPr>
            <a:endParaRPr lang="en-GB" sz="800" b="0" dirty="0" smtClean="0">
              <a:latin typeface="Calibri" pitchFamily="34" charset="0"/>
              <a:cs typeface="Calibri" pitchFamily="34" charset="0"/>
            </a:endParaRPr>
          </a:p>
          <a:p>
            <a:pPr eaLnBrk="1" fontAlgn="auto" hangingPunct="1">
              <a:spcBef>
                <a:spcPts val="0"/>
              </a:spcBef>
              <a:spcAft>
                <a:spcPts val="0"/>
              </a:spcAft>
              <a:buClrTx/>
            </a:pPr>
            <a:r>
              <a:rPr lang="en-GB" sz="2400" b="0" dirty="0" smtClean="0">
                <a:latin typeface="Calibri" pitchFamily="34" charset="0"/>
                <a:cs typeface="Calibri" pitchFamily="34" charset="0"/>
              </a:rPr>
              <a:t>Guest Domains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Your apps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E.g. your cloud management stack</a:t>
            </a:r>
          </a:p>
          <a:p>
            <a:pPr marL="457200" indent="-457200" eaLnBrk="1" fontAlgn="auto" hangingPunct="1">
              <a:spcBef>
                <a:spcPts val="0"/>
              </a:spcBef>
              <a:spcAft>
                <a:spcPts val="0"/>
              </a:spcAft>
              <a:buClrTx/>
              <a:buFont typeface="Arial" pitchFamily="34" charset="0"/>
              <a:buChar char="•"/>
            </a:pPr>
            <a:endParaRPr lang="en-GB" sz="800" b="0" dirty="0" smtClean="0">
              <a:latin typeface="Calibri" pitchFamily="34" charset="0"/>
              <a:cs typeface="Calibri" pitchFamily="34" charset="0"/>
            </a:endParaRPr>
          </a:p>
          <a:p>
            <a:pPr eaLnBrk="1" fontAlgn="auto" hangingPunct="1">
              <a:spcBef>
                <a:spcPts val="0"/>
              </a:spcBef>
              <a:spcAft>
                <a:spcPts val="0"/>
              </a:spcAft>
              <a:buClrTx/>
            </a:pPr>
            <a:r>
              <a:rPr lang="en-GB" sz="2400" b="0" dirty="0" smtClean="0">
                <a:latin typeface="Calibri" pitchFamily="34" charset="0"/>
                <a:cs typeface="Calibri" pitchFamily="34" charset="0"/>
              </a:rPr>
              <a:t>Driver/Stub/Service Domain(s)</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A “driver, device model or control service in a box”</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De-privileged and isolated</a:t>
            </a:r>
          </a:p>
          <a:p>
            <a:pPr marL="457200" indent="-457200" eaLnBrk="1" fontAlgn="auto" hangingPunct="1">
              <a:spcBef>
                <a:spcPts val="0"/>
              </a:spcBef>
              <a:spcAft>
                <a:spcPts val="0"/>
              </a:spcAft>
              <a:buClrTx/>
              <a:buFont typeface="Arial" pitchFamily="34" charset="0"/>
              <a:buChar char="•"/>
            </a:pPr>
            <a:r>
              <a:rPr lang="en-GB" sz="2200" b="0" dirty="0" smtClean="0">
                <a:latin typeface="Calibri" pitchFamily="34" charset="0"/>
                <a:cs typeface="Calibri" pitchFamily="34" charset="0"/>
              </a:rPr>
              <a:t>Lifetime: start, stop, kill</a:t>
            </a:r>
            <a:endParaRPr lang="en-GB" sz="2200" b="0" dirty="0">
              <a:latin typeface="Calibri" pitchFamily="34" charset="0"/>
              <a:cs typeface="Calibri" pitchFamily="34" charset="0"/>
            </a:endParaRPr>
          </a:p>
        </p:txBody>
      </p:sp>
      <p:sp>
        <p:nvSpPr>
          <p:cNvPr id="73" name="Rectangle 72"/>
          <p:cNvSpPr>
            <a:spLocks noChangeArrowheads="1"/>
          </p:cNvSpPr>
          <p:nvPr/>
        </p:nvSpPr>
        <p:spPr bwMode="auto">
          <a:xfrm>
            <a:off x="749490" y="4253500"/>
            <a:ext cx="1491968"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smtClean="0">
                <a:solidFill>
                  <a:srgbClr val="FFFFFF"/>
                </a:solidFill>
                <a:latin typeface="Arial" charset="0"/>
                <a:ea typeface="ＭＳ Ｐゴシック" charset="0"/>
                <a:cs typeface="DejaVu Sans" charset="0"/>
              </a:rPr>
              <a:t>Dom0 Kernel</a:t>
            </a:r>
            <a:endParaRPr lang="en-US" sz="1300" b="1" dirty="0">
              <a:solidFill>
                <a:srgbClr val="FFFFFF"/>
              </a:solidFill>
              <a:latin typeface="Arial" charset="0"/>
              <a:ea typeface="ＭＳ Ｐゴシック" charset="0"/>
              <a:cs typeface="DejaVu Sans" charset="0"/>
            </a:endParaRPr>
          </a:p>
        </p:txBody>
      </p:sp>
      <p:sp>
        <p:nvSpPr>
          <p:cNvPr id="34" name="Rectangle 33"/>
          <p:cNvSpPr>
            <a:spLocks noChangeArrowheads="1"/>
          </p:cNvSpPr>
          <p:nvPr/>
        </p:nvSpPr>
        <p:spPr bwMode="auto">
          <a:xfrm>
            <a:off x="744588" y="3845752"/>
            <a:ext cx="1491968" cy="305545"/>
          </a:xfrm>
          <a:prstGeom prst="rect">
            <a:avLst/>
          </a:prstGeom>
          <a:ln>
            <a:headEnd/>
            <a:tailEnd/>
          </a:ln>
          <a:extLst/>
        </p:spPr>
        <p:style>
          <a:lnRef idx="0">
            <a:schemeClr val="dk1"/>
          </a:lnRef>
          <a:fillRef idx="3">
            <a:schemeClr val="dk1"/>
          </a:fillRef>
          <a:effectRef idx="3">
            <a:schemeClr val="dk1"/>
          </a:effectRef>
          <a:fontRef idx="minor">
            <a:schemeClr val="lt1"/>
          </a:fontRef>
        </p:style>
        <p:txBody>
          <a:bodyPr wrap="none" lIns="100794" tIns="50397" rIns="100794" bIns="50397" anchor="ctr"/>
          <a:lstStyle/>
          <a:p>
            <a:pPr algn="ctr" defTabSz="457152">
              <a:lnSpc>
                <a:spcPct val="93000"/>
              </a:lnSpc>
              <a:buClr>
                <a:srgbClr val="000000"/>
              </a:buClr>
              <a:buSzPct val="100000"/>
              <a:buFont typeface="Times New Roman" charset="0"/>
              <a:buNone/>
              <a:defRPr/>
            </a:pPr>
            <a:r>
              <a:rPr lang="en-US" sz="1300" b="1" dirty="0" err="1" smtClean="0">
                <a:solidFill>
                  <a:srgbClr val="FFFFFF"/>
                </a:solidFill>
                <a:latin typeface="Arial" charset="0"/>
                <a:ea typeface="ＭＳ Ｐゴシック" charset="0"/>
                <a:cs typeface="DejaVu Sans" charset="0"/>
              </a:rPr>
              <a:t>Toolstack</a:t>
            </a:r>
            <a:endParaRPr lang="en-US" sz="1300" b="1" dirty="0">
              <a:solidFill>
                <a:srgbClr val="FFFFFF"/>
              </a:solidFill>
              <a:latin typeface="Arial" charset="0"/>
              <a:ea typeface="ＭＳ Ｐゴシック" charset="0"/>
              <a:cs typeface="DejaVu Sans" charset="0"/>
            </a:endParaRPr>
          </a:p>
        </p:txBody>
      </p:sp>
      <p:sp>
        <p:nvSpPr>
          <p:cNvPr id="35" name="Rectangle 7"/>
          <p:cNvSpPr>
            <a:spLocks noChangeArrowheads="1"/>
          </p:cNvSpPr>
          <p:nvPr/>
        </p:nvSpPr>
        <p:spPr bwMode="auto">
          <a:xfrm>
            <a:off x="10105129" y="2999496"/>
            <a:ext cx="180000" cy="180000"/>
          </a:xfrm>
          <a:prstGeom prst="rect">
            <a:avLst/>
          </a:prstGeom>
          <a:ln>
            <a:headEnd/>
            <a:tailEnd/>
          </a:ln>
          <a:extLst/>
        </p:spPr>
        <p:style>
          <a:lnRef idx="0">
            <a:schemeClr val="accent5"/>
          </a:lnRef>
          <a:fillRef idx="3">
            <a:schemeClr val="accent5"/>
          </a:fillRef>
          <a:effectRef idx="3">
            <a:schemeClr val="accent5"/>
          </a:effectRef>
          <a:fontRef idx="minor">
            <a:schemeClr val="lt1"/>
          </a:fontRef>
        </p:style>
        <p:txBody>
          <a:bodyPr wrap="none" lIns="100794" tIns="100800" rIns="100794" bIns="100800"/>
          <a:lstStyle/>
          <a:p>
            <a:pPr algn="r" defTabSz="457152">
              <a:lnSpc>
                <a:spcPct val="93000"/>
              </a:lnSpc>
              <a:buClr>
                <a:srgbClr val="000000"/>
              </a:buClr>
              <a:buSzPct val="100000"/>
              <a:buFont typeface="Times New Roman" charset="0"/>
              <a:buNone/>
              <a:defRPr/>
            </a:pPr>
            <a:endParaRPr lang="en-US" sz="1500" dirty="0">
              <a:solidFill>
                <a:srgbClr val="000000"/>
              </a:solidFill>
              <a:latin typeface="Arial" charset="0"/>
              <a:ea typeface="ＭＳ Ｐゴシック" charset="0"/>
              <a:cs typeface="DejaVu Sans" charset="0"/>
            </a:endParaRPr>
          </a:p>
        </p:txBody>
      </p:sp>
    </p:spTree>
    <p:extLst>
      <p:ext uri="{BB962C8B-B14F-4D97-AF65-F5344CB8AC3E}">
        <p14:creationId xmlns:p14="http://schemas.microsoft.com/office/powerpoint/2010/main" val="742123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2">
                                            <p:txEl>
                                              <p:pRg st="9" end="9"/>
                                            </p:txEl>
                                          </p:spTgt>
                                        </p:tgtEl>
                                        <p:attrNameLst>
                                          <p:attrName>style.visibility</p:attrName>
                                        </p:attrNameLst>
                                      </p:cBhvr>
                                      <p:to>
                                        <p:strVal val="visible"/>
                                      </p:to>
                                    </p:set>
                                    <p:animEffect transition="in" filter="fade">
                                      <p:cBhvr>
                                        <p:cTn id="10" dur="500"/>
                                        <p:tgtEl>
                                          <p:spTgt spid="7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xEl>
                                              <p:pRg st="10" end="10"/>
                                            </p:txEl>
                                          </p:spTgt>
                                        </p:tgtEl>
                                        <p:attrNameLst>
                                          <p:attrName>style.visibility</p:attrName>
                                        </p:attrNameLst>
                                      </p:cBhvr>
                                      <p:to>
                                        <p:strVal val="visible"/>
                                      </p:to>
                                    </p:set>
                                    <p:animEffect transition="in" filter="fade">
                                      <p:cBhvr>
                                        <p:cTn id="13" dur="500"/>
                                        <p:tgtEl>
                                          <p:spTgt spid="7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xEl>
                                              <p:pRg st="11" end="11"/>
                                            </p:txEl>
                                          </p:spTgt>
                                        </p:tgtEl>
                                        <p:attrNameLst>
                                          <p:attrName>style.visibility</p:attrName>
                                        </p:attrNameLst>
                                      </p:cBhvr>
                                      <p:to>
                                        <p:strVal val="visible"/>
                                      </p:to>
                                    </p:set>
                                    <p:animEffect transition="in" filter="fade">
                                      <p:cBhvr>
                                        <p:cTn id="16" dur="500"/>
                                        <p:tgtEl>
                                          <p:spTgt spid="7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xEl>
                                              <p:pRg st="12" end="12"/>
                                            </p:txEl>
                                          </p:spTgt>
                                        </p:tgtEl>
                                        <p:attrNameLst>
                                          <p:attrName>style.visibility</p:attrName>
                                        </p:attrNameLst>
                                      </p:cBhvr>
                                      <p:to>
                                        <p:strVal val="visible"/>
                                      </p:to>
                                    </p:set>
                                    <p:animEffect transition="in" filter="fade">
                                      <p:cBhvr>
                                        <p:cTn id="19" dur="500"/>
                                        <p:tgtEl>
                                          <p:spTgt spid="7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A4BF22-2A61-4844-96A4-6CA09801C4BF}" type="slidenum">
              <a:rPr lang="en-US" smtClean="0">
                <a:solidFill>
                  <a:srgbClr val="FFFFFF"/>
                </a:solidFill>
              </a:rPr>
              <a:pPr/>
              <a:t>8</a:t>
            </a:fld>
            <a:endParaRPr lang="en-US">
              <a:solidFill>
                <a:srgbClr val="FFFFFF"/>
              </a:solidFill>
            </a:endParaRPr>
          </a:p>
        </p:txBody>
      </p:sp>
      <p:sp>
        <p:nvSpPr>
          <p:cNvPr id="8" name="Title 7"/>
          <p:cNvSpPr>
            <a:spLocks noGrp="1"/>
          </p:cNvSpPr>
          <p:nvPr>
            <p:ph type="title"/>
          </p:nvPr>
        </p:nvSpPr>
        <p:spPr/>
        <p:txBody>
          <a:bodyPr/>
          <a:lstStyle/>
          <a:p>
            <a:r>
              <a:rPr lang="en-GB" sz="6000" dirty="0" smtClean="0"/>
              <a:t>Xen Variants for Server &amp; Cloud</a:t>
            </a:r>
            <a:endParaRPr lang="en-GB" sz="6000" dirty="0"/>
          </a:p>
        </p:txBody>
      </p:sp>
      <p:cxnSp>
        <p:nvCxnSpPr>
          <p:cNvPr id="5" name="Straight Connector 4"/>
          <p:cNvCxnSpPr/>
          <p:nvPr/>
        </p:nvCxnSpPr>
        <p:spPr>
          <a:xfrm>
            <a:off x="3273279" y="1682610"/>
            <a:ext cx="0" cy="4625426"/>
          </a:xfrm>
          <a:prstGeom prst="line">
            <a:avLst/>
          </a:prstGeom>
          <a:ln w="76200"/>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3366043" y="1696472"/>
            <a:ext cx="7387746" cy="492777"/>
            <a:chOff x="3101003" y="2451836"/>
            <a:chExt cx="7387746" cy="492777"/>
          </a:xfrm>
        </p:grpSpPr>
        <p:sp>
          <p:nvSpPr>
            <p:cNvPr id="18" name="Rectangle 7"/>
            <p:cNvSpPr>
              <a:spLocks noChangeArrowheads="1"/>
            </p:cNvSpPr>
            <p:nvPr/>
          </p:nvSpPr>
          <p:spPr bwMode="auto">
            <a:xfrm>
              <a:off x="3101003" y="2451836"/>
              <a:ext cx="4877942" cy="492777"/>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a:ln>
                    <a:noFill/>
                  </a:ln>
                  <a:solidFill>
                    <a:srgbClr val="000000"/>
                  </a:solidFill>
                  <a:effectLst/>
                  <a:uLnTx/>
                  <a:uFillTx/>
                  <a:latin typeface="Calibri" pitchFamily="34" charset="0"/>
                  <a:ea typeface="ＭＳ Ｐゴシック" charset="0"/>
                  <a:cs typeface="Calibri" pitchFamily="34" charset="0"/>
                </a:rPr>
                <a:t>Xen Hypervisor</a:t>
              </a:r>
            </a:p>
          </p:txBody>
        </p:sp>
        <p:sp>
          <p:nvSpPr>
            <p:cNvPr id="19" name="Rectangle 7"/>
            <p:cNvSpPr>
              <a:spLocks noChangeArrowheads="1"/>
            </p:cNvSpPr>
            <p:nvPr/>
          </p:nvSpPr>
          <p:spPr bwMode="auto">
            <a:xfrm>
              <a:off x="8148749" y="2451836"/>
              <a:ext cx="2340000" cy="492777"/>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XCP</a:t>
              </a:r>
              <a:endParaRPr kumimoji="0" lang="en-US" sz="2000" b="1" i="0" u="none" strike="noStrike" kern="0" cap="none" spc="0" normalizeH="0" baseline="0" noProof="0" dirty="0">
                <a:ln>
                  <a:noFill/>
                </a:ln>
                <a:solidFill>
                  <a:srgbClr val="000000"/>
                </a:solidFill>
                <a:effectLst/>
                <a:uLnTx/>
                <a:uFillTx/>
                <a:latin typeface="Calibri" pitchFamily="34" charset="0"/>
                <a:ea typeface="ＭＳ Ｐゴシック" charset="0"/>
                <a:cs typeface="Calibri" pitchFamily="34" charset="0"/>
              </a:endParaRPr>
            </a:p>
          </p:txBody>
        </p:sp>
      </p:grpSp>
      <p:grpSp>
        <p:nvGrpSpPr>
          <p:cNvPr id="50" name="Group 49"/>
          <p:cNvGrpSpPr/>
          <p:nvPr/>
        </p:nvGrpSpPr>
        <p:grpSpPr>
          <a:xfrm>
            <a:off x="812676" y="2334686"/>
            <a:ext cx="9964303" cy="1077912"/>
            <a:chOff x="547636" y="2330540"/>
            <a:chExt cx="9964303" cy="1077912"/>
          </a:xfrm>
        </p:grpSpPr>
        <p:sp>
          <p:nvSpPr>
            <p:cNvPr id="3" name="Pentagon 2"/>
            <p:cNvSpPr/>
            <p:nvPr/>
          </p:nvSpPr>
          <p:spPr>
            <a:xfrm>
              <a:off x="3101003" y="2915672"/>
              <a:ext cx="7387746" cy="492780"/>
            </a:xfrm>
            <a:prstGeom prst="homePlate">
              <a:avLst/>
            </a:prstGeom>
            <a:gradFill>
              <a:gsLst>
                <a:gs pos="0">
                  <a:schemeClr val="tx1">
                    <a:lumMod val="75000"/>
                    <a:lumOff val="25000"/>
                  </a:schemeClr>
                </a:gs>
                <a:gs pos="50000">
                  <a:schemeClr val="tx1">
                    <a:lumMod val="85000"/>
                    <a:lumOff val="15000"/>
                  </a:schemeClr>
                </a:gs>
                <a:gs pos="100000">
                  <a:schemeClr val="tx1">
                    <a:lumMod val="95000"/>
                    <a:lumOff val="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smtClean="0">
                  <a:solidFill>
                    <a:schemeClr val="bg1"/>
                  </a:solidFill>
                  <a:latin typeface="Calibri" pitchFamily="34" charset="0"/>
                  <a:cs typeface="Calibri" pitchFamily="34" charset="0"/>
                </a:rPr>
                <a:t>Increased level of functionality and integration with other components</a:t>
              </a:r>
              <a:endParaRPr lang="en-GB" sz="1800" dirty="0">
                <a:solidFill>
                  <a:schemeClr val="bg1"/>
                </a:solidFill>
                <a:latin typeface="Calibri" pitchFamily="34" charset="0"/>
                <a:cs typeface="Calibri" pitchFamily="34" charset="0"/>
              </a:endParaRPr>
            </a:p>
          </p:txBody>
        </p:sp>
        <p:grpSp>
          <p:nvGrpSpPr>
            <p:cNvPr id="45" name="Group 44"/>
            <p:cNvGrpSpPr/>
            <p:nvPr/>
          </p:nvGrpSpPr>
          <p:grpSpPr>
            <a:xfrm>
              <a:off x="547636" y="2330540"/>
              <a:ext cx="9964303" cy="492778"/>
              <a:chOff x="547636" y="3046148"/>
              <a:chExt cx="9964303" cy="492778"/>
            </a:xfrm>
          </p:grpSpPr>
          <p:sp>
            <p:nvSpPr>
              <p:cNvPr id="21" name="Rectangle 20"/>
              <p:cNvSpPr>
                <a:spLocks noChangeArrowheads="1"/>
              </p:cNvSpPr>
              <p:nvPr/>
            </p:nvSpPr>
            <p:spPr bwMode="auto">
              <a:xfrm>
                <a:off x="3101003" y="3046149"/>
                <a:ext cx="2363190" cy="492777"/>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FFFFFF"/>
                    </a:solidFill>
                    <a:effectLst/>
                    <a:uLnTx/>
                    <a:uFillTx/>
                    <a:latin typeface="Calibri" pitchFamily="34" charset="0"/>
                    <a:ea typeface="ＭＳ Ｐゴシック" charset="0"/>
                    <a:cs typeface="Calibri" pitchFamily="34" charset="0"/>
                  </a:rPr>
                  <a:t>Default / XL (XM)</a:t>
                </a:r>
                <a:endParaRPr kumimoji="0" lang="en-US" sz="2000" b="1" i="0" u="none" strike="noStrike" kern="0" cap="none" spc="0" normalizeH="0" baseline="0" noProof="0" dirty="0">
                  <a:ln>
                    <a:noFill/>
                  </a:ln>
                  <a:solidFill>
                    <a:srgbClr val="FFFFFF"/>
                  </a:solidFill>
                  <a:effectLst/>
                  <a:uLnTx/>
                  <a:uFillTx/>
                  <a:latin typeface="Calibri" pitchFamily="34" charset="0"/>
                  <a:ea typeface="ＭＳ Ｐゴシック" charset="0"/>
                  <a:cs typeface="Calibri" pitchFamily="34" charset="0"/>
                </a:endParaRPr>
              </a:p>
            </p:txBody>
          </p:sp>
          <p:sp>
            <p:nvSpPr>
              <p:cNvPr id="22" name="Rectangle 21"/>
              <p:cNvSpPr>
                <a:spLocks noChangeArrowheads="1"/>
              </p:cNvSpPr>
              <p:nvPr/>
            </p:nvSpPr>
            <p:spPr bwMode="auto">
              <a:xfrm>
                <a:off x="547636" y="3046148"/>
                <a:ext cx="2363190" cy="492777"/>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50397" rIns="100794" bIns="50397"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err="1" smtClean="0">
                    <a:ln>
                      <a:noFill/>
                    </a:ln>
                    <a:solidFill>
                      <a:srgbClr val="FFFFFF"/>
                    </a:solidFill>
                    <a:effectLst/>
                    <a:uLnTx/>
                    <a:uFillTx/>
                    <a:latin typeface="Calibri" pitchFamily="34" charset="0"/>
                    <a:ea typeface="ＭＳ Ｐゴシック" charset="0"/>
                    <a:cs typeface="Calibri" pitchFamily="34" charset="0"/>
                  </a:rPr>
                  <a:t>Toolstack</a:t>
                </a:r>
                <a:r>
                  <a:rPr kumimoji="0" lang="en-US" sz="2000" b="1" i="0" u="none" strike="noStrike" kern="0" cap="none" spc="0" normalizeH="0" noProof="0" dirty="0" smtClean="0">
                    <a:ln>
                      <a:noFill/>
                    </a:ln>
                    <a:solidFill>
                      <a:srgbClr val="FFFFFF"/>
                    </a:solidFill>
                    <a:effectLst/>
                    <a:uLnTx/>
                    <a:uFillTx/>
                    <a:latin typeface="Calibri" pitchFamily="34" charset="0"/>
                    <a:ea typeface="ＭＳ Ｐゴシック" charset="0"/>
                    <a:cs typeface="Calibri" pitchFamily="34" charset="0"/>
                  </a:rPr>
                  <a:t> / Console</a:t>
                </a:r>
                <a:endParaRPr kumimoji="0" lang="en-US" sz="2000" b="1" i="0" u="none" strike="noStrike" kern="0" cap="none" spc="0" normalizeH="0" baseline="0" noProof="0" dirty="0">
                  <a:ln>
                    <a:noFill/>
                  </a:ln>
                  <a:solidFill>
                    <a:srgbClr val="FFFFFF"/>
                  </a:solidFill>
                  <a:effectLst/>
                  <a:uLnTx/>
                  <a:uFillTx/>
                  <a:latin typeface="Calibri" pitchFamily="34" charset="0"/>
                  <a:ea typeface="ＭＳ Ｐゴシック" charset="0"/>
                  <a:cs typeface="Calibri" pitchFamily="34" charset="0"/>
                </a:endParaRPr>
              </a:p>
            </p:txBody>
          </p:sp>
          <p:sp>
            <p:nvSpPr>
              <p:cNvPr id="23" name="Rectangle 22"/>
              <p:cNvSpPr>
                <a:spLocks noChangeArrowheads="1"/>
              </p:cNvSpPr>
              <p:nvPr/>
            </p:nvSpPr>
            <p:spPr bwMode="auto">
              <a:xfrm>
                <a:off x="5624876" y="3046149"/>
                <a:ext cx="2363190" cy="492777"/>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err="1" smtClean="0">
                    <a:ln>
                      <a:noFill/>
                    </a:ln>
                    <a:solidFill>
                      <a:srgbClr val="FFFFFF"/>
                    </a:solidFill>
                    <a:effectLst/>
                    <a:uLnTx/>
                    <a:uFillTx/>
                    <a:latin typeface="Calibri" pitchFamily="34" charset="0"/>
                    <a:ea typeface="ＭＳ Ｐゴシック" charset="0"/>
                    <a:cs typeface="Calibri" pitchFamily="34" charset="0"/>
                  </a:rPr>
                  <a:t>Libvirt</a:t>
                </a:r>
                <a:r>
                  <a:rPr kumimoji="0" lang="en-US" sz="2000" b="1" i="0" u="none" strike="noStrike" kern="0" cap="none" spc="0" normalizeH="0" baseline="0" noProof="0" dirty="0" smtClean="0">
                    <a:ln>
                      <a:noFill/>
                    </a:ln>
                    <a:solidFill>
                      <a:srgbClr val="FFFFFF"/>
                    </a:solidFill>
                    <a:effectLst/>
                    <a:uLnTx/>
                    <a:uFillTx/>
                    <a:latin typeface="Calibri" pitchFamily="34" charset="0"/>
                    <a:ea typeface="ＭＳ Ｐゴシック" charset="0"/>
                    <a:cs typeface="Calibri" pitchFamily="34" charset="0"/>
                  </a:rPr>
                  <a:t> / VIRSH</a:t>
                </a:r>
                <a:endParaRPr kumimoji="0" lang="en-US" sz="2000" b="1" i="0" u="none" strike="noStrike" kern="0" cap="none" spc="0" normalizeH="0" baseline="0" noProof="0" dirty="0">
                  <a:ln>
                    <a:noFill/>
                  </a:ln>
                  <a:solidFill>
                    <a:srgbClr val="FFFFFF"/>
                  </a:solidFill>
                  <a:effectLst/>
                  <a:uLnTx/>
                  <a:uFillTx/>
                  <a:latin typeface="Calibri" pitchFamily="34" charset="0"/>
                  <a:ea typeface="ＭＳ Ｐゴシック" charset="0"/>
                  <a:cs typeface="Calibri" pitchFamily="34" charset="0"/>
                </a:endParaRPr>
              </a:p>
            </p:txBody>
          </p:sp>
          <p:sp>
            <p:nvSpPr>
              <p:cNvPr id="24" name="Rectangle 23"/>
              <p:cNvSpPr>
                <a:spLocks noChangeArrowheads="1"/>
              </p:cNvSpPr>
              <p:nvPr/>
            </p:nvSpPr>
            <p:spPr bwMode="auto">
              <a:xfrm>
                <a:off x="8148749" y="3046149"/>
                <a:ext cx="2363190" cy="492777"/>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FFFFFF"/>
                    </a:solidFill>
                    <a:effectLst/>
                    <a:uLnTx/>
                    <a:uFillTx/>
                    <a:latin typeface="Calibri" pitchFamily="34" charset="0"/>
                    <a:ea typeface="ＭＳ Ｐゴシック" charset="0"/>
                    <a:cs typeface="Calibri" pitchFamily="34" charset="0"/>
                  </a:rPr>
                  <a:t>XAPI</a:t>
                </a:r>
                <a:r>
                  <a:rPr kumimoji="0" lang="en-US" sz="2000" b="1" i="0" u="none" strike="noStrike" kern="0" cap="none" spc="0" normalizeH="0" noProof="0" dirty="0" smtClean="0">
                    <a:ln>
                      <a:noFill/>
                    </a:ln>
                    <a:solidFill>
                      <a:srgbClr val="FFFFFF"/>
                    </a:solidFill>
                    <a:effectLst/>
                    <a:uLnTx/>
                    <a:uFillTx/>
                    <a:latin typeface="Calibri" pitchFamily="34" charset="0"/>
                    <a:ea typeface="ＭＳ Ｐゴシック" charset="0"/>
                    <a:cs typeface="Calibri" pitchFamily="34" charset="0"/>
                  </a:rPr>
                  <a:t> </a:t>
                </a:r>
                <a:r>
                  <a:rPr kumimoji="0" lang="en-US" sz="2000" b="1" i="0" u="none" strike="noStrike" kern="0" cap="none" spc="0" normalizeH="0" baseline="0" noProof="0" dirty="0" smtClean="0">
                    <a:ln>
                      <a:noFill/>
                    </a:ln>
                    <a:solidFill>
                      <a:srgbClr val="FFFFFF"/>
                    </a:solidFill>
                    <a:effectLst/>
                    <a:uLnTx/>
                    <a:uFillTx/>
                    <a:latin typeface="Calibri" pitchFamily="34" charset="0"/>
                    <a:ea typeface="ＭＳ Ｐゴシック" charset="0"/>
                    <a:cs typeface="Calibri" pitchFamily="34" charset="0"/>
                  </a:rPr>
                  <a:t>/ XE</a:t>
                </a:r>
                <a:endParaRPr kumimoji="0" lang="en-US" sz="2000" b="1" i="0" u="none" strike="noStrike" kern="0" cap="none" spc="0" normalizeH="0" baseline="0" noProof="0" dirty="0">
                  <a:ln>
                    <a:noFill/>
                  </a:ln>
                  <a:solidFill>
                    <a:srgbClr val="FFFFFF"/>
                  </a:solidFill>
                  <a:effectLst/>
                  <a:uLnTx/>
                  <a:uFillTx/>
                  <a:latin typeface="Calibri" pitchFamily="34" charset="0"/>
                  <a:ea typeface="ＭＳ Ｐゴシック" charset="0"/>
                  <a:cs typeface="Calibri" pitchFamily="34" charset="0"/>
                </a:endParaRPr>
              </a:p>
            </p:txBody>
          </p:sp>
        </p:grpSp>
      </p:grpSp>
      <p:grpSp>
        <p:nvGrpSpPr>
          <p:cNvPr id="47" name="Group 46"/>
          <p:cNvGrpSpPr/>
          <p:nvPr/>
        </p:nvGrpSpPr>
        <p:grpSpPr>
          <a:xfrm>
            <a:off x="812676" y="4777415"/>
            <a:ext cx="9964303" cy="535458"/>
            <a:chOff x="547636" y="4863316"/>
            <a:chExt cx="9964303" cy="535458"/>
          </a:xfrm>
        </p:grpSpPr>
        <p:sp>
          <p:nvSpPr>
            <p:cNvPr id="26" name="Rectangle 25"/>
            <p:cNvSpPr>
              <a:spLocks noChangeArrowheads="1"/>
            </p:cNvSpPr>
            <p:nvPr/>
          </p:nvSpPr>
          <p:spPr bwMode="auto">
            <a:xfrm>
              <a:off x="547636" y="4863317"/>
              <a:ext cx="2363190" cy="532881"/>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2000" b="1" kern="0" dirty="0" smtClean="0">
                  <a:solidFill>
                    <a:schemeClr val="tx1"/>
                  </a:solidFill>
                  <a:latin typeface="Calibri" pitchFamily="34" charset="0"/>
                  <a:ea typeface="ＭＳ Ｐゴシック" charset="0"/>
                  <a:cs typeface="Calibri" pitchFamily="34" charset="0"/>
                </a:rPr>
                <a:t>Products</a:t>
              </a:r>
              <a:endParaRPr kumimoji="0" lang="en-US" sz="2000" b="1" i="0" u="none" strike="noStrike" kern="0" cap="none" spc="0" normalizeH="0" baseline="0" noProof="0" dirty="0">
                <a:ln>
                  <a:noFill/>
                </a:ln>
                <a:solidFill>
                  <a:schemeClr val="tx1"/>
                </a:solidFill>
                <a:effectLst/>
                <a:uLnTx/>
                <a:uFillTx/>
                <a:latin typeface="Calibri" pitchFamily="34" charset="0"/>
                <a:ea typeface="ＭＳ Ｐゴシック" charset="0"/>
                <a:cs typeface="Calibri" pitchFamily="34" charset="0"/>
              </a:endParaRPr>
            </a:p>
          </p:txBody>
        </p:sp>
        <p:sp>
          <p:nvSpPr>
            <p:cNvPr id="29" name="Rectangle 28"/>
            <p:cNvSpPr>
              <a:spLocks noChangeArrowheads="1"/>
            </p:cNvSpPr>
            <p:nvPr/>
          </p:nvSpPr>
          <p:spPr bwMode="auto">
            <a:xfrm>
              <a:off x="3101003" y="4865893"/>
              <a:ext cx="2363190" cy="532881"/>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2000" b="1" kern="0" dirty="0" smtClean="0">
                  <a:solidFill>
                    <a:schemeClr val="tx1"/>
                  </a:solidFill>
                  <a:latin typeface="Calibri" pitchFamily="34" charset="0"/>
                  <a:ea typeface="ＭＳ Ｐゴシック" charset="0"/>
                  <a:cs typeface="Calibri" pitchFamily="34" charset="0"/>
                </a:rPr>
                <a:t>Oracle VM</a:t>
              </a:r>
              <a:endParaRPr kumimoji="0" lang="en-US" sz="2000" b="1" i="0" u="none" strike="noStrike" kern="0" cap="none" spc="0" normalizeH="0" baseline="0" noProof="0" dirty="0">
                <a:ln>
                  <a:noFill/>
                </a:ln>
                <a:solidFill>
                  <a:schemeClr val="tx1"/>
                </a:solidFill>
                <a:effectLst/>
                <a:uLnTx/>
                <a:uFillTx/>
                <a:latin typeface="Calibri" pitchFamily="34" charset="0"/>
                <a:ea typeface="ＭＳ Ｐゴシック" charset="0"/>
                <a:cs typeface="Calibri" pitchFamily="34" charset="0"/>
              </a:endParaRPr>
            </a:p>
          </p:txBody>
        </p:sp>
        <p:sp>
          <p:nvSpPr>
            <p:cNvPr id="30" name="Rectangle 29"/>
            <p:cNvSpPr>
              <a:spLocks noChangeArrowheads="1"/>
            </p:cNvSpPr>
            <p:nvPr/>
          </p:nvSpPr>
          <p:spPr bwMode="auto">
            <a:xfrm>
              <a:off x="5624876" y="4863316"/>
              <a:ext cx="2363190" cy="532881"/>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2000" b="1" kern="0" dirty="0" smtClean="0">
                  <a:solidFill>
                    <a:schemeClr val="tx1"/>
                  </a:solidFill>
                  <a:latin typeface="Calibri" pitchFamily="34" charset="0"/>
                  <a:ea typeface="ＭＳ Ｐゴシック" charset="0"/>
                  <a:cs typeface="Calibri" pitchFamily="34" charset="0"/>
                </a:rPr>
                <a:t>Huawei UVP</a:t>
              </a:r>
              <a:endParaRPr kumimoji="0" lang="en-US" sz="2000" b="1" i="0" u="none" strike="noStrike" kern="0" cap="none" spc="0" normalizeH="0" baseline="0" noProof="0" dirty="0">
                <a:ln>
                  <a:noFill/>
                </a:ln>
                <a:solidFill>
                  <a:schemeClr val="tx1"/>
                </a:solidFill>
                <a:effectLst/>
                <a:uLnTx/>
                <a:uFillTx/>
                <a:latin typeface="Calibri" pitchFamily="34" charset="0"/>
                <a:ea typeface="ＭＳ Ｐゴシック" charset="0"/>
                <a:cs typeface="Calibri" pitchFamily="34" charset="0"/>
              </a:endParaRPr>
            </a:p>
          </p:txBody>
        </p:sp>
        <p:sp>
          <p:nvSpPr>
            <p:cNvPr id="31" name="Rectangle 30"/>
            <p:cNvSpPr>
              <a:spLocks noChangeArrowheads="1"/>
            </p:cNvSpPr>
            <p:nvPr/>
          </p:nvSpPr>
          <p:spPr bwMode="auto">
            <a:xfrm>
              <a:off x="8148749" y="4865893"/>
              <a:ext cx="2363190" cy="532881"/>
            </a:xfrm>
            <a:prstGeom prst="rect">
              <a:avLst/>
            </a:prstGeom>
            <a:ln>
              <a:headEnd/>
              <a:tailEnd/>
            </a:ln>
            <a:extLst/>
          </p:spPr>
          <p:style>
            <a:lnRef idx="0">
              <a:schemeClr val="accent3"/>
            </a:lnRef>
            <a:fillRef idx="3">
              <a:schemeClr val="accent3"/>
            </a:fillRef>
            <a:effectRef idx="3">
              <a:schemeClr val="accent3"/>
            </a:effectRef>
            <a:fontRef idx="minor">
              <a:schemeClr val="lt1"/>
            </a:fontRef>
          </p:style>
          <p:txBody>
            <a:bodyPr wrap="none" lIns="100794" tIns="50397" rIns="100794" bIns="50397" anchor="ctr"/>
            <a:lstStyle/>
            <a:p>
              <a:pPr marL="0" marR="0" lvl="0" indent="0" algn="ctr"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lang="en-US" sz="2000" b="1" kern="0" dirty="0" smtClean="0">
                  <a:solidFill>
                    <a:schemeClr val="tx1"/>
                  </a:solidFill>
                  <a:latin typeface="Calibri" pitchFamily="34" charset="0"/>
                  <a:ea typeface="ＭＳ Ｐゴシック" charset="0"/>
                  <a:cs typeface="Calibri" pitchFamily="34" charset="0"/>
                </a:rPr>
                <a:t>Citrix </a:t>
              </a:r>
              <a:r>
                <a:rPr lang="en-US" sz="2000" b="1" kern="0" dirty="0" err="1" smtClean="0">
                  <a:solidFill>
                    <a:schemeClr val="tx1"/>
                  </a:solidFill>
                  <a:latin typeface="Calibri" pitchFamily="34" charset="0"/>
                  <a:ea typeface="ＭＳ Ｐゴシック" charset="0"/>
                  <a:cs typeface="Calibri" pitchFamily="34" charset="0"/>
                </a:rPr>
                <a:t>XenServer</a:t>
              </a:r>
              <a:endParaRPr kumimoji="0" lang="en-US" sz="2000" b="1" i="0" u="none" strike="noStrike" kern="0" cap="none" spc="0" normalizeH="0" baseline="0" noProof="0" dirty="0">
                <a:ln>
                  <a:noFill/>
                </a:ln>
                <a:solidFill>
                  <a:schemeClr val="tx1"/>
                </a:solidFill>
                <a:effectLst/>
                <a:uLnTx/>
                <a:uFillTx/>
                <a:latin typeface="Calibri" pitchFamily="34" charset="0"/>
                <a:ea typeface="ＭＳ Ｐゴシック" charset="0"/>
                <a:cs typeface="Calibri" pitchFamily="34" charset="0"/>
              </a:endParaRPr>
            </a:p>
          </p:txBody>
        </p:sp>
      </p:grpSp>
      <p:grpSp>
        <p:nvGrpSpPr>
          <p:cNvPr id="46" name="Group 45"/>
          <p:cNvGrpSpPr/>
          <p:nvPr/>
        </p:nvGrpSpPr>
        <p:grpSpPr>
          <a:xfrm>
            <a:off x="812676" y="3558035"/>
            <a:ext cx="9964303" cy="1073943"/>
            <a:chOff x="547636" y="3660915"/>
            <a:chExt cx="9964303" cy="1073943"/>
          </a:xfrm>
        </p:grpSpPr>
        <p:sp>
          <p:nvSpPr>
            <p:cNvPr id="35" name="Rectangle 8"/>
            <p:cNvSpPr>
              <a:spLocks noChangeArrowheads="1"/>
            </p:cNvSpPr>
            <p:nvPr/>
          </p:nvSpPr>
          <p:spPr bwMode="auto">
            <a:xfrm>
              <a:off x="547636" y="3660916"/>
              <a:ext cx="2363190" cy="506689"/>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Get Binaries</a:t>
              </a:r>
              <a:r>
                <a:rPr kumimoji="0" lang="en-US" sz="2000" b="1" i="0" u="none" strike="noStrike" kern="0" cap="none" spc="0" normalizeH="0" noProof="0" dirty="0" smtClean="0">
                  <a:ln>
                    <a:noFill/>
                  </a:ln>
                  <a:solidFill>
                    <a:srgbClr val="000000"/>
                  </a:solidFill>
                  <a:effectLst/>
                  <a:uLnTx/>
                  <a:uFillTx/>
                  <a:latin typeface="Calibri" pitchFamily="34" charset="0"/>
                  <a:ea typeface="ＭＳ Ｐゴシック" charset="0"/>
                  <a:cs typeface="Calibri" pitchFamily="34" charset="0"/>
                </a:rPr>
                <a:t> </a:t>
              </a: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from …</a:t>
              </a:r>
              <a:endParaRPr kumimoji="0" lang="en-US" sz="2000" b="1" i="0" u="none" strike="noStrike" kern="0" cap="none" spc="0" normalizeH="0" baseline="-25000" noProof="0" dirty="0">
                <a:ln>
                  <a:noFill/>
                </a:ln>
                <a:solidFill>
                  <a:srgbClr val="000000"/>
                </a:solidFill>
                <a:effectLst/>
                <a:uLnTx/>
                <a:uFillTx/>
                <a:latin typeface="Calibri" pitchFamily="34" charset="0"/>
                <a:ea typeface="ＭＳ Ｐゴシック" charset="0"/>
                <a:cs typeface="Calibri" pitchFamily="34" charset="0"/>
              </a:endParaRPr>
            </a:p>
          </p:txBody>
        </p:sp>
        <p:sp>
          <p:nvSpPr>
            <p:cNvPr id="36" name="Rectangle 8"/>
            <p:cNvSpPr>
              <a:spLocks noChangeArrowheads="1"/>
            </p:cNvSpPr>
            <p:nvPr/>
          </p:nvSpPr>
          <p:spPr bwMode="auto">
            <a:xfrm>
              <a:off x="3101003" y="3660916"/>
              <a:ext cx="2363190" cy="506689"/>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Linux </a:t>
              </a:r>
              <a:r>
                <a:rPr kumimoji="0" lang="en-US" sz="2000" b="1" i="0" u="none" strike="noStrike" kern="0" cap="none" spc="0" normalizeH="0" baseline="0" noProof="0" dirty="0" err="1" smtClean="0">
                  <a:ln>
                    <a:noFill/>
                  </a:ln>
                  <a:solidFill>
                    <a:srgbClr val="000000"/>
                  </a:solidFill>
                  <a:effectLst/>
                  <a:uLnTx/>
                  <a:uFillTx/>
                  <a:latin typeface="Calibri" pitchFamily="34" charset="0"/>
                  <a:ea typeface="ＭＳ Ｐゴシック" charset="0"/>
                  <a:cs typeface="Calibri" pitchFamily="34" charset="0"/>
                </a:rPr>
                <a:t>Distros</a:t>
              </a:r>
              <a:endParaRPr kumimoji="0" lang="en-US" sz="2000" b="1" i="0" u="none" strike="noStrike" kern="0" cap="none" spc="0" normalizeH="0" baseline="-25000" noProof="0" dirty="0">
                <a:ln>
                  <a:noFill/>
                </a:ln>
                <a:solidFill>
                  <a:srgbClr val="000000"/>
                </a:solidFill>
                <a:effectLst/>
                <a:uLnTx/>
                <a:uFillTx/>
                <a:latin typeface="Calibri" pitchFamily="34" charset="0"/>
                <a:ea typeface="ＭＳ Ｐゴシック" charset="0"/>
                <a:cs typeface="Calibri" pitchFamily="34" charset="0"/>
              </a:endParaRPr>
            </a:p>
          </p:txBody>
        </p:sp>
        <p:sp>
          <p:nvSpPr>
            <p:cNvPr id="37" name="Rectangle 8"/>
            <p:cNvSpPr>
              <a:spLocks noChangeArrowheads="1"/>
            </p:cNvSpPr>
            <p:nvPr/>
          </p:nvSpPr>
          <p:spPr bwMode="auto">
            <a:xfrm>
              <a:off x="5624876" y="3660915"/>
              <a:ext cx="2363190" cy="506689"/>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Linux </a:t>
              </a:r>
              <a:r>
                <a:rPr kumimoji="0" lang="en-US" sz="2000" b="1" i="0" u="none" strike="noStrike" kern="0" cap="none" spc="0" normalizeH="0" baseline="0" noProof="0" dirty="0" err="1" smtClean="0">
                  <a:ln>
                    <a:noFill/>
                  </a:ln>
                  <a:solidFill>
                    <a:srgbClr val="000000"/>
                  </a:solidFill>
                  <a:effectLst/>
                  <a:uLnTx/>
                  <a:uFillTx/>
                  <a:latin typeface="Calibri" pitchFamily="34" charset="0"/>
                  <a:ea typeface="ＭＳ Ｐゴシック" charset="0"/>
                  <a:cs typeface="Calibri" pitchFamily="34" charset="0"/>
                </a:rPr>
                <a:t>Distros</a:t>
              </a:r>
              <a:endParaRPr kumimoji="0" lang="en-US" sz="2000" b="1" i="0" u="none" strike="noStrike" kern="0" cap="none" spc="0" normalizeH="0" baseline="-25000" noProof="0" dirty="0">
                <a:ln>
                  <a:noFill/>
                </a:ln>
                <a:solidFill>
                  <a:srgbClr val="000000"/>
                </a:solidFill>
                <a:effectLst/>
                <a:uLnTx/>
                <a:uFillTx/>
                <a:latin typeface="Calibri" pitchFamily="34" charset="0"/>
                <a:ea typeface="ＭＳ Ｐゴシック" charset="0"/>
                <a:cs typeface="Calibri" pitchFamily="34" charset="0"/>
              </a:endParaRPr>
            </a:p>
          </p:txBody>
        </p:sp>
        <p:sp>
          <p:nvSpPr>
            <p:cNvPr id="38" name="Rectangle 8"/>
            <p:cNvSpPr>
              <a:spLocks noChangeArrowheads="1"/>
            </p:cNvSpPr>
            <p:nvPr/>
          </p:nvSpPr>
          <p:spPr bwMode="auto">
            <a:xfrm>
              <a:off x="8148749" y="3660916"/>
              <a:ext cx="2363190" cy="506689"/>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err="1" smtClean="0">
                  <a:ln>
                    <a:noFill/>
                  </a:ln>
                  <a:solidFill>
                    <a:srgbClr val="000000"/>
                  </a:solidFill>
                  <a:effectLst/>
                  <a:uLnTx/>
                  <a:uFillTx/>
                  <a:latin typeface="Calibri" pitchFamily="34" charset="0"/>
                  <a:ea typeface="ＭＳ Ｐゴシック" charset="0"/>
                  <a:cs typeface="Calibri" pitchFamily="34" charset="0"/>
                </a:rPr>
                <a:t>Debian</a:t>
              </a: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 &amp; Ubuntu</a:t>
              </a:r>
              <a:endParaRPr kumimoji="0" lang="en-US" sz="2000" b="1" i="0" u="none" strike="noStrike" kern="0" cap="none" spc="0" normalizeH="0" baseline="-25000" noProof="0" dirty="0">
                <a:ln>
                  <a:noFill/>
                </a:ln>
                <a:solidFill>
                  <a:srgbClr val="000000"/>
                </a:solidFill>
                <a:effectLst/>
                <a:uLnTx/>
                <a:uFillTx/>
                <a:latin typeface="Calibri" pitchFamily="34" charset="0"/>
                <a:ea typeface="ＭＳ Ｐゴシック" charset="0"/>
                <a:cs typeface="Calibri" pitchFamily="34" charset="0"/>
              </a:endParaRPr>
            </a:p>
          </p:txBody>
        </p:sp>
        <p:sp>
          <p:nvSpPr>
            <p:cNvPr id="39" name="Rectangle 8"/>
            <p:cNvSpPr>
              <a:spLocks noChangeArrowheads="1"/>
            </p:cNvSpPr>
            <p:nvPr/>
          </p:nvSpPr>
          <p:spPr bwMode="auto">
            <a:xfrm>
              <a:off x="8148749" y="4228169"/>
              <a:ext cx="2363190" cy="506689"/>
            </a:xfrm>
            <a:prstGeom prst="rect">
              <a:avLst/>
            </a:prstGeom>
            <a:gradFill rotWithShape="1">
              <a:gsLst>
                <a:gs pos="0">
                  <a:srgbClr val="AAB6D1">
                    <a:shade val="51000"/>
                    <a:satMod val="130000"/>
                  </a:srgbClr>
                </a:gs>
                <a:gs pos="80000">
                  <a:srgbClr val="AAB6D1">
                    <a:shade val="93000"/>
                    <a:satMod val="130000"/>
                  </a:srgbClr>
                </a:gs>
                <a:gs pos="100000">
                  <a:srgbClr val="AAB6D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XCP from Xen.org</a:t>
              </a:r>
              <a:endParaRPr kumimoji="0" lang="en-US" sz="2000" b="1" i="0" u="none" strike="noStrike" kern="0" cap="none" spc="0" normalizeH="0" baseline="-25000" noProof="0" dirty="0">
                <a:ln>
                  <a:noFill/>
                </a:ln>
                <a:solidFill>
                  <a:srgbClr val="000000"/>
                </a:solidFill>
                <a:effectLst/>
                <a:uLnTx/>
                <a:uFillTx/>
                <a:latin typeface="Calibri" pitchFamily="34" charset="0"/>
                <a:ea typeface="ＭＳ Ｐゴシック" charset="0"/>
                <a:cs typeface="Calibri" pitchFamily="34" charset="0"/>
              </a:endParaRPr>
            </a:p>
          </p:txBody>
        </p:sp>
      </p:grpSp>
      <p:grpSp>
        <p:nvGrpSpPr>
          <p:cNvPr id="49" name="Group 48"/>
          <p:cNvGrpSpPr/>
          <p:nvPr/>
        </p:nvGrpSpPr>
        <p:grpSpPr>
          <a:xfrm>
            <a:off x="812676" y="5458308"/>
            <a:ext cx="10257847" cy="763449"/>
            <a:chOff x="547636" y="5590828"/>
            <a:chExt cx="10257847" cy="763449"/>
          </a:xfrm>
        </p:grpSpPr>
        <p:sp>
          <p:nvSpPr>
            <p:cNvPr id="43" name="Rectangle 7"/>
            <p:cNvSpPr>
              <a:spLocks noChangeArrowheads="1"/>
            </p:cNvSpPr>
            <p:nvPr/>
          </p:nvSpPr>
          <p:spPr bwMode="auto">
            <a:xfrm>
              <a:off x="547636" y="5714849"/>
              <a:ext cx="2363190" cy="515406"/>
            </a:xfrm>
            <a:prstGeom prst="rect">
              <a:avLst/>
            </a:prstGeom>
            <a:gradFill rotWithShape="1">
              <a:gsLst>
                <a:gs pos="0">
                  <a:srgbClr val="AACAAA">
                    <a:shade val="51000"/>
                    <a:satMod val="130000"/>
                  </a:srgbClr>
                </a:gs>
                <a:gs pos="80000">
                  <a:srgbClr val="AACAAA">
                    <a:shade val="93000"/>
                    <a:satMod val="130000"/>
                  </a:srgbClr>
                </a:gs>
                <a:gs pos="100000">
                  <a:srgbClr val="AACAAA">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wrap="none" lIns="100794" tIns="100800" rIns="100794" bIns="100800" anchor="ctr"/>
            <a:lstStyle/>
            <a:p>
              <a:pPr marL="0" marR="0" lvl="0" indent="0" defTabSz="457152" eaLnBrk="1" fontAlgn="auto" latinLnBrk="0" hangingPunct="1">
                <a:lnSpc>
                  <a:spcPct val="93000"/>
                </a:lnSpc>
                <a:spcBef>
                  <a:spcPts val="0"/>
                </a:spcBef>
                <a:spcAft>
                  <a:spcPts val="0"/>
                </a:spcAft>
                <a:buClr>
                  <a:srgbClr val="000000"/>
                </a:buClr>
                <a:buSzPct val="100000"/>
                <a:buFont typeface="Times New Roman" charset="0"/>
                <a:buNone/>
                <a:tabLst/>
                <a:defRPr/>
              </a:pPr>
              <a:r>
                <a:rPr kumimoji="0" lang="en-US" sz="2000" b="1" i="0" u="none" strike="noStrike" kern="0" cap="none" spc="0" normalizeH="0" baseline="0" noProof="0" dirty="0" smtClean="0">
                  <a:ln>
                    <a:noFill/>
                  </a:ln>
                  <a:solidFill>
                    <a:srgbClr val="000000"/>
                  </a:solidFill>
                  <a:effectLst/>
                  <a:uLnTx/>
                  <a:uFillTx/>
                  <a:latin typeface="Calibri" pitchFamily="34" charset="0"/>
                  <a:ea typeface="ＭＳ Ｐゴシック" charset="0"/>
                  <a:cs typeface="Calibri" pitchFamily="34" charset="0"/>
                </a:rPr>
                <a:t>Used by …</a:t>
              </a:r>
              <a:endParaRPr kumimoji="0" lang="en-US" sz="2000" b="1" i="0" u="none" strike="noStrike" kern="0" cap="none" spc="0" normalizeH="0" baseline="0" noProof="0" dirty="0">
                <a:ln>
                  <a:noFill/>
                </a:ln>
                <a:solidFill>
                  <a:srgbClr val="000000"/>
                </a:solidFill>
                <a:effectLst/>
                <a:uLnTx/>
                <a:uFillTx/>
                <a:latin typeface="Calibri" pitchFamily="34" charset="0"/>
                <a:ea typeface="ＭＳ Ｐゴシック" charset="0"/>
                <a:cs typeface="Calibri" pitchFamily="34" charset="0"/>
              </a:endParaRPr>
            </a:p>
          </p:txBody>
        </p:sp>
        <p:pic>
          <p:nvPicPr>
            <p:cNvPr id="1026" name="Picture 2" descr="http://4.bp.blogspot.com/--xsONpCi8l8/TbGm9x6p5VI/AAAAAAAAEWA/yRgBSb4sBKQ/s1600/800px-Amazon_Web_Services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142" y="5612484"/>
              <a:ext cx="1952911" cy="7201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oogle.com/images?q=tbn:ANd9GcTSgdznLiAYsM0axphSrDPu8-o9K6UVLhdlpXh3fM2jjxfu1Qrk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64" y="5590828"/>
              <a:ext cx="3428319" cy="763449"/>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5865870" y="5618609"/>
              <a:ext cx="904478" cy="707886"/>
            </a:xfrm>
            <a:prstGeom prst="rect">
              <a:avLst/>
            </a:prstGeom>
            <a:noFill/>
          </p:spPr>
          <p:txBody>
            <a:bodyPr wrap="none" rtlCol="0">
              <a:spAutoFit/>
            </a:bodyPr>
            <a:lstStyle/>
            <a:p>
              <a:pPr algn="ctr"/>
              <a:r>
                <a:rPr lang="en-GB" sz="2000" b="1" dirty="0" smtClean="0">
                  <a:latin typeface="Calibri" pitchFamily="34" charset="0"/>
                  <a:cs typeface="Calibri" pitchFamily="34" charset="0"/>
                </a:rPr>
                <a:t>Many</a:t>
              </a:r>
              <a:br>
                <a:rPr lang="en-GB" sz="2000" b="1" dirty="0" smtClean="0">
                  <a:latin typeface="Calibri" pitchFamily="34" charset="0"/>
                  <a:cs typeface="Calibri" pitchFamily="34" charset="0"/>
                </a:rPr>
              </a:br>
              <a:r>
                <a:rPr lang="en-GB" sz="2000" b="1" dirty="0" smtClean="0">
                  <a:latin typeface="Calibri" pitchFamily="34" charset="0"/>
                  <a:cs typeface="Calibri" pitchFamily="34" charset="0"/>
                </a:rPr>
                <a:t>Others</a:t>
              </a:r>
              <a:endParaRPr lang="en-GB" sz="2000" b="1" dirty="0">
                <a:latin typeface="Calibri" pitchFamily="34" charset="0"/>
                <a:cs typeface="Calibri" pitchFamily="34" charset="0"/>
              </a:endParaRPr>
            </a:p>
          </p:txBody>
        </p:sp>
      </p:grpSp>
    </p:spTree>
    <p:extLst>
      <p:ext uri="{BB962C8B-B14F-4D97-AF65-F5344CB8AC3E}">
        <p14:creationId xmlns:p14="http://schemas.microsoft.com/office/powerpoint/2010/main" val="200468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6000" dirty="0" smtClean="0"/>
              <a:t>Xen : Types of Virtualization</a:t>
            </a:r>
            <a:endParaRPr lang="en-GB" sz="6000" dirty="0"/>
          </a:p>
        </p:txBody>
      </p:sp>
    </p:spTree>
    <p:extLst>
      <p:ext uri="{BB962C8B-B14F-4D97-AF65-F5344CB8AC3E}">
        <p14:creationId xmlns:p14="http://schemas.microsoft.com/office/powerpoint/2010/main" val="258933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00B0F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a:latin typeface="Rod" pitchFamily="49" charset="-79"/>
            <a:cs typeface="Rod" pitchFamily="49" charset="-79"/>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Architecture">
  <a:themeElements>
    <a:clrScheme name="">
      <a:dk1>
        <a:srgbClr val="000000"/>
      </a:dk1>
      <a:lt1>
        <a:srgbClr val="FFFFFF"/>
      </a:lt1>
      <a:dk2>
        <a:srgbClr val="0860A8"/>
      </a:dk2>
      <a:lt2>
        <a:srgbClr val="FDB605"/>
      </a:lt2>
      <a:accent1>
        <a:srgbClr val="009900"/>
      </a:accent1>
      <a:accent2>
        <a:srgbClr val="FF5C00"/>
      </a:accent2>
      <a:accent3>
        <a:srgbClr val="AAB6D1"/>
      </a:accent3>
      <a:accent4>
        <a:srgbClr val="DADADA"/>
      </a:accent4>
      <a:accent5>
        <a:srgbClr val="AACAAA"/>
      </a:accent5>
      <a:accent6>
        <a:srgbClr val="E75300"/>
      </a:accent6>
      <a:hlink>
        <a:srgbClr val="A50021"/>
      </a:hlink>
      <a:folHlink>
        <a:srgbClr val="567EB9"/>
      </a:folHlink>
    </a:clrScheme>
    <a:fontScheme name="2_Architectur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6543</TotalTime>
  <Words>2237</Words>
  <Application>Microsoft Office PowerPoint</Application>
  <PresentationFormat>Custom</PresentationFormat>
  <Paragraphs>534</Paragraphs>
  <Slides>35</Slides>
  <Notes>29</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Default Design</vt:lpstr>
      <vt:lpstr>3_Architecture</vt:lpstr>
      <vt:lpstr>Virtualization in the Cloud</vt:lpstr>
      <vt:lpstr>A Brief History of Xen in the Cloud</vt:lpstr>
      <vt:lpstr>A Brief History of Xen in the Cloud</vt:lpstr>
      <vt:lpstr>The Xen Hypervisor was designed for the Cloud straight from the outset!</vt:lpstr>
      <vt:lpstr>Xen.org</vt:lpstr>
      <vt:lpstr>Xen Overview</vt:lpstr>
      <vt:lpstr>Basic Xen Concepts</vt:lpstr>
      <vt:lpstr>Xen Variants for Server &amp; Cloud</vt:lpstr>
      <vt:lpstr>Xen : Types of Virtualization</vt:lpstr>
      <vt:lpstr>PV Domains</vt:lpstr>
      <vt:lpstr>HVM</vt:lpstr>
      <vt:lpstr>PV on HVM</vt:lpstr>
      <vt:lpstr>Xen and Linux</vt:lpstr>
      <vt:lpstr>Xen and the Linux Kernel</vt:lpstr>
      <vt:lpstr>Current State</vt:lpstr>
      <vt:lpstr>What does this mean?</vt:lpstr>
      <vt:lpstr>“Security and QoS/Reliability are amongst    the top 3 blockers for cloud adoption”</vt:lpstr>
      <vt:lpstr>Security and the Next Wave of Virtualization</vt:lpstr>
      <vt:lpstr>Xen Security &amp; Robustness Advantages</vt:lpstr>
      <vt:lpstr>Advanced Security: Disaggregation</vt:lpstr>
      <vt:lpstr>Advanced XenClient Architecture</vt:lpstr>
      <vt:lpstr>Example: Network Driver Domain for HA</vt:lpstr>
      <vt:lpstr>BUT…</vt:lpstr>
      <vt:lpstr>XCP Project</vt:lpstr>
      <vt:lpstr>XCP</vt:lpstr>
      <vt:lpstr>XCP Overview</vt:lpstr>
      <vt:lpstr>Major XCP Features</vt:lpstr>
      <vt:lpstr>XCP 1.5 (in beta)</vt:lpstr>
      <vt:lpstr>XAPI: What is it?</vt:lpstr>
      <vt:lpstr>XCP-XAPI Packages in Linux</vt:lpstr>
      <vt:lpstr>XAPI Management Options</vt:lpstr>
      <vt:lpstr>XCP and Cloud Orchestration Stacks</vt:lpstr>
      <vt:lpstr>Summary: Why Xen?</vt:lpstr>
      <vt:lpstr>PowerPoint Presentation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Lars Kurth</cp:lastModifiedBy>
  <cp:revision>556</cp:revision>
  <dcterms:created xsi:type="dcterms:W3CDTF">2004-05-06T09:28:21Z</dcterms:created>
  <dcterms:modified xsi:type="dcterms:W3CDTF">2012-05-10T22:51:44Z</dcterms:modified>
</cp:coreProperties>
</file>