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4" r:id="rId2"/>
    <p:sldMasterId id="2147483728" r:id="rId3"/>
    <p:sldMasterId id="2147483731" r:id="rId4"/>
  </p:sldMasterIdLst>
  <p:notesMasterIdLst>
    <p:notesMasterId r:id="rId40"/>
  </p:notesMasterIdLst>
  <p:handoutMasterIdLst>
    <p:handoutMasterId r:id="rId41"/>
  </p:handoutMasterIdLst>
  <p:sldIdLst>
    <p:sldId id="256" r:id="rId5"/>
    <p:sldId id="335" r:id="rId6"/>
    <p:sldId id="336" r:id="rId7"/>
    <p:sldId id="339" r:id="rId8"/>
    <p:sldId id="361" r:id="rId9"/>
    <p:sldId id="331" r:id="rId10"/>
    <p:sldId id="424" r:id="rId11"/>
    <p:sldId id="425" r:id="rId12"/>
    <p:sldId id="412" r:id="rId13"/>
    <p:sldId id="417" r:id="rId14"/>
    <p:sldId id="422" r:id="rId15"/>
    <p:sldId id="376" r:id="rId16"/>
    <p:sldId id="379" r:id="rId17"/>
    <p:sldId id="380" r:id="rId18"/>
    <p:sldId id="426" r:id="rId19"/>
    <p:sldId id="423" r:id="rId20"/>
    <p:sldId id="372" r:id="rId21"/>
    <p:sldId id="378" r:id="rId22"/>
    <p:sldId id="410" r:id="rId23"/>
    <p:sldId id="428" r:id="rId24"/>
    <p:sldId id="429" r:id="rId25"/>
    <p:sldId id="431" r:id="rId26"/>
    <p:sldId id="432" r:id="rId27"/>
    <p:sldId id="436" r:id="rId28"/>
    <p:sldId id="427" r:id="rId29"/>
    <p:sldId id="413" r:id="rId30"/>
    <p:sldId id="414" r:id="rId31"/>
    <p:sldId id="415" r:id="rId32"/>
    <p:sldId id="416" r:id="rId33"/>
    <p:sldId id="437" r:id="rId34"/>
    <p:sldId id="438" r:id="rId35"/>
    <p:sldId id="439" r:id="rId36"/>
    <p:sldId id="403" r:id="rId37"/>
    <p:sldId id="373" r:id="rId38"/>
    <p:sldId id="309" r:id="rId39"/>
  </p:sldIdLst>
  <p:sldSz cx="12187238" cy="68595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700"/>
    <a:srgbClr val="00D200"/>
    <a:srgbClr val="00A900"/>
    <a:srgbClr val="F9816D"/>
    <a:srgbClr val="CCFFCC"/>
    <a:srgbClr val="FFDA74"/>
    <a:srgbClr val="F5AD71"/>
    <a:srgbClr val="FFA600"/>
    <a:srgbClr val="F37163"/>
    <a:srgbClr val="9FA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7" autoAdjust="0"/>
    <p:restoredTop sz="66425" autoAdjust="0"/>
  </p:normalViewPr>
  <p:slideViewPr>
    <p:cSldViewPr snapToGrid="0">
      <p:cViewPr varScale="1">
        <p:scale>
          <a:sx n="48" d="100"/>
          <a:sy n="48" d="100"/>
        </p:scale>
        <p:origin x="-1578" y="-90"/>
      </p:cViewPr>
      <p:guideLst>
        <p:guide orient="horz" pos="1944"/>
        <p:guide pos="34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-40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0CBB2-F0E6-4B28-9D9B-865AD208536A}" type="datetimeFigureOut">
              <a:rPr lang="en-GB" smtClean="0"/>
              <a:t>31/08/2012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793BA-F429-4079-89A5-395F0AA484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044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4175" y="685800"/>
            <a:ext cx="60896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6ED9380-8460-4545-AF12-BA57A5124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83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D9380-8460-4545-AF12-BA57A51240E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09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D9380-8460-4545-AF12-BA57A51240E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46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PVOPS is the Kernel Infrastructure</a:t>
            </a:r>
            <a:r>
              <a:rPr lang="en-GB" baseline="0" dirty="0" smtClean="0"/>
              <a:t> to run a PV Hypervisor on top of Linux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D9380-8460-4545-AF12-BA57A51240E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36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D9380-8460-4545-AF12-BA57A51240E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3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Device Model emulated in QEMU</a:t>
            </a:r>
          </a:p>
          <a:p>
            <a:r>
              <a:rPr lang="en-GB" dirty="0" smtClean="0"/>
              <a:t>Models for newer devices are much faster, but for now PV is even faster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D9380-8460-4545-AF12-BA57A51240E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3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Automatic </a:t>
            </a:r>
          </a:p>
          <a:p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Performance</a:t>
            </a:r>
          </a:p>
          <a:p>
            <a:r>
              <a:rPr lang="en-GB" dirty="0" smtClean="0">
                <a:effectLst/>
              </a:rPr>
              <a:t>PV on HVM guests are very close to PV guests in benchmarks that favour PV MMUs</a:t>
            </a:r>
          </a:p>
          <a:p>
            <a:r>
              <a:rPr lang="en-GB" dirty="0" smtClean="0">
                <a:effectLst/>
              </a:rPr>
              <a:t>PV on HVM guests are far ahead of PV guests in benchmarks that favour nested paging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D9380-8460-4545-AF12-BA57A51240E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56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APIC</a:t>
            </a:r>
            <a:r>
              <a:rPr lang="en-GB" baseline="0" dirty="0" smtClean="0">
                <a:effectLst/>
              </a:rPr>
              <a:t> = Advanced Programmable Interrupt Controller</a:t>
            </a:r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IDT =  Interrupt Descriptor Table</a:t>
            </a:r>
          </a:p>
          <a:p>
            <a:endParaRPr lang="en-GB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D9380-8460-4545-AF12-BA57A51240E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56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PVOPS is the Kernel Infrastructure</a:t>
            </a:r>
            <a:r>
              <a:rPr lang="en-GB" baseline="0" dirty="0" smtClean="0"/>
              <a:t> to run a PV Hypervisor on top of Linux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D9380-8460-4545-AF12-BA57A51240E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36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D9380-8460-4545-AF12-BA57A51240E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22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D9380-8460-4545-AF12-BA57A51240E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5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204550" indent="-200414" defTabSz="40082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605377" indent="-200414" defTabSz="40082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006204" indent="-200414" defTabSz="40082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407032" indent="-200414" defTabSz="40082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D96BF3A-480C-4E1D-907A-81580C8F07D7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21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95325"/>
            <a:ext cx="608806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dirty="0" smtClean="0"/>
              <a:t>Xen started out as a</a:t>
            </a:r>
            <a:r>
              <a:rPr lang="en-GB" baseline="0" dirty="0" smtClean="0"/>
              <a:t> research project at Cambridge University, UK in the late 90’s</a:t>
            </a:r>
          </a:p>
          <a:p>
            <a:pPr marL="0" indent="0">
              <a:buFont typeface="Arial" pitchFamily="34" charset="0"/>
              <a:buNone/>
            </a:pPr>
            <a:r>
              <a:rPr lang="en-GB" baseline="0" dirty="0" smtClean="0"/>
              <a:t>Aim: to define infrastructure for wide-area distributed computing</a:t>
            </a:r>
          </a:p>
          <a:p>
            <a:pPr marL="0" indent="0">
              <a:buFont typeface="Arial" pitchFamily="34" charset="0"/>
              <a:buNone/>
            </a:pPr>
            <a:r>
              <a:rPr lang="en-GB" baseline="0" dirty="0" smtClean="0"/>
              <a:t>Vision: was pretty much cloud computing as we know it today</a:t>
            </a:r>
          </a:p>
          <a:p>
            <a:pPr marL="0" indent="0">
              <a:buFont typeface="Arial" pitchFamily="34" charset="0"/>
              <a:buNone/>
            </a:pPr>
            <a:endParaRPr lang="en-GB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GB" baseline="0" dirty="0" smtClean="0"/>
              <a:t>Out of the project came a dissertation by </a:t>
            </a:r>
            <a:r>
              <a:rPr lang="en-GB" baseline="0" dirty="0" err="1" smtClean="0"/>
              <a:t>Evangelos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Kotsovinos</a:t>
            </a:r>
            <a:r>
              <a:rPr lang="en-GB" baseline="0" dirty="0" smtClean="0"/>
              <a:t> which defines Global Public Computing in terms of</a:t>
            </a:r>
          </a:p>
          <a:p>
            <a:pPr marL="228600" indent="-228600">
              <a:buFont typeface="Arial" pitchFamily="34" charset="0"/>
              <a:buAutoNum type="arabicParenR"/>
            </a:pPr>
            <a:r>
              <a:rPr lang="en-GB" baseline="0" dirty="0" smtClean="0"/>
              <a:t>Distributed resources</a:t>
            </a:r>
          </a:p>
          <a:p>
            <a:pPr marL="228600" indent="-228600">
              <a:buFont typeface="Arial" pitchFamily="34" charset="0"/>
              <a:buAutoNum type="arabicParenR"/>
            </a:pPr>
            <a:r>
              <a:rPr lang="en-GB" baseline="0" dirty="0" smtClean="0"/>
              <a:t>Public compute infrastructure</a:t>
            </a:r>
          </a:p>
          <a:p>
            <a:pPr marL="228600" indent="-228600">
              <a:buFont typeface="Arial" pitchFamily="34" charset="0"/>
              <a:buAutoNum type="arabicParenR"/>
            </a:pPr>
            <a:r>
              <a:rPr lang="en-GB" baseline="0" dirty="0" smtClean="0"/>
              <a:t>Charge users for resources consumed</a:t>
            </a:r>
          </a:p>
          <a:p>
            <a:pPr marL="0" indent="0">
              <a:buFont typeface="Arial" pitchFamily="34" charset="0"/>
              <a:buNone/>
            </a:pPr>
            <a:r>
              <a:rPr lang="en-GB" baseline="0" dirty="0" smtClean="0"/>
              <a:t>What we understand as Public Cloud Computing AWS style today</a:t>
            </a:r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D9380-8460-4545-AF12-BA57A51240E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22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VM lifecycle (start, stop, resume) ... automation is the key point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Live snapshots: </a:t>
            </a:r>
            <a:r>
              <a:rPr lang="en-GB" dirty="0" smtClean="0"/>
              <a:t>Takes a snapshot of a live VM (e.g. for disaster recovery or migration)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GB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Resource pools (multiple physical machines): XS &amp; XCP only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dirty="0" smtClean="0"/>
              <a:t>live migration: VM is backed up while running, onto shared storage (e.g. NFS) in a pool and when</a:t>
            </a:r>
            <a:r>
              <a:rPr lang="en-GB" baseline="0" dirty="0" smtClean="0"/>
              <a:t> completed restarted elsewhere in that pool. </a:t>
            </a:r>
            <a:endParaRPr lang="en-GB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GB" dirty="0" smtClean="0"/>
              <a:t>disaster recovery: you</a:t>
            </a:r>
            <a:r>
              <a:rPr lang="en-GB" baseline="0" dirty="0" smtClean="0"/>
              <a:t> can find lots of information on how this works at http://support.citrix.com/servlet/KbServlet/download/17141-102-19301/XenServer_Pool_Replication_-_Disaster_Recovery.pdf (the key point is that I can back up the metadata for the entire VM)</a:t>
            </a:r>
          </a:p>
          <a:p>
            <a:endParaRPr lang="en-GB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Flexible storage: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dirty="0" smtClean="0"/>
              <a:t>XAPI does hide details for storage</a:t>
            </a:r>
            <a:r>
              <a:rPr lang="en-GB" baseline="0" dirty="0" smtClean="0"/>
              <a:t> and networking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GB" baseline="0" dirty="0" smtClean="0"/>
              <a:t>I.e. I </a:t>
            </a:r>
            <a:r>
              <a:rPr lang="en-GB" dirty="0" smtClean="0"/>
              <a:t>apply generic commands (NFS, NETAPP, </a:t>
            </a:r>
            <a:r>
              <a:rPr lang="en-GB" dirty="0" err="1" smtClean="0"/>
              <a:t>iSCSI</a:t>
            </a:r>
            <a:r>
              <a:rPr lang="en-GB" dirty="0" smtClean="0"/>
              <a:t> ... once its created they all appear the same) from XAPI. I only need to know the storage type when I create</a:t>
            </a:r>
            <a:r>
              <a:rPr lang="en-GB" baseline="0" dirty="0" smtClean="0"/>
              <a:t> storage and network objects </a:t>
            </a:r>
            <a:r>
              <a:rPr lang="en-GB" dirty="0" smtClean="0"/>
              <a:t>(OOL)</a:t>
            </a:r>
          </a:p>
          <a:p>
            <a:pPr marL="171450" indent="-171450">
              <a:buFont typeface="Arial" pitchFamily="34" charset="0"/>
              <a:buChar char="•"/>
            </a:pPr>
            <a:endParaRPr lang="en-GB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Upgrading a host to a later version of XCP (all my </a:t>
            </a:r>
            <a:r>
              <a:rPr lang="en-GB" dirty="0" err="1" smtClean="0"/>
              <a:t>configs</a:t>
            </a:r>
            <a:r>
              <a:rPr lang="en-GB" dirty="0" smtClean="0"/>
              <a:t> and VMs stay the same) …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and patching (broken now - bug, can apply security</a:t>
            </a:r>
            <a:r>
              <a:rPr lang="en-GB" baseline="0" dirty="0" smtClean="0"/>
              <a:t> patches to XCP/XS or Dom0</a:t>
            </a:r>
            <a:r>
              <a:rPr lang="en-GB" dirty="0" smtClean="0"/>
              <a:t> but not DomU)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D9380-8460-4545-AF12-BA57A51240E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97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 Host Architectural Improvements. XCP 1.5 now runs on the Xen 4.1 hypervisor, provides GPT (new partition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 type)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support and a smaller, more scalable Dom0.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 GPU Pass-Through. Enables a physical GPU to be assigned to a VM providing high-end graphics.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 Increased Performance and Scale. Supported limits have been increased to 1 TB memory for XCP hosts, and up to16 virtual processors and 128 GB virtual memory for VMs. Improved XCP Tools with smaller footprint.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 Networking Improvements. Open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vSwitch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is now the default networking stack in XCP 1.5 and now provides formal support for Active-Backup NIC bonding.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 Enhanced Guest OS Support. Support for Ubuntu 10.04 (32/64-bit).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Updated support for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Debian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Squeeze 6.0 64-bit, Oracle Enterprise Linux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6.0 (32/64-bit) and SLES 10 SP4 (32/64-bit). Experimental VM templates for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CentOS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6.0 (32/64-bit), Ubuntu 10.10 (32/64-bit) and Solaris 10.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 Virtual Appliance Support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vApp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). Ability to create multi-VM and boot sequenced virtual appliances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vApps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) that integrate with Integrated Site Recovery and High Availability.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vApps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can be easily imported and exported using the Open Virtualization Format (OVF) standard.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D9380-8460-4545-AF12-BA57A51240E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5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D9380-8460-4545-AF12-BA57A51240E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13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PVOPS is the Kernel Infrastructure</a:t>
            </a:r>
            <a:r>
              <a:rPr lang="en-GB" baseline="0" dirty="0" smtClean="0"/>
              <a:t> to run a PV Hypervisor on top of Linux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D9380-8460-4545-AF12-BA57A51240E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36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Just one example</a:t>
            </a:r>
            <a:r>
              <a:rPr lang="en-GB" b="1" baseline="0" dirty="0" smtClean="0"/>
              <a:t> of a survey, many more</a:t>
            </a:r>
            <a:endParaRPr lang="en-GB" b="1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http://www.colt.net/cio-research/z2-cloud-2.html</a:t>
            </a:r>
          </a:p>
          <a:p>
            <a:endParaRPr lang="en-GB" dirty="0" smtClean="0"/>
          </a:p>
          <a:p>
            <a:r>
              <a:rPr lang="en-GB" dirty="0" smtClean="0"/>
              <a:t>According</a:t>
            </a:r>
            <a:r>
              <a:rPr lang="en-GB" baseline="0" dirty="0" smtClean="0"/>
              <a:t> to many surveys, security is actually the main reason which makes or breaks cloud adoption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Better security means more adoption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Concerns about security means slowed adoption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D9380-8460-4545-AF12-BA57A51240E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07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0F929-2C3A-4526-B2BB-2FC0DFEE8C1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499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 some questions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D9380-8460-4545-AF12-BA57A51240E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33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D9380-8460-4545-AF12-BA57A51240E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355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PVOPS is the Kernel Infrastructure</a:t>
            </a:r>
            <a:r>
              <a:rPr lang="en-GB" baseline="0" dirty="0" smtClean="0"/>
              <a:t> to run a PV Hypervisor on top of Linux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D9380-8460-4545-AF12-BA57A51240E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361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itchFamily="34" charset="0"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D9380-8460-4545-AF12-BA57A51240E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35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D9380-8460-4545-AF12-BA57A51240E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22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D9380-8460-4545-AF12-BA57A51240E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747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Performance :</a:t>
            </a:r>
            <a:r>
              <a:rPr lang="en-GB" baseline="0" dirty="0" smtClean="0"/>
              <a:t> similar to other hypervisors</a:t>
            </a:r>
          </a:p>
          <a:p>
            <a:r>
              <a:rPr lang="en-GB" baseline="0" dirty="0" smtClean="0"/>
              <a:t>Maturity: Tried &amp; Tested, Most Problems that are Problems are well known</a:t>
            </a:r>
          </a:p>
          <a:p>
            <a:r>
              <a:rPr lang="en-GB" dirty="0" smtClean="0"/>
              <a:t>Open source:</a:t>
            </a:r>
            <a:r>
              <a:rPr lang="en-GB" baseline="0" dirty="0" smtClean="0"/>
              <a:t> Good body of Knowledge, Tools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D9380-8460-4545-AF12-BA57A51240E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297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D9380-8460-4545-AF12-BA57A51240E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52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Hold this</a:t>
            </a:r>
            <a:r>
              <a:rPr lang="en-GB" baseline="0" dirty="0" smtClean="0"/>
              <a:t> thought! We will come back to this later….!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D9380-8460-4545-AF12-BA57A51240E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74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Overall, we have around</a:t>
            </a:r>
            <a:r>
              <a:rPr lang="en-GB" baseline="0" dirty="0" smtClean="0"/>
              <a:t> 40-45 vendors contributing to the project per year and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D9380-8460-4545-AF12-BA57A51240E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51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D9380-8460-4545-AF12-BA57A51240E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36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Type 1 hypervisor: example ESX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imple architecture; Hypervisor replaces the kernel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No need to provide rich </a:t>
            </a:r>
            <a:r>
              <a:rPr lang="en-US" alt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“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process</a:t>
            </a:r>
            <a:r>
              <a:rPr lang="en-US" alt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”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semantics, like </a:t>
            </a:r>
            <a:r>
              <a:rPr lang="en-US" alt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“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user</a:t>
            </a:r>
            <a:r>
              <a:rPr lang="en-US" alt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”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filesystems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, etc.</a:t>
            </a:r>
          </a:p>
          <a:p>
            <a:pPr marL="171450" indent="-171450">
              <a:buFontTx/>
              <a:buChar char="-"/>
            </a:pPr>
            <a:r>
              <a:rPr lang="en-US" b="1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Device drivers need to be rewritten for each hardware platform</a:t>
            </a:r>
          </a:p>
          <a:p>
            <a:pPr marL="171450" indent="-171450">
              <a:buFontTx/>
              <a:buChar char="-"/>
            </a:pP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Type 2 is hosted: example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kvm</a:t>
            </a: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  The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hypervisor is just a driver that typically works with user-level monitor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HW access is intercepted by the ring 0- VM monitor passed to the User level Virtual Monitor, which passes requests to the kernel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Re-use of device drivers is traded off against security and a large trusted computing base (green)</a:t>
            </a: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95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51344" indent="-250517" defTabSz="912995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02068" indent="-200414" defTabSz="912995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402895" indent="-200414" defTabSz="912995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803723" indent="-200414" defTabSz="912995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04550" indent="-200414" defTabSz="91299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605377" indent="-200414" defTabSz="91299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006204" indent="-200414" defTabSz="91299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407032" indent="-200414" defTabSz="91299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B6C29D28-314D-4057-8057-5A650CAB4446}" type="slidenum">
              <a:rPr lang="en-US" sz="1200">
                <a:solidFill>
                  <a:srgbClr val="000000"/>
                </a:solidFill>
                <a:cs typeface="Arial" pitchFamily="34" charset="0"/>
              </a:rPr>
              <a:pPr eaLnBrk="1"/>
              <a:t>7</a:t>
            </a:fld>
            <a:endParaRPr lang="en-US" sz="12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aseline="0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>
              <a:buFont typeface="Arial" pitchFamily="34" charset="0"/>
              <a:buNone/>
            </a:pPr>
            <a:endParaRPr lang="en-US" baseline="0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51344" indent="-250517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02068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402895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803723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04550" indent="-200414" defTabSz="3994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605377" indent="-200414" defTabSz="3994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006204" indent="-200414" defTabSz="3994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407032" indent="-200414" defTabSz="3994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229997B6-A33E-484C-8FE2-08988240F92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/>
              <a:t>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51344" indent="-250517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02068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402895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803723" indent="-200414" eaLnBrk="0"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04550" indent="-200414" defTabSz="3994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605377" indent="-200414" defTabSz="3994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006204" indent="-200414" defTabSz="3994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407032" indent="-200414" defTabSz="3994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229997B6-A33E-484C-8FE2-08988240F92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/>
              <a:t>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87238" cy="685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75063" y="3754438"/>
            <a:ext cx="7923212" cy="1343025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&lt;Your Name&gt;</a:t>
            </a:r>
          </a:p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&lt;Your Role&gt;</a:t>
            </a:r>
          </a:p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&lt;Your Email&gt;</a:t>
            </a:r>
          </a:p>
        </p:txBody>
      </p:sp>
      <p:pic>
        <p:nvPicPr>
          <p:cNvPr id="1026" name="Picture 2" descr="C:\Users\larsk.CITRITE\Documents\Artwork\Xen Mascots\panda-flying-in-the-cloud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9" y="2863328"/>
            <a:ext cx="3181537" cy="411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>
          <a:xfrm>
            <a:off x="0" y="999464"/>
            <a:ext cx="12187238" cy="2047560"/>
          </a:xfrm>
          <a:prstGeom prst="rect">
            <a:avLst/>
          </a:prstGeom>
          <a:gradFill flip="none" rotWithShape="1">
            <a:gsLst>
              <a:gs pos="0">
                <a:srgbClr val="394D73"/>
              </a:gs>
              <a:gs pos="100000">
                <a:srgbClr val="9FAFC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58589" y="1526993"/>
            <a:ext cx="10115550" cy="1085850"/>
          </a:xfrm>
        </p:spPr>
        <p:txBody>
          <a:bodyPr lIns="0" tIns="0" rIns="0" bIns="0"/>
          <a:lstStyle>
            <a:lvl1pPr>
              <a:defRPr baseline="0"/>
            </a:lvl1pPr>
          </a:lstStyle>
          <a:p>
            <a:pPr eaLnBrk="1" hangingPunct="1">
              <a:lnSpc>
                <a:spcPct val="95000"/>
              </a:lnSpc>
            </a:pPr>
            <a:r>
              <a:rPr lang="en-US" sz="48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&lt;Presentation Title&gt;</a:t>
            </a:r>
            <a:endParaRPr lang="en-US" sz="4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65292" y="1146748"/>
            <a:ext cx="5381469" cy="484931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3" y="272955"/>
            <a:ext cx="4010363" cy="1161842"/>
          </a:xfrm>
        </p:spPr>
        <p:txBody>
          <a:bodyPr anchor="b"/>
          <a:lstStyle>
            <a:lvl1pPr algn="l">
              <a:defRPr sz="2000" b="1">
                <a:latin typeface="Aharoni" pitchFamily="2" charset="-79"/>
                <a:cs typeface="Aharoni" pitchFamily="2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4449" y="272955"/>
            <a:ext cx="6813428" cy="5854944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63" y="1434797"/>
            <a:ext cx="4010363" cy="469310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387938" y="6377868"/>
            <a:ext cx="1833472" cy="4587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06440" y="6377868"/>
            <a:ext cx="3862388" cy="4587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53859" y="6377868"/>
            <a:ext cx="1446421" cy="4587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5552-EC49-43CA-9B7E-0250C2DD5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387938" y="6377868"/>
            <a:ext cx="1833472" cy="4587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06440" y="6377868"/>
            <a:ext cx="3862388" cy="4587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53859" y="6377868"/>
            <a:ext cx="1446421" cy="4587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FA23-90B4-42F6-A013-0E9FE03FF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365292" y="1146748"/>
            <a:ext cx="5381469" cy="484931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937" y="4801711"/>
            <a:ext cx="7312343" cy="567346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937" y="613076"/>
            <a:ext cx="7312343" cy="4115753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937" y="5369057"/>
            <a:ext cx="7312343" cy="80457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87938" y="6377868"/>
            <a:ext cx="1833472" cy="4587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06440" y="6377868"/>
            <a:ext cx="3862388" cy="4587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53859" y="6377868"/>
            <a:ext cx="1446421" cy="4587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89868-EBA1-48C6-939F-2A2191C3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043" y="1809239"/>
            <a:ext cx="10359152" cy="4117182"/>
          </a:xfrm>
        </p:spPr>
        <p:txBody>
          <a:bodyPr vert="eaVert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365292" y="1146748"/>
            <a:ext cx="5381469" cy="484931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396274"/>
            <a:ext cx="12187238" cy="1036637"/>
          </a:xfrm>
          <a:prstGeom prst="rect">
            <a:avLst/>
          </a:prstGeom>
          <a:gradFill flip="none" rotWithShape="1">
            <a:gsLst>
              <a:gs pos="0">
                <a:srgbClr val="394D73"/>
              </a:gs>
              <a:gs pos="100000">
                <a:srgbClr val="9FAFC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33375"/>
            <a:ext cx="10358438" cy="114458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87938" y="6377868"/>
            <a:ext cx="1833472" cy="4587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06440" y="6377868"/>
            <a:ext cx="3862388" cy="4587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53859" y="6377868"/>
            <a:ext cx="1446421" cy="4587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49F0E-EA09-4273-BEE6-522531856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365292" y="1146748"/>
            <a:ext cx="5381469" cy="484931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3407" y="608788"/>
            <a:ext cx="2589788" cy="5489100"/>
          </a:xfrm>
        </p:spPr>
        <p:txBody>
          <a:bodyPr vert="eaVert"/>
          <a:lstStyle>
            <a:lvl1pPr algn="l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043" y="608788"/>
            <a:ext cx="7586556" cy="5489100"/>
          </a:xfrm>
        </p:spPr>
        <p:txBody>
          <a:bodyPr vert="eaVert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03" y="275133"/>
            <a:ext cx="10970433" cy="114230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808" y="1562926"/>
            <a:ext cx="10970433" cy="45274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711760" y="6333812"/>
            <a:ext cx="2844329" cy="355799"/>
          </a:xfrm>
          <a:prstGeom prst="rect">
            <a:avLst/>
          </a:prstGeom>
        </p:spPr>
        <p:txBody>
          <a:bodyPr/>
          <a:lstStyle>
            <a:lvl1pPr defTabSz="455613" hangingPunct="0">
              <a:lnSpc>
                <a:spcPct val="93000"/>
              </a:lnSpc>
              <a:buClr>
                <a:srgbClr val="000000"/>
              </a:buClr>
              <a:buSzPct val="100000"/>
              <a:defRPr>
                <a:solidFill>
                  <a:schemeClr val="tx1"/>
                </a:solidFill>
              </a:defRPr>
            </a:lvl1pPr>
          </a:lstStyle>
          <a:p>
            <a:fld id="{832C83C4-5272-48A2-97EA-113F43CA676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05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03" y="275133"/>
            <a:ext cx="10970433" cy="11423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535470"/>
            <a:ext cx="5384814" cy="6399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bg2"/>
                </a:solidFill>
              </a:defRPr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362" y="2175379"/>
            <a:ext cx="5384814" cy="3952203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0948" y="1535470"/>
            <a:ext cx="5386928" cy="6399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bg2"/>
                </a:solidFill>
              </a:defRPr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0948" y="2175379"/>
            <a:ext cx="5386928" cy="3952203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711760" y="6333812"/>
            <a:ext cx="2844329" cy="355799"/>
          </a:xfrm>
          <a:prstGeom prst="rect">
            <a:avLst/>
          </a:prstGeom>
        </p:spPr>
        <p:txBody>
          <a:bodyPr/>
          <a:lstStyle>
            <a:lvl1pPr defTabSz="455613" hangingPunct="0">
              <a:lnSpc>
                <a:spcPct val="93000"/>
              </a:lnSpc>
              <a:buClr>
                <a:srgbClr val="000000"/>
              </a:buClr>
              <a:buSzPct val="100000"/>
              <a:defRPr>
                <a:solidFill>
                  <a:schemeClr val="tx1"/>
                </a:solidFill>
              </a:defRPr>
            </a:lvl1pPr>
          </a:lstStyle>
          <a:p>
            <a:fld id="{8BA4BF22-2A61-4844-96A4-6CA09801C4B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13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402138"/>
            <a:ext cx="12187238" cy="1036637"/>
          </a:xfrm>
          <a:prstGeom prst="rect">
            <a:avLst/>
          </a:prstGeom>
          <a:gradFill flip="none" rotWithShape="1">
            <a:gsLst>
              <a:gs pos="0">
                <a:srgbClr val="394D73"/>
              </a:gs>
              <a:gs pos="100000">
                <a:srgbClr val="9FAFC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043" y="4531772"/>
            <a:ext cx="10359152" cy="777866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F43010-8FCA-4666-8B55-BFCDDCBFA1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1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03" y="275133"/>
            <a:ext cx="10970433" cy="114230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808" y="1562926"/>
            <a:ext cx="10970433" cy="45274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711760" y="6333812"/>
            <a:ext cx="2844329" cy="355799"/>
          </a:xfrm>
          <a:prstGeom prst="rect">
            <a:avLst/>
          </a:prstGeom>
        </p:spPr>
        <p:txBody>
          <a:bodyPr/>
          <a:lstStyle>
            <a:lvl1pPr defTabSz="455613" hangingPunct="0">
              <a:lnSpc>
                <a:spcPct val="93000"/>
              </a:lnSpc>
              <a:buClr>
                <a:srgbClr val="000000"/>
              </a:buClr>
              <a:buSzPct val="100000"/>
              <a:defRPr>
                <a:solidFill>
                  <a:schemeClr val="tx1"/>
                </a:solidFill>
              </a:defRPr>
            </a:lvl1pPr>
          </a:lstStyle>
          <a:p>
            <a:fld id="{832C83C4-5272-48A2-97EA-113F43CA676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64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03" y="275133"/>
            <a:ext cx="10970433" cy="11423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535470"/>
            <a:ext cx="5384814" cy="6399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bg2"/>
                </a:solidFill>
              </a:defRPr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362" y="2175379"/>
            <a:ext cx="5384814" cy="3952203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0948" y="1535470"/>
            <a:ext cx="5386928" cy="6399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bg2"/>
                </a:solidFill>
              </a:defRPr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0948" y="2175379"/>
            <a:ext cx="5386928" cy="3952203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711760" y="6333812"/>
            <a:ext cx="2844329" cy="355799"/>
          </a:xfrm>
          <a:prstGeom prst="rect">
            <a:avLst/>
          </a:prstGeom>
        </p:spPr>
        <p:txBody>
          <a:bodyPr/>
          <a:lstStyle>
            <a:lvl1pPr defTabSz="455613" hangingPunct="0">
              <a:lnSpc>
                <a:spcPct val="93000"/>
              </a:lnSpc>
              <a:buClr>
                <a:srgbClr val="000000"/>
              </a:buClr>
              <a:buSzPct val="100000"/>
              <a:defRPr>
                <a:solidFill>
                  <a:schemeClr val="tx1"/>
                </a:solidFill>
              </a:defRPr>
            </a:lvl1pPr>
          </a:lstStyle>
          <a:p>
            <a:fld id="{8BA4BF22-2A61-4844-96A4-6CA09801C4B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37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09880" y="4871004"/>
            <a:ext cx="8433569" cy="997755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pitchFamily="34" charset="0"/>
              <a:buNone/>
              <a:defRPr sz="1900" b="0" smtClean="0">
                <a:solidFill>
                  <a:srgbClr val="4D4F53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009880" y="1726279"/>
            <a:ext cx="8433569" cy="15520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4300" b="1" kern="0" dirty="0" smtClean="0">
                <a:solidFill>
                  <a:srgbClr val="4D4F53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3009880" y="3288596"/>
            <a:ext cx="8433569" cy="5121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lang="en-US" sz="2700" b="1" dirty="0" smtClean="0">
                <a:solidFill>
                  <a:srgbClr val="4D4F53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2" descr="C:\Users\Kirk Mossing\Downloads\Citrix Logo_RGB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348" y="1057236"/>
            <a:ext cx="1501464" cy="68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mail.google.com/mail/ca/u/0/?ui=2&amp;ik=f9c1cb2aac&amp;view=att&amp;th=136a2ee0154ff3f9&amp;attid=0.1&amp;disp=emb&amp;zw&amp;atsh=1"/>
          <p:cNvSpPr>
            <a:spLocks noChangeAspect="1" noChangeArrowheads="1"/>
          </p:cNvSpPr>
          <p:nvPr userDrawn="1"/>
        </p:nvSpPr>
        <p:spPr bwMode="auto">
          <a:xfrm>
            <a:off x="207352" y="-192661"/>
            <a:ext cx="406241" cy="40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defTabSz="1218987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4D4F53"/>
              </a:solidFill>
              <a:latin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09880" y="4377664"/>
            <a:ext cx="8433569" cy="406494"/>
          </a:xfrm>
        </p:spPr>
        <p:txBody>
          <a:bodyPr/>
          <a:lstStyle>
            <a:lvl1pPr marL="0" indent="0">
              <a:buNone/>
              <a:defRPr sz="19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2" y="-9146"/>
            <a:ext cx="2036623" cy="68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91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402138"/>
            <a:ext cx="12187238" cy="1036637"/>
          </a:xfrm>
          <a:prstGeom prst="rect">
            <a:avLst/>
          </a:prstGeom>
          <a:gradFill flip="none" rotWithShape="1">
            <a:gsLst>
              <a:gs pos="0">
                <a:srgbClr val="394D73"/>
              </a:gs>
              <a:gs pos="100000">
                <a:srgbClr val="9FAFC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043" y="4531772"/>
            <a:ext cx="10359152" cy="777866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1"/>
          <p:cNvSpPr>
            <a:spLocks noGrp="1"/>
          </p:cNvSpPr>
          <p:nvPr userDrawn="1">
            <p:ph type="body" sz="quarter" idx="10"/>
          </p:nvPr>
        </p:nvSpPr>
        <p:spPr>
          <a:xfrm>
            <a:off x="3009880" y="1726279"/>
            <a:ext cx="8433569" cy="15520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4300" b="1" kern="0" dirty="0" smtClean="0">
                <a:solidFill>
                  <a:srgbClr val="4D4F53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3009881" y="3288595"/>
            <a:ext cx="8433569" cy="58792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tabLst/>
              <a:defRPr lang="en-US" sz="2700" b="1" dirty="0" smtClean="0">
                <a:solidFill>
                  <a:srgbClr val="4D4F53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2" descr="C:\Users\Kirk Mossing\Downloads\Citrix Logo_RGB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290" y="6290927"/>
            <a:ext cx="1122132" cy="51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2" y="-9146"/>
            <a:ext cx="2036623" cy="68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91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/>
              <a:defRPr>
                <a:solidFill>
                  <a:srgbClr val="4D4F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28961" y="1764440"/>
            <a:ext cx="11150476" cy="438886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59" y="314226"/>
            <a:ext cx="11151323" cy="832043"/>
          </a:xfrm>
        </p:spPr>
        <p:txBody>
          <a:bodyPr anchor="b"/>
          <a:lstStyle>
            <a:lvl1pPr marL="0" indent="0">
              <a:lnSpc>
                <a:spcPts val="3999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28959" y="1024325"/>
            <a:ext cx="11151323" cy="5081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28959" y="1764440"/>
            <a:ext cx="11151323" cy="438886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6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E212-D49F-460A-ADF9-11F744EA8EAE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49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11" y="306604"/>
            <a:ext cx="11124894" cy="832043"/>
          </a:xfrm>
        </p:spPr>
        <p:txBody>
          <a:bodyPr anchor="b"/>
          <a:lstStyle>
            <a:lvl1pPr algn="ctr">
              <a:lnSpc>
                <a:spcPts val="3999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7610" y="1037028"/>
            <a:ext cx="11144130" cy="5081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33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E212-D49F-460A-ADF9-11F744EA8EAE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5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oi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>
            <a:spLocks noGrp="1"/>
          </p:cNvSpPr>
          <p:nvPr>
            <p:ph type="title"/>
          </p:nvPr>
        </p:nvSpPr>
        <p:spPr>
          <a:xfrm>
            <a:off x="528961" y="2117919"/>
            <a:ext cx="11120855" cy="905382"/>
          </a:xfrm>
        </p:spPr>
        <p:txBody>
          <a:bodyPr anchor="t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4300" b="1" kern="1200" dirty="0">
                <a:solidFill>
                  <a:srgbClr val="4D4F53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7610" y="2921676"/>
            <a:ext cx="11144130" cy="5081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1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64148" y="1274005"/>
            <a:ext cx="8458944" cy="2657649"/>
          </a:xfrm>
          <a:prstGeom prst="rect">
            <a:avLst/>
          </a:prstGeom>
        </p:spPr>
        <p:txBody>
          <a:bodyPr/>
          <a:lstStyle>
            <a:lvl1pPr marL="152373" indent="-152373" algn="l" defTabSz="121898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en-US" sz="3200" b="0" kern="1200" dirty="0" smtClean="0">
                <a:solidFill>
                  <a:srgbClr val="4D4F53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00344" y="3941039"/>
            <a:ext cx="8054117" cy="132110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7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Attribution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67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61" y="383206"/>
            <a:ext cx="11150476" cy="8532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28960" y="1784764"/>
            <a:ext cx="5484257" cy="44290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6195179" y="1784764"/>
            <a:ext cx="5484257" cy="44290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52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lumn_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08" y="380510"/>
            <a:ext cx="11139136" cy="83204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24730" y="1761475"/>
            <a:ext cx="5467330" cy="20849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196026" y="1761476"/>
            <a:ext cx="5472070" cy="20853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28114" y="4039535"/>
            <a:ext cx="5472070" cy="20853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95179" y="4039535"/>
            <a:ext cx="5472070" cy="20853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1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850776" y="685800"/>
            <a:ext cx="6293224" cy="5567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0" y="4402138"/>
            <a:ext cx="12187238" cy="1036637"/>
          </a:xfrm>
          <a:prstGeom prst="rect">
            <a:avLst/>
          </a:prstGeom>
          <a:gradFill flip="none" rotWithShape="1">
            <a:gsLst>
              <a:gs pos="0">
                <a:srgbClr val="394D73"/>
              </a:gs>
              <a:gs pos="100000">
                <a:srgbClr val="9FAFC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043" y="4531772"/>
            <a:ext cx="10359152" cy="777866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44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lumn_lef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24730" y="1579136"/>
            <a:ext cx="5467329" cy="4391247"/>
          </a:xfrm>
        </p:spPr>
        <p:txBody>
          <a:bodyPr anchor="ctr"/>
          <a:lstStyle>
            <a:lvl1pPr marL="0" indent="0" algn="ctr">
              <a:buNone/>
              <a:defRPr sz="37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195180" y="1579135"/>
            <a:ext cx="5468177" cy="4390136"/>
          </a:xfrm>
        </p:spPr>
        <p:txBody>
          <a:bodyPr anchor="ctr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608" y="307179"/>
            <a:ext cx="11139136" cy="832043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1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11" y="380510"/>
            <a:ext cx="11124894" cy="83204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24731" y="1761475"/>
            <a:ext cx="3554611" cy="44163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087893" y="1761475"/>
            <a:ext cx="3554611" cy="43948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305932" y="1753006"/>
            <a:ext cx="3555371" cy="44206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4204597" y="1803817"/>
            <a:ext cx="0" cy="4369812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7982641" y="1803817"/>
            <a:ext cx="0" cy="4369812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39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column_w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69" y="787582"/>
            <a:ext cx="3558673" cy="832043"/>
          </a:xfrm>
        </p:spPr>
        <p:txBody>
          <a:bodyPr anchor="ctr"/>
          <a:lstStyle>
            <a:lvl1pPr algn="ctr">
              <a:defRPr sz="2700">
                <a:solidFill>
                  <a:srgbClr val="4D4F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24731" y="1761475"/>
            <a:ext cx="3558673" cy="44163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087893" y="1761475"/>
            <a:ext cx="3558673" cy="43948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305932" y="1753006"/>
            <a:ext cx="3558673" cy="44206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05932" y="787582"/>
            <a:ext cx="3558673" cy="829248"/>
          </a:xfrm>
        </p:spPr>
        <p:txBody>
          <a:bodyPr anchor="ctr"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700" b="1" dirty="0" smtClean="0">
                <a:solidFill>
                  <a:srgbClr val="4D4F53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087893" y="787582"/>
            <a:ext cx="3558673" cy="848981"/>
          </a:xfrm>
        </p:spPr>
        <p:txBody>
          <a:bodyPr anchor="ctr"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700" b="1" dirty="0" smtClean="0">
                <a:solidFill>
                  <a:srgbClr val="4D4F53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4204597" y="1803817"/>
            <a:ext cx="0" cy="4369812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7982641" y="1803817"/>
            <a:ext cx="0" cy="4369812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01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ithout a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irk Mossing\Downloads\Citrix Logo_RGB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954" y="2741733"/>
            <a:ext cx="1667455" cy="7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906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ith a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3300711" y="3374616"/>
            <a:ext cx="5585817" cy="45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 rtlCol="0">
            <a:spAutoFit/>
          </a:bodyPr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 smtClean="0">
                <a:solidFill>
                  <a:srgbClr val="706F5C"/>
                </a:solidFill>
                <a:latin typeface="Arial" pitchFamily="34" charset="0"/>
              </a:rPr>
              <a:t>Work </a:t>
            </a:r>
            <a:r>
              <a:rPr lang="en-US" sz="2100" b="1" dirty="0">
                <a:solidFill>
                  <a:srgbClr val="706F5C"/>
                </a:solidFill>
                <a:latin typeface="Arial" pitchFamily="34" charset="0"/>
              </a:rPr>
              <a:t>better</a:t>
            </a:r>
            <a:r>
              <a:rPr lang="en-US" sz="2100" b="1" dirty="0" smtClean="0">
                <a:solidFill>
                  <a:srgbClr val="706F5C"/>
                </a:solidFill>
                <a:latin typeface="Arial" pitchFamily="34" charset="0"/>
              </a:rPr>
              <a:t>. Live better.</a:t>
            </a:r>
            <a:endParaRPr lang="en-US" sz="2100" b="1" dirty="0">
              <a:solidFill>
                <a:srgbClr val="706F5C"/>
              </a:solidFill>
              <a:latin typeface="Arial" pitchFamily="34" charset="0"/>
            </a:endParaRPr>
          </a:p>
        </p:txBody>
      </p:sp>
      <p:pic>
        <p:nvPicPr>
          <p:cNvPr id="7" name="Picture 2" descr="C:\Users\Kirk Mossing\Downloads\Citrix Logo_RGB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954" y="2741733"/>
            <a:ext cx="1667455" cy="7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0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arsk.CITRITE\Desktop\2011-09-18 21.11.5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83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1540620"/>
            <a:ext cx="12187238" cy="1763956"/>
          </a:xfrm>
          <a:prstGeom prst="rect">
            <a:avLst/>
          </a:prstGeom>
          <a:gradFill flip="none" rotWithShape="1">
            <a:gsLst>
              <a:gs pos="0">
                <a:srgbClr val="394D73"/>
              </a:gs>
              <a:gs pos="100000">
                <a:srgbClr val="9FAFC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043" y="1656948"/>
            <a:ext cx="10359152" cy="1531301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7" name="Picture 2" descr="C:\Users\larsk.CITRITE\Documents\Artwork\Logos\Xen_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20" y="6185181"/>
            <a:ext cx="1446161" cy="66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33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arsk.CITRITE\Desktop\2011-09-18 21.11.5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83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266219" y="115747"/>
            <a:ext cx="11632556" cy="5934533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60000"/>
                </a:schemeClr>
              </a:gs>
              <a:gs pos="35000">
                <a:schemeClr val="dk1">
                  <a:tint val="37000"/>
                  <a:satMod val="300000"/>
                  <a:alpha val="60000"/>
                </a:schemeClr>
              </a:gs>
              <a:gs pos="100000">
                <a:schemeClr val="dk1">
                  <a:tint val="15000"/>
                  <a:satMod val="350000"/>
                  <a:alpha val="6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043" y="309431"/>
            <a:ext cx="10359152" cy="555603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2" descr="C:\Users\larsk.CITRITE\Documents\Artwork\Logos\Xen_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20" y="6185181"/>
            <a:ext cx="1446161" cy="66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68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365292" y="1146748"/>
            <a:ext cx="5381469" cy="484931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396274"/>
            <a:ext cx="12187238" cy="1036637"/>
          </a:xfrm>
          <a:prstGeom prst="rect">
            <a:avLst/>
          </a:prstGeom>
          <a:gradFill flip="none" rotWithShape="1">
            <a:gsLst>
              <a:gs pos="0">
                <a:srgbClr val="394D73"/>
              </a:gs>
              <a:gs pos="100000">
                <a:srgbClr val="9FAFC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87938" y="6377868"/>
            <a:ext cx="1833472" cy="4587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06440" y="6377868"/>
            <a:ext cx="3862388" cy="4587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53859" y="6377868"/>
            <a:ext cx="1446421" cy="4587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FC2B-605B-4FCA-9EFA-05D3EA1EB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043" y="1809239"/>
            <a:ext cx="10359152" cy="4117182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2387938" y="6377868"/>
            <a:ext cx="1833472" cy="4587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6440" y="6377868"/>
            <a:ext cx="3862388" cy="4587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3859" y="6377868"/>
            <a:ext cx="1446421" cy="4587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810C7A-3C1C-4603-9F91-8BC5C0B3F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396274"/>
            <a:ext cx="12187238" cy="1036637"/>
          </a:xfrm>
          <a:prstGeom prst="rect">
            <a:avLst/>
          </a:prstGeom>
          <a:gradFill flip="none" rotWithShape="1">
            <a:gsLst>
              <a:gs pos="0">
                <a:srgbClr val="394D73"/>
              </a:gs>
              <a:gs pos="100000">
                <a:srgbClr val="9FAFC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4400" y="333375"/>
            <a:ext cx="10358438" cy="114458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65292" y="1146748"/>
            <a:ext cx="5381469" cy="484931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043" y="1809239"/>
            <a:ext cx="5088172" cy="4117182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023" y="1809239"/>
            <a:ext cx="5088172" cy="4117182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387938" y="6377868"/>
            <a:ext cx="1833472" cy="4587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06440" y="6377868"/>
            <a:ext cx="3862388" cy="4587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53859" y="6377868"/>
            <a:ext cx="1446421" cy="4587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C66A7-BA17-4702-8586-07BEDA2D9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396274"/>
            <a:ext cx="12187238" cy="1036637"/>
          </a:xfrm>
          <a:prstGeom prst="rect">
            <a:avLst/>
          </a:prstGeom>
          <a:gradFill flip="none" rotWithShape="1">
            <a:gsLst>
              <a:gs pos="0">
                <a:srgbClr val="394D73"/>
              </a:gs>
              <a:gs pos="100000">
                <a:srgbClr val="9FAFC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4400" y="333375"/>
            <a:ext cx="10358438" cy="114458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87938" y="6377868"/>
            <a:ext cx="1833472" cy="4587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06440" y="6377868"/>
            <a:ext cx="3862388" cy="4587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53859" y="6377868"/>
            <a:ext cx="1446421" cy="4587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92182-082F-460B-825A-151AFBA50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365292" y="1146748"/>
            <a:ext cx="5381469" cy="484931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494439"/>
            <a:ext cx="5385236" cy="640228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362" y="2134667"/>
            <a:ext cx="5385236" cy="395283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0737" y="1494439"/>
            <a:ext cx="5387139" cy="640228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0737" y="2134667"/>
            <a:ext cx="5387139" cy="395283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396274"/>
            <a:ext cx="12187238" cy="1036637"/>
          </a:xfrm>
          <a:prstGeom prst="rect">
            <a:avLst/>
          </a:prstGeom>
          <a:gradFill flip="none" rotWithShape="1">
            <a:gsLst>
              <a:gs pos="0">
                <a:srgbClr val="394D73"/>
              </a:gs>
              <a:gs pos="100000">
                <a:srgbClr val="9FAFC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400" y="333375"/>
            <a:ext cx="10358438" cy="114458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33375"/>
            <a:ext cx="10358438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89100"/>
            <a:ext cx="10358438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050" name="Picture 2" descr="C:\Users\larsk.CITRITE\Documents\Artwork\Logos\Xen_logo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20" y="6185181"/>
            <a:ext cx="1446161" cy="66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723" r:id="rId3"/>
    <p:sldLayoutId id="2147483714" r:id="rId4"/>
    <p:sldLayoutId id="2147483722" r:id="rId5"/>
    <p:sldLayoutId id="2147483663" r:id="rId6"/>
    <p:sldLayoutId id="2147483672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haroni" pitchFamily="2" charset="-79"/>
          <a:cs typeface="Aharoni" pitchFamily="2" charset="-79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haroni" pitchFamily="2" charset="-79"/>
          <a:cs typeface="Aharoni" pitchFamily="2" charset="-79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haroni" pitchFamily="2" charset="-79"/>
          <a:cs typeface="Aharoni" pitchFamily="2" charset="-79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haroni" pitchFamily="2" charset="-79"/>
          <a:cs typeface="Aharoni" pitchFamily="2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89100"/>
            <a:ext cx="10358438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87938" y="6377868"/>
            <a:ext cx="183347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dirty="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6440" y="6377868"/>
            <a:ext cx="38623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3859" y="6377868"/>
            <a:ext cx="144642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CF482E06-E634-47E6-B427-EF122BECD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396274"/>
            <a:ext cx="12187238" cy="1036637"/>
          </a:xfrm>
          <a:prstGeom prst="rect">
            <a:avLst/>
          </a:prstGeom>
          <a:gradFill flip="none" rotWithShape="1">
            <a:gsLst>
              <a:gs pos="0">
                <a:srgbClr val="394D73"/>
              </a:gs>
              <a:gs pos="100000">
                <a:srgbClr val="9FAFC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33375"/>
            <a:ext cx="10358438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3" name="Picture 2" descr="C:\Users\larsk.CITRITE\Documents\Artwork\Logos\Xen_log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20" y="6185181"/>
            <a:ext cx="1446161" cy="66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6597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Verdana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Verdana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Verdana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Verdana" pitchFamily="34" charset="0"/>
          <a:ea typeface="ＭＳ Ｐゴシック" charset="0"/>
          <a:cs typeface="Arial" pitchFamily="34" charset="0"/>
        </a:defRPr>
      </a:lvl5pPr>
      <a:lvl6pPr marL="503920" algn="ctr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Verdana" pitchFamily="34" charset="0"/>
          <a:cs typeface="Arial" pitchFamily="34" charset="0"/>
        </a:defRPr>
      </a:lvl6pPr>
      <a:lvl7pPr marL="1007838" algn="ctr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Verdana" pitchFamily="34" charset="0"/>
          <a:cs typeface="Arial" pitchFamily="34" charset="0"/>
        </a:defRPr>
      </a:lvl7pPr>
      <a:lvl8pPr marL="1511758" algn="ctr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Verdana" pitchFamily="34" charset="0"/>
          <a:cs typeface="Arial" pitchFamily="34" charset="0"/>
        </a:defRPr>
      </a:lvl8pPr>
      <a:lvl9pPr marL="2015677" algn="ctr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Verdana" pitchFamily="34" charset="0"/>
          <a:cs typeface="Arial" pitchFamily="34" charset="0"/>
        </a:defRPr>
      </a:lvl9pPr>
    </p:titleStyle>
    <p:bodyStyle>
      <a:lvl1pPr marL="247650" indent="-247650" algn="l" rtl="0" eaLnBrk="0" fontAlgn="base" hangingPunct="0">
        <a:spcBef>
          <a:spcPct val="75000"/>
        </a:spcBef>
        <a:spcAft>
          <a:spcPct val="0"/>
        </a:spcAft>
        <a:buClr>
          <a:schemeClr val="tx1"/>
        </a:buClr>
        <a:buFont typeface="Wingdings" pitchFamily="2" charset="2"/>
        <a:buChar char=""/>
        <a:defRPr sz="3100">
          <a:solidFill>
            <a:schemeClr val="bg2"/>
          </a:solidFill>
          <a:latin typeface="+mn-lt"/>
          <a:ea typeface="ＭＳ Ｐゴシック" charset="0"/>
          <a:cs typeface="+mn-cs"/>
        </a:defRPr>
      </a:lvl1pPr>
      <a:lvl2pPr marL="627063" indent="-24765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2200">
          <a:solidFill>
            <a:schemeClr val="bg2"/>
          </a:solidFill>
          <a:latin typeface="+mn-lt"/>
          <a:ea typeface="ＭＳ Ｐゴシック" charset="0"/>
          <a:cs typeface="+mn-cs"/>
        </a:defRPr>
      </a:lvl2pPr>
      <a:lvl3pPr marL="1006475" indent="-24765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bg2"/>
        </a:buClr>
        <a:buChar char="–"/>
        <a:defRPr sz="2200">
          <a:solidFill>
            <a:schemeClr val="bg2"/>
          </a:solidFill>
          <a:latin typeface="+mn-lt"/>
          <a:ea typeface="ＭＳ Ｐゴシック" charset="0"/>
          <a:cs typeface="+mn-cs"/>
        </a:defRPr>
      </a:lvl3pPr>
      <a:lvl4pPr marL="1524000" indent="-26352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ＭＳ Ｐゴシック" charset="0"/>
          <a:cs typeface="+mn-cs"/>
        </a:defRPr>
      </a:lvl4pPr>
      <a:lvl5pPr marL="1903413" indent="-2524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  <a:ea typeface="ＭＳ Ｐゴシック" charset="0"/>
          <a:cs typeface="+mn-cs"/>
        </a:defRPr>
      </a:lvl5pPr>
      <a:lvl6pPr marL="2407614" indent="-25371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6pPr>
      <a:lvl7pPr marL="2911534" indent="-25371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7pPr>
      <a:lvl8pPr marL="3415453" indent="-25371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8pPr>
      <a:lvl9pPr marL="3919373" indent="-25371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larsk.CITRITE\Desktop\XenFuPanda_NoLogo_1332x1246.png"/>
          <p:cNvPicPr>
            <a:picLocks noChangeAspect="1" noChangeArrowheads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355" y="1346984"/>
            <a:ext cx="4752528" cy="44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89100"/>
            <a:ext cx="10358438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87938" y="6377868"/>
            <a:ext cx="183347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dirty="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6440" y="6377868"/>
            <a:ext cx="38623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3859" y="6377868"/>
            <a:ext cx="144642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CF482E06-E634-47E6-B427-EF122BECD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Picture 15" descr="C:\Users\larsk\Documents\xen_logo.gif"/>
          <p:cNvPicPr>
            <a:picLocks noChangeAspect="1" noChangeArrowheads="1"/>
          </p:cNvPicPr>
          <p:nvPr userDrawn="1"/>
        </p:nvPicPr>
        <p:blipFill>
          <a:blip r:embed="rId5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10845800" y="6284913"/>
            <a:ext cx="127793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5" y="6408432"/>
            <a:ext cx="1728192" cy="43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0" y="396274"/>
            <a:ext cx="12187238" cy="1036637"/>
          </a:xfrm>
          <a:prstGeom prst="rect">
            <a:avLst/>
          </a:prstGeom>
          <a:gradFill flip="none" rotWithShape="1">
            <a:gsLst>
              <a:gs pos="0">
                <a:srgbClr val="394D73"/>
              </a:gs>
              <a:gs pos="100000">
                <a:srgbClr val="9FAFC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33375"/>
            <a:ext cx="10358438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17761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30" r:id="rId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Verdana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Verdana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Verdana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Verdana" pitchFamily="34" charset="0"/>
          <a:ea typeface="ＭＳ Ｐゴシック" charset="0"/>
          <a:cs typeface="Arial" pitchFamily="34" charset="0"/>
        </a:defRPr>
      </a:lvl5pPr>
      <a:lvl6pPr marL="503920" algn="ctr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Verdana" pitchFamily="34" charset="0"/>
          <a:cs typeface="Arial" pitchFamily="34" charset="0"/>
        </a:defRPr>
      </a:lvl6pPr>
      <a:lvl7pPr marL="1007838" algn="ctr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Verdana" pitchFamily="34" charset="0"/>
          <a:cs typeface="Arial" pitchFamily="34" charset="0"/>
        </a:defRPr>
      </a:lvl7pPr>
      <a:lvl8pPr marL="1511758" algn="ctr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Verdana" pitchFamily="34" charset="0"/>
          <a:cs typeface="Arial" pitchFamily="34" charset="0"/>
        </a:defRPr>
      </a:lvl8pPr>
      <a:lvl9pPr marL="2015677" algn="ctr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Verdana" pitchFamily="34" charset="0"/>
          <a:cs typeface="Arial" pitchFamily="34" charset="0"/>
        </a:defRPr>
      </a:lvl9pPr>
    </p:titleStyle>
    <p:bodyStyle>
      <a:lvl1pPr marL="247650" indent="-247650" algn="l" rtl="0" eaLnBrk="0" fontAlgn="base" hangingPunct="0">
        <a:spcBef>
          <a:spcPct val="75000"/>
        </a:spcBef>
        <a:spcAft>
          <a:spcPct val="0"/>
        </a:spcAft>
        <a:buClr>
          <a:schemeClr val="tx1"/>
        </a:buClr>
        <a:buFont typeface="Wingdings" pitchFamily="2" charset="2"/>
        <a:buChar char=""/>
        <a:defRPr sz="3100">
          <a:solidFill>
            <a:schemeClr val="bg2"/>
          </a:solidFill>
          <a:latin typeface="+mn-lt"/>
          <a:ea typeface="ＭＳ Ｐゴシック" charset="0"/>
          <a:cs typeface="+mn-cs"/>
        </a:defRPr>
      </a:lvl1pPr>
      <a:lvl2pPr marL="627063" indent="-24765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2200">
          <a:solidFill>
            <a:schemeClr val="bg2"/>
          </a:solidFill>
          <a:latin typeface="+mn-lt"/>
          <a:ea typeface="ＭＳ Ｐゴシック" charset="0"/>
          <a:cs typeface="+mn-cs"/>
        </a:defRPr>
      </a:lvl2pPr>
      <a:lvl3pPr marL="1006475" indent="-24765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bg2"/>
        </a:buClr>
        <a:buChar char="–"/>
        <a:defRPr sz="2200">
          <a:solidFill>
            <a:schemeClr val="bg2"/>
          </a:solidFill>
          <a:latin typeface="+mn-lt"/>
          <a:ea typeface="ＭＳ Ｐゴシック" charset="0"/>
          <a:cs typeface="+mn-cs"/>
        </a:defRPr>
      </a:lvl3pPr>
      <a:lvl4pPr marL="1524000" indent="-26352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ＭＳ Ｐゴシック" charset="0"/>
          <a:cs typeface="+mn-cs"/>
        </a:defRPr>
      </a:lvl4pPr>
      <a:lvl5pPr marL="1903413" indent="-2524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  <a:ea typeface="ＭＳ Ｐゴシック" charset="0"/>
          <a:cs typeface="+mn-cs"/>
        </a:defRPr>
      </a:lvl5pPr>
      <a:lvl6pPr marL="2407614" indent="-25371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6pPr>
      <a:lvl7pPr marL="2911534" indent="-25371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7pPr>
      <a:lvl8pPr marL="3415453" indent="-25371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8pPr>
      <a:lvl9pPr marL="3919373" indent="-25371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961" y="383206"/>
            <a:ext cx="11150476" cy="853214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76876"/>
            <a:ext cx="609362" cy="365210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marL="0" algn="r" defTabSz="1218987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1200" b="0" kern="1200" smtClean="0">
                <a:solidFill>
                  <a:schemeClr val="tx2"/>
                </a:solidFill>
                <a:latin typeface="Arial" pitchFamily="34" charset="0"/>
                <a:ea typeface="ＭＳ Ｐゴシック" pitchFamily="27" charset="-128"/>
                <a:cs typeface="ＭＳ Ｐゴシック" pitchFamily="27" charset="-128"/>
              </a:defRPr>
            </a:lvl1pPr>
          </a:lstStyle>
          <a:p>
            <a:fld id="{27E7E212-D49F-460A-ADF9-11F744EA8EAE}" type="slidenum">
              <a:rPr>
                <a:solidFill>
                  <a:srgbClr val="706F5C"/>
                </a:solidFill>
              </a:rPr>
              <a:pPr/>
              <a:t>‹#›</a:t>
            </a:fld>
            <a:endParaRPr dirty="0">
              <a:solidFill>
                <a:srgbClr val="706F5C"/>
              </a:solidFill>
            </a:endParaRPr>
          </a:p>
        </p:txBody>
      </p:sp>
      <p:pic>
        <p:nvPicPr>
          <p:cNvPr id="7" name="Picture 6" descr="C:\Users\Kirk Mossing\Desktop\CURRENT JOBS\Citrix Mar 12\Citrix Logo_RGB-0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414" y="6292012"/>
            <a:ext cx="1115160" cy="51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28960" y="1765531"/>
            <a:ext cx="11151323" cy="4526481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3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iming>
    <p:tnLst>
      <p:par>
        <p:cTn id="1" dur="indefinite" restart="never" nodeType="tmRoot"/>
      </p:par>
    </p:tnLst>
  </p:timing>
  <p:txStyles>
    <p:titleStyle>
      <a:lvl1pPr marL="0" indent="0" algn="l" defTabSz="1218987" rtl="0" eaLnBrk="1" latinLnBrk="0" hangingPunct="1">
        <a:spcBef>
          <a:spcPct val="0"/>
        </a:spcBef>
        <a:buNone/>
        <a:defRPr lang="en-US" sz="3700" b="1" kern="1200" dirty="0">
          <a:solidFill>
            <a:srgbClr val="4D4F53"/>
          </a:solidFill>
          <a:latin typeface="Arial" pitchFamily="34" charset="0"/>
          <a:ea typeface="+mj-ea"/>
          <a:cs typeface="+mj-cs"/>
        </a:defRPr>
      </a:lvl1pPr>
    </p:titleStyle>
    <p:bodyStyle>
      <a:lvl1pPr marL="224327" indent="-224327" algn="l" defTabSz="1218987" rtl="0" eaLnBrk="1" latinLnBrk="0" hangingPunct="1">
        <a:spcBef>
          <a:spcPts val="800"/>
        </a:spcBef>
        <a:buFont typeface="Arial" pitchFamily="34" charset="0"/>
        <a:buChar char="•"/>
        <a:defRPr lang="en-US" sz="2400" kern="1200" dirty="0" smtClean="0">
          <a:solidFill>
            <a:srgbClr val="4D4F53"/>
          </a:solidFill>
          <a:latin typeface="Arial" pitchFamily="34" charset="0"/>
          <a:ea typeface="+mn-ea"/>
          <a:cs typeface="+mn-cs"/>
        </a:defRPr>
      </a:lvl1pPr>
      <a:lvl2pPr marL="467702" indent="-249723" algn="l" defTabSz="1218987" rtl="0" eaLnBrk="1" latinLnBrk="0" hangingPunct="1">
        <a:spcBef>
          <a:spcPts val="0"/>
        </a:spcBef>
        <a:buFont typeface="Arial" pitchFamily="34" charset="0"/>
        <a:buChar char="ᵒ"/>
        <a:defRPr lang="en-US" sz="2100" kern="120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33821" indent="-215862" algn="l" defTabSz="1218987" rtl="0" eaLnBrk="1" latinLnBrk="0" hangingPunct="1">
        <a:spcBef>
          <a:spcPts val="0"/>
        </a:spcBef>
        <a:buFont typeface="Arial" pitchFamily="34" charset="0"/>
        <a:buChar char="•"/>
        <a:defRPr lang="en-US" sz="1900" kern="120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138567" indent="-220095" algn="l" defTabSz="1218987" rtl="0" eaLnBrk="1" latinLnBrk="0" hangingPunct="1">
        <a:spcBef>
          <a:spcPts val="0"/>
        </a:spcBef>
        <a:buFont typeface="Arial" pitchFamily="34" charset="0"/>
        <a:buChar char="-"/>
        <a:defRPr lang="en-US" sz="1900" kern="120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443314" indent="-224327" algn="l" defTabSz="1218987" rtl="0" eaLnBrk="1" latinLnBrk="0" hangingPunct="1">
        <a:spcBef>
          <a:spcPts val="0"/>
        </a:spcBef>
        <a:buFont typeface="Arial" pitchFamily="34" charset="0"/>
        <a:buChar char="-"/>
        <a:defRPr lang="en-US" sz="1900" kern="1200" dirty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gif"/><Relationship Id="rId5" Type="http://schemas.openxmlformats.org/officeDocument/2006/relationships/hyperlink" Target="http://www.slideshare.net/fullscreen/xen_com_mgr/3-pradeep-vartofusingxenatscale/1" TargetMode="External"/><Relationship Id="rId4" Type="http://schemas.openxmlformats.org/officeDocument/2006/relationships/hyperlink" Target="http://www.slideshare.net/fullscreen/xen_com_mgr/scaling-xen-within-rackspace-cloud-servers/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3305648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fullscreen/xen_com_mgr/pvh-pv-guest-in-hvm-containe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iki.xen.org/wiki/Category:Host_Instal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fullscreen/xen_com_mgr/xen-cloud-platform-update/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t.net/cio-research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selinuxproject.org/page/Main_Pag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bc.ca/~andy/papers/xoar-sosp-final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qubes-os.org/Home.html" TargetMode="External"/><Relationship Id="rId5" Type="http://schemas.openxmlformats.org/officeDocument/2006/relationships/hyperlink" Target="http://www.slideshare.net/fullscreen/xen_com_mgr/windsor-domain-0-disaggregation-for-xenserver-and-xcp/1" TargetMode="External"/><Relationship Id="rId4" Type="http://schemas.openxmlformats.org/officeDocument/2006/relationships/hyperlink" Target="http://xen.org/community/xenpaper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xen.org/community/xenday11.html" TargetMode="External"/><Relationship Id="rId3" Type="http://schemas.openxmlformats.org/officeDocument/2006/relationships/image" Target="../media/image35.jpeg"/><Relationship Id="rId7" Type="http://schemas.openxmlformats.org/officeDocument/2006/relationships/hyperlink" Target="http://wiki.xen.org/xenwiki/XCP_Projects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lists.xen.org/mailman/listinfo/xen-api" TargetMode="External"/><Relationship Id="rId11" Type="http://schemas.openxmlformats.org/officeDocument/2006/relationships/hyperlink" Target="http://www.slideshare.net/xen_com_mgr" TargetMode="External"/><Relationship Id="rId5" Type="http://schemas.openxmlformats.org/officeDocument/2006/relationships/hyperlink" Target="http://lists.xensource.com/mailman/listinfo/xen-users" TargetMode="External"/><Relationship Id="rId10" Type="http://schemas.openxmlformats.org/officeDocument/2006/relationships/image" Target="../media/image36.png"/><Relationship Id="rId4" Type="http://schemas.openxmlformats.org/officeDocument/2006/relationships/hyperlink" Target="http://www.xen.org/community/irc.html" TargetMode="External"/><Relationship Id="rId9" Type="http://schemas.openxmlformats.org/officeDocument/2006/relationships/hyperlink" Target="http://xen.org/community/project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hyperlink" Target="http://wiki.xen.org/xenwiki/XenDom0Kernel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675063" y="3754438"/>
            <a:ext cx="7923212" cy="1343025"/>
          </a:xfrm>
        </p:spPr>
        <p:txBody>
          <a:bodyPr/>
          <a:lstStyle/>
          <a:p>
            <a:pPr algn="r"/>
            <a:r>
              <a:rPr lang="en-GB" sz="2800" b="1" dirty="0" smtClean="0"/>
              <a:t>Lars Kurth</a:t>
            </a:r>
            <a:br>
              <a:rPr lang="en-GB" sz="2800" b="1" dirty="0" smtClean="0"/>
            </a:br>
            <a:r>
              <a:rPr lang="en-GB" sz="2800" dirty="0" smtClean="0"/>
              <a:t>Xen Community Manager</a:t>
            </a:r>
            <a:br>
              <a:rPr lang="en-GB" sz="2800" dirty="0" smtClean="0"/>
            </a:br>
            <a:r>
              <a:rPr lang="en-GB" sz="2800" dirty="0" smtClean="0"/>
              <a:t>lars.kurth@xen.org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4519" y="1528443"/>
            <a:ext cx="11226590" cy="1085850"/>
          </a:xfrm>
        </p:spPr>
        <p:txBody>
          <a:bodyPr/>
          <a:lstStyle/>
          <a:p>
            <a:r>
              <a:rPr lang="en-GB" sz="6000" dirty="0">
                <a:solidFill>
                  <a:schemeClr val="bg1"/>
                </a:solidFill>
              </a:rPr>
              <a:t>Virtualization in </a:t>
            </a:r>
            <a:r>
              <a:rPr lang="en-GB" sz="6000" dirty="0" smtClean="0">
                <a:solidFill>
                  <a:schemeClr val="bg1"/>
                </a:solidFill>
              </a:rPr>
              <a:t>the Cloud:</a:t>
            </a:r>
            <a:br>
              <a:rPr lang="en-GB" sz="6000" dirty="0" smtClean="0">
                <a:solidFill>
                  <a:schemeClr val="bg1"/>
                </a:solidFill>
              </a:rPr>
            </a:br>
            <a:r>
              <a:rPr lang="en-GB" sz="6000" dirty="0" smtClean="0">
                <a:solidFill>
                  <a:schemeClr val="bg1"/>
                </a:solidFill>
              </a:rPr>
              <a:t>Featuring </a:t>
            </a:r>
            <a:r>
              <a:rPr lang="en-GB" sz="6000" dirty="0">
                <a:solidFill>
                  <a:schemeClr val="bg1"/>
                </a:solidFill>
              </a:rPr>
              <a:t>Xen</a:t>
            </a:r>
            <a:endParaRPr lang="en-GB" sz="6000" b="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923213" y="5310188"/>
            <a:ext cx="36750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lnSpc>
                <a:spcPct val="95000"/>
              </a:lnSpc>
              <a:defRPr/>
            </a:pPr>
            <a:r>
              <a:rPr lang="en-US" sz="2800" kern="0" dirty="0" smtClean="0">
                <a:solidFill>
                  <a:srgbClr val="00CCFF"/>
                </a:solidFill>
                <a:latin typeface="Calibri" pitchFamily="34" charset="0"/>
                <a:cs typeface="Calibri" pitchFamily="34" charset="0"/>
              </a:rPr>
              <a:t>@lars_kurth</a:t>
            </a:r>
            <a:br>
              <a:rPr lang="en-US" sz="2800" kern="0" dirty="0" smtClean="0">
                <a:solidFill>
                  <a:srgbClr val="00CCFF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kern="0" dirty="0" smtClean="0">
                <a:solidFill>
                  <a:srgbClr val="00CCFF"/>
                </a:solidFill>
                <a:latin typeface="Calibri" pitchFamily="34" charset="0"/>
                <a:cs typeface="Calibri" pitchFamily="34" charset="0"/>
              </a:rPr>
              <a:t>@</a:t>
            </a:r>
            <a:r>
              <a:rPr lang="en-US" sz="2800" kern="0" dirty="0" err="1" smtClean="0">
                <a:solidFill>
                  <a:srgbClr val="00CCFF"/>
                </a:solidFill>
                <a:latin typeface="Calibri" pitchFamily="34" charset="0"/>
                <a:cs typeface="Calibri" pitchFamily="34" charset="0"/>
              </a:rPr>
              <a:t>xen_com_mgr</a:t>
            </a:r>
            <a:endParaRPr lang="en-US" sz="2800" kern="0" dirty="0" smtClean="0">
              <a:solidFill>
                <a:srgbClr val="00CC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C:\Users\larsk.CITRITE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303" y="5433695"/>
            <a:ext cx="1042987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020501" y="5310188"/>
            <a:ext cx="36750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5000"/>
              </a:lnSpc>
              <a:defRPr/>
            </a:pPr>
            <a:r>
              <a:rPr lang="en-US" sz="2800" kern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800" kern="0" dirty="0" smtClean="0">
                <a:latin typeface="Calibri" pitchFamily="34" charset="0"/>
                <a:cs typeface="Calibri" pitchFamily="34" charset="0"/>
              </a:rPr>
            </a:br>
            <a:r>
              <a:rPr lang="en-US" sz="2800" kern="0" dirty="0" smtClean="0">
                <a:latin typeface="Calibri" pitchFamily="34" charset="0"/>
                <a:cs typeface="Calibri" pitchFamily="34" charset="0"/>
              </a:rPr>
              <a:t>FREENODE: </a:t>
            </a:r>
            <a:r>
              <a:rPr lang="en-US" sz="2800" kern="0" dirty="0" err="1" smtClean="0">
                <a:latin typeface="Calibri" pitchFamily="34" charset="0"/>
                <a:cs typeface="Calibri" pitchFamily="34" charset="0"/>
              </a:rPr>
              <a:t>lars_kurth</a:t>
            </a:r>
            <a:endParaRPr lang="en-US" sz="2800" kern="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9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BF22-2A61-4844-96A4-6CA09801C4BF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smtClean="0"/>
              <a:t>Xen Variants for Server &amp; Cloud</a:t>
            </a:r>
            <a:endParaRPr lang="en-GB" sz="6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73279" y="1682610"/>
            <a:ext cx="0" cy="462542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366043" y="1696472"/>
            <a:ext cx="7387746" cy="492777"/>
            <a:chOff x="3101003" y="2451836"/>
            <a:chExt cx="7387746" cy="492777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3101003" y="2451836"/>
              <a:ext cx="4877942" cy="492777"/>
            </a:xfrm>
            <a:prstGeom prst="rect">
              <a:avLst/>
            </a:prstGeom>
            <a:gradFill rotWithShape="1">
              <a:gsLst>
                <a:gs pos="0">
                  <a:srgbClr val="AACAAA">
                    <a:shade val="51000"/>
                    <a:satMod val="130000"/>
                  </a:srgbClr>
                </a:gs>
                <a:gs pos="80000">
                  <a:srgbClr val="AACAAA">
                    <a:shade val="93000"/>
                    <a:satMod val="130000"/>
                  </a:srgbClr>
                </a:gs>
                <a:gs pos="100000">
                  <a:srgbClr val="AACAA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100794" tIns="100800" rIns="100794" bIns="100800" anchor="ctr"/>
            <a:lstStyle/>
            <a:p>
              <a:pPr marL="0" marR="0" lvl="0" indent="0" algn="ctr" defTabSz="457152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charset="0"/>
                  <a:cs typeface="Calibri" pitchFamily="34" charset="0"/>
                </a:rPr>
                <a:t>Xen Hypervisor</a:t>
              </a: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8148749" y="2451836"/>
              <a:ext cx="2340000" cy="492777"/>
            </a:xfrm>
            <a:prstGeom prst="rect">
              <a:avLst/>
            </a:prstGeom>
            <a:gradFill rotWithShape="1">
              <a:gsLst>
                <a:gs pos="0">
                  <a:srgbClr val="AACAAA">
                    <a:shade val="51000"/>
                    <a:satMod val="130000"/>
                  </a:srgbClr>
                </a:gs>
                <a:gs pos="80000">
                  <a:srgbClr val="AACAAA">
                    <a:shade val="93000"/>
                    <a:satMod val="130000"/>
                  </a:srgbClr>
                </a:gs>
                <a:gs pos="100000">
                  <a:srgbClr val="AACAA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100794" tIns="100800" rIns="100794" bIns="100800" anchor="ctr"/>
            <a:lstStyle/>
            <a:p>
              <a:pPr marL="0" marR="0" lvl="0" indent="0" algn="ctr" defTabSz="457152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charset="0"/>
                  <a:cs typeface="Calibri" pitchFamily="34" charset="0"/>
                </a:rPr>
                <a:t>XCP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Calibri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12676" y="2334686"/>
            <a:ext cx="9964303" cy="1077912"/>
            <a:chOff x="547636" y="2330540"/>
            <a:chExt cx="9964303" cy="1077912"/>
          </a:xfrm>
        </p:grpSpPr>
        <p:sp>
          <p:nvSpPr>
            <p:cNvPr id="3" name="Pentagon 2"/>
            <p:cNvSpPr/>
            <p:nvPr/>
          </p:nvSpPr>
          <p:spPr>
            <a:xfrm>
              <a:off x="3101003" y="2915672"/>
              <a:ext cx="7387746" cy="492780"/>
            </a:xfrm>
            <a:prstGeom prst="homePlate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8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Increased level of functionality and integration with other components</a:t>
              </a:r>
              <a:endParaRPr lang="en-GB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547636" y="2330540"/>
              <a:ext cx="9964303" cy="492778"/>
              <a:chOff x="547636" y="3046148"/>
              <a:chExt cx="9964303" cy="492778"/>
            </a:xfrm>
          </p:grpSpPr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3101003" y="3046149"/>
                <a:ext cx="2363190" cy="492777"/>
              </a:xfrm>
              <a:prstGeom prst="rect">
                <a:avLst/>
              </a:prstGeom>
              <a:gradFill rotWithShape="1">
                <a:gsLst>
                  <a:gs pos="0">
                    <a:srgbClr val="000000">
                      <a:shade val="51000"/>
                      <a:satMod val="130000"/>
                    </a:srgbClr>
                  </a:gs>
                  <a:gs pos="80000">
                    <a:srgbClr val="000000">
                      <a:shade val="93000"/>
                      <a:satMod val="130000"/>
                    </a:srgbClr>
                  </a:gs>
                  <a:gs pos="100000">
                    <a:srgbClr val="000000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  <a:extLst/>
            </p:spPr>
            <p:txBody>
              <a:bodyPr wrap="none" lIns="100794" tIns="50397" rIns="100794" bIns="50397" anchor="ctr"/>
              <a:lstStyle/>
              <a:p>
                <a:pPr marL="0" marR="0" lvl="0" indent="0" algn="ctr" defTabSz="457152" eaLnBrk="1" fontAlgn="auto" latinLnBrk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ea typeface="ＭＳ Ｐゴシック" charset="0"/>
                    <a:cs typeface="Calibri" pitchFamily="34" charset="0"/>
                  </a:rPr>
                  <a:t>Default / XL (XM)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charset="0"/>
                  <a:cs typeface="Calibri" pitchFamily="34" charset="0"/>
                </a:endParaRP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547636" y="3046148"/>
                <a:ext cx="2363190" cy="492777"/>
              </a:xfrm>
              <a:prstGeom prst="rect">
                <a:avLst/>
              </a:prstGeom>
              <a:gradFill rotWithShape="1">
                <a:gsLst>
                  <a:gs pos="0">
                    <a:srgbClr val="000000">
                      <a:shade val="51000"/>
                      <a:satMod val="130000"/>
                    </a:srgbClr>
                  </a:gs>
                  <a:gs pos="80000">
                    <a:srgbClr val="000000">
                      <a:shade val="93000"/>
                      <a:satMod val="130000"/>
                    </a:srgbClr>
                  </a:gs>
                  <a:gs pos="100000">
                    <a:srgbClr val="000000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  <a:extLst/>
            </p:spPr>
            <p:txBody>
              <a:bodyPr wrap="none" lIns="100794" tIns="50397" rIns="100794" bIns="50397" anchor="ctr"/>
              <a:lstStyle/>
              <a:p>
                <a:pPr marL="0" marR="0" lvl="0" indent="0" defTabSz="457152" eaLnBrk="1" fontAlgn="auto" latinLnBrk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ea typeface="ＭＳ Ｐゴシック" charset="0"/>
                    <a:cs typeface="Calibri" pitchFamily="34" charset="0"/>
                  </a:rPr>
                  <a:t>Toolstack</a:t>
                </a:r>
                <a:r>
                  <a:rPr kumimoji="0" lang="en-US" sz="20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ea typeface="ＭＳ Ｐゴシック" charset="0"/>
                    <a:cs typeface="Calibri" pitchFamily="34" charset="0"/>
                  </a:rPr>
                  <a:t> / Console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charset="0"/>
                  <a:cs typeface="Calibri" pitchFamily="34" charset="0"/>
                </a:endParaRP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5624876" y="3046149"/>
                <a:ext cx="2363190" cy="492777"/>
              </a:xfrm>
              <a:prstGeom prst="rect">
                <a:avLst/>
              </a:prstGeom>
              <a:gradFill rotWithShape="1">
                <a:gsLst>
                  <a:gs pos="0">
                    <a:srgbClr val="000000">
                      <a:shade val="51000"/>
                      <a:satMod val="130000"/>
                    </a:srgbClr>
                  </a:gs>
                  <a:gs pos="80000">
                    <a:srgbClr val="000000">
                      <a:shade val="93000"/>
                      <a:satMod val="130000"/>
                    </a:srgbClr>
                  </a:gs>
                  <a:gs pos="100000">
                    <a:srgbClr val="000000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  <a:extLst/>
            </p:spPr>
            <p:txBody>
              <a:bodyPr wrap="none" lIns="100794" tIns="50397" rIns="100794" bIns="50397" anchor="ctr"/>
              <a:lstStyle/>
              <a:p>
                <a:pPr marL="0" marR="0" lvl="0" indent="0" algn="ctr" defTabSz="457152" eaLnBrk="1" fontAlgn="auto" latinLnBrk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ea typeface="ＭＳ Ｐゴシック" charset="0"/>
                    <a:cs typeface="Calibri" pitchFamily="34" charset="0"/>
                  </a:rPr>
                  <a:t>Libvirt</a:t>
                </a: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ea typeface="ＭＳ Ｐゴシック" charset="0"/>
                    <a:cs typeface="Calibri" pitchFamily="34" charset="0"/>
                  </a:rPr>
                  <a:t> / VIRSH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charset="0"/>
                  <a:cs typeface="Calibri" pitchFamily="34" charset="0"/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8148749" y="3046149"/>
                <a:ext cx="2363190" cy="492777"/>
              </a:xfrm>
              <a:prstGeom prst="rect">
                <a:avLst/>
              </a:prstGeom>
              <a:gradFill rotWithShape="1">
                <a:gsLst>
                  <a:gs pos="0">
                    <a:srgbClr val="000000">
                      <a:shade val="51000"/>
                      <a:satMod val="130000"/>
                    </a:srgbClr>
                  </a:gs>
                  <a:gs pos="80000">
                    <a:srgbClr val="000000">
                      <a:shade val="93000"/>
                      <a:satMod val="130000"/>
                    </a:srgbClr>
                  </a:gs>
                  <a:gs pos="100000">
                    <a:srgbClr val="000000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  <a:extLst/>
            </p:spPr>
            <p:txBody>
              <a:bodyPr wrap="none" lIns="100794" tIns="50397" rIns="100794" bIns="50397" anchor="ctr"/>
              <a:lstStyle/>
              <a:p>
                <a:pPr marL="0" marR="0" lvl="0" indent="0" algn="ctr" defTabSz="457152" eaLnBrk="1" fontAlgn="auto" latinLnBrk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ea typeface="ＭＳ Ｐゴシック" charset="0"/>
                    <a:cs typeface="Calibri" pitchFamily="34" charset="0"/>
                  </a:rPr>
                  <a:t>XAPI</a:t>
                </a:r>
                <a:r>
                  <a:rPr kumimoji="0" lang="en-US" sz="20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ea typeface="ＭＳ Ｐゴシック" charset="0"/>
                    <a:cs typeface="Calibri" pitchFamily="34" charset="0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ea typeface="ＭＳ Ｐゴシック" charset="0"/>
                    <a:cs typeface="Calibri" pitchFamily="34" charset="0"/>
                  </a:rPr>
                  <a:t>/ XE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ＭＳ Ｐゴシック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812676" y="4777415"/>
            <a:ext cx="9964303" cy="535458"/>
            <a:chOff x="547636" y="4863316"/>
            <a:chExt cx="9964303" cy="535458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47636" y="4863317"/>
              <a:ext cx="2363190" cy="532881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00794" tIns="50397" rIns="100794" bIns="50397" anchor="ctr"/>
            <a:lstStyle/>
            <a:p>
              <a:pPr marL="0" marR="0" lvl="0" indent="0" defTabSz="457152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lang="en-US" sz="2000" b="1" kern="0" dirty="0" smtClean="0">
                  <a:solidFill>
                    <a:schemeClr val="tx1"/>
                  </a:solidFill>
                  <a:latin typeface="Calibri" pitchFamily="34" charset="0"/>
                  <a:ea typeface="ＭＳ Ｐゴシック" charset="0"/>
                  <a:cs typeface="Calibri" pitchFamily="34" charset="0"/>
                </a:rPr>
                <a:t>Products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Calibri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101003" y="4865893"/>
              <a:ext cx="2363190" cy="532881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00794" tIns="50397" rIns="100794" bIns="50397" anchor="ctr"/>
            <a:lstStyle/>
            <a:p>
              <a:pPr marL="0" marR="0" lvl="0" indent="0" algn="ctr" defTabSz="457152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lang="en-US" sz="2000" b="1" kern="0" dirty="0" smtClean="0">
                  <a:solidFill>
                    <a:schemeClr val="tx1"/>
                  </a:solidFill>
                  <a:latin typeface="Calibri" pitchFamily="34" charset="0"/>
                  <a:ea typeface="ＭＳ Ｐゴシック" charset="0"/>
                  <a:cs typeface="Calibri" pitchFamily="34" charset="0"/>
                </a:rPr>
                <a:t>Oracle VM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Calibri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5624876" y="4863316"/>
              <a:ext cx="2363190" cy="532881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00794" tIns="50397" rIns="100794" bIns="50397" anchor="ctr"/>
            <a:lstStyle/>
            <a:p>
              <a:pPr marL="0" marR="0" lvl="0" indent="0" algn="ctr" defTabSz="457152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lang="en-US" sz="2000" b="1" kern="0" dirty="0" smtClean="0">
                  <a:solidFill>
                    <a:schemeClr val="tx1"/>
                  </a:solidFill>
                  <a:latin typeface="Calibri" pitchFamily="34" charset="0"/>
                  <a:ea typeface="ＭＳ Ｐゴシック" charset="0"/>
                  <a:cs typeface="Calibri" pitchFamily="34" charset="0"/>
                </a:rPr>
                <a:t>Huawei UVP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Calibri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8148749" y="4865893"/>
              <a:ext cx="2363190" cy="532881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00794" tIns="50397" rIns="100794" bIns="50397" anchor="ctr"/>
            <a:lstStyle/>
            <a:p>
              <a:pPr marL="0" marR="0" lvl="0" indent="0" algn="ctr" defTabSz="457152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lang="en-US" sz="2000" b="1" kern="0" dirty="0" smtClean="0">
                  <a:solidFill>
                    <a:schemeClr val="tx1"/>
                  </a:solidFill>
                  <a:latin typeface="Calibri" pitchFamily="34" charset="0"/>
                  <a:ea typeface="ＭＳ Ｐゴシック" charset="0"/>
                  <a:cs typeface="Calibri" pitchFamily="34" charset="0"/>
                </a:rPr>
                <a:t>Citrix </a:t>
              </a:r>
              <a:r>
                <a:rPr lang="en-US" sz="2000" b="1" kern="0" dirty="0" err="1" smtClean="0">
                  <a:solidFill>
                    <a:schemeClr val="tx1"/>
                  </a:solidFill>
                  <a:latin typeface="Calibri" pitchFamily="34" charset="0"/>
                  <a:ea typeface="ＭＳ Ｐゴシック" charset="0"/>
                  <a:cs typeface="Calibri" pitchFamily="34" charset="0"/>
                </a:rPr>
                <a:t>XenServer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Calibri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12676" y="3558035"/>
            <a:ext cx="9964303" cy="1073943"/>
            <a:chOff x="547636" y="3660915"/>
            <a:chExt cx="9964303" cy="1073943"/>
          </a:xfrm>
        </p:grpSpPr>
        <p:sp>
          <p:nvSpPr>
            <p:cNvPr id="35" name="Rectangle 8"/>
            <p:cNvSpPr>
              <a:spLocks noChangeArrowheads="1"/>
            </p:cNvSpPr>
            <p:nvPr/>
          </p:nvSpPr>
          <p:spPr bwMode="auto">
            <a:xfrm>
              <a:off x="547636" y="3660916"/>
              <a:ext cx="2363190" cy="506689"/>
            </a:xfrm>
            <a:prstGeom prst="rect">
              <a:avLst/>
            </a:prstGeom>
            <a:gradFill rotWithShape="1">
              <a:gsLst>
                <a:gs pos="0">
                  <a:srgbClr val="AAB6D1">
                    <a:shade val="51000"/>
                    <a:satMod val="130000"/>
                  </a:srgbClr>
                </a:gs>
                <a:gs pos="80000">
                  <a:srgbClr val="AAB6D1">
                    <a:shade val="93000"/>
                    <a:satMod val="130000"/>
                  </a:srgbClr>
                </a:gs>
                <a:gs pos="100000">
                  <a:srgbClr val="AAB6D1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100794" tIns="100800" rIns="100794" bIns="100800" anchor="ctr"/>
            <a:lstStyle/>
            <a:p>
              <a:pPr marL="0" marR="0" lvl="0" indent="0" defTabSz="457152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charset="0"/>
                  <a:cs typeface="Calibri" pitchFamily="34" charset="0"/>
                </a:rPr>
                <a:t>Get Binaries</a:t>
              </a:r>
              <a:r>
                <a:rPr kumimoji="0" lang="en-US" sz="20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charset="0"/>
                  <a:cs typeface="Calibri" pitchFamily="34" charset="0"/>
                </a:rPr>
                <a:t> 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charset="0"/>
                  <a:cs typeface="Calibri" pitchFamily="34" charset="0"/>
                </a:rPr>
                <a:t>from …</a:t>
              </a:r>
              <a:endParaRPr kumimoji="0" lang="en-US" sz="20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Calibri" pitchFamily="34" charset="0"/>
              </a:endParaRPr>
            </a:p>
          </p:txBody>
        </p: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3101003" y="3660916"/>
              <a:ext cx="2363190" cy="506689"/>
            </a:xfrm>
            <a:prstGeom prst="rect">
              <a:avLst/>
            </a:prstGeom>
            <a:gradFill rotWithShape="1">
              <a:gsLst>
                <a:gs pos="0">
                  <a:srgbClr val="AAB6D1">
                    <a:shade val="51000"/>
                    <a:satMod val="130000"/>
                  </a:srgbClr>
                </a:gs>
                <a:gs pos="80000">
                  <a:srgbClr val="AAB6D1">
                    <a:shade val="93000"/>
                    <a:satMod val="130000"/>
                  </a:srgbClr>
                </a:gs>
                <a:gs pos="100000">
                  <a:srgbClr val="AAB6D1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100794" tIns="100800" rIns="100794" bIns="100800" anchor="ctr"/>
            <a:lstStyle/>
            <a:p>
              <a:pPr marL="0" marR="0" lvl="0" indent="0" defTabSz="457152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charset="0"/>
                  <a:cs typeface="Calibri" pitchFamily="34" charset="0"/>
                </a:rPr>
                <a:t>Linux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charset="0"/>
                  <a:cs typeface="Calibri" pitchFamily="34" charset="0"/>
                </a:rPr>
                <a:t>Distros</a:t>
              </a:r>
              <a:endParaRPr kumimoji="0" lang="en-US" sz="20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Calibri" pitchFamily="34" charset="0"/>
              </a:endParaRP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5624876" y="3660915"/>
              <a:ext cx="2363190" cy="506689"/>
            </a:xfrm>
            <a:prstGeom prst="rect">
              <a:avLst/>
            </a:prstGeom>
            <a:gradFill rotWithShape="1">
              <a:gsLst>
                <a:gs pos="0">
                  <a:srgbClr val="AAB6D1">
                    <a:shade val="51000"/>
                    <a:satMod val="130000"/>
                  </a:srgbClr>
                </a:gs>
                <a:gs pos="80000">
                  <a:srgbClr val="AAB6D1">
                    <a:shade val="93000"/>
                    <a:satMod val="130000"/>
                  </a:srgbClr>
                </a:gs>
                <a:gs pos="100000">
                  <a:srgbClr val="AAB6D1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100794" tIns="100800" rIns="100794" bIns="100800" anchor="ctr"/>
            <a:lstStyle/>
            <a:p>
              <a:pPr marL="0" marR="0" lvl="0" indent="0" defTabSz="457152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charset="0"/>
                  <a:cs typeface="Calibri" pitchFamily="34" charset="0"/>
                </a:rPr>
                <a:t>Linux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charset="0"/>
                  <a:cs typeface="Calibri" pitchFamily="34" charset="0"/>
                </a:rPr>
                <a:t>Distros</a:t>
              </a:r>
              <a:endParaRPr kumimoji="0" lang="en-US" sz="20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Calibri" pitchFamily="34" charset="0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8148749" y="3660916"/>
              <a:ext cx="2363190" cy="506689"/>
            </a:xfrm>
            <a:prstGeom prst="rect">
              <a:avLst/>
            </a:prstGeom>
            <a:gradFill rotWithShape="1">
              <a:gsLst>
                <a:gs pos="0">
                  <a:srgbClr val="AAB6D1">
                    <a:shade val="51000"/>
                    <a:satMod val="130000"/>
                  </a:srgbClr>
                </a:gs>
                <a:gs pos="80000">
                  <a:srgbClr val="AAB6D1">
                    <a:shade val="93000"/>
                    <a:satMod val="130000"/>
                  </a:srgbClr>
                </a:gs>
                <a:gs pos="100000">
                  <a:srgbClr val="AAB6D1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100794" tIns="100800" rIns="100794" bIns="100800" anchor="ctr"/>
            <a:lstStyle/>
            <a:p>
              <a:pPr marL="0" marR="0" lvl="0" indent="0" defTabSz="457152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charset="0"/>
                  <a:cs typeface="Calibri" pitchFamily="34" charset="0"/>
                </a:rPr>
                <a:t>Debian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charset="0"/>
                  <a:cs typeface="Calibri" pitchFamily="34" charset="0"/>
                </a:rPr>
                <a:t> &amp; Ubuntu</a:t>
              </a:r>
              <a:endParaRPr kumimoji="0" lang="en-US" sz="20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Calibri" pitchFamily="34" charset="0"/>
              </a:endParaRP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8148749" y="4228169"/>
              <a:ext cx="2363190" cy="506689"/>
            </a:xfrm>
            <a:prstGeom prst="rect">
              <a:avLst/>
            </a:prstGeom>
            <a:gradFill rotWithShape="1">
              <a:gsLst>
                <a:gs pos="0">
                  <a:srgbClr val="AAB6D1">
                    <a:shade val="51000"/>
                    <a:satMod val="130000"/>
                  </a:srgbClr>
                </a:gs>
                <a:gs pos="80000">
                  <a:srgbClr val="AAB6D1">
                    <a:shade val="93000"/>
                    <a:satMod val="130000"/>
                  </a:srgbClr>
                </a:gs>
                <a:gs pos="100000">
                  <a:srgbClr val="AAB6D1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100794" tIns="100800" rIns="100794" bIns="100800" anchor="ctr"/>
            <a:lstStyle/>
            <a:p>
              <a:pPr marL="0" marR="0" lvl="0" indent="0" defTabSz="457152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lang="en-US" sz="2000" b="1" kern="0" dirty="0" smtClean="0">
                  <a:solidFill>
                    <a:srgbClr val="000000"/>
                  </a:solidFill>
                  <a:latin typeface="Calibri" pitchFamily="34" charset="0"/>
                  <a:ea typeface="ＭＳ Ｐゴシック" charset="0"/>
                  <a:cs typeface="Calibri" pitchFamily="34" charset="0"/>
                </a:rPr>
                <a:t>ISO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charset="0"/>
                  <a:cs typeface="Calibri" pitchFamily="34" charset="0"/>
                </a:rPr>
                <a:t> from Xen.org</a:t>
              </a:r>
              <a:endParaRPr kumimoji="0" lang="en-US" sz="20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Calibri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12676" y="5379736"/>
            <a:ext cx="9938734" cy="1359546"/>
            <a:chOff x="812676" y="5379736"/>
            <a:chExt cx="9938734" cy="1359546"/>
          </a:xfrm>
        </p:grpSpPr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812676" y="5582329"/>
              <a:ext cx="2363190" cy="515406"/>
            </a:xfrm>
            <a:prstGeom prst="rect">
              <a:avLst/>
            </a:prstGeom>
            <a:gradFill rotWithShape="1">
              <a:gsLst>
                <a:gs pos="0">
                  <a:srgbClr val="AACAAA">
                    <a:shade val="51000"/>
                    <a:satMod val="130000"/>
                  </a:srgbClr>
                </a:gs>
                <a:gs pos="80000">
                  <a:srgbClr val="AACAAA">
                    <a:shade val="93000"/>
                    <a:satMod val="130000"/>
                  </a:srgbClr>
                </a:gs>
                <a:gs pos="100000">
                  <a:srgbClr val="AACAA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100794" tIns="100800" rIns="100794" bIns="100800" anchor="ctr"/>
            <a:lstStyle/>
            <a:p>
              <a:pPr marL="0" marR="0" lvl="0" indent="0" defTabSz="457152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ＭＳ Ｐゴシック" charset="0"/>
                  <a:cs typeface="Calibri" pitchFamily="34" charset="0"/>
                </a:rPr>
                <a:t>Used by …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Calibri" pitchFamily="34" charset="0"/>
              </a:endParaRPr>
            </a:p>
          </p:txBody>
        </p:sp>
        <p:pic>
          <p:nvPicPr>
            <p:cNvPr id="1026" name="Picture 2" descr="http://4.bp.blogspot.com/--xsONpCi8l8/TbGm9x6p5VI/AAAAAAAAEWA/yRgBSb4sBKQ/s1600/800px-Amazon_Web_Services_logo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182" y="5479964"/>
              <a:ext cx="1952911" cy="720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6167033" y="5800563"/>
              <a:ext cx="9044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 smtClean="0">
                  <a:latin typeface="Calibri" pitchFamily="34" charset="0"/>
                  <a:cs typeface="Calibri" pitchFamily="34" charset="0"/>
                </a:rPr>
                <a:t>Many</a:t>
              </a:r>
              <a:br>
                <a:rPr lang="en-GB" sz="2000" b="1" dirty="0" smtClean="0">
                  <a:latin typeface="Calibri" pitchFamily="34" charset="0"/>
                  <a:cs typeface="Calibri" pitchFamily="34" charset="0"/>
                </a:rPr>
              </a:br>
              <a:r>
                <a:rPr lang="en-GB" sz="2000" b="1" dirty="0" smtClean="0">
                  <a:latin typeface="Calibri" pitchFamily="34" charset="0"/>
                  <a:cs typeface="Calibri" pitchFamily="34" charset="0"/>
                </a:rPr>
                <a:t>Others</a:t>
              </a:r>
              <a:endParaRPr lang="en-GB" sz="2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8716500" y="6277617"/>
              <a:ext cx="17345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latin typeface="Calibri" pitchFamily="34" charset="0"/>
                  <a:cs typeface="Calibri" pitchFamily="34" charset="0"/>
                  <a:hlinkClick r:id="rId4"/>
                </a:rPr>
                <a:t>More </a:t>
              </a:r>
              <a:r>
                <a:rPr lang="en-GB" b="1" dirty="0">
                  <a:latin typeface="Calibri" pitchFamily="34" charset="0"/>
                  <a:cs typeface="Calibri" pitchFamily="34" charset="0"/>
                  <a:hlinkClick r:id="rId4"/>
                </a:rPr>
                <a:t>info …</a:t>
              </a:r>
              <a:endParaRPr lang="en-GB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789516" y="6277617"/>
              <a:ext cx="17345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latin typeface="Calibri" pitchFamily="34" charset="0"/>
                  <a:cs typeface="Calibri" pitchFamily="34" charset="0"/>
                  <a:hlinkClick r:id="rId5"/>
                </a:rPr>
                <a:t>More </a:t>
              </a:r>
              <a:r>
                <a:rPr lang="en-GB" b="1" dirty="0">
                  <a:latin typeface="Calibri" pitchFamily="34" charset="0"/>
                  <a:cs typeface="Calibri" pitchFamily="34" charset="0"/>
                  <a:hlinkClick r:id="rId5"/>
                </a:rPr>
                <a:t>info …</a:t>
              </a:r>
              <a:endParaRPr lang="en-GB" b="1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4" name="Picture 4" descr="C:\Users\larsk.CITRITE\Desktop\rackspace_logo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028" y="5514008"/>
              <a:ext cx="878522" cy="667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" descr="C:\Users\larsk.CITRITE\Desktop\image1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2374" y="5379736"/>
              <a:ext cx="2439036" cy="902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468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smtClean="0"/>
              <a:t>Xen : Types of Virtualization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58933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BA4BF22-2A61-4844-96A4-6CA09801C4BF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5136" y="333375"/>
            <a:ext cx="10358438" cy="1144588"/>
          </a:xfrm>
        </p:spPr>
        <p:txBody>
          <a:bodyPr/>
          <a:lstStyle/>
          <a:p>
            <a:r>
              <a:rPr lang="en-GB" sz="6000" dirty="0" smtClean="0"/>
              <a:t>PV Domains</a:t>
            </a:r>
            <a:endParaRPr lang="en-GB" sz="6000" dirty="0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431514" y="2075379"/>
            <a:ext cx="5961521" cy="3981859"/>
          </a:xfrm>
          <a:prstGeom prst="rect">
            <a:avLst/>
          </a:prstGeom>
          <a:gradFill rotWithShape="1">
            <a:gsLst>
              <a:gs pos="0">
                <a:srgbClr val="AACAAA">
                  <a:tint val="50000"/>
                  <a:satMod val="300000"/>
                </a:srgbClr>
              </a:gs>
              <a:gs pos="35000">
                <a:srgbClr val="AACAAA">
                  <a:tint val="37000"/>
                  <a:satMod val="300000"/>
                </a:srgbClr>
              </a:gs>
              <a:gs pos="100000">
                <a:srgbClr val="AACAA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ACAAA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457152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ＭＳ Ｐゴシック" pitchFamily="34" charset="-128"/>
              <a:cs typeface="Arial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681348" y="4768625"/>
            <a:ext cx="5437236" cy="442379"/>
          </a:xfrm>
          <a:prstGeom prst="rect">
            <a:avLst/>
          </a:prstGeom>
          <a:gradFill rotWithShape="1">
            <a:gsLst>
              <a:gs pos="0">
                <a:srgbClr val="AACAAA">
                  <a:shade val="51000"/>
                  <a:satMod val="130000"/>
                </a:srgbClr>
              </a:gs>
              <a:gs pos="80000">
                <a:srgbClr val="AACAAA">
                  <a:shade val="93000"/>
                  <a:satMod val="130000"/>
                </a:srgbClr>
              </a:gs>
              <a:gs pos="100000">
                <a:srgbClr val="AACAAA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wrap="none" lIns="100794" tIns="100800" rIns="100794" bIns="100800"/>
          <a:lstStyle/>
          <a:p>
            <a:pPr marL="0" marR="0" lvl="0" indent="0" algn="r" defTabSz="457152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DejaVu Sans" charset="0"/>
              </a:rPr>
              <a:t>Xen Hypervisor</a:t>
            </a:r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681348" y="2243196"/>
            <a:ext cx="1628253" cy="2410995"/>
          </a:xfrm>
          <a:prstGeom prst="rect">
            <a:avLst/>
          </a:prstGeom>
          <a:gradFill rotWithShape="1">
            <a:gsLst>
              <a:gs pos="0">
                <a:srgbClr val="AACAAA">
                  <a:shade val="51000"/>
                  <a:satMod val="130000"/>
                </a:srgbClr>
              </a:gs>
              <a:gs pos="80000">
                <a:srgbClr val="AACAAA">
                  <a:shade val="93000"/>
                  <a:satMod val="130000"/>
                </a:srgbClr>
              </a:gs>
              <a:gs pos="100000">
                <a:srgbClr val="AACAAA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wrap="none" lIns="100794" tIns="100800" rIns="100794" bIns="100800"/>
          <a:lstStyle/>
          <a:p>
            <a:pPr marL="0" marR="0" lvl="0" indent="0" defTabSz="457152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DejaVu Sans" charset="0"/>
              </a:rPr>
              <a:t>Control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DejaVu Sans" charset="0"/>
              </a:rPr>
              <a:t> 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DejaVu Sans" charset="0"/>
              </a:rPr>
              <a:t>domain </a:t>
            </a:r>
            <a:b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DejaVu Sans" charset="0"/>
              </a:rPr>
            </a:b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DejaVu Sans" charset="0"/>
              </a:rPr>
              <a:t>(dom0)</a:t>
            </a:r>
            <a:endParaRPr kumimoji="0" lang="en-US" sz="15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681348" y="5288216"/>
            <a:ext cx="5437236" cy="586513"/>
          </a:xfrm>
          <a:prstGeom prst="rect">
            <a:avLst/>
          </a:prstGeom>
          <a:gradFill rotWithShape="1">
            <a:gsLst>
              <a:gs pos="0">
                <a:srgbClr val="DADADA">
                  <a:shade val="51000"/>
                  <a:satMod val="130000"/>
                </a:srgbClr>
              </a:gs>
              <a:gs pos="80000">
                <a:srgbClr val="DADADA">
                  <a:shade val="93000"/>
                  <a:satMod val="130000"/>
                </a:srgbClr>
              </a:gs>
              <a:gs pos="100000">
                <a:srgbClr val="DADADA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wrap="none" lIns="100794" tIns="100800" rIns="100794" bIns="100800"/>
          <a:lstStyle/>
          <a:p>
            <a:pPr marL="0" marR="0" lvl="0" indent="0" algn="r" defTabSz="457152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DejaVu Sans" charset="0"/>
              </a:rPr>
              <a:t>Host HW</a:t>
            </a:r>
          </a:p>
        </p:txBody>
      </p:sp>
      <p:sp>
        <p:nvSpPr>
          <p:cNvPr id="47" name="Rectangle 13"/>
          <p:cNvSpPr>
            <a:spLocks noChangeArrowheads="1"/>
          </p:cNvSpPr>
          <p:nvPr/>
        </p:nvSpPr>
        <p:spPr bwMode="auto">
          <a:xfrm>
            <a:off x="2753174" y="2236855"/>
            <a:ext cx="1623615" cy="2417336"/>
          </a:xfrm>
          <a:prstGeom prst="rect">
            <a:avLst/>
          </a:prstGeom>
          <a:gradFill rotWithShape="1">
            <a:gsLst>
              <a:gs pos="0">
                <a:srgbClr val="DADADA">
                  <a:shade val="51000"/>
                  <a:satMod val="130000"/>
                </a:srgbClr>
              </a:gs>
              <a:gs pos="80000">
                <a:srgbClr val="DADADA">
                  <a:shade val="93000"/>
                  <a:satMod val="130000"/>
                </a:srgbClr>
              </a:gs>
              <a:gs pos="100000">
                <a:srgbClr val="DADADA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wrap="none" lIns="100794" tIns="100800" rIns="100794" bIns="100800"/>
          <a:lstStyle/>
          <a:p>
            <a:pPr marL="0" marR="0" lvl="0" indent="0" defTabSz="457152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DejaVu Sans" charset="0"/>
              </a:rPr>
              <a:t>Guest VM</a:t>
            </a:r>
            <a:r>
              <a:rPr kumimoji="0" lang="en-US" sz="15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DejaVu Sans" charset="0"/>
              </a:rPr>
              <a:t>n</a:t>
            </a:r>
            <a:endParaRPr kumimoji="0" lang="en-US" sz="15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821130" y="2657378"/>
            <a:ext cx="1486800" cy="557468"/>
          </a:xfrm>
          <a:prstGeom prst="rect">
            <a:avLst/>
          </a:prstGeom>
          <a:gradFill rotWithShape="1">
            <a:gsLst>
              <a:gs pos="0">
                <a:srgbClr val="000000">
                  <a:shade val="51000"/>
                  <a:satMod val="130000"/>
                </a:srgbClr>
              </a:gs>
              <a:gs pos="80000">
                <a:srgbClr val="000000">
                  <a:shade val="93000"/>
                  <a:satMod val="130000"/>
                </a:srgbClr>
              </a:gs>
              <a:gs pos="100000">
                <a:srgbClr val="000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wrap="none" lIns="100794" tIns="50397" rIns="100794" bIns="50397" anchor="ctr"/>
          <a:lstStyle/>
          <a:p>
            <a:pPr marL="0" marR="0" lvl="0" indent="0" algn="ctr" defTabSz="457152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DejaVu Sans" charset="0"/>
              </a:rPr>
              <a:t>Apps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DejaVu Sans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19170" y="5392273"/>
            <a:ext cx="4108311" cy="416480"/>
            <a:chOff x="585608" y="5392273"/>
            <a:chExt cx="4108311" cy="416480"/>
          </a:xfrm>
        </p:grpSpPr>
        <p:sp>
          <p:nvSpPr>
            <p:cNvPr id="52" name="Text Box 155"/>
            <p:cNvSpPr txBox="1">
              <a:spLocks noChangeArrowheads="1"/>
            </p:cNvSpPr>
            <p:nvPr/>
          </p:nvSpPr>
          <p:spPr bwMode="auto">
            <a:xfrm>
              <a:off x="1947913" y="5512762"/>
              <a:ext cx="627095" cy="2277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5613" eaLnBrk="1">
                <a:lnSpc>
                  <a:spcPct val="8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100" b="1" dirty="0" smtClean="0">
                  <a:solidFill>
                    <a:srgbClr val="0860A8"/>
                  </a:solidFill>
                  <a:latin typeface="Arial Narrow" pitchFamily="34" charset="0"/>
                </a:rPr>
                <a:t>Memory</a:t>
              </a:r>
            </a:p>
          </p:txBody>
        </p:sp>
        <p:sp>
          <p:nvSpPr>
            <p:cNvPr id="53" name="Text Box 155"/>
            <p:cNvSpPr txBox="1">
              <a:spLocks noChangeArrowheads="1"/>
            </p:cNvSpPr>
            <p:nvPr/>
          </p:nvSpPr>
          <p:spPr bwMode="auto">
            <a:xfrm>
              <a:off x="3439841" y="5512762"/>
              <a:ext cx="492444" cy="2277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5613" eaLnBrk="1">
                <a:lnSpc>
                  <a:spcPct val="8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100" b="1" dirty="0" smtClean="0">
                  <a:solidFill>
                    <a:srgbClr val="0860A8"/>
                  </a:solidFill>
                  <a:latin typeface="Arial Narrow" pitchFamily="34" charset="0"/>
                </a:rPr>
                <a:t>CPUs</a:t>
              </a:r>
            </a:p>
          </p:txBody>
        </p:sp>
        <p:sp>
          <p:nvSpPr>
            <p:cNvPr id="54" name="Text Box 198"/>
            <p:cNvSpPr txBox="1">
              <a:spLocks noChangeArrowheads="1"/>
            </p:cNvSpPr>
            <p:nvPr/>
          </p:nvSpPr>
          <p:spPr bwMode="auto">
            <a:xfrm>
              <a:off x="585608" y="5512762"/>
              <a:ext cx="338554" cy="2277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5613" eaLnBrk="1">
                <a:lnSpc>
                  <a:spcPct val="8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100" b="1" dirty="0" smtClean="0">
                  <a:solidFill>
                    <a:srgbClr val="0860A8"/>
                  </a:solidFill>
                  <a:latin typeface="Arial Narrow" pitchFamily="34" charset="0"/>
                </a:rPr>
                <a:t>I/O</a:t>
              </a:r>
            </a:p>
          </p:txBody>
        </p:sp>
        <p:pic>
          <p:nvPicPr>
            <p:cNvPr id="55" name="Picture 4" descr="C:\Users\larsk.CITRITE\Desktop\CPU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941" y="5392273"/>
              <a:ext cx="555307" cy="41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C:\Users\larsk.CITRITE\Desktop\CPU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278" y="5392273"/>
              <a:ext cx="555307" cy="41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C:\Users\larsk.CITRITE\Desktop\CPU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612" y="5392273"/>
              <a:ext cx="555307" cy="41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5" descr="C:\Users\larsk.CITRITE\Desktop\MEM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983" y="5399695"/>
              <a:ext cx="564294" cy="401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" descr="C:\Users\larsk.CITRITE\Desktop\MEM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383" y="5399695"/>
              <a:ext cx="564294" cy="401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5" descr="C:\Users\larsk.CITRITE\Desktop\MEM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265" y="5399695"/>
              <a:ext cx="564294" cy="401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C:\Users\larsk.CITRITE\Desktop\I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694" y="5403391"/>
              <a:ext cx="788488" cy="394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Content Placeholder 2"/>
          <p:cNvSpPr>
            <a:spLocks noGrp="1"/>
          </p:cNvSpPr>
          <p:nvPr>
            <p:ph idx="1"/>
          </p:nvPr>
        </p:nvSpPr>
        <p:spPr bwMode="auto">
          <a:xfrm>
            <a:off x="6667927" y="2034283"/>
            <a:ext cx="4708008" cy="408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marL="0" indent="0">
              <a:buNone/>
            </a:pPr>
            <a:r>
              <a:rPr lang="en-GB" sz="2400" b="1" u="sng" dirty="0" smtClean="0"/>
              <a:t>Linux </a:t>
            </a:r>
            <a:r>
              <a:rPr lang="en-GB" sz="2400" b="1" u="sng" dirty="0"/>
              <a:t>PV guests have limitations:</a:t>
            </a:r>
          </a:p>
          <a:p>
            <a:r>
              <a:rPr lang="en-GB" sz="2000" dirty="0" smtClean="0"/>
              <a:t>limited </a:t>
            </a:r>
            <a:r>
              <a:rPr lang="en-GB" sz="2000" dirty="0"/>
              <a:t>set of virtual </a:t>
            </a:r>
            <a:r>
              <a:rPr lang="en-GB" sz="2000" dirty="0" smtClean="0"/>
              <a:t>hardware</a:t>
            </a:r>
            <a:br>
              <a:rPr lang="en-GB" sz="2000" dirty="0" smtClean="0"/>
            </a:br>
            <a:endParaRPr lang="en-GB" sz="8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Advantages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/>
              <a:t>Fast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/>
              <a:t>Works on any system </a:t>
            </a:r>
            <a:br>
              <a:rPr lang="en-GB" sz="2000" b="0" dirty="0" smtClean="0"/>
            </a:br>
            <a:r>
              <a:rPr lang="en-GB" sz="2000" b="0" dirty="0" smtClean="0"/>
              <a:t>(even without </a:t>
            </a:r>
            <a:r>
              <a:rPr lang="en-GB" sz="2000" b="0" dirty="0" err="1" smtClean="0"/>
              <a:t>virt</a:t>
            </a:r>
            <a:r>
              <a:rPr lang="en-GB" sz="2000" b="0" dirty="0" smtClean="0"/>
              <a:t> extensions)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8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Driver Domains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>
                <a:latin typeface="Calibri" pitchFamily="34" charset="0"/>
                <a:cs typeface="Calibri" pitchFamily="34" charset="0"/>
              </a:rPr>
              <a:t>Security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/>
              <a:t>Isolation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>
                <a:latin typeface="Calibri" pitchFamily="34" charset="0"/>
                <a:cs typeface="Calibri" pitchFamily="34" charset="0"/>
              </a:rPr>
              <a:t>Reliability and Robustness</a:t>
            </a:r>
            <a:endParaRPr lang="en-GB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752821" y="3760343"/>
            <a:ext cx="1485306" cy="439108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0794" tIns="50397" rIns="100794" bIns="50397" anchor="ctr"/>
          <a:lstStyle/>
          <a:p>
            <a:pPr marL="0" marR="0" lvl="0" indent="0" algn="ctr" defTabSz="457152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1300" b="1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rPr>
              <a:t>HW Drivers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752821" y="3259412"/>
            <a:ext cx="1485306" cy="439108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0794" tIns="50397" rIns="100794" bIns="50397" anchor="ctr"/>
          <a:lstStyle/>
          <a:p>
            <a:pPr marL="0" marR="0" lvl="0" indent="0" algn="ctr" defTabSz="457152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1300" b="1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rPr>
              <a:t>PV Back Ends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2821877" y="3259412"/>
            <a:ext cx="1485306" cy="439108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0794" tIns="50397" rIns="100794" bIns="50397" anchor="ctr"/>
          <a:lstStyle/>
          <a:p>
            <a:pPr marL="0" marR="0" lvl="0" indent="0" algn="ctr" defTabSz="457152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1300" b="1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rPr>
              <a:t>PV Front Ends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72" name="Up-Down Arrow 71"/>
          <p:cNvSpPr/>
          <p:nvPr/>
        </p:nvSpPr>
        <p:spPr>
          <a:xfrm rot="5400000">
            <a:off x="2268846" y="3074860"/>
            <a:ext cx="510363" cy="808212"/>
          </a:xfrm>
          <a:prstGeom prst="upDownArrow">
            <a:avLst/>
          </a:prstGeom>
          <a:gradFill rotWithShape="1">
            <a:gsLst>
              <a:gs pos="0">
                <a:srgbClr val="FDB605">
                  <a:tint val="80000"/>
                  <a:satMod val="300000"/>
                </a:srgbClr>
              </a:gs>
              <a:gs pos="100000">
                <a:srgbClr val="FDB605">
                  <a:shade val="30000"/>
                  <a:satMod val="20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68" name="Up-Down Arrow 67"/>
          <p:cNvSpPr/>
          <p:nvPr/>
        </p:nvSpPr>
        <p:spPr>
          <a:xfrm>
            <a:off x="1240293" y="4150760"/>
            <a:ext cx="510363" cy="1269463"/>
          </a:xfrm>
          <a:prstGeom prst="upDownArrow">
            <a:avLst/>
          </a:prstGeom>
          <a:gradFill rotWithShape="1">
            <a:gsLst>
              <a:gs pos="0">
                <a:srgbClr val="FDB605">
                  <a:tint val="80000"/>
                  <a:satMod val="300000"/>
                </a:srgbClr>
              </a:gs>
              <a:gs pos="100000">
                <a:srgbClr val="FDB605">
                  <a:shade val="30000"/>
                  <a:satMod val="20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94113" y="2240094"/>
            <a:ext cx="1865589" cy="4248628"/>
            <a:chOff x="4494113" y="2240094"/>
            <a:chExt cx="1865589" cy="4248628"/>
          </a:xfrm>
        </p:grpSpPr>
        <p:sp>
          <p:nvSpPr>
            <p:cNvPr id="65" name="Rectangle 8"/>
            <p:cNvSpPr>
              <a:spLocks noChangeArrowheads="1"/>
            </p:cNvSpPr>
            <p:nvPr/>
          </p:nvSpPr>
          <p:spPr bwMode="auto">
            <a:xfrm>
              <a:off x="4494113" y="2240094"/>
              <a:ext cx="1628253" cy="2414097"/>
            </a:xfrm>
            <a:prstGeom prst="rect">
              <a:avLst/>
            </a:prstGeom>
            <a:gradFill rotWithShape="1">
              <a:gsLst>
                <a:gs pos="0">
                  <a:srgbClr val="AAB6D1">
                    <a:shade val="51000"/>
                    <a:satMod val="130000"/>
                  </a:srgbClr>
                </a:gs>
                <a:gs pos="80000">
                  <a:srgbClr val="AAB6D1">
                    <a:shade val="93000"/>
                    <a:satMod val="130000"/>
                  </a:srgbClr>
                </a:gs>
                <a:gs pos="100000">
                  <a:srgbClr val="AAB6D1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100794" tIns="100800" rIns="100794" bIns="100800"/>
            <a:lstStyle/>
            <a:p>
              <a:pPr marL="0" marR="0" lvl="0" indent="0" defTabSz="457152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DejaVu Sans" charset="0"/>
                </a:rPr>
                <a:t>Driver Domain</a:t>
              </a:r>
              <a:br>
                <a:rPr kumimoji="0" 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DejaVu Sans" charset="0"/>
                </a:rPr>
              </a:br>
              <a:r>
                <a:rPr kumimoji="0" 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DejaVu Sans" charset="0"/>
                </a:rPr>
                <a:t>e.g. </a:t>
              </a:r>
              <a:endParaRPr lang="en-US" sz="1500" kern="0" baseline="-25000" dirty="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endParaRPr>
            </a:p>
            <a:p>
              <a:pPr marL="285750" marR="0" lvl="0" indent="-285750" defTabSz="457152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•"/>
                <a:tabLst/>
                <a:defRPr/>
              </a:pPr>
              <a:r>
                <a:rPr lang="en-US" sz="1500" kern="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rPr>
                <a:t>Disk</a:t>
              </a:r>
            </a:p>
            <a:p>
              <a:pPr marL="285750" marR="0" lvl="0" indent="-285750" defTabSz="457152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 charset="0"/>
                <a:buChar char="•"/>
                <a:tabLst/>
                <a:defRPr/>
              </a:pPr>
              <a:r>
                <a:rPr kumimoji="0" 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DejaVu Sans" charset="0"/>
                </a:rPr>
                <a:t>Network</a:t>
              </a: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4573039" y="3758633"/>
              <a:ext cx="1485306" cy="43910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00794" tIns="50397" rIns="100794" bIns="50397" anchor="ctr"/>
            <a:lstStyle/>
            <a:p>
              <a:pPr marL="0" marR="0" lvl="0" indent="0" algn="ctr" defTabSz="457152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lang="en-US" sz="1300" b="1" kern="0" dirty="0" smtClean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DejaVu Sans" charset="0"/>
                </a:rPr>
                <a:t>HW Driver</a:t>
              </a:r>
              <a:endPara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DejaVu Sans" charset="0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4573039" y="3257702"/>
              <a:ext cx="1485306" cy="43910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00794" tIns="50397" rIns="100794" bIns="50397" anchor="ctr"/>
            <a:lstStyle/>
            <a:p>
              <a:pPr marL="0" marR="0" lvl="0" indent="0" algn="ctr" defTabSz="457152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lang="en-US" sz="1300" b="1" kern="0" dirty="0" smtClean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DejaVu Sans" charset="0"/>
                </a:rPr>
                <a:t>PV Back End</a:t>
              </a:r>
              <a:endPara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DejaVu Sans" charset="0"/>
              </a:endParaRP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4569708" y="4262064"/>
              <a:ext cx="1491968" cy="305545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100794" tIns="50397" rIns="100794" bIns="50397" anchor="ctr"/>
            <a:lstStyle/>
            <a:p>
              <a:pPr algn="ctr" defTabSz="457152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300" b="1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DejaVu Sans" charset="0"/>
                </a:rPr>
                <a:t>Dom0 Kernel*</a:t>
              </a:r>
              <a:endParaRPr lang="en-US" sz="13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DejaVu Sans" charset="0"/>
              </a:endParaRPr>
            </a:p>
          </p:txBody>
        </p:sp>
        <p:sp>
          <p:nvSpPr>
            <p:cNvPr id="78" name="Subtitle 1"/>
            <p:cNvSpPr txBox="1">
              <a:spLocks/>
            </p:cNvSpPr>
            <p:nvPr/>
          </p:nvSpPr>
          <p:spPr bwMode="auto">
            <a:xfrm>
              <a:off x="4811329" y="6162533"/>
              <a:ext cx="1548373" cy="326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0"/>
                </a:spcBef>
                <a:buFontTx/>
                <a:buNone/>
              </a:pPr>
              <a:r>
                <a:rPr lang="en-GB" sz="1400" dirty="0" smtClean="0">
                  <a:solidFill>
                    <a:srgbClr val="000000"/>
                  </a:solidFill>
                </a:rPr>
                <a:t>*) Can be </a:t>
              </a:r>
              <a:r>
                <a:rPr lang="en-GB" sz="1400" dirty="0" err="1" smtClean="0">
                  <a:solidFill>
                    <a:srgbClr val="000000"/>
                  </a:solidFill>
                </a:rPr>
                <a:t>MiniOS</a:t>
              </a:r>
              <a:endParaRPr lang="en-GB" sz="14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 bwMode="auto">
            <a:xfrm>
              <a:off x="4873016" y="6184049"/>
              <a:ext cx="1000898" cy="0"/>
            </a:xfrm>
            <a:prstGeom prst="line">
              <a:avLst/>
            </a:prstGeom>
            <a:noFill/>
            <a:ln w="158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0" name="Title 7"/>
          <p:cNvSpPr txBox="1">
            <a:spLocks/>
          </p:cNvSpPr>
          <p:nvPr/>
        </p:nvSpPr>
        <p:spPr bwMode="auto">
          <a:xfrm>
            <a:off x="545136" y="333375"/>
            <a:ext cx="10358438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haroni" pitchFamily="2" charset="-79"/>
                <a:cs typeface="Aharoni" pitchFamily="2" charset="-79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haroni" pitchFamily="2" charset="-79"/>
                <a:cs typeface="Aharoni" pitchFamily="2" charset="-79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haroni" pitchFamily="2" charset="-79"/>
                <a:cs typeface="Aharoni" pitchFamily="2" charset="-79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haroni" pitchFamily="2" charset="-79"/>
                <a:cs typeface="Aharoni" pitchFamily="2" charset="-79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6000" dirty="0" smtClean="0"/>
              <a:t>PV Domains &amp; Driver Domains</a:t>
            </a:r>
            <a:endParaRPr lang="en-GB" sz="6000" dirty="0"/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2818546" y="4247644"/>
            <a:ext cx="1491968" cy="30554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100794" tIns="50397" rIns="100794" bIns="50397" anchor="ctr"/>
          <a:lstStyle/>
          <a:p>
            <a:pPr algn="ctr" defTabSz="457152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3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DejaVu Sans" charset="0"/>
              </a:rPr>
              <a:t>Guest OS</a:t>
            </a:r>
            <a:endParaRPr lang="en-US" sz="1300" b="1" dirty="0">
              <a:solidFill>
                <a:schemeClr val="bg1"/>
              </a:solidFill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36" name="Up-Down Arrow 35"/>
          <p:cNvSpPr/>
          <p:nvPr/>
        </p:nvSpPr>
        <p:spPr>
          <a:xfrm rot="5400000">
            <a:off x="4187716" y="3081786"/>
            <a:ext cx="510363" cy="808212"/>
          </a:xfrm>
          <a:prstGeom prst="upDownArrow">
            <a:avLst/>
          </a:prstGeom>
          <a:gradFill rotWithShape="1">
            <a:gsLst>
              <a:gs pos="0">
                <a:srgbClr val="FDB605">
                  <a:tint val="80000"/>
                  <a:satMod val="300000"/>
                </a:srgbClr>
              </a:gs>
              <a:gs pos="100000">
                <a:srgbClr val="FDB605">
                  <a:shade val="30000"/>
                  <a:satMod val="20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37" name="Up-Down Arrow 36"/>
          <p:cNvSpPr/>
          <p:nvPr/>
        </p:nvSpPr>
        <p:spPr>
          <a:xfrm>
            <a:off x="4593121" y="4157686"/>
            <a:ext cx="510363" cy="1269463"/>
          </a:xfrm>
          <a:prstGeom prst="upDownArrow">
            <a:avLst/>
          </a:prstGeom>
          <a:gradFill rotWithShape="1">
            <a:gsLst>
              <a:gs pos="0">
                <a:srgbClr val="FDB605">
                  <a:tint val="80000"/>
                  <a:satMod val="300000"/>
                </a:srgbClr>
              </a:gs>
              <a:gs pos="100000">
                <a:srgbClr val="FDB605">
                  <a:shade val="30000"/>
                  <a:satMod val="20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46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68" grpId="0" animBg="1"/>
      <p:bldP spid="80" grpId="0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BA4BF22-2A61-4844-96A4-6CA09801C4BF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5136" y="333375"/>
            <a:ext cx="10358438" cy="1144588"/>
          </a:xfrm>
        </p:spPr>
        <p:txBody>
          <a:bodyPr/>
          <a:lstStyle/>
          <a:p>
            <a:r>
              <a:rPr lang="en-GB" sz="6000" dirty="0" smtClean="0"/>
              <a:t>HVM</a:t>
            </a:r>
            <a:endParaRPr lang="en-GB" sz="6000" dirty="0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431514" y="2075379"/>
            <a:ext cx="5961521" cy="3981859"/>
          </a:xfrm>
          <a:prstGeom prst="rect">
            <a:avLst/>
          </a:prstGeom>
          <a:gradFill rotWithShape="1">
            <a:gsLst>
              <a:gs pos="0">
                <a:srgbClr val="AACAAA">
                  <a:tint val="50000"/>
                  <a:satMod val="300000"/>
                </a:srgbClr>
              </a:gs>
              <a:gs pos="35000">
                <a:srgbClr val="AACAAA">
                  <a:tint val="37000"/>
                  <a:satMod val="300000"/>
                </a:srgbClr>
              </a:gs>
              <a:gs pos="100000">
                <a:srgbClr val="AACAA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ACAAA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457152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ＭＳ Ｐゴシック" pitchFamily="34" charset="-128"/>
              <a:cs typeface="Arial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685155" y="4742121"/>
            <a:ext cx="5437236" cy="442379"/>
          </a:xfrm>
          <a:prstGeom prst="rect">
            <a:avLst/>
          </a:prstGeom>
          <a:gradFill rotWithShape="1">
            <a:gsLst>
              <a:gs pos="0">
                <a:srgbClr val="AACAAA">
                  <a:shade val="51000"/>
                  <a:satMod val="130000"/>
                </a:srgbClr>
              </a:gs>
              <a:gs pos="80000">
                <a:srgbClr val="AACAAA">
                  <a:shade val="93000"/>
                  <a:satMod val="130000"/>
                </a:srgbClr>
              </a:gs>
              <a:gs pos="100000">
                <a:srgbClr val="AACAAA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wrap="none" lIns="100794" tIns="100800" rIns="100794" bIns="100800"/>
          <a:lstStyle/>
          <a:p>
            <a:pPr marL="0" marR="0" lvl="0" indent="0" algn="r" defTabSz="457152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DejaVu Sans" charset="0"/>
              </a:rPr>
              <a:t>Xen Hypervisor</a:t>
            </a:r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681348" y="2243196"/>
            <a:ext cx="1393637" cy="2410995"/>
          </a:xfrm>
          <a:prstGeom prst="rect">
            <a:avLst/>
          </a:prstGeom>
          <a:gradFill rotWithShape="1">
            <a:gsLst>
              <a:gs pos="0">
                <a:srgbClr val="AACAAA">
                  <a:shade val="51000"/>
                  <a:satMod val="130000"/>
                </a:srgbClr>
              </a:gs>
              <a:gs pos="80000">
                <a:srgbClr val="AACAAA">
                  <a:shade val="93000"/>
                  <a:satMod val="130000"/>
                </a:srgbClr>
              </a:gs>
              <a:gs pos="100000">
                <a:srgbClr val="AACAAA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wrap="none" lIns="100794" tIns="100800" rIns="100794" bIns="100800"/>
          <a:lstStyle/>
          <a:p>
            <a:pPr marL="0" marR="0" lvl="0" indent="0" defTabSz="457152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DejaVu Sans" charset="0"/>
              </a:rPr>
              <a:t>Dom0</a:t>
            </a:r>
            <a:endParaRPr kumimoji="0" lang="en-US" sz="15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681348" y="5288216"/>
            <a:ext cx="5437236" cy="586513"/>
          </a:xfrm>
          <a:prstGeom prst="rect">
            <a:avLst/>
          </a:prstGeom>
          <a:gradFill rotWithShape="1">
            <a:gsLst>
              <a:gs pos="0">
                <a:srgbClr val="DADADA">
                  <a:shade val="51000"/>
                  <a:satMod val="130000"/>
                </a:srgbClr>
              </a:gs>
              <a:gs pos="80000">
                <a:srgbClr val="DADADA">
                  <a:shade val="93000"/>
                  <a:satMod val="130000"/>
                </a:srgbClr>
              </a:gs>
              <a:gs pos="100000">
                <a:srgbClr val="DADADA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wrap="none" lIns="100794" tIns="100800" rIns="100794" bIns="100800"/>
          <a:lstStyle/>
          <a:p>
            <a:pPr marL="0" marR="0" lvl="0" indent="0" algn="r" defTabSz="457152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DejaVu Sans" charset="0"/>
              </a:rPr>
              <a:t>Host HW</a:t>
            </a:r>
          </a:p>
        </p:txBody>
      </p:sp>
      <p:sp>
        <p:nvSpPr>
          <p:cNvPr id="47" name="Rectangle 13"/>
          <p:cNvSpPr>
            <a:spLocks noChangeArrowheads="1"/>
          </p:cNvSpPr>
          <p:nvPr/>
        </p:nvSpPr>
        <p:spPr bwMode="auto">
          <a:xfrm>
            <a:off x="2203739" y="2236855"/>
            <a:ext cx="1124213" cy="2417336"/>
          </a:xfrm>
          <a:prstGeom prst="rect">
            <a:avLst/>
          </a:prstGeom>
          <a:gradFill rotWithShape="1">
            <a:gsLst>
              <a:gs pos="0">
                <a:srgbClr val="DADADA">
                  <a:shade val="51000"/>
                  <a:satMod val="130000"/>
                </a:srgbClr>
              </a:gs>
              <a:gs pos="80000">
                <a:srgbClr val="DADADA">
                  <a:shade val="93000"/>
                  <a:satMod val="130000"/>
                </a:srgbClr>
              </a:gs>
              <a:gs pos="100000">
                <a:srgbClr val="DADADA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wrap="none" lIns="100794" tIns="100800" rIns="100794" bIns="100800"/>
          <a:lstStyle/>
          <a:p>
            <a:pPr marL="0" marR="0" lvl="0" indent="0" defTabSz="457152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DejaVu Sans" charset="0"/>
              </a:rPr>
              <a:t>Guest VM</a:t>
            </a:r>
            <a:r>
              <a:rPr kumimoji="0" lang="en-US" sz="15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DejaVu Sans" charset="0"/>
              </a:rPr>
              <a:t>n</a:t>
            </a:r>
            <a:endParaRPr kumimoji="0" lang="en-US" sz="15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66" name="Content Placeholder 2"/>
          <p:cNvSpPr>
            <a:spLocks noGrp="1"/>
          </p:cNvSpPr>
          <p:nvPr>
            <p:ph idx="1"/>
          </p:nvPr>
        </p:nvSpPr>
        <p:spPr bwMode="auto">
          <a:xfrm>
            <a:off x="6667927" y="2034283"/>
            <a:ext cx="4708008" cy="408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GB" sz="2400" b="1" u="sng" dirty="0" smtClean="0"/>
              <a:t>Disadvantages</a:t>
            </a:r>
            <a:endParaRPr lang="en-GB" sz="2400" b="1" u="sng" dirty="0"/>
          </a:p>
          <a:p>
            <a:r>
              <a:rPr lang="en-GB" sz="2000" dirty="0" smtClean="0"/>
              <a:t>Slower than PV due to Emulation</a:t>
            </a:r>
            <a:br>
              <a:rPr lang="en-GB" sz="2000" dirty="0" smtClean="0"/>
            </a:br>
            <a:r>
              <a:rPr lang="en-GB" sz="2000" dirty="0" smtClean="0"/>
              <a:t>(mainly I/O devices)</a:t>
            </a:r>
            <a:br>
              <a:rPr lang="en-GB" sz="2000" dirty="0" smtClean="0"/>
            </a:br>
            <a:endParaRPr lang="en-GB" sz="8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GB" sz="2400" b="1" u="sng" dirty="0" smtClean="0"/>
              <a:t>Advantages</a:t>
            </a:r>
            <a:endParaRPr lang="en-GB" sz="2400" b="1" u="sng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r>
              <a:rPr lang="en-GB" sz="2000" dirty="0" smtClean="0"/>
              <a:t>No kernel support needed</a:t>
            </a:r>
            <a:endParaRPr lang="en-GB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GB" sz="800" b="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 smtClean="0"/>
              <a:t>Stub </a:t>
            </a:r>
            <a:r>
              <a:rPr lang="en-GB" sz="2400" b="1" u="sng" dirty="0"/>
              <a:t>Domains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/>
              <a:t>Security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/>
              <a:t>Isolation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/>
              <a:t>Reliability and Robustness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GB" sz="2400" b="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GB" sz="2400" b="0" dirty="0" smtClean="0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752821" y="3259412"/>
            <a:ext cx="1243033" cy="439108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0794" tIns="50397" rIns="100794" bIns="50397" anchor="ctr"/>
          <a:lstStyle/>
          <a:p>
            <a:pPr marL="0" marR="0" lvl="0" indent="0" algn="ctr" defTabSz="457152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1300" b="1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rPr>
              <a:t>Device Model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80" name="Title 7"/>
          <p:cNvSpPr txBox="1">
            <a:spLocks/>
          </p:cNvSpPr>
          <p:nvPr/>
        </p:nvSpPr>
        <p:spPr bwMode="auto">
          <a:xfrm>
            <a:off x="545136" y="333375"/>
            <a:ext cx="9390172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haroni" pitchFamily="2" charset="-79"/>
                <a:cs typeface="Aharoni" pitchFamily="2" charset="-79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haroni" pitchFamily="2" charset="-79"/>
                <a:cs typeface="Aharoni" pitchFamily="2" charset="-79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haroni" pitchFamily="2" charset="-79"/>
                <a:cs typeface="Aharoni" pitchFamily="2" charset="-79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haroni" pitchFamily="2" charset="-79"/>
                <a:cs typeface="Aharoni" pitchFamily="2" charset="-79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6000" dirty="0" smtClean="0"/>
              <a:t>HVM &amp; Stub Domains</a:t>
            </a:r>
            <a:endParaRPr lang="en-GB" sz="60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969478" y="3472962"/>
            <a:ext cx="694592" cy="0"/>
          </a:xfrm>
          <a:prstGeom prst="straightConnector1">
            <a:avLst/>
          </a:prstGeom>
          <a:ln w="63500">
            <a:solidFill>
              <a:srgbClr val="FFC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1318846" y="3587262"/>
            <a:ext cx="729762" cy="1389184"/>
          </a:xfrm>
          <a:prstGeom prst="straightConnector1">
            <a:avLst/>
          </a:prstGeom>
          <a:ln w="63500">
            <a:solidFill>
              <a:srgbClr val="FFC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209774" y="3590198"/>
            <a:ext cx="729762" cy="1389184"/>
          </a:xfrm>
          <a:prstGeom prst="straightConnector1">
            <a:avLst/>
          </a:prstGeom>
          <a:ln w="63500">
            <a:solidFill>
              <a:srgbClr val="FFC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Box 155"/>
          <p:cNvSpPr txBox="1">
            <a:spLocks noChangeArrowheads="1"/>
          </p:cNvSpPr>
          <p:nvPr/>
        </p:nvSpPr>
        <p:spPr bwMode="auto">
          <a:xfrm>
            <a:off x="2169048" y="3204995"/>
            <a:ext cx="928460" cy="22775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5613" eaLnBrk="1">
              <a:lnSpc>
                <a:spcPct val="80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100" b="1" dirty="0" smtClean="0">
                <a:solidFill>
                  <a:srgbClr val="0860A8"/>
                </a:solidFill>
                <a:latin typeface="Arial Narrow" pitchFamily="34" charset="0"/>
              </a:rPr>
              <a:t>IO Emulation </a:t>
            </a:r>
          </a:p>
        </p:txBody>
      </p:sp>
      <p:sp>
        <p:nvSpPr>
          <p:cNvPr id="46" name="Text Box 155"/>
          <p:cNvSpPr txBox="1">
            <a:spLocks noChangeArrowheads="1"/>
          </p:cNvSpPr>
          <p:nvPr/>
        </p:nvSpPr>
        <p:spPr bwMode="auto">
          <a:xfrm>
            <a:off x="1034954" y="4333341"/>
            <a:ext cx="652743" cy="22775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5613" eaLnBrk="1">
              <a:lnSpc>
                <a:spcPct val="80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100" b="1" dirty="0" smtClean="0">
                <a:solidFill>
                  <a:srgbClr val="0860A8"/>
                </a:solidFill>
                <a:latin typeface="Arial Narrow" pitchFamily="34" charset="0"/>
              </a:rPr>
              <a:t>IO Event</a:t>
            </a:r>
          </a:p>
        </p:txBody>
      </p:sp>
      <p:sp>
        <p:nvSpPr>
          <p:cNvPr id="48" name="Text Box 155"/>
          <p:cNvSpPr txBox="1">
            <a:spLocks noChangeArrowheads="1"/>
          </p:cNvSpPr>
          <p:nvPr/>
        </p:nvSpPr>
        <p:spPr bwMode="auto">
          <a:xfrm>
            <a:off x="2578193" y="4333341"/>
            <a:ext cx="614271" cy="22775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5613" eaLnBrk="1">
              <a:lnSpc>
                <a:spcPct val="80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100" b="1" dirty="0" smtClean="0">
                <a:solidFill>
                  <a:srgbClr val="0860A8"/>
                </a:solidFill>
                <a:latin typeface="Arial Narrow" pitchFamily="34" charset="0"/>
              </a:rPr>
              <a:t>VMEXIT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97329" y="2239791"/>
            <a:ext cx="2525062" cy="2742527"/>
            <a:chOff x="3597329" y="2239791"/>
            <a:chExt cx="2525062" cy="2742527"/>
          </a:xfrm>
        </p:grpSpPr>
        <p:grpSp>
          <p:nvGrpSpPr>
            <p:cNvPr id="5" name="Group 4"/>
            <p:cNvGrpSpPr/>
            <p:nvPr/>
          </p:nvGrpSpPr>
          <p:grpSpPr>
            <a:xfrm>
              <a:off x="3597329" y="2240094"/>
              <a:ext cx="1393200" cy="2414097"/>
              <a:chOff x="4494113" y="2240094"/>
              <a:chExt cx="1393200" cy="2414097"/>
            </a:xfrm>
          </p:grpSpPr>
          <p:sp>
            <p:nvSpPr>
              <p:cNvPr id="65" name="Rectangle 8"/>
              <p:cNvSpPr>
                <a:spLocks noChangeArrowheads="1"/>
              </p:cNvSpPr>
              <p:nvPr/>
            </p:nvSpPr>
            <p:spPr bwMode="auto">
              <a:xfrm>
                <a:off x="4494113" y="2240094"/>
                <a:ext cx="1393200" cy="2414097"/>
              </a:xfrm>
              <a:prstGeom prst="rect">
                <a:avLst/>
              </a:prstGeom>
              <a:gradFill rotWithShape="1">
                <a:gsLst>
                  <a:gs pos="0">
                    <a:srgbClr val="AAB6D1">
                      <a:shade val="51000"/>
                      <a:satMod val="130000"/>
                    </a:srgbClr>
                  </a:gs>
                  <a:gs pos="80000">
                    <a:srgbClr val="AAB6D1">
                      <a:shade val="93000"/>
                      <a:satMod val="130000"/>
                    </a:srgbClr>
                  </a:gs>
                  <a:gs pos="100000">
                    <a:srgbClr val="AAB6D1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  <a:extLst/>
            </p:spPr>
            <p:txBody>
              <a:bodyPr wrap="none" lIns="100794" tIns="100800" rIns="100794" bIns="100800"/>
              <a:lstStyle/>
              <a:p>
                <a:pPr marL="0" marR="0" lvl="0" indent="0" defTabSz="457152" eaLnBrk="1" fontAlgn="auto" latinLnBrk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  <a:defRPr/>
                </a:pPr>
                <a:r>
                  <a:rPr kumimoji="0" lang="en-US" sz="15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DejaVu Sans" charset="0"/>
                  </a:rPr>
                  <a:t>Stubdom</a:t>
                </a:r>
                <a:r>
                  <a:rPr lang="en-US" sz="1500" kern="0" baseline="-2500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n</a:t>
                </a:r>
                <a:endParaRPr kumimoji="0" 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DejaVu Sans" charset="0"/>
                </a:endParaRPr>
              </a:p>
            </p:txBody>
          </p:sp>
          <p:sp>
            <p:nvSpPr>
              <p:cNvPr id="75" name="Rectangle 74"/>
              <p:cNvSpPr>
                <a:spLocks noChangeArrowheads="1"/>
              </p:cNvSpPr>
              <p:nvPr/>
            </p:nvSpPr>
            <p:spPr bwMode="auto">
              <a:xfrm>
                <a:off x="4566979" y="3257702"/>
                <a:ext cx="1247469" cy="439108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100794" tIns="50397" rIns="100794" bIns="50397" anchor="ctr"/>
              <a:lstStyle/>
              <a:p>
                <a:pPr marL="0" marR="0" lvl="0" indent="0" algn="ctr" defTabSz="457152" eaLnBrk="1" fontAlgn="auto" latinLnBrk="0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  <a:defRPr/>
                </a:pPr>
                <a:r>
                  <a:rPr lang="en-US" sz="1300" b="1" kern="0" dirty="0" smtClean="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Device Model</a:t>
                </a:r>
                <a:endPara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DejaVu Sans" charset="0"/>
                </a:endParaRPr>
              </a:p>
            </p:txBody>
          </p:sp>
          <p:sp>
            <p:nvSpPr>
              <p:cNvPr id="77" name="Rectangle 76"/>
              <p:cNvSpPr>
                <a:spLocks noChangeArrowheads="1"/>
              </p:cNvSpPr>
              <p:nvPr/>
            </p:nvSpPr>
            <p:spPr bwMode="auto">
              <a:xfrm>
                <a:off x="4564181" y="4262064"/>
                <a:ext cx="1253064" cy="305545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lIns="100794" tIns="50397" rIns="100794" bIns="50397" anchor="ctr"/>
              <a:lstStyle/>
              <a:p>
                <a:pPr algn="ctr" defTabSz="457152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US" sz="1300" b="1" dirty="0" smtClean="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Mini OS</a:t>
                </a:r>
                <a:endParaRPr lang="en-US" sz="1300" b="1" dirty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DejaVu Sans" charset="0"/>
                </a:endParaRPr>
              </a:p>
            </p:txBody>
          </p:sp>
        </p:grpSp>
        <p:sp>
          <p:nvSpPr>
            <p:cNvPr id="49" name="Rectangle 13"/>
            <p:cNvSpPr>
              <a:spLocks noChangeArrowheads="1"/>
            </p:cNvSpPr>
            <p:nvPr/>
          </p:nvSpPr>
          <p:spPr bwMode="auto">
            <a:xfrm>
              <a:off x="4999191" y="2239791"/>
              <a:ext cx="1123200" cy="2417336"/>
            </a:xfrm>
            <a:prstGeom prst="rect">
              <a:avLst/>
            </a:prstGeom>
            <a:gradFill rotWithShape="1">
              <a:gsLst>
                <a:gs pos="0">
                  <a:srgbClr val="DADADA">
                    <a:shade val="51000"/>
                    <a:satMod val="130000"/>
                  </a:srgbClr>
                </a:gs>
                <a:gs pos="80000">
                  <a:srgbClr val="DADADA">
                    <a:shade val="93000"/>
                    <a:satMod val="130000"/>
                  </a:srgbClr>
                </a:gs>
                <a:gs pos="100000">
                  <a:srgbClr val="DADAD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100794" tIns="100800" rIns="100794" bIns="100800"/>
            <a:lstStyle/>
            <a:p>
              <a:pPr marL="0" marR="0" lvl="0" indent="0" defTabSz="457152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DejaVu Sans" charset="0"/>
                </a:rPr>
                <a:t>Guest VM</a:t>
              </a:r>
              <a:r>
                <a:rPr kumimoji="0" lang="en-US" sz="15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DejaVu Sans" charset="0"/>
                </a:rPr>
                <a:t>n</a:t>
              </a:r>
              <a:endParaRPr kumimoji="0" lang="en-US" sz="15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DejaVu Sans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4891358" y="3475898"/>
              <a:ext cx="694592" cy="0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 flipV="1">
              <a:off x="4240726" y="3590198"/>
              <a:ext cx="729762" cy="1389184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5131654" y="3593134"/>
              <a:ext cx="729762" cy="1389184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 Box 155"/>
            <p:cNvSpPr txBox="1">
              <a:spLocks noChangeArrowheads="1"/>
            </p:cNvSpPr>
            <p:nvPr/>
          </p:nvSpPr>
          <p:spPr bwMode="auto">
            <a:xfrm>
              <a:off x="5090928" y="3207931"/>
              <a:ext cx="928460" cy="2277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5613" eaLnBrk="1">
                <a:lnSpc>
                  <a:spcPct val="8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100" b="1" dirty="0" smtClean="0">
                  <a:solidFill>
                    <a:srgbClr val="0860A8"/>
                  </a:solidFill>
                  <a:latin typeface="Arial Narrow" pitchFamily="34" charset="0"/>
                </a:rPr>
                <a:t>IO Emulation </a:t>
              </a:r>
            </a:p>
          </p:txBody>
        </p:sp>
        <p:sp>
          <p:nvSpPr>
            <p:cNvPr id="67" name="Text Box 155"/>
            <p:cNvSpPr txBox="1">
              <a:spLocks noChangeArrowheads="1"/>
            </p:cNvSpPr>
            <p:nvPr/>
          </p:nvSpPr>
          <p:spPr bwMode="auto">
            <a:xfrm>
              <a:off x="3798578" y="3949429"/>
              <a:ext cx="652743" cy="2277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5613" eaLnBrk="1">
                <a:lnSpc>
                  <a:spcPct val="8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100" b="1" dirty="0" smtClean="0">
                  <a:solidFill>
                    <a:srgbClr val="0860A8"/>
                  </a:solidFill>
                  <a:latin typeface="Arial Narrow" pitchFamily="34" charset="0"/>
                </a:rPr>
                <a:t>IO Event</a:t>
              </a:r>
            </a:p>
          </p:txBody>
        </p:sp>
        <p:sp>
          <p:nvSpPr>
            <p:cNvPr id="74" name="Text Box 155"/>
            <p:cNvSpPr txBox="1">
              <a:spLocks noChangeArrowheads="1"/>
            </p:cNvSpPr>
            <p:nvPr/>
          </p:nvSpPr>
          <p:spPr bwMode="auto">
            <a:xfrm>
              <a:off x="5500073" y="4336277"/>
              <a:ext cx="614271" cy="2277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5613" eaLnBrk="1">
                <a:lnSpc>
                  <a:spcPct val="8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100" b="1" dirty="0" smtClean="0">
                  <a:solidFill>
                    <a:srgbClr val="0860A8"/>
                  </a:solidFill>
                  <a:latin typeface="Arial Narrow" pitchFamily="34" charset="0"/>
                </a:rPr>
                <a:t>VMEXIT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666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4043" y="2100187"/>
            <a:ext cx="5088172" cy="4117182"/>
          </a:xfrm>
        </p:spPr>
        <p:txBody>
          <a:bodyPr/>
          <a:lstStyle/>
          <a:p>
            <a:r>
              <a:rPr lang="en-GB" sz="2400" dirty="0" smtClean="0"/>
              <a:t>HVM guest with PV elements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400" dirty="0" smtClean="0"/>
          </a:p>
          <a:p>
            <a:r>
              <a:rPr lang="en-GB" sz="2400" dirty="0" smtClean="0"/>
              <a:t>Linux enables </a:t>
            </a:r>
            <a:r>
              <a:rPr lang="en-GB" sz="2400" dirty="0"/>
              <a:t>as many PV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interfaces </a:t>
            </a:r>
            <a:r>
              <a:rPr lang="en-GB" sz="2400" dirty="0"/>
              <a:t>as </a:t>
            </a:r>
            <a:r>
              <a:rPr lang="en-GB" sz="2400" dirty="0" smtClean="0"/>
              <a:t>possible</a:t>
            </a:r>
          </a:p>
          <a:p>
            <a:endParaRPr lang="en-GB" sz="400" dirty="0" smtClean="0"/>
          </a:p>
          <a:p>
            <a:r>
              <a:rPr lang="en-GB" sz="2400" dirty="0" smtClean="0"/>
              <a:t>This has advantages</a:t>
            </a:r>
          </a:p>
          <a:p>
            <a:pPr lvl="1"/>
            <a:r>
              <a:rPr lang="en-GB" sz="2000" dirty="0" smtClean="0"/>
              <a:t>Install </a:t>
            </a:r>
            <a:r>
              <a:rPr lang="en-GB" sz="2000" dirty="0"/>
              <a:t>the same way as native</a:t>
            </a:r>
          </a:p>
          <a:p>
            <a:pPr lvl="1"/>
            <a:r>
              <a:rPr lang="en-GB" sz="2000" dirty="0" smtClean="0"/>
              <a:t>PC-like </a:t>
            </a:r>
            <a:r>
              <a:rPr lang="en-GB" sz="2000" dirty="0"/>
              <a:t>hardware</a:t>
            </a:r>
          </a:p>
          <a:p>
            <a:pPr lvl="1"/>
            <a:r>
              <a:rPr lang="en-GB" sz="2000" dirty="0" smtClean="0"/>
              <a:t>Access </a:t>
            </a:r>
            <a:r>
              <a:rPr lang="en-GB" sz="2000" dirty="0"/>
              <a:t>to fast </a:t>
            </a:r>
            <a:r>
              <a:rPr lang="en-GB" sz="2000" dirty="0" smtClean="0"/>
              <a:t>PV devices</a:t>
            </a:r>
            <a:endParaRPr lang="en-GB" sz="2000" dirty="0"/>
          </a:p>
          <a:p>
            <a:pPr lvl="1"/>
            <a:r>
              <a:rPr lang="en-GB" sz="2000" dirty="0" smtClean="0"/>
              <a:t>Exploit </a:t>
            </a:r>
            <a:r>
              <a:rPr lang="en-GB" sz="2000" dirty="0"/>
              <a:t>nested </a:t>
            </a:r>
            <a:r>
              <a:rPr lang="en-GB" sz="2000" dirty="0" smtClean="0"/>
              <a:t>paging</a:t>
            </a:r>
          </a:p>
          <a:p>
            <a:pPr lvl="1"/>
            <a:r>
              <a:rPr lang="en-GB" sz="2000" dirty="0" smtClean="0">
                <a:hlinkClick r:id="rId3"/>
              </a:rPr>
              <a:t>Good performance trade-offs</a:t>
            </a:r>
            <a:endParaRPr lang="en-GB" sz="2000" dirty="0" smtClean="0"/>
          </a:p>
          <a:p>
            <a:pPr lvl="1"/>
            <a:endParaRPr lang="en-GB" sz="400" dirty="0"/>
          </a:p>
          <a:p>
            <a:r>
              <a:rPr lang="en-GB" sz="2400" dirty="0" smtClean="0"/>
              <a:t>Drivers in Linux 3.x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85140089"/>
              </p:ext>
            </p:extLst>
          </p:nvPr>
        </p:nvGraphicFramePr>
        <p:xfrm>
          <a:off x="6184900" y="2092678"/>
          <a:ext cx="5087939" cy="33070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51269"/>
                <a:gridCol w="1078890"/>
                <a:gridCol w="1078890"/>
                <a:gridCol w="1078890"/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HVM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PV on HVM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PV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alibri" pitchFamily="34" charset="0"/>
                          <a:cs typeface="Calibri" pitchFamily="34" charset="0"/>
                        </a:rPr>
                        <a:t>Boot Sequence</a:t>
                      </a:r>
                      <a:endParaRPr lang="en-GB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Emulated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Emulated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PV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alibri" pitchFamily="34" charset="0"/>
                          <a:cs typeface="Calibri" pitchFamily="34" charset="0"/>
                        </a:rPr>
                        <a:t>Memory</a:t>
                      </a:r>
                      <a:endParaRPr lang="en-GB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HW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HW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PV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alibri" pitchFamily="34" charset="0"/>
                          <a:cs typeface="Calibri" pitchFamily="34" charset="0"/>
                        </a:rPr>
                        <a:t>Interrupts,</a:t>
                      </a:r>
                      <a:r>
                        <a:rPr lang="en-GB" b="1" baseline="0" dirty="0" smtClean="0">
                          <a:latin typeface="Calibri" pitchFamily="34" charset="0"/>
                          <a:cs typeface="Calibri" pitchFamily="34" charset="0"/>
                        </a:rPr>
                        <a:t> Timers &amp; Spinlocks</a:t>
                      </a:r>
                      <a:endParaRPr lang="en-GB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Emulated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PV*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PV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alibri" pitchFamily="34" charset="0"/>
                          <a:cs typeface="Calibri" pitchFamily="34" charset="0"/>
                        </a:rPr>
                        <a:t>Disk &amp; Network</a:t>
                      </a:r>
                      <a:endParaRPr lang="en-GB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Emulated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PV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PV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alibri" pitchFamily="34" charset="0"/>
                          <a:cs typeface="Calibri" pitchFamily="34" charset="0"/>
                        </a:rPr>
                        <a:t>Privileged</a:t>
                      </a:r>
                      <a:r>
                        <a:rPr lang="en-GB" b="1" baseline="0" dirty="0" smtClean="0">
                          <a:latin typeface="Calibri" pitchFamily="34" charset="0"/>
                          <a:cs typeface="Calibri" pitchFamily="34" charset="0"/>
                        </a:rPr>
                        <a:t> Operations</a:t>
                      </a:r>
                      <a:endParaRPr lang="en-GB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HW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HW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PV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smtClean="0"/>
              <a:t>PV on HVM</a:t>
            </a:r>
            <a:endParaRPr lang="en-GB" sz="6000" dirty="0"/>
          </a:p>
        </p:txBody>
      </p:sp>
      <p:sp>
        <p:nvSpPr>
          <p:cNvPr id="6" name="Subtitle 1"/>
          <p:cNvSpPr txBox="1">
            <a:spLocks/>
          </p:cNvSpPr>
          <p:nvPr/>
        </p:nvSpPr>
        <p:spPr bwMode="auto">
          <a:xfrm>
            <a:off x="6077073" y="5564073"/>
            <a:ext cx="5346142" cy="47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GB" sz="1400" dirty="0" smtClean="0">
                <a:solidFill>
                  <a:srgbClr val="000000"/>
                </a:solidFill>
              </a:rPr>
              <a:t>*) Emulated for Windows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164886" y="5559213"/>
            <a:ext cx="1000898" cy="0"/>
          </a:xfrm>
          <a:prstGeom prst="line">
            <a:avLst/>
          </a:prstGeom>
          <a:noFill/>
          <a:ln w="158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9752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4743792"/>
              </p:ext>
            </p:extLst>
          </p:nvPr>
        </p:nvGraphicFramePr>
        <p:xfrm>
          <a:off x="5105399" y="2092678"/>
          <a:ext cx="6167441" cy="33070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51453"/>
                <a:gridCol w="1078997"/>
                <a:gridCol w="1078997"/>
                <a:gridCol w="1078997"/>
                <a:gridCol w="1078997"/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HVM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PV on </a:t>
                      </a:r>
                      <a:b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HVM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PVH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PV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alibri" pitchFamily="34" charset="0"/>
                          <a:cs typeface="Calibri" pitchFamily="34" charset="0"/>
                        </a:rPr>
                        <a:t>Boot Sequence</a:t>
                      </a:r>
                      <a:endParaRPr lang="en-GB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Emulated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Emulated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PV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alibri" pitchFamily="34" charset="0"/>
                          <a:cs typeface="Calibri" pitchFamily="34" charset="0"/>
                        </a:rPr>
                        <a:t>Memory</a:t>
                      </a:r>
                      <a:endParaRPr lang="en-GB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HW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HW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HW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PV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alibri" pitchFamily="34" charset="0"/>
                          <a:cs typeface="Calibri" pitchFamily="34" charset="0"/>
                        </a:rPr>
                        <a:t>Interrupts,</a:t>
                      </a:r>
                      <a:r>
                        <a:rPr lang="en-GB" b="1" baseline="0" dirty="0" smtClean="0">
                          <a:latin typeface="Calibri" pitchFamily="34" charset="0"/>
                          <a:cs typeface="Calibri" pitchFamily="34" charset="0"/>
                        </a:rPr>
                        <a:t> Timers &amp; Spinlocks</a:t>
                      </a:r>
                      <a:endParaRPr lang="en-GB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Emulated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PV*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PV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PV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alibri" pitchFamily="34" charset="0"/>
                          <a:cs typeface="Calibri" pitchFamily="34" charset="0"/>
                        </a:rPr>
                        <a:t>Disk &amp; Network</a:t>
                      </a:r>
                      <a:endParaRPr lang="en-GB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Emulated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PV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PV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PV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alibri" pitchFamily="34" charset="0"/>
                          <a:cs typeface="Calibri" pitchFamily="34" charset="0"/>
                        </a:rPr>
                        <a:t>Privileged</a:t>
                      </a:r>
                      <a:r>
                        <a:rPr lang="en-GB" b="1" baseline="0" dirty="0" smtClean="0">
                          <a:latin typeface="Calibri" pitchFamily="34" charset="0"/>
                          <a:cs typeface="Calibri" pitchFamily="34" charset="0"/>
                        </a:rPr>
                        <a:t> Operations</a:t>
                      </a:r>
                      <a:endParaRPr lang="en-GB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HW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HW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  <a:cs typeface="Calibri" pitchFamily="34" charset="0"/>
                        </a:rPr>
                        <a:t>HW</a:t>
                      </a:r>
                      <a:endParaRPr lang="en-GB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PV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4043" y="2100187"/>
            <a:ext cx="3977997" cy="4425304"/>
          </a:xfrm>
        </p:spPr>
        <p:txBody>
          <a:bodyPr/>
          <a:lstStyle/>
          <a:p>
            <a:r>
              <a:rPr lang="en-GB" sz="2400" dirty="0" smtClean="0"/>
              <a:t>Salient Features</a:t>
            </a:r>
          </a:p>
          <a:p>
            <a:pPr lvl="1"/>
            <a:r>
              <a:rPr lang="en-GB" sz="2000" dirty="0" smtClean="0"/>
              <a:t>Dom0 runs in ring0</a:t>
            </a:r>
          </a:p>
          <a:p>
            <a:pPr lvl="1"/>
            <a:r>
              <a:rPr lang="en-GB" sz="2000" dirty="0" smtClean="0"/>
              <a:t>Event channel (no APIC)</a:t>
            </a:r>
          </a:p>
          <a:p>
            <a:pPr lvl="1"/>
            <a:r>
              <a:rPr lang="en-GB" sz="2000" dirty="0" smtClean="0"/>
              <a:t>Native page  tables</a:t>
            </a:r>
          </a:p>
          <a:p>
            <a:pPr lvl="1"/>
            <a:r>
              <a:rPr lang="en-GB" sz="2000" dirty="0" smtClean="0"/>
              <a:t>Native IDT </a:t>
            </a:r>
          </a:p>
          <a:p>
            <a:r>
              <a:rPr lang="en-GB" sz="2400" dirty="0" smtClean="0"/>
              <a:t>Fastest </a:t>
            </a:r>
            <a:r>
              <a:rPr lang="en-GB" sz="2400" dirty="0"/>
              <a:t>of PV and </a:t>
            </a:r>
            <a:r>
              <a:rPr lang="en-GB" sz="2400" dirty="0" smtClean="0"/>
              <a:t>HVM</a:t>
            </a:r>
          </a:p>
          <a:p>
            <a:pPr lvl="1"/>
            <a:r>
              <a:rPr lang="en-GB" sz="2000" dirty="0" smtClean="0"/>
              <a:t>No need for emulation</a:t>
            </a:r>
          </a:p>
          <a:p>
            <a:pPr lvl="1"/>
            <a:r>
              <a:rPr lang="en-GB" sz="2000" dirty="0" smtClean="0"/>
              <a:t>Uses HW, where PV </a:t>
            </a:r>
            <a:br>
              <a:rPr lang="en-GB" sz="2000" dirty="0" smtClean="0"/>
            </a:br>
            <a:r>
              <a:rPr lang="en-GB" sz="2000" dirty="0" smtClean="0"/>
              <a:t>is slower than HVM</a:t>
            </a:r>
            <a:endParaRPr lang="en-GB" sz="2000" dirty="0"/>
          </a:p>
          <a:p>
            <a:r>
              <a:rPr lang="en-GB" sz="2400" dirty="0" smtClean="0"/>
              <a:t>Being up streamed now</a:t>
            </a:r>
          </a:p>
          <a:p>
            <a:endParaRPr lang="en-GB" sz="500" dirty="0" smtClean="0"/>
          </a:p>
          <a:p>
            <a:pPr marL="0" indent="0">
              <a:buNone/>
            </a:pPr>
            <a:r>
              <a:rPr lang="en-GB" sz="2400" b="1" dirty="0" smtClean="0">
                <a:hlinkClick r:id="rId3"/>
              </a:rPr>
              <a:t>More info …</a:t>
            </a:r>
            <a:endParaRPr lang="en-GB" sz="2400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smtClean="0"/>
              <a:t>PV in HVM Containers: Xen 4.3</a:t>
            </a:r>
            <a:endParaRPr lang="en-GB" sz="6000" dirty="0"/>
          </a:p>
        </p:txBody>
      </p:sp>
      <p:sp>
        <p:nvSpPr>
          <p:cNvPr id="12" name="Subtitle 1"/>
          <p:cNvSpPr txBox="1">
            <a:spLocks/>
          </p:cNvSpPr>
          <p:nvPr/>
        </p:nvSpPr>
        <p:spPr bwMode="auto">
          <a:xfrm>
            <a:off x="5025513" y="5584855"/>
            <a:ext cx="5346142" cy="47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GB" sz="1400" dirty="0" smtClean="0">
                <a:solidFill>
                  <a:srgbClr val="000000"/>
                </a:solidFill>
              </a:rPr>
              <a:t>*) Emulated for Windows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113326" y="5579995"/>
            <a:ext cx="1000898" cy="0"/>
          </a:xfrm>
          <a:prstGeom prst="line">
            <a:avLst/>
          </a:prstGeom>
          <a:noFill/>
          <a:ln w="158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9098280" y="2090648"/>
            <a:ext cx="1097280" cy="3322320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 descr="C:\Users\larsk.CITRITE\Desktop\N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688" y="1581150"/>
            <a:ext cx="1057275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77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smtClean="0"/>
              <a:t>Xen and Linux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09610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043" y="2193547"/>
            <a:ext cx="10359152" cy="411718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Xen was initially a University </a:t>
            </a:r>
            <a:r>
              <a:rPr lang="en-GB" dirty="0"/>
              <a:t>research project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Invasive </a:t>
            </a:r>
            <a:r>
              <a:rPr lang="en-GB" dirty="0"/>
              <a:t>changes to the </a:t>
            </a:r>
            <a:r>
              <a:rPr lang="en-GB" dirty="0" smtClean="0"/>
              <a:t>kernel </a:t>
            </a:r>
            <a:r>
              <a:rPr lang="en-GB" dirty="0"/>
              <a:t>to run Linux as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 </a:t>
            </a:r>
            <a:r>
              <a:rPr lang="en-GB" dirty="0"/>
              <a:t>PV </a:t>
            </a:r>
            <a:r>
              <a:rPr lang="en-GB" dirty="0" smtClean="0"/>
              <a:t>guest and Dom0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smtClean="0"/>
              <a:t>Xen and the Linux Kerne</a:t>
            </a:r>
            <a:r>
              <a:rPr lang="en-GB" sz="6000" dirty="0"/>
              <a:t>l</a:t>
            </a:r>
          </a:p>
        </p:txBody>
      </p:sp>
      <p:sp>
        <p:nvSpPr>
          <p:cNvPr id="4" name="Chevron 3"/>
          <p:cNvSpPr/>
          <p:nvPr/>
        </p:nvSpPr>
        <p:spPr>
          <a:xfrm rot="5400000">
            <a:off x="5630632" y="3193833"/>
            <a:ext cx="925975" cy="1145893"/>
          </a:xfrm>
          <a:prstGeom prst="chevron">
            <a:avLst/>
          </a:prstGeom>
          <a:gradFill>
            <a:gsLst>
              <a:gs pos="0">
                <a:srgbClr val="0070C0">
                  <a:lumMod val="90000"/>
                  <a:lumOff val="10000"/>
                </a:srgbClr>
              </a:gs>
              <a:gs pos="35000">
                <a:srgbClr val="0070C0">
                  <a:lumMod val="60000"/>
                  <a:lumOff val="40000"/>
                </a:srgbClr>
              </a:gs>
              <a:gs pos="100000">
                <a:srgbClr val="0070C0">
                  <a:lumMod val="20000"/>
                  <a:lumOff val="80000"/>
                </a:srgbClr>
              </a:gs>
            </a:gsLst>
          </a:gradFill>
          <a:ln w="47625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484" y="2328779"/>
            <a:ext cx="1541088" cy="172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043" y="1809238"/>
            <a:ext cx="10359152" cy="450529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PVOPS Project</a:t>
            </a:r>
          </a:p>
          <a:p>
            <a:pPr marL="0" indent="0" algn="ctr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sz="1800" dirty="0" smtClean="0"/>
          </a:p>
          <a:p>
            <a:pPr marL="0" indent="0" algn="ctr">
              <a:buNone/>
            </a:pPr>
            <a:r>
              <a:rPr lang="en-GB" sz="4000" b="1" dirty="0" smtClean="0"/>
              <a:t>Xen support in Linux 3.0+</a:t>
            </a:r>
            <a:br>
              <a:rPr lang="en-GB" sz="4000" b="1" dirty="0" smtClean="0"/>
            </a:br>
            <a:r>
              <a:rPr lang="en-GB" dirty="0" smtClean="0"/>
              <a:t>(it is functional – some optimizations missing)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000" dirty="0" smtClean="0"/>
          </a:p>
          <a:p>
            <a:pPr marL="0" indent="0" algn="ctr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On-going optimization work in Linux 3.6 +</a:t>
            </a:r>
            <a:br>
              <a:rPr lang="en-GB" dirty="0" smtClean="0"/>
            </a:br>
            <a:r>
              <a:rPr lang="en-GB" dirty="0" smtClean="0"/>
              <a:t>Supporting new Xen 4.3 functionality (e.g. PVH, ARM)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smtClean="0"/>
              <a:t>Current State</a:t>
            </a:r>
            <a:endParaRPr lang="en-GB" sz="6000" dirty="0"/>
          </a:p>
        </p:txBody>
      </p:sp>
      <p:sp>
        <p:nvSpPr>
          <p:cNvPr id="5" name="Chevron 4"/>
          <p:cNvSpPr/>
          <p:nvPr/>
        </p:nvSpPr>
        <p:spPr>
          <a:xfrm rot="5400000">
            <a:off x="5678331" y="2309770"/>
            <a:ext cx="830576" cy="1145893"/>
          </a:xfrm>
          <a:prstGeom prst="chevron">
            <a:avLst/>
          </a:prstGeom>
          <a:gradFill>
            <a:gsLst>
              <a:gs pos="0">
                <a:srgbClr val="0070C0">
                  <a:lumMod val="90000"/>
                  <a:lumOff val="10000"/>
                </a:srgbClr>
              </a:gs>
              <a:gs pos="35000">
                <a:srgbClr val="0070C0">
                  <a:lumMod val="60000"/>
                  <a:lumOff val="40000"/>
                </a:srgbClr>
              </a:gs>
              <a:gs pos="100000">
                <a:srgbClr val="0070C0">
                  <a:lumMod val="20000"/>
                  <a:lumOff val="80000"/>
                </a:srgbClr>
              </a:gs>
            </a:gsLst>
          </a:gradFill>
          <a:ln w="47625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 rot="5400000">
            <a:off x="5688589" y="4370578"/>
            <a:ext cx="810060" cy="1145893"/>
          </a:xfrm>
          <a:prstGeom prst="chevron">
            <a:avLst/>
          </a:prstGeom>
          <a:gradFill>
            <a:gsLst>
              <a:gs pos="0">
                <a:srgbClr val="0070C0">
                  <a:lumMod val="90000"/>
                  <a:lumOff val="10000"/>
                </a:srgbClr>
              </a:gs>
              <a:gs pos="35000">
                <a:srgbClr val="0070C0">
                  <a:lumMod val="60000"/>
                  <a:lumOff val="40000"/>
                </a:srgbClr>
              </a:gs>
              <a:gs pos="100000">
                <a:srgbClr val="0070C0">
                  <a:lumMod val="20000"/>
                  <a:lumOff val="80000"/>
                </a:srgbClr>
              </a:gs>
            </a:gsLst>
          </a:gradFill>
          <a:ln w="47625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484" y="2328779"/>
            <a:ext cx="1541088" cy="172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57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smtClean="0"/>
              <a:t>What does this mean?</a:t>
            </a:r>
            <a:endParaRPr lang="en-GB" sz="6000" dirty="0"/>
          </a:p>
        </p:txBody>
      </p:sp>
      <p:pic>
        <p:nvPicPr>
          <p:cNvPr id="2050" name="Picture 2" descr="C:\Users\larsk.CITRITE\Documents\Artwork\Xen Mascots\XnfuPanOlympicRe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649" y="2068802"/>
            <a:ext cx="3701971" cy="479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043" y="1809238"/>
            <a:ext cx="10359152" cy="4799379"/>
          </a:xfrm>
        </p:spPr>
        <p:txBody>
          <a:bodyPr/>
          <a:lstStyle/>
          <a:p>
            <a:r>
              <a:rPr lang="en-GB" sz="3600" dirty="0" smtClean="0"/>
              <a:t>Xen Hypervisor is </a:t>
            </a:r>
            <a:r>
              <a:rPr lang="en-GB" sz="3600" b="1" u="sng" dirty="0" smtClean="0"/>
              <a:t>not</a:t>
            </a:r>
            <a:r>
              <a:rPr lang="en-GB" sz="3600" dirty="0" smtClean="0"/>
              <a:t> in the Linux kernel</a:t>
            </a:r>
          </a:p>
          <a:p>
            <a:r>
              <a:rPr lang="en-GB" sz="3600" b="1" u="sng" dirty="0" smtClean="0"/>
              <a:t>BUT</a:t>
            </a:r>
            <a:r>
              <a:rPr lang="en-GB" sz="3600" dirty="0" smtClean="0"/>
              <a:t>: everything Xen needs to run is!</a:t>
            </a:r>
          </a:p>
          <a:p>
            <a:r>
              <a:rPr lang="en-GB" sz="3600" dirty="0" smtClean="0"/>
              <a:t>Xen packages are mostly in Linux </a:t>
            </a:r>
            <a:r>
              <a:rPr lang="en-GB" sz="3600" dirty="0" err="1" smtClean="0"/>
              <a:t>distros</a:t>
            </a:r>
            <a:endParaRPr lang="en-GB" sz="3600" dirty="0" smtClean="0"/>
          </a:p>
          <a:p>
            <a:pPr lvl="1"/>
            <a:r>
              <a:rPr lang="en-GB" dirty="0" smtClean="0"/>
              <a:t>Install Dom0 Linux </a:t>
            </a:r>
            <a:r>
              <a:rPr lang="en-GB" dirty="0" err="1" smtClean="0"/>
              <a:t>distro</a:t>
            </a:r>
            <a:endParaRPr lang="en-GB" dirty="0" smtClean="0"/>
          </a:p>
          <a:p>
            <a:pPr lvl="1"/>
            <a:r>
              <a:rPr lang="en-GB" dirty="0" smtClean="0"/>
              <a:t>Install Xen package(s) or meta package</a:t>
            </a:r>
          </a:p>
          <a:p>
            <a:pPr lvl="1"/>
            <a:r>
              <a:rPr lang="en-GB" dirty="0" smtClean="0"/>
              <a:t>Reboot</a:t>
            </a:r>
          </a:p>
          <a:p>
            <a:pPr lvl="1"/>
            <a:r>
              <a:rPr lang="en-GB" dirty="0" err="1"/>
              <a:t>Config</a:t>
            </a:r>
            <a:r>
              <a:rPr lang="en-GB" dirty="0"/>
              <a:t> stuff: set up disks, peripherals, etc</a:t>
            </a:r>
            <a:r>
              <a:rPr lang="en-GB" dirty="0" smtClean="0"/>
              <a:t>.</a:t>
            </a:r>
          </a:p>
          <a:p>
            <a:pPr marL="457200" lvl="1" indent="0">
              <a:buNone/>
            </a:pPr>
            <a:endParaRPr lang="en-GB" sz="600" dirty="0" smtClean="0"/>
          </a:p>
          <a:p>
            <a:pPr marL="57150" indent="0">
              <a:buNone/>
            </a:pPr>
            <a:r>
              <a:rPr lang="en-GB" b="1" dirty="0" smtClean="0">
                <a:hlinkClick r:id="rId4"/>
              </a:rPr>
              <a:t>More info …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3209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/>
              <a:t>A Brief History of Xen in the Cloud</a:t>
            </a:r>
            <a:endParaRPr lang="en-GB" sz="5400" dirty="0"/>
          </a:p>
        </p:txBody>
      </p:sp>
      <p:sp>
        <p:nvSpPr>
          <p:cNvPr id="47" name="TextBox 46"/>
          <p:cNvSpPr txBox="1"/>
          <p:nvPr/>
        </p:nvSpPr>
        <p:spPr>
          <a:xfrm>
            <a:off x="590310" y="3889086"/>
            <a:ext cx="425948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Calibri" pitchFamily="34" charset="0"/>
                <a:cs typeface="Calibri" pitchFamily="34" charset="0"/>
              </a:rPr>
              <a:t>The </a:t>
            </a:r>
            <a:r>
              <a:rPr lang="en-GB" sz="1800" b="1" dirty="0" err="1">
                <a:latin typeface="Calibri" pitchFamily="34" charset="0"/>
                <a:cs typeface="Calibri" pitchFamily="34" charset="0"/>
              </a:rPr>
              <a:t>XenoServer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b="1" dirty="0">
                <a:latin typeface="Calibri" pitchFamily="34" charset="0"/>
                <a:cs typeface="Calibri" pitchFamily="34" charset="0"/>
              </a:rPr>
              <a:t>project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 is 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building</a:t>
            </a:r>
          </a:p>
          <a:p>
            <a:endParaRPr lang="en-GB" sz="400" i="1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public </a:t>
            </a:r>
            <a:r>
              <a:rPr lang="en-GB" sz="1800" i="1" dirty="0">
                <a:latin typeface="Calibri" pitchFamily="34" charset="0"/>
                <a:cs typeface="Calibri" pitchFamily="34" charset="0"/>
              </a:rPr>
              <a:t>infrastructure for wide-area distributed computing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. </a:t>
            </a: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endParaRPr lang="en-GB" sz="400" dirty="0">
              <a:latin typeface="Calibri" pitchFamily="34" charset="0"/>
              <a:cs typeface="Calibri" pitchFamily="34" charset="0"/>
            </a:endParaRPr>
          </a:p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envisage a world in which </a:t>
            </a:r>
            <a:r>
              <a:rPr lang="en-GB" sz="1800" b="1" dirty="0" err="1">
                <a:latin typeface="Calibri" pitchFamily="34" charset="0"/>
                <a:cs typeface="Calibri" pitchFamily="34" charset="0"/>
              </a:rPr>
              <a:t>XenoServer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 execution platforms will be scattered across the globe and available for any member of the public to submit code for execution.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47285" y="3678122"/>
            <a:ext cx="55769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latin typeface="Calibri" pitchFamily="34" charset="0"/>
                <a:cs typeface="Calibri" pitchFamily="34" charset="0"/>
              </a:rPr>
              <a:t>Global Public Computing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en-GB" sz="1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This </a:t>
            </a:r>
            <a:r>
              <a:rPr lang="en-GB" sz="1800" i="1" dirty="0">
                <a:latin typeface="Calibri" pitchFamily="34" charset="0"/>
                <a:cs typeface="Calibri" pitchFamily="34" charset="0"/>
              </a:rPr>
              <a:t>dissertation proposes a new </a:t>
            </a:r>
            <a:r>
              <a:rPr lang="en-GB" sz="1800" b="1" i="1" dirty="0">
                <a:latin typeface="Calibri" pitchFamily="34" charset="0"/>
                <a:cs typeface="Calibri" pitchFamily="34" charset="0"/>
              </a:rPr>
              <a:t>distributed computing </a:t>
            </a:r>
            <a:r>
              <a:rPr lang="en-GB" sz="1800" b="1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GB" sz="1800" b="1" i="1" dirty="0" smtClean="0">
                <a:latin typeface="Calibri" pitchFamily="34" charset="0"/>
                <a:cs typeface="Calibri" pitchFamily="34" charset="0"/>
              </a:rPr>
            </a:br>
            <a:r>
              <a:rPr lang="en-GB" sz="1800" b="1" i="1" dirty="0" smtClean="0">
                <a:latin typeface="Calibri" pitchFamily="34" charset="0"/>
                <a:cs typeface="Calibri" pitchFamily="34" charset="0"/>
              </a:rPr>
              <a:t>  paradigm</a:t>
            </a:r>
            <a:r>
              <a:rPr lang="en-GB" sz="1800" i="1" dirty="0">
                <a:latin typeface="Calibri" pitchFamily="34" charset="0"/>
                <a:cs typeface="Calibri" pitchFamily="34" charset="0"/>
              </a:rPr>
              <a:t>, termed global public computing, which allows 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GB" sz="1800" i="1" dirty="0" smtClean="0">
                <a:latin typeface="Calibri" pitchFamily="34" charset="0"/>
                <a:cs typeface="Calibri" pitchFamily="34" charset="0"/>
              </a:rPr>
            </a:b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  any </a:t>
            </a:r>
            <a:r>
              <a:rPr lang="en-GB" sz="1800" i="1" dirty="0">
                <a:latin typeface="Calibri" pitchFamily="34" charset="0"/>
                <a:cs typeface="Calibri" pitchFamily="34" charset="0"/>
              </a:rPr>
              <a:t>user to run any code anywhere. Such platforms </a:t>
            </a:r>
            <a:r>
              <a:rPr lang="en-GB" sz="1800" b="1" i="1" dirty="0">
                <a:latin typeface="Calibri" pitchFamily="34" charset="0"/>
                <a:cs typeface="Calibri" pitchFamily="34" charset="0"/>
              </a:rPr>
              <a:t>price </a:t>
            </a:r>
            <a:r>
              <a:rPr lang="en-GB" sz="1800" b="1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GB" sz="1800" b="1" i="1" dirty="0" smtClean="0">
                <a:latin typeface="Calibri" pitchFamily="34" charset="0"/>
                <a:cs typeface="Calibri" pitchFamily="34" charset="0"/>
              </a:rPr>
            </a:br>
            <a:r>
              <a:rPr lang="en-GB" sz="1800" b="1" i="1" dirty="0" smtClean="0">
                <a:latin typeface="Calibri" pitchFamily="34" charset="0"/>
                <a:cs typeface="Calibri" pitchFamily="34" charset="0"/>
              </a:rPr>
              <a:t>  computing </a:t>
            </a:r>
            <a:r>
              <a:rPr lang="en-GB" sz="1800" b="1" i="1" dirty="0">
                <a:latin typeface="Calibri" pitchFamily="34" charset="0"/>
                <a:cs typeface="Calibri" pitchFamily="34" charset="0"/>
              </a:rPr>
              <a:t>resources</a:t>
            </a:r>
            <a:r>
              <a:rPr lang="en-GB" sz="1800" i="1" dirty="0">
                <a:latin typeface="Calibri" pitchFamily="34" charset="0"/>
                <a:cs typeface="Calibri" pitchFamily="34" charset="0"/>
              </a:rPr>
              <a:t>, and ultimately </a:t>
            </a:r>
            <a:r>
              <a:rPr lang="en-GB" sz="1800" b="1" i="1" dirty="0">
                <a:latin typeface="Calibri" pitchFamily="34" charset="0"/>
                <a:cs typeface="Calibri" pitchFamily="34" charset="0"/>
              </a:rPr>
              <a:t>charge users for </a:t>
            </a:r>
            <a:r>
              <a:rPr lang="en-GB" sz="1800" b="1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GB" sz="1800" b="1" i="1" dirty="0" smtClean="0">
                <a:latin typeface="Calibri" pitchFamily="34" charset="0"/>
                <a:cs typeface="Calibri" pitchFamily="34" charset="0"/>
              </a:rPr>
            </a:br>
            <a:r>
              <a:rPr lang="en-GB" sz="1800" b="1" i="1" dirty="0" smtClean="0">
                <a:latin typeface="Calibri" pitchFamily="34" charset="0"/>
                <a:cs typeface="Calibri" pitchFamily="34" charset="0"/>
              </a:rPr>
              <a:t>  resources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i="1" dirty="0">
                <a:latin typeface="Calibri" pitchFamily="34" charset="0"/>
                <a:cs typeface="Calibri" pitchFamily="34" charset="0"/>
              </a:rPr>
              <a:t>consumed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.“</a:t>
            </a:r>
          </a:p>
          <a:p>
            <a:endParaRPr lang="en-GB" sz="1000" i="1" dirty="0">
              <a:latin typeface="Calibri" pitchFamily="34" charset="0"/>
              <a:cs typeface="Calibri" pitchFamily="34" charset="0"/>
            </a:endParaRPr>
          </a:p>
          <a:p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Evangelos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Kotsovinos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, PhD dissertation, 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2004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0" name="직선 화살표 연결선 9"/>
          <p:cNvCxnSpPr/>
          <p:nvPr/>
        </p:nvCxnSpPr>
        <p:spPr>
          <a:xfrm flipV="1">
            <a:off x="659757" y="2696901"/>
            <a:ext cx="10926501" cy="2"/>
          </a:xfrm>
          <a:prstGeom prst="straightConnector1">
            <a:avLst/>
          </a:prstGeom>
          <a:ln w="476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10"/>
          <p:cNvCxnSpPr/>
          <p:nvPr/>
        </p:nvCxnSpPr>
        <p:spPr>
          <a:xfrm rot="5400000">
            <a:off x="776445" y="2670003"/>
            <a:ext cx="50006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90310" y="1938130"/>
            <a:ext cx="1527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Calibri" pitchFamily="34" charset="0"/>
                <a:cs typeface="Calibri" pitchFamily="34" charset="0"/>
              </a:rPr>
              <a:t>Late</a:t>
            </a:r>
            <a:r>
              <a:rPr lang="ko-KR" altLang="en-US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altLang="ko-KR" sz="2800" b="1" dirty="0" smtClean="0">
                <a:latin typeface="Calibri" pitchFamily="34" charset="0"/>
                <a:cs typeface="Calibri" pitchFamily="34" charset="0"/>
              </a:rPr>
              <a:t>90s</a:t>
            </a:r>
            <a:endParaRPr lang="en-US" altLang="ko-KR" sz="28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타원 18"/>
          <p:cNvSpPr/>
          <p:nvPr/>
        </p:nvSpPr>
        <p:spPr>
          <a:xfrm>
            <a:off x="919321" y="2562846"/>
            <a:ext cx="214314" cy="21431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90310" y="2945163"/>
            <a:ext cx="2233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000" b="1" dirty="0" err="1" smtClean="0">
                <a:latin typeface="Calibri" pitchFamily="34" charset="0"/>
                <a:cs typeface="Calibri" pitchFamily="34" charset="0"/>
              </a:rPr>
              <a:t>XenoServer</a:t>
            </a:r>
            <a:r>
              <a:rPr lang="en-GB" altLang="ko-KR" sz="2000" b="1" dirty="0" smtClean="0">
                <a:latin typeface="Calibri" pitchFamily="34" charset="0"/>
                <a:cs typeface="Calibri" pitchFamily="34" charset="0"/>
              </a:rPr>
              <a:t> Project</a:t>
            </a:r>
            <a:endParaRPr lang="en-US" altLang="ko-KR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(Cambridge Univ.)</a:t>
            </a:r>
            <a:endParaRPr lang="ko-KR" alt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Chevron 68"/>
          <p:cNvSpPr/>
          <p:nvPr/>
        </p:nvSpPr>
        <p:spPr>
          <a:xfrm>
            <a:off x="4980635" y="4479235"/>
            <a:ext cx="770807" cy="914564"/>
          </a:xfrm>
          <a:prstGeom prst="chevron">
            <a:avLst/>
          </a:prstGeom>
          <a:gradFill>
            <a:gsLst>
              <a:gs pos="0">
                <a:srgbClr val="0070C0">
                  <a:lumMod val="90000"/>
                  <a:lumOff val="10000"/>
                </a:srgbClr>
              </a:gs>
              <a:gs pos="35000">
                <a:srgbClr val="0070C0">
                  <a:lumMod val="60000"/>
                  <a:lumOff val="40000"/>
                </a:srgbClr>
              </a:gs>
              <a:gs pos="100000">
                <a:srgbClr val="0070C0">
                  <a:lumMod val="20000"/>
                  <a:lumOff val="80000"/>
                </a:srgbClr>
              </a:gs>
            </a:gsLst>
          </a:gradFill>
          <a:ln w="47625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9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49" grpId="1"/>
      <p:bldP spid="52" grpId="0"/>
      <p:bldP spid="58" grpId="0"/>
      <p:bldP spid="69" grpId="0" animBg="1"/>
      <p:bldP spid="6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smtClean="0"/>
              <a:t>XCP Project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81473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608403" y="273692"/>
            <a:ext cx="10966595" cy="1145186"/>
          </a:xfrm>
        </p:spPr>
        <p:txBody>
          <a:bodyPr tIns="38807"/>
          <a:lstStyle/>
          <a:p>
            <a:pPr algn="l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6000" dirty="0" smtClean="0"/>
              <a:t>XCP – Xen Cloud Platform</a:t>
            </a:r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6254478" y="1999485"/>
            <a:ext cx="5251068" cy="417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8224" rIns="0" bIns="0"/>
          <a:lstStyle>
            <a:lvl1pPr marL="431800" indent="-3238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eaLnBrk="1">
              <a:spcAft>
                <a:spcPts val="1413"/>
              </a:spcAft>
              <a:buSzPct val="45000"/>
              <a:buFont typeface="Wingdings" pitchFamily="2" charset="2"/>
              <a:buChar char="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GPLv2 </a:t>
            </a:r>
            <a:endParaRPr lang="en-US" sz="28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>
              <a:spcAft>
                <a:spcPts val="1413"/>
              </a:spcAft>
              <a:buSzPct val="45000"/>
              <a:buFont typeface="Wingdings" pitchFamily="2" charset="2"/>
              <a:buChar char=""/>
            </a:pP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XenServer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is a commercial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</a:rPr>
              <a:t>distro</a:t>
            </a:r>
            <a:endParaRPr lang="en-US" sz="28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>
              <a:spcAft>
                <a:spcPts val="1413"/>
              </a:spcAft>
              <a:buSzPct val="45000"/>
              <a:buFont typeface="Wingdings" pitchFamily="2" charset="2"/>
              <a:buChar char=""/>
            </a:pP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Complete vertical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stack for server virtualization</a:t>
            </a:r>
          </a:p>
          <a:p>
            <a:pPr eaLnBrk="1">
              <a:spcAft>
                <a:spcPts val="1413"/>
              </a:spcAft>
              <a:buSzPct val="45000"/>
              <a:buFont typeface="Wingdings" pitchFamily="2" charset="2"/>
              <a:buChar char="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Distributed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as </a:t>
            </a:r>
            <a:endParaRPr lang="en-GB" sz="2000" dirty="0" smtClean="0"/>
          </a:p>
          <a:p>
            <a:pPr marL="800100" lvl="1" indent="-342900" eaLnBrk="1">
              <a:spcAft>
                <a:spcPts val="1413"/>
              </a:spcAft>
              <a:buSzPct val="45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Appliance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(ISO)</a:t>
            </a:r>
          </a:p>
          <a:p>
            <a:pPr marL="800100" lvl="1" indent="-342900" eaLnBrk="1">
              <a:spcAft>
                <a:spcPts val="1413"/>
              </a:spcAft>
              <a:buSzPct val="45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Packages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in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Debian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&amp;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Ubuntu</a:t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(more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distros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to come)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098" name="Picture 2" descr="C:\Users\larsk.CITRITE\Desktop\Picture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4" y="1720417"/>
            <a:ext cx="4999038" cy="477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14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smtClean="0"/>
              <a:t>Major XCP Features</a:t>
            </a:r>
            <a:endParaRPr lang="en-GB" sz="6000" dirty="0"/>
          </a:p>
        </p:txBody>
      </p:sp>
      <p:pic>
        <p:nvPicPr>
          <p:cNvPr id="5" name="Picture 2" descr="C:\Users\larsk.CITRITE\Documents\Artwork\Xen Mascots\XnfuPanEcosystem0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670" y="1578380"/>
            <a:ext cx="2476568" cy="320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VM lifecycle: live snapshots, checkpoint, migration </a:t>
            </a:r>
            <a:endParaRPr lang="en-US" sz="3200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900" dirty="0">
              <a:solidFill>
                <a:srgbClr val="000000"/>
              </a:solidFill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Resource pools: f</a:t>
            </a:r>
            <a:r>
              <a:rPr lang="en-US" dirty="0" smtClean="0">
                <a:solidFill>
                  <a:srgbClr val="000000"/>
                </a:solidFill>
              </a:rPr>
              <a:t>lexible </a:t>
            </a:r>
            <a:r>
              <a:rPr lang="en-US" dirty="0">
                <a:solidFill>
                  <a:srgbClr val="000000"/>
                </a:solidFill>
              </a:rPr>
              <a:t>storage and networking</a:t>
            </a:r>
            <a:endParaRPr lang="en-US" sz="3200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900" dirty="0">
              <a:solidFill>
                <a:srgbClr val="000000"/>
              </a:solidFill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Event tracking: progress, notification </a:t>
            </a:r>
            <a:endParaRPr lang="en-US" sz="3200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900" dirty="0">
              <a:solidFill>
                <a:srgbClr val="000000"/>
              </a:solidFill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Upgrade and patching capabilities </a:t>
            </a:r>
            <a:endParaRPr lang="en-US" sz="3200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900" dirty="0">
              <a:solidFill>
                <a:srgbClr val="000000"/>
              </a:solidFill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Real-time performance monitoring and alerting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sz="900" dirty="0">
              <a:solidFill>
                <a:srgbClr val="000000"/>
              </a:solidFill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Built-in support and templates for Windows and Linux </a:t>
            </a:r>
            <a:r>
              <a:rPr lang="en-US" dirty="0" smtClean="0">
                <a:solidFill>
                  <a:srgbClr val="000000"/>
                </a:solidFill>
              </a:rPr>
              <a:t>guests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900" dirty="0">
              <a:solidFill>
                <a:srgbClr val="000000"/>
              </a:solidFill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Open </a:t>
            </a:r>
            <a:r>
              <a:rPr lang="en-US" dirty="0" err="1">
                <a:solidFill>
                  <a:srgbClr val="000000"/>
                </a:solidFill>
              </a:rPr>
              <a:t>vSwitch</a:t>
            </a:r>
            <a:r>
              <a:rPr lang="en-US" dirty="0">
                <a:solidFill>
                  <a:srgbClr val="000000"/>
                </a:solidFill>
              </a:rPr>
              <a:t> support </a:t>
            </a:r>
            <a:r>
              <a:rPr lang="en-US" dirty="0" smtClean="0">
                <a:solidFill>
                  <a:srgbClr val="000000"/>
                </a:solidFill>
              </a:rPr>
              <a:t>built-in (default)</a:t>
            </a:r>
            <a:endParaRPr lang="en-US" dirty="0">
              <a:solidFill>
                <a:srgbClr val="000000"/>
              </a:solidFill>
            </a:endParaRPr>
          </a:p>
          <a:p>
            <a:pPr marL="114300" lvl="1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sz="700" dirty="0">
              <a:solidFill>
                <a:srgbClr val="000000"/>
              </a:solidFill>
            </a:endParaRPr>
          </a:p>
          <a:p>
            <a:pPr marL="114300" lvl="1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sz="900" dirty="0" smtClean="0">
              <a:solidFill>
                <a:srgbClr val="000000"/>
              </a:solidFill>
            </a:endParaRPr>
          </a:p>
          <a:p>
            <a:pPr marL="114300" lvl="1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sz="900" dirty="0">
              <a:solidFill>
                <a:srgbClr val="000000"/>
              </a:solidFill>
            </a:endParaRPr>
          </a:p>
          <a:p>
            <a:pPr marL="114300" lvl="1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sz="900" dirty="0" smtClean="0">
                <a:solidFill>
                  <a:srgbClr val="000000"/>
                </a:solidFill>
              </a:rPr>
              <a:t/>
            </a:r>
            <a:br>
              <a:rPr lang="en-US" sz="900" dirty="0" smtClean="0">
                <a:solidFill>
                  <a:srgbClr val="000000"/>
                </a:solidFill>
              </a:rPr>
            </a:br>
            <a:endParaRPr lang="en-US" sz="9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GB" sz="2400" dirty="0"/>
              <a:t>•   </a:t>
            </a:r>
            <a:r>
              <a:rPr lang="en-GB" sz="2400" b="1" dirty="0"/>
              <a:t>Internal Improvements:</a:t>
            </a:r>
            <a:r>
              <a:rPr lang="en-GB" sz="2400" dirty="0"/>
              <a:t>  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     Xen </a:t>
            </a:r>
            <a:r>
              <a:rPr lang="en-GB" sz="2400" dirty="0"/>
              <a:t>4.1.2, </a:t>
            </a:r>
            <a:r>
              <a:rPr lang="en-GB" sz="2400" dirty="0" err="1"/>
              <a:t>CentOS</a:t>
            </a:r>
            <a:r>
              <a:rPr lang="en-GB" sz="2400" dirty="0"/>
              <a:t> 5.7 with kernel </a:t>
            </a:r>
            <a:r>
              <a:rPr lang="en-GB" sz="2400" dirty="0" smtClean="0"/>
              <a:t>2.6.32.43, Open </a:t>
            </a:r>
            <a:r>
              <a:rPr lang="en-GB" sz="2400" dirty="0" err="1"/>
              <a:t>vSwitch</a:t>
            </a:r>
            <a:r>
              <a:rPr lang="en-GB" sz="2400" dirty="0"/>
              <a:t> </a:t>
            </a:r>
            <a:r>
              <a:rPr lang="en-GB" sz="2400" dirty="0" smtClean="0"/>
              <a:t>1.4.1</a:t>
            </a:r>
          </a:p>
          <a:p>
            <a:pPr marL="57150" indent="0">
              <a:buNone/>
            </a:pPr>
            <a:r>
              <a:rPr lang="en-GB" sz="2400" dirty="0" smtClean="0"/>
              <a:t>•   </a:t>
            </a:r>
            <a:r>
              <a:rPr lang="en-GB" sz="2400" b="1" dirty="0"/>
              <a:t>New </a:t>
            </a:r>
            <a:r>
              <a:rPr lang="en-GB" sz="2400" b="1" dirty="0" smtClean="0"/>
              <a:t>format </a:t>
            </a:r>
            <a:r>
              <a:rPr lang="en-GB" sz="2400" b="1" dirty="0"/>
              <a:t>Windows drivers: </a:t>
            </a:r>
            <a:r>
              <a:rPr lang="en-GB" sz="2400" dirty="0"/>
              <a:t>installable by Windows Update Service</a:t>
            </a:r>
            <a:endParaRPr lang="en-GB" sz="1800" dirty="0"/>
          </a:p>
          <a:p>
            <a:pPr marL="57150" indent="0">
              <a:buNone/>
            </a:pPr>
            <a:r>
              <a:rPr lang="en-GB" sz="2400" dirty="0"/>
              <a:t>•   </a:t>
            </a:r>
            <a:r>
              <a:rPr lang="en-GB" sz="2400" b="1" dirty="0"/>
              <a:t>Networking:</a:t>
            </a:r>
            <a:r>
              <a:rPr lang="en-GB" sz="2400" dirty="0"/>
              <a:t> Better VLAN scalability, LACP bonding, IPv6</a:t>
            </a:r>
            <a:endParaRPr lang="en-GB" sz="1800" dirty="0"/>
          </a:p>
          <a:p>
            <a:pPr marL="57150" indent="0">
              <a:buNone/>
            </a:pPr>
            <a:r>
              <a:rPr lang="en-GB" sz="2400" dirty="0"/>
              <a:t>•   </a:t>
            </a:r>
            <a:r>
              <a:rPr lang="en-GB" sz="2400" b="1" dirty="0"/>
              <a:t>More guest OS templates:</a:t>
            </a:r>
            <a:r>
              <a:rPr lang="en-GB" sz="2400" dirty="0"/>
              <a:t> Ubuntu Precise 12.04, RHEL/</a:t>
            </a:r>
            <a:r>
              <a:rPr lang="en-GB" sz="2400" dirty="0" err="1"/>
              <a:t>CentOS</a:t>
            </a:r>
            <a:r>
              <a:rPr lang="en-GB" sz="2400" dirty="0"/>
              <a:t>,  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     Oracle </a:t>
            </a:r>
            <a:r>
              <a:rPr lang="en-GB" sz="2400" dirty="0"/>
              <a:t>Enterprise Linux 6.1 &amp; 6.2, Windows 8</a:t>
            </a:r>
            <a:endParaRPr lang="en-GB" sz="1800" dirty="0"/>
          </a:p>
          <a:p>
            <a:pPr marL="57150" indent="0">
              <a:buNone/>
            </a:pPr>
            <a:r>
              <a:rPr lang="en-GB" sz="2400" dirty="0"/>
              <a:t>•   </a:t>
            </a:r>
            <a:r>
              <a:rPr lang="en-GB" sz="2400" b="1" dirty="0"/>
              <a:t>Storage </a:t>
            </a:r>
            <a:r>
              <a:rPr lang="en-GB" sz="2400" b="1" dirty="0" err="1"/>
              <a:t>XenMotion</a:t>
            </a:r>
            <a:r>
              <a:rPr lang="en-GB" sz="2400" b="1" dirty="0"/>
              <a:t>:</a:t>
            </a:r>
            <a:endParaRPr lang="en-GB" sz="1800" dirty="0"/>
          </a:p>
          <a:p>
            <a:pPr marL="514350" lvl="1" indent="0">
              <a:buNone/>
            </a:pPr>
            <a:r>
              <a:rPr lang="en-GB" sz="2000" dirty="0"/>
              <a:t>–  Migrate VMs between hosts or pools without shared storage</a:t>
            </a:r>
          </a:p>
          <a:p>
            <a:pPr marL="514350" lvl="1" indent="0">
              <a:buNone/>
            </a:pPr>
            <a:r>
              <a:rPr lang="en-GB" sz="2000" dirty="0"/>
              <a:t>–  Move a VM’s disks between storage repositories while the VM is </a:t>
            </a:r>
            <a:r>
              <a:rPr lang="en-GB" sz="2000" dirty="0" smtClean="0"/>
              <a:t>running</a:t>
            </a:r>
          </a:p>
          <a:p>
            <a:pPr marL="514350" lvl="1" indent="0">
              <a:buNone/>
            </a:pPr>
            <a:endParaRPr lang="en-GB" sz="1000" dirty="0" smtClean="0"/>
          </a:p>
          <a:p>
            <a:pPr marL="114300" indent="0">
              <a:buNone/>
            </a:pPr>
            <a:r>
              <a:rPr lang="en-GB" sz="2400" b="1" dirty="0" smtClean="0">
                <a:hlinkClick r:id="rId3"/>
              </a:rPr>
              <a:t>More Info …</a:t>
            </a:r>
            <a:endParaRPr lang="en-GB" sz="2400" b="1" dirty="0"/>
          </a:p>
          <a:p>
            <a:pPr marL="0" indent="0">
              <a:buNone/>
            </a:pPr>
            <a:endParaRPr lang="en-GB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smtClean="0"/>
              <a:t>XCP </a:t>
            </a:r>
            <a:r>
              <a:rPr lang="en-GB" sz="6000" dirty="0"/>
              <a:t>1.6 – to ship in Sep/Oct 12</a:t>
            </a:r>
            <a:endParaRPr lang="en-GB" sz="6000" b="0" dirty="0"/>
          </a:p>
        </p:txBody>
      </p:sp>
    </p:spTree>
    <p:extLst>
      <p:ext uri="{BB962C8B-B14F-4D97-AF65-F5344CB8AC3E}">
        <p14:creationId xmlns:p14="http://schemas.microsoft.com/office/powerpoint/2010/main" val="14518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1010653" y="3043989"/>
            <a:ext cx="508935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075947" y="2237874"/>
            <a:ext cx="5872174" cy="42110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</a:rPr>
              <a:t>XCP and Cloud Orchestration </a:t>
            </a:r>
            <a:r>
              <a:rPr lang="en-US" dirty="0" smtClean="0">
                <a:latin typeface="Arial" pitchFamily="34" charset="0"/>
              </a:rPr>
              <a:t>Stacks</a:t>
            </a:r>
            <a:endParaRPr lang="en-GB" dirty="0"/>
          </a:p>
        </p:txBody>
      </p:sp>
      <p:pic>
        <p:nvPicPr>
          <p:cNvPr id="5" name="Picture 2" descr="C:\Users\larsk.CITRITE\Desktop\Picture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4" y="1720417"/>
            <a:ext cx="4999038" cy="477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408" y="3113970"/>
            <a:ext cx="3288472" cy="149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960" y="4181499"/>
            <a:ext cx="2051923" cy="211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987644" y="4237519"/>
            <a:ext cx="3960477" cy="1128713"/>
            <a:chOff x="7987644" y="4237519"/>
            <a:chExt cx="3960477" cy="1128713"/>
          </a:xfrm>
        </p:grpSpPr>
        <p:pic>
          <p:nvPicPr>
            <p:cNvPr id="3076" name="Picture 4" descr="C:\Users\larsk.CITRITE\Desktop\rackspace_logo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7644" y="4405359"/>
              <a:ext cx="1098152" cy="834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larsk.CITRITE\Desktop\image1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9326" y="4237519"/>
              <a:ext cx="3048795" cy="1128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7" name="Picture 5" descr="C:\Users\larsk.CITRITE\Desktop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181" y="5239956"/>
            <a:ext cx="1112837" cy="107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arsk.CITRITE\Desktop\ApacheCloudstac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408" y="2396563"/>
            <a:ext cx="5339506" cy="10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59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smtClean="0"/>
              <a:t>Challenges for FOSS hypervisors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08478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043" y="1541198"/>
            <a:ext cx="10359152" cy="1531301"/>
          </a:xfrm>
        </p:spPr>
        <p:txBody>
          <a:bodyPr/>
          <a:lstStyle/>
          <a:p>
            <a:r>
              <a:rPr lang="en-GB" sz="4000" dirty="0" smtClean="0"/>
              <a:t>“</a:t>
            </a:r>
            <a:r>
              <a:rPr lang="en-GB" sz="4000" dirty="0"/>
              <a:t>Security and </a:t>
            </a:r>
            <a:r>
              <a:rPr lang="en-GB" sz="4000" dirty="0" err="1"/>
              <a:t>QoS</a:t>
            </a:r>
            <a:r>
              <a:rPr lang="en-GB" sz="4000" dirty="0"/>
              <a:t>/Reliability are amongst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  the </a:t>
            </a:r>
            <a:r>
              <a:rPr lang="en-GB" sz="4000" dirty="0"/>
              <a:t>top 3 blockers for cloud </a:t>
            </a:r>
            <a:r>
              <a:rPr lang="en-GB" sz="4000" dirty="0" smtClean="0"/>
              <a:t>adoption”</a:t>
            </a:r>
            <a:endParaRPr lang="en-GB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157487" y="2916821"/>
            <a:ext cx="3032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hlinkClick r:id="rId3"/>
              </a:rPr>
              <a:t>www.colt.net/cio-research</a:t>
            </a:r>
            <a:endParaRPr lang="en-GB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4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arsk.CITRITE\Documents\Artwork\Xen Mascots\XnfuPanSecurity02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069" y="2107744"/>
            <a:ext cx="4357688" cy="563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33375"/>
            <a:ext cx="10776857" cy="1144588"/>
          </a:xfrm>
        </p:spPr>
        <p:txBody>
          <a:bodyPr/>
          <a:lstStyle/>
          <a:p>
            <a:r>
              <a:rPr lang="en-GB" dirty="0" smtClean="0"/>
              <a:t>Security and the </a:t>
            </a:r>
            <a:r>
              <a:rPr lang="en-GB" dirty="0"/>
              <a:t>N</a:t>
            </a:r>
            <a:r>
              <a:rPr lang="en-GB" dirty="0" smtClean="0"/>
              <a:t>ext Wave of Virtualization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Security is a key requirement for Cloud</a:t>
            </a:r>
          </a:p>
          <a:p>
            <a:endParaRPr lang="en-GB" sz="1000" dirty="0" smtClean="0"/>
          </a:p>
          <a:p>
            <a:r>
              <a:rPr lang="en-GB" dirty="0" smtClean="0"/>
              <a:t>Security is the primary goal of virtualization on the Client</a:t>
            </a:r>
          </a:p>
          <a:p>
            <a:pPr lvl="1"/>
            <a:r>
              <a:rPr lang="en-GB" sz="2400" dirty="0" err="1" smtClean="0"/>
              <a:t>Xen’s</a:t>
            </a:r>
            <a:r>
              <a:rPr lang="en-GB" sz="2400" dirty="0" smtClean="0"/>
              <a:t> advanced security features were developed</a:t>
            </a:r>
            <a:br>
              <a:rPr lang="en-GB" sz="2400" dirty="0" smtClean="0"/>
            </a:br>
            <a:r>
              <a:rPr lang="en-GB" sz="2400" dirty="0" smtClean="0"/>
              <a:t>for security sensitive Desktop use-cases (NSA)</a:t>
            </a:r>
          </a:p>
          <a:p>
            <a:pPr lvl="1"/>
            <a:endParaRPr lang="en-GB" sz="1000" dirty="0" smtClean="0"/>
          </a:p>
          <a:p>
            <a:r>
              <a:rPr lang="en-GB" dirty="0" smtClean="0"/>
              <a:t>Maintaining </a:t>
            </a:r>
            <a:r>
              <a:rPr lang="en-GB" dirty="0"/>
              <a:t>isolation between VMs is </a:t>
            </a:r>
            <a:r>
              <a:rPr lang="en-GB" dirty="0" smtClean="0"/>
              <a:t>critical</a:t>
            </a:r>
            <a:br>
              <a:rPr lang="en-GB" dirty="0" smtClean="0"/>
            </a:br>
            <a:r>
              <a:rPr lang="en-GB" sz="2400" dirty="0" smtClean="0"/>
              <a:t>(multi-tenancy)</a:t>
            </a:r>
          </a:p>
        </p:txBody>
      </p:sp>
    </p:spTree>
    <p:extLst>
      <p:ext uri="{BB962C8B-B14F-4D97-AF65-F5344CB8AC3E}">
        <p14:creationId xmlns:p14="http://schemas.microsoft.com/office/powerpoint/2010/main" val="76582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arsk.CITRITE\Documents\Artwork\Xen Mascots\XnfuPanSecurity02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069" y="2107744"/>
            <a:ext cx="4357688" cy="563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BF22-2A61-4844-96A4-6CA09801C4BF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>
                <a:latin typeface="Calibri" pitchFamily="34" charset="0"/>
                <a:cs typeface="Calibri" pitchFamily="34" charset="0"/>
              </a:rPr>
              <a:t>Xen Security &amp; Robustness Advantages</a:t>
            </a:r>
            <a:endParaRPr lang="en-GB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Even without Advanced Security Features</a:t>
            </a:r>
            <a:r>
              <a:rPr lang="en-GB" sz="2800" dirty="0"/>
              <a:t> </a:t>
            </a:r>
            <a:endParaRPr lang="en-GB" sz="2800" dirty="0" smtClean="0"/>
          </a:p>
          <a:p>
            <a:pPr lvl="1"/>
            <a:r>
              <a:rPr lang="en-GB" sz="2400" dirty="0" smtClean="0"/>
              <a:t>Well-defined </a:t>
            </a:r>
            <a:r>
              <a:rPr lang="en-GB" sz="2400" dirty="0"/>
              <a:t>trusted computing </a:t>
            </a:r>
            <a:r>
              <a:rPr lang="en-GB" sz="2400" dirty="0" smtClean="0"/>
              <a:t>base  (much smaller than on type-2 HV) </a:t>
            </a:r>
          </a:p>
          <a:p>
            <a:pPr lvl="1"/>
            <a:r>
              <a:rPr lang="en-GB" sz="2400" dirty="0" smtClean="0"/>
              <a:t>Minimal </a:t>
            </a:r>
            <a:r>
              <a:rPr lang="en-GB" sz="2400" dirty="0"/>
              <a:t>services in hypervisor </a:t>
            </a:r>
            <a:r>
              <a:rPr lang="en-GB" sz="2400" dirty="0" smtClean="0"/>
              <a:t>layer</a:t>
            </a:r>
          </a:p>
          <a:p>
            <a:pPr lvl="1"/>
            <a:endParaRPr lang="en-GB" sz="800" dirty="0"/>
          </a:p>
          <a:p>
            <a:r>
              <a:rPr lang="en-GB" sz="2800" b="1" dirty="0" smtClean="0"/>
              <a:t>More Robustness:</a:t>
            </a:r>
            <a:r>
              <a:rPr lang="en-GB" sz="2800" dirty="0" smtClean="0"/>
              <a:t> Mature, Tried &amp; Tested, Architecture</a:t>
            </a:r>
          </a:p>
          <a:p>
            <a:endParaRPr lang="en-GB" sz="800" dirty="0" smtClean="0"/>
          </a:p>
          <a:p>
            <a:r>
              <a:rPr lang="en-GB" sz="2800" dirty="0" smtClean="0"/>
              <a:t>Xen Security Modules (or XSM)</a:t>
            </a:r>
          </a:p>
          <a:p>
            <a:pPr lvl="1"/>
            <a:r>
              <a:rPr lang="en-GB" sz="2400" dirty="0" smtClean="0"/>
              <a:t>Developed, maintained and contributed to Xen by NSA</a:t>
            </a:r>
          </a:p>
          <a:p>
            <a:pPr lvl="1"/>
            <a:r>
              <a:rPr lang="en-GB" sz="2400" dirty="0" smtClean="0"/>
              <a:t>Generalized Security Framework for Xen</a:t>
            </a:r>
          </a:p>
          <a:p>
            <a:pPr lvl="1"/>
            <a:r>
              <a:rPr lang="en-GB" sz="2400" dirty="0" smtClean="0"/>
              <a:t>Compatible with </a:t>
            </a:r>
            <a:r>
              <a:rPr lang="en-GB" sz="2400" dirty="0" err="1" smtClean="0">
                <a:hlinkClick r:id="rId4"/>
              </a:rPr>
              <a:t>SELinux</a:t>
            </a:r>
            <a:r>
              <a:rPr lang="en-GB" sz="2400" dirty="0" smtClean="0"/>
              <a:t> (tools, architecture)</a:t>
            </a:r>
          </a:p>
          <a:p>
            <a:pPr lvl="1"/>
            <a:r>
              <a:rPr lang="en-GB" sz="2400" dirty="0" smtClean="0"/>
              <a:t>XSM </a:t>
            </a:r>
            <a:r>
              <a:rPr lang="en-GB" sz="2400" dirty="0"/>
              <a:t>object classes maps onto Xen </a:t>
            </a:r>
            <a:r>
              <a:rPr lang="en-GB" sz="2400" dirty="0" smtClean="0"/>
              <a:t>features</a:t>
            </a:r>
          </a:p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61696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043" y="1809239"/>
            <a:ext cx="10696710" cy="4338898"/>
          </a:xfrm>
        </p:spPr>
        <p:txBody>
          <a:bodyPr/>
          <a:lstStyle/>
          <a:p>
            <a:r>
              <a:rPr lang="en-GB" sz="2400" dirty="0" smtClean="0"/>
              <a:t>Split Control Domain </a:t>
            </a:r>
            <a:r>
              <a:rPr lang="en-GB" sz="2400" dirty="0"/>
              <a:t>into Driver, Stub and Service </a:t>
            </a:r>
            <a:r>
              <a:rPr lang="en-GB" sz="2400" dirty="0" smtClean="0"/>
              <a:t>Domains</a:t>
            </a:r>
          </a:p>
          <a:p>
            <a:pPr lvl="1"/>
            <a:r>
              <a:rPr lang="en-GB" sz="2000" dirty="0" smtClean="0"/>
              <a:t>Each contains a specific set of control logic</a:t>
            </a:r>
          </a:p>
          <a:p>
            <a:pPr lvl="1"/>
            <a:r>
              <a:rPr lang="en-GB" sz="2000" dirty="0" smtClean="0"/>
              <a:t>See: ”</a:t>
            </a:r>
            <a:r>
              <a:rPr lang="en-GB" sz="2000" dirty="0" smtClean="0">
                <a:hlinkClick r:id="rId3"/>
              </a:rPr>
              <a:t>Breaking </a:t>
            </a:r>
            <a:r>
              <a:rPr lang="en-GB" sz="2000" dirty="0">
                <a:hlinkClick r:id="rId3"/>
              </a:rPr>
              <a:t>up is hard to </a:t>
            </a:r>
            <a:r>
              <a:rPr lang="en-GB" sz="2000" dirty="0" smtClean="0">
                <a:hlinkClick r:id="rId3"/>
              </a:rPr>
              <a:t>do</a:t>
            </a:r>
            <a:r>
              <a:rPr lang="en-GB" sz="2000" dirty="0" smtClean="0"/>
              <a:t>” @ </a:t>
            </a:r>
            <a:r>
              <a:rPr lang="en-GB" sz="2000" dirty="0" smtClean="0">
                <a:hlinkClick r:id="rId4"/>
              </a:rPr>
              <a:t>Xen Papers</a:t>
            </a:r>
            <a:endParaRPr lang="en-GB" sz="2000" dirty="0" smtClean="0"/>
          </a:p>
          <a:p>
            <a:pPr lvl="1"/>
            <a:r>
              <a:rPr lang="en-GB" sz="2000" dirty="0" smtClean="0"/>
              <a:t>See: “</a:t>
            </a:r>
            <a:r>
              <a:rPr lang="en-GB" sz="2000" dirty="0" smtClean="0">
                <a:hlinkClick r:id="rId5"/>
              </a:rPr>
              <a:t>Domain 0 Disaggregation for XCP and </a:t>
            </a:r>
            <a:r>
              <a:rPr lang="en-GB" sz="2000" dirty="0" err="1" smtClean="0">
                <a:hlinkClick r:id="rId5"/>
              </a:rPr>
              <a:t>XenServer</a:t>
            </a:r>
            <a:r>
              <a:rPr lang="en-GB" sz="2000" dirty="0" smtClean="0"/>
              <a:t>” </a:t>
            </a:r>
          </a:p>
          <a:p>
            <a:pPr lvl="1"/>
            <a:endParaRPr lang="en-GB" sz="600" dirty="0" smtClean="0"/>
          </a:p>
          <a:p>
            <a:r>
              <a:rPr lang="en-GB" sz="2400" dirty="0" smtClean="0"/>
              <a:t>Unique benefit of the Xen architecture</a:t>
            </a:r>
          </a:p>
          <a:p>
            <a:pPr lvl="1"/>
            <a:r>
              <a:rPr lang="en-GB" sz="2000" b="1" dirty="0" smtClean="0"/>
              <a:t>Security</a:t>
            </a:r>
            <a:r>
              <a:rPr lang="en-GB" sz="2000" dirty="0" smtClean="0"/>
              <a:t>: Minimum privilege; Narrow interfaces</a:t>
            </a:r>
          </a:p>
          <a:p>
            <a:pPr lvl="1"/>
            <a:r>
              <a:rPr lang="en-GB" sz="2000" b="1" dirty="0"/>
              <a:t>Robustness:</a:t>
            </a:r>
            <a:r>
              <a:rPr lang="en-GB" sz="2000" dirty="0"/>
              <a:t> ability to safely restart parts of the system</a:t>
            </a:r>
          </a:p>
          <a:p>
            <a:pPr lvl="1"/>
            <a:r>
              <a:rPr lang="en-GB" sz="2000" b="1" dirty="0" smtClean="0"/>
              <a:t>Performance:</a:t>
            </a:r>
            <a:r>
              <a:rPr lang="en-GB" sz="2000" dirty="0" smtClean="0"/>
              <a:t> lightweight, e.g. Mini OS directly on hypervisor</a:t>
            </a:r>
          </a:p>
          <a:p>
            <a:pPr lvl="1"/>
            <a:r>
              <a:rPr lang="en-GB" sz="2000" b="1" dirty="0" smtClean="0"/>
              <a:t>Scalability:</a:t>
            </a:r>
            <a:r>
              <a:rPr lang="en-GB" sz="2000" dirty="0" smtClean="0"/>
              <a:t> more distributed system (less reliable on Dom0)</a:t>
            </a:r>
          </a:p>
          <a:p>
            <a:pPr lvl="1"/>
            <a:endParaRPr lang="en-GB" sz="600" dirty="0" smtClean="0"/>
          </a:p>
          <a:p>
            <a:r>
              <a:rPr lang="en-GB" sz="2400" dirty="0" smtClean="0"/>
              <a:t>Used today by </a:t>
            </a:r>
            <a:r>
              <a:rPr lang="en-GB" sz="2400" dirty="0" smtClean="0">
                <a:hlinkClick r:id="rId6"/>
              </a:rPr>
              <a:t>Qubes OS</a:t>
            </a:r>
            <a:r>
              <a:rPr lang="en-GB" sz="2400" dirty="0" smtClean="0"/>
              <a:t> and Citrix </a:t>
            </a:r>
            <a:r>
              <a:rPr lang="en-GB" sz="2400" dirty="0" err="1" smtClean="0"/>
              <a:t>XenClient</a:t>
            </a:r>
            <a:r>
              <a:rPr lang="en-GB" sz="2400" dirty="0" smtClean="0"/>
              <a:t> XT</a:t>
            </a:r>
          </a:p>
          <a:p>
            <a:r>
              <a:rPr lang="en-GB" sz="2400" dirty="0" smtClean="0"/>
              <a:t>Soon for XCP and </a:t>
            </a:r>
            <a:r>
              <a:rPr lang="en-GB" sz="2400" dirty="0" err="1" smtClean="0"/>
              <a:t>XenServer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/>
              <a:t>Advanced Security: Disaggregation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70128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직선 화살표 연결선 9"/>
          <p:cNvCxnSpPr/>
          <p:nvPr/>
        </p:nvCxnSpPr>
        <p:spPr>
          <a:xfrm flipV="1">
            <a:off x="659757" y="2696901"/>
            <a:ext cx="10926501" cy="2"/>
          </a:xfrm>
          <a:prstGeom prst="straightConnector1">
            <a:avLst/>
          </a:prstGeom>
          <a:ln w="476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10"/>
          <p:cNvCxnSpPr/>
          <p:nvPr/>
        </p:nvCxnSpPr>
        <p:spPr>
          <a:xfrm rot="5400000">
            <a:off x="776445" y="2662283"/>
            <a:ext cx="50006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타원 18"/>
          <p:cNvSpPr/>
          <p:nvPr/>
        </p:nvSpPr>
        <p:spPr>
          <a:xfrm>
            <a:off x="919321" y="2562846"/>
            <a:ext cx="214314" cy="21431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Title 2"/>
          <p:cNvSpPr>
            <a:spLocks noGrp="1"/>
          </p:cNvSpPr>
          <p:nvPr>
            <p:ph type="title"/>
          </p:nvPr>
        </p:nvSpPr>
        <p:spPr>
          <a:xfrm>
            <a:off x="914400" y="333375"/>
            <a:ext cx="10358438" cy="1144588"/>
          </a:xfrm>
        </p:spPr>
        <p:txBody>
          <a:bodyPr/>
          <a:lstStyle/>
          <a:p>
            <a:r>
              <a:rPr lang="en-GB" sz="5400" dirty="0" smtClean="0"/>
              <a:t>A Brief History of Xen in the Cloud</a:t>
            </a:r>
            <a:endParaRPr lang="en-GB" sz="5400" dirty="0"/>
          </a:p>
        </p:txBody>
      </p:sp>
      <p:grpSp>
        <p:nvGrpSpPr>
          <p:cNvPr id="7" name="Group 6"/>
          <p:cNvGrpSpPr/>
          <p:nvPr/>
        </p:nvGrpSpPr>
        <p:grpSpPr>
          <a:xfrm>
            <a:off x="3224301" y="1938130"/>
            <a:ext cx="1755037" cy="2494293"/>
            <a:chOff x="3847145" y="1938130"/>
            <a:chExt cx="1755037" cy="2494293"/>
          </a:xfrm>
        </p:grpSpPr>
        <p:cxnSp>
          <p:nvCxnSpPr>
            <p:cNvPr id="26" name="직선 연결선 14"/>
            <p:cNvCxnSpPr/>
            <p:nvPr/>
          </p:nvCxnSpPr>
          <p:spPr>
            <a:xfrm flipH="1">
              <a:off x="4260335" y="2412250"/>
              <a:ext cx="0" cy="1295504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847145" y="1938130"/>
              <a:ext cx="1244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>
                  <a:latin typeface="Calibri" pitchFamily="34" charset="0"/>
                  <a:cs typeface="Calibri" pitchFamily="34" charset="0"/>
                </a:rPr>
                <a:t>Oct ‘03</a:t>
              </a:r>
              <a:endParaRPr lang="ko-KR" altLang="en-US" sz="2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타원 20"/>
            <p:cNvSpPr/>
            <p:nvPr/>
          </p:nvSpPr>
          <p:spPr>
            <a:xfrm>
              <a:off x="4154506" y="2562846"/>
              <a:ext cx="214314" cy="21431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47145" y="3724537"/>
              <a:ext cx="17550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latin typeface="Calibri" pitchFamily="34" charset="0"/>
                  <a:cs typeface="Calibri" pitchFamily="34" charset="0"/>
                </a:rPr>
                <a:t>Xen Presented at </a:t>
              </a:r>
              <a:r>
                <a:rPr lang="en-GB" altLang="ko-KR" sz="2000" b="1" dirty="0" smtClean="0">
                  <a:latin typeface="Calibri" pitchFamily="34" charset="0"/>
                  <a:cs typeface="Calibri" pitchFamily="34" charset="0"/>
                </a:rPr>
                <a:t>SOSP </a:t>
              </a:r>
              <a:endParaRPr lang="ko-KR" altLang="en-US" sz="20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905444" y="2923937"/>
            <a:ext cx="2527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ko-KR" sz="2000" b="1" dirty="0" smtClean="0">
                <a:latin typeface="Calibri" pitchFamily="34" charset="0"/>
                <a:cs typeface="Calibri" pitchFamily="34" charset="0"/>
              </a:rPr>
              <a:t>XCP 1.x</a:t>
            </a:r>
            <a:br>
              <a:rPr lang="en-GB" altLang="ko-KR" sz="2000" b="1" dirty="0" smtClean="0">
                <a:latin typeface="Calibri" pitchFamily="34" charset="0"/>
                <a:cs typeface="Calibri" pitchFamily="34" charset="0"/>
              </a:rPr>
            </a:br>
            <a:r>
              <a:rPr lang="en-GB" altLang="ko-KR" sz="2000" b="1" dirty="0" smtClean="0">
                <a:latin typeface="Calibri" pitchFamily="34" charset="0"/>
                <a:cs typeface="Calibri" pitchFamily="34" charset="0"/>
              </a:rPr>
              <a:t>Cloud </a:t>
            </a:r>
            <a:r>
              <a:rPr lang="en-GB" altLang="ko-KR" sz="2000" b="1" dirty="0" err="1" smtClean="0">
                <a:latin typeface="Calibri" pitchFamily="34" charset="0"/>
                <a:cs typeface="Calibri" pitchFamily="34" charset="0"/>
              </a:rPr>
              <a:t>Mgmt</a:t>
            </a:r>
            <a:endParaRPr lang="ko-KR" altLang="en-US" sz="20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86527" y="1938130"/>
            <a:ext cx="3014710" cy="2494293"/>
            <a:chOff x="5909371" y="1938130"/>
            <a:chExt cx="3014710" cy="2494293"/>
          </a:xfrm>
        </p:grpSpPr>
        <p:cxnSp>
          <p:nvCxnSpPr>
            <p:cNvPr id="46" name="직선 연결선 14"/>
            <p:cNvCxnSpPr/>
            <p:nvPr/>
          </p:nvCxnSpPr>
          <p:spPr>
            <a:xfrm flipH="1">
              <a:off x="7896810" y="2412250"/>
              <a:ext cx="0" cy="1295504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531796" y="1938130"/>
              <a:ext cx="7524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>
                  <a:latin typeface="Calibri" pitchFamily="34" charset="0"/>
                  <a:cs typeface="Calibri" pitchFamily="34" charset="0"/>
                </a:rPr>
                <a:t>‘08</a:t>
              </a:r>
              <a:endParaRPr lang="ko-KR" altLang="en-US" sz="2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09371" y="1938130"/>
              <a:ext cx="7048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>
                  <a:latin typeface="Calibri" pitchFamily="34" charset="0"/>
                  <a:cs typeface="Calibri" pitchFamily="34" charset="0"/>
                </a:rPr>
                <a:t>‘06</a:t>
              </a:r>
              <a:endParaRPr lang="ko-KR" altLang="en-US" sz="2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타원 26"/>
            <p:cNvSpPr/>
            <p:nvPr/>
          </p:nvSpPr>
          <p:spPr>
            <a:xfrm>
              <a:off x="7790869" y="2562846"/>
              <a:ext cx="214314" cy="21431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3" name="직선 연결선 10"/>
            <p:cNvCxnSpPr/>
            <p:nvPr/>
          </p:nvCxnSpPr>
          <p:spPr>
            <a:xfrm rot="5400000">
              <a:off x="6021845" y="2662283"/>
              <a:ext cx="500066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909371" y="2923937"/>
              <a:ext cx="17550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ko-KR" sz="2000" b="1" dirty="0" smtClean="0">
                  <a:latin typeface="Calibri" pitchFamily="34" charset="0"/>
                  <a:cs typeface="Calibri" pitchFamily="34" charset="0"/>
                </a:rPr>
                <a:t>Amazon EC2</a:t>
              </a:r>
              <a:br>
                <a:rPr lang="en-GB" altLang="ko-KR" sz="2000" b="1" dirty="0" smtClean="0">
                  <a:latin typeface="Calibri" pitchFamily="34" charset="0"/>
                  <a:cs typeface="Calibri" pitchFamily="34" charset="0"/>
                </a:rPr>
              </a:br>
              <a:r>
                <a:rPr lang="en-GB" altLang="ko-KR" sz="2000" b="1" dirty="0" smtClean="0">
                  <a:latin typeface="Calibri" pitchFamily="34" charset="0"/>
                  <a:cs typeface="Calibri" pitchFamily="34" charset="0"/>
                </a:rPr>
                <a:t>and </a:t>
              </a:r>
              <a:r>
                <a:rPr lang="en-GB" altLang="ko-KR" sz="2000" b="1" dirty="0" err="1" smtClean="0">
                  <a:latin typeface="Calibri" pitchFamily="34" charset="0"/>
                  <a:cs typeface="Calibri" pitchFamily="34" charset="0"/>
                </a:rPr>
                <a:t>Slicehost</a:t>
              </a:r>
              <a:r>
                <a:rPr lang="en-GB" altLang="ko-KR" sz="2000" b="1" dirty="0" smtClean="0">
                  <a:latin typeface="Calibri" pitchFamily="34" charset="0"/>
                  <a:cs typeface="Calibri" pitchFamily="34" charset="0"/>
                </a:rPr>
                <a:t/>
              </a:r>
              <a:br>
                <a:rPr lang="en-GB" altLang="ko-KR" sz="2000" b="1" dirty="0" smtClean="0">
                  <a:latin typeface="Calibri" pitchFamily="34" charset="0"/>
                  <a:cs typeface="Calibri" pitchFamily="34" charset="0"/>
                </a:rPr>
              </a:br>
              <a:r>
                <a:rPr lang="en-GB" altLang="ko-KR" sz="2000" b="1" dirty="0" smtClean="0">
                  <a:latin typeface="Calibri" pitchFamily="34" charset="0"/>
                  <a:cs typeface="Calibri" pitchFamily="34" charset="0"/>
                </a:rPr>
                <a:t>launched</a:t>
              </a:r>
              <a:endParaRPr lang="ko-KR" altLang="en-US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타원 22"/>
            <p:cNvSpPr/>
            <p:nvPr/>
          </p:nvSpPr>
          <p:spPr>
            <a:xfrm>
              <a:off x="6157337" y="2562846"/>
              <a:ext cx="214314" cy="21431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31796" y="3724537"/>
              <a:ext cx="13922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ko-KR" sz="2000" b="1" dirty="0" err="1" smtClean="0">
                  <a:latin typeface="Calibri" pitchFamily="34" charset="0"/>
                  <a:cs typeface="Calibri" pitchFamily="34" charset="0"/>
                </a:rPr>
                <a:t>Rackspace</a:t>
              </a:r>
              <a:r>
                <a:rPr lang="en-GB" altLang="ko-KR" sz="2000" b="1" dirty="0" smtClean="0">
                  <a:latin typeface="Calibri" pitchFamily="34" charset="0"/>
                  <a:cs typeface="Calibri" pitchFamily="34" charset="0"/>
                </a:rPr>
                <a:t/>
              </a:r>
              <a:br>
                <a:rPr lang="en-GB" altLang="ko-KR" sz="2000" b="1" dirty="0" smtClean="0">
                  <a:latin typeface="Calibri" pitchFamily="34" charset="0"/>
                  <a:cs typeface="Calibri" pitchFamily="34" charset="0"/>
                </a:rPr>
              </a:br>
              <a:r>
                <a:rPr lang="en-GB" altLang="ko-KR" sz="2000" b="1" dirty="0" smtClean="0">
                  <a:latin typeface="Calibri" pitchFamily="34" charset="0"/>
                  <a:cs typeface="Calibri" pitchFamily="34" charset="0"/>
                </a:rPr>
                <a:t>Cloud </a:t>
              </a:r>
              <a:endParaRPr lang="ko-KR" altLang="en-US" sz="20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90310" y="1938130"/>
            <a:ext cx="1527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Late</a:t>
            </a:r>
            <a:r>
              <a:rPr lang="ko-KR" altLang="en-US" sz="2800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altLang="ko-KR" sz="28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90s</a:t>
            </a:r>
            <a:endParaRPr lang="en-US" altLang="ko-KR" sz="28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0310" y="2945163"/>
            <a:ext cx="2233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000" b="1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XenoServer</a:t>
            </a:r>
            <a:r>
              <a:rPr lang="en-GB" altLang="ko-KR" sz="2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Project</a:t>
            </a:r>
            <a:endParaRPr lang="en-US" altLang="ko-KR" sz="20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altLang="ko-KR" sz="20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(Cambridge Univ.)</a:t>
            </a:r>
            <a:endParaRPr lang="ko-KR" altLang="en-US" sz="20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7" name="Picture 3" descr="C:\Users\larsk.CITRITE\Documents\Artwork\Xen Mascots\Revision 1\small-cloud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956345" y="4144232"/>
            <a:ext cx="1156296" cy="66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larsk.CITRITE\Documents\Artwork\Xen Mascots\Revision 1\large-clou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534493" y="4541679"/>
            <a:ext cx="2459304" cy="96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167212" y="1938130"/>
            <a:ext cx="2905912" cy="3410627"/>
            <a:chOff x="8167212" y="1938130"/>
            <a:chExt cx="2905912" cy="3410627"/>
          </a:xfrm>
        </p:grpSpPr>
        <p:sp>
          <p:nvSpPr>
            <p:cNvPr id="44" name="TextBox 43"/>
            <p:cNvSpPr txBox="1"/>
            <p:nvPr/>
          </p:nvSpPr>
          <p:spPr>
            <a:xfrm>
              <a:off x="8167212" y="1938130"/>
              <a:ext cx="7524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>
                  <a:latin typeface="Calibri" pitchFamily="34" charset="0"/>
                  <a:cs typeface="Calibri" pitchFamily="34" charset="0"/>
                </a:rPr>
                <a:t>‘09</a:t>
              </a:r>
              <a:endParaRPr lang="ko-KR" altLang="en-US" sz="28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1" name="직선 연결선 10"/>
            <p:cNvCxnSpPr/>
            <p:nvPr/>
          </p:nvCxnSpPr>
          <p:spPr>
            <a:xfrm rot="5400000">
              <a:off x="9775494" y="2662283"/>
              <a:ext cx="500066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14"/>
            <p:cNvCxnSpPr/>
            <p:nvPr/>
          </p:nvCxnSpPr>
          <p:spPr>
            <a:xfrm flipH="1">
              <a:off x="8536252" y="2412250"/>
              <a:ext cx="0" cy="2206054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타원 24"/>
            <p:cNvSpPr/>
            <p:nvPr/>
          </p:nvSpPr>
          <p:spPr>
            <a:xfrm>
              <a:off x="8433242" y="2562846"/>
              <a:ext cx="214314" cy="21431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680224" y="1938130"/>
              <a:ext cx="7524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>
                  <a:latin typeface="Calibri" pitchFamily="34" charset="0"/>
                  <a:cs typeface="Calibri" pitchFamily="34" charset="0"/>
                </a:rPr>
                <a:t>‘11</a:t>
              </a:r>
              <a:endParaRPr lang="ko-KR" altLang="en-US" sz="2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타원 32"/>
            <p:cNvSpPr/>
            <p:nvPr/>
          </p:nvSpPr>
          <p:spPr>
            <a:xfrm>
              <a:off x="9952672" y="2562846"/>
              <a:ext cx="214314" cy="21431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167212" y="4640871"/>
              <a:ext cx="17550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ko-KR" sz="2000" b="1" dirty="0" smtClean="0">
                  <a:latin typeface="Calibri" pitchFamily="34" charset="0"/>
                  <a:cs typeface="Calibri" pitchFamily="34" charset="0"/>
                </a:rPr>
                <a:t>XCP</a:t>
              </a:r>
              <a:br>
                <a:rPr lang="en-GB" altLang="ko-KR" sz="2000" b="1" dirty="0" smtClean="0">
                  <a:latin typeface="Calibri" pitchFamily="34" charset="0"/>
                  <a:cs typeface="Calibri" pitchFamily="34" charset="0"/>
                </a:rPr>
              </a:br>
              <a:r>
                <a:rPr lang="en-GB" altLang="ko-KR" sz="2000" b="1" dirty="0" smtClean="0">
                  <a:latin typeface="Calibri" pitchFamily="34" charset="0"/>
                  <a:cs typeface="Calibri" pitchFamily="34" charset="0"/>
                </a:rPr>
                <a:t>Announced</a:t>
              </a:r>
              <a:endParaRPr lang="ko-KR" altLang="en-US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320664" y="1944758"/>
              <a:ext cx="7524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>
                  <a:latin typeface="Calibri" pitchFamily="34" charset="0"/>
                  <a:cs typeface="Calibri" pitchFamily="34" charset="0"/>
                </a:rPr>
                <a:t>‘12</a:t>
              </a:r>
              <a:endParaRPr lang="ko-KR" altLang="en-US" sz="28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0" name="직선 연결선 14"/>
            <p:cNvCxnSpPr/>
            <p:nvPr/>
          </p:nvCxnSpPr>
          <p:spPr>
            <a:xfrm>
              <a:off x="10689704" y="2418878"/>
              <a:ext cx="7190" cy="152072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타원 24"/>
            <p:cNvSpPr/>
            <p:nvPr/>
          </p:nvSpPr>
          <p:spPr>
            <a:xfrm>
              <a:off x="10586694" y="2569474"/>
              <a:ext cx="214314" cy="21431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019537" y="3939600"/>
              <a:ext cx="18173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altLang="ko-KR" sz="2000" b="1" dirty="0" smtClean="0">
                  <a:latin typeface="Calibri" pitchFamily="34" charset="0"/>
                  <a:cs typeface="Calibri" pitchFamily="34" charset="0"/>
                </a:rPr>
                <a:t>XCP packages</a:t>
              </a:r>
              <a:br>
                <a:rPr lang="en-GB" altLang="ko-KR" sz="2000" b="1" dirty="0" smtClean="0">
                  <a:latin typeface="Calibri" pitchFamily="34" charset="0"/>
                  <a:cs typeface="Calibri" pitchFamily="34" charset="0"/>
                </a:rPr>
              </a:br>
              <a:r>
                <a:rPr lang="en-GB" altLang="ko-KR" sz="2000" b="1" dirty="0" smtClean="0">
                  <a:latin typeface="Calibri" pitchFamily="34" charset="0"/>
                  <a:cs typeface="Calibri" pitchFamily="34" charset="0"/>
                </a:rPr>
                <a:t>in Linux</a:t>
              </a:r>
              <a:endParaRPr lang="ko-KR" altLang="en-US" sz="20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147297" y="2412250"/>
            <a:ext cx="1817351" cy="3811653"/>
            <a:chOff x="10147297" y="2412250"/>
            <a:chExt cx="1817351" cy="3811653"/>
          </a:xfrm>
        </p:grpSpPr>
        <p:cxnSp>
          <p:nvCxnSpPr>
            <p:cNvPr id="37" name="직선 연결선 14"/>
            <p:cNvCxnSpPr/>
            <p:nvPr/>
          </p:nvCxnSpPr>
          <p:spPr>
            <a:xfrm>
              <a:off x="11055464" y="2412250"/>
              <a:ext cx="17660" cy="2398009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0147297" y="4823520"/>
              <a:ext cx="1817351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ko-KR" sz="2000" b="1" dirty="0" smtClean="0">
                  <a:latin typeface="Calibri" pitchFamily="34" charset="0"/>
                  <a:cs typeface="Calibri" pitchFamily="34" charset="0"/>
                </a:rPr>
                <a:t>Xen for ARM</a:t>
              </a:r>
              <a:br>
                <a:rPr lang="en-GB" altLang="ko-KR" sz="2000" b="1" dirty="0" smtClean="0">
                  <a:latin typeface="Calibri" pitchFamily="34" charset="0"/>
                  <a:cs typeface="Calibri" pitchFamily="34" charset="0"/>
                </a:rPr>
              </a:br>
              <a:r>
                <a:rPr lang="en-GB" altLang="ko-KR" sz="2000" b="1" dirty="0" smtClean="0">
                  <a:latin typeface="Calibri" pitchFamily="34" charset="0"/>
                  <a:cs typeface="Calibri" pitchFamily="34" charset="0"/>
                </a:rPr>
                <a:t>based Servers</a:t>
              </a:r>
            </a:p>
            <a:p>
              <a:endParaRPr lang="en-GB" altLang="ko-KR" sz="500" b="1" dirty="0" smtClean="0">
                <a:latin typeface="Calibri" pitchFamily="34" charset="0"/>
                <a:cs typeface="Calibri" pitchFamily="34" charset="0"/>
              </a:endParaRPr>
            </a:p>
            <a:p>
              <a:r>
                <a:rPr lang="en-GB" altLang="ko-KR" sz="2000" b="1" dirty="0" smtClean="0">
                  <a:latin typeface="Calibri" pitchFamily="34" charset="0"/>
                  <a:cs typeface="Calibri" pitchFamily="34" charset="0"/>
                </a:rPr>
                <a:t>PV in HVM</a:t>
              </a:r>
              <a:br>
                <a:rPr lang="en-GB" altLang="ko-KR" sz="2000" b="1" dirty="0" smtClean="0">
                  <a:latin typeface="Calibri" pitchFamily="34" charset="0"/>
                  <a:cs typeface="Calibri" pitchFamily="34" charset="0"/>
                </a:rPr>
              </a:br>
              <a:r>
                <a:rPr lang="en-GB" altLang="ko-KR" sz="2000" b="1" dirty="0" smtClean="0">
                  <a:latin typeface="Calibri" pitchFamily="34" charset="0"/>
                  <a:cs typeface="Calibri" pitchFamily="34" charset="0"/>
                </a:rPr>
                <a:t>Containers</a:t>
              </a:r>
              <a:endParaRPr lang="ko-KR" altLang="en-US" sz="2000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578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ounded Rectangle 140"/>
          <p:cNvSpPr/>
          <p:nvPr/>
        </p:nvSpPr>
        <p:spPr bwMode="auto">
          <a:xfrm>
            <a:off x="6296740" y="177841"/>
            <a:ext cx="5788938" cy="6681747"/>
          </a:xfrm>
          <a:prstGeom prst="roundRect">
            <a:avLst>
              <a:gd name="adj" fmla="val 5238"/>
            </a:avLst>
          </a:prstGeom>
          <a:gradFill>
            <a:gsLst>
              <a:gs pos="12000">
                <a:srgbClr val="FF0000">
                  <a:alpha val="23000"/>
                </a:srgbClr>
              </a:gs>
              <a:gs pos="100000">
                <a:srgbClr val="E6DCAC"/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ctr"/>
          <a:lstStyle/>
          <a:p>
            <a:pPr algn="ctr" defTabSz="1218936" eaLnBrk="0" hangingPunct="0"/>
            <a:endParaRPr lang="en-GB" sz="2100" dirty="0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ounded Rectangle 139"/>
          <p:cNvSpPr/>
          <p:nvPr/>
        </p:nvSpPr>
        <p:spPr bwMode="auto">
          <a:xfrm rot="10800000">
            <a:off x="101560" y="177841"/>
            <a:ext cx="6093619" cy="6681747"/>
          </a:xfrm>
          <a:prstGeom prst="roundRect">
            <a:avLst>
              <a:gd name="adj" fmla="val 5238"/>
            </a:avLst>
          </a:prstGeom>
          <a:gradFill flip="none" rotWithShape="1">
            <a:gsLst>
              <a:gs pos="12000">
                <a:srgbClr val="BD03B0">
                  <a:alpha val="21961"/>
                </a:srgbClr>
              </a:gs>
              <a:gs pos="100000">
                <a:srgbClr val="E6DCAC"/>
              </a:gs>
            </a:gsLst>
            <a:lin ang="5400000" scaled="0"/>
            <a:tileRect/>
          </a:gra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ctr"/>
          <a:lstStyle/>
          <a:p>
            <a:pPr algn="ctr" defTabSz="1218936" eaLnBrk="0" hangingPunct="0"/>
            <a:endParaRPr lang="en-GB" sz="2100" dirty="0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ounded Rectangle 122"/>
          <p:cNvSpPr/>
          <p:nvPr/>
        </p:nvSpPr>
        <p:spPr bwMode="auto">
          <a:xfrm>
            <a:off x="7210783" y="279466"/>
            <a:ext cx="3859292" cy="71136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t" anchorCtr="0"/>
          <a:lstStyle/>
          <a:p>
            <a:pPr algn="ctr" defTabSz="1218936" eaLnBrk="0" hangingPunct="0"/>
            <a:endParaRPr lang="en-GB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7109222" y="381088"/>
            <a:ext cx="3859292" cy="711365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t" anchorCtr="0"/>
          <a:lstStyle/>
          <a:p>
            <a:pPr algn="ctr" defTabSz="1218936" eaLnBrk="0" hangingPunct="0"/>
            <a:endParaRPr lang="en-GB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ounded Rectangle 121"/>
          <p:cNvSpPr/>
          <p:nvPr/>
        </p:nvSpPr>
        <p:spPr bwMode="auto">
          <a:xfrm>
            <a:off x="1320284" y="279466"/>
            <a:ext cx="3859292" cy="71136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t" anchorCtr="0"/>
          <a:lstStyle/>
          <a:p>
            <a:pPr algn="ctr" defTabSz="1218936" eaLnBrk="0" hangingPunct="0"/>
            <a:endParaRPr lang="en-GB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1218724" y="381088"/>
            <a:ext cx="3859292" cy="711365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t" anchorCtr="0"/>
          <a:lstStyle/>
          <a:p>
            <a:pPr algn="ctr" defTabSz="1218936" eaLnBrk="0" hangingPunct="0"/>
            <a:endParaRPr lang="en-GB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ounded Rectangle 80"/>
          <p:cNvSpPr/>
          <p:nvPr/>
        </p:nvSpPr>
        <p:spPr bwMode="auto">
          <a:xfrm>
            <a:off x="6195179" y="1498947"/>
            <a:ext cx="1015603" cy="142272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t" anchorCtr="0"/>
          <a:lstStyle/>
          <a:p>
            <a:pPr algn="ctr" defTabSz="1218936" eaLnBrk="0" hangingPunct="0"/>
            <a:endParaRPr lang="en-GB" sz="17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ounded Rectangle 81"/>
          <p:cNvSpPr/>
          <p:nvPr/>
        </p:nvSpPr>
        <p:spPr bwMode="auto">
          <a:xfrm>
            <a:off x="7312343" y="1498947"/>
            <a:ext cx="1015603" cy="142272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t" anchorCtr="0"/>
          <a:lstStyle/>
          <a:p>
            <a:pPr algn="ctr" defTabSz="1218936" eaLnBrk="0" hangingPunct="0"/>
            <a:endParaRPr lang="en-GB" sz="17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ounded Rectangle 82"/>
          <p:cNvSpPr/>
          <p:nvPr/>
        </p:nvSpPr>
        <p:spPr bwMode="auto">
          <a:xfrm>
            <a:off x="8429508" y="1498947"/>
            <a:ext cx="1117163" cy="142272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t" anchorCtr="0"/>
          <a:lstStyle/>
          <a:p>
            <a:pPr algn="ctr" defTabSz="1218936" eaLnBrk="0" hangingPunct="0"/>
            <a:endParaRPr lang="en-GB" sz="17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>
            <a:off x="9648230" y="1498947"/>
            <a:ext cx="1117163" cy="142272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t" anchorCtr="0"/>
          <a:lstStyle/>
          <a:p>
            <a:pPr algn="ctr" defTabSz="1218936" eaLnBrk="0" hangingPunct="0"/>
            <a:endParaRPr lang="en-GB" sz="17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ounded Rectangle 84"/>
          <p:cNvSpPr/>
          <p:nvPr/>
        </p:nvSpPr>
        <p:spPr bwMode="auto">
          <a:xfrm>
            <a:off x="10866954" y="1498947"/>
            <a:ext cx="1117163" cy="142272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t" anchorCtr="0"/>
          <a:lstStyle/>
          <a:p>
            <a:pPr algn="ctr" defTabSz="1218936" eaLnBrk="0" hangingPunct="0"/>
            <a:endParaRPr lang="en-GB" sz="17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ounded Rectangle 85"/>
          <p:cNvSpPr/>
          <p:nvPr/>
        </p:nvSpPr>
        <p:spPr bwMode="auto">
          <a:xfrm>
            <a:off x="3859292" y="1498947"/>
            <a:ext cx="1015603" cy="142272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t" anchorCtr="0"/>
          <a:lstStyle/>
          <a:p>
            <a:pPr algn="ctr" defTabSz="1218936" eaLnBrk="0" hangingPunct="0"/>
            <a:endParaRPr lang="en-GB" sz="17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ounded Rectangle 86"/>
          <p:cNvSpPr/>
          <p:nvPr/>
        </p:nvSpPr>
        <p:spPr bwMode="auto">
          <a:xfrm>
            <a:off x="2640568" y="1498947"/>
            <a:ext cx="1117163" cy="142272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t" anchorCtr="0"/>
          <a:lstStyle/>
          <a:p>
            <a:pPr algn="ctr" defTabSz="1218936" eaLnBrk="0" hangingPunct="0"/>
            <a:endParaRPr lang="en-GB" sz="17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ounded Rectangle 87"/>
          <p:cNvSpPr/>
          <p:nvPr/>
        </p:nvSpPr>
        <p:spPr bwMode="auto">
          <a:xfrm>
            <a:off x="1421846" y="1498947"/>
            <a:ext cx="1117163" cy="142272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t" anchorCtr="0"/>
          <a:lstStyle/>
          <a:p>
            <a:pPr algn="ctr" defTabSz="1218936" eaLnBrk="0" hangingPunct="0"/>
            <a:endParaRPr lang="en-GB" sz="17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ounded Rectangle 88"/>
          <p:cNvSpPr/>
          <p:nvPr/>
        </p:nvSpPr>
        <p:spPr bwMode="auto">
          <a:xfrm>
            <a:off x="203121" y="1498947"/>
            <a:ext cx="1117163" cy="142272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t" anchorCtr="0"/>
          <a:lstStyle/>
          <a:p>
            <a:pPr algn="ctr" defTabSz="1218936" eaLnBrk="0" hangingPunct="0"/>
            <a:endParaRPr lang="en-GB" sz="17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ounded Rectangle 79"/>
          <p:cNvSpPr/>
          <p:nvPr/>
        </p:nvSpPr>
        <p:spPr bwMode="auto">
          <a:xfrm>
            <a:off x="4976457" y="1498947"/>
            <a:ext cx="1117163" cy="142272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t" anchorCtr="0"/>
          <a:lstStyle/>
          <a:p>
            <a:pPr algn="ctr" defTabSz="1218936" eaLnBrk="0" hangingPunct="0"/>
            <a:endParaRPr lang="en-GB" sz="17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523406" y="5665513"/>
            <a:ext cx="10460713" cy="1016235"/>
            <a:chOff x="609600" y="4248150"/>
            <a:chExt cx="7848600" cy="762000"/>
          </a:xfrm>
        </p:grpSpPr>
        <p:sp>
          <p:nvSpPr>
            <p:cNvPr id="43" name="Left-Right Arrow 42"/>
            <p:cNvSpPr/>
            <p:nvPr/>
          </p:nvSpPr>
          <p:spPr bwMode="auto">
            <a:xfrm>
              <a:off x="6096000" y="4781550"/>
              <a:ext cx="1676400" cy="228600"/>
            </a:xfrm>
            <a:prstGeom prst="leftRightArrow">
              <a:avLst>
                <a:gd name="adj1" fmla="val 50000"/>
                <a:gd name="adj2" fmla="val 20536"/>
              </a:avLst>
            </a:prstGeom>
            <a:solidFill>
              <a:schemeClr val="accent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 defTabSz="1218936" eaLnBrk="0" hangingPunct="0"/>
              <a:endParaRPr lang="en-GB" sz="21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Left-Right Arrow 41"/>
            <p:cNvSpPr/>
            <p:nvPr/>
          </p:nvSpPr>
          <p:spPr bwMode="auto">
            <a:xfrm>
              <a:off x="6096000" y="4552950"/>
              <a:ext cx="914400" cy="228600"/>
            </a:xfrm>
            <a:prstGeom prst="leftRightArrow">
              <a:avLst>
                <a:gd name="adj1" fmla="val 50000"/>
                <a:gd name="adj2" fmla="val 20536"/>
              </a:avLst>
            </a:prstGeom>
            <a:solidFill>
              <a:schemeClr val="accent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 defTabSz="1218936" eaLnBrk="0" hangingPunct="0"/>
              <a:endParaRPr lang="en-GB" sz="21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Left-Right Arrow 38"/>
            <p:cNvSpPr/>
            <p:nvPr/>
          </p:nvSpPr>
          <p:spPr bwMode="auto">
            <a:xfrm>
              <a:off x="1295400" y="4629150"/>
              <a:ext cx="914400" cy="304800"/>
            </a:xfrm>
            <a:prstGeom prst="leftRightArrow">
              <a:avLst>
                <a:gd name="adj1" fmla="val 50000"/>
                <a:gd name="adj2" fmla="val 20536"/>
              </a:avLst>
            </a:prstGeom>
            <a:solidFill>
              <a:schemeClr val="accent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 defTabSz="1218936" eaLnBrk="0" hangingPunct="0"/>
              <a:endParaRPr lang="en-GB" sz="21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09600" y="4248150"/>
              <a:ext cx="7848600" cy="762000"/>
              <a:chOff x="1066800" y="4171950"/>
              <a:chExt cx="7848600" cy="7620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2667000" y="4171950"/>
                <a:ext cx="3886200" cy="762000"/>
                <a:chOff x="2743200" y="4095750"/>
                <a:chExt cx="3886200" cy="762000"/>
              </a:xfrm>
            </p:grpSpPr>
            <p:sp>
              <p:nvSpPr>
                <p:cNvPr id="10" name="Rounded Rectangle 9"/>
                <p:cNvSpPr/>
                <p:nvPr/>
              </p:nvSpPr>
              <p:spPr bwMode="auto">
                <a:xfrm>
                  <a:off x="5867400" y="4095750"/>
                  <a:ext cx="762000" cy="762000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rtlCol="0" anchor="t" anchorCtr="0"/>
                <a:lstStyle/>
                <a:p>
                  <a:pPr algn="ctr" defTabSz="1218936" eaLnBrk="0" hangingPunct="0"/>
                  <a:r>
                    <a:rPr lang="en-GB" sz="1600" dirty="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CPU</a:t>
                  </a:r>
                </a:p>
              </p:txBody>
            </p:sp>
            <p:sp>
              <p:nvSpPr>
                <p:cNvPr id="4" name="Rounded Rectangle 3"/>
                <p:cNvSpPr/>
                <p:nvPr/>
              </p:nvSpPr>
              <p:spPr bwMode="auto">
                <a:xfrm>
                  <a:off x="5943600" y="4400550"/>
                  <a:ext cx="152400" cy="152400"/>
                </a:xfrm>
                <a:prstGeom prst="round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rtlCol="0" anchor="ctr"/>
                <a:lstStyle/>
                <a:p>
                  <a:pPr algn="ctr" defTabSz="1218936" eaLnBrk="0" hangingPunct="0"/>
                  <a:endParaRPr lang="en-GB" sz="2100" dirty="0" err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" name="Rounded Rectangle 4"/>
                <p:cNvSpPr/>
                <p:nvPr/>
              </p:nvSpPr>
              <p:spPr bwMode="auto">
                <a:xfrm>
                  <a:off x="5943600" y="4629150"/>
                  <a:ext cx="152400" cy="152400"/>
                </a:xfrm>
                <a:prstGeom prst="round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rtlCol="0" anchor="ctr"/>
                <a:lstStyle/>
                <a:p>
                  <a:pPr algn="ctr" defTabSz="1218936" eaLnBrk="0" hangingPunct="0"/>
                  <a:endParaRPr lang="en-GB" sz="2100" dirty="0" err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" name="Rounded Rectangle 5"/>
                <p:cNvSpPr/>
                <p:nvPr/>
              </p:nvSpPr>
              <p:spPr bwMode="auto">
                <a:xfrm>
                  <a:off x="6172200" y="4629150"/>
                  <a:ext cx="152400" cy="152400"/>
                </a:xfrm>
                <a:prstGeom prst="round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rtlCol="0" anchor="ctr"/>
                <a:lstStyle/>
                <a:p>
                  <a:pPr algn="ctr" defTabSz="1218936" eaLnBrk="0" hangingPunct="0"/>
                  <a:endParaRPr lang="en-GB" sz="2100" dirty="0" err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" name="Rounded Rectangle 6"/>
                <p:cNvSpPr/>
                <p:nvPr/>
              </p:nvSpPr>
              <p:spPr bwMode="auto">
                <a:xfrm>
                  <a:off x="6172200" y="4400550"/>
                  <a:ext cx="152400" cy="152400"/>
                </a:xfrm>
                <a:prstGeom prst="round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rtlCol="0" anchor="ctr"/>
                <a:lstStyle/>
                <a:p>
                  <a:pPr algn="ctr" defTabSz="1218936" eaLnBrk="0" hangingPunct="0"/>
                  <a:endParaRPr lang="en-GB" sz="2100" dirty="0" err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" name="Rounded Rectangle 7"/>
                <p:cNvSpPr/>
                <p:nvPr/>
              </p:nvSpPr>
              <p:spPr bwMode="auto">
                <a:xfrm>
                  <a:off x="6400800" y="4400550"/>
                  <a:ext cx="152400" cy="152400"/>
                </a:xfrm>
                <a:prstGeom prst="round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rtlCol="0" anchor="ctr"/>
                <a:lstStyle/>
                <a:p>
                  <a:pPr algn="ctr" defTabSz="1218936" eaLnBrk="0" hangingPunct="0"/>
                  <a:endParaRPr lang="en-GB" sz="2100" dirty="0" err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" name="Rounded Rectangle 8"/>
                <p:cNvSpPr/>
                <p:nvPr/>
              </p:nvSpPr>
              <p:spPr bwMode="auto">
                <a:xfrm>
                  <a:off x="6400800" y="4629150"/>
                  <a:ext cx="152400" cy="152400"/>
                </a:xfrm>
                <a:prstGeom prst="round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rtlCol="0" anchor="ctr"/>
                <a:lstStyle/>
                <a:p>
                  <a:pPr algn="ctr" defTabSz="1218936" eaLnBrk="0" hangingPunct="0"/>
                  <a:endParaRPr lang="en-GB" sz="2100" dirty="0" err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 bwMode="auto">
                <a:xfrm>
                  <a:off x="2743200" y="4095750"/>
                  <a:ext cx="762000" cy="762000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rtlCol="0" anchor="t" anchorCtr="0"/>
                <a:lstStyle/>
                <a:p>
                  <a:pPr algn="ctr" defTabSz="1218936" eaLnBrk="0" hangingPunct="0"/>
                  <a:r>
                    <a:rPr lang="en-GB" sz="1600" dirty="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CPU</a:t>
                  </a:r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 bwMode="auto">
                <a:xfrm>
                  <a:off x="2819400" y="4400550"/>
                  <a:ext cx="152400" cy="152400"/>
                </a:xfrm>
                <a:prstGeom prst="round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rtlCol="0" anchor="ctr"/>
                <a:lstStyle/>
                <a:p>
                  <a:pPr algn="ctr" defTabSz="1218936" eaLnBrk="0" hangingPunct="0"/>
                  <a:endParaRPr lang="en-GB" sz="2100" dirty="0" err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 bwMode="auto">
                <a:xfrm>
                  <a:off x="2819400" y="4629150"/>
                  <a:ext cx="152400" cy="152400"/>
                </a:xfrm>
                <a:prstGeom prst="round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rtlCol="0" anchor="ctr"/>
                <a:lstStyle/>
                <a:p>
                  <a:pPr algn="ctr" defTabSz="1218936" eaLnBrk="0" hangingPunct="0"/>
                  <a:endParaRPr lang="en-GB" sz="2100" dirty="0" err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Rounded Rectangle 15"/>
                <p:cNvSpPr/>
                <p:nvPr/>
              </p:nvSpPr>
              <p:spPr bwMode="auto">
                <a:xfrm>
                  <a:off x="3048000" y="4629150"/>
                  <a:ext cx="152400" cy="152400"/>
                </a:xfrm>
                <a:prstGeom prst="round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rtlCol="0" anchor="ctr"/>
                <a:lstStyle/>
                <a:p>
                  <a:pPr algn="ctr" defTabSz="1218936" eaLnBrk="0" hangingPunct="0"/>
                  <a:endParaRPr lang="en-GB" sz="2100" dirty="0" err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 bwMode="auto">
                <a:xfrm>
                  <a:off x="3048000" y="4400550"/>
                  <a:ext cx="152400" cy="152400"/>
                </a:xfrm>
                <a:prstGeom prst="round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rtlCol="0" anchor="ctr"/>
                <a:lstStyle/>
                <a:p>
                  <a:pPr algn="ctr" defTabSz="1218936" eaLnBrk="0" hangingPunct="0"/>
                  <a:endParaRPr lang="en-GB" sz="2100" dirty="0" err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 bwMode="auto">
                <a:xfrm>
                  <a:off x="3276600" y="4400550"/>
                  <a:ext cx="152400" cy="152400"/>
                </a:xfrm>
                <a:prstGeom prst="round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rtlCol="0" anchor="ctr"/>
                <a:lstStyle/>
                <a:p>
                  <a:pPr algn="ctr" defTabSz="1218936" eaLnBrk="0" hangingPunct="0"/>
                  <a:endParaRPr lang="en-GB" sz="2100" dirty="0" err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 bwMode="auto">
                <a:xfrm>
                  <a:off x="3276600" y="4629150"/>
                  <a:ext cx="152400" cy="152400"/>
                </a:xfrm>
                <a:prstGeom prst="round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rtlCol="0" anchor="ctr"/>
                <a:lstStyle/>
                <a:p>
                  <a:pPr algn="ctr" defTabSz="1218936" eaLnBrk="0" hangingPunct="0"/>
                  <a:endParaRPr lang="en-GB" sz="2100" dirty="0" err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 bwMode="auto">
                <a:xfrm>
                  <a:off x="3962400" y="4095750"/>
                  <a:ext cx="685800" cy="304800"/>
                </a:xfrm>
                <a:prstGeom prst="round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rtlCol="0" anchor="ctr"/>
                <a:lstStyle/>
                <a:p>
                  <a:pPr algn="ctr" defTabSz="1218936" eaLnBrk="0" hangingPunct="0"/>
                  <a:endParaRPr lang="en-GB" sz="2100" dirty="0" err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 bwMode="auto">
                <a:xfrm>
                  <a:off x="3886200" y="4171950"/>
                  <a:ext cx="685800" cy="304800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rtlCol="0" anchor="ctr"/>
                <a:lstStyle/>
                <a:p>
                  <a:pPr algn="ctr" defTabSz="1218936" eaLnBrk="0" hangingPunct="0"/>
                  <a:endParaRPr lang="en-GB" sz="2100" dirty="0" err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 bwMode="auto">
                <a:xfrm>
                  <a:off x="3810000" y="4248150"/>
                  <a:ext cx="685800" cy="304800"/>
                </a:xfrm>
                <a:prstGeom prst="round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rtlCol="0" anchor="ctr"/>
                <a:lstStyle/>
                <a:p>
                  <a:pPr algn="ctr" defTabSz="1218936" eaLnBrk="0" hangingPunct="0"/>
                  <a:r>
                    <a:rPr lang="en-GB" sz="1600" dirty="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RAM</a:t>
                  </a:r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4876800" y="4095750"/>
                  <a:ext cx="685800" cy="304800"/>
                </a:xfrm>
                <a:prstGeom prst="round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rtlCol="0" anchor="ctr"/>
                <a:lstStyle/>
                <a:p>
                  <a:pPr algn="ctr" defTabSz="1218936" eaLnBrk="0" hangingPunct="0"/>
                  <a:endParaRPr lang="en-GB" sz="2100" dirty="0" err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4800600" y="4171950"/>
                  <a:ext cx="685800" cy="304800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rtlCol="0" anchor="ctr"/>
                <a:lstStyle/>
                <a:p>
                  <a:pPr algn="ctr" defTabSz="1218936" eaLnBrk="0" hangingPunct="0"/>
                  <a:endParaRPr lang="en-GB" sz="2100" dirty="0" err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 bwMode="auto">
                <a:xfrm>
                  <a:off x="4724400" y="4248150"/>
                  <a:ext cx="685800" cy="304800"/>
                </a:xfrm>
                <a:prstGeom prst="round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rtlCol="0" anchor="ctr"/>
                <a:lstStyle/>
                <a:p>
                  <a:pPr algn="ctr" defTabSz="1218936" eaLnBrk="0" hangingPunct="0"/>
                  <a:r>
                    <a:rPr lang="en-GB" sz="1600" dirty="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rPr>
                    <a:t>RAM</a:t>
                  </a:r>
                </a:p>
              </p:txBody>
            </p:sp>
            <p:sp>
              <p:nvSpPr>
                <p:cNvPr id="28" name="Left-Right Arrow 27"/>
                <p:cNvSpPr/>
                <p:nvPr/>
              </p:nvSpPr>
              <p:spPr bwMode="auto">
                <a:xfrm>
                  <a:off x="3505200" y="4248150"/>
                  <a:ext cx="304800" cy="304800"/>
                </a:xfrm>
                <a:prstGeom prst="leftRightArrow">
                  <a:avLst>
                    <a:gd name="adj1" fmla="val 50000"/>
                    <a:gd name="adj2" fmla="val 20536"/>
                  </a:avLst>
                </a:prstGeom>
                <a:solidFill>
                  <a:schemeClr val="accent2">
                    <a:lumMod val="75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rtlCol="0" anchor="ctr"/>
                <a:lstStyle/>
                <a:p>
                  <a:pPr algn="ctr" defTabSz="1218936" eaLnBrk="0" hangingPunct="0"/>
                  <a:endParaRPr lang="en-GB" sz="2100" dirty="0" err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" name="Left-Right Arrow 28"/>
                <p:cNvSpPr/>
                <p:nvPr/>
              </p:nvSpPr>
              <p:spPr bwMode="auto">
                <a:xfrm>
                  <a:off x="5562600" y="4248150"/>
                  <a:ext cx="304800" cy="304800"/>
                </a:xfrm>
                <a:prstGeom prst="leftRightArrow">
                  <a:avLst>
                    <a:gd name="adj1" fmla="val 50000"/>
                    <a:gd name="adj2" fmla="val 20536"/>
                  </a:avLst>
                </a:prstGeom>
                <a:solidFill>
                  <a:schemeClr val="accent2">
                    <a:lumMod val="75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rtlCol="0" anchor="ctr"/>
                <a:lstStyle/>
                <a:p>
                  <a:pPr algn="ctr" defTabSz="1218936" eaLnBrk="0" hangingPunct="0"/>
                  <a:endParaRPr lang="en-GB" sz="2100" dirty="0" err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" name="Left-Right Arrow 29"/>
                <p:cNvSpPr/>
                <p:nvPr/>
              </p:nvSpPr>
              <p:spPr bwMode="auto">
                <a:xfrm>
                  <a:off x="3505200" y="4629150"/>
                  <a:ext cx="2362200" cy="228600"/>
                </a:xfrm>
                <a:prstGeom prst="leftRightArrow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rtlCol="0" anchor="ctr"/>
                <a:lstStyle/>
                <a:p>
                  <a:pPr algn="ctr" defTabSz="1218936" eaLnBrk="0" hangingPunct="0"/>
                  <a:endParaRPr lang="en-GB" sz="2100" dirty="0" err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3" name="Rounded Rectangle 32"/>
              <p:cNvSpPr/>
              <p:nvPr/>
            </p:nvSpPr>
            <p:spPr bwMode="auto">
              <a:xfrm>
                <a:off x="1828800" y="4171950"/>
                <a:ext cx="685800" cy="762000"/>
              </a:xfrm>
              <a:prstGeom prst="roundRect">
                <a:avLst/>
              </a:prstGeom>
              <a:solidFill>
                <a:schemeClr val="accent1"/>
              </a:solidFill>
              <a:ln w="9525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 defTabSz="1218936" eaLnBrk="0" hangingPunct="0"/>
                <a:r>
                  <a:rPr lang="en-GB" sz="1600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NIC</a:t>
                </a:r>
              </a:p>
              <a:p>
                <a:pPr algn="ctr" defTabSz="1218936" eaLnBrk="0" hangingPunct="0"/>
                <a:r>
                  <a:rPr lang="en-GB" sz="1200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(or SR-IOV VF)</a:t>
                </a:r>
              </a:p>
            </p:txBody>
          </p:sp>
          <p:sp>
            <p:nvSpPr>
              <p:cNvPr id="34" name="Rounded Rectangle 33"/>
              <p:cNvSpPr/>
              <p:nvPr/>
            </p:nvSpPr>
            <p:spPr bwMode="auto">
              <a:xfrm>
                <a:off x="6705600" y="4171950"/>
                <a:ext cx="685800" cy="762000"/>
              </a:xfrm>
              <a:prstGeom prst="roundRect">
                <a:avLst/>
              </a:prstGeom>
              <a:solidFill>
                <a:schemeClr val="accent1"/>
              </a:solidFill>
              <a:ln w="9525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 defTabSz="1218936" eaLnBrk="0" hangingPunct="0"/>
                <a:r>
                  <a:rPr lang="en-GB" sz="1600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NIC</a:t>
                </a:r>
              </a:p>
              <a:p>
                <a:pPr algn="ctr" defTabSz="1218936" eaLnBrk="0" hangingPunct="0"/>
                <a:r>
                  <a:rPr lang="en-GB" sz="1200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(or SR-IOV VF)</a:t>
                </a:r>
              </a:p>
            </p:txBody>
          </p:sp>
          <p:sp>
            <p:nvSpPr>
              <p:cNvPr id="35" name="Rounded Rectangle 34"/>
              <p:cNvSpPr/>
              <p:nvPr/>
            </p:nvSpPr>
            <p:spPr bwMode="auto">
              <a:xfrm>
                <a:off x="1066800" y="4171950"/>
                <a:ext cx="685800" cy="762000"/>
              </a:xfrm>
              <a:prstGeom prst="roundRect">
                <a:avLst/>
              </a:prstGeom>
              <a:solidFill>
                <a:schemeClr val="accent1"/>
              </a:solidFill>
              <a:ln w="9525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 defTabSz="1218936" eaLnBrk="0" hangingPunct="0"/>
                <a:r>
                  <a:rPr lang="en-GB" sz="1600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NIC</a:t>
                </a:r>
              </a:p>
              <a:p>
                <a:pPr algn="ctr" defTabSz="1218936" eaLnBrk="0" hangingPunct="0"/>
                <a:r>
                  <a:rPr lang="en-GB" sz="1200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(or SR-IOV VF)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 bwMode="auto">
              <a:xfrm>
                <a:off x="7467600" y="4171950"/>
                <a:ext cx="685800" cy="762000"/>
              </a:xfrm>
              <a:prstGeom prst="roundRect">
                <a:avLst/>
              </a:prstGeom>
              <a:solidFill>
                <a:schemeClr val="accent1"/>
              </a:solidFill>
              <a:ln w="9525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 defTabSz="1218936" eaLnBrk="0" hangingPunct="0"/>
                <a:r>
                  <a:rPr lang="en-GB" sz="1600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NIC</a:t>
                </a:r>
              </a:p>
              <a:p>
                <a:pPr algn="ctr" defTabSz="1218936" eaLnBrk="0" hangingPunct="0"/>
                <a:r>
                  <a:rPr lang="en-GB" sz="1200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(or SR-IOV VF)</a:t>
                </a:r>
              </a:p>
            </p:txBody>
          </p:sp>
          <p:sp>
            <p:nvSpPr>
              <p:cNvPr id="37" name="Rounded Rectangle 36"/>
              <p:cNvSpPr/>
              <p:nvPr/>
            </p:nvSpPr>
            <p:spPr bwMode="auto">
              <a:xfrm>
                <a:off x="8229600" y="4171950"/>
                <a:ext cx="685800" cy="762000"/>
              </a:xfrm>
              <a:prstGeom prst="roundRect">
                <a:avLst/>
              </a:prstGeom>
              <a:solidFill>
                <a:schemeClr val="accent1"/>
              </a:solidFill>
              <a:ln w="9525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 defTabSz="1218936" eaLnBrk="0" hangingPunct="0"/>
                <a:r>
                  <a:rPr lang="en-GB" sz="1600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RAID</a:t>
                </a:r>
              </a:p>
            </p:txBody>
          </p:sp>
        </p:grpSp>
        <p:sp>
          <p:nvSpPr>
            <p:cNvPr id="40" name="Left-Right Arrow 39"/>
            <p:cNvSpPr/>
            <p:nvPr/>
          </p:nvSpPr>
          <p:spPr bwMode="auto">
            <a:xfrm>
              <a:off x="2057400" y="4324350"/>
              <a:ext cx="152400" cy="304800"/>
            </a:xfrm>
            <a:prstGeom prst="leftRightArrow">
              <a:avLst>
                <a:gd name="adj1" fmla="val 50000"/>
                <a:gd name="adj2" fmla="val 20536"/>
              </a:avLst>
            </a:prstGeom>
            <a:solidFill>
              <a:schemeClr val="accent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 defTabSz="1218936" eaLnBrk="0" hangingPunct="0"/>
              <a:endParaRPr lang="en-GB" sz="21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Left-Right Arrow 40"/>
            <p:cNvSpPr/>
            <p:nvPr/>
          </p:nvSpPr>
          <p:spPr bwMode="auto">
            <a:xfrm>
              <a:off x="6096000" y="4324350"/>
              <a:ext cx="152400" cy="228600"/>
            </a:xfrm>
            <a:prstGeom prst="leftRightArrow">
              <a:avLst>
                <a:gd name="adj1" fmla="val 50000"/>
                <a:gd name="adj2" fmla="val 20536"/>
              </a:avLst>
            </a:prstGeom>
            <a:solidFill>
              <a:schemeClr val="accent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 defTabSz="1218936" eaLnBrk="0" hangingPunct="0"/>
              <a:endParaRPr lang="en-GB" sz="21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Rounded Rectangle 43"/>
          <p:cNvSpPr/>
          <p:nvPr/>
        </p:nvSpPr>
        <p:spPr bwMode="auto">
          <a:xfrm>
            <a:off x="203122" y="5055770"/>
            <a:ext cx="11780997" cy="50811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ctr"/>
          <a:lstStyle/>
          <a:p>
            <a:pPr algn="ctr" defTabSz="1218936" eaLnBrk="0" hangingPunct="0"/>
            <a:r>
              <a:rPr lang="en-GB" sz="21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Xen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203121" y="1905441"/>
            <a:ext cx="1117163" cy="304870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t" anchorCtr="0"/>
          <a:lstStyle/>
          <a:p>
            <a:pPr algn="ctr" defTabSz="1218936" eaLnBrk="0" hangingPunct="0"/>
            <a:r>
              <a:rPr lang="en-GB" sz="21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Dom0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1421846" y="1905441"/>
            <a:ext cx="1117163" cy="304870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71983" tIns="60947" rIns="71983" bIns="60947" rtlCol="0" anchor="t" anchorCtr="0"/>
          <a:lstStyle/>
          <a:p>
            <a:pPr algn="ctr" defTabSz="1218936" eaLnBrk="0" hangingPunct="0"/>
            <a:r>
              <a:rPr lang="en-GB" sz="1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Network driver domain</a:t>
            </a:r>
          </a:p>
        </p:txBody>
      </p:sp>
      <p:sp>
        <p:nvSpPr>
          <p:cNvPr id="50" name="Rounded Rectangle 49"/>
          <p:cNvSpPr/>
          <p:nvPr/>
        </p:nvSpPr>
        <p:spPr bwMode="auto">
          <a:xfrm>
            <a:off x="2640568" y="1905441"/>
            <a:ext cx="1117163" cy="304870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t" anchorCtr="0"/>
          <a:lstStyle/>
          <a:p>
            <a:pPr algn="ctr" defTabSz="1218936" eaLnBrk="0" hangingPunct="0"/>
            <a:r>
              <a:rPr lang="en-GB" sz="1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NFS/</a:t>
            </a:r>
          </a:p>
          <a:p>
            <a:pPr algn="ctr" defTabSz="1218936" eaLnBrk="0" hangingPunct="0"/>
            <a:r>
              <a:rPr lang="en-GB" sz="17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iSCSI</a:t>
            </a:r>
            <a:r>
              <a:rPr lang="en-GB" sz="1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driver domain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3859292" y="1905441"/>
            <a:ext cx="1015603" cy="304870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71983" tIns="60947" rIns="71983" bIns="60947" rtlCol="0" anchor="t" anchorCtr="0"/>
          <a:lstStyle/>
          <a:p>
            <a:pPr algn="ctr" defTabSz="1218936" eaLnBrk="0" hangingPunct="0"/>
            <a:r>
              <a:rPr lang="en-GB" sz="17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Qemu</a:t>
            </a:r>
            <a:endParaRPr lang="en-GB" sz="17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defTabSz="1218936" eaLnBrk="0" hangingPunct="0"/>
            <a:r>
              <a:rPr lang="en-GB" sz="1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domain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4976457" y="1905441"/>
            <a:ext cx="1117163" cy="304870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71983" tIns="60947" rIns="71983" bIns="60947" rtlCol="0" anchor="t" anchorCtr="0"/>
          <a:lstStyle/>
          <a:p>
            <a:pPr algn="ctr" defTabSz="1218936" eaLnBrk="0" hangingPunct="0"/>
            <a:r>
              <a:rPr lang="en-GB" sz="17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xapi</a:t>
            </a:r>
            <a:r>
              <a:rPr lang="en-GB" sz="1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domain</a:t>
            </a:r>
          </a:p>
        </p:txBody>
      </p:sp>
      <p:sp>
        <p:nvSpPr>
          <p:cNvPr id="53" name="Rounded Rectangle 52"/>
          <p:cNvSpPr/>
          <p:nvPr/>
        </p:nvSpPr>
        <p:spPr bwMode="auto">
          <a:xfrm>
            <a:off x="6195179" y="1905441"/>
            <a:ext cx="1015603" cy="304870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71983" tIns="60947" rIns="71983" bIns="60947" rtlCol="0" anchor="t" anchorCtr="0"/>
          <a:lstStyle/>
          <a:p>
            <a:pPr algn="ctr" defTabSz="1218936" eaLnBrk="0" hangingPunct="0"/>
            <a:r>
              <a:rPr lang="en-GB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Logging domain</a:t>
            </a:r>
          </a:p>
        </p:txBody>
      </p:sp>
      <p:sp>
        <p:nvSpPr>
          <p:cNvPr id="54" name="Rounded Rectangle 53"/>
          <p:cNvSpPr/>
          <p:nvPr/>
        </p:nvSpPr>
        <p:spPr bwMode="auto">
          <a:xfrm>
            <a:off x="10866954" y="1905441"/>
            <a:ext cx="1117163" cy="304870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71983" tIns="60947" rIns="71983" bIns="60947" rtlCol="0" anchor="t" anchorCtr="0"/>
          <a:lstStyle/>
          <a:p>
            <a:pPr algn="ctr" defTabSz="1218936" eaLnBrk="0" hangingPunct="0"/>
            <a:r>
              <a:rPr lang="en-GB" sz="1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Local storage  </a:t>
            </a:r>
            <a:r>
              <a:rPr lang="en-GB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driver domain</a:t>
            </a:r>
          </a:p>
        </p:txBody>
      </p:sp>
      <p:sp>
        <p:nvSpPr>
          <p:cNvPr id="55" name="Rounded Rectangle 54"/>
          <p:cNvSpPr/>
          <p:nvPr/>
        </p:nvSpPr>
        <p:spPr bwMode="auto">
          <a:xfrm>
            <a:off x="9648230" y="1905441"/>
            <a:ext cx="1117163" cy="304870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t" anchorCtr="0"/>
          <a:lstStyle/>
          <a:p>
            <a:pPr algn="ctr" defTabSz="1218936" eaLnBrk="0" hangingPunct="0"/>
            <a:r>
              <a:rPr lang="en-GB" sz="1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NFS/</a:t>
            </a:r>
          </a:p>
          <a:p>
            <a:pPr algn="ctr" defTabSz="1218936" eaLnBrk="0" hangingPunct="0"/>
            <a:r>
              <a:rPr lang="en-GB" sz="17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iSCSI</a:t>
            </a:r>
            <a:r>
              <a:rPr lang="en-GB" sz="1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driver domain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8429508" y="1905441"/>
            <a:ext cx="1117163" cy="304870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71983" tIns="60947" rIns="71983" bIns="60947" rtlCol="0" anchor="t" anchorCtr="0"/>
          <a:lstStyle/>
          <a:p>
            <a:pPr algn="ctr" defTabSz="1218936" eaLnBrk="0" hangingPunct="0"/>
            <a:r>
              <a:rPr lang="en-GB" sz="1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Network driver domain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7312343" y="1905441"/>
            <a:ext cx="1015603" cy="304870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71983" tIns="60947" rIns="71983" bIns="60947" rtlCol="0" anchor="t" anchorCtr="0"/>
          <a:lstStyle/>
          <a:p>
            <a:pPr algn="ctr" defTabSz="1218936" eaLnBrk="0" hangingPunct="0"/>
            <a:r>
              <a:rPr lang="en-GB" sz="17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Qemu</a:t>
            </a:r>
            <a:endParaRPr lang="en-GB" sz="17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defTabSz="1218936" eaLnBrk="0" hangingPunct="0"/>
            <a:r>
              <a:rPr lang="en-GB" sz="1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domain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1726525" y="4649276"/>
            <a:ext cx="507802" cy="3048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ctr"/>
          <a:lstStyle/>
          <a:p>
            <a:pPr algn="ctr" defTabSz="1218936" eaLnBrk="0" hangingPunct="0"/>
            <a:r>
              <a:rPr lang="en-GB" sz="1300" dirty="0">
                <a:solidFill>
                  <a:srgbClr val="4D4F53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eth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2945249" y="4649276"/>
            <a:ext cx="507802" cy="3048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ctr"/>
          <a:lstStyle/>
          <a:p>
            <a:pPr algn="ctr" defTabSz="1218936" eaLnBrk="0" hangingPunct="0"/>
            <a:r>
              <a:rPr lang="en-GB" sz="1300" dirty="0">
                <a:solidFill>
                  <a:srgbClr val="4D4F53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eth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8734187" y="4649276"/>
            <a:ext cx="507802" cy="3048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ctr"/>
          <a:lstStyle/>
          <a:p>
            <a:pPr algn="ctr" defTabSz="1218936" eaLnBrk="0" hangingPunct="0"/>
            <a:r>
              <a:rPr lang="en-GB" sz="1300" dirty="0">
                <a:solidFill>
                  <a:srgbClr val="4D4F53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eth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9952911" y="4649276"/>
            <a:ext cx="507802" cy="3048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ctr"/>
          <a:lstStyle/>
          <a:p>
            <a:pPr algn="ctr" defTabSz="1218936" eaLnBrk="0" hangingPunct="0"/>
            <a:r>
              <a:rPr lang="en-GB" sz="1300" dirty="0">
                <a:solidFill>
                  <a:srgbClr val="4D4F53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eth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11171635" y="4649276"/>
            <a:ext cx="507802" cy="3048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71983" tIns="60947" rIns="71983" bIns="60947" rtlCol="0" anchor="ctr"/>
          <a:lstStyle/>
          <a:p>
            <a:pPr algn="ctr" defTabSz="1218936" eaLnBrk="0" hangingPunct="0"/>
            <a:r>
              <a:rPr lang="en-GB" sz="1300" dirty="0" err="1">
                <a:solidFill>
                  <a:srgbClr val="4D4F53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scsi</a:t>
            </a:r>
            <a:endParaRPr lang="en-GB" sz="1300" dirty="0">
              <a:solidFill>
                <a:srgbClr val="4D4F53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Straight Arrow Connector 63"/>
          <p:cNvCxnSpPr>
            <a:stCxn id="58" idx="2"/>
            <a:endCxn id="35" idx="0"/>
          </p:cNvCxnSpPr>
          <p:nvPr/>
        </p:nvCxnSpPr>
        <p:spPr bwMode="auto">
          <a:xfrm>
            <a:off x="1980426" y="4954148"/>
            <a:ext cx="0" cy="711365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5" name="Straight Arrow Connector 64"/>
          <p:cNvCxnSpPr>
            <a:stCxn id="59" idx="2"/>
            <a:endCxn id="33" idx="0"/>
          </p:cNvCxnSpPr>
          <p:nvPr/>
        </p:nvCxnSpPr>
        <p:spPr bwMode="auto">
          <a:xfrm flipH="1">
            <a:off x="2996029" y="4954148"/>
            <a:ext cx="203121" cy="711365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8" name="Straight Arrow Connector 67"/>
          <p:cNvCxnSpPr>
            <a:stCxn id="60" idx="2"/>
            <a:endCxn id="34" idx="0"/>
          </p:cNvCxnSpPr>
          <p:nvPr/>
        </p:nvCxnSpPr>
        <p:spPr bwMode="auto">
          <a:xfrm>
            <a:off x="8988088" y="4954148"/>
            <a:ext cx="507802" cy="711365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1" name="Straight Arrow Connector 70"/>
          <p:cNvCxnSpPr>
            <a:stCxn id="61" idx="2"/>
            <a:endCxn id="36" idx="0"/>
          </p:cNvCxnSpPr>
          <p:nvPr/>
        </p:nvCxnSpPr>
        <p:spPr bwMode="auto">
          <a:xfrm>
            <a:off x="10206813" y="4954148"/>
            <a:ext cx="304681" cy="711365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2" name="Straight Arrow Connector 71"/>
          <p:cNvCxnSpPr>
            <a:stCxn id="62" idx="2"/>
            <a:endCxn id="37" idx="0"/>
          </p:cNvCxnSpPr>
          <p:nvPr/>
        </p:nvCxnSpPr>
        <p:spPr bwMode="auto">
          <a:xfrm>
            <a:off x="11425536" y="4954148"/>
            <a:ext cx="101560" cy="711365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7" name="Rounded Rectangle 76"/>
          <p:cNvSpPr/>
          <p:nvPr/>
        </p:nvSpPr>
        <p:spPr bwMode="auto">
          <a:xfrm>
            <a:off x="1117164" y="482713"/>
            <a:ext cx="3859292" cy="71136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t" anchorCtr="0"/>
          <a:lstStyle/>
          <a:p>
            <a:pPr algn="ctr" defTabSz="1218936" eaLnBrk="0" hangingPunct="0"/>
            <a:r>
              <a:rPr lang="en-GB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User VM</a:t>
            </a:r>
          </a:p>
        </p:txBody>
      </p:sp>
      <p:sp>
        <p:nvSpPr>
          <p:cNvPr id="79" name="Rounded Rectangle 78"/>
          <p:cNvSpPr/>
          <p:nvPr/>
        </p:nvSpPr>
        <p:spPr bwMode="auto">
          <a:xfrm>
            <a:off x="7007662" y="482713"/>
            <a:ext cx="3859292" cy="71136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t" anchorCtr="0"/>
          <a:lstStyle/>
          <a:p>
            <a:pPr algn="ctr" defTabSz="1218936" eaLnBrk="0" hangingPunct="0"/>
            <a:r>
              <a:rPr lang="en-GB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User VM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1726525" y="1498948"/>
            <a:ext cx="507802" cy="3048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ctr"/>
          <a:lstStyle/>
          <a:p>
            <a:pPr algn="ctr" defTabSz="1218936" eaLnBrk="0" hangingPunct="0"/>
            <a:r>
              <a:rPr lang="en-GB" sz="1300" dirty="0">
                <a:solidFill>
                  <a:srgbClr val="4D4F53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NB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2945249" y="1498948"/>
            <a:ext cx="507802" cy="3048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47990" tIns="60947" rIns="47990" bIns="60947" rtlCol="0" anchor="ctr"/>
          <a:lstStyle/>
          <a:p>
            <a:pPr algn="ctr" defTabSz="1218936" eaLnBrk="0" hangingPunct="0"/>
            <a:r>
              <a:rPr lang="en-GB" sz="900" dirty="0" err="1">
                <a:solidFill>
                  <a:srgbClr val="4D4F53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gntdev</a:t>
            </a:r>
            <a:endParaRPr lang="en-GB" sz="900" dirty="0">
              <a:solidFill>
                <a:srgbClr val="4D4F53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8734187" y="1498948"/>
            <a:ext cx="507802" cy="3048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ctr"/>
          <a:lstStyle/>
          <a:p>
            <a:pPr algn="ctr" defTabSz="1218936" eaLnBrk="0" hangingPunct="0"/>
            <a:r>
              <a:rPr lang="en-GB" sz="1300" dirty="0">
                <a:solidFill>
                  <a:srgbClr val="4D4F53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NB</a:t>
            </a:r>
          </a:p>
        </p:txBody>
      </p:sp>
      <p:sp>
        <p:nvSpPr>
          <p:cNvPr id="96" name="Rectangle 95"/>
          <p:cNvSpPr/>
          <p:nvPr/>
        </p:nvSpPr>
        <p:spPr bwMode="auto">
          <a:xfrm>
            <a:off x="1726525" y="889207"/>
            <a:ext cx="507802" cy="3048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ctr"/>
          <a:lstStyle/>
          <a:p>
            <a:pPr algn="ctr" defTabSz="1218936" eaLnBrk="0" hangingPunct="0"/>
            <a:r>
              <a:rPr lang="en-GB" sz="1300" dirty="0">
                <a:solidFill>
                  <a:srgbClr val="4D4F53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NF</a:t>
            </a:r>
          </a:p>
        </p:txBody>
      </p:sp>
      <p:sp>
        <p:nvSpPr>
          <p:cNvPr id="97" name="Rectangle 96"/>
          <p:cNvSpPr/>
          <p:nvPr/>
        </p:nvSpPr>
        <p:spPr bwMode="auto">
          <a:xfrm>
            <a:off x="2945249" y="889207"/>
            <a:ext cx="507802" cy="3048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ctr"/>
          <a:lstStyle/>
          <a:p>
            <a:pPr algn="ctr" defTabSz="1218936" eaLnBrk="0" hangingPunct="0"/>
            <a:r>
              <a:rPr lang="en-GB" sz="1300" dirty="0">
                <a:solidFill>
                  <a:srgbClr val="4D4F53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BF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8734187" y="889207"/>
            <a:ext cx="507802" cy="3048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ctr"/>
          <a:lstStyle/>
          <a:p>
            <a:pPr algn="ctr" defTabSz="1218936" eaLnBrk="0" hangingPunct="0"/>
            <a:r>
              <a:rPr lang="en-GB" sz="1300" dirty="0">
                <a:solidFill>
                  <a:srgbClr val="4D4F53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NF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9952911" y="889207"/>
            <a:ext cx="507802" cy="3048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ctr"/>
          <a:lstStyle/>
          <a:p>
            <a:pPr algn="ctr" defTabSz="1218936" eaLnBrk="0" hangingPunct="0"/>
            <a:r>
              <a:rPr lang="en-GB" sz="1300" dirty="0">
                <a:solidFill>
                  <a:srgbClr val="4D4F53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BF</a:t>
            </a:r>
          </a:p>
        </p:txBody>
      </p:sp>
      <p:cxnSp>
        <p:nvCxnSpPr>
          <p:cNvPr id="100" name="Straight Arrow Connector 99"/>
          <p:cNvCxnSpPr>
            <a:stCxn id="96" idx="2"/>
            <a:endCxn id="91" idx="0"/>
          </p:cNvCxnSpPr>
          <p:nvPr/>
        </p:nvCxnSpPr>
        <p:spPr bwMode="auto">
          <a:xfrm>
            <a:off x="1980426" y="1194076"/>
            <a:ext cx="0" cy="304871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03" name="Straight Arrow Connector 102"/>
          <p:cNvCxnSpPr>
            <a:stCxn id="97" idx="2"/>
            <a:endCxn id="92" idx="0"/>
          </p:cNvCxnSpPr>
          <p:nvPr/>
        </p:nvCxnSpPr>
        <p:spPr bwMode="auto">
          <a:xfrm>
            <a:off x="3199150" y="1194076"/>
            <a:ext cx="0" cy="304871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04" name="Straight Arrow Connector 103"/>
          <p:cNvCxnSpPr>
            <a:stCxn id="98" idx="2"/>
            <a:endCxn id="93" idx="0"/>
          </p:cNvCxnSpPr>
          <p:nvPr/>
        </p:nvCxnSpPr>
        <p:spPr bwMode="auto">
          <a:xfrm>
            <a:off x="8988088" y="1194076"/>
            <a:ext cx="0" cy="304871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05" name="Straight Arrow Connector 104"/>
          <p:cNvCxnSpPr>
            <a:stCxn id="99" idx="2"/>
          </p:cNvCxnSpPr>
          <p:nvPr/>
        </p:nvCxnSpPr>
        <p:spPr bwMode="auto">
          <a:xfrm>
            <a:off x="10206812" y="1194076"/>
            <a:ext cx="0" cy="304871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>
            <a:off x="4367094" y="1194076"/>
            <a:ext cx="0" cy="304871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3" name="Straight Arrow Connector 112"/>
          <p:cNvCxnSpPr/>
          <p:nvPr/>
        </p:nvCxnSpPr>
        <p:spPr bwMode="auto">
          <a:xfrm>
            <a:off x="7820144" y="1194076"/>
            <a:ext cx="0" cy="304871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4" name="Rounded Rectangle 113"/>
          <p:cNvSpPr/>
          <p:nvPr/>
        </p:nvSpPr>
        <p:spPr bwMode="auto">
          <a:xfrm>
            <a:off x="304681" y="4141159"/>
            <a:ext cx="11577876" cy="406494"/>
          </a:xfrm>
          <a:prstGeom prst="roundRect">
            <a:avLst/>
          </a:prstGeom>
          <a:gradFill>
            <a:gsLst>
              <a:gs pos="12000">
                <a:srgbClr val="E6D78A"/>
              </a:gs>
              <a:gs pos="100000">
                <a:srgbClr val="E6DCAC"/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ctr"/>
          <a:lstStyle/>
          <a:p>
            <a:pPr algn="ctr" defTabSz="1218936" eaLnBrk="0" hangingPunct="0"/>
            <a:r>
              <a:rPr lang="en-GB" sz="1600" dirty="0" err="1">
                <a:solidFill>
                  <a:srgbClr val="4D4F53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dbus</a:t>
            </a:r>
            <a:r>
              <a:rPr lang="en-GB" sz="1600" dirty="0">
                <a:solidFill>
                  <a:srgbClr val="4D4F53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over v4v</a:t>
            </a:r>
          </a:p>
        </p:txBody>
      </p:sp>
      <p:sp>
        <p:nvSpPr>
          <p:cNvPr id="117" name="Rounded Rectangle 116"/>
          <p:cNvSpPr/>
          <p:nvPr/>
        </p:nvSpPr>
        <p:spPr bwMode="auto">
          <a:xfrm>
            <a:off x="4163973" y="2718429"/>
            <a:ext cx="609362" cy="40649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47990" tIns="60947" rIns="47990" bIns="60947" rtlCol="0" anchor="ctr"/>
          <a:lstStyle/>
          <a:p>
            <a:pPr algn="ctr" defTabSz="1218936" eaLnBrk="0" hangingPunct="0"/>
            <a:endParaRPr lang="en-GB" sz="15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Rounded Rectangle 115"/>
          <p:cNvSpPr/>
          <p:nvPr/>
        </p:nvSpPr>
        <p:spPr bwMode="auto">
          <a:xfrm>
            <a:off x="4062413" y="2820053"/>
            <a:ext cx="609362" cy="406494"/>
          </a:xfrm>
          <a:prstGeom prst="round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ctr"/>
          <a:lstStyle/>
          <a:p>
            <a:pPr algn="ctr" defTabSz="1218936" eaLnBrk="0" hangingPunct="0"/>
            <a:endParaRPr lang="en-GB" sz="2100" dirty="0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>
            <a:off x="3960852" y="2921676"/>
            <a:ext cx="609362" cy="40649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47990" tIns="60947" rIns="47990" bIns="60947" rtlCol="0" anchor="ctr"/>
          <a:lstStyle/>
          <a:p>
            <a:pPr algn="ctr" defTabSz="1218936" eaLnBrk="0" hangingPunct="0"/>
            <a:r>
              <a:rPr lang="en-GB" sz="1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qemu</a:t>
            </a:r>
            <a:endParaRPr lang="en-GB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ounded Rectangle 117"/>
          <p:cNvSpPr/>
          <p:nvPr/>
        </p:nvSpPr>
        <p:spPr bwMode="auto">
          <a:xfrm>
            <a:off x="7617024" y="2718429"/>
            <a:ext cx="609362" cy="40649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47990" tIns="60947" rIns="47990" bIns="60947" rtlCol="0" anchor="ctr"/>
          <a:lstStyle/>
          <a:p>
            <a:pPr algn="ctr" defTabSz="1218936" eaLnBrk="0" hangingPunct="0"/>
            <a:endParaRPr lang="en-GB" sz="15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Rounded Rectangle 118"/>
          <p:cNvSpPr/>
          <p:nvPr/>
        </p:nvSpPr>
        <p:spPr bwMode="auto">
          <a:xfrm>
            <a:off x="7515463" y="2820053"/>
            <a:ext cx="609362" cy="406494"/>
          </a:xfrm>
          <a:prstGeom prst="round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121893" tIns="60947" rIns="121893" bIns="60947" rtlCol="0" anchor="ctr"/>
          <a:lstStyle/>
          <a:p>
            <a:pPr algn="ctr" defTabSz="1218936" eaLnBrk="0" hangingPunct="0"/>
            <a:endParaRPr lang="en-GB" sz="2100" dirty="0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 bwMode="auto">
          <a:xfrm>
            <a:off x="7413903" y="2921676"/>
            <a:ext cx="609362" cy="40649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47990" tIns="60947" rIns="47990" bIns="60947" rtlCol="0" anchor="ctr"/>
          <a:lstStyle/>
          <a:p>
            <a:pPr algn="ctr" defTabSz="1218936" eaLnBrk="0" hangingPunct="0"/>
            <a:r>
              <a:rPr lang="en-GB" sz="14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qemu</a:t>
            </a:r>
            <a:endParaRPr lang="en-GB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Rounded Rectangle 124"/>
          <p:cNvSpPr/>
          <p:nvPr/>
        </p:nvSpPr>
        <p:spPr bwMode="auto">
          <a:xfrm>
            <a:off x="5078017" y="3633041"/>
            <a:ext cx="914043" cy="40649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47990" tIns="60947" rIns="47990" bIns="60947" rtlCol="0" anchor="ctr"/>
          <a:lstStyle/>
          <a:p>
            <a:pPr algn="ctr" defTabSz="1218936" eaLnBrk="0" hangingPunct="0"/>
            <a:r>
              <a:rPr lang="en-GB" sz="15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xapi</a:t>
            </a:r>
            <a:endParaRPr lang="en-GB" sz="15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ounded Rectangle 125"/>
          <p:cNvSpPr/>
          <p:nvPr/>
        </p:nvSpPr>
        <p:spPr bwMode="auto">
          <a:xfrm>
            <a:off x="304681" y="3531417"/>
            <a:ext cx="914043" cy="508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47990" tIns="60947" rIns="47990" bIns="60947" rtlCol="0" anchor="ctr"/>
          <a:lstStyle/>
          <a:p>
            <a:pPr algn="ctr" defTabSz="1218936" eaLnBrk="0" hangingPunct="0"/>
            <a:r>
              <a:rPr lang="en-GB" sz="15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xenopsd</a:t>
            </a:r>
            <a:endParaRPr lang="en-GB" sz="15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defTabSz="1218936" eaLnBrk="0" hangingPunct="0"/>
            <a:r>
              <a:rPr lang="en-GB" sz="15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libxl</a:t>
            </a:r>
            <a:endParaRPr lang="en-GB" sz="15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Rounded Rectangle 126"/>
          <p:cNvSpPr/>
          <p:nvPr/>
        </p:nvSpPr>
        <p:spPr bwMode="auto">
          <a:xfrm>
            <a:off x="304681" y="3023300"/>
            <a:ext cx="914043" cy="40649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47990" tIns="60947" rIns="47990" bIns="60947" rtlCol="0" anchor="ctr"/>
          <a:lstStyle/>
          <a:p>
            <a:pPr algn="ctr" defTabSz="1218936" eaLnBrk="0" hangingPunct="0"/>
            <a:r>
              <a:rPr lang="en-GB" sz="15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healthd</a:t>
            </a:r>
            <a:endParaRPr lang="en-GB" sz="15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ounded Rectangle 127"/>
          <p:cNvSpPr/>
          <p:nvPr/>
        </p:nvSpPr>
        <p:spPr bwMode="auto">
          <a:xfrm>
            <a:off x="304681" y="2413559"/>
            <a:ext cx="914043" cy="508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47990" tIns="60947" rIns="47990" bIns="60947" rtlCol="0" anchor="ctr"/>
          <a:lstStyle/>
          <a:p>
            <a:pPr algn="ctr" defTabSz="1218936" eaLnBrk="0" hangingPunct="0"/>
            <a:r>
              <a:rPr lang="en-GB" sz="1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Domain manager</a:t>
            </a:r>
          </a:p>
        </p:txBody>
      </p:sp>
      <p:sp>
        <p:nvSpPr>
          <p:cNvPr id="129" name="Rounded Rectangle 128"/>
          <p:cNvSpPr/>
          <p:nvPr/>
        </p:nvSpPr>
        <p:spPr bwMode="auto">
          <a:xfrm>
            <a:off x="1523406" y="3633041"/>
            <a:ext cx="914043" cy="40649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47990" tIns="60947" rIns="47990" bIns="60947" rtlCol="0" anchor="ctr"/>
          <a:lstStyle/>
          <a:p>
            <a:pPr algn="ctr" defTabSz="1218936" eaLnBrk="0" hangingPunct="0"/>
            <a:r>
              <a:rPr lang="en-GB" sz="15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vswitch</a:t>
            </a:r>
            <a:endParaRPr lang="en-GB" sz="15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ounded Rectangle 129"/>
          <p:cNvSpPr/>
          <p:nvPr/>
        </p:nvSpPr>
        <p:spPr bwMode="auto">
          <a:xfrm>
            <a:off x="1523406" y="3124923"/>
            <a:ext cx="914043" cy="40649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47990" tIns="60947" rIns="47990" bIns="60947" rtlCol="0" anchor="ctr"/>
          <a:lstStyle/>
          <a:p>
            <a:pPr algn="ctr" defTabSz="1218936" eaLnBrk="0" hangingPunct="0"/>
            <a:r>
              <a:rPr lang="en-GB" sz="15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networkd</a:t>
            </a:r>
            <a:endParaRPr lang="en-GB" sz="15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Rounded Rectangle 130"/>
          <p:cNvSpPr/>
          <p:nvPr/>
        </p:nvSpPr>
        <p:spPr bwMode="auto">
          <a:xfrm>
            <a:off x="2742128" y="3531417"/>
            <a:ext cx="914043" cy="508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47990" tIns="60947" rIns="47990" bIns="60947" rtlCol="0" anchor="ctr"/>
          <a:lstStyle/>
          <a:p>
            <a:pPr algn="ctr" defTabSz="1218936" eaLnBrk="0" hangingPunct="0"/>
            <a:r>
              <a:rPr lang="en-GB" sz="15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tapdisk</a:t>
            </a:r>
            <a:endParaRPr lang="en-GB" sz="15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defTabSz="1218936" eaLnBrk="0" hangingPunct="0"/>
            <a:r>
              <a:rPr lang="en-GB" sz="1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blktap3</a:t>
            </a:r>
          </a:p>
        </p:txBody>
      </p:sp>
      <p:sp>
        <p:nvSpPr>
          <p:cNvPr id="132" name="Rounded Rectangle 131"/>
          <p:cNvSpPr/>
          <p:nvPr/>
        </p:nvSpPr>
        <p:spPr bwMode="auto">
          <a:xfrm>
            <a:off x="2742128" y="3023300"/>
            <a:ext cx="914043" cy="40649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47990" tIns="60947" rIns="47990" bIns="60947" rtlCol="0" anchor="ctr"/>
          <a:lstStyle/>
          <a:p>
            <a:pPr algn="ctr" defTabSz="1218936" eaLnBrk="0" hangingPunct="0"/>
            <a:r>
              <a:rPr lang="en-GB" sz="15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storaged</a:t>
            </a:r>
            <a:endParaRPr lang="en-GB" sz="15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Rounded Rectangle 132"/>
          <p:cNvSpPr/>
          <p:nvPr/>
        </p:nvSpPr>
        <p:spPr bwMode="auto">
          <a:xfrm>
            <a:off x="6296739" y="3633041"/>
            <a:ext cx="812483" cy="40649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47990" tIns="60947" rIns="47990" bIns="60947" rtlCol="0" anchor="ctr"/>
          <a:lstStyle/>
          <a:p>
            <a:pPr algn="ctr" defTabSz="1218936" eaLnBrk="0" hangingPunct="0"/>
            <a:r>
              <a:rPr lang="en-GB" sz="15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syslogd</a:t>
            </a:r>
            <a:endParaRPr lang="en-GB" sz="15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 bwMode="auto">
          <a:xfrm>
            <a:off x="8531068" y="3633041"/>
            <a:ext cx="914043" cy="40649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47990" tIns="60947" rIns="47990" bIns="60947" rtlCol="0" anchor="ctr"/>
          <a:lstStyle/>
          <a:p>
            <a:pPr algn="ctr" defTabSz="1218936" eaLnBrk="0" hangingPunct="0"/>
            <a:r>
              <a:rPr lang="en-GB" sz="15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vswitch</a:t>
            </a:r>
            <a:endParaRPr lang="en-GB" sz="15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ounded Rectangle 134"/>
          <p:cNvSpPr/>
          <p:nvPr/>
        </p:nvSpPr>
        <p:spPr bwMode="auto">
          <a:xfrm>
            <a:off x="8531068" y="3124923"/>
            <a:ext cx="914043" cy="40649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47990" tIns="60947" rIns="47990" bIns="60947" rtlCol="0" anchor="ctr"/>
          <a:lstStyle/>
          <a:p>
            <a:pPr algn="ctr" defTabSz="1218936" eaLnBrk="0" hangingPunct="0"/>
            <a:r>
              <a:rPr lang="en-GB" sz="15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networkd</a:t>
            </a:r>
            <a:endParaRPr lang="en-GB" sz="15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ounded Rectangle 135"/>
          <p:cNvSpPr/>
          <p:nvPr/>
        </p:nvSpPr>
        <p:spPr bwMode="auto">
          <a:xfrm>
            <a:off x="9749790" y="3531417"/>
            <a:ext cx="914043" cy="508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47990" tIns="60947" rIns="47990" bIns="60947" rtlCol="0" anchor="ctr"/>
          <a:lstStyle/>
          <a:p>
            <a:pPr algn="ctr" defTabSz="1218936" eaLnBrk="0" hangingPunct="0"/>
            <a:r>
              <a:rPr lang="en-GB" sz="15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tapdisk</a:t>
            </a:r>
            <a:endParaRPr lang="en-GB" sz="15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defTabSz="1218936" eaLnBrk="0" hangingPunct="0"/>
            <a:r>
              <a:rPr lang="en-GB" sz="1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blktap3</a:t>
            </a:r>
          </a:p>
        </p:txBody>
      </p:sp>
      <p:sp>
        <p:nvSpPr>
          <p:cNvPr id="137" name="Rounded Rectangle 136"/>
          <p:cNvSpPr/>
          <p:nvPr/>
        </p:nvSpPr>
        <p:spPr bwMode="auto">
          <a:xfrm>
            <a:off x="9749790" y="3023300"/>
            <a:ext cx="914043" cy="40649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47990" tIns="60947" rIns="47990" bIns="60947" rtlCol="0" anchor="ctr"/>
          <a:lstStyle/>
          <a:p>
            <a:pPr algn="ctr" defTabSz="1218936" eaLnBrk="0" hangingPunct="0"/>
            <a:r>
              <a:rPr lang="en-GB" sz="15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storaged</a:t>
            </a:r>
            <a:endParaRPr lang="en-GB" sz="15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Rounded Rectangle 137"/>
          <p:cNvSpPr/>
          <p:nvPr/>
        </p:nvSpPr>
        <p:spPr bwMode="auto">
          <a:xfrm>
            <a:off x="10968514" y="3531417"/>
            <a:ext cx="914043" cy="5081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47990" tIns="60947" rIns="47990" bIns="60947" rtlCol="0" anchor="ctr"/>
          <a:lstStyle/>
          <a:p>
            <a:pPr algn="ctr" defTabSz="1218936" eaLnBrk="0" hangingPunct="0"/>
            <a:r>
              <a:rPr lang="en-GB" sz="15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tapdisk</a:t>
            </a:r>
            <a:endParaRPr lang="en-GB" sz="15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defTabSz="1218936" eaLnBrk="0" hangingPunct="0"/>
            <a:r>
              <a:rPr lang="en-GB" sz="1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blktap3</a:t>
            </a:r>
          </a:p>
        </p:txBody>
      </p:sp>
      <p:sp>
        <p:nvSpPr>
          <p:cNvPr id="139" name="Rounded Rectangle 138"/>
          <p:cNvSpPr/>
          <p:nvPr/>
        </p:nvSpPr>
        <p:spPr bwMode="auto">
          <a:xfrm>
            <a:off x="10968514" y="3023300"/>
            <a:ext cx="914043" cy="40649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47990" tIns="60947" rIns="47990" bIns="60947" rtlCol="0" anchor="ctr"/>
          <a:lstStyle/>
          <a:p>
            <a:pPr algn="ctr" defTabSz="1218936" eaLnBrk="0" hangingPunct="0"/>
            <a:r>
              <a:rPr lang="en-GB" sz="15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storaged</a:t>
            </a:r>
            <a:endParaRPr lang="en-GB" sz="15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9952911" y="1498948"/>
            <a:ext cx="507802" cy="3048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47990" tIns="60947" rIns="47990" bIns="60947" rtlCol="0" anchor="ctr"/>
          <a:lstStyle/>
          <a:p>
            <a:pPr algn="ctr" defTabSz="1218936" eaLnBrk="0" hangingPunct="0"/>
            <a:r>
              <a:rPr lang="en-GB" sz="900" dirty="0" err="1">
                <a:solidFill>
                  <a:srgbClr val="4D4F53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gntdev</a:t>
            </a:r>
            <a:endParaRPr lang="en-GB" sz="900" dirty="0">
              <a:solidFill>
                <a:srgbClr val="4D4F53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11171635" y="1498948"/>
            <a:ext cx="507802" cy="3048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47990" tIns="60947" rIns="47990" bIns="60947" rtlCol="0" anchor="ctr"/>
          <a:lstStyle/>
          <a:p>
            <a:pPr algn="ctr" defTabSz="1218936" eaLnBrk="0" hangingPunct="0"/>
            <a:r>
              <a:rPr lang="en-GB" sz="900" dirty="0" err="1">
                <a:solidFill>
                  <a:srgbClr val="4D4F53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gntdev</a:t>
            </a:r>
            <a:endParaRPr lang="en-GB" sz="900" dirty="0">
              <a:solidFill>
                <a:srgbClr val="4D4F53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1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/>
              <a:t>News from the Xen </a:t>
            </a:r>
            <a:r>
              <a:rPr lang="en-GB" sz="6000" dirty="0" smtClean="0"/>
              <a:t>Community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23400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043" y="1809239"/>
            <a:ext cx="10696710" cy="4338898"/>
          </a:xfrm>
        </p:spPr>
        <p:txBody>
          <a:bodyPr/>
          <a:lstStyle/>
          <a:p>
            <a:r>
              <a:rPr lang="en-GB" sz="2400" dirty="0" smtClean="0"/>
              <a:t>Xen for ARM using HW </a:t>
            </a:r>
            <a:r>
              <a:rPr lang="en-GB" sz="2400" dirty="0" err="1" smtClean="0"/>
              <a:t>virt</a:t>
            </a:r>
            <a:r>
              <a:rPr lang="en-GB" sz="2400" dirty="0" smtClean="0"/>
              <a:t> (using new PVH mode)</a:t>
            </a:r>
          </a:p>
          <a:p>
            <a:pPr lvl="1"/>
            <a:r>
              <a:rPr lang="en-GB" sz="2000" dirty="0"/>
              <a:t>Started our first guest domain, including PV console disk and network devices</a:t>
            </a:r>
            <a:r>
              <a:rPr lang="en-GB" sz="2000" dirty="0" smtClean="0"/>
              <a:t>!</a:t>
            </a:r>
          </a:p>
          <a:p>
            <a:pPr lvl="1"/>
            <a:r>
              <a:rPr lang="en-GB" sz="2000" dirty="0" smtClean="0"/>
              <a:t>No emulation (QEMU is needed)</a:t>
            </a:r>
          </a:p>
          <a:p>
            <a:r>
              <a:rPr lang="en-GB" sz="2400" dirty="0" smtClean="0"/>
              <a:t>New </a:t>
            </a:r>
            <a:r>
              <a:rPr lang="en-GB" sz="2400" dirty="0" smtClean="0"/>
              <a:t>PVH virtualization mode (Oracle)</a:t>
            </a:r>
          </a:p>
          <a:p>
            <a:r>
              <a:rPr lang="en-GB" sz="2400" dirty="0"/>
              <a:t>FreeBSD Xen </a:t>
            </a:r>
            <a:r>
              <a:rPr lang="en-GB" sz="2400" dirty="0" smtClean="0"/>
              <a:t>port</a:t>
            </a:r>
            <a:r>
              <a:rPr lang="en-GB" sz="2400" dirty="0"/>
              <a:t> </a:t>
            </a:r>
            <a:r>
              <a:rPr lang="en-GB" sz="2400" dirty="0" smtClean="0"/>
              <a:t>(</a:t>
            </a:r>
            <a:r>
              <a:rPr lang="en-GB" sz="2400" dirty="0" err="1" smtClean="0"/>
              <a:t>SpectraLogic</a:t>
            </a:r>
            <a:r>
              <a:rPr lang="en-GB" sz="2400" dirty="0" smtClean="0"/>
              <a:t> &amp; HP)</a:t>
            </a:r>
          </a:p>
          <a:p>
            <a:r>
              <a:rPr lang="en-GB" sz="2400" dirty="0"/>
              <a:t>Xen MIPS port (by </a:t>
            </a:r>
            <a:r>
              <a:rPr lang="en-GB" sz="2400" dirty="0" err="1"/>
              <a:t>BroadCom</a:t>
            </a:r>
            <a:r>
              <a:rPr lang="en-GB" sz="2400" dirty="0"/>
              <a:t>)</a:t>
            </a:r>
          </a:p>
          <a:p>
            <a:r>
              <a:rPr lang="en-GB" sz="2400" dirty="0" smtClean="0"/>
              <a:t>Language </a:t>
            </a:r>
            <a:r>
              <a:rPr lang="en-GB" sz="2400" dirty="0"/>
              <a:t>run-times running on bare-metal Xen</a:t>
            </a:r>
          </a:p>
          <a:p>
            <a:pPr lvl="1"/>
            <a:r>
              <a:rPr lang="en-GB" sz="2000" dirty="0" smtClean="0"/>
              <a:t>Openmirage.org, ErlangOnXen.org</a:t>
            </a:r>
            <a:endParaRPr lang="en-GB" sz="2000" dirty="0"/>
          </a:p>
          <a:p>
            <a:r>
              <a:rPr lang="en-GB" sz="2400" dirty="0" smtClean="0"/>
              <a:t>Disaggregation </a:t>
            </a:r>
            <a:r>
              <a:rPr lang="en-GB" sz="2400" dirty="0"/>
              <a:t>is moving from Client into Server and Cloud</a:t>
            </a:r>
          </a:p>
          <a:p>
            <a:r>
              <a:rPr lang="en-GB" sz="2400" dirty="0" smtClean="0"/>
              <a:t>Portable </a:t>
            </a:r>
            <a:r>
              <a:rPr lang="en-GB" sz="2400" dirty="0"/>
              <a:t>Service </a:t>
            </a:r>
            <a:r>
              <a:rPr lang="en-GB" sz="2400" dirty="0" smtClean="0"/>
              <a:t>VMs</a:t>
            </a:r>
          </a:p>
          <a:p>
            <a:pPr lvl="1"/>
            <a:r>
              <a:rPr lang="en-GB" sz="2000" dirty="0" smtClean="0"/>
              <a:t>Agree interface and mechanism to allow service VMs across products and hosting services</a:t>
            </a: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/>
              <a:t>Cool new functionality &amp; initiatives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10565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smtClean="0"/>
              <a:t>Summary: Why Xen?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6715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Designed for the Cloud : many advantages for cloud use!</a:t>
            </a: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Resilience, Robustness &amp; Scalability 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Security: Small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of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attack, Isolation &amp; Advanced Security Features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Widely used by Cloud 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Providers and Vendors</a:t>
            </a:r>
          </a:p>
          <a:p>
            <a:endParaRPr lang="en-GB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XCP</a:t>
            </a:r>
          </a:p>
          <a:p>
            <a:pPr lvl="1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Ready for use with cloud orchestration stacks </a:t>
            </a:r>
          </a:p>
          <a:p>
            <a:pPr lvl="1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Packages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Linux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distros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flexibility and choice</a:t>
            </a:r>
          </a:p>
          <a:p>
            <a:pPr lvl="1"/>
            <a:endParaRPr lang="en-GB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Source with a large community and eco-system</a:t>
            </a:r>
          </a:p>
          <a:p>
            <a:pPr lvl="1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Exciting new developments in the pipeline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928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smtClean="0"/>
              <a:t>Questions …</a:t>
            </a:r>
            <a:endParaRPr lang="en-GB" sz="6000" dirty="0"/>
          </a:p>
        </p:txBody>
      </p:sp>
      <p:pic>
        <p:nvPicPr>
          <p:cNvPr id="4098" name="Picture 2" descr="C:\Users\larsk.CITRITE\Documents\Artwork\Xen Mascots\XPanSummit03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39" b="13839"/>
          <a:stretch/>
        </p:blipFill>
        <p:spPr bwMode="auto">
          <a:xfrm>
            <a:off x="836537" y="-1048755"/>
            <a:ext cx="4161270" cy="538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281067" y="410062"/>
            <a:ext cx="6433608" cy="39857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b="1" dirty="0" smtClean="0"/>
              <a:t>IRC:</a:t>
            </a:r>
            <a:r>
              <a:rPr lang="en-GB" sz="2400" dirty="0" smtClean="0"/>
              <a:t> </a:t>
            </a:r>
            <a:r>
              <a:rPr lang="en-GB" sz="2400" dirty="0" smtClean="0">
                <a:hlinkClick r:id="rId4"/>
              </a:rPr>
              <a:t>##</a:t>
            </a:r>
            <a:r>
              <a:rPr lang="en-GB" sz="2400" dirty="0" err="1" smtClean="0">
                <a:hlinkClick r:id="rId4"/>
              </a:rPr>
              <a:t>xen</a:t>
            </a:r>
            <a:r>
              <a:rPr lang="en-GB" sz="2400" dirty="0" smtClean="0">
                <a:hlinkClick r:id="rId4"/>
              </a:rPr>
              <a:t> @ FREENODE</a:t>
            </a:r>
            <a:endParaRPr lang="en-GB" sz="2400" dirty="0" smtClean="0"/>
          </a:p>
          <a:p>
            <a:r>
              <a:rPr lang="en-GB" sz="2400" b="1" dirty="0" smtClean="0"/>
              <a:t>Mailing List:</a:t>
            </a:r>
            <a:r>
              <a:rPr lang="en-GB" sz="2400" dirty="0" smtClean="0"/>
              <a:t> </a:t>
            </a:r>
            <a:r>
              <a:rPr lang="en-GB" sz="2400" dirty="0" err="1" smtClean="0">
                <a:hlinkClick r:id="rId5"/>
              </a:rPr>
              <a:t>xen</a:t>
            </a:r>
            <a:r>
              <a:rPr lang="en-GB" sz="2400" dirty="0" smtClean="0">
                <a:hlinkClick r:id="rId5"/>
              </a:rPr>
              <a:t>-users</a:t>
            </a:r>
            <a:r>
              <a:rPr lang="en-GB" sz="2400" dirty="0" smtClean="0"/>
              <a:t> &amp; </a:t>
            </a:r>
            <a:r>
              <a:rPr lang="en-GB" sz="2400" dirty="0" err="1" smtClean="0">
                <a:hlinkClick r:id="rId6"/>
              </a:rPr>
              <a:t>xen-api</a:t>
            </a:r>
            <a:endParaRPr lang="en-GB" sz="2400" dirty="0" smtClean="0"/>
          </a:p>
          <a:p>
            <a:r>
              <a:rPr lang="en-GB" sz="2400" b="1" dirty="0" smtClean="0"/>
              <a:t>Wiki:</a:t>
            </a:r>
            <a:r>
              <a:rPr lang="en-GB" sz="2400" dirty="0" smtClean="0"/>
              <a:t> </a:t>
            </a:r>
            <a:r>
              <a:rPr lang="en-GB" sz="2400" dirty="0" smtClean="0">
                <a:hlinkClick r:id="rId7"/>
              </a:rPr>
              <a:t>wiki.xen.org</a:t>
            </a:r>
            <a:endParaRPr lang="en-GB" sz="2400" dirty="0" smtClean="0"/>
          </a:p>
          <a:p>
            <a:r>
              <a:rPr lang="en-GB" sz="2400" b="1" dirty="0" smtClean="0"/>
              <a:t>Excellent XCP Tutorials</a:t>
            </a:r>
          </a:p>
          <a:p>
            <a:pPr lvl="1"/>
            <a:r>
              <a:rPr lang="en-GB" sz="2000" dirty="0" smtClean="0"/>
              <a:t>A day worth of material @ </a:t>
            </a:r>
            <a:br>
              <a:rPr lang="en-GB" sz="2000" dirty="0" smtClean="0"/>
            </a:br>
            <a:r>
              <a:rPr lang="en-GB" sz="2000" dirty="0" smtClean="0">
                <a:hlinkClick r:id="rId8"/>
              </a:rPr>
              <a:t>xen.org/community/xenday11</a:t>
            </a:r>
            <a:endParaRPr lang="en-GB" sz="2000" dirty="0" smtClean="0"/>
          </a:p>
          <a:p>
            <a:r>
              <a:rPr lang="en-GB" sz="2400" b="1" dirty="0" smtClean="0">
                <a:hlinkClick r:id="rId9"/>
              </a:rPr>
              <a:t>Ecosystem pages</a:t>
            </a:r>
            <a:endParaRPr lang="en-GB" sz="2400" b="1" dirty="0" smtClean="0"/>
          </a:p>
          <a:p>
            <a:r>
              <a:rPr lang="en-GB" sz="2400" b="1" dirty="0"/>
              <a:t>Presentations: </a:t>
            </a:r>
            <a:r>
              <a:rPr lang="en-GB" sz="2400" dirty="0" smtClean="0"/>
              <a:t>slideshare.net/</a:t>
            </a:r>
            <a:r>
              <a:rPr lang="en-GB" sz="2400" dirty="0" err="1" smtClean="0"/>
              <a:t>xen_com_mgr</a:t>
            </a:r>
            <a:endParaRPr lang="en-GB" sz="2400" dirty="0"/>
          </a:p>
          <a:p>
            <a:r>
              <a:rPr lang="en-GB" sz="2400" b="1" dirty="0"/>
              <a:t>Videos:</a:t>
            </a:r>
            <a:r>
              <a:rPr lang="en-GB" sz="2400" dirty="0"/>
              <a:t> </a:t>
            </a:r>
            <a:r>
              <a:rPr lang="en-GB" sz="2400" dirty="0" smtClean="0"/>
              <a:t>vimeo.com/channels/</a:t>
            </a:r>
            <a:r>
              <a:rPr lang="en-GB" sz="2400" dirty="0" err="1" smtClean="0"/>
              <a:t>xen</a:t>
            </a:r>
            <a:endParaRPr lang="en-GB" sz="2400" dirty="0"/>
          </a:p>
        </p:txBody>
      </p:sp>
      <p:pic>
        <p:nvPicPr>
          <p:cNvPr id="1026" name="Picture 2" descr="C:\Users\larsk.CITRITE\Desktop\88x3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126480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6479" y="5970577"/>
            <a:ext cx="4437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Slides available under CC-BY-SA 3.0</a:t>
            </a:r>
          </a:p>
          <a:p>
            <a:r>
              <a:rPr lang="en-GB" sz="2000" dirty="0">
                <a:latin typeface="Calibri" pitchFamily="34" charset="0"/>
                <a:cs typeface="Calibri" pitchFamily="34" charset="0"/>
              </a:rPr>
              <a:t>From </a:t>
            </a:r>
            <a:r>
              <a:rPr lang="en-GB" sz="2000" dirty="0" smtClean="0">
                <a:latin typeface="Calibri" pitchFamily="34" charset="0"/>
                <a:cs typeface="Calibri" pitchFamily="34" charset="0"/>
                <a:hlinkClick r:id="rId11"/>
              </a:rPr>
              <a:t>www.slideshare.net/xen_com_mgr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213759" y="4455436"/>
            <a:ext cx="36750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lnSpc>
                <a:spcPct val="95000"/>
              </a:lnSpc>
              <a:defRPr/>
            </a:pPr>
            <a:r>
              <a:rPr lang="en-US" sz="2800" kern="0" dirty="0" smtClean="0">
                <a:latin typeface="Calibri" pitchFamily="34" charset="0"/>
                <a:cs typeface="Calibri" pitchFamily="34" charset="0"/>
              </a:rPr>
              <a:t>@lars_kurth</a:t>
            </a:r>
            <a:br>
              <a:rPr lang="en-US" sz="2800" kern="0" dirty="0" smtClean="0">
                <a:latin typeface="Calibri" pitchFamily="34" charset="0"/>
                <a:cs typeface="Calibri" pitchFamily="34" charset="0"/>
              </a:rPr>
            </a:br>
            <a:r>
              <a:rPr lang="en-US" sz="2800" kern="0" dirty="0" smtClean="0">
                <a:latin typeface="Calibri" pitchFamily="34" charset="0"/>
                <a:cs typeface="Calibri" pitchFamily="34" charset="0"/>
              </a:rPr>
              <a:t>@xen_com_mgr</a:t>
            </a:r>
            <a:endParaRPr lang="en-US" sz="2800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 descr="C:\Users\larsk.CITRITE\Desktop\Picture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849" y="4553861"/>
            <a:ext cx="1042987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96409" y="5018905"/>
            <a:ext cx="36750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5000"/>
              </a:lnSpc>
              <a:defRPr/>
            </a:pPr>
            <a:r>
              <a:rPr lang="en-US" sz="2800" kern="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800" kern="0" dirty="0" smtClean="0">
                <a:latin typeface="Calibri" pitchFamily="34" charset="0"/>
                <a:cs typeface="Calibri" pitchFamily="34" charset="0"/>
              </a:rPr>
            </a:br>
            <a:r>
              <a:rPr lang="en-US" sz="2800" kern="0" dirty="0" smtClean="0">
                <a:latin typeface="Calibri" pitchFamily="34" charset="0"/>
                <a:cs typeface="Calibri" pitchFamily="34" charset="0"/>
              </a:rPr>
              <a:t>FREENODE: </a:t>
            </a:r>
            <a:r>
              <a:rPr lang="en-US" sz="2800" kern="0" dirty="0" err="1" smtClean="0">
                <a:latin typeface="Calibri" pitchFamily="34" charset="0"/>
                <a:cs typeface="Calibri" pitchFamily="34" charset="0"/>
              </a:rPr>
              <a:t>lars_kurth</a:t>
            </a:r>
            <a:endParaRPr lang="en-US" sz="2800" kern="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6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/>
              <a:t>The Xen Hypervisor was designed for the Cloud straight from the outset!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2919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042" y="1809239"/>
            <a:ext cx="11035503" cy="4117182"/>
          </a:xfrm>
        </p:spPr>
        <p:txBody>
          <a:bodyPr/>
          <a:lstStyle/>
          <a:p>
            <a:r>
              <a:rPr lang="en-GB" sz="2800" dirty="0" smtClean="0"/>
              <a:t>Guardian of Xen Hypervisor and related OSS Projects</a:t>
            </a:r>
          </a:p>
          <a:p>
            <a:r>
              <a:rPr lang="en-GB" sz="2800" dirty="0" smtClean="0"/>
              <a:t>Xen project Governance similar to Linux Kernel</a:t>
            </a:r>
          </a:p>
          <a:p>
            <a:r>
              <a:rPr lang="en-GB" sz="2800" dirty="0" smtClean="0"/>
              <a:t>Projects</a:t>
            </a:r>
          </a:p>
          <a:p>
            <a:pPr lvl="1"/>
            <a:r>
              <a:rPr lang="en-GB" sz="2400" dirty="0" smtClean="0"/>
              <a:t>Xen Hypervisor (led by Citrix)</a:t>
            </a:r>
          </a:p>
          <a:p>
            <a:pPr lvl="1"/>
            <a:r>
              <a:rPr lang="en-GB" sz="2400" dirty="0" smtClean="0"/>
              <a:t>Xen Cloud Platform aka </a:t>
            </a:r>
            <a:r>
              <a:rPr lang="en-GB" sz="2400" dirty="0"/>
              <a:t>XCP (led by Citrix)</a:t>
            </a:r>
            <a:endParaRPr lang="en-GB" sz="2400" dirty="0" smtClean="0"/>
          </a:p>
          <a:p>
            <a:pPr lvl="1"/>
            <a:r>
              <a:rPr lang="en-GB" sz="2400" dirty="0" smtClean="0"/>
              <a:t>Xen </a:t>
            </a:r>
            <a:r>
              <a:rPr lang="en-GB" sz="2400" dirty="0"/>
              <a:t>ARM </a:t>
            </a:r>
            <a:r>
              <a:rPr lang="en-GB" sz="2400" dirty="0" smtClean="0"/>
              <a:t>: Xen for mobile devices (led </a:t>
            </a:r>
            <a:r>
              <a:rPr lang="en-GB" sz="2400" dirty="0"/>
              <a:t>by </a:t>
            </a:r>
            <a:r>
              <a:rPr lang="en-GB" sz="2400" dirty="0" smtClean="0"/>
              <a:t>Samsung)</a:t>
            </a:r>
          </a:p>
          <a:p>
            <a:pPr lvl="1"/>
            <a:r>
              <a:rPr lang="en-GB" sz="2400" dirty="0"/>
              <a:t>PVOPS : </a:t>
            </a:r>
            <a:r>
              <a:rPr lang="en-GB" sz="2400" dirty="0" smtClean="0"/>
              <a:t>Xen components and support in Linux </a:t>
            </a:r>
            <a:r>
              <a:rPr lang="en-GB" sz="2400" dirty="0"/>
              <a:t>Kernel (led by </a:t>
            </a:r>
            <a:r>
              <a:rPr lang="en-GB" sz="2400" dirty="0" smtClean="0"/>
              <a:t>Oracle)</a:t>
            </a:r>
          </a:p>
          <a:p>
            <a:r>
              <a:rPr lang="en-GB" sz="2800" dirty="0" smtClean="0"/>
              <a:t>10+ vendors contributing more than 1% to the project</a:t>
            </a:r>
            <a:br>
              <a:rPr lang="en-GB" sz="2800" dirty="0" smtClean="0"/>
            </a:br>
            <a:r>
              <a:rPr lang="en-GB" sz="2000" dirty="0" smtClean="0"/>
              <a:t>(AWS, AMD, Citrix, </a:t>
            </a:r>
            <a:r>
              <a:rPr lang="en-GB" sz="2000" dirty="0" err="1" smtClean="0"/>
              <a:t>GridCentric</a:t>
            </a:r>
            <a:r>
              <a:rPr lang="en-GB" sz="2000" dirty="0" smtClean="0"/>
              <a:t>, Fujitsu</a:t>
            </a:r>
            <a:r>
              <a:rPr lang="en-GB" sz="2000" dirty="0"/>
              <a:t>, Huawei, </a:t>
            </a:r>
            <a:r>
              <a:rPr lang="en-GB" sz="2000" dirty="0" err="1" smtClean="0"/>
              <a:t>iWeb</a:t>
            </a:r>
            <a:r>
              <a:rPr lang="en-GB" sz="2000" dirty="0" smtClean="0"/>
              <a:t>, Intel</a:t>
            </a:r>
            <a:r>
              <a:rPr lang="en-GB" sz="2000" dirty="0"/>
              <a:t>, </a:t>
            </a:r>
            <a:r>
              <a:rPr lang="en-GB" sz="2000" dirty="0" smtClean="0"/>
              <a:t>NSA, Oracle, Samsung, </a:t>
            </a:r>
            <a:r>
              <a:rPr lang="en-GB" sz="2000" dirty="0" err="1" smtClean="0"/>
              <a:t>Suse</a:t>
            </a:r>
            <a:r>
              <a:rPr lang="en-GB" sz="2000" dirty="0" smtClean="0"/>
              <a:t>, …)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smtClean="0"/>
              <a:t>Xen.org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6202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smtClean="0"/>
              <a:t>Xen Overview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6497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178"/>
          <p:cNvSpPr/>
          <p:nvPr/>
        </p:nvSpPr>
        <p:spPr>
          <a:xfrm>
            <a:off x="0" y="1447800"/>
            <a:ext cx="12187238" cy="5411788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31858"/>
            <a:ext cx="8390965" cy="7277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068670" y="2420466"/>
            <a:ext cx="5746235" cy="372960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0794" tIns="50397" rIns="100794" bIns="50397" anchor="ctr"/>
          <a:lstStyle/>
          <a:p>
            <a:pPr algn="ctr" defTabSz="457152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0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07281" y="2420466"/>
            <a:ext cx="5746235" cy="37296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0794" tIns="50397" rIns="100794" bIns="50397" anchor="ctr"/>
          <a:lstStyle/>
          <a:p>
            <a:pPr algn="ctr" defTabSz="457152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20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4275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5738" indent="-185738" eaLnBrk="1" hangingPunct="1">
              <a:lnSpc>
                <a:spcPct val="100000"/>
              </a:lnSpc>
            </a:pPr>
            <a:r>
              <a:rPr lang="en-US" altLang="zh-CN" sz="6000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Architecture Considerations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1780" y="1302048"/>
            <a:ext cx="5436000" cy="1231200"/>
            <a:chOff x="357600" y="1332528"/>
            <a:chExt cx="5436000" cy="1231200"/>
          </a:xfrm>
        </p:grpSpPr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357600" y="1332528"/>
              <a:ext cx="5436000" cy="1231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00794" tIns="50397" rIns="100794" bIns="50397" anchor="ctr"/>
            <a:lstStyle/>
            <a:p>
              <a:pPr algn="ctr" defTabSz="457152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zh-CN" altLang="en-US" sz="20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444261" y="1391435"/>
              <a:ext cx="4947827" cy="1016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5613" eaLnBrk="0" hangingPunct="0">
                <a:lnSpc>
                  <a:spcPct val="85000"/>
                </a:lnSpc>
                <a:spcBef>
                  <a:spcPct val="3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2000" b="1" dirty="0" smtClean="0">
                  <a:solidFill>
                    <a:srgbClr val="0860A8"/>
                  </a:solidFill>
                  <a:latin typeface="Arial" pitchFamily="34" charset="0"/>
                  <a:ea typeface="ＭＳ Ｐゴシック" pitchFamily="34" charset="-128"/>
                </a:rPr>
                <a:t>Type 1: Bare metal Hypervisor</a:t>
              </a:r>
            </a:p>
            <a:p>
              <a:pPr defTabSz="455613" eaLnBrk="0" hangingPunct="0">
                <a:lnSpc>
                  <a:spcPct val="93000"/>
                </a:lnSpc>
                <a:spcBef>
                  <a:spcPct val="3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1800" dirty="0" smtClean="0">
                  <a:solidFill>
                    <a:srgbClr val="111111"/>
                  </a:solidFill>
                  <a:latin typeface="Arial" pitchFamily="34" charset="0"/>
                  <a:ea typeface="ＭＳ Ｐゴシック" pitchFamily="34" charset="-128"/>
                </a:rPr>
                <a:t>A pure Hypervisor that runs directly on the hardware and hosts Guest OS’s.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23787" y="1302048"/>
            <a:ext cx="5436000" cy="1249302"/>
            <a:chOff x="6172310" y="1332529"/>
            <a:chExt cx="5436000" cy="1249302"/>
          </a:xfrm>
        </p:grpSpPr>
        <p:sp>
          <p:nvSpPr>
            <p:cNvPr id="33" name="AutoShape 7"/>
            <p:cNvSpPr>
              <a:spLocks noChangeArrowheads="1"/>
            </p:cNvSpPr>
            <p:nvPr/>
          </p:nvSpPr>
          <p:spPr bwMode="auto">
            <a:xfrm>
              <a:off x="6172310" y="1332529"/>
              <a:ext cx="5436000" cy="123137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00794" tIns="50397" rIns="100794" bIns="50397" anchor="ctr"/>
            <a:lstStyle/>
            <a:p>
              <a:pPr algn="ctr" defTabSz="457152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zh-CN" altLang="en-US" sz="2000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6277868" y="1391435"/>
              <a:ext cx="5306726" cy="1190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5613" eaLnBrk="0" hangingPunct="0">
                <a:lnSpc>
                  <a:spcPct val="85000"/>
                </a:lnSpc>
                <a:spcBef>
                  <a:spcPct val="3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2000" b="1" dirty="0" smtClean="0">
                  <a:solidFill>
                    <a:srgbClr val="0860A8"/>
                  </a:solidFill>
                  <a:latin typeface="Arial" pitchFamily="34" charset="0"/>
                  <a:ea typeface="ＭＳ Ｐゴシック" pitchFamily="34" charset="-128"/>
                </a:rPr>
                <a:t>Type 2: OS ‘Hosted’</a:t>
              </a:r>
            </a:p>
            <a:p>
              <a:pPr defTabSz="455613" eaLnBrk="0" hangingPunct="0">
                <a:lnSpc>
                  <a:spcPct val="93000"/>
                </a:lnSpc>
                <a:spcBef>
                  <a:spcPct val="3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1800" dirty="0" smtClean="0">
                  <a:solidFill>
                    <a:srgbClr val="111111"/>
                  </a:solidFill>
                  <a:latin typeface="Arial" pitchFamily="34" charset="0"/>
                  <a:ea typeface="ＭＳ Ｐゴシック" pitchFamily="34" charset="-128"/>
                </a:rPr>
                <a:t>A Hypervisor that runs within a Host OS and hosts Guest OS’s inside of it, using the host OS services to provide the virtual environment.</a:t>
              </a:r>
            </a:p>
          </p:txBody>
        </p:sp>
      </p:grp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361780" y="6041985"/>
            <a:ext cx="5436000" cy="64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0794" tIns="50397" rIns="100794" bIns="50397">
            <a:spAutoFit/>
          </a:bodyPr>
          <a:lstStyle/>
          <a:p>
            <a:pPr algn="ctr" defTabSz="457152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000" b="1" i="1" kern="0" dirty="0">
                <a:solidFill>
                  <a:srgbClr val="111111"/>
                </a:solidFill>
                <a:latin typeface="Calibri"/>
              </a:rPr>
              <a:t>Provides </a:t>
            </a:r>
            <a:r>
              <a:rPr lang="en-US" sz="2000" b="1" i="1" kern="0" dirty="0" smtClean="0">
                <a:solidFill>
                  <a:srgbClr val="111111"/>
                </a:solidFill>
                <a:latin typeface="Calibri"/>
              </a:rPr>
              <a:t>partition </a:t>
            </a:r>
            <a:r>
              <a:rPr lang="en-US" sz="2000" b="1" i="1" kern="0" dirty="0">
                <a:solidFill>
                  <a:srgbClr val="111111"/>
                </a:solidFill>
                <a:latin typeface="Calibri"/>
              </a:rPr>
              <a:t>isolation + reliability, </a:t>
            </a:r>
            <a:r>
              <a:rPr lang="en-US" sz="2000" b="1" i="1" kern="0" dirty="0" smtClean="0">
                <a:solidFill>
                  <a:srgbClr val="111111"/>
                </a:solidFill>
                <a:latin typeface="Calibri"/>
              </a:rPr>
              <a:t/>
            </a:r>
            <a:br>
              <a:rPr lang="en-US" sz="2000" b="1" i="1" kern="0" dirty="0" smtClean="0">
                <a:solidFill>
                  <a:srgbClr val="111111"/>
                </a:solidFill>
                <a:latin typeface="Calibri"/>
              </a:rPr>
            </a:br>
            <a:r>
              <a:rPr lang="en-US" sz="2000" b="1" i="1" kern="0" dirty="0" smtClean="0">
                <a:solidFill>
                  <a:srgbClr val="111111"/>
                </a:solidFill>
                <a:latin typeface="Calibri"/>
              </a:rPr>
              <a:t>higher </a:t>
            </a:r>
            <a:r>
              <a:rPr lang="en-US" sz="2000" b="1" i="1" kern="0" dirty="0">
                <a:solidFill>
                  <a:srgbClr val="111111"/>
                </a:solidFill>
                <a:latin typeface="Calibri"/>
              </a:rPr>
              <a:t>security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6223787" y="6041986"/>
            <a:ext cx="5436000" cy="648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0794" tIns="50397" rIns="100794" bIns="50397" anchor="ctr"/>
          <a:lstStyle/>
          <a:p>
            <a:pPr algn="ctr" defTabSz="457152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000" b="1" i="1" dirty="0">
                <a:solidFill>
                  <a:srgbClr val="111111"/>
                </a:solidFill>
                <a:latin typeface="Calibri"/>
                <a:cs typeface="Calibri"/>
              </a:rPr>
              <a:t>Low cost, no additional drivers </a:t>
            </a:r>
            <a:r>
              <a:rPr lang="en-US" sz="2000" b="1" i="1" dirty="0" smtClean="0">
                <a:solidFill>
                  <a:srgbClr val="111111"/>
                </a:solidFill>
                <a:latin typeface="Calibri"/>
                <a:cs typeface="Calibri"/>
              </a:rPr>
              <a:t/>
            </a:r>
            <a:br>
              <a:rPr lang="en-US" sz="2000" b="1" i="1" dirty="0" smtClean="0">
                <a:solidFill>
                  <a:srgbClr val="111111"/>
                </a:solidFill>
                <a:latin typeface="Calibri"/>
                <a:cs typeface="Calibri"/>
              </a:rPr>
            </a:br>
            <a:r>
              <a:rPr lang="en-US" sz="2000" b="1" i="1" dirty="0" smtClean="0">
                <a:solidFill>
                  <a:srgbClr val="111111"/>
                </a:solidFill>
                <a:latin typeface="Calibri"/>
                <a:cs typeface="Calibri"/>
              </a:rPr>
              <a:t>Ease of use &amp; installation</a:t>
            </a:r>
            <a:endParaRPr lang="en-US" sz="2000" b="1" i="1" dirty="0">
              <a:solidFill>
                <a:srgbClr val="111111"/>
              </a:solidFill>
              <a:latin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1780" y="5312165"/>
            <a:ext cx="5437236" cy="586513"/>
            <a:chOff x="681348" y="5288216"/>
            <a:chExt cx="5437236" cy="586513"/>
          </a:xfrm>
        </p:grpSpPr>
        <p:sp>
          <p:nvSpPr>
            <p:cNvPr id="153" name="Rectangle 10"/>
            <p:cNvSpPr>
              <a:spLocks noChangeArrowheads="1"/>
            </p:cNvSpPr>
            <p:nvPr/>
          </p:nvSpPr>
          <p:spPr bwMode="auto">
            <a:xfrm>
              <a:off x="681348" y="5288216"/>
              <a:ext cx="5437236" cy="586513"/>
            </a:xfrm>
            <a:prstGeom prst="rect">
              <a:avLst/>
            </a:prstGeom>
            <a:gradFill rotWithShape="1">
              <a:gsLst>
                <a:gs pos="0">
                  <a:srgbClr val="DADADA">
                    <a:shade val="51000"/>
                    <a:satMod val="130000"/>
                  </a:srgbClr>
                </a:gs>
                <a:gs pos="80000">
                  <a:srgbClr val="DADADA">
                    <a:shade val="93000"/>
                    <a:satMod val="130000"/>
                  </a:srgbClr>
                </a:gs>
                <a:gs pos="100000">
                  <a:srgbClr val="DADAD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100794" tIns="100800" rIns="100794" bIns="100800"/>
            <a:lstStyle/>
            <a:p>
              <a:pPr algn="r" defTabSz="457152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500" b="1" kern="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rPr>
                <a:t>Host HW</a:t>
              </a:r>
            </a:p>
          </p:txBody>
        </p:sp>
        <p:grpSp>
          <p:nvGrpSpPr>
            <p:cNvPr id="154" name="Group 153"/>
            <p:cNvGrpSpPr/>
            <p:nvPr/>
          </p:nvGrpSpPr>
          <p:grpSpPr>
            <a:xfrm>
              <a:off x="719170" y="5392273"/>
              <a:ext cx="4108311" cy="416480"/>
              <a:chOff x="585608" y="5392273"/>
              <a:chExt cx="4108311" cy="416480"/>
            </a:xfrm>
          </p:grpSpPr>
          <p:sp>
            <p:nvSpPr>
              <p:cNvPr id="155" name="Text Box 155"/>
              <p:cNvSpPr txBox="1">
                <a:spLocks noChangeArrowheads="1"/>
              </p:cNvSpPr>
              <p:nvPr/>
            </p:nvSpPr>
            <p:spPr bwMode="auto">
              <a:xfrm>
                <a:off x="1947913" y="5512762"/>
                <a:ext cx="627095" cy="22775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561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561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561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561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defTabSz="455613" eaLnBrk="1">
                  <a:lnSpc>
                    <a:spcPct val="80000"/>
                  </a:lnSpc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100" b="1" dirty="0" smtClean="0">
                    <a:solidFill>
                      <a:srgbClr val="0860A8"/>
                    </a:solidFill>
                    <a:latin typeface="Arial Narrow" pitchFamily="34" charset="0"/>
                  </a:rPr>
                  <a:t>Memory</a:t>
                </a:r>
              </a:p>
            </p:txBody>
          </p:sp>
          <p:sp>
            <p:nvSpPr>
              <p:cNvPr id="156" name="Text Box 155"/>
              <p:cNvSpPr txBox="1">
                <a:spLocks noChangeArrowheads="1"/>
              </p:cNvSpPr>
              <p:nvPr/>
            </p:nvSpPr>
            <p:spPr bwMode="auto">
              <a:xfrm>
                <a:off x="3439841" y="5512762"/>
                <a:ext cx="492444" cy="22775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561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561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561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561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defTabSz="455613" eaLnBrk="1">
                  <a:lnSpc>
                    <a:spcPct val="80000"/>
                  </a:lnSpc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100" b="1" dirty="0" smtClean="0">
                    <a:solidFill>
                      <a:srgbClr val="0860A8"/>
                    </a:solidFill>
                    <a:latin typeface="Arial Narrow" pitchFamily="34" charset="0"/>
                  </a:rPr>
                  <a:t>CPUs</a:t>
                </a:r>
              </a:p>
            </p:txBody>
          </p:sp>
          <p:sp>
            <p:nvSpPr>
              <p:cNvPr id="157" name="Text Box 198"/>
              <p:cNvSpPr txBox="1">
                <a:spLocks noChangeArrowheads="1"/>
              </p:cNvSpPr>
              <p:nvPr/>
            </p:nvSpPr>
            <p:spPr bwMode="auto">
              <a:xfrm>
                <a:off x="585608" y="5512762"/>
                <a:ext cx="338554" cy="22775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561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561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561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561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defTabSz="455613" eaLnBrk="1">
                  <a:lnSpc>
                    <a:spcPct val="80000"/>
                  </a:lnSpc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100" b="1" dirty="0" smtClean="0">
                    <a:solidFill>
                      <a:srgbClr val="0860A8"/>
                    </a:solidFill>
                    <a:latin typeface="Arial Narrow" pitchFamily="34" charset="0"/>
                  </a:rPr>
                  <a:t>I/O</a:t>
                </a:r>
              </a:p>
            </p:txBody>
          </p:sp>
          <p:pic>
            <p:nvPicPr>
              <p:cNvPr id="158" name="Picture 4" descr="C:\Users\larsk.CITRITE\Desktop\CPU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9941" y="5392273"/>
                <a:ext cx="555307" cy="416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9" name="Picture 4" descr="C:\Users\larsk.CITRITE\Desktop\CPU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9278" y="5392273"/>
                <a:ext cx="555307" cy="416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4" descr="C:\Users\larsk.CITRITE\Desktop\CPU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8612" y="5392273"/>
                <a:ext cx="555307" cy="416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5" descr="C:\Users\larsk.CITRITE\Desktop\MEM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983" y="5399695"/>
                <a:ext cx="564294" cy="4016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5" descr="C:\Users\larsk.CITRITE\Desktop\MEM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2383" y="5399695"/>
                <a:ext cx="564294" cy="4016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" name="Picture 5" descr="C:\Users\larsk.CITRITE\Desktop\MEM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5265" y="5399695"/>
                <a:ext cx="564294" cy="4016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6" descr="C:\Users\larsk.CITRITE\Desktop\IO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694" y="5403391"/>
                <a:ext cx="788488" cy="394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6223169" y="5312165"/>
            <a:ext cx="5437236" cy="586513"/>
            <a:chOff x="6223169" y="5312165"/>
            <a:chExt cx="5437236" cy="586513"/>
          </a:xfrm>
        </p:grpSpPr>
        <p:sp>
          <p:nvSpPr>
            <p:cNvPr id="166" name="Rectangle 10"/>
            <p:cNvSpPr>
              <a:spLocks noChangeArrowheads="1"/>
            </p:cNvSpPr>
            <p:nvPr/>
          </p:nvSpPr>
          <p:spPr bwMode="auto">
            <a:xfrm>
              <a:off x="6223169" y="5312165"/>
              <a:ext cx="5437236" cy="586513"/>
            </a:xfrm>
            <a:prstGeom prst="rect">
              <a:avLst/>
            </a:prstGeom>
            <a:gradFill rotWithShape="1">
              <a:gsLst>
                <a:gs pos="0">
                  <a:srgbClr val="DADADA">
                    <a:shade val="51000"/>
                    <a:satMod val="130000"/>
                  </a:srgbClr>
                </a:gs>
                <a:gs pos="80000">
                  <a:srgbClr val="DADADA">
                    <a:shade val="93000"/>
                    <a:satMod val="130000"/>
                  </a:srgbClr>
                </a:gs>
                <a:gs pos="100000">
                  <a:srgbClr val="DADAD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none" lIns="100794" tIns="100800" rIns="100794" bIns="100800"/>
            <a:lstStyle/>
            <a:p>
              <a:pPr defTabSz="457152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500" b="1" kern="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rPr>
                <a:t>Host HW</a:t>
              </a: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7397472" y="5416222"/>
              <a:ext cx="4108311" cy="416480"/>
              <a:chOff x="585608" y="5392273"/>
              <a:chExt cx="4108311" cy="416480"/>
            </a:xfrm>
          </p:grpSpPr>
          <p:sp>
            <p:nvSpPr>
              <p:cNvPr id="168" name="Text Box 155"/>
              <p:cNvSpPr txBox="1">
                <a:spLocks noChangeArrowheads="1"/>
              </p:cNvSpPr>
              <p:nvPr/>
            </p:nvSpPr>
            <p:spPr bwMode="auto">
              <a:xfrm>
                <a:off x="1947913" y="5512762"/>
                <a:ext cx="627095" cy="22775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561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561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561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561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defTabSz="455613" eaLnBrk="1">
                  <a:lnSpc>
                    <a:spcPct val="80000"/>
                  </a:lnSpc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100" b="1" dirty="0" smtClean="0">
                    <a:solidFill>
                      <a:srgbClr val="0860A8"/>
                    </a:solidFill>
                    <a:latin typeface="Arial Narrow" pitchFamily="34" charset="0"/>
                  </a:rPr>
                  <a:t>Memory</a:t>
                </a:r>
              </a:p>
            </p:txBody>
          </p:sp>
          <p:sp>
            <p:nvSpPr>
              <p:cNvPr id="169" name="Text Box 155"/>
              <p:cNvSpPr txBox="1">
                <a:spLocks noChangeArrowheads="1"/>
              </p:cNvSpPr>
              <p:nvPr/>
            </p:nvSpPr>
            <p:spPr bwMode="auto">
              <a:xfrm>
                <a:off x="3439841" y="5512762"/>
                <a:ext cx="492444" cy="22775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561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561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561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561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defTabSz="455613" eaLnBrk="1">
                  <a:lnSpc>
                    <a:spcPct val="80000"/>
                  </a:lnSpc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100" b="1" dirty="0" smtClean="0">
                    <a:solidFill>
                      <a:srgbClr val="0860A8"/>
                    </a:solidFill>
                    <a:latin typeface="Arial Narrow" pitchFamily="34" charset="0"/>
                  </a:rPr>
                  <a:t>CPUs</a:t>
                </a:r>
              </a:p>
            </p:txBody>
          </p:sp>
          <p:sp>
            <p:nvSpPr>
              <p:cNvPr id="170" name="Text Box 198"/>
              <p:cNvSpPr txBox="1">
                <a:spLocks noChangeArrowheads="1"/>
              </p:cNvSpPr>
              <p:nvPr/>
            </p:nvSpPr>
            <p:spPr bwMode="auto">
              <a:xfrm>
                <a:off x="585608" y="5512762"/>
                <a:ext cx="338554" cy="22775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561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561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561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561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defTabSz="455613" eaLnBrk="1">
                  <a:lnSpc>
                    <a:spcPct val="80000"/>
                  </a:lnSpc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100" b="1" dirty="0" smtClean="0">
                    <a:solidFill>
                      <a:srgbClr val="0860A8"/>
                    </a:solidFill>
                    <a:latin typeface="Arial Narrow" pitchFamily="34" charset="0"/>
                  </a:rPr>
                  <a:t>I/O</a:t>
                </a:r>
              </a:p>
            </p:txBody>
          </p:sp>
          <p:pic>
            <p:nvPicPr>
              <p:cNvPr id="171" name="Picture 4" descr="C:\Users\larsk.CITRITE\Desktop\CPU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9941" y="5392273"/>
                <a:ext cx="555307" cy="416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4" descr="C:\Users\larsk.CITRITE\Desktop\CPU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9278" y="5392273"/>
                <a:ext cx="555307" cy="416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4" descr="C:\Users\larsk.CITRITE\Desktop\CPU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8612" y="5392273"/>
                <a:ext cx="555307" cy="416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5" descr="C:\Users\larsk.CITRITE\Desktop\MEM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983" y="5399695"/>
                <a:ext cx="564294" cy="4016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5" descr="C:\Users\larsk.CITRITE\Desktop\MEM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2383" y="5399695"/>
                <a:ext cx="564294" cy="4016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5" descr="C:\Users\larsk.CITRITE\Desktop\MEM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5265" y="5399695"/>
                <a:ext cx="564294" cy="4016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6" descr="C:\Users\larsk.CITRITE\Desktop\IO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694" y="5403391"/>
                <a:ext cx="788488" cy="394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361780" y="4382590"/>
            <a:ext cx="5437236" cy="841100"/>
            <a:chOff x="422268" y="3398521"/>
            <a:chExt cx="5437236" cy="841100"/>
          </a:xfrm>
        </p:grpSpPr>
        <p:sp>
          <p:nvSpPr>
            <p:cNvPr id="180" name="Rectangle 7"/>
            <p:cNvSpPr>
              <a:spLocks noChangeArrowheads="1"/>
            </p:cNvSpPr>
            <p:nvPr/>
          </p:nvSpPr>
          <p:spPr bwMode="auto">
            <a:xfrm>
              <a:off x="422268" y="3398521"/>
              <a:ext cx="5437236" cy="84110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100794" tIns="100800" rIns="100794" bIns="100800"/>
            <a:lstStyle/>
            <a:p>
              <a:pPr algn="r" defTabSz="457152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500" b="1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rPr>
                <a:t>Hypervisor</a:t>
              </a:r>
              <a:endParaRPr lang="en-US" sz="15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endParaRPr>
            </a:p>
          </p:txBody>
        </p:sp>
        <p:sp>
          <p:nvSpPr>
            <p:cNvPr id="184" name="Rectangle 183"/>
            <p:cNvSpPr>
              <a:spLocks noChangeArrowheads="1"/>
            </p:cNvSpPr>
            <p:nvPr/>
          </p:nvSpPr>
          <p:spPr bwMode="auto">
            <a:xfrm>
              <a:off x="3099780" y="3516503"/>
              <a:ext cx="1075980" cy="278257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00794" tIns="50397" rIns="100794" bIns="50397" anchor="ctr"/>
            <a:lstStyle/>
            <a:p>
              <a:pPr algn="ctr" defTabSz="457152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300" b="1" kern="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rPr>
                <a:t>Scheduler</a:t>
              </a:r>
              <a:endParaRPr lang="en-US" sz="1300" b="1" kern="0" dirty="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endParaRPr>
            </a:p>
          </p:txBody>
        </p:sp>
        <p:sp>
          <p:nvSpPr>
            <p:cNvPr id="185" name="Rectangle 184"/>
            <p:cNvSpPr>
              <a:spLocks noChangeArrowheads="1"/>
            </p:cNvSpPr>
            <p:nvPr/>
          </p:nvSpPr>
          <p:spPr bwMode="auto">
            <a:xfrm>
              <a:off x="3084540" y="3882263"/>
              <a:ext cx="1075980" cy="278257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00794" tIns="50397" rIns="100794" bIns="50397" anchor="ctr"/>
            <a:lstStyle/>
            <a:p>
              <a:pPr algn="ctr" defTabSz="457152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300" b="1" kern="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rPr>
                <a:t>MMU</a:t>
              </a:r>
              <a:endParaRPr lang="en-US" sz="1300" b="1" kern="0" dirty="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endParaRPr>
            </a:p>
          </p:txBody>
        </p:sp>
        <p:sp>
          <p:nvSpPr>
            <p:cNvPr id="188" name="Rectangle 187"/>
            <p:cNvSpPr>
              <a:spLocks noChangeArrowheads="1"/>
            </p:cNvSpPr>
            <p:nvPr/>
          </p:nvSpPr>
          <p:spPr bwMode="auto">
            <a:xfrm>
              <a:off x="737580" y="3516503"/>
              <a:ext cx="1898940" cy="43910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00794" tIns="50397" rIns="100794" bIns="50397" anchor="ctr"/>
            <a:lstStyle/>
            <a:p>
              <a:pPr algn="ctr" defTabSz="457152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300" b="1" kern="0" dirty="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endParaRPr>
            </a:p>
          </p:txBody>
        </p:sp>
        <p:sp>
          <p:nvSpPr>
            <p:cNvPr id="187" name="Rectangle 186"/>
            <p:cNvSpPr>
              <a:spLocks noChangeArrowheads="1"/>
            </p:cNvSpPr>
            <p:nvPr/>
          </p:nvSpPr>
          <p:spPr bwMode="auto">
            <a:xfrm>
              <a:off x="646140" y="3618958"/>
              <a:ext cx="1898940" cy="43910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00794" tIns="50397" rIns="100794" bIns="50397" anchor="ctr"/>
            <a:lstStyle/>
            <a:p>
              <a:pPr algn="ctr" defTabSz="457152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300" b="1" kern="0" dirty="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endParaRPr>
            </a:p>
          </p:txBody>
        </p:sp>
        <p:sp>
          <p:nvSpPr>
            <p:cNvPr id="182" name="Rectangle 181"/>
            <p:cNvSpPr>
              <a:spLocks noChangeArrowheads="1"/>
            </p:cNvSpPr>
            <p:nvPr/>
          </p:nvSpPr>
          <p:spPr bwMode="auto">
            <a:xfrm>
              <a:off x="554700" y="3721412"/>
              <a:ext cx="1898940" cy="43910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00794" tIns="50397" rIns="100794" bIns="50397" anchor="ctr"/>
            <a:lstStyle/>
            <a:p>
              <a:pPr algn="ctr" defTabSz="457152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300" b="1" kern="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rPr>
                <a:t>Device Drivers/Models</a:t>
              </a:r>
              <a:endParaRPr lang="en-US" sz="1300" b="1" kern="0" dirty="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3969293" y="2647221"/>
            <a:ext cx="1807668" cy="1680175"/>
            <a:chOff x="2376803" y="2898898"/>
            <a:chExt cx="1807668" cy="1680175"/>
          </a:xfrm>
        </p:grpSpPr>
        <p:grpSp>
          <p:nvGrpSpPr>
            <p:cNvPr id="190" name="Group 189"/>
            <p:cNvGrpSpPr/>
            <p:nvPr/>
          </p:nvGrpSpPr>
          <p:grpSpPr>
            <a:xfrm>
              <a:off x="2376803" y="2898898"/>
              <a:ext cx="1807668" cy="1680175"/>
              <a:chOff x="2359551" y="2898898"/>
              <a:chExt cx="1807668" cy="1680175"/>
            </a:xfrm>
          </p:grpSpPr>
          <p:sp>
            <p:nvSpPr>
              <p:cNvPr id="192" name="Rectangle 6"/>
              <p:cNvSpPr>
                <a:spLocks noChangeArrowheads="1"/>
              </p:cNvSpPr>
              <p:nvPr/>
            </p:nvSpPr>
            <p:spPr bwMode="auto">
              <a:xfrm>
                <a:off x="2854452" y="2898898"/>
                <a:ext cx="1312767" cy="1015200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100794" tIns="100800" rIns="100794" bIns="100800"/>
              <a:lstStyle/>
              <a:p>
                <a:pPr defTabSz="457152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US" sz="15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VM</a:t>
                </a:r>
                <a:r>
                  <a:rPr lang="en-US" sz="1500" baseline="-250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n</a:t>
                </a:r>
              </a:p>
            </p:txBody>
          </p:sp>
          <p:sp>
            <p:nvSpPr>
              <p:cNvPr id="193" name="Rectangle 12"/>
              <p:cNvSpPr>
                <a:spLocks noChangeArrowheads="1"/>
              </p:cNvSpPr>
              <p:nvPr/>
            </p:nvSpPr>
            <p:spPr bwMode="auto">
              <a:xfrm>
                <a:off x="2607961" y="3234071"/>
                <a:ext cx="1312767" cy="1015200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100794" tIns="100800" rIns="100794" bIns="100800"/>
              <a:lstStyle/>
              <a:p>
                <a:pPr defTabSz="457152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US" sz="15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VM</a:t>
                </a:r>
                <a:r>
                  <a:rPr lang="en-US" sz="1500" baseline="-25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1</a:t>
                </a:r>
              </a:p>
            </p:txBody>
          </p:sp>
          <p:sp>
            <p:nvSpPr>
              <p:cNvPr id="194" name="Rectangle 13"/>
              <p:cNvSpPr>
                <a:spLocks noChangeArrowheads="1"/>
              </p:cNvSpPr>
              <p:nvPr/>
            </p:nvSpPr>
            <p:spPr bwMode="auto">
              <a:xfrm>
                <a:off x="2359551" y="3563873"/>
                <a:ext cx="1314687" cy="1015200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100794" tIns="100800" rIns="100794" bIns="100800"/>
              <a:lstStyle/>
              <a:p>
                <a:pPr defTabSz="457152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US" sz="15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VM</a:t>
                </a:r>
                <a:r>
                  <a:rPr lang="en-US" sz="1500" baseline="-250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0</a:t>
                </a:r>
              </a:p>
            </p:txBody>
          </p:sp>
        </p:grpSp>
        <p:sp>
          <p:nvSpPr>
            <p:cNvPr id="191" name="Rectangle 190"/>
            <p:cNvSpPr>
              <a:spLocks noChangeArrowheads="1"/>
            </p:cNvSpPr>
            <p:nvPr/>
          </p:nvSpPr>
          <p:spPr bwMode="auto">
            <a:xfrm>
              <a:off x="2458793" y="3963842"/>
              <a:ext cx="1150706" cy="55746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100794" tIns="50397" rIns="100794" bIns="50397" anchor="ctr"/>
            <a:lstStyle/>
            <a:p>
              <a:pPr algn="ctr" defTabSz="457152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rPr>
                <a:t>Guest OS</a:t>
              </a:r>
            </a:p>
            <a:p>
              <a:pPr algn="ctr" defTabSz="457152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rPr>
                <a:t>and Apps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14603" y="4175295"/>
            <a:ext cx="2844329" cy="1049848"/>
            <a:chOff x="6253792" y="4162232"/>
            <a:chExt cx="2844329" cy="1049848"/>
          </a:xfrm>
        </p:grpSpPr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6253792" y="4162232"/>
              <a:ext cx="2844329" cy="104984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100794" tIns="50397" rIns="100794" bIns="50397"/>
            <a:lstStyle/>
            <a:p>
              <a:pPr defTabSz="457152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500" b="1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rPr>
                <a:t>Host OS</a:t>
              </a:r>
            </a:p>
          </p:txBody>
        </p:sp>
        <p:sp>
          <p:nvSpPr>
            <p:cNvPr id="197" name="Rectangle 196"/>
            <p:cNvSpPr>
              <a:spLocks noChangeArrowheads="1"/>
            </p:cNvSpPr>
            <p:nvPr/>
          </p:nvSpPr>
          <p:spPr bwMode="auto">
            <a:xfrm>
              <a:off x="6516186" y="4496475"/>
              <a:ext cx="1365069" cy="43910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00794" tIns="50397" rIns="100794" bIns="50397" anchor="ctr"/>
            <a:lstStyle/>
            <a:p>
              <a:pPr algn="ctr" defTabSz="457152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300" b="1" kern="0" dirty="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endParaRPr>
            </a:p>
          </p:txBody>
        </p:sp>
        <p:sp>
          <p:nvSpPr>
            <p:cNvPr id="196" name="Rectangle 195"/>
            <p:cNvSpPr>
              <a:spLocks noChangeArrowheads="1"/>
            </p:cNvSpPr>
            <p:nvPr/>
          </p:nvSpPr>
          <p:spPr bwMode="auto">
            <a:xfrm>
              <a:off x="6435631" y="4585738"/>
              <a:ext cx="1365069" cy="43910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00794" tIns="50397" rIns="100794" bIns="50397" anchor="ctr"/>
            <a:lstStyle/>
            <a:p>
              <a:pPr algn="ctr" defTabSz="457152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300" b="1" kern="0" dirty="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endParaRPr>
            </a:p>
          </p:txBody>
        </p:sp>
        <p:sp>
          <p:nvSpPr>
            <p:cNvPr id="195" name="Rectangle 194"/>
            <p:cNvSpPr>
              <a:spLocks noChangeArrowheads="1"/>
            </p:cNvSpPr>
            <p:nvPr/>
          </p:nvSpPr>
          <p:spPr bwMode="auto">
            <a:xfrm>
              <a:off x="6355077" y="4675001"/>
              <a:ext cx="1365069" cy="43910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00794" tIns="50397" rIns="100794" bIns="50397" anchor="ctr"/>
            <a:lstStyle/>
            <a:p>
              <a:pPr algn="ctr" defTabSz="457152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300" b="1" kern="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rPr>
                <a:t>Device Drivers</a:t>
              </a:r>
              <a:endParaRPr lang="en-US" sz="1300" b="1" kern="0" dirty="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endParaRPr>
            </a:p>
          </p:txBody>
        </p:sp>
      </p:grpSp>
      <p:sp>
        <p:nvSpPr>
          <p:cNvPr id="59" name="AutoShape 28"/>
          <p:cNvSpPr>
            <a:spLocks noChangeArrowheads="1"/>
          </p:cNvSpPr>
          <p:nvPr/>
        </p:nvSpPr>
        <p:spPr bwMode="auto">
          <a:xfrm>
            <a:off x="7879457" y="4807131"/>
            <a:ext cx="363206" cy="613454"/>
          </a:xfrm>
          <a:prstGeom prst="downArrow">
            <a:avLst>
              <a:gd name="adj1" fmla="val 50000"/>
              <a:gd name="adj2" fmla="val 67247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lIns="100794" tIns="50397" rIns="100794" bIns="50397" anchor="ctr"/>
          <a:lstStyle/>
          <a:p>
            <a:pPr defTabSz="457152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54290" name="Rectangle 16"/>
          <p:cNvSpPr>
            <a:spLocks noChangeArrowheads="1"/>
          </p:cNvSpPr>
          <p:nvPr/>
        </p:nvSpPr>
        <p:spPr bwMode="auto">
          <a:xfrm>
            <a:off x="8483087" y="4512108"/>
            <a:ext cx="1941073" cy="53297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00794" tIns="50397" rIns="100794" bIns="50397" anchor="b"/>
          <a:lstStyle/>
          <a:p>
            <a:pPr defTabSz="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3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Ring-0</a:t>
            </a:r>
            <a:r>
              <a:rPr lang="en-US" sz="1300" b="1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13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VM Monitor </a:t>
            </a:r>
            <a:br>
              <a:rPr lang="en-US" sz="13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</a:br>
            <a:r>
              <a:rPr lang="ja-JP" altLang="en-US" sz="13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“</a:t>
            </a:r>
            <a:r>
              <a:rPr lang="en-US" altLang="ja-JP" sz="13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Kernel</a:t>
            </a:r>
            <a:r>
              <a:rPr lang="ja-JP" altLang="en-US" sz="13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ja-JP" altLang="en-US" sz="13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“</a:t>
            </a:r>
            <a:endParaRPr lang="en-US" sz="130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198" name="Group 197"/>
          <p:cNvGrpSpPr/>
          <p:nvPr/>
        </p:nvGrpSpPr>
        <p:grpSpPr>
          <a:xfrm>
            <a:off x="9843287" y="2708180"/>
            <a:ext cx="1807668" cy="1680175"/>
            <a:chOff x="2376803" y="2898898"/>
            <a:chExt cx="1807668" cy="1680175"/>
          </a:xfrm>
        </p:grpSpPr>
        <p:grpSp>
          <p:nvGrpSpPr>
            <p:cNvPr id="199" name="Group 198"/>
            <p:cNvGrpSpPr/>
            <p:nvPr/>
          </p:nvGrpSpPr>
          <p:grpSpPr>
            <a:xfrm>
              <a:off x="2376803" y="2898898"/>
              <a:ext cx="1807668" cy="1680175"/>
              <a:chOff x="2359551" y="2898898"/>
              <a:chExt cx="1807668" cy="1680175"/>
            </a:xfrm>
          </p:grpSpPr>
          <p:sp>
            <p:nvSpPr>
              <p:cNvPr id="201" name="Rectangle 6"/>
              <p:cNvSpPr>
                <a:spLocks noChangeArrowheads="1"/>
              </p:cNvSpPr>
              <p:nvPr/>
            </p:nvSpPr>
            <p:spPr bwMode="auto">
              <a:xfrm>
                <a:off x="2854452" y="2898898"/>
                <a:ext cx="1312767" cy="1015200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100794" tIns="100800" rIns="100794" bIns="100800"/>
              <a:lstStyle/>
              <a:p>
                <a:pPr defTabSz="457152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US" sz="15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VM</a:t>
                </a:r>
                <a:r>
                  <a:rPr lang="en-US" sz="1500" baseline="-250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n</a:t>
                </a:r>
              </a:p>
            </p:txBody>
          </p:sp>
          <p:sp>
            <p:nvSpPr>
              <p:cNvPr id="202" name="Rectangle 12"/>
              <p:cNvSpPr>
                <a:spLocks noChangeArrowheads="1"/>
              </p:cNvSpPr>
              <p:nvPr/>
            </p:nvSpPr>
            <p:spPr bwMode="auto">
              <a:xfrm>
                <a:off x="2607961" y="3234071"/>
                <a:ext cx="1312767" cy="1015200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100794" tIns="100800" rIns="100794" bIns="100800"/>
              <a:lstStyle/>
              <a:p>
                <a:pPr defTabSz="457152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US" sz="15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VM</a:t>
                </a:r>
                <a:r>
                  <a:rPr lang="en-US" sz="1500" baseline="-25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1</a:t>
                </a:r>
              </a:p>
            </p:txBody>
          </p:sp>
          <p:sp>
            <p:nvSpPr>
              <p:cNvPr id="203" name="Rectangle 13"/>
              <p:cNvSpPr>
                <a:spLocks noChangeArrowheads="1"/>
              </p:cNvSpPr>
              <p:nvPr/>
            </p:nvSpPr>
            <p:spPr bwMode="auto">
              <a:xfrm>
                <a:off x="2359551" y="3563873"/>
                <a:ext cx="1314687" cy="1015200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100794" tIns="100800" rIns="100794" bIns="100800"/>
              <a:lstStyle/>
              <a:p>
                <a:pPr defTabSz="457152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US" sz="15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VM</a:t>
                </a:r>
                <a:r>
                  <a:rPr lang="en-US" sz="1500" baseline="-250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0</a:t>
                </a:r>
              </a:p>
            </p:txBody>
          </p:sp>
        </p:grpSp>
        <p:sp>
          <p:nvSpPr>
            <p:cNvPr id="200" name="Rectangle 199"/>
            <p:cNvSpPr>
              <a:spLocks noChangeArrowheads="1"/>
            </p:cNvSpPr>
            <p:nvPr/>
          </p:nvSpPr>
          <p:spPr bwMode="auto">
            <a:xfrm>
              <a:off x="2458793" y="3963842"/>
              <a:ext cx="1150706" cy="55746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100794" tIns="50397" rIns="100794" bIns="50397" anchor="ctr"/>
            <a:lstStyle/>
            <a:p>
              <a:pPr algn="ctr" defTabSz="457152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rPr>
                <a:t>Guest OS</a:t>
              </a:r>
            </a:p>
            <a:p>
              <a:pPr algn="ctr" defTabSz="457152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rPr>
                <a:t>and Apps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14603" y="2708180"/>
            <a:ext cx="910778" cy="862458"/>
            <a:chOff x="6214603" y="2812851"/>
            <a:chExt cx="910778" cy="862458"/>
          </a:xfrm>
        </p:grpSpPr>
        <p:sp>
          <p:nvSpPr>
            <p:cNvPr id="54286" name="Rectangle 9"/>
            <p:cNvSpPr>
              <a:spLocks noChangeArrowheads="1"/>
            </p:cNvSpPr>
            <p:nvPr/>
          </p:nvSpPr>
          <p:spPr bwMode="auto">
            <a:xfrm>
              <a:off x="6516979" y="2812851"/>
              <a:ext cx="608402" cy="610766"/>
            </a:xfrm>
            <a:prstGeom prst="rect">
              <a:avLst/>
            </a:prstGeom>
            <a:gradFill>
              <a:gsLst>
                <a:gs pos="0">
                  <a:srgbClr val="00A900"/>
                </a:gs>
                <a:gs pos="80000">
                  <a:srgbClr val="00D200"/>
                </a:gs>
                <a:gs pos="100000">
                  <a:srgbClr val="00D700"/>
                </a:gs>
              </a:gsLst>
            </a:gra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100794" tIns="50397" rIns="100794" bIns="50397" anchor="ctr"/>
            <a:lstStyle/>
            <a:p>
              <a:pPr defTabSz="45561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8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4287" name="Rectangle 10"/>
            <p:cNvSpPr>
              <a:spLocks noChangeArrowheads="1"/>
            </p:cNvSpPr>
            <p:nvPr/>
          </p:nvSpPr>
          <p:spPr bwMode="auto">
            <a:xfrm>
              <a:off x="6366751" y="2940138"/>
              <a:ext cx="608402" cy="609325"/>
            </a:xfrm>
            <a:prstGeom prst="rect">
              <a:avLst/>
            </a:prstGeom>
            <a:gradFill>
              <a:gsLst>
                <a:gs pos="0">
                  <a:srgbClr val="00A900"/>
                </a:gs>
                <a:gs pos="80000">
                  <a:srgbClr val="00D200"/>
                </a:gs>
                <a:gs pos="100000">
                  <a:srgbClr val="00D700"/>
                </a:gs>
              </a:gsLst>
            </a:gra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100794" tIns="50397" rIns="100794" bIns="50397" anchor="ctr"/>
            <a:lstStyle/>
            <a:p>
              <a:pPr defTabSz="45561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8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4295" name="Rectangle 21"/>
            <p:cNvSpPr>
              <a:spLocks noChangeArrowheads="1"/>
            </p:cNvSpPr>
            <p:nvPr/>
          </p:nvSpPr>
          <p:spPr bwMode="auto">
            <a:xfrm>
              <a:off x="6214603" y="3065984"/>
              <a:ext cx="610322" cy="609325"/>
            </a:xfrm>
            <a:prstGeom prst="rect">
              <a:avLst/>
            </a:prstGeom>
            <a:gradFill>
              <a:gsLst>
                <a:gs pos="0">
                  <a:srgbClr val="00A900"/>
                </a:gs>
                <a:gs pos="80000">
                  <a:srgbClr val="00D200"/>
                </a:gs>
                <a:gs pos="100000">
                  <a:srgbClr val="00D700"/>
                </a:gs>
              </a:gsLst>
            </a:gra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100794" tIns="50397" rIns="100794" bIns="50397" anchor="ctr"/>
            <a:lstStyle/>
            <a:p>
              <a:pPr defTabSz="45561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300" b="1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User</a:t>
              </a:r>
              <a:br>
                <a:rPr lang="en-US" sz="1300" b="1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</a:br>
              <a:r>
                <a:rPr lang="en-US" sz="1300" b="1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Apps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50331" y="2708180"/>
            <a:ext cx="1848239" cy="1142305"/>
            <a:chOff x="7550331" y="2728949"/>
            <a:chExt cx="1848239" cy="1142305"/>
          </a:xfrm>
        </p:grpSpPr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7550331" y="2728949"/>
              <a:ext cx="1848239" cy="1142305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100794" tIns="50397" rIns="100794" bIns="50397"/>
            <a:lstStyle/>
            <a:p>
              <a:pPr defTabSz="457152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300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rPr>
                <a:t>User-level VMM</a:t>
              </a:r>
            </a:p>
          </p:txBody>
        </p:sp>
        <p:sp>
          <p:nvSpPr>
            <p:cNvPr id="204" name="Rectangle 203"/>
            <p:cNvSpPr>
              <a:spLocks noChangeArrowheads="1"/>
            </p:cNvSpPr>
            <p:nvPr/>
          </p:nvSpPr>
          <p:spPr bwMode="auto">
            <a:xfrm>
              <a:off x="7870382" y="3094378"/>
              <a:ext cx="1365069" cy="43910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00794" tIns="50397" rIns="100794" bIns="50397" anchor="ctr"/>
            <a:lstStyle/>
            <a:p>
              <a:pPr algn="ctr" defTabSz="457152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300" b="1" kern="0" dirty="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endParaRPr>
            </a:p>
          </p:txBody>
        </p:sp>
        <p:sp>
          <p:nvSpPr>
            <p:cNvPr id="205" name="Rectangle 204"/>
            <p:cNvSpPr>
              <a:spLocks noChangeArrowheads="1"/>
            </p:cNvSpPr>
            <p:nvPr/>
          </p:nvSpPr>
          <p:spPr bwMode="auto">
            <a:xfrm>
              <a:off x="7789827" y="3183641"/>
              <a:ext cx="1365069" cy="43910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00794" tIns="50397" rIns="100794" bIns="50397" anchor="ctr"/>
            <a:lstStyle/>
            <a:p>
              <a:pPr algn="ctr" defTabSz="457152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300" b="1" kern="0" dirty="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endParaRPr>
            </a:p>
          </p:txBody>
        </p:sp>
        <p:sp>
          <p:nvSpPr>
            <p:cNvPr id="206" name="Rectangle 205"/>
            <p:cNvSpPr>
              <a:spLocks noChangeArrowheads="1"/>
            </p:cNvSpPr>
            <p:nvPr/>
          </p:nvSpPr>
          <p:spPr bwMode="auto">
            <a:xfrm>
              <a:off x="7709273" y="3272904"/>
              <a:ext cx="1365069" cy="43910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00794" tIns="50397" rIns="100794" bIns="50397" anchor="ctr"/>
            <a:lstStyle/>
            <a:p>
              <a:pPr algn="ctr" defTabSz="457152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300" b="1" kern="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rPr>
                <a:t>Device Models</a:t>
              </a:r>
              <a:endParaRPr lang="en-US" sz="1300" b="1" kern="0" dirty="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endParaRPr>
            </a:p>
          </p:txBody>
        </p:sp>
      </p:grpSp>
      <p:sp>
        <p:nvSpPr>
          <p:cNvPr id="60" name="AutoShape 29"/>
          <p:cNvSpPr>
            <a:spLocks noChangeArrowheads="1"/>
          </p:cNvSpPr>
          <p:nvPr/>
        </p:nvSpPr>
        <p:spPr bwMode="auto">
          <a:xfrm rot="1224289">
            <a:off x="7931826" y="3767039"/>
            <a:ext cx="391799" cy="580220"/>
          </a:xfrm>
          <a:prstGeom prst="downArrow">
            <a:avLst>
              <a:gd name="adj1" fmla="val 50000"/>
              <a:gd name="adj2" fmla="val 48980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lIns="100794" tIns="50397" rIns="100794" bIns="50397" anchor="ctr"/>
          <a:lstStyle/>
          <a:p>
            <a:pPr defTabSz="457152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58" name="AutoShape 27"/>
          <p:cNvSpPr>
            <a:spLocks noChangeArrowheads="1"/>
          </p:cNvSpPr>
          <p:nvPr/>
        </p:nvSpPr>
        <p:spPr bwMode="auto">
          <a:xfrm rot="6407010">
            <a:off x="8897806" y="3418758"/>
            <a:ext cx="616220" cy="1625605"/>
          </a:xfrm>
          <a:prstGeom prst="curvedLeftArrow">
            <a:avLst>
              <a:gd name="adj1" fmla="val 26778"/>
              <a:gd name="adj2" fmla="val 65227"/>
              <a:gd name="adj3" fmla="val 33157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lIns="100794" tIns="50397" rIns="100794" bIns="50397" anchor="ctr"/>
          <a:lstStyle/>
          <a:p>
            <a:pPr defTabSz="457152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56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1447800"/>
            <a:ext cx="12187238" cy="5411788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608403" y="382707"/>
            <a:ext cx="10970433" cy="1142304"/>
          </a:xfrm>
        </p:spPr>
        <p:txBody>
          <a:bodyPr/>
          <a:lstStyle/>
          <a:p>
            <a:pPr eaLnBrk="1" hangingPunct="1"/>
            <a:r>
              <a:rPr lang="en-US" sz="60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Xen: Type 1 with a Twist</a:t>
            </a:r>
            <a:endParaRPr lang="en-US" sz="6000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6323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A9C7BBDF-CAB2-462A-9E33-27A33BC82580}" type="slidenum">
              <a:rPr lang="en-US" sz="1400">
                <a:solidFill>
                  <a:srgbClr val="FFFFFF"/>
                </a:solidFill>
              </a:rPr>
              <a:pPr eaLnBrk="1"/>
              <a:t>8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31514" y="1698171"/>
            <a:ext cx="5961521" cy="43590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457152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81348" y="1841864"/>
            <a:ext cx="2427612" cy="270401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00794" tIns="100800" rIns="100794" bIns="100800"/>
          <a:lstStyle/>
          <a:p>
            <a:pPr defTabSz="457152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rPr>
              <a:t>Control</a:t>
            </a:r>
            <a:r>
              <a:rPr lang="en-US" sz="1500" dirty="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rPr>
              <a:t>domain </a:t>
            </a:r>
            <a:br>
              <a:rPr lang="en-US" sz="15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rPr>
              <a:t>(dom0)</a:t>
            </a:r>
            <a:endParaRPr lang="en-US" sz="1500" baseline="-25000" dirty="0">
              <a:solidFill>
                <a:srgbClr val="000000"/>
              </a:solidFill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81348" y="5288216"/>
            <a:ext cx="5437236" cy="58651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00794" tIns="100800" rIns="100794" bIns="100800"/>
          <a:lstStyle/>
          <a:p>
            <a:pPr algn="r" defTabSz="457152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5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rPr>
              <a:t>Host HW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04573" y="2862757"/>
            <a:ext cx="1807668" cy="1680175"/>
            <a:chOff x="2376803" y="2898898"/>
            <a:chExt cx="1807668" cy="1680175"/>
          </a:xfrm>
        </p:grpSpPr>
        <p:grpSp>
          <p:nvGrpSpPr>
            <p:cNvPr id="7" name="Group 6"/>
            <p:cNvGrpSpPr/>
            <p:nvPr/>
          </p:nvGrpSpPr>
          <p:grpSpPr>
            <a:xfrm>
              <a:off x="2376803" y="2898898"/>
              <a:ext cx="1807668" cy="1680175"/>
              <a:chOff x="2359551" y="2898898"/>
              <a:chExt cx="1807668" cy="1680175"/>
            </a:xfrm>
          </p:grpSpPr>
          <p:sp>
            <p:nvSpPr>
              <p:cNvPr id="74" name="Rectangle 6"/>
              <p:cNvSpPr>
                <a:spLocks noChangeArrowheads="1"/>
              </p:cNvSpPr>
              <p:nvPr/>
            </p:nvSpPr>
            <p:spPr bwMode="auto">
              <a:xfrm>
                <a:off x="2854452" y="2898898"/>
                <a:ext cx="1312767" cy="1015200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100794" tIns="100800" rIns="100794" bIns="100800"/>
              <a:lstStyle/>
              <a:p>
                <a:pPr defTabSz="457152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US" sz="15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VM</a:t>
                </a:r>
                <a:r>
                  <a:rPr lang="en-US" sz="1500" baseline="-250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n</a:t>
                </a:r>
              </a:p>
            </p:txBody>
          </p:sp>
          <p:sp>
            <p:nvSpPr>
              <p:cNvPr id="75" name="Rectangle 12"/>
              <p:cNvSpPr>
                <a:spLocks noChangeArrowheads="1"/>
              </p:cNvSpPr>
              <p:nvPr/>
            </p:nvSpPr>
            <p:spPr bwMode="auto">
              <a:xfrm>
                <a:off x="2607961" y="3234071"/>
                <a:ext cx="1312767" cy="1015200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100794" tIns="100800" rIns="100794" bIns="100800"/>
              <a:lstStyle/>
              <a:p>
                <a:pPr defTabSz="457152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US" sz="15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VM</a:t>
                </a:r>
                <a:r>
                  <a:rPr lang="en-US" sz="1500" baseline="-250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1</a:t>
                </a:r>
              </a:p>
            </p:txBody>
          </p:sp>
          <p:sp>
            <p:nvSpPr>
              <p:cNvPr id="76" name="Rectangle 13"/>
              <p:cNvSpPr>
                <a:spLocks noChangeArrowheads="1"/>
              </p:cNvSpPr>
              <p:nvPr/>
            </p:nvSpPr>
            <p:spPr bwMode="auto">
              <a:xfrm>
                <a:off x="2359551" y="3563873"/>
                <a:ext cx="1314687" cy="1015200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100794" tIns="100800" rIns="100794" bIns="100800"/>
              <a:lstStyle/>
              <a:p>
                <a:pPr defTabSz="457152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US" sz="15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VM</a:t>
                </a:r>
                <a:r>
                  <a:rPr lang="en-US" sz="1500" baseline="-250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0</a:t>
                </a:r>
              </a:p>
            </p:txBody>
          </p:sp>
        </p:grp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2458793" y="3963842"/>
              <a:ext cx="1150706" cy="55746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100794" tIns="50397" rIns="100794" bIns="50397" anchor="ctr"/>
            <a:lstStyle/>
            <a:p>
              <a:pPr algn="ctr" defTabSz="457152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rPr>
                <a:t>Guest OS</a:t>
              </a:r>
            </a:p>
            <a:p>
              <a:pPr algn="ctr" defTabSz="457152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rPr>
                <a:t>and Apps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9170" y="5392273"/>
            <a:ext cx="4108311" cy="416480"/>
            <a:chOff x="585608" y="5392273"/>
            <a:chExt cx="4108311" cy="416480"/>
          </a:xfrm>
        </p:grpSpPr>
        <p:sp>
          <p:nvSpPr>
            <p:cNvPr id="56344" name="Text Box 155"/>
            <p:cNvSpPr txBox="1">
              <a:spLocks noChangeArrowheads="1"/>
            </p:cNvSpPr>
            <p:nvPr/>
          </p:nvSpPr>
          <p:spPr bwMode="auto">
            <a:xfrm>
              <a:off x="1947913" y="5512762"/>
              <a:ext cx="627095" cy="2277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5613" eaLnBrk="1">
                <a:lnSpc>
                  <a:spcPct val="8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100" b="1" dirty="0" smtClean="0">
                  <a:solidFill>
                    <a:srgbClr val="0860A8"/>
                  </a:solidFill>
                  <a:latin typeface="Arial Narrow" pitchFamily="34" charset="0"/>
                </a:rPr>
                <a:t>Memory</a:t>
              </a:r>
            </a:p>
          </p:txBody>
        </p:sp>
        <p:sp>
          <p:nvSpPr>
            <p:cNvPr id="56345" name="Text Box 155"/>
            <p:cNvSpPr txBox="1">
              <a:spLocks noChangeArrowheads="1"/>
            </p:cNvSpPr>
            <p:nvPr/>
          </p:nvSpPr>
          <p:spPr bwMode="auto">
            <a:xfrm>
              <a:off x="3439841" y="5512762"/>
              <a:ext cx="492444" cy="2277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5613" eaLnBrk="1">
                <a:lnSpc>
                  <a:spcPct val="8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100" b="1" dirty="0" smtClean="0">
                  <a:solidFill>
                    <a:srgbClr val="0860A8"/>
                  </a:solidFill>
                  <a:latin typeface="Arial Narrow" pitchFamily="34" charset="0"/>
                </a:rPr>
                <a:t>CPUs</a:t>
              </a:r>
            </a:p>
          </p:txBody>
        </p:sp>
        <p:sp>
          <p:nvSpPr>
            <p:cNvPr id="56346" name="Text Box 198"/>
            <p:cNvSpPr txBox="1">
              <a:spLocks noChangeArrowheads="1"/>
            </p:cNvSpPr>
            <p:nvPr/>
          </p:nvSpPr>
          <p:spPr bwMode="auto">
            <a:xfrm>
              <a:off x="585608" y="5512762"/>
              <a:ext cx="338554" cy="2277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5613" eaLnBrk="1">
                <a:lnSpc>
                  <a:spcPct val="8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100" b="1" dirty="0" smtClean="0">
                  <a:solidFill>
                    <a:srgbClr val="0860A8"/>
                  </a:solidFill>
                  <a:latin typeface="Arial Narrow" pitchFamily="34" charset="0"/>
                </a:rPr>
                <a:t>I/O</a:t>
              </a:r>
            </a:p>
          </p:txBody>
        </p:sp>
        <p:pic>
          <p:nvPicPr>
            <p:cNvPr id="1028" name="Picture 4" descr="C:\Users\larsk.CITRITE\Desktop\CPU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941" y="5392273"/>
              <a:ext cx="555307" cy="41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:\Users\larsk.CITRITE\Desktop\CPU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278" y="5392273"/>
              <a:ext cx="555307" cy="41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" descr="C:\Users\larsk.CITRITE\Desktop\CPU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612" y="5392273"/>
              <a:ext cx="555307" cy="41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larsk.CITRITE\Desktop\MEM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983" y="5399695"/>
              <a:ext cx="564294" cy="401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5" descr="C:\Users\larsk.CITRITE\Desktop\MEM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383" y="5399695"/>
              <a:ext cx="564294" cy="401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5" descr="C:\Users\larsk.CITRITE\Desktop\MEM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265" y="5399695"/>
              <a:ext cx="564294" cy="401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larsk.CITRITE\Desktop\I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694" y="5403391"/>
              <a:ext cx="788488" cy="394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Content Placeholder 29"/>
          <p:cNvSpPr>
            <a:spLocks noGrp="1"/>
          </p:cNvSpPr>
          <p:nvPr>
            <p:ph sz="quarter" idx="4"/>
          </p:nvPr>
        </p:nvSpPr>
        <p:spPr>
          <a:xfrm>
            <a:off x="6370238" y="1663849"/>
            <a:ext cx="5386928" cy="4585653"/>
          </a:xfrm>
        </p:spPr>
        <p:txBody>
          <a:bodyPr/>
          <a:lstStyle/>
          <a:p>
            <a:pPr marL="248461" indent="-248461" eaLnBrk="1" hangingPunct="1">
              <a:defRPr/>
            </a:pPr>
            <a:r>
              <a:rPr lang="en-US" sz="2400" b="1" u="sng" dirty="0" smtClean="0"/>
              <a:t>Thinner </a:t>
            </a:r>
            <a:r>
              <a:rPr lang="en-US" sz="2400" b="1" u="sng" dirty="0"/>
              <a:t>hypervisor</a:t>
            </a:r>
          </a:p>
          <a:p>
            <a:pPr marL="628150" lvl="1" indent="-248461" eaLnBrk="1" hangingPunct="1">
              <a:defRPr/>
            </a:pPr>
            <a:r>
              <a:rPr lang="en-US" sz="2000" dirty="0" smtClean="0"/>
              <a:t>Functionality moved to Dom0</a:t>
            </a:r>
            <a:endParaRPr lang="en-US" sz="2000" dirty="0"/>
          </a:p>
          <a:p>
            <a:pPr marL="248461" indent="-248461" eaLnBrk="1" hangingPunct="1">
              <a:defRPr/>
            </a:pPr>
            <a:r>
              <a:rPr lang="en-US" sz="2400" b="1" u="sng" dirty="0" smtClean="0"/>
              <a:t>Using Linux PV OPS</a:t>
            </a:r>
            <a:endParaRPr lang="en-US" sz="2400" b="1" u="sng" dirty="0"/>
          </a:p>
          <a:p>
            <a:pPr marL="628150" lvl="1" indent="-248461" eaLnBrk="1" hangingPunct="1">
              <a:defRPr/>
            </a:pPr>
            <a:r>
              <a:rPr lang="en-US" sz="2000" dirty="0"/>
              <a:t>Using Linux Device Drivers</a:t>
            </a:r>
          </a:p>
          <a:p>
            <a:pPr marL="628150" lvl="1" indent="-248461" eaLnBrk="1" hangingPunct="1">
              <a:defRPr/>
            </a:pPr>
            <a:r>
              <a:rPr lang="en-US" sz="2000" dirty="0" smtClean="0"/>
              <a:t>PV, PV </a:t>
            </a:r>
            <a:r>
              <a:rPr lang="en-US" sz="2000" dirty="0"/>
              <a:t>on </a:t>
            </a:r>
            <a:r>
              <a:rPr lang="en-US" sz="2000" dirty="0" smtClean="0"/>
              <a:t>HVM and PVH modes</a:t>
            </a:r>
          </a:p>
          <a:p>
            <a:pPr marL="628150" lvl="1" indent="-248461" eaLnBrk="1" hangingPunct="1">
              <a:defRPr/>
            </a:pPr>
            <a:r>
              <a:rPr lang="en-US" sz="2000" dirty="0" smtClean="0"/>
              <a:t>Sharing components with KVM </a:t>
            </a:r>
            <a:endParaRPr lang="en-US" sz="2000" dirty="0"/>
          </a:p>
          <a:p>
            <a:pPr marL="248461" indent="-248461" eaLnBrk="1" hangingPunct="1">
              <a:defRPr/>
            </a:pPr>
            <a:r>
              <a:rPr lang="en-US" sz="2400" b="1" u="sng" dirty="0" smtClean="0"/>
              <a:t>In other words</a:t>
            </a:r>
            <a:endParaRPr lang="en-US" sz="2400" b="1" u="sng" dirty="0"/>
          </a:p>
          <a:p>
            <a:pPr marL="628150" lvl="1" indent="-248461" eaLnBrk="1" hangingPunct="1">
              <a:defRPr/>
            </a:pPr>
            <a:r>
              <a:rPr lang="en-US" sz="2000" dirty="0" smtClean="0"/>
              <a:t>Driver re-use</a:t>
            </a:r>
          </a:p>
          <a:p>
            <a:pPr marL="628150" lvl="1" indent="-248461" eaLnBrk="1" hangingPunct="1">
              <a:defRPr/>
            </a:pPr>
            <a:r>
              <a:rPr lang="en-US" sz="2000" dirty="0" smtClean="0"/>
              <a:t>Ease of use &amp; Installation </a:t>
            </a:r>
          </a:p>
          <a:p>
            <a:pPr marL="628150" lvl="1" indent="-248461" eaLnBrk="1" hangingPunct="1">
              <a:defRPr/>
            </a:pPr>
            <a:r>
              <a:rPr lang="en-US" sz="2000" dirty="0" smtClean="0"/>
              <a:t>Isolation &amp; Security</a:t>
            </a:r>
            <a:endParaRPr lang="en-US" sz="2000" dirty="0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077974" y="3452437"/>
            <a:ext cx="1657790" cy="439108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0794" tIns="50397" rIns="100794" bIns="50397" anchor="ctr"/>
          <a:lstStyle/>
          <a:p>
            <a:pPr algn="ctr" defTabSz="457152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300" b="1" kern="0" dirty="0">
              <a:solidFill>
                <a:srgbClr val="000000"/>
              </a:solidFill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980145" y="3541700"/>
            <a:ext cx="1657790" cy="439108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0794" tIns="50397" rIns="100794" bIns="50397" anchor="ctr"/>
          <a:lstStyle/>
          <a:p>
            <a:pPr algn="ctr" defTabSz="457152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300" b="1" kern="0" dirty="0">
              <a:solidFill>
                <a:srgbClr val="000000"/>
              </a:solidFill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882317" y="3630963"/>
            <a:ext cx="1657790" cy="439108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0794" tIns="50397" rIns="100794" bIns="50397" anchor="ctr"/>
          <a:lstStyle/>
          <a:p>
            <a:pPr algn="ctr" defTabSz="457152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300" b="1" kern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rPr>
              <a:t>Drivers</a:t>
            </a:r>
            <a:endParaRPr lang="en-US" sz="1300" b="1" kern="0" dirty="0">
              <a:solidFill>
                <a:srgbClr val="000000"/>
              </a:solidFill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086681" y="2703490"/>
            <a:ext cx="1657790" cy="439108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0794" tIns="50397" rIns="100794" bIns="50397" anchor="ctr"/>
          <a:lstStyle/>
          <a:p>
            <a:pPr algn="ctr" defTabSz="457152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300" b="1" kern="0" dirty="0">
              <a:solidFill>
                <a:srgbClr val="000000"/>
              </a:solidFill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988852" y="2792753"/>
            <a:ext cx="1657790" cy="439108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0794" tIns="50397" rIns="100794" bIns="50397" anchor="ctr"/>
          <a:lstStyle/>
          <a:p>
            <a:pPr algn="ctr" defTabSz="457152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300" b="1" kern="0" dirty="0">
              <a:solidFill>
                <a:srgbClr val="000000"/>
              </a:solidFill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891024" y="2882016"/>
            <a:ext cx="1657790" cy="439108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0794" tIns="50397" rIns="100794" bIns="50397" anchor="ctr"/>
          <a:lstStyle/>
          <a:p>
            <a:pPr algn="ctr" defTabSz="457152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300" b="1" kern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rPr>
              <a:t>Device Models</a:t>
            </a:r>
            <a:endParaRPr lang="en-US" sz="1300" b="1" kern="0" dirty="0">
              <a:solidFill>
                <a:srgbClr val="000000"/>
              </a:solidFill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7901" y="2560319"/>
            <a:ext cx="2253600" cy="1645921"/>
          </a:xfrm>
          <a:prstGeom prst="rect">
            <a:avLst/>
          </a:prstGeom>
          <a:noFill/>
          <a:ln w="19050">
            <a:solidFill>
              <a:schemeClr val="bg2"/>
            </a:solidFill>
            <a:prstDash val="dash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0794" tIns="50397" rIns="100794" bIns="50397" rtlCol="0" anchor="ctr"/>
          <a:lstStyle/>
          <a:p>
            <a:pPr algn="ctr" defTabSz="457152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0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767901" y="4193181"/>
            <a:ext cx="2254507" cy="287486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100794" tIns="50397" rIns="100794" bIns="50397" anchor="ctr"/>
          <a:lstStyle/>
          <a:p>
            <a:pPr defTabSz="457152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3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rPr>
              <a:t>Linux &amp; BSD</a:t>
            </a:r>
            <a:endParaRPr lang="en-US" sz="1300" b="1" dirty="0">
              <a:solidFill>
                <a:srgbClr val="FFFFFF"/>
              </a:solidFill>
              <a:latin typeface="Arial" charset="0"/>
              <a:ea typeface="ＭＳ Ｐゴシック" charset="0"/>
              <a:cs typeface="DejaVu Sans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1348" y="4650376"/>
            <a:ext cx="5437236" cy="521061"/>
            <a:chOff x="681348" y="4650376"/>
            <a:chExt cx="5437236" cy="521061"/>
          </a:xfrm>
        </p:grpSpPr>
        <p:grpSp>
          <p:nvGrpSpPr>
            <p:cNvPr id="38" name="Group 37"/>
            <p:cNvGrpSpPr/>
            <p:nvPr/>
          </p:nvGrpSpPr>
          <p:grpSpPr>
            <a:xfrm>
              <a:off x="681348" y="4650376"/>
              <a:ext cx="5437236" cy="521061"/>
              <a:chOff x="422268" y="3718559"/>
              <a:chExt cx="5437236" cy="521061"/>
            </a:xfrm>
          </p:grpSpPr>
          <p:sp>
            <p:nvSpPr>
              <p:cNvPr id="39" name="Rectangle 7"/>
              <p:cNvSpPr>
                <a:spLocks noChangeArrowheads="1"/>
              </p:cNvSpPr>
              <p:nvPr/>
            </p:nvSpPr>
            <p:spPr bwMode="auto">
              <a:xfrm>
                <a:off x="422268" y="3718559"/>
                <a:ext cx="5437236" cy="521061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lIns="100794" tIns="100800" rIns="100794" bIns="100800"/>
              <a:lstStyle/>
              <a:p>
                <a:pPr algn="r" defTabSz="457152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US" sz="1500" b="1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Hypervisor</a:t>
                </a:r>
                <a:endParaRPr lang="en-US" sz="1500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endParaRPr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513333" y="3882285"/>
                <a:ext cx="1075980" cy="278257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100794" tIns="50397" rIns="100794" bIns="50397" anchor="ctr"/>
              <a:lstStyle/>
              <a:p>
                <a:pPr algn="ctr" defTabSz="457152"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US" sz="1300" b="1" kern="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Scheduler</a:t>
                </a:r>
                <a:endParaRPr lang="en-US" sz="1300" b="1" kern="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endParaRP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1686799" y="3882285"/>
                <a:ext cx="1075980" cy="278257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100794" tIns="50397" rIns="100794" bIns="50397" anchor="ctr"/>
              <a:lstStyle/>
              <a:p>
                <a:pPr algn="ctr" defTabSz="457152"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US" sz="1300" b="1" kern="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MMU</a:t>
                </a:r>
                <a:endParaRPr lang="en-US" sz="1300" b="1" kern="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endParaRPr>
              </a:p>
            </p:txBody>
          </p:sp>
        </p:grp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3134599" y="4814102"/>
              <a:ext cx="1075980" cy="278257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00794" tIns="50397" rIns="100794" bIns="50397" anchor="ctr"/>
            <a:lstStyle/>
            <a:p>
              <a:pPr algn="ctr" defTabSz="457152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300" b="1" kern="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rPr>
                <a:t>XSM</a:t>
              </a:r>
              <a:endParaRPr lang="en-US" sz="1300" b="1" kern="0" dirty="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endParaRPr>
            </a:p>
          </p:txBody>
        </p:sp>
        <p:pic>
          <p:nvPicPr>
            <p:cNvPr id="44" name="Picture 4" descr="C:\Users\peterbl.CITRITE\AppData\Local\Microsoft\Windows\Temporary Internet Files\Content.IE5\NX45584Z\MC900431534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132" y="4863086"/>
              <a:ext cx="138135" cy="22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4044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608403" y="382707"/>
            <a:ext cx="10970433" cy="1142304"/>
          </a:xfrm>
        </p:spPr>
        <p:txBody>
          <a:bodyPr/>
          <a:lstStyle/>
          <a:p>
            <a:pPr eaLnBrk="1" hangingPunct="1"/>
            <a:r>
              <a:rPr lang="en-US" sz="6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Basic Xen Concepts</a:t>
            </a:r>
          </a:p>
        </p:txBody>
      </p:sp>
      <p:sp>
        <p:nvSpPr>
          <p:cNvPr id="56323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/>
            <a:fld id="{A9C7BBDF-CAB2-462A-9E33-27A33BC82580}" type="slidenum">
              <a:rPr lang="en-US" sz="1400">
                <a:solidFill>
                  <a:srgbClr val="FFFFFF"/>
                </a:solidFill>
              </a:rPr>
              <a:pPr eaLnBrk="1"/>
              <a:t>9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31514" y="2806995"/>
            <a:ext cx="5961521" cy="32502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457152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81348" y="3066128"/>
            <a:ext cx="1628253" cy="1543538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00794" tIns="100800" rIns="100794" bIns="100800"/>
          <a:lstStyle/>
          <a:p>
            <a:pPr defTabSz="457152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rPr>
              <a:t/>
            </a:r>
            <a:br>
              <a:rPr lang="en-US" sz="105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rPr>
              <a:t>Control domain </a:t>
            </a:r>
            <a:br>
              <a:rPr lang="en-US" sz="15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rPr>
              <a:t>(dom0)</a:t>
            </a:r>
            <a:endParaRPr lang="en-US" sz="1500" baseline="-25000" dirty="0">
              <a:solidFill>
                <a:srgbClr val="000000"/>
              </a:solidFill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81348" y="5288216"/>
            <a:ext cx="5437236" cy="58651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00794" tIns="100800" rIns="100794" bIns="100800"/>
          <a:lstStyle/>
          <a:p>
            <a:pPr algn="r" defTabSz="457152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rPr>
              <a:t>Host HW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04573" y="2928072"/>
            <a:ext cx="1807668" cy="1680175"/>
            <a:chOff x="2376803" y="2898898"/>
            <a:chExt cx="1807668" cy="1680175"/>
          </a:xfrm>
        </p:grpSpPr>
        <p:grpSp>
          <p:nvGrpSpPr>
            <p:cNvPr id="7" name="Group 6"/>
            <p:cNvGrpSpPr/>
            <p:nvPr/>
          </p:nvGrpSpPr>
          <p:grpSpPr>
            <a:xfrm>
              <a:off x="2376803" y="2898898"/>
              <a:ext cx="1807668" cy="1680175"/>
              <a:chOff x="2359551" y="2898898"/>
              <a:chExt cx="1807668" cy="1680175"/>
            </a:xfrm>
          </p:grpSpPr>
          <p:sp>
            <p:nvSpPr>
              <p:cNvPr id="74" name="Rectangle 6"/>
              <p:cNvSpPr>
                <a:spLocks noChangeArrowheads="1"/>
              </p:cNvSpPr>
              <p:nvPr/>
            </p:nvSpPr>
            <p:spPr bwMode="auto">
              <a:xfrm>
                <a:off x="2854452" y="2898898"/>
                <a:ext cx="1312767" cy="1015200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100794" tIns="100800" rIns="100794" bIns="100800"/>
              <a:lstStyle/>
              <a:p>
                <a:pPr defTabSz="457152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US" sz="15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VM</a:t>
                </a:r>
                <a:r>
                  <a:rPr lang="en-US" sz="1500" baseline="-250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n</a:t>
                </a:r>
              </a:p>
            </p:txBody>
          </p:sp>
          <p:sp>
            <p:nvSpPr>
              <p:cNvPr id="75" name="Rectangle 12"/>
              <p:cNvSpPr>
                <a:spLocks noChangeArrowheads="1"/>
              </p:cNvSpPr>
              <p:nvPr/>
            </p:nvSpPr>
            <p:spPr bwMode="auto">
              <a:xfrm>
                <a:off x="2607961" y="3234071"/>
                <a:ext cx="1312767" cy="1015200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100794" tIns="100800" rIns="100794" bIns="100800"/>
              <a:lstStyle/>
              <a:p>
                <a:pPr defTabSz="457152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US" sz="15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VM</a:t>
                </a:r>
                <a:r>
                  <a:rPr lang="en-US" sz="1500" baseline="-25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1</a:t>
                </a:r>
              </a:p>
            </p:txBody>
          </p:sp>
          <p:sp>
            <p:nvSpPr>
              <p:cNvPr id="76" name="Rectangle 13"/>
              <p:cNvSpPr>
                <a:spLocks noChangeArrowheads="1"/>
              </p:cNvSpPr>
              <p:nvPr/>
            </p:nvSpPr>
            <p:spPr bwMode="auto">
              <a:xfrm>
                <a:off x="2359551" y="3563873"/>
                <a:ext cx="1314687" cy="1015200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100794" tIns="100800" rIns="100794" bIns="100800"/>
              <a:lstStyle/>
              <a:p>
                <a:pPr defTabSz="457152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US" sz="15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VM</a:t>
                </a:r>
                <a:r>
                  <a:rPr lang="en-US" sz="1500" baseline="-250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0</a:t>
                </a:r>
              </a:p>
            </p:txBody>
          </p:sp>
        </p:grp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2458793" y="3963842"/>
              <a:ext cx="1150706" cy="55746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100794" tIns="50397" rIns="100794" bIns="50397" anchor="ctr"/>
            <a:lstStyle/>
            <a:p>
              <a:pPr algn="ctr" defTabSz="457152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rPr>
                <a:t>Guest OS</a:t>
              </a:r>
            </a:p>
            <a:p>
              <a:pPr algn="ctr" defTabSz="457152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300" b="1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rPr>
                <a:t>and Apps</a:t>
              </a:r>
            </a:p>
          </p:txBody>
        </p:sp>
      </p:grpSp>
      <p:pic>
        <p:nvPicPr>
          <p:cNvPr id="1026" name="Picture 2" descr="C:\Users\larsk.CITRITE\Desktop\img_Terminal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8" y="1651978"/>
            <a:ext cx="1129431" cy="112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6568" y="1936348"/>
            <a:ext cx="1535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Console</a:t>
            </a:r>
            <a:endParaRPr lang="en-GB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Up-Down Arrow 3"/>
          <p:cNvSpPr/>
          <p:nvPr/>
        </p:nvSpPr>
        <p:spPr>
          <a:xfrm>
            <a:off x="990882" y="2417541"/>
            <a:ext cx="510363" cy="845704"/>
          </a:xfrm>
          <a:prstGeom prst="upDownArrow">
            <a:avLst/>
          </a:prstGeo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9170" y="5392273"/>
            <a:ext cx="4108311" cy="416480"/>
            <a:chOff x="585608" y="5392273"/>
            <a:chExt cx="4108311" cy="416480"/>
          </a:xfrm>
        </p:grpSpPr>
        <p:sp>
          <p:nvSpPr>
            <p:cNvPr id="56344" name="Text Box 155"/>
            <p:cNvSpPr txBox="1">
              <a:spLocks noChangeArrowheads="1"/>
            </p:cNvSpPr>
            <p:nvPr/>
          </p:nvSpPr>
          <p:spPr bwMode="auto">
            <a:xfrm>
              <a:off x="1947913" y="5512762"/>
              <a:ext cx="627095" cy="2277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5613" eaLnBrk="1">
                <a:lnSpc>
                  <a:spcPct val="8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100" b="1" dirty="0" smtClean="0">
                  <a:solidFill>
                    <a:srgbClr val="0860A8"/>
                  </a:solidFill>
                  <a:latin typeface="Arial Narrow" pitchFamily="34" charset="0"/>
                </a:rPr>
                <a:t>Memory</a:t>
              </a:r>
            </a:p>
          </p:txBody>
        </p:sp>
        <p:sp>
          <p:nvSpPr>
            <p:cNvPr id="56345" name="Text Box 155"/>
            <p:cNvSpPr txBox="1">
              <a:spLocks noChangeArrowheads="1"/>
            </p:cNvSpPr>
            <p:nvPr/>
          </p:nvSpPr>
          <p:spPr bwMode="auto">
            <a:xfrm>
              <a:off x="3439841" y="5512762"/>
              <a:ext cx="492444" cy="2277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5613" eaLnBrk="1">
                <a:lnSpc>
                  <a:spcPct val="8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100" b="1" dirty="0" smtClean="0">
                  <a:solidFill>
                    <a:srgbClr val="0860A8"/>
                  </a:solidFill>
                  <a:latin typeface="Arial Narrow" pitchFamily="34" charset="0"/>
                </a:rPr>
                <a:t>CPUs</a:t>
              </a:r>
            </a:p>
          </p:txBody>
        </p:sp>
        <p:sp>
          <p:nvSpPr>
            <p:cNvPr id="56346" name="Text Box 198"/>
            <p:cNvSpPr txBox="1">
              <a:spLocks noChangeArrowheads="1"/>
            </p:cNvSpPr>
            <p:nvPr/>
          </p:nvSpPr>
          <p:spPr bwMode="auto">
            <a:xfrm>
              <a:off x="585608" y="5512762"/>
              <a:ext cx="338554" cy="2277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56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455613" eaLnBrk="1">
                <a:lnSpc>
                  <a:spcPct val="8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100" b="1" dirty="0" smtClean="0">
                  <a:solidFill>
                    <a:srgbClr val="0860A8"/>
                  </a:solidFill>
                  <a:latin typeface="Arial Narrow" pitchFamily="34" charset="0"/>
                </a:rPr>
                <a:t>I/O</a:t>
              </a:r>
            </a:p>
          </p:txBody>
        </p:sp>
        <p:pic>
          <p:nvPicPr>
            <p:cNvPr id="1028" name="Picture 4" descr="C:\Users\larsk.CITRITE\Desktop\CPU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941" y="5392273"/>
              <a:ext cx="555307" cy="41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:\Users\larsk.CITRITE\Desktop\CPU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278" y="5392273"/>
              <a:ext cx="555307" cy="41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" descr="C:\Users\larsk.CITRITE\Desktop\CPU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612" y="5392273"/>
              <a:ext cx="555307" cy="41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larsk.CITRITE\Desktop\MEM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983" y="5399695"/>
              <a:ext cx="564294" cy="401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5" descr="C:\Users\larsk.CITRITE\Desktop\MEM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383" y="5399695"/>
              <a:ext cx="564294" cy="401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5" descr="C:\Users\larsk.CITRITE\Desktop\MEM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265" y="5399695"/>
              <a:ext cx="564294" cy="401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larsk.CITRITE\Desktop\I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694" y="5403391"/>
              <a:ext cx="788488" cy="394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2480377" y="3491836"/>
            <a:ext cx="1708735" cy="1117829"/>
            <a:chOff x="2346815" y="3491836"/>
            <a:chExt cx="1708735" cy="1117829"/>
          </a:xfrm>
        </p:grpSpPr>
        <p:sp>
          <p:nvSpPr>
            <p:cNvPr id="67" name="Rectangle 8"/>
            <p:cNvSpPr>
              <a:spLocks noChangeArrowheads="1"/>
            </p:cNvSpPr>
            <p:nvPr/>
          </p:nvSpPr>
          <p:spPr bwMode="auto">
            <a:xfrm>
              <a:off x="2427297" y="3491836"/>
              <a:ext cx="1628253" cy="1013379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00794" tIns="100800" rIns="100794" bIns="100800"/>
            <a:lstStyle/>
            <a:p>
              <a:pPr defTabSz="457152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500" baseline="-25000" dirty="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endParaRPr>
            </a:p>
          </p:txBody>
        </p:sp>
        <p:sp>
          <p:nvSpPr>
            <p:cNvPr id="82" name="Rectangle 8"/>
            <p:cNvSpPr>
              <a:spLocks noChangeArrowheads="1"/>
            </p:cNvSpPr>
            <p:nvPr/>
          </p:nvSpPr>
          <p:spPr bwMode="auto">
            <a:xfrm>
              <a:off x="2346815" y="3596286"/>
              <a:ext cx="1628253" cy="1013379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00794" tIns="100800" rIns="100794" bIns="100800"/>
            <a:lstStyle/>
            <a:p>
              <a:pPr defTabSz="457152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5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rPr>
                <a:t>One </a:t>
              </a:r>
              <a:r>
                <a:rPr lang="en-US" sz="1500" b="1" u="sng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rPr>
                <a:t>or more</a:t>
              </a:r>
              <a:r>
                <a:rPr lang="en-US" sz="15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rPr>
                <a:t/>
              </a:r>
              <a:br>
                <a:rPr lang="en-US" sz="15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rPr>
              </a:br>
              <a:r>
                <a:rPr lang="en-US" sz="15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rPr>
                <a:t>driver, stub or </a:t>
              </a:r>
              <a:br>
                <a:rPr lang="en-US" sz="15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rPr>
              </a:br>
              <a:r>
                <a:rPr lang="en-US" sz="15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rPr>
                <a:t>service domains</a:t>
              </a:r>
              <a:endParaRPr lang="en-US" sz="1500" baseline="-25000" dirty="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endParaRPr>
            </a:p>
          </p:txBody>
        </p:sp>
      </p:grpSp>
      <p:sp>
        <p:nvSpPr>
          <p:cNvPr id="72" name="Content Placeholder 2"/>
          <p:cNvSpPr>
            <a:spLocks noGrp="1"/>
          </p:cNvSpPr>
          <p:nvPr>
            <p:ph idx="1"/>
          </p:nvPr>
        </p:nvSpPr>
        <p:spPr bwMode="auto">
          <a:xfrm>
            <a:off x="6667927" y="1829787"/>
            <a:ext cx="4708008" cy="440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2400" u="sng" dirty="0" smtClean="0">
                <a:latin typeface="Calibri" pitchFamily="34" charset="0"/>
                <a:cs typeface="Calibri" pitchFamily="34" charset="0"/>
              </a:rPr>
              <a:t>Control Domain aka </a:t>
            </a:r>
            <a:r>
              <a:rPr lang="en-US" sz="2400" u="sng" dirty="0" smtClean="0">
                <a:latin typeface="Calibri" pitchFamily="34" charset="0"/>
                <a:cs typeface="Calibri" pitchFamily="34" charset="0"/>
                <a:hlinkClick r:id="rId7"/>
              </a:rPr>
              <a:t>Dom0</a:t>
            </a:r>
            <a:endParaRPr lang="en-US" sz="2400" u="sng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GB" sz="2200" b="0" dirty="0" smtClean="0">
                <a:latin typeface="Calibri" pitchFamily="34" charset="0"/>
                <a:cs typeface="Calibri" pitchFamily="34" charset="0"/>
              </a:rPr>
              <a:t>Dom0 kernel with drivers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GB" sz="2200" b="0" dirty="0" smtClean="0">
                <a:latin typeface="Calibri" pitchFamily="34" charset="0"/>
                <a:cs typeface="Calibri" pitchFamily="34" charset="0"/>
              </a:rPr>
              <a:t>Xen Management </a:t>
            </a:r>
            <a:r>
              <a:rPr lang="en-GB" sz="2200" b="0" dirty="0" err="1" smtClean="0">
                <a:latin typeface="Calibri" pitchFamily="34" charset="0"/>
                <a:cs typeface="Calibri" pitchFamily="34" charset="0"/>
              </a:rPr>
              <a:t>Toolstack</a:t>
            </a:r>
            <a:endParaRPr lang="en-GB" sz="2200" b="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GB" sz="2200" b="0" dirty="0" smtClean="0">
                <a:latin typeface="Calibri" pitchFamily="34" charset="0"/>
                <a:cs typeface="Calibri" pitchFamily="34" charset="0"/>
              </a:rPr>
              <a:t>Trusted Computing Base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endParaRPr lang="en-GB" sz="800" b="0" dirty="0" smtClean="0">
              <a:latin typeface="Calibri" pitchFamily="34" charset="0"/>
              <a:cs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r>
              <a:rPr lang="en-GB" sz="2400" u="sng" dirty="0" smtClean="0">
                <a:latin typeface="Calibri" pitchFamily="34" charset="0"/>
                <a:cs typeface="Calibri" pitchFamily="34" charset="0"/>
              </a:rPr>
              <a:t>Guest Domains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GB" sz="2200" b="0" dirty="0" smtClean="0">
                <a:latin typeface="Calibri" pitchFamily="34" charset="0"/>
                <a:cs typeface="Calibri" pitchFamily="34" charset="0"/>
              </a:rPr>
              <a:t>Your apps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GB" sz="2200" b="0" dirty="0" smtClean="0">
                <a:latin typeface="Calibri" pitchFamily="34" charset="0"/>
                <a:cs typeface="Calibri" pitchFamily="34" charset="0"/>
              </a:rPr>
              <a:t>E.g. your cloud management stack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endParaRPr lang="en-GB" sz="800" b="0" dirty="0" smtClean="0">
              <a:latin typeface="Calibri" pitchFamily="34" charset="0"/>
              <a:cs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r>
              <a:rPr lang="en-GB" sz="2400" u="sng" dirty="0" smtClean="0">
                <a:latin typeface="Calibri" pitchFamily="34" charset="0"/>
                <a:cs typeface="Calibri" pitchFamily="34" charset="0"/>
              </a:rPr>
              <a:t>Driver/Stub/Service Domain(s)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GB" sz="2200" b="0" dirty="0" smtClean="0">
                <a:latin typeface="Calibri" pitchFamily="34" charset="0"/>
                <a:cs typeface="Calibri" pitchFamily="34" charset="0"/>
              </a:rPr>
              <a:t>A “driver, device model or control service in a box”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GB" sz="2200" b="0" dirty="0" smtClean="0">
                <a:latin typeface="Calibri" pitchFamily="34" charset="0"/>
                <a:cs typeface="Calibri" pitchFamily="34" charset="0"/>
              </a:rPr>
              <a:t>De-privileged and isolated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GB" sz="2200" b="0" dirty="0" smtClean="0">
                <a:latin typeface="Calibri" pitchFamily="34" charset="0"/>
                <a:cs typeface="Calibri" pitchFamily="34" charset="0"/>
              </a:rPr>
              <a:t>Lifetime: start, stop, kill</a:t>
            </a:r>
            <a:endParaRPr lang="en-GB" sz="22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749490" y="4253500"/>
            <a:ext cx="1491968" cy="30554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100794" tIns="50397" rIns="100794" bIns="50397" anchor="ctr"/>
          <a:lstStyle/>
          <a:p>
            <a:pPr algn="ctr" defTabSz="457152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3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rPr>
              <a:t>Dom0 Kernel</a:t>
            </a:r>
            <a:endParaRPr lang="en-US" sz="1300" b="1" dirty="0">
              <a:solidFill>
                <a:srgbClr val="FFFFFF"/>
              </a:solidFill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44588" y="3845752"/>
            <a:ext cx="1491968" cy="30554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100794" tIns="50397" rIns="100794" bIns="50397" anchor="ctr"/>
          <a:lstStyle/>
          <a:p>
            <a:pPr algn="ctr" defTabSz="457152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3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rPr>
              <a:t>Toolstack</a:t>
            </a:r>
            <a:endParaRPr lang="en-US" sz="1300" b="1" dirty="0">
              <a:solidFill>
                <a:srgbClr val="FFFFFF"/>
              </a:solidFill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10105129" y="2999496"/>
            <a:ext cx="180000" cy="1800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00794" tIns="100800" rIns="100794" bIns="100800"/>
          <a:lstStyle/>
          <a:p>
            <a:pPr algn="r" defTabSz="457152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500" dirty="0">
              <a:solidFill>
                <a:srgbClr val="000000"/>
              </a:solidFill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36" name="AutoShape 27"/>
          <p:cNvSpPr>
            <a:spLocks noChangeArrowheads="1"/>
          </p:cNvSpPr>
          <p:nvPr/>
        </p:nvSpPr>
        <p:spPr bwMode="auto">
          <a:xfrm rot="17484488">
            <a:off x="2433761" y="2321094"/>
            <a:ext cx="819696" cy="1625605"/>
          </a:xfrm>
          <a:prstGeom prst="curvedLeftArrow">
            <a:avLst>
              <a:gd name="adj1" fmla="val 26778"/>
              <a:gd name="adj2" fmla="val 65227"/>
              <a:gd name="adj3" fmla="val 33157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lIns="100794" tIns="50397" rIns="100794" bIns="50397" anchor="ctr"/>
          <a:lstStyle/>
          <a:p>
            <a:pPr defTabSz="457152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DejaVu Sans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81348" y="4730974"/>
            <a:ext cx="5437236" cy="430303"/>
            <a:chOff x="681348" y="4730974"/>
            <a:chExt cx="5437236" cy="430303"/>
          </a:xfrm>
        </p:grpSpPr>
        <p:grpSp>
          <p:nvGrpSpPr>
            <p:cNvPr id="47" name="Group 46"/>
            <p:cNvGrpSpPr/>
            <p:nvPr/>
          </p:nvGrpSpPr>
          <p:grpSpPr>
            <a:xfrm>
              <a:off x="681348" y="4730974"/>
              <a:ext cx="5437236" cy="430303"/>
              <a:chOff x="422268" y="3799157"/>
              <a:chExt cx="5437236" cy="430303"/>
            </a:xfrm>
          </p:grpSpPr>
          <p:sp>
            <p:nvSpPr>
              <p:cNvPr id="50" name="Rectangle 7"/>
              <p:cNvSpPr>
                <a:spLocks noChangeArrowheads="1"/>
              </p:cNvSpPr>
              <p:nvPr/>
            </p:nvSpPr>
            <p:spPr bwMode="auto">
              <a:xfrm>
                <a:off x="422268" y="3799157"/>
                <a:ext cx="5437236" cy="430303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lIns="100794" tIns="100800" rIns="100794" bIns="100800"/>
              <a:lstStyle/>
              <a:p>
                <a:pPr algn="r" defTabSz="457152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US" sz="1500" b="1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Hypervisor</a:t>
                </a:r>
                <a:endParaRPr lang="en-US" sz="1500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endParaRPr>
              </a:p>
            </p:txBody>
          </p:sp>
          <p:sp>
            <p:nvSpPr>
              <p:cNvPr id="51" name="Rectangle 50"/>
              <p:cNvSpPr>
                <a:spLocks noChangeArrowheads="1"/>
              </p:cNvSpPr>
              <p:nvPr/>
            </p:nvSpPr>
            <p:spPr bwMode="auto">
              <a:xfrm>
                <a:off x="513333" y="3875180"/>
                <a:ext cx="1075980" cy="278257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100794" tIns="50397" rIns="100794" bIns="50397" anchor="ctr"/>
              <a:lstStyle/>
              <a:p>
                <a:pPr algn="ctr" defTabSz="457152"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US" sz="1300" b="1" kern="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Scheduler</a:t>
                </a:r>
                <a:endParaRPr lang="en-US" sz="1300" b="1" kern="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endParaRP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auto">
              <a:xfrm>
                <a:off x="1686799" y="3875180"/>
                <a:ext cx="1075980" cy="278257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100794" tIns="50397" rIns="100794" bIns="50397" anchor="ctr"/>
              <a:lstStyle/>
              <a:p>
                <a:pPr algn="ctr" defTabSz="457152"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r>
                  <a:rPr lang="en-US" sz="1300" b="1" kern="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rPr>
                  <a:t>MMU</a:t>
                </a:r>
                <a:endParaRPr lang="en-US" sz="1300" b="1" kern="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endParaRPr>
              </a:p>
            </p:txBody>
          </p:sp>
        </p:grp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3134599" y="4806997"/>
              <a:ext cx="1075980" cy="278257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00794" tIns="50397" rIns="100794" bIns="50397" anchor="ctr"/>
            <a:lstStyle/>
            <a:p>
              <a:pPr algn="ctr" defTabSz="457152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1300" b="1" kern="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rPr>
                <a:t>XSM</a:t>
              </a:r>
              <a:endParaRPr lang="en-US" sz="1300" b="1" kern="0" dirty="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endParaRPr>
            </a:p>
          </p:txBody>
        </p:sp>
        <p:pic>
          <p:nvPicPr>
            <p:cNvPr id="49" name="Picture 4" descr="C:\Users\peterbl.CITRITE\AppData\Local\Microsoft\Windows\Temporary Internet Files\Content.IE5\NX45584Z\MC900431534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132" y="4842304"/>
              <a:ext cx="138135" cy="22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2123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B0F0"/>
      </a:hlink>
      <a:folHlink>
        <a:srgbClr val="00B0F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>
            <a:latin typeface="Rod" pitchFamily="49" charset="-79"/>
            <a:cs typeface="Rod" pitchFamily="49" charset="-79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Architecture">
  <a:themeElements>
    <a:clrScheme name="">
      <a:dk1>
        <a:srgbClr val="000000"/>
      </a:dk1>
      <a:lt1>
        <a:srgbClr val="FFFFFF"/>
      </a:lt1>
      <a:dk2>
        <a:srgbClr val="0860A8"/>
      </a:dk2>
      <a:lt2>
        <a:srgbClr val="FDB605"/>
      </a:lt2>
      <a:accent1>
        <a:srgbClr val="009900"/>
      </a:accent1>
      <a:accent2>
        <a:srgbClr val="FF5C00"/>
      </a:accent2>
      <a:accent3>
        <a:srgbClr val="AAB6D1"/>
      </a:accent3>
      <a:accent4>
        <a:srgbClr val="DADADA"/>
      </a:accent4>
      <a:accent5>
        <a:srgbClr val="AACAAA"/>
      </a:accent5>
      <a:accent6>
        <a:srgbClr val="E75300"/>
      </a:accent6>
      <a:hlink>
        <a:srgbClr val="A50021"/>
      </a:hlink>
      <a:folHlink>
        <a:srgbClr val="567EB9"/>
      </a:folHlink>
    </a:clrScheme>
    <a:fontScheme name="2_Architectur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Architectu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rchitecture">
  <a:themeElements>
    <a:clrScheme name="">
      <a:dk1>
        <a:srgbClr val="000000"/>
      </a:dk1>
      <a:lt1>
        <a:srgbClr val="FFFFFF"/>
      </a:lt1>
      <a:dk2>
        <a:srgbClr val="0860A8"/>
      </a:dk2>
      <a:lt2>
        <a:srgbClr val="FDB605"/>
      </a:lt2>
      <a:accent1>
        <a:srgbClr val="009900"/>
      </a:accent1>
      <a:accent2>
        <a:srgbClr val="FF5C00"/>
      </a:accent2>
      <a:accent3>
        <a:srgbClr val="AAB6D1"/>
      </a:accent3>
      <a:accent4>
        <a:srgbClr val="DADADA"/>
      </a:accent4>
      <a:accent5>
        <a:srgbClr val="AACAAA"/>
      </a:accent5>
      <a:accent6>
        <a:srgbClr val="E75300"/>
      </a:accent6>
      <a:hlink>
        <a:srgbClr val="A50021"/>
      </a:hlink>
      <a:folHlink>
        <a:srgbClr val="567EB9"/>
      </a:folHlink>
    </a:clrScheme>
    <a:fontScheme name="2_Architectur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lIns="100794" tIns="50397" rIns="100794" bIns="50397" anchor="ctr"/>
      <a:lstStyle>
        <a:defPPr algn="ctr" defTabSz="457152" eaLnBrk="0" hangingPunct="0">
          <a:lnSpc>
            <a:spcPct val="93000"/>
          </a:lnSpc>
          <a:buClr>
            <a:srgbClr val="000000"/>
          </a:buClr>
          <a:buSzPct val="100000"/>
          <a:buFont typeface="Times New Roman" charset="0"/>
          <a:buNone/>
          <a:defRPr sz="2000">
            <a:solidFill>
              <a:srgbClr val="FFFFFF"/>
            </a:solidFill>
            <a:latin typeface="Verdana"/>
            <a:ea typeface="ＭＳ Ｐゴシック" pitchFamily="34" charset="-128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</a:objectDefaults>
  <a:extraClrSchemeLst>
    <a:extraClrScheme>
      <a:clrScheme name="2_Architectu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Custom 50">
      <a:dk1>
        <a:srgbClr val="4D4F53"/>
      </a:dk1>
      <a:lt1>
        <a:sysClr val="window" lastClr="FFFFFF"/>
      </a:lt1>
      <a:dk2>
        <a:srgbClr val="706F5C"/>
      </a:dk2>
      <a:lt2>
        <a:srgbClr val="D6D5CC"/>
      </a:lt2>
      <a:accent1>
        <a:srgbClr val="70963E"/>
      </a:accent1>
      <a:accent2>
        <a:srgbClr val="844CB0"/>
      </a:accent2>
      <a:accent3>
        <a:srgbClr val="0079BD"/>
      </a:accent3>
      <a:accent4>
        <a:srgbClr val="70963E"/>
      </a:accent4>
      <a:accent5>
        <a:srgbClr val="844CB0"/>
      </a:accent5>
      <a:accent6>
        <a:srgbClr val="0079BD"/>
      </a:accent6>
      <a:hlink>
        <a:srgbClr val="00598C"/>
      </a:hlink>
      <a:folHlink>
        <a:srgbClr val="56317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algn="ctr">
          <a:noFill/>
          <a:miter lim="800000"/>
          <a:headEnd/>
          <a:tailEnd/>
        </a:ln>
        <a:effectLst/>
        <a:extLst/>
      </a:spPr>
      <a:bodyPr rtlCol="0" anchor="ctr"/>
      <a:lstStyle>
        <a:defPPr algn="ctr" eaLnBrk="0" fontAlgn="base" hangingPunct="0">
          <a:spcBef>
            <a:spcPct val="0"/>
          </a:spcBef>
          <a:spcAft>
            <a:spcPct val="0"/>
          </a:spcAft>
          <a:defRPr sz="1600" dirty="0" err="1" smtClean="0">
            <a:solidFill>
              <a:srgbClr val="FFFFFF"/>
            </a:solidFill>
            <a:latin typeface="Arial" pitchFamily="34" charset="0"/>
            <a:cs typeface="Arial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6831</TotalTime>
  <Words>1990</Words>
  <Application>Microsoft Office PowerPoint</Application>
  <PresentationFormat>Custom</PresentationFormat>
  <Paragraphs>607</Paragraphs>
  <Slides>35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Default Design</vt:lpstr>
      <vt:lpstr>3_Architecture</vt:lpstr>
      <vt:lpstr>2_Architecture</vt:lpstr>
      <vt:lpstr>1_Office Theme</vt:lpstr>
      <vt:lpstr>Virtualization in the Cloud: Featuring Xen</vt:lpstr>
      <vt:lpstr>A Brief History of Xen in the Cloud</vt:lpstr>
      <vt:lpstr>A Brief History of Xen in the Cloud</vt:lpstr>
      <vt:lpstr>The Xen Hypervisor was designed for the Cloud straight from the outset!</vt:lpstr>
      <vt:lpstr>Xen.org</vt:lpstr>
      <vt:lpstr>Xen Overview</vt:lpstr>
      <vt:lpstr>Architecture Considerations</vt:lpstr>
      <vt:lpstr>Xen: Type 1 with a Twist</vt:lpstr>
      <vt:lpstr>Basic Xen Concepts</vt:lpstr>
      <vt:lpstr>Xen Variants for Server &amp; Cloud</vt:lpstr>
      <vt:lpstr>Xen : Types of Virtualization</vt:lpstr>
      <vt:lpstr>PV Domains</vt:lpstr>
      <vt:lpstr>HVM</vt:lpstr>
      <vt:lpstr>PV on HVM</vt:lpstr>
      <vt:lpstr>PV in HVM Containers: Xen 4.3</vt:lpstr>
      <vt:lpstr>Xen and Linux</vt:lpstr>
      <vt:lpstr>Xen and the Linux Kernel</vt:lpstr>
      <vt:lpstr>Current State</vt:lpstr>
      <vt:lpstr>What does this mean?</vt:lpstr>
      <vt:lpstr>XCP Project</vt:lpstr>
      <vt:lpstr>XCP – Xen Cloud Platform</vt:lpstr>
      <vt:lpstr>Major XCP Features</vt:lpstr>
      <vt:lpstr>XCP 1.6 – to ship in Sep/Oct 12</vt:lpstr>
      <vt:lpstr>XCP and Cloud Orchestration Stacks</vt:lpstr>
      <vt:lpstr>Challenges for FOSS hypervisors</vt:lpstr>
      <vt:lpstr>“Security and QoS/Reliability are amongst    the top 3 blockers for cloud adoption”</vt:lpstr>
      <vt:lpstr>Security and the Next Wave of Virtualization</vt:lpstr>
      <vt:lpstr>Xen Security &amp; Robustness Advantages</vt:lpstr>
      <vt:lpstr>Advanced Security: Disaggregation</vt:lpstr>
      <vt:lpstr>PowerPoint Presentation</vt:lpstr>
      <vt:lpstr>News from the Xen Community</vt:lpstr>
      <vt:lpstr>Cool new functionality &amp; initiatives</vt:lpstr>
      <vt:lpstr>Summary: Why Xen?</vt:lpstr>
      <vt:lpstr>PowerPoint Presentation</vt:lpstr>
      <vt:lpstr>Questions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Lars Kurth</cp:lastModifiedBy>
  <cp:revision>610</cp:revision>
  <dcterms:created xsi:type="dcterms:W3CDTF">2004-05-06T09:28:21Z</dcterms:created>
  <dcterms:modified xsi:type="dcterms:W3CDTF">2012-08-31T17:32:24Z</dcterms:modified>
</cp:coreProperties>
</file>