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699" r:id="rId3"/>
    <p:sldMasterId id="2147483715" r:id="rId4"/>
    <p:sldMasterId id="2147483719" r:id="rId5"/>
  </p:sldMasterIdLst>
  <p:notesMasterIdLst>
    <p:notesMasterId r:id="rId71"/>
  </p:notesMasterIdLst>
  <p:handoutMasterIdLst>
    <p:handoutMasterId r:id="rId72"/>
  </p:handoutMasterIdLst>
  <p:sldIdLst>
    <p:sldId id="256" r:id="rId6"/>
    <p:sldId id="335" r:id="rId7"/>
    <p:sldId id="336" r:id="rId8"/>
    <p:sldId id="339" r:id="rId9"/>
    <p:sldId id="361" r:id="rId10"/>
    <p:sldId id="344" r:id="rId11"/>
    <p:sldId id="401" r:id="rId12"/>
    <p:sldId id="357" r:id="rId13"/>
    <p:sldId id="331" r:id="rId14"/>
    <p:sldId id="340" r:id="rId15"/>
    <p:sldId id="376" r:id="rId16"/>
    <p:sldId id="379" r:id="rId17"/>
    <p:sldId id="380" r:id="rId18"/>
    <p:sldId id="372" r:id="rId19"/>
    <p:sldId id="377" r:id="rId20"/>
    <p:sldId id="378" r:id="rId21"/>
    <p:sldId id="363" r:id="rId22"/>
    <p:sldId id="365" r:id="rId23"/>
    <p:sldId id="396" r:id="rId24"/>
    <p:sldId id="366" r:id="rId25"/>
    <p:sldId id="405" r:id="rId26"/>
    <p:sldId id="367" r:id="rId27"/>
    <p:sldId id="400" r:id="rId28"/>
    <p:sldId id="381" r:id="rId29"/>
    <p:sldId id="399" r:id="rId30"/>
    <p:sldId id="388" r:id="rId31"/>
    <p:sldId id="387" r:id="rId32"/>
    <p:sldId id="389" r:id="rId33"/>
    <p:sldId id="390" r:id="rId34"/>
    <p:sldId id="391" r:id="rId35"/>
    <p:sldId id="392" r:id="rId36"/>
    <p:sldId id="394" r:id="rId37"/>
    <p:sldId id="395" r:id="rId38"/>
    <p:sldId id="397" r:id="rId39"/>
    <p:sldId id="369" r:id="rId40"/>
    <p:sldId id="370" r:id="rId41"/>
    <p:sldId id="371" r:id="rId42"/>
    <p:sldId id="349" r:id="rId43"/>
    <p:sldId id="358" r:id="rId44"/>
    <p:sldId id="350" r:id="rId45"/>
    <p:sldId id="374" r:id="rId46"/>
    <p:sldId id="384" r:id="rId47"/>
    <p:sldId id="351" r:id="rId48"/>
    <p:sldId id="353" r:id="rId49"/>
    <p:sldId id="354" r:id="rId50"/>
    <p:sldId id="355" r:id="rId51"/>
    <p:sldId id="356" r:id="rId52"/>
    <p:sldId id="383" r:id="rId53"/>
    <p:sldId id="281" r:id="rId54"/>
    <p:sldId id="304" r:id="rId55"/>
    <p:sldId id="305" r:id="rId56"/>
    <p:sldId id="312" r:id="rId57"/>
    <p:sldId id="328" r:id="rId58"/>
    <p:sldId id="311" r:id="rId59"/>
    <p:sldId id="314" r:id="rId60"/>
    <p:sldId id="313" r:id="rId61"/>
    <p:sldId id="316" r:id="rId62"/>
    <p:sldId id="402" r:id="rId63"/>
    <p:sldId id="403" r:id="rId64"/>
    <p:sldId id="373" r:id="rId65"/>
    <p:sldId id="406" r:id="rId66"/>
    <p:sldId id="407" r:id="rId67"/>
    <p:sldId id="408" r:id="rId68"/>
    <p:sldId id="409" r:id="rId69"/>
    <p:sldId id="309" r:id="rId70"/>
  </p:sldIdLst>
  <p:sldSz cx="12187238" cy="6859588"/>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D700"/>
    <a:srgbClr val="00D200"/>
    <a:srgbClr val="00A900"/>
    <a:srgbClr val="F9816D"/>
    <a:srgbClr val="CCFFCC"/>
    <a:srgbClr val="FFDA74"/>
    <a:srgbClr val="F5AD71"/>
    <a:srgbClr val="FFA600"/>
    <a:srgbClr val="F37163"/>
    <a:srgbClr val="9FAF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5719" autoAdjust="0"/>
  </p:normalViewPr>
  <p:slideViewPr>
    <p:cSldViewPr snapToGrid="0">
      <p:cViewPr varScale="1">
        <p:scale>
          <a:sx n="82" d="100"/>
          <a:sy n="82" d="100"/>
        </p:scale>
        <p:origin x="-2004" y="-90"/>
      </p:cViewPr>
      <p:guideLst>
        <p:guide orient="horz" pos="1944"/>
        <p:guide pos="3455"/>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96" d="100"/>
          <a:sy n="96" d="100"/>
        </p:scale>
        <p:origin x="-406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file:///C:\Users\larsk.CITRITE\Documents\Xen%20Data\2011%20Data\Xen_org_Code\All%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pieChart>
        <c:varyColors val="1"/>
        <c:ser>
          <c:idx val="0"/>
          <c:order val="0"/>
          <c:dPt>
            <c:idx val="2"/>
            <c:bubble3D val="0"/>
            <c:explosion val="12"/>
          </c:dPt>
          <c:dLbls>
            <c:dLbl>
              <c:idx val="7"/>
              <c:spPr/>
              <c:txPr>
                <a:bodyPr/>
                <a:lstStyle/>
                <a:p>
                  <a:pPr>
                    <a:defRPr>
                      <a:solidFill>
                        <a:schemeClr val="tx1"/>
                      </a:solidFill>
                    </a:defRPr>
                  </a:pPr>
                  <a:endParaRPr lang="en-US"/>
                </a:p>
              </c:txPr>
              <c:showLegendKey val="0"/>
              <c:showVal val="0"/>
              <c:showCatName val="0"/>
              <c:showSerName val="0"/>
              <c:showPercent val="1"/>
              <c:showBubbleSize val="0"/>
            </c:dLbl>
            <c:dLbl>
              <c:idx val="8"/>
              <c:layout/>
              <c:tx>
                <c:rich>
                  <a:bodyPr/>
                  <a:lstStyle/>
                  <a:p>
                    <a:r>
                      <a:rPr lang="en-US" dirty="0">
                        <a:solidFill>
                          <a:schemeClr val="tx1"/>
                        </a:solidFill>
                      </a:rPr>
                      <a:t>1%</a:t>
                    </a:r>
                  </a:p>
                </c:rich>
              </c:tx>
              <c:showLegendKey val="0"/>
              <c:showVal val="0"/>
              <c:showCatName val="0"/>
              <c:showSerName val="0"/>
              <c:showPercent val="1"/>
              <c:showBubbleSize val="0"/>
            </c:dLbl>
            <c:txPr>
              <a:bodyPr/>
              <a:lstStyle/>
              <a:p>
                <a:pPr>
                  <a:defRPr>
                    <a:solidFill>
                      <a:schemeClr val="bg1"/>
                    </a:solidFill>
                  </a:defRPr>
                </a:pPr>
                <a:endParaRPr lang="en-US"/>
              </a:p>
            </c:txPr>
            <c:showLegendKey val="0"/>
            <c:showVal val="0"/>
            <c:showCatName val="0"/>
            <c:showSerName val="0"/>
            <c:showPercent val="1"/>
            <c:showBubbleSize val="0"/>
            <c:showLeaderLines val="1"/>
          </c:dLbls>
          <c:cat>
            <c:strRef>
              <c:f>'2011'!$AI$2:$AI$10</c:f>
              <c:strCache>
                <c:ptCount val="9"/>
                <c:pt idx="0">
                  <c:v>Citrix XCP</c:v>
                </c:pt>
                <c:pt idx="1">
                  <c:v>Citrix HV</c:v>
                </c:pt>
                <c:pt idx="2">
                  <c:v>Samsung*</c:v>
                </c:pt>
                <c:pt idx="3">
                  <c:v>Novell</c:v>
                </c:pt>
                <c:pt idx="4">
                  <c:v>Oracle</c:v>
                </c:pt>
                <c:pt idx="5">
                  <c:v>AMD</c:v>
                </c:pt>
                <c:pt idx="6">
                  <c:v>Individual</c:v>
                </c:pt>
                <c:pt idx="7">
                  <c:v>Intel</c:v>
                </c:pt>
                <c:pt idx="8">
                  <c:v>Misc</c:v>
                </c:pt>
              </c:strCache>
            </c:strRef>
          </c:cat>
          <c:val>
            <c:numRef>
              <c:f>'2011'!$AJ$2:$AJ$10</c:f>
              <c:numCache>
                <c:formatCode>0.0%</c:formatCode>
                <c:ptCount val="9"/>
                <c:pt idx="0">
                  <c:v>0.27901257827335063</c:v>
                </c:pt>
                <c:pt idx="1">
                  <c:v>0.17524306261372258</c:v>
                </c:pt>
                <c:pt idx="2">
                  <c:v>0.14575824132237961</c:v>
                </c:pt>
                <c:pt idx="3">
                  <c:v>0.13455331512119664</c:v>
                </c:pt>
                <c:pt idx="4">
                  <c:v>0.11427041552427653</c:v>
                </c:pt>
                <c:pt idx="5">
                  <c:v>5.8934937059053928E-2</c:v>
                </c:pt>
                <c:pt idx="6">
                  <c:v>4.7085479704705571E-2</c:v>
                </c:pt>
                <c:pt idx="7">
                  <c:v>3.1234971268784363E-2</c:v>
                </c:pt>
                <c:pt idx="8">
                  <c:v>1.0059643921327535E-2</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6722007404657577"/>
          <c:y val="0.24795596932076039"/>
          <c:w val="0.2190147415731149"/>
          <c:h val="0.50408781746984077"/>
        </c:manualLayout>
      </c:layout>
      <c:overlay val="0"/>
      <c:txPr>
        <a:bodyPr/>
        <a:lstStyle/>
        <a:p>
          <a:pPr>
            <a:defRPr sz="1200"/>
          </a:pPr>
          <a:endParaRPr lang="en-US"/>
        </a:p>
      </c:txPr>
    </c:legend>
    <c:plotVisOnly val="1"/>
    <c:dispBlanksAs val="gap"/>
    <c:showDLblsOverMax val="0"/>
  </c:chart>
  <c:txPr>
    <a:bodyPr/>
    <a:lstStyle/>
    <a:p>
      <a:pPr>
        <a:defRPr sz="1400">
          <a:latin typeface="Calibri" pitchFamily="34" charset="0"/>
          <a:cs typeface="Calibri"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stacked"/>
        <c:varyColors val="0"/>
        <c:ser>
          <c:idx val="0"/>
          <c:order val="0"/>
          <c:tx>
            <c:strRef>
              <c:f>'Year-on-year'!$B$46</c:f>
              <c:strCache>
                <c:ptCount val="1"/>
                <c:pt idx="0">
                  <c:v>Xen HV</c:v>
                </c:pt>
              </c:strCache>
            </c:strRef>
          </c:tx>
          <c:invertIfNegative val="0"/>
          <c:cat>
            <c:strRef>
              <c:f>'Year-on-year'!$A$47:$A$56</c:f>
              <c:strCache>
                <c:ptCount val="10"/>
                <c:pt idx="0">
                  <c:v>2002</c:v>
                </c:pt>
                <c:pt idx="1">
                  <c:v>2003</c:v>
                </c:pt>
                <c:pt idx="2">
                  <c:v>2004</c:v>
                </c:pt>
                <c:pt idx="3">
                  <c:v>2005</c:v>
                </c:pt>
                <c:pt idx="4">
                  <c:v>2006</c:v>
                </c:pt>
                <c:pt idx="5">
                  <c:v>2007</c:v>
                </c:pt>
                <c:pt idx="6">
                  <c:v>2008</c:v>
                </c:pt>
                <c:pt idx="7">
                  <c:v>2009</c:v>
                </c:pt>
                <c:pt idx="8">
                  <c:v>2010</c:v>
                </c:pt>
                <c:pt idx="9">
                  <c:v>2011</c:v>
                </c:pt>
              </c:strCache>
            </c:strRef>
          </c:cat>
          <c:val>
            <c:numRef>
              <c:f>'Year-on-year'!$B$47:$B$56</c:f>
              <c:numCache>
                <c:formatCode>0.0</c:formatCode>
                <c:ptCount val="10"/>
                <c:pt idx="0">
                  <c:v>72</c:v>
                </c:pt>
                <c:pt idx="1">
                  <c:v>735</c:v>
                </c:pt>
                <c:pt idx="2">
                  <c:v>1628</c:v>
                </c:pt>
                <c:pt idx="3" formatCode="General">
                  <c:v>3946</c:v>
                </c:pt>
                <c:pt idx="4" formatCode="General">
                  <c:v>4306</c:v>
                </c:pt>
                <c:pt idx="5" formatCode="General">
                  <c:v>3190</c:v>
                </c:pt>
                <c:pt idx="6" formatCode="General">
                  <c:v>2134</c:v>
                </c:pt>
                <c:pt idx="7" formatCode="General">
                  <c:v>1719</c:v>
                </c:pt>
                <c:pt idx="8" formatCode="General">
                  <c:v>1810</c:v>
                </c:pt>
                <c:pt idx="9" formatCode="General">
                  <c:v>1718</c:v>
                </c:pt>
              </c:numCache>
            </c:numRef>
          </c:val>
        </c:ser>
        <c:ser>
          <c:idx val="1"/>
          <c:order val="1"/>
          <c:tx>
            <c:strRef>
              <c:f>'Year-on-year'!$C$46</c:f>
              <c:strCache>
                <c:ptCount val="1"/>
                <c:pt idx="0">
                  <c:v>XCP</c:v>
                </c:pt>
              </c:strCache>
            </c:strRef>
          </c:tx>
          <c:invertIfNegative val="0"/>
          <c:cat>
            <c:strRef>
              <c:f>'Year-on-year'!$A$47:$A$56</c:f>
              <c:strCache>
                <c:ptCount val="10"/>
                <c:pt idx="0">
                  <c:v>2002</c:v>
                </c:pt>
                <c:pt idx="1">
                  <c:v>2003</c:v>
                </c:pt>
                <c:pt idx="2">
                  <c:v>2004</c:v>
                </c:pt>
                <c:pt idx="3">
                  <c:v>2005</c:v>
                </c:pt>
                <c:pt idx="4">
                  <c:v>2006</c:v>
                </c:pt>
                <c:pt idx="5">
                  <c:v>2007</c:v>
                </c:pt>
                <c:pt idx="6">
                  <c:v>2008</c:v>
                </c:pt>
                <c:pt idx="7">
                  <c:v>2009</c:v>
                </c:pt>
                <c:pt idx="8">
                  <c:v>2010</c:v>
                </c:pt>
                <c:pt idx="9">
                  <c:v>2011</c:v>
                </c:pt>
              </c:strCache>
            </c:strRef>
          </c:cat>
          <c:val>
            <c:numRef>
              <c:f>'Year-on-year'!$C$47:$C$56</c:f>
              <c:numCache>
                <c:formatCode>General</c:formatCode>
                <c:ptCount val="10"/>
                <c:pt idx="7">
                  <c:v>546</c:v>
                </c:pt>
                <c:pt idx="8">
                  <c:v>588</c:v>
                </c:pt>
                <c:pt idx="9">
                  <c:v>1242</c:v>
                </c:pt>
              </c:numCache>
            </c:numRef>
          </c:val>
        </c:ser>
        <c:ser>
          <c:idx val="2"/>
          <c:order val="2"/>
          <c:tx>
            <c:strRef>
              <c:f>'Year-on-year'!$D$46</c:f>
              <c:strCache>
                <c:ptCount val="1"/>
                <c:pt idx="0">
                  <c:v>PVOPS</c:v>
                </c:pt>
              </c:strCache>
            </c:strRef>
          </c:tx>
          <c:invertIfNegative val="0"/>
          <c:cat>
            <c:strRef>
              <c:f>'Year-on-year'!$A$47:$A$56</c:f>
              <c:strCache>
                <c:ptCount val="10"/>
                <c:pt idx="0">
                  <c:v>2002</c:v>
                </c:pt>
                <c:pt idx="1">
                  <c:v>2003</c:v>
                </c:pt>
                <c:pt idx="2">
                  <c:v>2004</c:v>
                </c:pt>
                <c:pt idx="3">
                  <c:v>2005</c:v>
                </c:pt>
                <c:pt idx="4">
                  <c:v>2006</c:v>
                </c:pt>
                <c:pt idx="5">
                  <c:v>2007</c:v>
                </c:pt>
                <c:pt idx="6">
                  <c:v>2008</c:v>
                </c:pt>
                <c:pt idx="7">
                  <c:v>2009</c:v>
                </c:pt>
                <c:pt idx="8">
                  <c:v>2010</c:v>
                </c:pt>
                <c:pt idx="9">
                  <c:v>2011</c:v>
                </c:pt>
              </c:strCache>
            </c:strRef>
          </c:cat>
          <c:val>
            <c:numRef>
              <c:f>'Year-on-year'!$D$47:$D$56</c:f>
              <c:numCache>
                <c:formatCode>General</c:formatCode>
                <c:ptCount val="10"/>
                <c:pt idx="5">
                  <c:v>33</c:v>
                </c:pt>
                <c:pt idx="6">
                  <c:v>339</c:v>
                </c:pt>
                <c:pt idx="7">
                  <c:v>263</c:v>
                </c:pt>
                <c:pt idx="8">
                  <c:v>306</c:v>
                </c:pt>
                <c:pt idx="9">
                  <c:v>590</c:v>
                </c:pt>
              </c:numCache>
            </c:numRef>
          </c:val>
        </c:ser>
        <c:dLbls>
          <c:showLegendKey val="0"/>
          <c:showVal val="0"/>
          <c:showCatName val="0"/>
          <c:showSerName val="0"/>
          <c:showPercent val="0"/>
          <c:showBubbleSize val="0"/>
        </c:dLbls>
        <c:gapWidth val="150"/>
        <c:overlap val="100"/>
        <c:axId val="85827584"/>
        <c:axId val="85829120"/>
      </c:barChart>
      <c:catAx>
        <c:axId val="85827584"/>
        <c:scaling>
          <c:orientation val="minMax"/>
        </c:scaling>
        <c:delete val="0"/>
        <c:axPos val="b"/>
        <c:majorTickMark val="out"/>
        <c:minorTickMark val="none"/>
        <c:tickLblPos val="nextTo"/>
        <c:crossAx val="85829120"/>
        <c:crosses val="autoZero"/>
        <c:auto val="1"/>
        <c:lblAlgn val="ctr"/>
        <c:lblOffset val="100"/>
        <c:noMultiLvlLbl val="0"/>
      </c:catAx>
      <c:valAx>
        <c:axId val="85829120"/>
        <c:scaling>
          <c:orientation val="minMax"/>
        </c:scaling>
        <c:delete val="0"/>
        <c:axPos val="l"/>
        <c:majorGridlines/>
        <c:numFmt formatCode="0.0" sourceLinked="1"/>
        <c:majorTickMark val="out"/>
        <c:minorTickMark val="none"/>
        <c:tickLblPos val="nextTo"/>
        <c:crossAx val="85827584"/>
        <c:crosses val="autoZero"/>
        <c:crossBetween val="between"/>
      </c:valAx>
    </c:plotArea>
    <c:legend>
      <c:legendPos val="r"/>
      <c:layout/>
      <c:overlay val="0"/>
    </c:legend>
    <c:plotVisOnly val="1"/>
    <c:dispBlanksAs val="gap"/>
    <c:showDLblsOverMax val="0"/>
  </c:chart>
  <c:txPr>
    <a:bodyPr/>
    <a:lstStyle/>
    <a:p>
      <a:pPr>
        <a:defRPr sz="1200">
          <a:latin typeface="Calibri" pitchFamily="34" charset="0"/>
          <a:cs typeface="Calibri"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E0CBB2-F0E6-4B28-9D9B-865AD208536A}" type="datetimeFigureOut">
              <a:rPr lang="en-GB" smtClean="0"/>
              <a:t>17/04/2012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9793BA-F429-4079-89A5-395F0AA48416}" type="slidenum">
              <a:rPr lang="en-GB" smtClean="0"/>
              <a:t>‹#›</a:t>
            </a:fld>
            <a:endParaRPr lang="en-GB"/>
          </a:p>
        </p:txBody>
      </p:sp>
    </p:spTree>
    <p:extLst>
      <p:ext uri="{BB962C8B-B14F-4D97-AF65-F5344CB8AC3E}">
        <p14:creationId xmlns:p14="http://schemas.microsoft.com/office/powerpoint/2010/main" val="2964044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65540" name="Rectangle 4"/>
          <p:cNvSpPr>
            <a:spLocks noGrp="1" noRot="1" noChangeAspect="1" noChangeArrowheads="1" noTextEdit="1"/>
          </p:cNvSpPr>
          <p:nvPr>
            <p:ph type="sldImg" idx="2"/>
          </p:nvPr>
        </p:nvSpPr>
        <p:spPr bwMode="auto">
          <a:xfrm>
            <a:off x="384175" y="685800"/>
            <a:ext cx="608965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6ED9380-8460-4545-AF12-BA57A51240EC}" type="slidenum">
              <a:rPr lang="en-US"/>
              <a:pPr>
                <a:defRPr/>
              </a:pPr>
              <a:t>‹#›</a:t>
            </a:fld>
            <a:endParaRPr lang="en-US"/>
          </a:p>
        </p:txBody>
      </p:sp>
    </p:spTree>
    <p:extLst>
      <p:ext uri="{BB962C8B-B14F-4D97-AF65-F5344CB8AC3E}">
        <p14:creationId xmlns:p14="http://schemas.microsoft.com/office/powerpoint/2010/main" val="17090839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iki.xen.org/wiki?title=Xen_4.2&amp;action=edit&amp;section=4"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wiki.xen.org/wiki?title=Xen_4.2&amp;action=edit&amp;section=7" TargetMode="External"/><Relationship Id="rId5" Type="http://schemas.openxmlformats.org/officeDocument/2006/relationships/hyperlink" Target="http://wiki.xen.org/wiki?title=Xen_4.2&amp;action=edit&amp;section=6" TargetMode="External"/><Relationship Id="rId4" Type="http://schemas.openxmlformats.org/officeDocument/2006/relationships/hyperlink" Target="http://wiki.xen.org/wiki?title=Xen_4.2&amp;action=edit&amp;section=5"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GB" dirty="0" smtClean="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1</a:t>
            </a:fld>
            <a:endParaRPr lang="en-US"/>
          </a:p>
        </p:txBody>
      </p:sp>
    </p:spTree>
    <p:extLst>
      <p:ext uri="{BB962C8B-B14F-4D97-AF65-F5344CB8AC3E}">
        <p14:creationId xmlns:p14="http://schemas.microsoft.com/office/powerpoint/2010/main" val="2676709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11</a:t>
            </a:fld>
            <a:endParaRPr lang="en-US"/>
          </a:p>
        </p:txBody>
      </p:sp>
    </p:spTree>
    <p:extLst>
      <p:ext uri="{BB962C8B-B14F-4D97-AF65-F5344CB8AC3E}">
        <p14:creationId xmlns:p14="http://schemas.microsoft.com/office/powerpoint/2010/main" val="257853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Device Model emulated in QEMU</a:t>
            </a:r>
          </a:p>
          <a:p>
            <a:r>
              <a:rPr lang="en-GB" dirty="0" smtClean="0"/>
              <a:t>Models for newer devices are much faster, but for now PV is even faster</a:t>
            </a: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12</a:t>
            </a:fld>
            <a:endParaRPr lang="en-US"/>
          </a:p>
        </p:txBody>
      </p:sp>
    </p:spTree>
    <p:extLst>
      <p:ext uri="{BB962C8B-B14F-4D97-AF65-F5344CB8AC3E}">
        <p14:creationId xmlns:p14="http://schemas.microsoft.com/office/powerpoint/2010/main" val="257853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Automatic </a:t>
            </a:r>
          </a:p>
          <a:p>
            <a:endParaRPr lang="en-GB" dirty="0" smtClean="0">
              <a:effectLst/>
            </a:endParaRPr>
          </a:p>
          <a:p>
            <a:r>
              <a:rPr lang="en-GB" dirty="0" smtClean="0">
                <a:effectLst/>
              </a:rPr>
              <a:t>Performance</a:t>
            </a:r>
          </a:p>
          <a:p>
            <a:r>
              <a:rPr lang="en-GB" dirty="0" smtClean="0">
                <a:effectLst/>
              </a:rPr>
              <a:t>PV on HVM guests are very close to PV guests in benchmarks that favour PV MMUs</a:t>
            </a:r>
          </a:p>
          <a:p>
            <a:r>
              <a:rPr lang="en-GB" dirty="0" smtClean="0">
                <a:effectLst/>
              </a:rPr>
              <a:t>PV on HVM guests are far ahead of PV guests in benchmarks that favour nested paging</a:t>
            </a: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13</a:t>
            </a:fld>
            <a:endParaRPr lang="en-US"/>
          </a:p>
        </p:txBody>
      </p:sp>
    </p:spTree>
    <p:extLst>
      <p:ext uri="{BB962C8B-B14F-4D97-AF65-F5344CB8AC3E}">
        <p14:creationId xmlns:p14="http://schemas.microsoft.com/office/powerpoint/2010/main" val="732556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Where are we?</a:t>
            </a:r>
          </a:p>
          <a:p>
            <a:pPr marL="0" indent="0">
              <a:buFont typeface="Arial" pitchFamily="34" charset="0"/>
              <a:buNone/>
            </a:pPr>
            <a:r>
              <a:rPr lang="en-GB" dirty="0" smtClean="0"/>
              <a:t>1) Linux</a:t>
            </a:r>
            <a:r>
              <a:rPr lang="en-GB" baseline="0" dirty="0" smtClean="0"/>
              <a:t> 3 contains everything needed to run Xen on a Vanilla Kernel, both as Dom0 and DomU</a:t>
            </a:r>
          </a:p>
          <a:p>
            <a:pPr marL="0" indent="0">
              <a:buFont typeface="Arial" pitchFamily="34" charset="0"/>
              <a:buNone/>
            </a:pPr>
            <a:r>
              <a:rPr lang="en-GB" baseline="0" dirty="0" smtClean="0"/>
              <a:t>2) That’s of course a little bit of an old hat now</a:t>
            </a:r>
          </a:p>
          <a:p>
            <a:pPr marL="0" indent="0">
              <a:buFont typeface="Arial" pitchFamily="34" charset="0"/>
              <a:buNone/>
            </a:pPr>
            <a:r>
              <a:rPr lang="en-GB" baseline="0" dirty="0" smtClean="0"/>
              <a:t>3) But it is worth mentioning that it only took 5 years to upstream that PVOPS into the kernel</a:t>
            </a:r>
          </a:p>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16</a:t>
            </a:fld>
            <a:endParaRPr lang="en-US"/>
          </a:p>
        </p:txBody>
      </p:sp>
    </p:spTree>
    <p:extLst>
      <p:ext uri="{BB962C8B-B14F-4D97-AF65-F5344CB8AC3E}">
        <p14:creationId xmlns:p14="http://schemas.microsoft.com/office/powerpoint/2010/main" val="1137022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pitchFamily="34" charset="0"/>
                <a:ea typeface="DejaVu Sans" charset="0"/>
                <a:cs typeface="DejaVu Sans" charset="0"/>
              </a:defRPr>
            </a:lvl1pPr>
            <a:lvl2pPr eaLnBrk="0">
              <a:tabLst>
                <a:tab pos="634643" algn="l"/>
                <a:tab pos="1269286" algn="l"/>
                <a:tab pos="1903929" algn="l"/>
                <a:tab pos="2538573" algn="l"/>
              </a:tabLst>
              <a:defRPr>
                <a:solidFill>
                  <a:schemeClr val="tx1"/>
                </a:solidFill>
                <a:latin typeface="Arial" pitchFamily="34" charset="0"/>
                <a:ea typeface="DejaVu Sans" charset="0"/>
                <a:cs typeface="DejaVu Sans" charset="0"/>
              </a:defRPr>
            </a:lvl2pPr>
            <a:lvl3pPr eaLnBrk="0">
              <a:tabLst>
                <a:tab pos="634643" algn="l"/>
                <a:tab pos="1269286" algn="l"/>
                <a:tab pos="1903929" algn="l"/>
                <a:tab pos="2538573" algn="l"/>
              </a:tabLst>
              <a:defRPr>
                <a:solidFill>
                  <a:schemeClr val="tx1"/>
                </a:solidFill>
                <a:latin typeface="Arial" pitchFamily="34" charset="0"/>
                <a:ea typeface="DejaVu Sans" charset="0"/>
                <a:cs typeface="DejaVu Sans" charset="0"/>
              </a:defRPr>
            </a:lvl3pPr>
            <a:lvl4pPr eaLnBrk="0">
              <a:tabLst>
                <a:tab pos="634643" algn="l"/>
                <a:tab pos="1269286" algn="l"/>
                <a:tab pos="1903929" algn="l"/>
                <a:tab pos="2538573" algn="l"/>
              </a:tabLst>
              <a:defRPr>
                <a:solidFill>
                  <a:schemeClr val="tx1"/>
                </a:solidFill>
                <a:latin typeface="Arial" pitchFamily="34" charset="0"/>
                <a:ea typeface="DejaVu Sans" charset="0"/>
                <a:cs typeface="DejaVu Sans" charset="0"/>
              </a:defRPr>
            </a:lvl4pPr>
            <a:lvl5pPr eaLnBrk="0">
              <a:tabLst>
                <a:tab pos="634643" algn="l"/>
                <a:tab pos="1269286" algn="l"/>
                <a:tab pos="1903929" algn="l"/>
                <a:tab pos="2538573" algn="l"/>
              </a:tabLst>
              <a:defRPr>
                <a:solidFill>
                  <a:schemeClr val="tx1"/>
                </a:solidFill>
                <a:latin typeface="Arial" pitchFamily="34" charset="0"/>
                <a:ea typeface="DejaVu Sans" charset="0"/>
                <a:cs typeface="DejaVu Sans" charset="0"/>
              </a:defRPr>
            </a:lvl5pPr>
            <a:lvl6pPr marL="2204550" indent="-200414" defTabSz="40082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pitchFamily="34" charset="0"/>
                <a:ea typeface="DejaVu Sans" charset="0"/>
                <a:cs typeface="DejaVu Sans" charset="0"/>
              </a:defRPr>
            </a:lvl6pPr>
            <a:lvl7pPr marL="2605377" indent="-200414" defTabSz="40082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pitchFamily="34" charset="0"/>
                <a:ea typeface="DejaVu Sans" charset="0"/>
                <a:cs typeface="DejaVu Sans" charset="0"/>
              </a:defRPr>
            </a:lvl7pPr>
            <a:lvl8pPr marL="3006204" indent="-200414" defTabSz="40082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pitchFamily="34" charset="0"/>
                <a:ea typeface="DejaVu Sans" charset="0"/>
                <a:cs typeface="DejaVu Sans" charset="0"/>
              </a:defRPr>
            </a:lvl8pPr>
            <a:lvl9pPr marL="3407032" indent="-200414" defTabSz="40082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pitchFamily="34" charset="0"/>
                <a:ea typeface="DejaVu Sans" charset="0"/>
                <a:cs typeface="DejaVu Sans" charset="0"/>
              </a:defRPr>
            </a:lvl9pPr>
          </a:lstStyle>
          <a:p>
            <a:pPr eaLnBrk="1">
              <a:buFont typeface="Times New Roman" pitchFamily="18" charset="0"/>
              <a:buNone/>
            </a:pPr>
            <a:fld id="{3D96BF3A-480C-4E1D-907A-81580C8F07D7}" type="slidenum">
              <a:rPr lang="en-US" smtClean="0">
                <a:solidFill>
                  <a:srgbClr val="000000"/>
                </a:solidFill>
                <a:latin typeface="Times New Roman" pitchFamily="18" charset="0"/>
              </a:rPr>
              <a:pPr eaLnBrk="1">
                <a:buFont typeface="Times New Roman" pitchFamily="18" charset="0"/>
                <a:buNone/>
              </a:pPr>
              <a:t>18</a:t>
            </a:fld>
            <a:endParaRPr lang="en-US" smtClean="0">
              <a:solidFill>
                <a:srgbClr val="000000"/>
              </a:solidFill>
              <a:latin typeface="Times New Roman" pitchFamily="18" charset="0"/>
            </a:endParaRPr>
          </a:p>
        </p:txBody>
      </p:sp>
      <p:sp>
        <p:nvSpPr>
          <p:cNvPr id="25603" name="Rectangle 1"/>
          <p:cNvSpPr>
            <a:spLocks noGrp="1" noRot="1" noChangeAspect="1" noChangeArrowheads="1" noTextEdit="1"/>
          </p:cNvSpPr>
          <p:nvPr>
            <p:ph type="sldImg"/>
          </p:nvPr>
        </p:nvSpPr>
        <p:spPr>
          <a:xfrm>
            <a:off x="384175" y="695325"/>
            <a:ext cx="6088063" cy="3427413"/>
          </a:xfrm>
          <a:solidFill>
            <a:srgbClr val="FFFFFF"/>
          </a:solidFill>
          <a:ln>
            <a:solidFill>
              <a:srgbClr val="000000"/>
            </a:solidFill>
            <a:miter lim="800000"/>
            <a:headEnd/>
            <a:tailEnd/>
          </a:ln>
        </p:spPr>
      </p:sp>
      <p:sp>
        <p:nvSpPr>
          <p:cNvPr id="25604"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dirty="0" smtClean="0">
                <a:latin typeface="Times New Roman" pitchFamily="18" charset="0"/>
              </a:rPr>
              <a:t>A few things</a:t>
            </a:r>
            <a:r>
              <a:rPr lang="en-US" baseline="0" dirty="0" smtClean="0">
                <a:latin typeface="Times New Roman" pitchFamily="18" charset="0"/>
              </a:rPr>
              <a:t> to point out:</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dirty="0" smtClean="0"/>
              <a:t>XCP stands for Xen Cloud</a:t>
            </a:r>
            <a:r>
              <a:rPr lang="en-GB" baseline="0" dirty="0" smtClean="0"/>
              <a:t> Platform</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GB" baseline="0" dirty="0" smtClean="0"/>
              <a:t>Meant more in the sense of [Xen] Hypervisor Cloud Computing Platform that makes it easier to integrate with the likes of </a:t>
            </a:r>
            <a:r>
              <a:rPr lang="en-GB" baseline="0" dirty="0" err="1" smtClean="0"/>
              <a:t>cloudstack</a:t>
            </a:r>
            <a:r>
              <a:rPr lang="en-GB" baseline="0" dirty="0" smtClean="0"/>
              <a:t>, etc.</a:t>
            </a:r>
            <a:endParaRPr lang="en-GB" dirty="0" smtClean="0"/>
          </a:p>
          <a:p>
            <a:pPr marL="628650" lvl="1" indent="-171450">
              <a:buFontTx/>
              <a:buChar char="-"/>
            </a:pPr>
            <a:r>
              <a:rPr lang="en-GB" baseline="0" dirty="0" smtClean="0"/>
              <a:t>That does not mean that it aims to compete with the likes of </a:t>
            </a:r>
            <a:r>
              <a:rPr lang="en-GB" baseline="0" dirty="0" err="1" smtClean="0"/>
              <a:t>cloudstack</a:t>
            </a:r>
            <a:r>
              <a:rPr lang="en-GB" baseline="0" dirty="0" smtClean="0"/>
              <a:t>, </a:t>
            </a:r>
            <a:r>
              <a:rPr lang="en-GB" baseline="0" dirty="0" err="1" smtClean="0"/>
              <a:t>openstack</a:t>
            </a:r>
            <a:r>
              <a:rPr lang="en-GB" baseline="0" dirty="0" smtClean="0"/>
              <a:t>, etc. </a:t>
            </a: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GB" baseline="0" dirty="0" smtClean="0"/>
          </a:p>
          <a:p>
            <a:pPr marL="171450" indent="-171450">
              <a:buFontTx/>
              <a:buChar char="-"/>
            </a:pPr>
            <a:r>
              <a:rPr lang="en-US" baseline="0" dirty="0" smtClean="0">
                <a:latin typeface="Times New Roman" pitchFamily="18" charset="0"/>
              </a:rPr>
              <a:t>XAPI depends on </a:t>
            </a:r>
            <a:r>
              <a:rPr lang="en-US" baseline="0" dirty="0" err="1" smtClean="0">
                <a:latin typeface="Times New Roman" pitchFamily="18" charset="0"/>
              </a:rPr>
              <a:t>CentOS</a:t>
            </a:r>
            <a:r>
              <a:rPr lang="en-US" baseline="0" dirty="0" smtClean="0">
                <a:latin typeface="Times New Roman" pitchFamily="18" charset="0"/>
              </a:rPr>
              <a:t> 5.5</a:t>
            </a:r>
          </a:p>
          <a:p>
            <a:pPr marL="171450" indent="-171450">
              <a:buFontTx/>
              <a:buChar char="-"/>
            </a:pPr>
            <a:r>
              <a:rPr lang="en-US" baseline="0" dirty="0" smtClean="0">
                <a:latin typeface="Times New Roman" pitchFamily="18" charset="0"/>
              </a:rPr>
              <a:t>The appliance is distributed as ISO</a:t>
            </a:r>
            <a:endParaRPr lang="en-US"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19</a:t>
            </a:fld>
            <a:endParaRPr lang="en-US"/>
          </a:p>
        </p:txBody>
      </p:sp>
    </p:spTree>
    <p:extLst>
      <p:ext uri="{BB962C8B-B14F-4D97-AF65-F5344CB8AC3E}">
        <p14:creationId xmlns:p14="http://schemas.microsoft.com/office/powerpoint/2010/main" val="68186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pitchFamily="34" charset="0"/>
                <a:ea typeface="DejaVu Sans" charset="0"/>
                <a:cs typeface="DejaVu Sans" charset="0"/>
              </a:defRPr>
            </a:lvl1pPr>
            <a:lvl2pPr eaLnBrk="0">
              <a:tabLst>
                <a:tab pos="634643" algn="l"/>
                <a:tab pos="1269286" algn="l"/>
                <a:tab pos="1903929" algn="l"/>
                <a:tab pos="2538573" algn="l"/>
              </a:tabLst>
              <a:defRPr>
                <a:solidFill>
                  <a:schemeClr val="tx1"/>
                </a:solidFill>
                <a:latin typeface="Arial" pitchFamily="34" charset="0"/>
                <a:ea typeface="DejaVu Sans" charset="0"/>
                <a:cs typeface="DejaVu Sans" charset="0"/>
              </a:defRPr>
            </a:lvl2pPr>
            <a:lvl3pPr eaLnBrk="0">
              <a:tabLst>
                <a:tab pos="634643" algn="l"/>
                <a:tab pos="1269286" algn="l"/>
                <a:tab pos="1903929" algn="l"/>
                <a:tab pos="2538573" algn="l"/>
              </a:tabLst>
              <a:defRPr>
                <a:solidFill>
                  <a:schemeClr val="tx1"/>
                </a:solidFill>
                <a:latin typeface="Arial" pitchFamily="34" charset="0"/>
                <a:ea typeface="DejaVu Sans" charset="0"/>
                <a:cs typeface="DejaVu Sans" charset="0"/>
              </a:defRPr>
            </a:lvl3pPr>
            <a:lvl4pPr eaLnBrk="0">
              <a:tabLst>
                <a:tab pos="634643" algn="l"/>
                <a:tab pos="1269286" algn="l"/>
                <a:tab pos="1903929" algn="l"/>
                <a:tab pos="2538573" algn="l"/>
              </a:tabLst>
              <a:defRPr>
                <a:solidFill>
                  <a:schemeClr val="tx1"/>
                </a:solidFill>
                <a:latin typeface="Arial" pitchFamily="34" charset="0"/>
                <a:ea typeface="DejaVu Sans" charset="0"/>
                <a:cs typeface="DejaVu Sans" charset="0"/>
              </a:defRPr>
            </a:lvl4pPr>
            <a:lvl5pPr eaLnBrk="0">
              <a:tabLst>
                <a:tab pos="634643" algn="l"/>
                <a:tab pos="1269286" algn="l"/>
                <a:tab pos="1903929" algn="l"/>
                <a:tab pos="2538573" algn="l"/>
              </a:tabLst>
              <a:defRPr>
                <a:solidFill>
                  <a:schemeClr val="tx1"/>
                </a:solidFill>
                <a:latin typeface="Arial" pitchFamily="34" charset="0"/>
                <a:ea typeface="DejaVu Sans" charset="0"/>
                <a:cs typeface="DejaVu Sans" charset="0"/>
              </a:defRPr>
            </a:lvl5pPr>
            <a:lvl6pPr marL="2204550" indent="-200414" defTabSz="40082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pitchFamily="34" charset="0"/>
                <a:ea typeface="DejaVu Sans" charset="0"/>
                <a:cs typeface="DejaVu Sans" charset="0"/>
              </a:defRPr>
            </a:lvl6pPr>
            <a:lvl7pPr marL="2605377" indent="-200414" defTabSz="40082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pitchFamily="34" charset="0"/>
                <a:ea typeface="DejaVu Sans" charset="0"/>
                <a:cs typeface="DejaVu Sans" charset="0"/>
              </a:defRPr>
            </a:lvl7pPr>
            <a:lvl8pPr marL="3006204" indent="-200414" defTabSz="40082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pitchFamily="34" charset="0"/>
                <a:ea typeface="DejaVu Sans" charset="0"/>
                <a:cs typeface="DejaVu Sans" charset="0"/>
              </a:defRPr>
            </a:lvl8pPr>
            <a:lvl9pPr marL="3407032" indent="-200414" defTabSz="40082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pitchFamily="34" charset="0"/>
                <a:ea typeface="DejaVu Sans" charset="0"/>
                <a:cs typeface="DejaVu Sans" charset="0"/>
              </a:defRPr>
            </a:lvl9pPr>
          </a:lstStyle>
          <a:p>
            <a:pPr eaLnBrk="1">
              <a:buFont typeface="Times New Roman" pitchFamily="18" charset="0"/>
              <a:buNone/>
            </a:pPr>
            <a:fld id="{781BA0E5-DF52-4320-96FD-850604A0CB4B}" type="slidenum">
              <a:rPr lang="en-US" smtClean="0">
                <a:solidFill>
                  <a:srgbClr val="000000"/>
                </a:solidFill>
                <a:latin typeface="Times New Roman" pitchFamily="18" charset="0"/>
              </a:rPr>
              <a:pPr eaLnBrk="1">
                <a:buFont typeface="Times New Roman" pitchFamily="18" charset="0"/>
                <a:buNone/>
              </a:pPr>
              <a:t>20</a:t>
            </a:fld>
            <a:endParaRPr lang="en-US" smtClean="0">
              <a:solidFill>
                <a:srgbClr val="000000"/>
              </a:solidFill>
              <a:latin typeface="Times New Roman" pitchFamily="18" charset="0"/>
            </a:endParaRPr>
          </a:p>
        </p:txBody>
      </p:sp>
      <p:sp>
        <p:nvSpPr>
          <p:cNvPr id="30723" name="Rectangle 1"/>
          <p:cNvSpPr>
            <a:spLocks noGrp="1" noRot="1" noChangeAspect="1" noChangeArrowheads="1" noTextEdit="1"/>
          </p:cNvSpPr>
          <p:nvPr>
            <p:ph type="sldImg"/>
          </p:nvPr>
        </p:nvSpPr>
        <p:spPr>
          <a:xfrm>
            <a:off x="384175" y="695325"/>
            <a:ext cx="6088063" cy="3427413"/>
          </a:xfrm>
          <a:solidFill>
            <a:srgbClr val="FFFFFF"/>
          </a:solidFill>
          <a:ln>
            <a:solidFill>
              <a:srgbClr val="000000"/>
            </a:solidFill>
            <a:miter lim="800000"/>
            <a:headEnd/>
            <a:tailEnd/>
          </a:ln>
        </p:spPr>
      </p:sp>
      <p:sp>
        <p:nvSpPr>
          <p:cNvPr id="30724"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lvl="2"/>
            <a:endParaRPr lang="en-US"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21</a:t>
            </a:fld>
            <a:endParaRPr lang="en-US"/>
          </a:p>
        </p:txBody>
      </p:sp>
    </p:spTree>
    <p:extLst>
      <p:ext uri="{BB962C8B-B14F-4D97-AF65-F5344CB8AC3E}">
        <p14:creationId xmlns:p14="http://schemas.microsoft.com/office/powerpoint/2010/main" val="3567363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pitchFamily="34" charset="0"/>
                <a:ea typeface="DejaVu Sans" charset="0"/>
                <a:cs typeface="DejaVu Sans" charset="0"/>
              </a:defRPr>
            </a:lvl1pPr>
            <a:lvl2pPr eaLnBrk="0">
              <a:tabLst>
                <a:tab pos="634643" algn="l"/>
                <a:tab pos="1269286" algn="l"/>
                <a:tab pos="1903929" algn="l"/>
                <a:tab pos="2538573" algn="l"/>
              </a:tabLst>
              <a:defRPr>
                <a:solidFill>
                  <a:schemeClr val="tx1"/>
                </a:solidFill>
                <a:latin typeface="Arial" pitchFamily="34" charset="0"/>
                <a:ea typeface="DejaVu Sans" charset="0"/>
                <a:cs typeface="DejaVu Sans" charset="0"/>
              </a:defRPr>
            </a:lvl2pPr>
            <a:lvl3pPr eaLnBrk="0">
              <a:tabLst>
                <a:tab pos="634643" algn="l"/>
                <a:tab pos="1269286" algn="l"/>
                <a:tab pos="1903929" algn="l"/>
                <a:tab pos="2538573" algn="l"/>
              </a:tabLst>
              <a:defRPr>
                <a:solidFill>
                  <a:schemeClr val="tx1"/>
                </a:solidFill>
                <a:latin typeface="Arial" pitchFamily="34" charset="0"/>
                <a:ea typeface="DejaVu Sans" charset="0"/>
                <a:cs typeface="DejaVu Sans" charset="0"/>
              </a:defRPr>
            </a:lvl3pPr>
            <a:lvl4pPr eaLnBrk="0">
              <a:tabLst>
                <a:tab pos="634643" algn="l"/>
                <a:tab pos="1269286" algn="l"/>
                <a:tab pos="1903929" algn="l"/>
                <a:tab pos="2538573" algn="l"/>
              </a:tabLst>
              <a:defRPr>
                <a:solidFill>
                  <a:schemeClr val="tx1"/>
                </a:solidFill>
                <a:latin typeface="Arial" pitchFamily="34" charset="0"/>
                <a:ea typeface="DejaVu Sans" charset="0"/>
                <a:cs typeface="DejaVu Sans" charset="0"/>
              </a:defRPr>
            </a:lvl4pPr>
            <a:lvl5pPr eaLnBrk="0">
              <a:tabLst>
                <a:tab pos="634643" algn="l"/>
                <a:tab pos="1269286" algn="l"/>
                <a:tab pos="1903929" algn="l"/>
                <a:tab pos="2538573" algn="l"/>
              </a:tabLst>
              <a:defRPr>
                <a:solidFill>
                  <a:schemeClr val="tx1"/>
                </a:solidFill>
                <a:latin typeface="Arial" pitchFamily="34" charset="0"/>
                <a:ea typeface="DejaVu Sans" charset="0"/>
                <a:cs typeface="DejaVu Sans" charset="0"/>
              </a:defRPr>
            </a:lvl5pPr>
            <a:lvl6pPr marL="2204550" indent="-200414" defTabSz="40082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pitchFamily="34" charset="0"/>
                <a:ea typeface="DejaVu Sans" charset="0"/>
                <a:cs typeface="DejaVu Sans" charset="0"/>
              </a:defRPr>
            </a:lvl6pPr>
            <a:lvl7pPr marL="2605377" indent="-200414" defTabSz="40082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pitchFamily="34" charset="0"/>
                <a:ea typeface="DejaVu Sans" charset="0"/>
                <a:cs typeface="DejaVu Sans" charset="0"/>
              </a:defRPr>
            </a:lvl7pPr>
            <a:lvl8pPr marL="3006204" indent="-200414" defTabSz="40082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pitchFamily="34" charset="0"/>
                <a:ea typeface="DejaVu Sans" charset="0"/>
                <a:cs typeface="DejaVu Sans" charset="0"/>
              </a:defRPr>
            </a:lvl8pPr>
            <a:lvl9pPr marL="3407032" indent="-200414" defTabSz="40082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pitchFamily="34" charset="0"/>
                <a:ea typeface="DejaVu Sans" charset="0"/>
                <a:cs typeface="DejaVu Sans" charset="0"/>
              </a:defRPr>
            </a:lvl9pPr>
          </a:lstStyle>
          <a:p>
            <a:pPr eaLnBrk="1">
              <a:buFont typeface="Times New Roman" pitchFamily="18" charset="0"/>
              <a:buNone/>
            </a:pPr>
            <a:fld id="{B851CE22-6A23-4636-986E-C96C4E631E12}" type="slidenum">
              <a:rPr lang="en-US" smtClean="0">
                <a:solidFill>
                  <a:srgbClr val="000000"/>
                </a:solidFill>
                <a:latin typeface="Times New Roman" pitchFamily="18" charset="0"/>
              </a:rPr>
              <a:pPr eaLnBrk="1">
                <a:buFont typeface="Times New Roman" pitchFamily="18" charset="0"/>
                <a:buNone/>
              </a:pPr>
              <a:t>22</a:t>
            </a:fld>
            <a:endParaRPr lang="en-US" smtClean="0">
              <a:solidFill>
                <a:srgbClr val="000000"/>
              </a:solidFill>
              <a:latin typeface="Times New Roman" pitchFamily="18" charset="0"/>
            </a:endParaRPr>
          </a:p>
        </p:txBody>
      </p:sp>
      <p:sp>
        <p:nvSpPr>
          <p:cNvPr id="36867" name="Rectangle 1"/>
          <p:cNvSpPr>
            <a:spLocks noGrp="1" noRot="1" noChangeAspect="1" noChangeArrowheads="1" noTextEdit="1"/>
          </p:cNvSpPr>
          <p:nvPr>
            <p:ph type="sldImg"/>
          </p:nvPr>
        </p:nvSpPr>
        <p:spPr>
          <a:xfrm>
            <a:off x="384175" y="695325"/>
            <a:ext cx="6088063" cy="3427413"/>
          </a:xfrm>
          <a:solidFill>
            <a:srgbClr val="FFFFFF"/>
          </a:solidFill>
          <a:ln>
            <a:solidFill>
              <a:srgbClr val="000000"/>
            </a:solidFill>
            <a:miter lim="800000"/>
            <a:headEnd/>
            <a:tailEnd/>
          </a:ln>
        </p:spPr>
      </p:sp>
      <p:sp>
        <p:nvSpPr>
          <p:cNvPr id="36868"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indent="0">
              <a:buNone/>
            </a:pPr>
            <a:endParaRPr lang="en-US"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Times New Roman" pitchFamily="18" charset="0"/>
                <a:ea typeface="+mn-ea"/>
                <a:cs typeface="+mn-cs"/>
              </a:rPr>
              <a:t>* Host Architectural Improvements. XCP 1.5 now runs on the Xen 4.1 hypervisor, provides GPT (new partition</a:t>
            </a:r>
            <a:r>
              <a:rPr lang="en-GB" sz="1200" kern="1200" baseline="0" dirty="0" smtClean="0">
                <a:solidFill>
                  <a:schemeClr val="tx1"/>
                </a:solidFill>
                <a:effectLst/>
                <a:latin typeface="Times New Roman" pitchFamily="18" charset="0"/>
                <a:ea typeface="+mn-ea"/>
                <a:cs typeface="+mn-cs"/>
              </a:rPr>
              <a:t> table type)</a:t>
            </a:r>
            <a:r>
              <a:rPr lang="en-GB" sz="1200" kern="1200" dirty="0" smtClean="0">
                <a:solidFill>
                  <a:schemeClr val="tx1"/>
                </a:solidFill>
                <a:effectLst/>
                <a:latin typeface="Times New Roman" pitchFamily="18" charset="0"/>
                <a:ea typeface="+mn-ea"/>
                <a:cs typeface="+mn-cs"/>
              </a:rPr>
              <a:t> support and a smaller, more scalable Dom0.</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GPU Pass-Through. Enables a physical GPU to be assigned to a VM providing high-end graphics.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Increased Performance and Scale. Supported limits have been increased to 1 TB memory for XCP hosts, and up to16 virtual processors and 128 GB virtual memory for VMs. Improved XCP Tools with smaller footprint.</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Networking Improvements. Open </a:t>
            </a:r>
            <a:r>
              <a:rPr lang="en-GB" sz="1200" kern="1200" dirty="0" err="1" smtClean="0">
                <a:solidFill>
                  <a:schemeClr val="tx1"/>
                </a:solidFill>
                <a:effectLst/>
                <a:latin typeface="Times New Roman" pitchFamily="18" charset="0"/>
                <a:ea typeface="+mn-ea"/>
                <a:cs typeface="+mn-cs"/>
              </a:rPr>
              <a:t>vSwitch</a:t>
            </a:r>
            <a:r>
              <a:rPr lang="en-GB" sz="1200" kern="1200" dirty="0" smtClean="0">
                <a:solidFill>
                  <a:schemeClr val="tx1"/>
                </a:solidFill>
                <a:effectLst/>
                <a:latin typeface="Times New Roman" pitchFamily="18" charset="0"/>
                <a:ea typeface="+mn-ea"/>
                <a:cs typeface="+mn-cs"/>
              </a:rPr>
              <a:t> is now the default networking stack in XCP 1.5 and now provides formal support for Active-Backup NIC bonding.</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Enhanced Guest OS Support. Support for Ubuntu 10.04 (32/64-bit).</a:t>
            </a:r>
          </a:p>
          <a:p>
            <a:r>
              <a:rPr lang="en-GB" sz="1200" kern="1200" dirty="0" smtClean="0">
                <a:solidFill>
                  <a:schemeClr val="tx1"/>
                </a:solidFill>
                <a:effectLst/>
                <a:latin typeface="Times New Roman" pitchFamily="18" charset="0"/>
                <a:ea typeface="+mn-ea"/>
                <a:cs typeface="+mn-cs"/>
              </a:rPr>
              <a:t>Updated support for </a:t>
            </a:r>
            <a:r>
              <a:rPr lang="en-GB" sz="1200" kern="1200" dirty="0" err="1" smtClean="0">
                <a:solidFill>
                  <a:schemeClr val="tx1"/>
                </a:solidFill>
                <a:effectLst/>
                <a:latin typeface="Times New Roman" pitchFamily="18" charset="0"/>
                <a:ea typeface="+mn-ea"/>
                <a:cs typeface="+mn-cs"/>
              </a:rPr>
              <a:t>Debian</a:t>
            </a:r>
            <a:r>
              <a:rPr lang="en-GB" sz="1200" kern="1200" dirty="0" smtClean="0">
                <a:solidFill>
                  <a:schemeClr val="tx1"/>
                </a:solidFill>
                <a:effectLst/>
                <a:latin typeface="Times New Roman" pitchFamily="18" charset="0"/>
                <a:ea typeface="+mn-ea"/>
                <a:cs typeface="+mn-cs"/>
              </a:rPr>
              <a:t> Squeeze 6.0 64-bit, Oracle Enterprise Linux</a:t>
            </a:r>
          </a:p>
          <a:p>
            <a:r>
              <a:rPr lang="en-GB" sz="1200" kern="1200" dirty="0" smtClean="0">
                <a:solidFill>
                  <a:schemeClr val="tx1"/>
                </a:solidFill>
                <a:effectLst/>
                <a:latin typeface="Times New Roman" pitchFamily="18" charset="0"/>
                <a:ea typeface="+mn-ea"/>
                <a:cs typeface="+mn-cs"/>
              </a:rPr>
              <a:t>6.0 (32/64-bit) and SLES 10 SP4 (32/64-bit). Experimental VM templates for </a:t>
            </a:r>
            <a:r>
              <a:rPr lang="en-GB" sz="1200" kern="1200" dirty="0" err="1" smtClean="0">
                <a:solidFill>
                  <a:schemeClr val="tx1"/>
                </a:solidFill>
                <a:effectLst/>
                <a:latin typeface="Times New Roman" pitchFamily="18" charset="0"/>
                <a:ea typeface="+mn-ea"/>
                <a:cs typeface="+mn-cs"/>
              </a:rPr>
              <a:t>CentOS</a:t>
            </a:r>
            <a:r>
              <a:rPr lang="en-GB" sz="1200" kern="1200" dirty="0" smtClean="0">
                <a:solidFill>
                  <a:schemeClr val="tx1"/>
                </a:solidFill>
                <a:effectLst/>
                <a:latin typeface="Times New Roman" pitchFamily="18" charset="0"/>
                <a:ea typeface="+mn-ea"/>
                <a:cs typeface="+mn-cs"/>
              </a:rPr>
              <a:t> 6.0 (32/64-bit), Ubuntu 10.10 (32/64-bit) and Solaris 10.</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Virtual Appliance Support (</a:t>
            </a:r>
            <a:r>
              <a:rPr lang="en-GB" sz="1200" kern="1200" dirty="0" err="1" smtClean="0">
                <a:solidFill>
                  <a:schemeClr val="tx1"/>
                </a:solidFill>
                <a:effectLst/>
                <a:latin typeface="Times New Roman" pitchFamily="18" charset="0"/>
                <a:ea typeface="+mn-ea"/>
                <a:cs typeface="+mn-cs"/>
              </a:rPr>
              <a:t>vApp</a:t>
            </a:r>
            <a:r>
              <a:rPr lang="en-GB" sz="1200" kern="1200" dirty="0" smtClean="0">
                <a:solidFill>
                  <a:schemeClr val="tx1"/>
                </a:solidFill>
                <a:effectLst/>
                <a:latin typeface="Times New Roman" pitchFamily="18" charset="0"/>
                <a:ea typeface="+mn-ea"/>
                <a:cs typeface="+mn-cs"/>
              </a:rPr>
              <a:t>). Ability to create multi-VM and boot sequenced virtual appliances (</a:t>
            </a:r>
            <a:r>
              <a:rPr lang="en-GB" sz="1200" kern="1200" dirty="0" err="1" smtClean="0">
                <a:solidFill>
                  <a:schemeClr val="tx1"/>
                </a:solidFill>
                <a:effectLst/>
                <a:latin typeface="Times New Roman" pitchFamily="18" charset="0"/>
                <a:ea typeface="+mn-ea"/>
                <a:cs typeface="+mn-cs"/>
              </a:rPr>
              <a:t>vApps</a:t>
            </a:r>
            <a:r>
              <a:rPr lang="en-GB" sz="1200" kern="1200" dirty="0" smtClean="0">
                <a:solidFill>
                  <a:schemeClr val="tx1"/>
                </a:solidFill>
                <a:effectLst/>
                <a:latin typeface="Times New Roman" pitchFamily="18" charset="0"/>
                <a:ea typeface="+mn-ea"/>
                <a:cs typeface="+mn-cs"/>
              </a:rPr>
              <a:t>) that integrate with Integrated Site Recovery and High Availability. </a:t>
            </a:r>
            <a:r>
              <a:rPr lang="en-GB" sz="1200" kern="1200" dirty="0" err="1" smtClean="0">
                <a:solidFill>
                  <a:schemeClr val="tx1"/>
                </a:solidFill>
                <a:effectLst/>
                <a:latin typeface="Times New Roman" pitchFamily="18" charset="0"/>
                <a:ea typeface="+mn-ea"/>
                <a:cs typeface="+mn-cs"/>
              </a:rPr>
              <a:t>vApps</a:t>
            </a:r>
            <a:r>
              <a:rPr lang="en-GB" sz="1200" kern="1200" dirty="0" smtClean="0">
                <a:solidFill>
                  <a:schemeClr val="tx1"/>
                </a:solidFill>
                <a:effectLst/>
                <a:latin typeface="Times New Roman" pitchFamily="18" charset="0"/>
                <a:ea typeface="+mn-ea"/>
                <a:cs typeface="+mn-cs"/>
              </a:rPr>
              <a:t> can be easily imported and exported using the Open Virtualization Format (OVF) standard.</a:t>
            </a:r>
          </a:p>
          <a:p>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23</a:t>
            </a:fld>
            <a:endParaRPr lang="en-US"/>
          </a:p>
        </p:txBody>
      </p:sp>
    </p:spTree>
    <p:extLst>
      <p:ext uri="{BB962C8B-B14F-4D97-AF65-F5344CB8AC3E}">
        <p14:creationId xmlns:p14="http://schemas.microsoft.com/office/powerpoint/2010/main" val="88865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dirty="0" err="1" smtClean="0"/>
              <a:t>XenoServer</a:t>
            </a:r>
            <a:r>
              <a:rPr lang="en-GB" dirty="0" smtClean="0"/>
              <a:t> : enablers</a:t>
            </a:r>
            <a:r>
              <a:rPr lang="en-GB" baseline="0" dirty="0" smtClean="0"/>
              <a:t> as well the concept</a:t>
            </a: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2</a:t>
            </a:fld>
            <a:endParaRPr lang="en-US"/>
          </a:p>
        </p:txBody>
      </p:sp>
    </p:spTree>
    <p:extLst>
      <p:ext uri="{BB962C8B-B14F-4D97-AF65-F5344CB8AC3E}">
        <p14:creationId xmlns:p14="http://schemas.microsoft.com/office/powerpoint/2010/main" val="1137022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dirty="0" smtClean="0"/>
              <a:t>Note: not exactly 1:1 with XE</a:t>
            </a:r>
          </a:p>
          <a:p>
            <a:r>
              <a:rPr lang="en-GB" b="1" dirty="0" smtClean="0"/>
              <a:t>Comparisons to other APIs in the virtualization space (source:</a:t>
            </a:r>
            <a:r>
              <a:rPr lang="en-GB" b="1" baseline="0" dirty="0" smtClean="0"/>
              <a:t> Steven </a:t>
            </a:r>
            <a:r>
              <a:rPr lang="en-GB" b="1" baseline="0" dirty="0" err="1" smtClean="0"/>
              <a:t>Maresca</a:t>
            </a:r>
            <a:r>
              <a:rPr lang="en-GB" b="1" baseline="0" dirty="0" smtClean="0"/>
              <a:t>)</a:t>
            </a:r>
            <a:endParaRPr lang="en-GB" b="1" dirty="0" smtClean="0"/>
          </a:p>
          <a:p>
            <a:pPr marL="171450" indent="-171450">
              <a:buFont typeface="Arial" pitchFamily="34" charset="0"/>
              <a:buChar char="•"/>
            </a:pPr>
            <a:r>
              <a:rPr lang="en-GB" sz="1200" kern="1200" dirty="0" smtClean="0">
                <a:solidFill>
                  <a:schemeClr val="tx1"/>
                </a:solidFill>
                <a:latin typeface="Times New Roman" pitchFamily="18" charset="0"/>
                <a:ea typeface="+mn-ea"/>
                <a:cs typeface="+mn-cs"/>
              </a:rPr>
              <a:t>Generally speaking </a:t>
            </a:r>
            <a:r>
              <a:rPr lang="en-GB" sz="1200" kern="1200" dirty="0" smtClean="0">
                <a:solidFill>
                  <a:schemeClr val="tx1"/>
                </a:solidFill>
                <a:effectLst/>
                <a:latin typeface="Times New Roman" pitchFamily="18" charset="0"/>
                <a:ea typeface="+mn-ea"/>
                <a:cs typeface="+mn-cs"/>
              </a:rPr>
              <a:t>XAPI is well-designed and well-executed</a:t>
            </a:r>
            <a:endParaRPr lang="en-GB" dirty="0" smtClean="0">
              <a:effectLst/>
            </a:endParaRPr>
          </a:p>
          <a:p>
            <a:pPr marL="171450" indent="-171450">
              <a:buFont typeface="Arial" pitchFamily="34" charset="0"/>
              <a:buChar char="•"/>
            </a:pPr>
            <a:r>
              <a:rPr lang="en-GB" sz="1200" kern="1200" dirty="0" smtClean="0">
                <a:solidFill>
                  <a:schemeClr val="tx1"/>
                </a:solidFill>
                <a:effectLst/>
                <a:latin typeface="Times New Roman" pitchFamily="18" charset="0"/>
                <a:ea typeface="+mn-ea"/>
                <a:cs typeface="+mn-cs"/>
              </a:rPr>
              <a:t>XAPI makes it pleasantly easy to achieve quick productivity</a:t>
            </a:r>
          </a:p>
          <a:p>
            <a:pPr marL="171450" indent="-171450">
              <a:buFont typeface="Arial" pitchFamily="34" charset="0"/>
              <a:buChar char="•"/>
            </a:pPr>
            <a:r>
              <a:rPr lang="en-GB" dirty="0" smtClean="0"/>
              <a:t>XAPI is set up to work with frameworks</a:t>
            </a:r>
            <a:r>
              <a:rPr lang="en-GB" baseline="0" dirty="0" smtClean="0"/>
              <a:t> </a:t>
            </a:r>
            <a:r>
              <a:rPr lang="en-GB" dirty="0" smtClean="0"/>
              <a:t>such as </a:t>
            </a:r>
            <a:r>
              <a:rPr lang="en-GB" dirty="0" err="1" smtClean="0"/>
              <a:t>CloudStack</a:t>
            </a:r>
            <a:r>
              <a:rPr lang="en-GB" dirty="0" smtClean="0"/>
              <a:t> and </a:t>
            </a:r>
            <a:r>
              <a:rPr lang="en-GB" dirty="0" err="1" smtClean="0"/>
              <a:t>OpenStack</a:t>
            </a:r>
            <a:r>
              <a:rPr lang="en-GB" dirty="0" smtClean="0"/>
              <a:t>. </a:t>
            </a:r>
            <a:endParaRPr lang="en-GB" dirty="0" smtClean="0">
              <a:effectLst/>
            </a:endParaRPr>
          </a:p>
          <a:p>
            <a:pPr marL="171450" indent="-171450">
              <a:buFont typeface="Arial" pitchFamily="34" charset="0"/>
              <a:buChar char="•"/>
            </a:pPr>
            <a:r>
              <a:rPr lang="en-GB" sz="1200" kern="1200" dirty="0" smtClean="0">
                <a:solidFill>
                  <a:schemeClr val="tx1"/>
                </a:solidFill>
                <a:effectLst/>
                <a:latin typeface="Times New Roman" pitchFamily="18" charset="0"/>
                <a:ea typeface="+mn-ea"/>
                <a:cs typeface="+mn-cs"/>
              </a:rPr>
              <a:t>Some </a:t>
            </a:r>
            <a:r>
              <a:rPr lang="en-GB" sz="1200" kern="1200" dirty="0" err="1" smtClean="0">
                <a:solidFill>
                  <a:schemeClr val="tx1"/>
                </a:solidFill>
                <a:effectLst/>
                <a:latin typeface="Times New Roman" pitchFamily="18" charset="0"/>
                <a:ea typeface="+mn-ea"/>
                <a:cs typeface="+mn-cs"/>
              </a:rPr>
              <a:t>SOAPy</a:t>
            </a:r>
            <a:r>
              <a:rPr lang="en-GB" sz="1200" kern="1200" dirty="0" smtClean="0">
                <a:solidFill>
                  <a:schemeClr val="tx1"/>
                </a:solidFill>
                <a:effectLst/>
                <a:latin typeface="Times New Roman" pitchFamily="18" charset="0"/>
                <a:ea typeface="+mn-ea"/>
                <a:cs typeface="+mn-cs"/>
              </a:rPr>
              <a:t> lovers of big XML envelopes and WSDLs scoff at XML-RPC, but it certainly gets the job done with few complaints</a:t>
            </a:r>
            <a:endParaRPr lang="en-GB" dirty="0" smtClean="0"/>
          </a:p>
          <a:p>
            <a:r>
              <a:rPr lang="en-GB" sz="1200" b="1" kern="1200" dirty="0" smtClean="0">
                <a:solidFill>
                  <a:schemeClr val="tx1"/>
                </a:solidFill>
                <a:effectLst/>
                <a:latin typeface="Times New Roman" pitchFamily="18" charset="0"/>
                <a:ea typeface="+mn-ea"/>
                <a:cs typeface="+mn-cs"/>
              </a:rPr>
              <a:t>Example code</a:t>
            </a:r>
          </a:p>
          <a:p>
            <a:pPr marL="171450" indent="-171450">
              <a:buFont typeface="Arial" pitchFamily="34" charset="0"/>
              <a:buChar char="•"/>
            </a:pPr>
            <a:r>
              <a:rPr lang="en-GB" sz="1200" kern="1200" dirty="0" smtClean="0">
                <a:solidFill>
                  <a:schemeClr val="tx1"/>
                </a:solidFill>
                <a:effectLst/>
                <a:latin typeface="Times New Roman" pitchFamily="18" charset="0"/>
                <a:ea typeface="+mn-ea"/>
                <a:cs typeface="+mn-cs"/>
              </a:rPr>
              <a:t>http://bazaar.launchpad.net/~nova-core/nova/github/files/head:/plugins/xenserver/xenapi/etc/xapi.d/plugins/   </a:t>
            </a:r>
            <a:endParaRPr lang="en-GB" dirty="0" smtClean="0">
              <a:effectLst/>
            </a:endParaRPr>
          </a:p>
          <a:p>
            <a:pPr marL="171450" indent="-171450">
              <a:buFont typeface="Arial" pitchFamily="34" charset="0"/>
              <a:buChar char="•"/>
            </a:pPr>
            <a:r>
              <a:rPr lang="en-GB" sz="1200" kern="1200" dirty="0" smtClean="0">
                <a:solidFill>
                  <a:schemeClr val="tx1"/>
                </a:solidFill>
                <a:effectLst/>
                <a:latin typeface="Times New Roman" pitchFamily="18" charset="0"/>
                <a:ea typeface="+mn-ea"/>
                <a:cs typeface="+mn-cs"/>
              </a:rPr>
              <a:t>https://github.com/xen-org/xen-api/blob/master/scripts/examples/python/XenAPIPlugin.py</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25</a:t>
            </a:fld>
            <a:endParaRPr lang="en-US"/>
          </a:p>
        </p:txBody>
      </p:sp>
    </p:spTree>
    <p:extLst>
      <p:ext uri="{BB962C8B-B14F-4D97-AF65-F5344CB8AC3E}">
        <p14:creationId xmlns:p14="http://schemas.microsoft.com/office/powerpoint/2010/main" val="3704305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kern="1200" dirty="0" smtClean="0">
                <a:solidFill>
                  <a:schemeClr val="tx1"/>
                </a:solidFill>
                <a:effectLst/>
                <a:latin typeface="Times New Roman" pitchFamily="18" charset="0"/>
                <a:ea typeface="+mn-ea"/>
                <a:cs typeface="+mn-cs"/>
              </a:rPr>
              <a:t>All elements on the diagram just shown are called classes:</a:t>
            </a:r>
            <a:r>
              <a:rPr lang="en-GB" sz="1200" kern="1200" baseline="0" dirty="0" smtClean="0">
                <a:solidFill>
                  <a:schemeClr val="tx1"/>
                </a:solidFill>
                <a:effectLst/>
                <a:latin typeface="Times New Roman" pitchFamily="18" charset="0"/>
                <a:ea typeface="+mn-ea"/>
                <a:cs typeface="+mn-cs"/>
              </a:rPr>
              <a:t> </a:t>
            </a:r>
          </a:p>
          <a:p>
            <a:pPr marL="171450" indent="-171450" rtl="0">
              <a:buFont typeface="Arial" pitchFamily="34" charset="0"/>
              <a:buChar char="•"/>
            </a:pPr>
            <a:r>
              <a:rPr lang="en-GB" sz="1200" kern="1200" dirty="0" smtClean="0">
                <a:solidFill>
                  <a:schemeClr val="tx1"/>
                </a:solidFill>
                <a:effectLst/>
                <a:latin typeface="Times New Roman" pitchFamily="18" charset="0"/>
                <a:ea typeface="+mn-ea"/>
                <a:cs typeface="+mn-cs"/>
              </a:rPr>
              <a:t>diagram omits another twenty or more minor classes.</a:t>
            </a:r>
            <a:r>
              <a:rPr lang="en-GB" sz="1200" kern="1200" baseline="0" dirty="0" smtClean="0">
                <a:solidFill>
                  <a:schemeClr val="tx1"/>
                </a:solidFill>
                <a:effectLst/>
                <a:latin typeface="Times New Roman" pitchFamily="18" charset="0"/>
                <a:ea typeface="+mn-ea"/>
                <a:cs typeface="+mn-cs"/>
              </a:rPr>
              <a:t> </a:t>
            </a:r>
            <a:r>
              <a:rPr lang="en-GB" sz="1200" kern="1200" dirty="0" smtClean="0">
                <a:solidFill>
                  <a:schemeClr val="tx1"/>
                </a:solidFill>
                <a:effectLst/>
                <a:latin typeface="Times New Roman" pitchFamily="18" charset="0"/>
                <a:ea typeface="+mn-ea"/>
                <a:cs typeface="+mn-cs"/>
              </a:rPr>
              <a:t>Visit the SDK documentation for documentation of all classes,</a:t>
            </a:r>
          </a:p>
          <a:p>
            <a:pPr marL="171450" indent="-171450" rtl="0">
              <a:buFont typeface="Arial" pitchFamily="34" charset="0"/>
              <a:buChar char="•"/>
            </a:pPr>
            <a:r>
              <a:rPr lang="en-GB" dirty="0" smtClean="0">
                <a:effectLst/>
              </a:rPr>
              <a:t>Classes are the objects XCP knows about and exposes through API bindings</a:t>
            </a:r>
          </a:p>
          <a:p>
            <a:pPr marL="171450" indent="-171450" rtl="0">
              <a:buFont typeface="Arial" pitchFamily="34" charset="0"/>
              <a:buChar char="•"/>
            </a:pPr>
            <a:r>
              <a:rPr lang="en-GB" dirty="0" smtClean="0">
                <a:effectLst/>
              </a:rPr>
              <a:t>Each class has attributes called fields and functions called messages. We'll stick with 'attributes' and 'functions.'</a:t>
            </a:r>
            <a:endParaRPr lang="en-GB" dirty="0" smtClean="0"/>
          </a:p>
          <a:p>
            <a:r>
              <a:rPr lang="en-GB" b="1" dirty="0" smtClean="0"/>
              <a:t>Classes on diagram:</a:t>
            </a:r>
          </a:p>
          <a:p>
            <a:pPr marL="171450" indent="-171450">
              <a:buFont typeface="Arial" pitchFamily="34" charset="0"/>
              <a:buChar char="•"/>
            </a:pPr>
            <a:r>
              <a:rPr lang="en-GB" dirty="0" smtClean="0">
                <a:effectLst/>
              </a:rPr>
              <a:t>VM: A virtual machine</a:t>
            </a:r>
          </a:p>
          <a:p>
            <a:pPr marL="171450" indent="-171450">
              <a:buFont typeface="Arial" pitchFamily="34" charset="0"/>
              <a:buChar char="•"/>
            </a:pPr>
            <a:r>
              <a:rPr lang="en-GB" dirty="0" smtClean="0">
                <a:effectLst/>
              </a:rPr>
              <a:t>Host: A physical XCP host system</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dirty="0" smtClean="0">
                <a:effectLst/>
              </a:rPr>
              <a:t>PBD: physical block device through which an SR is accessed</a:t>
            </a:r>
          </a:p>
          <a:p>
            <a:pPr marL="171450" indent="-171450">
              <a:buFont typeface="Arial" pitchFamily="34" charset="0"/>
              <a:buChar char="•"/>
            </a:pPr>
            <a:r>
              <a:rPr lang="en-GB" dirty="0" smtClean="0">
                <a:effectLst/>
              </a:rPr>
              <a:t>SR: Storage repository</a:t>
            </a:r>
          </a:p>
          <a:p>
            <a:pPr marL="171450" indent="-171450">
              <a:buFont typeface="Arial" pitchFamily="34" charset="0"/>
              <a:buChar char="•"/>
            </a:pPr>
            <a:r>
              <a:rPr lang="en-GB" dirty="0" smtClean="0">
                <a:effectLst/>
              </a:rPr>
              <a:t>VDI: Virtual disk image</a:t>
            </a:r>
          </a:p>
          <a:p>
            <a:pPr marL="171450" indent="-171450">
              <a:buFont typeface="Arial" pitchFamily="34" charset="0"/>
              <a:buChar char="•"/>
            </a:pPr>
            <a:r>
              <a:rPr lang="en-GB" dirty="0" smtClean="0">
                <a:effectLst/>
              </a:rPr>
              <a:t>VDB: Virtual block device</a:t>
            </a:r>
          </a:p>
          <a:p>
            <a:pPr marL="171450" indent="-171450">
              <a:buFont typeface="Arial" pitchFamily="34" charset="0"/>
              <a:buChar char="•"/>
            </a:pPr>
            <a:r>
              <a:rPr lang="en-GB" dirty="0" smtClean="0">
                <a:effectLst/>
              </a:rPr>
              <a:t>Network: A virtual network</a:t>
            </a:r>
          </a:p>
          <a:p>
            <a:pPr marL="171450" indent="-171450">
              <a:buFont typeface="Arial" pitchFamily="34" charset="0"/>
              <a:buChar char="•"/>
            </a:pPr>
            <a:r>
              <a:rPr lang="en-GB" dirty="0" smtClean="0">
                <a:effectLst/>
              </a:rPr>
              <a:t>VIF: A virtual network interface</a:t>
            </a:r>
          </a:p>
          <a:p>
            <a:pPr marL="171450" indent="-171450">
              <a:buFont typeface="Arial" pitchFamily="34" charset="0"/>
              <a:buChar char="•"/>
            </a:pPr>
            <a:r>
              <a:rPr lang="en-GB" dirty="0" smtClean="0">
                <a:effectLst/>
              </a:rPr>
              <a:t>PIF: A physical network interface </a:t>
            </a:r>
          </a:p>
          <a:p>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26</a:t>
            </a:fld>
            <a:endParaRPr lang="en-US"/>
          </a:p>
        </p:txBody>
      </p:sp>
    </p:spTree>
    <p:extLst>
      <p:ext uri="{BB962C8B-B14F-4D97-AF65-F5344CB8AC3E}">
        <p14:creationId xmlns:p14="http://schemas.microsoft.com/office/powerpoint/2010/main" val="1842835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VM lifecycle (start, stop, resume) ... automation is the key point</a:t>
            </a:r>
          </a:p>
          <a:p>
            <a:pPr marL="628650" lvl="1" indent="-171450">
              <a:buFont typeface="Arial" pitchFamily="34" charset="0"/>
              <a:buChar char="•"/>
            </a:pPr>
            <a:r>
              <a:rPr lang="en-US" sz="1200" dirty="0" smtClean="0">
                <a:solidFill>
                  <a:srgbClr val="000000"/>
                </a:solidFill>
              </a:rPr>
              <a:t>Live snapshots: </a:t>
            </a:r>
            <a:r>
              <a:rPr lang="en-GB" dirty="0" smtClean="0"/>
              <a:t>Takes a snapshot of a live VM (e.g. for disaster recovery or migration)</a:t>
            </a:r>
          </a:p>
          <a:p>
            <a:pPr marL="628650" lvl="1" indent="-171450">
              <a:buFont typeface="Arial" pitchFamily="34" charset="0"/>
              <a:buChar char="•"/>
            </a:pPr>
            <a:endParaRPr lang="en-GB" dirty="0" smtClean="0"/>
          </a:p>
          <a:p>
            <a:pPr marL="171450" indent="-171450">
              <a:buFont typeface="Arial" pitchFamily="34" charset="0"/>
              <a:buChar char="•"/>
            </a:pPr>
            <a:r>
              <a:rPr lang="en-GB" dirty="0" smtClean="0"/>
              <a:t>Resource pools (multiple physical machines): XS &amp; XCP only</a:t>
            </a:r>
          </a:p>
          <a:p>
            <a:pPr marL="628650" lvl="1" indent="-171450">
              <a:buFont typeface="Arial" pitchFamily="34" charset="0"/>
              <a:buChar char="•"/>
            </a:pPr>
            <a:r>
              <a:rPr lang="en-GB" dirty="0" smtClean="0"/>
              <a:t>live migration: VM is backed up while running, onto shared storage (e.g. NFS) in a pool and when</a:t>
            </a:r>
            <a:r>
              <a:rPr lang="en-GB" baseline="0" dirty="0" smtClean="0"/>
              <a:t> completed restarted elsewhere in that pool. </a:t>
            </a:r>
            <a:endParaRPr lang="en-GB" dirty="0" smtClean="0"/>
          </a:p>
          <a:p>
            <a:pPr marL="628650" lvl="1" indent="-171450">
              <a:buFont typeface="Arial" pitchFamily="34" charset="0"/>
              <a:buChar char="•"/>
            </a:pPr>
            <a:r>
              <a:rPr lang="en-GB" dirty="0" smtClean="0"/>
              <a:t>disaster recovery: you</a:t>
            </a:r>
            <a:r>
              <a:rPr lang="en-GB" baseline="0" dirty="0" smtClean="0"/>
              <a:t> can find lots of information on how this works at http://support.citrix.com/servlet/KbServlet/download/17141-102-19301/XenServer_Pool_Replication_-_Disaster_Recovery.pdf (the key point is that I can back up the metadata for the entire VM)</a:t>
            </a:r>
          </a:p>
          <a:p>
            <a:endParaRPr lang="en-GB" dirty="0" smtClean="0"/>
          </a:p>
          <a:p>
            <a:pPr marL="171450" indent="-171450">
              <a:buFont typeface="Arial" pitchFamily="34" charset="0"/>
              <a:buChar char="•"/>
            </a:pPr>
            <a:r>
              <a:rPr lang="en-GB" dirty="0" smtClean="0"/>
              <a:t>Flexible storage: </a:t>
            </a:r>
          </a:p>
          <a:p>
            <a:pPr marL="628650" lvl="1" indent="-171450">
              <a:buFont typeface="Arial" pitchFamily="34" charset="0"/>
              <a:buChar char="•"/>
            </a:pPr>
            <a:r>
              <a:rPr lang="en-GB" dirty="0" smtClean="0"/>
              <a:t>XAPI does hide details for storage</a:t>
            </a:r>
            <a:r>
              <a:rPr lang="en-GB" baseline="0" dirty="0" smtClean="0"/>
              <a:t> and networking</a:t>
            </a:r>
          </a:p>
          <a:p>
            <a:pPr marL="628650" lvl="1" indent="-171450">
              <a:buFont typeface="Arial" pitchFamily="34" charset="0"/>
              <a:buChar char="•"/>
            </a:pPr>
            <a:r>
              <a:rPr lang="en-GB" baseline="0" dirty="0" smtClean="0"/>
              <a:t>I.e. I </a:t>
            </a:r>
            <a:r>
              <a:rPr lang="en-GB" dirty="0" smtClean="0"/>
              <a:t>apply generic commands (NFS, NETAPP, </a:t>
            </a:r>
            <a:r>
              <a:rPr lang="en-GB" dirty="0" err="1" smtClean="0"/>
              <a:t>iSCSI</a:t>
            </a:r>
            <a:r>
              <a:rPr lang="en-GB" dirty="0" smtClean="0"/>
              <a:t> ... once its created they all appear the same) from XAPI. I only need to know the storage type when I create</a:t>
            </a:r>
            <a:r>
              <a:rPr lang="en-GB" baseline="0" dirty="0" smtClean="0"/>
              <a:t> storage and network objects </a:t>
            </a:r>
            <a:r>
              <a:rPr lang="en-GB" dirty="0" smtClean="0"/>
              <a:t>(OOL)</a:t>
            </a:r>
          </a:p>
          <a:p>
            <a:pPr marL="171450" indent="-171450">
              <a:buFont typeface="Arial" pitchFamily="34" charset="0"/>
              <a:buChar char="•"/>
            </a:pPr>
            <a:endParaRPr lang="en-GB" dirty="0" smtClean="0"/>
          </a:p>
          <a:p>
            <a:pPr marL="171450" indent="-171450">
              <a:buFont typeface="Arial" pitchFamily="34" charset="0"/>
              <a:buChar char="•"/>
            </a:pPr>
            <a:r>
              <a:rPr lang="en-GB" dirty="0" smtClean="0"/>
              <a:t>Upgrading a host to a later version of XCP (all my </a:t>
            </a:r>
            <a:r>
              <a:rPr lang="en-GB" dirty="0" err="1" smtClean="0"/>
              <a:t>configs</a:t>
            </a:r>
            <a:r>
              <a:rPr lang="en-GB" dirty="0" smtClean="0"/>
              <a:t> and VMs stay the same) …</a:t>
            </a:r>
          </a:p>
          <a:p>
            <a:pPr marL="171450" indent="-171450">
              <a:buFont typeface="Arial" pitchFamily="34" charset="0"/>
              <a:buChar char="•"/>
            </a:pPr>
            <a:r>
              <a:rPr lang="en-GB" dirty="0" smtClean="0"/>
              <a:t>and patching (broken now - bug, can apply security</a:t>
            </a:r>
            <a:r>
              <a:rPr lang="en-GB" baseline="0" dirty="0" smtClean="0"/>
              <a:t> patches to XCP/XS or Dom0</a:t>
            </a:r>
            <a:r>
              <a:rPr lang="en-GB" dirty="0" smtClean="0"/>
              <a:t> but not DomU)</a:t>
            </a:r>
          </a:p>
          <a:p>
            <a:endParaRPr lang="en-GB" dirty="0" smtClean="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27</a:t>
            </a:fld>
            <a:endParaRPr lang="en-US"/>
          </a:p>
        </p:txBody>
      </p:sp>
    </p:spTree>
    <p:extLst>
      <p:ext uri="{BB962C8B-B14F-4D97-AF65-F5344CB8AC3E}">
        <p14:creationId xmlns:p14="http://schemas.microsoft.com/office/powerpoint/2010/main" val="1169197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28</a:t>
            </a:fld>
            <a:endParaRPr lang="en-US"/>
          </a:p>
        </p:txBody>
      </p:sp>
    </p:spTree>
    <p:extLst>
      <p:ext uri="{BB962C8B-B14F-4D97-AF65-F5344CB8AC3E}">
        <p14:creationId xmlns:p14="http://schemas.microsoft.com/office/powerpoint/2010/main" val="2567199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Automated Control/OpenFlow: e.g. Firewall</a:t>
            </a:r>
            <a:r>
              <a:rPr lang="en-GB" baseline="0" dirty="0" smtClean="0"/>
              <a:t> rules, Access Control Rules (does help with things like Multi Tenancy – program visibility of a switch), Ford Locking (security mechanism – a VM can only use a particular MAC address, if you tamper with it can’t connect to the switch).</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Multi-tenancy: separate virtual networks</a:t>
            </a:r>
            <a:r>
              <a:rPr lang="en-GB" baseline="0" dirty="0" smtClean="0"/>
              <a:t> for different cloud customers</a:t>
            </a:r>
            <a:endParaRPr lang="en-GB" dirty="0" smtClean="0"/>
          </a:p>
          <a:p>
            <a:endParaRPr lang="en-GB" dirty="0" smtClean="0"/>
          </a:p>
          <a:p>
            <a:r>
              <a:rPr lang="en-GB" dirty="0" smtClean="0"/>
              <a:t>Monitoring:</a:t>
            </a:r>
            <a:r>
              <a:rPr lang="en-GB" baseline="0" dirty="0" smtClean="0"/>
              <a:t> of course for charging per use</a:t>
            </a:r>
          </a:p>
          <a:p>
            <a:r>
              <a:rPr lang="en-GB" dirty="0" err="1" smtClean="0"/>
              <a:t>QoS</a:t>
            </a:r>
            <a:r>
              <a:rPr lang="en-GB" dirty="0" smtClean="0"/>
              <a:t>: rate limiting</a:t>
            </a:r>
            <a:r>
              <a:rPr lang="en-GB" baseline="0" dirty="0" smtClean="0"/>
              <a:t> (customer pays for a specific amount of bandwidth)</a:t>
            </a:r>
            <a:endParaRPr lang="en-GB" dirty="0" smtClean="0"/>
          </a:p>
          <a:p>
            <a:endParaRPr lang="en-GB" dirty="0" smtClean="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29</a:t>
            </a:fld>
            <a:endParaRPr lang="en-US"/>
          </a:p>
        </p:txBody>
      </p:sp>
    </p:spTree>
    <p:extLst>
      <p:ext uri="{BB962C8B-B14F-4D97-AF65-F5344CB8AC3E}">
        <p14:creationId xmlns:p14="http://schemas.microsoft.com/office/powerpoint/2010/main" val="3600058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33</a:t>
            </a:fld>
            <a:endParaRPr lang="en-US"/>
          </a:p>
        </p:txBody>
      </p:sp>
    </p:spTree>
    <p:extLst>
      <p:ext uri="{BB962C8B-B14F-4D97-AF65-F5344CB8AC3E}">
        <p14:creationId xmlns:p14="http://schemas.microsoft.com/office/powerpoint/2010/main" val="2633313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2516F16A-B92C-4BA8-B9BE-6AD3223AF194}" type="slidenum">
              <a:rPr lang="en-US"/>
              <a:pPr/>
              <a:t>34</a:t>
            </a:fld>
            <a:endParaRPr lang="en-US"/>
          </a:p>
        </p:txBody>
      </p:sp>
      <p:sp>
        <p:nvSpPr>
          <p:cNvPr id="29697" name="Rectangle 1"/>
          <p:cNvSpPr>
            <a:spLocks noGrp="1" noRot="1" noChangeAspect="1" noChangeArrowheads="1"/>
          </p:cNvSpPr>
          <p:nvPr>
            <p:ph type="sldImg"/>
          </p:nvPr>
        </p:nvSpPr>
        <p:spPr>
          <a:ln/>
        </p:spPr>
      </p:sp>
      <p:sp>
        <p:nvSpPr>
          <p:cNvPr id="29698" name="Rectangle 2"/>
          <p:cNvSpPr>
            <a:spLocks noGrp="1" noChangeArrowheads="1"/>
          </p:cNvSpPr>
          <p:nvPr>
            <p:ph type="body" idx="1"/>
          </p:nvPr>
        </p:nvSpPr>
        <p:spPr/>
        <p:txBody>
          <a:bodyPr lIns="0" tIns="0" rIns="0" bIns="0"/>
          <a:lstStyle/>
          <a:p>
            <a:pPr>
              <a:lnSpc>
                <a:spcPct val="95000"/>
              </a:lnSpc>
              <a:spcBef>
                <a:spcPct val="0"/>
              </a:spcBef>
            </a:pPr>
            <a:r>
              <a:rPr lang="en-US" sz="1600" dirty="0" smtClean="0">
                <a:solidFill>
                  <a:srgbClr val="000000"/>
                </a:solidFill>
                <a:latin typeface="Arial" pitchFamily="34" charset="0"/>
              </a:rPr>
              <a:t>Note: the original reason for</a:t>
            </a:r>
            <a:r>
              <a:rPr lang="en-US" sz="1600" baseline="0" dirty="0" smtClean="0">
                <a:solidFill>
                  <a:srgbClr val="000000"/>
                </a:solidFill>
                <a:latin typeface="Arial" pitchFamily="34" charset="0"/>
              </a:rPr>
              <a:t> project  </a:t>
            </a:r>
            <a:r>
              <a:rPr lang="en-US" sz="1600" baseline="0" dirty="0" err="1" smtClean="0">
                <a:solidFill>
                  <a:srgbClr val="000000"/>
                </a:solidFill>
                <a:latin typeface="Arial" pitchFamily="34" charset="0"/>
              </a:rPr>
              <a:t>Kronos</a:t>
            </a:r>
            <a:r>
              <a:rPr lang="en-US" sz="1600" baseline="0" dirty="0" smtClean="0">
                <a:solidFill>
                  <a:srgbClr val="000000"/>
                </a:solidFill>
                <a:latin typeface="Arial" pitchFamily="34" charset="0"/>
              </a:rPr>
              <a:t> was to enable the Cloud Package model for the </a:t>
            </a:r>
            <a:r>
              <a:rPr lang="en-US" sz="1600" baseline="0" dirty="0" err="1" smtClean="0">
                <a:solidFill>
                  <a:srgbClr val="000000"/>
                </a:solidFill>
                <a:latin typeface="Arial" pitchFamily="34" charset="0"/>
              </a:rPr>
              <a:t>OpenStack</a:t>
            </a:r>
            <a:r>
              <a:rPr lang="en-US" sz="1600" baseline="0" dirty="0" smtClean="0">
                <a:solidFill>
                  <a:srgbClr val="000000"/>
                </a:solidFill>
                <a:latin typeface="Arial" pitchFamily="34" charset="0"/>
              </a:rPr>
              <a:t> </a:t>
            </a:r>
            <a:r>
              <a:rPr lang="en-US" sz="1600" baseline="0" dirty="0" err="1" smtClean="0">
                <a:solidFill>
                  <a:srgbClr val="000000"/>
                </a:solidFill>
                <a:latin typeface="Arial" pitchFamily="34" charset="0"/>
              </a:rPr>
              <a:t>Dev</a:t>
            </a:r>
            <a:r>
              <a:rPr lang="en-US" sz="1600" baseline="0" dirty="0" smtClean="0">
                <a:solidFill>
                  <a:srgbClr val="000000"/>
                </a:solidFill>
                <a:latin typeface="Arial" pitchFamily="34" charset="0"/>
              </a:rPr>
              <a:t> community </a:t>
            </a:r>
          </a:p>
          <a:p>
            <a:pPr>
              <a:lnSpc>
                <a:spcPct val="95000"/>
              </a:lnSpc>
              <a:spcBef>
                <a:spcPct val="0"/>
              </a:spcBef>
            </a:pPr>
            <a:endParaRPr lang="en-US" sz="1600" dirty="0" smtClean="0">
              <a:solidFill>
                <a:srgbClr val="000000"/>
              </a:solidFill>
              <a:latin typeface="Arial" pitchFamily="34" charset="0"/>
            </a:endParaRPr>
          </a:p>
          <a:p>
            <a:pPr>
              <a:lnSpc>
                <a:spcPct val="95000"/>
              </a:lnSpc>
              <a:spcBef>
                <a:spcPct val="0"/>
              </a:spcBef>
            </a:pPr>
            <a:r>
              <a:rPr lang="en-US" sz="1600" dirty="0" smtClean="0">
                <a:solidFill>
                  <a:srgbClr val="000000"/>
                </a:solidFill>
                <a:latin typeface="Arial" pitchFamily="34" charset="0"/>
              </a:rPr>
              <a:t>At </a:t>
            </a:r>
            <a:r>
              <a:rPr lang="en-US" sz="1600" dirty="0">
                <a:solidFill>
                  <a:srgbClr val="000000"/>
                </a:solidFill>
                <a:latin typeface="Arial" pitchFamily="34" charset="0"/>
              </a:rPr>
              <a:t>a high level, there are two distinct ways to deploy the cloud orchestration layer on top of XCP or XAPI on Linux-based systems. One is to use a pre-packaged cloud VM </a:t>
            </a:r>
            <a:r>
              <a:rPr lang="en-US" sz="1600" dirty="0" smtClean="0">
                <a:solidFill>
                  <a:srgbClr val="000000"/>
                </a:solidFill>
                <a:latin typeface="Arial" pitchFamily="34" charset="0"/>
              </a:rPr>
              <a:t>(in DomU) and </a:t>
            </a:r>
            <a:r>
              <a:rPr lang="en-US" sz="1600" dirty="0">
                <a:solidFill>
                  <a:srgbClr val="000000"/>
                </a:solidFill>
                <a:latin typeface="Arial" pitchFamily="34" charset="0"/>
              </a:rPr>
              <a:t>the other is </a:t>
            </a:r>
            <a:r>
              <a:rPr lang="en-US" sz="1600" dirty="0" smtClean="0">
                <a:solidFill>
                  <a:srgbClr val="000000"/>
                </a:solidFill>
                <a:latin typeface="Arial" pitchFamily="34" charset="0"/>
              </a:rPr>
              <a:t>to </a:t>
            </a:r>
            <a:r>
              <a:rPr lang="en-US" sz="1600" dirty="0">
                <a:solidFill>
                  <a:srgbClr val="000000"/>
                </a:solidFill>
                <a:latin typeface="Arial" pitchFamily="34" charset="0"/>
              </a:rPr>
              <a:t>install the cloud packages directly on Dom0.</a:t>
            </a:r>
            <a:endParaRPr lang="en-US" dirty="0"/>
          </a:p>
          <a:p>
            <a:pPr>
              <a:lnSpc>
                <a:spcPct val="95000"/>
              </a:lnSpc>
              <a:spcBef>
                <a:spcPct val="0"/>
              </a:spcBef>
            </a:pPr>
            <a:r>
              <a:rPr lang="en-US" sz="1600" dirty="0">
                <a:solidFill>
                  <a:srgbClr val="000000"/>
                </a:solidFill>
                <a:latin typeface="Arial" pitchFamily="34" charset="0"/>
              </a:rPr>
              <a:t> </a:t>
            </a:r>
            <a:endParaRPr lang="en-US" dirty="0"/>
          </a:p>
          <a:p>
            <a:pPr>
              <a:lnSpc>
                <a:spcPct val="95000"/>
              </a:lnSpc>
              <a:spcBef>
                <a:spcPct val="0"/>
              </a:spcBef>
            </a:pPr>
            <a:r>
              <a:rPr lang="en-US" sz="1600" dirty="0" smtClean="0">
                <a:solidFill>
                  <a:srgbClr val="000000"/>
                </a:solidFill>
                <a:latin typeface="Arial" pitchFamily="34" charset="0"/>
              </a:rPr>
              <a:t>In </a:t>
            </a:r>
            <a:r>
              <a:rPr lang="en-US" sz="1600" dirty="0">
                <a:solidFill>
                  <a:srgbClr val="000000"/>
                </a:solidFill>
                <a:latin typeface="Arial" pitchFamily="34" charset="0"/>
              </a:rPr>
              <a:t>some instances, such as when installing Nova on </a:t>
            </a:r>
            <a:r>
              <a:rPr lang="en-US" sz="1600" dirty="0" smtClean="0">
                <a:solidFill>
                  <a:srgbClr val="000000"/>
                </a:solidFill>
                <a:latin typeface="Arial" pitchFamily="34" charset="0"/>
              </a:rPr>
              <a:t>XCP (today), </a:t>
            </a:r>
            <a:r>
              <a:rPr lang="en-US" sz="1600" dirty="0">
                <a:solidFill>
                  <a:srgbClr val="000000"/>
                </a:solidFill>
                <a:latin typeface="Arial" pitchFamily="34" charset="0"/>
              </a:rPr>
              <a:t>the VM appliance method is the only possible way due to python library dependencies. In general though, the deployment method is a matter of preference and/or the specific needs of the </a:t>
            </a:r>
            <a:r>
              <a:rPr lang="en-US" sz="1600" dirty="0" err="1">
                <a:solidFill>
                  <a:srgbClr val="000000"/>
                </a:solidFill>
                <a:latin typeface="Arial" pitchFamily="34" charset="0"/>
              </a:rPr>
              <a:t>deployer</a:t>
            </a:r>
            <a:r>
              <a:rPr lang="en-US" sz="1600" dirty="0">
                <a:solidFill>
                  <a:srgbClr val="000000"/>
                </a:solidFill>
                <a:latin typeface="Arial" pitchFamily="34" charset="0"/>
              </a:rPr>
              <a:t>.</a:t>
            </a:r>
            <a:endParaRPr lang="en-US" dirty="0"/>
          </a:p>
          <a:p>
            <a:pPr>
              <a:lnSpc>
                <a:spcPct val="95000"/>
              </a:lnSpc>
              <a:spcBef>
                <a:spcPct val="0"/>
              </a:spcBef>
            </a:pPr>
            <a:r>
              <a:rPr lang="en-US" sz="1600" dirty="0">
                <a:solidFill>
                  <a:srgbClr val="000000"/>
                </a:solidFill>
                <a:latin typeface="Arial" pitchFamily="34" charset="0"/>
              </a:rPr>
              <a:t> </a:t>
            </a:r>
            <a:endParaRPr lang="en-US" dirty="0"/>
          </a:p>
          <a:p>
            <a:pPr>
              <a:lnSpc>
                <a:spcPct val="95000"/>
              </a:lnSpc>
              <a:spcBef>
                <a:spcPct val="0"/>
              </a:spcBef>
            </a:pPr>
            <a:r>
              <a:rPr lang="en-US" sz="1600" dirty="0">
                <a:solidFill>
                  <a:srgbClr val="000000"/>
                </a:solidFill>
                <a:latin typeface="Arial" pitchFamily="34" charset="0"/>
              </a:rPr>
              <a:t>The advantages of using a cloud VM are that you gain isolation and security properties as well as the ability to treat the cloud VM as a pre-packaged appliance. For instance, when deploying as a VM, you can specify the memory, disk, and other resource usage for the VM and this is enforced by the hypervisor. Further, since the cloud VM is in a distinct DomU, even if it is compromised, Dom0 is unaffected. Further, (after a compromise) an administrator could simply rollback the cloud VM to a known good state and restart it. Finally, with a Cloud VM, upgrades are easier, since the full VM can simply be replaced with a updated one and so there is no need to worry about dependencies on Dom0.</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The disadvantages of a cloud VM is that it is slightly more complicated. For example, the cloud VM is an extra VM to manage. Also, using a VM is another layer of abstraction that needs to make calls to either the hypervisor and/or Dom0. Another disadvantage is that it is less flexible to have to have a VM with the cloud packages inside of it as opposed to being able to have the packages directly in Dom0 (configurations are not as easily shared, integration points need to be over the virtual network, etc.)</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The advantages of installing the cloud packages in Dom0 are that it is simpler to set up (a simple package install in Dom0), it's more flexible for integration, and it is overall a simpler scenario. However, the isolation and security properties of having a Cloud VM are lost. The cloud service, since it is exposed to the network is a potential direct security entry point into Dom0, if the cloud service is compromised.</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The Citrix Olympus project has chosen the Cloud VM approach for the security and isolation benefits (not surprisingly as appliances are a preferred deployment option for many </a:t>
            </a:r>
            <a:r>
              <a:rPr lang="en-US" sz="1600" dirty="0" err="1">
                <a:solidFill>
                  <a:srgbClr val="000000"/>
                </a:solidFill>
                <a:latin typeface="Arial" pitchFamily="34" charset="0"/>
              </a:rPr>
              <a:t>XenServer</a:t>
            </a:r>
            <a:r>
              <a:rPr lang="en-US" sz="1600" dirty="0">
                <a:solidFill>
                  <a:srgbClr val="000000"/>
                </a:solidFill>
                <a:latin typeface="Arial" pitchFamily="34" charset="0"/>
              </a:rPr>
              <a:t> services - </a:t>
            </a:r>
            <a:r>
              <a:rPr lang="en-US" sz="1600" dirty="0" err="1">
                <a:solidFill>
                  <a:srgbClr val="000000"/>
                </a:solidFill>
                <a:latin typeface="Arial" pitchFamily="34" charset="0"/>
              </a:rPr>
              <a:t>NetScaler</a:t>
            </a:r>
            <a:r>
              <a:rPr lang="en-US" sz="1600" dirty="0">
                <a:solidFill>
                  <a:srgbClr val="000000"/>
                </a:solidFill>
                <a:latin typeface="Arial" pitchFamily="34" charset="0"/>
              </a:rPr>
              <a:t>, the SDK, Distributed Switch Controller, etc.) </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On the other hand, there are a lot of </a:t>
            </a:r>
            <a:r>
              <a:rPr lang="en-US" sz="1600" dirty="0" err="1">
                <a:solidFill>
                  <a:srgbClr val="000000"/>
                </a:solidFill>
                <a:latin typeface="Arial" pitchFamily="34" charset="0"/>
              </a:rPr>
              <a:t>deployers</a:t>
            </a:r>
            <a:r>
              <a:rPr lang="en-US" sz="1600" dirty="0">
                <a:solidFill>
                  <a:srgbClr val="000000"/>
                </a:solidFill>
                <a:latin typeface="Arial" pitchFamily="34" charset="0"/>
              </a:rPr>
              <a:t> that want to have more direct control and flexibility with the cloud software, and so the Linux on XAPI project was started to facilitate this use case.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Earlier this year, we released Xen 4.1</a:t>
            </a:r>
          </a:p>
          <a:p>
            <a:r>
              <a:rPr lang="en-GB" dirty="0" smtClean="0"/>
              <a:t>I just put up the feature list, but I wont go through it in detail. I did want to point out that the focus of this release</a:t>
            </a:r>
            <a:r>
              <a:rPr lang="en-GB" baseline="0" dirty="0" smtClean="0"/>
              <a:t> was on</a:t>
            </a:r>
          </a:p>
          <a:p>
            <a:pPr marL="171450" indent="-171450">
              <a:buFontTx/>
              <a:buChar char="-"/>
            </a:pPr>
            <a:r>
              <a:rPr lang="en-GB" baseline="0" dirty="0" smtClean="0"/>
              <a:t>Support for large systems and easier management of large systems with CPU </a:t>
            </a:r>
            <a:r>
              <a:rPr lang="en-GB" baseline="0" dirty="0" err="1" smtClean="0"/>
              <a:t>poolks</a:t>
            </a:r>
            <a:endParaRPr lang="en-GB" baseline="0" dirty="0" smtClean="0"/>
          </a:p>
          <a:p>
            <a:pPr marL="171450" indent="-171450">
              <a:buFontTx/>
              <a:buChar char="-"/>
            </a:pPr>
            <a:r>
              <a:rPr lang="en-GB" baseline="0" dirty="0" smtClean="0"/>
              <a:t>As well as on security</a:t>
            </a:r>
          </a:p>
          <a:p>
            <a:pPr marL="0" indent="0">
              <a:buFontTx/>
              <a:buNone/>
            </a:pPr>
            <a:r>
              <a:rPr lang="en-GB" baseline="0" dirty="0" smtClean="0"/>
              <a:t>And that is starting a trend to optimize the hypervisor for cloud use cases</a:t>
            </a: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3769205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Times New Roman" pitchFamily="18" charset="0"/>
                <a:ea typeface="+mn-ea"/>
                <a:cs typeface="+mn-cs"/>
              </a:rPr>
              <a:t>Detailed List</a:t>
            </a:r>
          </a:p>
          <a:p>
            <a:r>
              <a:rPr lang="en-GB" sz="1200" b="1" i="0" kern="1200" dirty="0" smtClean="0">
                <a:solidFill>
                  <a:schemeClr val="tx1"/>
                </a:solidFill>
                <a:effectLst/>
                <a:latin typeface="Times New Roman" pitchFamily="18" charset="0"/>
                <a:ea typeface="+mn-ea"/>
                <a:cs typeface="+mn-cs"/>
              </a:rPr>
              <a:t>General</a:t>
            </a:r>
          </a:p>
          <a:p>
            <a:r>
              <a:rPr lang="en-GB" sz="1200" b="0" i="0" kern="1200" dirty="0" smtClean="0">
                <a:solidFill>
                  <a:schemeClr val="tx1"/>
                </a:solidFill>
                <a:effectLst/>
                <a:latin typeface="Times New Roman" pitchFamily="18" charset="0"/>
                <a:ea typeface="+mn-ea"/>
                <a:cs typeface="+mn-cs"/>
              </a:rPr>
              <a:t>Documentation improvements (e.g. man pages)</a:t>
            </a:r>
          </a:p>
          <a:p>
            <a:r>
              <a:rPr lang="en-GB" sz="1200" b="0" i="0" kern="1200" dirty="0" smtClean="0">
                <a:solidFill>
                  <a:schemeClr val="tx1"/>
                </a:solidFill>
                <a:effectLst/>
                <a:latin typeface="Times New Roman" pitchFamily="18" charset="0"/>
                <a:ea typeface="+mn-ea"/>
                <a:cs typeface="+mn-cs"/>
              </a:rPr>
              <a:t>Lots of bug fixing of course.</a:t>
            </a:r>
          </a:p>
          <a:p>
            <a:r>
              <a:rPr lang="en-GB" sz="1200" b="0" i="0" kern="1200" dirty="0" smtClean="0">
                <a:solidFill>
                  <a:schemeClr val="tx1"/>
                </a:solidFill>
                <a:effectLst/>
                <a:latin typeface="Times New Roman" pitchFamily="18" charset="0"/>
                <a:ea typeface="+mn-ea"/>
                <a:cs typeface="+mn-cs"/>
              </a:rPr>
              <a:t>[</a:t>
            </a:r>
            <a:r>
              <a:rPr lang="en-GB" sz="1200" b="0" i="0" u="none" strike="noStrike" kern="1200" dirty="0" smtClean="0">
                <a:solidFill>
                  <a:schemeClr val="tx1"/>
                </a:solidFill>
                <a:effectLst/>
                <a:latin typeface="Times New Roman" pitchFamily="18" charset="0"/>
                <a:ea typeface="+mn-ea"/>
                <a:cs typeface="+mn-cs"/>
                <a:hlinkClick r:id="rId3" tooltip="Edit section: Tools"/>
              </a:rPr>
              <a:t>edit</a:t>
            </a:r>
            <a:r>
              <a:rPr lang="en-GB" sz="1200" b="0" i="0" kern="1200" dirty="0" smtClean="0">
                <a:solidFill>
                  <a:schemeClr val="tx1"/>
                </a:solidFill>
                <a:effectLst/>
                <a:latin typeface="Times New Roman" pitchFamily="18" charset="0"/>
                <a:ea typeface="+mn-ea"/>
                <a:cs typeface="+mn-cs"/>
              </a:rPr>
              <a:t>]</a:t>
            </a:r>
            <a:r>
              <a:rPr lang="en-GB" sz="1200" b="1" i="0" kern="1200" dirty="0" smtClean="0">
                <a:solidFill>
                  <a:schemeClr val="tx1"/>
                </a:solidFill>
                <a:effectLst/>
                <a:latin typeface="Times New Roman" pitchFamily="18" charset="0"/>
                <a:ea typeface="+mn-ea"/>
                <a:cs typeface="+mn-cs"/>
              </a:rPr>
              <a:t>Tools</a:t>
            </a:r>
          </a:p>
          <a:p>
            <a:r>
              <a:rPr lang="en-GB" sz="1200" b="0" i="0" kern="1200" dirty="0" smtClean="0">
                <a:solidFill>
                  <a:schemeClr val="tx1"/>
                </a:solidFill>
                <a:effectLst/>
                <a:latin typeface="Times New Roman" pitchFamily="18" charset="0"/>
                <a:ea typeface="+mn-ea"/>
                <a:cs typeface="+mn-cs"/>
              </a:rPr>
              <a:t>xl is now default </a:t>
            </a:r>
            <a:r>
              <a:rPr lang="en-GB" sz="1200" b="0" i="0" kern="1200" dirty="0" err="1" smtClean="0">
                <a:solidFill>
                  <a:schemeClr val="tx1"/>
                </a:solidFill>
                <a:effectLst/>
                <a:latin typeface="Times New Roman" pitchFamily="18" charset="0"/>
                <a:ea typeface="+mn-ea"/>
                <a:cs typeface="+mn-cs"/>
              </a:rPr>
              <a:t>toolstack</a:t>
            </a:r>
            <a:r>
              <a:rPr lang="en-GB" sz="1200" b="0" i="0" kern="1200" dirty="0" smtClean="0">
                <a:solidFill>
                  <a:schemeClr val="tx1"/>
                </a:solidFill>
                <a:effectLst/>
                <a:latin typeface="Times New Roman" pitchFamily="18" charset="0"/>
                <a:ea typeface="+mn-ea"/>
                <a:cs typeface="+mn-cs"/>
              </a:rPr>
              <a:t> and </a:t>
            </a:r>
            <a:r>
              <a:rPr lang="en-GB" sz="1200" b="0" i="0" kern="1200" dirty="0" err="1" smtClean="0">
                <a:solidFill>
                  <a:schemeClr val="tx1"/>
                </a:solidFill>
                <a:effectLst/>
                <a:latin typeface="Times New Roman" pitchFamily="18" charset="0"/>
                <a:ea typeface="+mn-ea"/>
                <a:cs typeface="+mn-cs"/>
              </a:rPr>
              <a:t>xend</a:t>
            </a:r>
            <a:r>
              <a:rPr lang="en-GB" sz="1200" b="0" i="0" kern="1200" dirty="0" smtClean="0">
                <a:solidFill>
                  <a:schemeClr val="tx1"/>
                </a:solidFill>
                <a:effectLst/>
                <a:latin typeface="Times New Roman" pitchFamily="18" charset="0"/>
                <a:ea typeface="+mn-ea"/>
                <a:cs typeface="+mn-cs"/>
              </a:rPr>
              <a:t> is formally deprecated</a:t>
            </a:r>
          </a:p>
          <a:p>
            <a:pPr lvl="1"/>
            <a:r>
              <a:rPr lang="en-GB" sz="1200" b="0" i="0" kern="1200" dirty="0" smtClean="0">
                <a:solidFill>
                  <a:schemeClr val="tx1"/>
                </a:solidFill>
                <a:effectLst/>
                <a:latin typeface="Times New Roman" pitchFamily="18" charset="0"/>
                <a:ea typeface="+mn-ea"/>
                <a:cs typeface="+mn-cs"/>
              </a:rPr>
              <a:t>lots of xl improvements.</a:t>
            </a:r>
          </a:p>
          <a:p>
            <a:pPr lvl="1"/>
            <a:r>
              <a:rPr lang="en-GB" sz="1200" b="0" i="0" kern="1200" dirty="0" smtClean="0">
                <a:solidFill>
                  <a:schemeClr val="tx1"/>
                </a:solidFill>
                <a:effectLst/>
                <a:latin typeface="Times New Roman" pitchFamily="18" charset="0"/>
                <a:ea typeface="+mn-ea"/>
                <a:cs typeface="+mn-cs"/>
              </a:rPr>
              <a:t>we should highlight </a:t>
            </a:r>
            <a:r>
              <a:rPr lang="en-GB" sz="1200" b="0" i="0" kern="1200" dirty="0" err="1" smtClean="0">
                <a:solidFill>
                  <a:schemeClr val="tx1"/>
                </a:solidFill>
                <a:effectLst/>
                <a:latin typeface="Times New Roman" pitchFamily="18" charset="0"/>
                <a:ea typeface="+mn-ea"/>
                <a:cs typeface="+mn-cs"/>
              </a:rPr>
              <a:t>xend</a:t>
            </a:r>
            <a:r>
              <a:rPr lang="en-GB" sz="1200" b="0" i="0" kern="1200" dirty="0" smtClean="0">
                <a:solidFill>
                  <a:schemeClr val="tx1"/>
                </a:solidFill>
                <a:effectLst/>
                <a:latin typeface="Times New Roman" pitchFamily="18" charset="0"/>
                <a:ea typeface="+mn-ea"/>
                <a:cs typeface="+mn-cs"/>
              </a:rPr>
              <a:t> deprecation (not effectively maintained since 2008)</a:t>
            </a:r>
          </a:p>
          <a:p>
            <a:r>
              <a:rPr lang="en-GB" sz="1200" b="0" i="0" kern="1200" dirty="0" smtClean="0">
                <a:solidFill>
                  <a:schemeClr val="tx1"/>
                </a:solidFill>
                <a:effectLst/>
                <a:latin typeface="Times New Roman" pitchFamily="18" charset="0"/>
                <a:ea typeface="+mn-ea"/>
                <a:cs typeface="+mn-cs"/>
              </a:rPr>
              <a:t>Remus compression (compression of memory image improves performance)</a:t>
            </a:r>
          </a:p>
          <a:p>
            <a:r>
              <a:rPr lang="en-GB" sz="1200" b="0" i="0" kern="1200" dirty="0" smtClean="0">
                <a:solidFill>
                  <a:schemeClr val="tx1"/>
                </a:solidFill>
                <a:effectLst/>
                <a:latin typeface="Times New Roman" pitchFamily="18" charset="0"/>
                <a:ea typeface="+mn-ea"/>
                <a:cs typeface="+mn-cs"/>
              </a:rPr>
              <a:t>Prefer </a:t>
            </a:r>
            <a:r>
              <a:rPr lang="en-GB" sz="1200" b="0" i="0" kern="1200" dirty="0" err="1" smtClean="0">
                <a:solidFill>
                  <a:schemeClr val="tx1"/>
                </a:solidFill>
                <a:effectLst/>
                <a:latin typeface="Times New Roman" pitchFamily="18" charset="0"/>
                <a:ea typeface="+mn-ea"/>
                <a:cs typeface="+mn-cs"/>
              </a:rPr>
              <a:t>oxenstored</a:t>
            </a:r>
            <a:r>
              <a:rPr lang="en-GB" sz="1200" b="0" i="0" kern="1200" dirty="0" smtClean="0">
                <a:solidFill>
                  <a:schemeClr val="tx1"/>
                </a:solidFill>
                <a:effectLst/>
                <a:latin typeface="Times New Roman" pitchFamily="18" charset="0"/>
                <a:ea typeface="+mn-ea"/>
                <a:cs typeface="+mn-cs"/>
              </a:rPr>
              <a:t> when available (improves scalability!)</a:t>
            </a:r>
          </a:p>
          <a:p>
            <a:r>
              <a:rPr lang="en-GB" sz="1200" b="0" i="0" kern="1200" dirty="0" smtClean="0">
                <a:solidFill>
                  <a:schemeClr val="tx1"/>
                </a:solidFill>
                <a:effectLst/>
                <a:latin typeface="Times New Roman" pitchFamily="18" charset="0"/>
                <a:ea typeface="+mn-ea"/>
                <a:cs typeface="+mn-cs"/>
              </a:rPr>
              <a:t>Support for upstream </a:t>
            </a:r>
            <a:r>
              <a:rPr lang="en-GB" sz="1200" b="0" i="0" kern="1200" dirty="0" err="1" smtClean="0">
                <a:solidFill>
                  <a:schemeClr val="tx1"/>
                </a:solidFill>
                <a:effectLst/>
                <a:latin typeface="Times New Roman" pitchFamily="18" charset="0"/>
                <a:ea typeface="+mn-ea"/>
                <a:cs typeface="+mn-cs"/>
              </a:rPr>
              <a:t>qemu</a:t>
            </a:r>
            <a:r>
              <a:rPr lang="en-GB" sz="1200" b="0" i="0" kern="1200" dirty="0" smtClean="0">
                <a:solidFill>
                  <a:schemeClr val="tx1"/>
                </a:solidFill>
                <a:effectLst/>
                <a:latin typeface="Times New Roman" pitchFamily="18" charset="0"/>
                <a:ea typeface="+mn-ea"/>
                <a:cs typeface="+mn-cs"/>
              </a:rPr>
              <a:t>; nearing feature parity (non default still, but we want people to be testing it)</a:t>
            </a:r>
          </a:p>
          <a:p>
            <a:r>
              <a:rPr lang="en-GB" sz="1200" b="0" i="0" kern="1200" dirty="0" smtClean="0">
                <a:solidFill>
                  <a:schemeClr val="tx1"/>
                </a:solidFill>
                <a:effectLst/>
                <a:latin typeface="Times New Roman" pitchFamily="18" charset="0"/>
                <a:ea typeface="+mn-ea"/>
                <a:cs typeface="+mn-cs"/>
              </a:rPr>
              <a:t>Added </a:t>
            </a:r>
            <a:r>
              <a:rPr lang="en-GB" sz="1200" b="0" i="0" kern="1200" dirty="0" err="1" smtClean="0">
                <a:solidFill>
                  <a:schemeClr val="tx1"/>
                </a:solidFill>
                <a:effectLst/>
                <a:latin typeface="Times New Roman" pitchFamily="18" charset="0"/>
                <a:ea typeface="+mn-ea"/>
                <a:cs typeface="+mn-cs"/>
              </a:rPr>
              <a:t>libvchan</a:t>
            </a:r>
            <a:r>
              <a:rPr lang="en-GB" sz="1200" b="0" i="0" kern="1200" dirty="0" smtClean="0">
                <a:solidFill>
                  <a:schemeClr val="tx1"/>
                </a:solidFill>
                <a:effectLst/>
                <a:latin typeface="Times New Roman" pitchFamily="18" charset="0"/>
                <a:ea typeface="+mn-ea"/>
                <a:cs typeface="+mn-cs"/>
              </a:rPr>
              <a:t> to xen mainline(cross domain </a:t>
            </a:r>
            <a:r>
              <a:rPr lang="en-GB" sz="1200" b="0" i="0" kern="1200" dirty="0" err="1" smtClean="0">
                <a:solidFill>
                  <a:schemeClr val="tx1"/>
                </a:solidFill>
                <a:effectLst/>
                <a:latin typeface="Times New Roman" pitchFamily="18" charset="0"/>
                <a:ea typeface="+mn-ea"/>
                <a:cs typeface="+mn-cs"/>
              </a:rPr>
              <a:t>comms</a:t>
            </a:r>
            <a:r>
              <a:rPr lang="en-GB" sz="1200" b="0" i="0" kern="1200" dirty="0" smtClean="0">
                <a:solidFill>
                  <a:schemeClr val="tx1"/>
                </a:solidFill>
                <a:effectLst/>
                <a:latin typeface="Times New Roman" pitchFamily="18" charset="0"/>
                <a:ea typeface="+mn-ea"/>
                <a:cs typeface="+mn-cs"/>
              </a:rPr>
              <a:t>)</a:t>
            </a:r>
          </a:p>
          <a:p>
            <a:r>
              <a:rPr lang="en-GB" sz="1200" b="0" i="0" kern="1200" dirty="0" smtClean="0">
                <a:solidFill>
                  <a:schemeClr val="tx1"/>
                </a:solidFill>
                <a:effectLst/>
                <a:latin typeface="Times New Roman" pitchFamily="18" charset="0"/>
                <a:ea typeface="+mn-ea"/>
                <a:cs typeface="+mn-cs"/>
              </a:rPr>
              <a:t>[</a:t>
            </a:r>
            <a:r>
              <a:rPr lang="en-GB" sz="1200" b="0" i="0" u="none" strike="noStrike" kern="1200" dirty="0" smtClean="0">
                <a:solidFill>
                  <a:schemeClr val="tx1"/>
                </a:solidFill>
                <a:effectLst/>
                <a:latin typeface="Times New Roman" pitchFamily="18" charset="0"/>
                <a:ea typeface="+mn-ea"/>
                <a:cs typeface="+mn-cs"/>
                <a:hlinkClick r:id="rId4" tooltip="Edit section: Xen"/>
              </a:rPr>
              <a:t>edit</a:t>
            </a:r>
            <a:r>
              <a:rPr lang="en-GB" sz="1200" b="0" i="0" kern="1200" dirty="0" smtClean="0">
                <a:solidFill>
                  <a:schemeClr val="tx1"/>
                </a:solidFill>
                <a:effectLst/>
                <a:latin typeface="Times New Roman" pitchFamily="18" charset="0"/>
                <a:ea typeface="+mn-ea"/>
                <a:cs typeface="+mn-cs"/>
              </a:rPr>
              <a:t>]</a:t>
            </a:r>
            <a:r>
              <a:rPr lang="en-GB" sz="1200" b="1" i="0" kern="1200" dirty="0" smtClean="0">
                <a:solidFill>
                  <a:schemeClr val="tx1"/>
                </a:solidFill>
                <a:effectLst/>
                <a:latin typeface="Times New Roman" pitchFamily="18" charset="0"/>
                <a:ea typeface="+mn-ea"/>
                <a:cs typeface="+mn-cs"/>
              </a:rPr>
              <a:t>Xen</a:t>
            </a:r>
          </a:p>
          <a:p>
            <a:r>
              <a:rPr lang="en-GB" sz="1200" b="0" i="0" kern="1200" dirty="0" smtClean="0">
                <a:solidFill>
                  <a:schemeClr val="tx1"/>
                </a:solidFill>
                <a:effectLst/>
                <a:latin typeface="Times New Roman" pitchFamily="18" charset="0"/>
                <a:ea typeface="+mn-ea"/>
                <a:cs typeface="+mn-cs"/>
              </a:rPr>
              <a:t>Improvements to paging and sharing, enabling higher VM density for VDI use-cases</a:t>
            </a:r>
          </a:p>
          <a:p>
            <a:r>
              <a:rPr lang="en-GB" sz="1200" b="0" i="0" kern="1200" dirty="0" smtClean="0">
                <a:solidFill>
                  <a:schemeClr val="tx1"/>
                </a:solidFill>
                <a:effectLst/>
                <a:latin typeface="Times New Roman" pitchFamily="18" charset="0"/>
                <a:ea typeface="+mn-ea"/>
                <a:cs typeface="+mn-cs"/>
              </a:rPr>
              <a:t>EFI (extensible Firmware Interface) support for HV (i.e. if I have a machine that has EFI, I can use Xen on it)</a:t>
            </a:r>
          </a:p>
          <a:p>
            <a:r>
              <a:rPr lang="en-GB" sz="1200" b="0" i="0" kern="1200" dirty="0" smtClean="0">
                <a:solidFill>
                  <a:schemeClr val="tx1"/>
                </a:solidFill>
                <a:effectLst/>
                <a:latin typeface="Times New Roman" pitchFamily="18" charset="0"/>
                <a:ea typeface="+mn-ea"/>
                <a:cs typeface="+mn-cs"/>
              </a:rPr>
              <a:t>Support up to 256 Host CPUs for 64 bit h/v (from 128)</a:t>
            </a:r>
          </a:p>
          <a:p>
            <a:r>
              <a:rPr lang="en-GB" sz="1200" b="0" i="0" kern="1200" dirty="0" smtClean="0">
                <a:solidFill>
                  <a:schemeClr val="tx1"/>
                </a:solidFill>
                <a:effectLst/>
                <a:latin typeface="Times New Roman" pitchFamily="18" charset="0"/>
                <a:ea typeface="+mn-ea"/>
                <a:cs typeface="+mn-cs"/>
              </a:rPr>
              <a:t>Support dom0 kernels compressed with </a:t>
            </a:r>
            <a:r>
              <a:rPr lang="en-GB" sz="1200" b="0" i="0" kern="1200" dirty="0" err="1" smtClean="0">
                <a:solidFill>
                  <a:schemeClr val="tx1"/>
                </a:solidFill>
                <a:effectLst/>
                <a:latin typeface="Times New Roman" pitchFamily="18" charset="0"/>
                <a:ea typeface="+mn-ea"/>
                <a:cs typeface="+mn-cs"/>
              </a:rPr>
              <a:t>xz</a:t>
            </a:r>
            <a:endParaRPr lang="en-GB" sz="1200" b="0" i="0" kern="1200" dirty="0" smtClean="0">
              <a:solidFill>
                <a:schemeClr val="tx1"/>
              </a:solidFill>
              <a:effectLst/>
              <a:latin typeface="Times New Roman" pitchFamily="18" charset="0"/>
              <a:ea typeface="+mn-ea"/>
              <a:cs typeface="+mn-cs"/>
            </a:endParaRPr>
          </a:p>
          <a:p>
            <a:r>
              <a:rPr lang="en-GB" sz="1200" b="0" i="0" kern="1200" dirty="0" smtClean="0">
                <a:solidFill>
                  <a:schemeClr val="tx1"/>
                </a:solidFill>
                <a:effectLst/>
                <a:latin typeface="Times New Roman" pitchFamily="18" charset="0"/>
                <a:ea typeface="+mn-ea"/>
                <a:cs typeface="+mn-cs"/>
              </a:rPr>
              <a:t>Per-device interrupt remapping (increases scalability)</a:t>
            </a:r>
          </a:p>
          <a:p>
            <a:r>
              <a:rPr lang="en-GB" sz="1200" b="0" i="0" kern="1200" dirty="0" smtClean="0">
                <a:solidFill>
                  <a:schemeClr val="tx1"/>
                </a:solidFill>
                <a:effectLst/>
                <a:latin typeface="Times New Roman" pitchFamily="18" charset="0"/>
                <a:ea typeface="+mn-ea"/>
                <a:cs typeface="+mn-cs"/>
              </a:rPr>
              <a:t>Support for </a:t>
            </a:r>
            <a:r>
              <a:rPr lang="en-GB" sz="1200" b="0" i="0" kern="1200" dirty="0" err="1" smtClean="0">
                <a:solidFill>
                  <a:schemeClr val="tx1"/>
                </a:solidFill>
                <a:effectLst/>
                <a:latin typeface="Times New Roman" pitchFamily="18" charset="0"/>
                <a:ea typeface="+mn-ea"/>
                <a:cs typeface="+mn-cs"/>
              </a:rPr>
              <a:t>pvhvm</a:t>
            </a:r>
            <a:r>
              <a:rPr lang="en-GB" sz="1200" b="0" i="0" kern="1200" dirty="0" smtClean="0">
                <a:solidFill>
                  <a:schemeClr val="tx1"/>
                </a:solidFill>
                <a:effectLst/>
                <a:latin typeface="Times New Roman" pitchFamily="18" charset="0"/>
                <a:ea typeface="+mn-ea"/>
                <a:cs typeface="+mn-cs"/>
              </a:rPr>
              <a:t> guest direct </a:t>
            </a:r>
            <a:r>
              <a:rPr lang="en-GB" sz="1200" b="0" i="0" kern="1200" dirty="0" err="1" smtClean="0">
                <a:solidFill>
                  <a:schemeClr val="tx1"/>
                </a:solidFill>
                <a:effectLst/>
                <a:latin typeface="Times New Roman" pitchFamily="18" charset="0"/>
                <a:ea typeface="+mn-ea"/>
                <a:cs typeface="+mn-cs"/>
              </a:rPr>
              <a:t>pirq</a:t>
            </a:r>
            <a:r>
              <a:rPr lang="en-GB" sz="1200" b="0" i="0" kern="1200" dirty="0" smtClean="0">
                <a:solidFill>
                  <a:schemeClr val="tx1"/>
                </a:solidFill>
                <a:effectLst/>
                <a:latin typeface="Times New Roman" pitchFamily="18" charset="0"/>
                <a:ea typeface="+mn-ea"/>
                <a:cs typeface="+mn-cs"/>
              </a:rPr>
              <a:t> injection (Performance improvement for PCI </a:t>
            </a:r>
            <a:r>
              <a:rPr lang="en-GB" sz="1200" b="0" i="0" kern="1200" dirty="0" err="1" smtClean="0">
                <a:solidFill>
                  <a:schemeClr val="tx1"/>
                </a:solidFill>
                <a:effectLst/>
                <a:latin typeface="Times New Roman" pitchFamily="18" charset="0"/>
                <a:ea typeface="+mn-ea"/>
                <a:cs typeface="+mn-cs"/>
              </a:rPr>
              <a:t>passthrough</a:t>
            </a:r>
            <a:r>
              <a:rPr lang="en-GB" sz="1200" b="0" i="0" kern="1200" dirty="0" smtClean="0">
                <a:solidFill>
                  <a:schemeClr val="tx1"/>
                </a:solidFill>
                <a:effectLst/>
                <a:latin typeface="Times New Roman" pitchFamily="18" charset="0"/>
                <a:ea typeface="+mn-ea"/>
                <a:cs typeface="+mn-cs"/>
              </a:rPr>
              <a:t> for Linux Guests)</a:t>
            </a:r>
          </a:p>
          <a:p>
            <a:r>
              <a:rPr lang="en-GB" sz="1200" b="0" i="0" kern="1200" dirty="0" smtClean="0">
                <a:solidFill>
                  <a:schemeClr val="tx1"/>
                </a:solidFill>
                <a:effectLst/>
                <a:latin typeface="Times New Roman" pitchFamily="18" charset="0"/>
                <a:ea typeface="+mn-ea"/>
                <a:cs typeface="+mn-cs"/>
              </a:rPr>
              <a:t>Intel SMEP (Supervisor Mode Execution Protection) support</a:t>
            </a:r>
          </a:p>
          <a:p>
            <a:r>
              <a:rPr lang="en-GB" sz="1200" b="0" i="0" kern="1200" dirty="0" err="1" smtClean="0">
                <a:solidFill>
                  <a:schemeClr val="tx1"/>
                </a:solidFill>
                <a:effectLst/>
                <a:latin typeface="Times New Roman" pitchFamily="18" charset="0"/>
                <a:ea typeface="+mn-ea"/>
                <a:cs typeface="+mn-cs"/>
              </a:rPr>
              <a:t>Mem</a:t>
            </a:r>
            <a:r>
              <a:rPr lang="en-GB" sz="1200" b="0" i="0" kern="1200" dirty="0" smtClean="0">
                <a:solidFill>
                  <a:schemeClr val="tx1"/>
                </a:solidFill>
                <a:effectLst/>
                <a:latin typeface="Times New Roman" pitchFamily="18" charset="0"/>
                <a:ea typeface="+mn-ea"/>
                <a:cs typeface="+mn-cs"/>
              </a:rPr>
              <a:t> event stuff? (Allows to externally observe what guests are up to and can be used for external virus checking - not sure what the right terminology is)</a:t>
            </a:r>
          </a:p>
          <a:p>
            <a:r>
              <a:rPr lang="en-GB" sz="1200" b="0" i="0" kern="1200" dirty="0" smtClean="0">
                <a:solidFill>
                  <a:schemeClr val="tx1"/>
                </a:solidFill>
                <a:effectLst/>
                <a:latin typeface="Times New Roman" pitchFamily="18" charset="0"/>
                <a:ea typeface="+mn-ea"/>
                <a:cs typeface="+mn-cs"/>
              </a:rPr>
              <a:t>Multiple PCI segment support</a:t>
            </a:r>
          </a:p>
          <a:p>
            <a:r>
              <a:rPr lang="en-GB" sz="1200" b="0" i="0" kern="1200" dirty="0" smtClean="0">
                <a:solidFill>
                  <a:schemeClr val="tx1"/>
                </a:solidFill>
                <a:effectLst/>
                <a:latin typeface="Times New Roman" pitchFamily="18" charset="0"/>
                <a:ea typeface="+mn-ea"/>
                <a:cs typeface="+mn-cs"/>
              </a:rPr>
              <a:t>Added </a:t>
            </a:r>
            <a:r>
              <a:rPr lang="en-GB" sz="1200" b="0" i="0" kern="1200" dirty="0" err="1" smtClean="0">
                <a:solidFill>
                  <a:schemeClr val="tx1"/>
                </a:solidFill>
                <a:effectLst/>
                <a:latin typeface="Times New Roman" pitchFamily="18" charset="0"/>
                <a:ea typeface="+mn-ea"/>
                <a:cs typeface="+mn-cs"/>
              </a:rPr>
              <a:t>xsave</a:t>
            </a:r>
            <a:r>
              <a:rPr lang="en-GB" sz="1200" b="0" i="0" kern="1200" dirty="0" smtClean="0">
                <a:solidFill>
                  <a:schemeClr val="tx1"/>
                </a:solidFill>
                <a:effectLst/>
                <a:latin typeface="Times New Roman" pitchFamily="18" charset="0"/>
                <a:ea typeface="+mn-ea"/>
                <a:cs typeface="+mn-cs"/>
              </a:rPr>
              <a:t> support(floating point)</a:t>
            </a:r>
          </a:p>
          <a:p>
            <a:r>
              <a:rPr lang="en-GB" sz="1200" b="0" i="0" kern="1200" dirty="0" smtClean="0">
                <a:solidFill>
                  <a:schemeClr val="tx1"/>
                </a:solidFill>
                <a:effectLst/>
                <a:latin typeface="Times New Roman" pitchFamily="18" charset="0"/>
                <a:ea typeface="+mn-ea"/>
                <a:cs typeface="+mn-cs"/>
              </a:rPr>
              <a:t>Lots of XSM / Flask fixes (security)</a:t>
            </a:r>
          </a:p>
          <a:p>
            <a:r>
              <a:rPr lang="en-GB" sz="1200" b="0" i="0" kern="1200" dirty="0" smtClean="0">
                <a:solidFill>
                  <a:schemeClr val="tx1"/>
                </a:solidFill>
                <a:effectLst/>
                <a:latin typeface="Times New Roman" pitchFamily="18" charset="0"/>
                <a:ea typeface="+mn-ea"/>
                <a:cs typeface="+mn-cs"/>
              </a:rPr>
              <a:t>AMD SVM "</a:t>
            </a:r>
            <a:r>
              <a:rPr lang="en-GB" sz="1200" b="0" i="0" kern="1200" dirty="0" err="1" smtClean="0">
                <a:solidFill>
                  <a:schemeClr val="tx1"/>
                </a:solidFill>
                <a:effectLst/>
                <a:latin typeface="Times New Roman" pitchFamily="18" charset="0"/>
                <a:ea typeface="+mn-ea"/>
                <a:cs typeface="+mn-cs"/>
              </a:rPr>
              <a:t>DecodeAssist</a:t>
            </a:r>
            <a:r>
              <a:rPr lang="en-GB" sz="1200" b="0" i="0" kern="1200" dirty="0" smtClean="0">
                <a:solidFill>
                  <a:schemeClr val="tx1"/>
                </a:solidFill>
                <a:effectLst/>
                <a:latin typeface="Times New Roman" pitchFamily="18" charset="0"/>
                <a:ea typeface="+mn-ea"/>
                <a:cs typeface="+mn-cs"/>
              </a:rPr>
              <a:t>" support (AMD CPU feature that avoids emulation and increases performance)</a:t>
            </a:r>
          </a:p>
          <a:p>
            <a:r>
              <a:rPr lang="en-GB" sz="1200" b="0" i="0" kern="1200" dirty="0" smtClean="0">
                <a:solidFill>
                  <a:schemeClr val="tx1"/>
                </a:solidFill>
                <a:effectLst/>
                <a:latin typeface="Times New Roman" pitchFamily="18" charset="0"/>
                <a:ea typeface="+mn-ea"/>
                <a:cs typeface="+mn-cs"/>
              </a:rPr>
              <a:t>[</a:t>
            </a:r>
            <a:r>
              <a:rPr lang="en-GB" sz="1200" b="0" i="0" u="none" strike="noStrike" kern="1200" dirty="0" smtClean="0">
                <a:solidFill>
                  <a:schemeClr val="tx1"/>
                </a:solidFill>
                <a:effectLst/>
                <a:latin typeface="Times New Roman" pitchFamily="18" charset="0"/>
                <a:ea typeface="+mn-ea"/>
                <a:cs typeface="+mn-cs"/>
                <a:hlinkClick r:id="rId5" tooltip="Edit section: Removed Functionality"/>
              </a:rPr>
              <a:t>edit</a:t>
            </a:r>
            <a:r>
              <a:rPr lang="en-GB" sz="1200" b="0" i="0" kern="1200" dirty="0" smtClean="0">
                <a:solidFill>
                  <a:schemeClr val="tx1"/>
                </a:solidFill>
                <a:effectLst/>
                <a:latin typeface="Times New Roman" pitchFamily="18" charset="0"/>
                <a:ea typeface="+mn-ea"/>
                <a:cs typeface="+mn-cs"/>
              </a:rPr>
              <a:t>]</a:t>
            </a:r>
            <a:r>
              <a:rPr lang="en-GB" sz="1200" b="1" i="0" kern="1200" dirty="0" smtClean="0">
                <a:solidFill>
                  <a:schemeClr val="tx1"/>
                </a:solidFill>
                <a:effectLst/>
                <a:latin typeface="Times New Roman" pitchFamily="18" charset="0"/>
                <a:ea typeface="+mn-ea"/>
                <a:cs typeface="+mn-cs"/>
              </a:rPr>
              <a:t>Removed Functionality</a:t>
            </a:r>
          </a:p>
          <a:p>
            <a:r>
              <a:rPr lang="en-GB" sz="1200" b="0" i="0" kern="1200" dirty="0" smtClean="0">
                <a:solidFill>
                  <a:schemeClr val="tx1"/>
                </a:solidFill>
                <a:effectLst/>
                <a:latin typeface="Times New Roman" pitchFamily="18" charset="0"/>
                <a:ea typeface="+mn-ea"/>
                <a:cs typeface="+mn-cs"/>
              </a:rPr>
              <a:t>ACM (alternative XSM to Flask) was removed (unmaintained)</a:t>
            </a:r>
          </a:p>
          <a:p>
            <a:r>
              <a:rPr lang="en-GB" sz="1200" b="0" i="0" kern="1200" dirty="0" smtClean="0">
                <a:solidFill>
                  <a:schemeClr val="tx1"/>
                </a:solidFill>
                <a:effectLst/>
                <a:latin typeface="Times New Roman" pitchFamily="18" charset="0"/>
                <a:ea typeface="+mn-ea"/>
                <a:cs typeface="+mn-cs"/>
              </a:rPr>
              <a:t>Removed </a:t>
            </a:r>
            <a:r>
              <a:rPr lang="en-GB" sz="1200" b="0" i="0" kern="1200" dirty="0" err="1" smtClean="0">
                <a:solidFill>
                  <a:schemeClr val="tx1"/>
                </a:solidFill>
                <a:effectLst/>
                <a:latin typeface="Times New Roman" pitchFamily="18" charset="0"/>
                <a:ea typeface="+mn-ea"/>
                <a:cs typeface="+mn-cs"/>
              </a:rPr>
              <a:t>vnet</a:t>
            </a:r>
            <a:r>
              <a:rPr lang="en-GB" sz="1200" b="0" i="0" kern="1200" dirty="0" smtClean="0">
                <a:solidFill>
                  <a:schemeClr val="tx1"/>
                </a:solidFill>
                <a:effectLst/>
                <a:latin typeface="Times New Roman" pitchFamily="18" charset="0"/>
                <a:ea typeface="+mn-ea"/>
                <a:cs typeface="+mn-cs"/>
              </a:rPr>
              <a:t> (unmaintained)</a:t>
            </a:r>
          </a:p>
          <a:p>
            <a:r>
              <a:rPr lang="en-GB" sz="1200" b="0" i="0" kern="1200" dirty="0" smtClean="0">
                <a:solidFill>
                  <a:schemeClr val="tx1"/>
                </a:solidFill>
                <a:effectLst/>
                <a:latin typeface="Times New Roman" pitchFamily="18" charset="0"/>
                <a:ea typeface="+mn-ea"/>
                <a:cs typeface="+mn-cs"/>
              </a:rPr>
              <a:t>[</a:t>
            </a:r>
            <a:r>
              <a:rPr lang="en-GB" sz="1200" b="0" i="0" u="none" strike="noStrike" kern="1200" dirty="0" smtClean="0">
                <a:solidFill>
                  <a:schemeClr val="tx1"/>
                </a:solidFill>
                <a:effectLst/>
                <a:latin typeface="Times New Roman" pitchFamily="18" charset="0"/>
                <a:ea typeface="+mn-ea"/>
                <a:cs typeface="+mn-cs"/>
                <a:hlinkClick r:id="rId6" tooltip="Edit section: Xen Development Support"/>
              </a:rPr>
              <a:t>edit</a:t>
            </a:r>
            <a:r>
              <a:rPr lang="en-GB" sz="1200" b="0" i="0" kern="1200" dirty="0" smtClean="0">
                <a:solidFill>
                  <a:schemeClr val="tx1"/>
                </a:solidFill>
                <a:effectLst/>
                <a:latin typeface="Times New Roman" pitchFamily="18" charset="0"/>
                <a:ea typeface="+mn-ea"/>
                <a:cs typeface="+mn-cs"/>
              </a:rPr>
              <a:t>]</a:t>
            </a:r>
            <a:r>
              <a:rPr lang="en-GB" sz="1200" b="1" i="0" kern="1200" dirty="0" smtClean="0">
                <a:solidFill>
                  <a:schemeClr val="tx1"/>
                </a:solidFill>
                <a:effectLst/>
                <a:latin typeface="Times New Roman" pitchFamily="18" charset="0"/>
                <a:ea typeface="+mn-ea"/>
                <a:cs typeface="+mn-cs"/>
              </a:rPr>
              <a:t>Xen Development Support</a:t>
            </a:r>
          </a:p>
          <a:p>
            <a:r>
              <a:rPr lang="en-GB" sz="1200" b="0" i="0" kern="1200" dirty="0" smtClean="0">
                <a:solidFill>
                  <a:schemeClr val="tx1"/>
                </a:solidFill>
                <a:effectLst/>
                <a:latin typeface="Times New Roman" pitchFamily="18" charset="0"/>
                <a:ea typeface="+mn-ea"/>
                <a:cs typeface="+mn-cs"/>
              </a:rPr>
              <a:t>Can build with clang</a:t>
            </a:r>
          </a:p>
          <a:p>
            <a:r>
              <a:rPr lang="en-GB" sz="1200" b="0" i="0" kern="1200" dirty="0" smtClean="0">
                <a:solidFill>
                  <a:schemeClr val="tx1"/>
                </a:solidFill>
                <a:effectLst/>
                <a:latin typeface="Times New Roman" pitchFamily="18" charset="0"/>
                <a:ea typeface="+mn-ea"/>
                <a:cs typeface="+mn-cs"/>
              </a:rPr>
              <a:t>Added "make deb" target</a:t>
            </a:r>
          </a:p>
          <a:p>
            <a:r>
              <a:rPr lang="en-GB" sz="1200" b="0" i="0" kern="1200" dirty="0" smtClean="0">
                <a:solidFill>
                  <a:schemeClr val="tx1"/>
                </a:solidFill>
                <a:effectLst/>
                <a:latin typeface="Times New Roman" pitchFamily="18" charset="0"/>
                <a:ea typeface="+mn-ea"/>
                <a:cs typeface="+mn-cs"/>
              </a:rPr>
              <a:t>Lots of </a:t>
            </a:r>
            <a:r>
              <a:rPr lang="en-GB" sz="1200" b="0" i="0" kern="1200" dirty="0" err="1" smtClean="0">
                <a:solidFill>
                  <a:schemeClr val="tx1"/>
                </a:solidFill>
                <a:effectLst/>
                <a:latin typeface="Times New Roman" pitchFamily="18" charset="0"/>
                <a:ea typeface="+mn-ea"/>
                <a:cs typeface="+mn-cs"/>
              </a:rPr>
              <a:t>xentrace</a:t>
            </a:r>
            <a:r>
              <a:rPr lang="en-GB" sz="1200" b="0" i="0" kern="1200" dirty="0" smtClean="0">
                <a:solidFill>
                  <a:schemeClr val="tx1"/>
                </a:solidFill>
                <a:effectLst/>
                <a:latin typeface="Times New Roman" pitchFamily="18" charset="0"/>
                <a:ea typeface="+mn-ea"/>
                <a:cs typeface="+mn-cs"/>
              </a:rPr>
              <a:t> improvements</a:t>
            </a:r>
          </a:p>
          <a:p>
            <a:r>
              <a:rPr lang="en-GB" sz="1200" b="0" i="0" kern="1200" dirty="0" smtClean="0">
                <a:solidFill>
                  <a:schemeClr val="tx1"/>
                </a:solidFill>
                <a:effectLst/>
                <a:latin typeface="Times New Roman" pitchFamily="18" charset="0"/>
                <a:ea typeface="+mn-ea"/>
                <a:cs typeface="+mn-cs"/>
              </a:rPr>
              <a:t>update </a:t>
            </a:r>
            <a:r>
              <a:rPr lang="en-GB" sz="1200" b="0" i="0" kern="1200" dirty="0" err="1" smtClean="0">
                <a:solidFill>
                  <a:schemeClr val="tx1"/>
                </a:solidFill>
                <a:effectLst/>
                <a:latin typeface="Times New Roman" pitchFamily="18" charset="0"/>
                <a:ea typeface="+mn-ea"/>
                <a:cs typeface="+mn-cs"/>
              </a:rPr>
              <a:t>ocaml</a:t>
            </a:r>
            <a:r>
              <a:rPr lang="en-GB" sz="1200" b="0" i="0" kern="1200" dirty="0" smtClean="0">
                <a:solidFill>
                  <a:schemeClr val="tx1"/>
                </a:solidFill>
                <a:effectLst/>
                <a:latin typeface="Times New Roman" pitchFamily="18" charset="0"/>
                <a:ea typeface="+mn-ea"/>
                <a:cs typeface="+mn-cs"/>
              </a:rPr>
              <a:t> bindings and make them usable by </a:t>
            </a:r>
            <a:r>
              <a:rPr lang="en-GB" sz="1200" b="0" i="0" kern="1200" dirty="0" err="1" smtClean="0">
                <a:solidFill>
                  <a:schemeClr val="tx1"/>
                </a:solidFill>
                <a:effectLst/>
                <a:latin typeface="Times New Roman" pitchFamily="18" charset="0"/>
                <a:ea typeface="+mn-ea"/>
                <a:cs typeface="+mn-cs"/>
              </a:rPr>
              <a:t>xapi</a:t>
            </a:r>
            <a:r>
              <a:rPr lang="en-GB" sz="1200" b="0" i="0" kern="1200" dirty="0" smtClean="0">
                <a:solidFill>
                  <a:schemeClr val="tx1"/>
                </a:solidFill>
                <a:effectLst/>
                <a:latin typeface="Times New Roman" pitchFamily="18" charset="0"/>
                <a:ea typeface="+mn-ea"/>
                <a:cs typeface="+mn-cs"/>
              </a:rPr>
              <a:t> (which previously had it's own fork of the same codebase)</a:t>
            </a:r>
            <a:endParaRPr lang="en-GB" sz="1200" b="0" i="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37</a:t>
            </a:fld>
            <a:endParaRPr lang="en-US"/>
          </a:p>
        </p:txBody>
      </p:sp>
    </p:spTree>
    <p:extLst>
      <p:ext uri="{BB962C8B-B14F-4D97-AF65-F5344CB8AC3E}">
        <p14:creationId xmlns:p14="http://schemas.microsoft.com/office/powerpoint/2010/main" val="118934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38</a:t>
            </a:fld>
            <a:endParaRPr lang="en-US"/>
          </a:p>
        </p:txBody>
      </p:sp>
    </p:spTree>
    <p:extLst>
      <p:ext uri="{BB962C8B-B14F-4D97-AF65-F5344CB8AC3E}">
        <p14:creationId xmlns:p14="http://schemas.microsoft.com/office/powerpoint/2010/main" val="3516492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dirty="0" smtClean="0"/>
              <a:t>Note: 10</a:t>
            </a:r>
            <a:r>
              <a:rPr lang="en-GB" baseline="30000" dirty="0" smtClean="0"/>
              <a:t>th</a:t>
            </a:r>
            <a:r>
              <a:rPr lang="en-GB" dirty="0" smtClean="0"/>
              <a:t> birthday of the project is coming up </a:t>
            </a: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3</a:t>
            </a:fld>
            <a:endParaRPr lang="en-US"/>
          </a:p>
        </p:txBody>
      </p:sp>
    </p:spTree>
    <p:extLst>
      <p:ext uri="{BB962C8B-B14F-4D97-AF65-F5344CB8AC3E}">
        <p14:creationId xmlns:p14="http://schemas.microsoft.com/office/powerpoint/2010/main" val="1137022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Just one example</a:t>
            </a:r>
            <a:r>
              <a:rPr lang="en-GB" b="1" baseline="0" dirty="0" smtClean="0"/>
              <a:t> of a survey, many more</a:t>
            </a:r>
            <a:endParaRPr lang="en-GB"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http://www.colt.net/cio-research/z2-cloud-2.html</a:t>
            </a:r>
          </a:p>
          <a:p>
            <a:endParaRPr lang="en-GB" dirty="0" smtClean="0"/>
          </a:p>
          <a:p>
            <a:r>
              <a:rPr lang="en-GB" dirty="0" smtClean="0"/>
              <a:t>According</a:t>
            </a:r>
            <a:r>
              <a:rPr lang="en-GB" baseline="0" dirty="0" smtClean="0"/>
              <a:t> to many surveys, security is actually the main reason which makes or breaks cloud adoption</a:t>
            </a:r>
          </a:p>
          <a:p>
            <a:pPr marL="171450" indent="-171450">
              <a:buFontTx/>
              <a:buChar char="-"/>
            </a:pPr>
            <a:r>
              <a:rPr lang="en-GB" baseline="0" dirty="0" smtClean="0"/>
              <a:t>Better security means more adoption</a:t>
            </a:r>
          </a:p>
          <a:p>
            <a:pPr marL="171450" indent="-171450">
              <a:buFontTx/>
              <a:buChar char="-"/>
            </a:pPr>
            <a:r>
              <a:rPr lang="en-GB" baseline="0" dirty="0" smtClean="0"/>
              <a:t>Concerns about security means slowed adoption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1" dirty="0" smtClean="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39</a:t>
            </a:fld>
            <a:endParaRPr lang="en-US"/>
          </a:p>
        </p:txBody>
      </p:sp>
    </p:spTree>
    <p:extLst>
      <p:ext uri="{BB962C8B-B14F-4D97-AF65-F5344CB8AC3E}">
        <p14:creationId xmlns:p14="http://schemas.microsoft.com/office/powerpoint/2010/main" val="4265807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for a hypervisor,</a:t>
            </a:r>
            <a:r>
              <a:rPr lang="en-GB" baseline="0" dirty="0" smtClean="0"/>
              <a:t> as Xen which is powering 80% of the public cloud – </a:t>
            </a:r>
            <a:r>
              <a:rPr lang="en-GB" baseline="0" dirty="0" err="1" smtClean="0"/>
              <a:t>rackspace</a:t>
            </a:r>
            <a:r>
              <a:rPr lang="en-GB" baseline="0" dirty="0" smtClean="0"/>
              <a:t>, AWS and many other VPS providers use Xen and with cloud computing becoming mainstream, furthering security is really important</a:t>
            </a:r>
          </a:p>
          <a:p>
            <a:pPr marL="0" indent="0">
              <a:buFontTx/>
              <a:buNone/>
            </a:pPr>
            <a:endParaRPr lang="en-GB" baseline="0" dirty="0" smtClean="0"/>
          </a:p>
          <a:p>
            <a:pPr marL="0" indent="0">
              <a:buFontTx/>
              <a:buNone/>
            </a:pPr>
            <a:r>
              <a:rPr lang="en-GB" baseline="0" dirty="0" smtClean="0"/>
              <a:t>One of the key things there is isolation between VMs, but also simplicity as I pointed out earlier</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But there are also a number of advanced features in Xen, which are not that widely know. So I wanted to give y</a:t>
            </a:r>
            <a:r>
              <a:rPr lang="en-GB" dirty="0" smtClean="0"/>
              <a:t>ou a short overview of two of</a:t>
            </a:r>
            <a:r>
              <a:rPr lang="en-GB" baseline="0" dirty="0" smtClean="0"/>
              <a:t> them</a:t>
            </a:r>
            <a:endParaRPr lang="en-GB" dirty="0" smtClean="0"/>
          </a:p>
          <a:p>
            <a:pPr marL="0" indent="0">
              <a:buFontTx/>
              <a:buNone/>
            </a:pPr>
            <a:endParaRPr lang="en-GB" dirty="0"/>
          </a:p>
        </p:txBody>
      </p:sp>
      <p:sp>
        <p:nvSpPr>
          <p:cNvPr id="4" name="Slide Number Placeholder 3"/>
          <p:cNvSpPr>
            <a:spLocks noGrp="1"/>
          </p:cNvSpPr>
          <p:nvPr>
            <p:ph type="sldNum" sz="quarter" idx="10"/>
          </p:nvPr>
        </p:nvSpPr>
        <p:spPr/>
        <p:txBody>
          <a:bodyPr/>
          <a:lstStyle/>
          <a:p>
            <a:pPr>
              <a:defRPr/>
            </a:pPr>
            <a:fld id="{AC90F929-2C3A-4526-B2BB-2FC0DFEE8C18}"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513449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xfrm>
            <a:off x="384175" y="685800"/>
            <a:ext cx="6089650" cy="3429000"/>
          </a:xfrm>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cs typeface="Arial" pitchFamily="34" charset="0"/>
              </a:rPr>
              <a:t>At this point I want to make a quick detour into the different hypervisor architectures</a:t>
            </a:r>
            <a:r>
              <a:rPr lang="en-US" baseline="0" dirty="0" smtClean="0">
                <a:latin typeface="Arial" pitchFamily="34" charset="0"/>
                <a:ea typeface="ＭＳ Ｐゴシック" pitchFamily="34" charset="-128"/>
                <a:cs typeface="Arial" pitchFamily="34" charset="0"/>
              </a:rPr>
              <a:t> from a viewpoint of security.</a:t>
            </a:r>
            <a:endParaRPr lang="en-US" dirty="0" smtClean="0">
              <a:latin typeface="Arial" pitchFamily="34" charset="0"/>
              <a:ea typeface="ＭＳ Ｐゴシック" pitchFamily="34" charset="-128"/>
              <a:cs typeface="Arial" pitchFamily="34" charset="0"/>
            </a:endParaRPr>
          </a:p>
          <a:p>
            <a:endParaRPr lang="en-US" dirty="0" smtClean="0">
              <a:latin typeface="Arial" pitchFamily="34" charset="0"/>
              <a:ea typeface="ＭＳ Ｐゴシック" pitchFamily="34" charset="-128"/>
              <a:cs typeface="Arial" pitchFamily="34" charset="0"/>
            </a:endParaRPr>
          </a:p>
          <a:p>
            <a:r>
              <a:rPr lang="en-US" dirty="0" smtClean="0">
                <a:latin typeface="Arial" pitchFamily="34" charset="0"/>
                <a:ea typeface="ＭＳ Ｐゴシック" pitchFamily="34" charset="-128"/>
                <a:cs typeface="Arial" pitchFamily="34" charset="0"/>
              </a:rPr>
              <a:t>Let’s look at type 1 hypervisor:</a:t>
            </a:r>
          </a:p>
          <a:p>
            <a:pPr marL="171450" indent="-171450">
              <a:buFontTx/>
              <a:buChar char="-"/>
            </a:pPr>
            <a:r>
              <a:rPr lang="en-US" dirty="0" smtClean="0">
                <a:latin typeface="Arial" pitchFamily="34" charset="0"/>
                <a:ea typeface="ＭＳ Ｐゴシック" pitchFamily="34" charset="-128"/>
                <a:cs typeface="Arial" pitchFamily="34" charset="0"/>
              </a:rPr>
              <a:t>Basically</a:t>
            </a:r>
            <a:r>
              <a:rPr lang="en-US" baseline="0" dirty="0" smtClean="0">
                <a:latin typeface="Arial" pitchFamily="34" charset="0"/>
                <a:ea typeface="ＭＳ Ｐゴシック" pitchFamily="34" charset="-128"/>
                <a:cs typeface="Arial" pitchFamily="34" charset="0"/>
              </a:rPr>
              <a:t> a very simple architecture, where the Hypervisor replaces the kernel</a:t>
            </a:r>
          </a:p>
          <a:p>
            <a:pPr marL="171450" indent="-171450">
              <a:buFontTx/>
              <a:buChar char="-"/>
            </a:pPr>
            <a:r>
              <a:rPr lang="en-US" dirty="0" smtClean="0">
                <a:latin typeface="Arial" pitchFamily="34" charset="0"/>
                <a:ea typeface="ＭＳ Ｐゴシック" pitchFamily="34" charset="-128"/>
                <a:cs typeface="Arial" pitchFamily="34" charset="0"/>
              </a:rPr>
              <a:t>The architecture is significantly simpler that a Type 2 hypervisor, because it does not need to provide rich </a:t>
            </a:r>
            <a:r>
              <a:rPr lang="en-US" altLang="en-US" dirty="0" smtClean="0">
                <a:latin typeface="Arial" pitchFamily="34" charset="0"/>
                <a:ea typeface="ＭＳ Ｐゴシック" pitchFamily="34" charset="-128"/>
                <a:cs typeface="Arial" pitchFamily="34" charset="0"/>
              </a:rPr>
              <a:t>“</a:t>
            </a:r>
            <a:r>
              <a:rPr lang="en-US" dirty="0" smtClean="0">
                <a:latin typeface="Arial" pitchFamily="34" charset="0"/>
                <a:ea typeface="ＭＳ Ｐゴシック" pitchFamily="34" charset="-128"/>
                <a:cs typeface="Arial" pitchFamily="34" charset="0"/>
              </a:rPr>
              <a:t>process</a:t>
            </a:r>
            <a:r>
              <a:rPr lang="en-US" altLang="en-US" dirty="0" smtClean="0">
                <a:latin typeface="Arial" pitchFamily="34" charset="0"/>
                <a:ea typeface="ＭＳ Ｐゴシック" pitchFamily="34" charset="-128"/>
                <a:cs typeface="Arial" pitchFamily="34" charset="0"/>
              </a:rPr>
              <a:t>”</a:t>
            </a:r>
            <a:r>
              <a:rPr lang="en-US" dirty="0" smtClean="0">
                <a:latin typeface="Arial" pitchFamily="34" charset="0"/>
                <a:ea typeface="ＭＳ Ｐゴシック" pitchFamily="34" charset="-128"/>
                <a:cs typeface="Arial" pitchFamily="34" charset="0"/>
              </a:rPr>
              <a:t> semantics, like </a:t>
            </a:r>
            <a:r>
              <a:rPr lang="en-US" altLang="en-US" dirty="0" smtClean="0">
                <a:latin typeface="Arial" pitchFamily="34" charset="0"/>
                <a:ea typeface="ＭＳ Ｐゴシック" pitchFamily="34" charset="-128"/>
                <a:cs typeface="Arial" pitchFamily="34" charset="0"/>
              </a:rPr>
              <a:t>“</a:t>
            </a:r>
            <a:r>
              <a:rPr lang="en-US" dirty="0" smtClean="0">
                <a:latin typeface="Arial" pitchFamily="34" charset="0"/>
                <a:ea typeface="ＭＳ Ｐゴシック" pitchFamily="34" charset="-128"/>
                <a:cs typeface="Arial" pitchFamily="34" charset="0"/>
              </a:rPr>
              <a:t>user</a:t>
            </a:r>
            <a:r>
              <a:rPr lang="en-US" altLang="en-US" dirty="0" smtClean="0">
                <a:latin typeface="Arial" pitchFamily="34" charset="0"/>
                <a:ea typeface="ＭＳ Ｐゴシック" pitchFamily="34" charset="-128"/>
                <a:cs typeface="Arial" pitchFamily="34" charset="0"/>
              </a:rPr>
              <a:t>”</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filesystems</a:t>
            </a:r>
            <a:r>
              <a:rPr lang="en-US" dirty="0" smtClean="0">
                <a:latin typeface="Arial" pitchFamily="34" charset="0"/>
                <a:ea typeface="ＭＳ Ｐゴシック" pitchFamily="34" charset="-128"/>
                <a:cs typeface="Arial" pitchFamily="34" charset="0"/>
              </a:rPr>
              <a:t>, etc.</a:t>
            </a:r>
          </a:p>
          <a:p>
            <a:pPr marL="171450" indent="-171450">
              <a:buFontTx/>
              <a:buChar char="-"/>
            </a:pPr>
            <a:r>
              <a:rPr lang="en-US" dirty="0" smtClean="0">
                <a:latin typeface="Arial" pitchFamily="34" charset="0"/>
                <a:ea typeface="ＭＳ Ｐゴシック" pitchFamily="34" charset="-128"/>
                <a:cs typeface="Arial" pitchFamily="34" charset="0"/>
              </a:rPr>
              <a:t>BUT: the trade-off is that </a:t>
            </a:r>
            <a:r>
              <a:rPr lang="en-US" b="1" dirty="0" smtClean="0">
                <a:latin typeface="Arial" pitchFamily="34" charset="0"/>
                <a:ea typeface="ＭＳ Ｐゴシック" pitchFamily="34" charset="-128"/>
                <a:cs typeface="Arial" pitchFamily="34" charset="0"/>
              </a:rPr>
              <a:t>all the</a:t>
            </a:r>
            <a:r>
              <a:rPr lang="en-US" b="1" baseline="0" dirty="0" smtClean="0">
                <a:latin typeface="Arial" pitchFamily="34" charset="0"/>
                <a:ea typeface="ＭＳ Ｐゴシック" pitchFamily="34" charset="-128"/>
                <a:cs typeface="Arial" pitchFamily="34" charset="0"/>
              </a:rPr>
              <a:t> device drivers need to be rewritten for each hardware platform</a:t>
            </a:r>
          </a:p>
          <a:p>
            <a:pPr marL="171450" indent="-171450">
              <a:buFontTx/>
              <a:buChar char="-"/>
            </a:pPr>
            <a:endParaRPr lang="en-US" dirty="0" smtClean="0">
              <a:latin typeface="Arial" pitchFamily="34" charset="0"/>
              <a:ea typeface="ＭＳ Ｐゴシック" pitchFamily="34" charset="-128"/>
              <a:cs typeface="Arial" pitchFamily="34" charset="0"/>
            </a:endParaRPr>
          </a:p>
          <a:p>
            <a:r>
              <a:rPr lang="en-US" dirty="0" smtClean="0">
                <a:latin typeface="Arial" pitchFamily="34" charset="0"/>
                <a:ea typeface="ＭＳ Ｐゴシック" pitchFamily="34" charset="-128"/>
                <a:cs typeface="Arial" pitchFamily="34" charset="0"/>
              </a:rPr>
              <a:t>Type 2 is hosted</a:t>
            </a:r>
          </a:p>
          <a:p>
            <a:r>
              <a:rPr lang="en-US" dirty="0" smtClean="0">
                <a:latin typeface="Arial" pitchFamily="34" charset="0"/>
                <a:ea typeface="ＭＳ Ｐゴシック" pitchFamily="34" charset="-128"/>
                <a:cs typeface="Arial" pitchFamily="34" charset="0"/>
              </a:rPr>
              <a:t>- The </a:t>
            </a:r>
            <a:r>
              <a:rPr lang="en-US" b="1" dirty="0" smtClean="0">
                <a:latin typeface="Arial" pitchFamily="34" charset="0"/>
                <a:ea typeface="ＭＳ Ｐゴシック" pitchFamily="34" charset="-128"/>
                <a:cs typeface="Arial" pitchFamily="34" charset="0"/>
              </a:rPr>
              <a:t>hypervisor is just a driver that typically works with user-level monitor</a:t>
            </a:r>
            <a:r>
              <a:rPr lang="en-US" dirty="0" smtClean="0">
                <a:latin typeface="Arial" pitchFamily="34" charset="0"/>
                <a:ea typeface="ＭＳ Ｐゴシック" pitchFamily="34" charset="-128"/>
                <a:cs typeface="Arial" pitchFamily="34" charset="0"/>
              </a:rPr>
              <a:t>.</a:t>
            </a:r>
          </a:p>
          <a:p>
            <a:pPr marL="171450" indent="-171450">
              <a:buFontTx/>
              <a:buChar char="-"/>
            </a:pPr>
            <a:r>
              <a:rPr lang="en-US" baseline="0" dirty="0" smtClean="0">
                <a:latin typeface="Arial" pitchFamily="34" charset="0"/>
                <a:ea typeface="ＭＳ Ｐゴシック" pitchFamily="34" charset="-128"/>
                <a:cs typeface="Arial" pitchFamily="34" charset="0"/>
              </a:rPr>
              <a:t>HW access is intercepted by the ring 0- VM monitor passed to the User level Virtual Monitor, which passes requests to the kernel</a:t>
            </a:r>
          </a:p>
          <a:p>
            <a:pPr marL="171450" indent="-171450">
              <a:buFontTx/>
              <a:buChar char="-"/>
            </a:pPr>
            <a:r>
              <a:rPr lang="en-US" baseline="0" dirty="0" smtClean="0">
                <a:latin typeface="Arial" pitchFamily="34" charset="0"/>
                <a:ea typeface="ＭＳ Ｐゴシック" pitchFamily="34" charset="-128"/>
                <a:cs typeface="Arial" pitchFamily="34" charset="0"/>
              </a:rPr>
              <a:t>Re-use of device drivers is traded off against security and a large trusted computing base (green)</a:t>
            </a:r>
            <a:endParaRPr lang="en-US" dirty="0" smtClean="0">
              <a:latin typeface="Arial" pitchFamily="34" charset="0"/>
              <a:ea typeface="ＭＳ Ｐゴシック" pitchFamily="34" charset="-128"/>
              <a:cs typeface="Arial" pitchFamily="34" charset="0"/>
            </a:endParaRPr>
          </a:p>
        </p:txBody>
      </p:sp>
      <p:sp>
        <p:nvSpPr>
          <p:cNvPr id="55299"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95" eaLnBrk="0">
              <a:tabLst>
                <a:tab pos="634643" algn="l"/>
                <a:tab pos="1269286" algn="l"/>
                <a:tab pos="1903929" algn="l"/>
                <a:tab pos="2538573" algn="l"/>
              </a:tabLst>
              <a:defRPr sz="2100">
                <a:solidFill>
                  <a:schemeClr val="tx1"/>
                </a:solidFill>
                <a:latin typeface="Arial" pitchFamily="34" charset="0"/>
                <a:ea typeface="ＭＳ Ｐゴシック" pitchFamily="34" charset="-128"/>
              </a:defRPr>
            </a:lvl1pPr>
            <a:lvl2pPr marL="651344" indent="-250517" defTabSz="912995" eaLnBrk="0">
              <a:tabLst>
                <a:tab pos="634643" algn="l"/>
                <a:tab pos="1269286" algn="l"/>
                <a:tab pos="1903929" algn="l"/>
                <a:tab pos="2538573" algn="l"/>
              </a:tabLst>
              <a:defRPr sz="2100">
                <a:solidFill>
                  <a:schemeClr val="tx1"/>
                </a:solidFill>
                <a:latin typeface="Arial" pitchFamily="34" charset="0"/>
                <a:ea typeface="ＭＳ Ｐゴシック" pitchFamily="34" charset="-128"/>
              </a:defRPr>
            </a:lvl2pPr>
            <a:lvl3pPr marL="1002068" indent="-200414" defTabSz="912995" eaLnBrk="0">
              <a:tabLst>
                <a:tab pos="634643" algn="l"/>
                <a:tab pos="1269286" algn="l"/>
                <a:tab pos="1903929" algn="l"/>
                <a:tab pos="2538573" algn="l"/>
              </a:tabLst>
              <a:defRPr sz="2100">
                <a:solidFill>
                  <a:schemeClr val="tx1"/>
                </a:solidFill>
                <a:latin typeface="Arial" pitchFamily="34" charset="0"/>
                <a:ea typeface="ＭＳ Ｐゴシック" pitchFamily="34" charset="-128"/>
              </a:defRPr>
            </a:lvl3pPr>
            <a:lvl4pPr marL="1402895" indent="-200414" defTabSz="912995" eaLnBrk="0">
              <a:tabLst>
                <a:tab pos="634643" algn="l"/>
                <a:tab pos="1269286" algn="l"/>
                <a:tab pos="1903929" algn="l"/>
                <a:tab pos="2538573" algn="l"/>
              </a:tabLst>
              <a:defRPr sz="2100">
                <a:solidFill>
                  <a:schemeClr val="tx1"/>
                </a:solidFill>
                <a:latin typeface="Arial" pitchFamily="34" charset="0"/>
                <a:ea typeface="ＭＳ Ｐゴシック" pitchFamily="34" charset="-128"/>
              </a:defRPr>
            </a:lvl4pPr>
            <a:lvl5pPr marL="1803723" indent="-200414" defTabSz="912995" eaLnBrk="0">
              <a:tabLst>
                <a:tab pos="634643" algn="l"/>
                <a:tab pos="1269286" algn="l"/>
                <a:tab pos="1903929" algn="l"/>
                <a:tab pos="2538573" algn="l"/>
              </a:tabLst>
              <a:defRPr sz="2100">
                <a:solidFill>
                  <a:schemeClr val="tx1"/>
                </a:solidFill>
                <a:latin typeface="Arial" pitchFamily="34" charset="0"/>
                <a:ea typeface="ＭＳ Ｐゴシック" pitchFamily="34" charset="-128"/>
              </a:defRPr>
            </a:lvl5pPr>
            <a:lvl6pPr marL="2204550" indent="-200414" defTabSz="912995"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sz="2100">
                <a:solidFill>
                  <a:schemeClr val="tx1"/>
                </a:solidFill>
                <a:latin typeface="Arial" pitchFamily="34" charset="0"/>
                <a:ea typeface="ＭＳ Ｐゴシック" pitchFamily="34" charset="-128"/>
              </a:defRPr>
            </a:lvl6pPr>
            <a:lvl7pPr marL="2605377" indent="-200414" defTabSz="912995"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sz="2100">
                <a:solidFill>
                  <a:schemeClr val="tx1"/>
                </a:solidFill>
                <a:latin typeface="Arial" pitchFamily="34" charset="0"/>
                <a:ea typeface="ＭＳ Ｐゴシック" pitchFamily="34" charset="-128"/>
              </a:defRPr>
            </a:lvl7pPr>
            <a:lvl8pPr marL="3006204" indent="-200414" defTabSz="912995"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sz="2100">
                <a:solidFill>
                  <a:schemeClr val="tx1"/>
                </a:solidFill>
                <a:latin typeface="Arial" pitchFamily="34" charset="0"/>
                <a:ea typeface="ＭＳ Ｐゴシック" pitchFamily="34" charset="-128"/>
              </a:defRPr>
            </a:lvl8pPr>
            <a:lvl9pPr marL="3407032" indent="-200414" defTabSz="912995"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sz="2100">
                <a:solidFill>
                  <a:schemeClr val="tx1"/>
                </a:solidFill>
                <a:latin typeface="Arial" pitchFamily="34" charset="0"/>
                <a:ea typeface="ＭＳ Ｐゴシック" pitchFamily="34" charset="-128"/>
              </a:defRPr>
            </a:lvl9pPr>
          </a:lstStyle>
          <a:p>
            <a:pPr eaLnBrk="1"/>
            <a:fld id="{B6C29D28-314D-4057-8057-5A650CAB4446}" type="slidenum">
              <a:rPr lang="en-US" sz="1200">
                <a:solidFill>
                  <a:srgbClr val="000000"/>
                </a:solidFill>
                <a:cs typeface="Arial" pitchFamily="34" charset="0"/>
              </a:rPr>
              <a:pPr eaLnBrk="1"/>
              <a:t>41</a:t>
            </a:fld>
            <a:endParaRPr lang="en-US" sz="1200">
              <a:solidFill>
                <a:srgbClr val="000000"/>
              </a:solidFill>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xfrm>
            <a:off x="384175" y="685800"/>
            <a:ext cx="6089650" cy="3429000"/>
          </a:xfrm>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dirty="0" smtClean="0">
                <a:latin typeface="Times New Roman" pitchFamily="18" charset="0"/>
                <a:ea typeface="ＭＳ Ｐゴシック" pitchFamily="34" charset="-128"/>
              </a:rPr>
              <a:t>Dom 0:</a:t>
            </a:r>
          </a:p>
          <a:p>
            <a:r>
              <a:rPr lang="en-US" dirty="0" smtClean="0">
                <a:latin typeface="Times New Roman" pitchFamily="18" charset="0"/>
                <a:ea typeface="ＭＳ Ｐゴシック" pitchFamily="34" charset="-128"/>
              </a:rPr>
              <a:t>In a typical</a:t>
            </a:r>
            <a:r>
              <a:rPr lang="en-US" baseline="0" dirty="0" smtClean="0">
                <a:latin typeface="Times New Roman" pitchFamily="18" charset="0"/>
                <a:ea typeface="ＭＳ Ｐゴシック" pitchFamily="34" charset="-128"/>
              </a:rPr>
              <a:t> Xen set-up Dom0 contains a </a:t>
            </a:r>
            <a:r>
              <a:rPr lang="en-US" baseline="0" dirty="0" err="1" smtClean="0">
                <a:latin typeface="Times New Roman" pitchFamily="18" charset="0"/>
                <a:ea typeface="ＭＳ Ｐゴシック" pitchFamily="34" charset="-128"/>
              </a:rPr>
              <a:t>smorgasboard</a:t>
            </a:r>
            <a:r>
              <a:rPr lang="en-US" baseline="0" dirty="0" smtClean="0">
                <a:latin typeface="Times New Roman" pitchFamily="18" charset="0"/>
                <a:ea typeface="ＭＳ Ｐゴシック" pitchFamily="34" charset="-128"/>
              </a:rPr>
              <a:t> of functionality:</a:t>
            </a:r>
          </a:p>
          <a:p>
            <a:pPr marL="171450" indent="-171450">
              <a:buFont typeface="Arial" pitchFamily="34" charset="0"/>
              <a:buChar char="•"/>
            </a:pPr>
            <a:r>
              <a:rPr lang="en-US" baseline="0" dirty="0" smtClean="0">
                <a:latin typeface="Times New Roman" pitchFamily="18" charset="0"/>
                <a:ea typeface="ＭＳ Ｐゴシック" pitchFamily="34" charset="-128"/>
              </a:rPr>
              <a:t>System boot</a:t>
            </a:r>
          </a:p>
          <a:p>
            <a:pPr marL="171450" indent="-171450">
              <a:buFont typeface="Arial" pitchFamily="34" charset="0"/>
              <a:buChar char="•"/>
            </a:pPr>
            <a:r>
              <a:rPr lang="en-US" baseline="0" dirty="0" smtClean="0">
                <a:latin typeface="Times New Roman" pitchFamily="18" charset="0"/>
                <a:ea typeface="ＭＳ Ｐゴシック" pitchFamily="34" charset="-128"/>
              </a:rPr>
              <a:t>Device emulation &amp; multiplexing</a:t>
            </a:r>
          </a:p>
          <a:p>
            <a:pPr marL="171450" indent="-171450">
              <a:buFont typeface="Arial" pitchFamily="34" charset="0"/>
              <a:buChar char="•"/>
            </a:pPr>
            <a:r>
              <a:rPr lang="en-US" baseline="0" dirty="0" smtClean="0">
                <a:latin typeface="Times New Roman" pitchFamily="18" charset="0"/>
                <a:ea typeface="ＭＳ Ｐゴシック" pitchFamily="34" charset="-128"/>
              </a:rPr>
              <a:t>Administrative </a:t>
            </a:r>
            <a:r>
              <a:rPr lang="en-US" baseline="0" dirty="0" err="1" smtClean="0">
                <a:latin typeface="Times New Roman" pitchFamily="18" charset="0"/>
                <a:ea typeface="ＭＳ Ｐゴシック" pitchFamily="34" charset="-128"/>
              </a:rPr>
              <a:t>toolstack</a:t>
            </a:r>
            <a:endParaRPr lang="en-US" baseline="0" dirty="0" smtClean="0">
              <a:latin typeface="Times New Roman" pitchFamily="18" charset="0"/>
              <a:ea typeface="ＭＳ Ｐゴシック" pitchFamily="34" charset="-128"/>
            </a:endParaRPr>
          </a:p>
          <a:p>
            <a:pPr marL="171450" indent="-171450">
              <a:buFont typeface="Arial" pitchFamily="34" charset="0"/>
              <a:buChar char="•"/>
            </a:pPr>
            <a:r>
              <a:rPr lang="en-US" baseline="0" dirty="0" smtClean="0">
                <a:latin typeface="Times New Roman" pitchFamily="18" charset="0"/>
                <a:ea typeface="ＭＳ Ｐゴシック" pitchFamily="34" charset="-128"/>
              </a:rPr>
              <a:t>Drivers (e.g. Storage &amp; Network)</a:t>
            </a:r>
          </a:p>
          <a:p>
            <a:pPr marL="171450" indent="-171450">
              <a:buFont typeface="Arial" pitchFamily="34" charset="0"/>
              <a:buChar char="•"/>
            </a:pPr>
            <a:r>
              <a:rPr lang="en-US" baseline="0" dirty="0" smtClean="0">
                <a:latin typeface="Times New Roman" pitchFamily="18" charset="0"/>
                <a:ea typeface="ＭＳ Ｐゴシック" pitchFamily="34" charset="-128"/>
              </a:rPr>
              <a:t>Etc.</a:t>
            </a:r>
          </a:p>
          <a:p>
            <a:pPr marL="171450" indent="-171450">
              <a:buFont typeface="Arial" pitchFamily="34" charset="0"/>
              <a:buChar char="•"/>
            </a:pPr>
            <a:r>
              <a:rPr lang="en-US" baseline="0" dirty="0" smtClean="0">
                <a:latin typeface="Times New Roman" pitchFamily="18" charset="0"/>
                <a:ea typeface="ＭＳ Ｐゴシック" pitchFamily="34" charset="-128"/>
              </a:rPr>
              <a:t>LARGE TCB – BUT, Smaller as in a Type 2 hypervisor</a:t>
            </a:r>
          </a:p>
          <a:p>
            <a:pPr marL="0" indent="0">
              <a:buFont typeface="Arial" pitchFamily="34" charset="0"/>
              <a:buNone/>
            </a:pPr>
            <a:endParaRPr lang="en-US" baseline="0" dirty="0" smtClean="0">
              <a:latin typeface="Times New Roman" pitchFamily="18" charset="0"/>
              <a:ea typeface="ＭＳ Ｐゴシック" pitchFamily="34" charset="-128"/>
            </a:endParaRPr>
          </a:p>
          <a:p>
            <a:pPr marL="0" indent="0">
              <a:buFont typeface="Arial" pitchFamily="34" charset="0"/>
              <a:buNone/>
            </a:pPr>
            <a:endParaRPr lang="en-US" baseline="0" dirty="0" smtClean="0">
              <a:latin typeface="Times New Roman" pitchFamily="18" charset="0"/>
              <a:ea typeface="ＭＳ Ｐゴシック" pitchFamily="34" charset="-128"/>
            </a:endParaRPr>
          </a:p>
          <a:p>
            <a:pPr marL="171450" indent="-171450">
              <a:buFont typeface="Arial" pitchFamily="34" charset="0"/>
              <a:buChar char="•"/>
            </a:pPr>
            <a:endParaRPr lang="en-US" dirty="0" smtClean="0">
              <a:latin typeface="Times New Roman" pitchFamily="18" charset="0"/>
              <a:ea typeface="ＭＳ Ｐゴシック" pitchFamily="34" charset="-128"/>
            </a:endParaRPr>
          </a:p>
        </p:txBody>
      </p:sp>
      <p:sp>
        <p:nvSpPr>
          <p:cNvPr id="57347"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sz="2100">
                <a:solidFill>
                  <a:schemeClr val="tx1"/>
                </a:solidFill>
                <a:latin typeface="Arial" pitchFamily="34" charset="0"/>
                <a:ea typeface="ＭＳ Ｐゴシック" pitchFamily="34" charset="-128"/>
              </a:defRPr>
            </a:lvl1pPr>
            <a:lvl2pPr marL="651344" indent="-250517" eaLnBrk="0">
              <a:tabLst>
                <a:tab pos="634643" algn="l"/>
                <a:tab pos="1269286" algn="l"/>
                <a:tab pos="1903929" algn="l"/>
                <a:tab pos="2538573" algn="l"/>
              </a:tabLst>
              <a:defRPr sz="2100">
                <a:solidFill>
                  <a:schemeClr val="tx1"/>
                </a:solidFill>
                <a:latin typeface="Arial" pitchFamily="34" charset="0"/>
                <a:ea typeface="ＭＳ Ｐゴシック" pitchFamily="34" charset="-128"/>
              </a:defRPr>
            </a:lvl2pPr>
            <a:lvl3pPr marL="1002068" indent="-200414" eaLnBrk="0">
              <a:tabLst>
                <a:tab pos="634643" algn="l"/>
                <a:tab pos="1269286" algn="l"/>
                <a:tab pos="1903929" algn="l"/>
                <a:tab pos="2538573" algn="l"/>
              </a:tabLst>
              <a:defRPr sz="2100">
                <a:solidFill>
                  <a:schemeClr val="tx1"/>
                </a:solidFill>
                <a:latin typeface="Arial" pitchFamily="34" charset="0"/>
                <a:ea typeface="ＭＳ Ｐゴシック" pitchFamily="34" charset="-128"/>
              </a:defRPr>
            </a:lvl3pPr>
            <a:lvl4pPr marL="1402895" indent="-200414" eaLnBrk="0">
              <a:tabLst>
                <a:tab pos="634643" algn="l"/>
                <a:tab pos="1269286" algn="l"/>
                <a:tab pos="1903929" algn="l"/>
                <a:tab pos="2538573" algn="l"/>
              </a:tabLst>
              <a:defRPr sz="2100">
                <a:solidFill>
                  <a:schemeClr val="tx1"/>
                </a:solidFill>
                <a:latin typeface="Arial" pitchFamily="34" charset="0"/>
                <a:ea typeface="ＭＳ Ｐゴシック" pitchFamily="34" charset="-128"/>
              </a:defRPr>
            </a:lvl4pPr>
            <a:lvl5pPr marL="1803723" indent="-200414" eaLnBrk="0">
              <a:tabLst>
                <a:tab pos="634643" algn="l"/>
                <a:tab pos="1269286" algn="l"/>
                <a:tab pos="1903929" algn="l"/>
                <a:tab pos="2538573" algn="l"/>
              </a:tabLst>
              <a:defRPr sz="2100">
                <a:solidFill>
                  <a:schemeClr val="tx1"/>
                </a:solidFill>
                <a:latin typeface="Arial" pitchFamily="34" charset="0"/>
                <a:ea typeface="ＭＳ Ｐゴシック" pitchFamily="34" charset="-128"/>
              </a:defRPr>
            </a:lvl5pPr>
            <a:lvl6pPr marL="2204550" indent="-200414" defTabSz="399436"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sz="2100">
                <a:solidFill>
                  <a:schemeClr val="tx1"/>
                </a:solidFill>
                <a:latin typeface="Arial" pitchFamily="34" charset="0"/>
                <a:ea typeface="ＭＳ Ｐゴシック" pitchFamily="34" charset="-128"/>
              </a:defRPr>
            </a:lvl6pPr>
            <a:lvl7pPr marL="2605377" indent="-200414" defTabSz="399436"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sz="2100">
                <a:solidFill>
                  <a:schemeClr val="tx1"/>
                </a:solidFill>
                <a:latin typeface="Arial" pitchFamily="34" charset="0"/>
                <a:ea typeface="ＭＳ Ｐゴシック" pitchFamily="34" charset="-128"/>
              </a:defRPr>
            </a:lvl7pPr>
            <a:lvl8pPr marL="3006204" indent="-200414" defTabSz="399436"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sz="2100">
                <a:solidFill>
                  <a:schemeClr val="tx1"/>
                </a:solidFill>
                <a:latin typeface="Arial" pitchFamily="34" charset="0"/>
                <a:ea typeface="ＭＳ Ｐゴシック" pitchFamily="34" charset="-128"/>
              </a:defRPr>
            </a:lvl8pPr>
            <a:lvl9pPr marL="3407032" indent="-200414" defTabSz="399436"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sz="2100">
                <a:solidFill>
                  <a:schemeClr val="tx1"/>
                </a:solidFill>
                <a:latin typeface="Arial" pitchFamily="34" charset="0"/>
                <a:ea typeface="ＭＳ Ｐゴシック" pitchFamily="34" charset="-128"/>
              </a:defRPr>
            </a:lvl9pPr>
          </a:lstStyle>
          <a:p>
            <a:pPr eaLnBrk="1"/>
            <a:fld id="{229997B6-A33E-484C-8FE2-08988240F922}" type="slidenum">
              <a:rPr lang="en-US" sz="1200">
                <a:solidFill>
                  <a:srgbClr val="000000"/>
                </a:solidFill>
                <a:latin typeface="Times New Roman" pitchFamily="18" charset="0"/>
              </a:rPr>
              <a:pPr eaLnBrk="1"/>
              <a:t>42</a:t>
            </a:fld>
            <a:endParaRPr lang="en-US" sz="1200">
              <a:solidFill>
                <a:srgbClr val="000000"/>
              </a:solidFill>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some questions</a:t>
            </a: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43</a:t>
            </a:fld>
            <a:endParaRPr lang="en-US"/>
          </a:p>
        </p:txBody>
      </p:sp>
    </p:spTree>
    <p:extLst>
      <p:ext uri="{BB962C8B-B14F-4D97-AF65-F5344CB8AC3E}">
        <p14:creationId xmlns:p14="http://schemas.microsoft.com/office/powerpoint/2010/main" val="33349933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a:t>
            </a:r>
            <a:r>
              <a:rPr lang="en-GB" baseline="0" dirty="0" smtClean="0"/>
              <a:t> XOAR</a:t>
            </a:r>
          </a:p>
          <a:p>
            <a:pPr marL="171450" indent="-171450">
              <a:buFont typeface="Arial" pitchFamily="34" charset="0"/>
              <a:buChar char="•"/>
            </a:pPr>
            <a:r>
              <a:rPr lang="en-GB" baseline="0" dirty="0" smtClean="0"/>
              <a:t>Self-destructing VMs (destroyed after initialization): </a:t>
            </a:r>
            <a:r>
              <a:rPr lang="en-GB" baseline="0" dirty="0" err="1" smtClean="0"/>
              <a:t>PCIBack</a:t>
            </a:r>
            <a:r>
              <a:rPr lang="en-GB" baseline="0" dirty="0" smtClean="0"/>
              <a:t> = virtualize access to PCI Bus </a:t>
            </a:r>
            <a:r>
              <a:rPr lang="en-GB" baseline="0" dirty="0" err="1" smtClean="0"/>
              <a:t>config</a:t>
            </a:r>
            <a:endParaRPr lang="en-GB" baseline="0" dirty="0" smtClean="0"/>
          </a:p>
          <a:p>
            <a:pPr marL="171450" indent="-171450">
              <a:buFont typeface="Arial" pitchFamily="34" charset="0"/>
              <a:buChar char="•"/>
            </a:pPr>
            <a:r>
              <a:rPr lang="en-GB" baseline="0" dirty="0" err="1" smtClean="0"/>
              <a:t>Restartable</a:t>
            </a:r>
            <a:r>
              <a:rPr lang="en-GB" baseline="0" dirty="0" smtClean="0"/>
              <a:t> VMs (periodic restarts): </a:t>
            </a:r>
          </a:p>
          <a:p>
            <a:pPr marL="628650" lvl="1" indent="-171450">
              <a:buFont typeface="Arial" pitchFamily="34" charset="0"/>
              <a:buChar char="•"/>
            </a:pPr>
            <a:r>
              <a:rPr lang="en-GB" baseline="0" dirty="0" err="1" smtClean="0"/>
              <a:t>NetBack</a:t>
            </a:r>
            <a:r>
              <a:rPr lang="en-GB" baseline="0" dirty="0" smtClean="0"/>
              <a:t> (Physical network driver exposed to guest) = restarted on timer</a:t>
            </a:r>
          </a:p>
          <a:p>
            <a:pPr marL="628650" lvl="1" indent="-171450">
              <a:buFont typeface="Arial" pitchFamily="34" charset="0"/>
              <a:buChar char="•"/>
            </a:pPr>
            <a:r>
              <a:rPr lang="en-GB" baseline="0" dirty="0" smtClean="0"/>
              <a:t>Builder (instantiate other VMs) = Restarted on each request</a:t>
            </a:r>
          </a:p>
          <a:p>
            <a:pPr marL="628650" lvl="1" indent="-171450">
              <a:buFont typeface="Arial" pitchFamily="34" charset="0"/>
              <a:buChar char="•"/>
            </a:pPr>
            <a:endParaRPr lang="en-GB" baseline="0" dirty="0" smtClean="0"/>
          </a:p>
          <a:p>
            <a:pPr marL="628650" lvl="1"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2333235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7B6102-60F1-4915-A540-D03CCD915114}" type="slidenum">
              <a:rPr lang="en-US">
                <a:solidFill>
                  <a:prstClr val="black"/>
                </a:solidFill>
              </a:rPr>
              <a:pPr/>
              <a:t>45</a:t>
            </a:fld>
            <a:endParaRPr lang="en-US">
              <a:solidFill>
                <a:prstClr val="black"/>
              </a:solidFill>
            </a:endParaRPr>
          </a:p>
        </p:txBody>
      </p:sp>
      <p:sp>
        <p:nvSpPr>
          <p:cNvPr id="380930" name="Rectangle 2"/>
          <p:cNvSpPr>
            <a:spLocks noGrp="1" noRot="1" noChangeAspect="1" noChangeArrowheads="1" noTextEdit="1"/>
          </p:cNvSpPr>
          <p:nvPr>
            <p:ph type="sldImg"/>
          </p:nvPr>
        </p:nvSpPr>
        <p:spPr>
          <a:xfrm>
            <a:off x="381000" y="684213"/>
            <a:ext cx="6092825" cy="3430587"/>
          </a:xfrm>
          <a:ln/>
        </p:spPr>
      </p:sp>
      <p:sp>
        <p:nvSpPr>
          <p:cNvPr id="380931" name="Rectangle 3"/>
          <p:cNvSpPr>
            <a:spLocks noGrp="1" noChangeArrowheads="1"/>
          </p:cNvSpPr>
          <p:nvPr>
            <p:ph type="body" idx="1"/>
          </p:nvPr>
        </p:nvSpPr>
        <p:spPr/>
        <p:txBody>
          <a:bodyPr/>
          <a:lstStyle/>
          <a:p>
            <a:r>
              <a:rPr lang="en-GB" dirty="0" smtClean="0"/>
              <a:t>2004 paper in which Ethernet Driver is run in its own Driver Domain</a:t>
            </a:r>
            <a:r>
              <a:rPr lang="en-GB" baseline="0" dirty="0" smtClean="0"/>
              <a:t> </a:t>
            </a:r>
            <a:r>
              <a:rPr lang="en-GB" dirty="0" smtClean="0"/>
              <a:t>(in use by </a:t>
            </a:r>
            <a:r>
              <a:rPr lang="en-GB" dirty="0" err="1" smtClean="0"/>
              <a:t>XenClient</a:t>
            </a:r>
            <a:r>
              <a:rPr lang="en-GB" dirty="0" smtClean="0"/>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not pie in the sky: these features are actually in use already for desktop virtualization.</a:t>
            </a:r>
          </a:p>
          <a:p>
            <a:r>
              <a:rPr lang="en-GB" baseline="0" dirty="0" smtClean="0"/>
              <a:t>I wanted to point out </a:t>
            </a:r>
            <a:r>
              <a:rPr lang="en-GB" baseline="0" dirty="0" err="1" smtClean="0"/>
              <a:t>Qubes</a:t>
            </a:r>
            <a:r>
              <a:rPr lang="en-GB" baseline="0" dirty="0" smtClean="0"/>
              <a:t> OS which is an OSS project in its second beta</a:t>
            </a:r>
          </a:p>
          <a:p>
            <a:r>
              <a:rPr lang="en-GB" baseline="0" dirty="0" smtClean="0"/>
              <a:t>And a commercial Citrix product which makes use of these features</a:t>
            </a:r>
          </a:p>
          <a:p>
            <a:endParaRPr lang="en-GB" baseline="0" dirty="0" smtClean="0"/>
          </a:p>
          <a:p>
            <a:r>
              <a:rPr lang="en-GB" baseline="0" dirty="0" smtClean="0"/>
              <a:t>In the last 6 months there has been lots of talk in the community, how these features can be adopted for Server virtualization and I expect that we see adoption of these in XCP and commercial Xen products.</a:t>
            </a:r>
          </a:p>
          <a:p>
            <a:endParaRPr lang="en-GB" baseline="0" dirty="0" smtClean="0"/>
          </a:p>
          <a:p>
            <a:r>
              <a:rPr lang="en-GB" baseline="0" dirty="0" smtClean="0"/>
              <a:t>But of course this is not easy: there are challenges around </a:t>
            </a:r>
            <a:r>
              <a:rPr lang="en-GB" baseline="0" dirty="0" err="1" smtClean="0"/>
              <a:t>Configuartion</a:t>
            </a:r>
            <a:r>
              <a:rPr lang="en-GB" baseline="0" dirty="0" smtClean="0"/>
              <a:t> and Usability</a:t>
            </a: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23422768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What about domain 0 itself?</a:t>
            </a:r>
          </a:p>
          <a:p>
            <a:r>
              <a:rPr lang="en-GB" dirty="0" smtClean="0"/>
              <a:t>Once we've disaggregated domain 0, what will be left? </a:t>
            </a:r>
          </a:p>
          <a:p>
            <a:endParaRPr lang="en-GB" dirty="0" smtClean="0"/>
          </a:p>
          <a:p>
            <a:r>
              <a:rPr lang="en-GB" dirty="0" smtClean="0"/>
              <a:t>The answer is: very little! We'll still have the logic for booting the host, for starting and stopping VMs, and for deciding which VM should control which piece of hardware... but that's about it. At this point domain 0 could be considered as a small "embedded" system, like a home NAT box or router. </a:t>
            </a: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48</a:t>
            </a:fld>
            <a:endParaRPr lang="en-US"/>
          </a:p>
        </p:txBody>
      </p:sp>
    </p:spTree>
    <p:extLst>
      <p:ext uri="{BB962C8B-B14F-4D97-AF65-F5344CB8AC3E}">
        <p14:creationId xmlns:p14="http://schemas.microsoft.com/office/powerpoint/2010/main" val="12595687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PVOPS is the Kernel Infrastructure</a:t>
            </a:r>
            <a:r>
              <a:rPr lang="en-GB" baseline="0" dirty="0" smtClean="0"/>
              <a:t> to run a PV Hypervisor on top of Linux</a:t>
            </a: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49</a:t>
            </a:fld>
            <a:endParaRPr lang="en-US"/>
          </a:p>
        </p:txBody>
      </p:sp>
    </p:spTree>
    <p:extLst>
      <p:ext uri="{BB962C8B-B14F-4D97-AF65-F5344CB8AC3E}">
        <p14:creationId xmlns:p14="http://schemas.microsoft.com/office/powerpoint/2010/main" val="3039736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Hold this</a:t>
            </a:r>
            <a:r>
              <a:rPr lang="en-GB" baseline="0" dirty="0" smtClean="0"/>
              <a:t> thought! We will come back to this later….!</a:t>
            </a: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4</a:t>
            </a:fld>
            <a:endParaRPr lang="en-US"/>
          </a:p>
        </p:txBody>
      </p:sp>
    </p:spTree>
    <p:extLst>
      <p:ext uri="{BB962C8B-B14F-4D97-AF65-F5344CB8AC3E}">
        <p14:creationId xmlns:p14="http://schemas.microsoft.com/office/powerpoint/2010/main" val="2882974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have a quick look at what’s new in the kernel 3.1</a:t>
            </a:r>
          </a:p>
          <a:p>
            <a:pPr marL="228600" indent="-228600">
              <a:buAutoNum type="arabicParenR"/>
            </a:pPr>
            <a:r>
              <a:rPr lang="en-GB" baseline="0" dirty="0" smtClean="0"/>
              <a:t>Mainly usability improvements</a:t>
            </a:r>
          </a:p>
          <a:p>
            <a:pPr marL="228600" indent="-228600">
              <a:buAutoNum type="arabicParenR"/>
            </a:pPr>
            <a:r>
              <a:rPr lang="en-GB" baseline="0" dirty="0" smtClean="0"/>
              <a:t>The most significant addition is the PCI back module </a:t>
            </a:r>
            <a:br>
              <a:rPr lang="en-GB" baseline="0" dirty="0" smtClean="0"/>
            </a:br>
            <a:r>
              <a:rPr lang="en-GB" baseline="0" dirty="0" smtClean="0"/>
              <a:t>which enables the kernel to pass PCI/</a:t>
            </a:r>
            <a:r>
              <a:rPr lang="en-GB" baseline="0" dirty="0" err="1" smtClean="0"/>
              <a:t>PCIe</a:t>
            </a:r>
            <a:r>
              <a:rPr lang="en-GB" baseline="0" dirty="0" smtClean="0"/>
              <a:t> devices to Xen guests</a:t>
            </a:r>
          </a:p>
          <a:p>
            <a:pPr marL="228600" indent="-228600">
              <a:buAutoNum type="arabicParen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3.2: see </a:t>
            </a:r>
            <a:r>
              <a:rPr lang="en-GB" sz="1200" kern="1200" dirty="0" smtClean="0">
                <a:solidFill>
                  <a:schemeClr val="tx1"/>
                </a:solidFill>
                <a:effectLst/>
                <a:latin typeface="Times New Roman" pitchFamily="18" charset="0"/>
                <a:ea typeface="+mn-ea"/>
                <a:cs typeface="+mn-cs"/>
              </a:rPr>
              <a:t>http://www.gossamer-threads.com/lists/xen/users/229720</a:t>
            </a:r>
          </a:p>
          <a:p>
            <a:pPr marL="0" indent="0">
              <a:buNone/>
            </a:pPr>
            <a:endParaRPr lang="en-GB" dirty="0" smtClean="0"/>
          </a:p>
          <a:p>
            <a:r>
              <a:rPr lang="en-GB" dirty="0" smtClean="0"/>
              <a:t>Quite</a:t>
            </a:r>
            <a:r>
              <a:rPr lang="en-GB" baseline="0" dirty="0" smtClean="0"/>
              <a:t> a lot of features are planned to go into Linux 3.2 and beyond. I will just explain a few. For the rest, do talk to me afterwards</a:t>
            </a:r>
            <a:endParaRPr lang="en-GB" dirty="0" smtClean="0"/>
          </a:p>
          <a:p>
            <a:r>
              <a:rPr lang="en-GB" dirty="0" smtClean="0"/>
              <a:t>3.2 Feature Discard:</a:t>
            </a:r>
            <a:r>
              <a:rPr lang="en-GB" baseline="0" dirty="0" smtClean="0"/>
              <a:t> Tells the HW that disk sectors are unused</a:t>
            </a:r>
          </a:p>
          <a:p>
            <a:pPr marL="171450" indent="-171450">
              <a:buFontTx/>
              <a:buChar char="-"/>
            </a:pPr>
            <a:r>
              <a:rPr lang="en-GB" baseline="0" dirty="0" smtClean="0"/>
              <a:t>This is good for Solid State Drives</a:t>
            </a:r>
          </a:p>
          <a:p>
            <a:pPr marL="171450" indent="-171450">
              <a:buFontTx/>
              <a:buChar char="-"/>
            </a:pPr>
            <a:r>
              <a:rPr lang="en-GB" baseline="0" dirty="0" smtClean="0"/>
              <a:t>But it is also good for filers doing thin provisioning</a:t>
            </a:r>
            <a:endParaRPr lang="en-GB" dirty="0" smtClean="0"/>
          </a:p>
          <a:p>
            <a:r>
              <a:rPr lang="en-GB" dirty="0" smtClean="0"/>
              <a:t>3.3 PV Spinlocks: Better</a:t>
            </a:r>
            <a:r>
              <a:rPr lang="en-GB" baseline="0" dirty="0" smtClean="0"/>
              <a:t> performance under contention</a:t>
            </a:r>
          </a:p>
          <a:p>
            <a:r>
              <a:rPr lang="en-GB" baseline="0" dirty="0" smtClean="0"/>
              <a:t>      ACPI S3: Which gives us Suspend to RAM, which is good for Xen on Laptop Use cases</a:t>
            </a:r>
          </a:p>
          <a:p>
            <a:endParaRPr lang="en-GB" baseline="0" dirty="0" smtClean="0"/>
          </a:p>
          <a:p>
            <a:r>
              <a:rPr lang="en-GB" baseline="0" dirty="0" smtClean="0"/>
              <a:t>The key is that all this is about optimization and rounding out of features</a:t>
            </a:r>
          </a:p>
          <a:p>
            <a:r>
              <a:rPr lang="en-GB" baseline="0" dirty="0" smtClean="0"/>
              <a:t>------------------</a:t>
            </a:r>
            <a:endParaRPr lang="en-GB" dirty="0" smtClean="0"/>
          </a:p>
          <a:p>
            <a:endParaRPr lang="en-GB" dirty="0" smtClean="0"/>
          </a:p>
          <a:p>
            <a:r>
              <a:rPr lang="en-GB" dirty="0" smtClean="0"/>
              <a:t>3.2: </a:t>
            </a:r>
          </a:p>
          <a:p>
            <a:r>
              <a:rPr lang="en-GB" dirty="0" err="1" smtClean="0"/>
              <a:t>hwclock</a:t>
            </a:r>
            <a:r>
              <a:rPr lang="en-GB" dirty="0" smtClean="0"/>
              <a:t> -s: Makes time (i.e. </a:t>
            </a:r>
            <a:r>
              <a:rPr lang="en-GB" dirty="0" err="1" smtClean="0"/>
              <a:t>wallclock</a:t>
            </a:r>
            <a:r>
              <a:rPr lang="en-GB" dirty="0" smtClean="0"/>
              <a:t>, RTC time) handling work as expected for the dom0 administrator. </a:t>
            </a:r>
          </a:p>
          <a:p>
            <a:endParaRPr lang="en-GB" dirty="0" smtClean="0"/>
          </a:p>
          <a:p>
            <a:r>
              <a:rPr lang="en-GB" dirty="0" smtClean="0"/>
              <a:t>"feature-barrier": Required for correctness by certain guests (SLES10, I think). AIUI various </a:t>
            </a:r>
            <a:r>
              <a:rPr lang="en-GB" dirty="0" err="1" smtClean="0"/>
              <a:t>filesystem</a:t>
            </a:r>
            <a:r>
              <a:rPr lang="en-GB" dirty="0" smtClean="0"/>
              <a:t> implementations rely on barriers to Yup (and Oracle's guests </a:t>
            </a:r>
            <a:r>
              <a:rPr lang="en-GB" dirty="0" err="1" smtClean="0"/>
              <a:t>applicance</a:t>
            </a:r>
            <a:r>
              <a:rPr lang="en-GB" dirty="0" smtClean="0"/>
              <a:t> thingies) actually do something for correctness. Without this there </a:t>
            </a:r>
            <a:r>
              <a:rPr lang="en-GB" dirty="0" err="1" smtClean="0"/>
              <a:t>coudl</a:t>
            </a:r>
            <a:r>
              <a:rPr lang="en-GB" dirty="0" smtClean="0"/>
              <a:t> be corruption (I wouldn't necessarily stand on stage and say that out loud though) Some form of it can appear if you unplug the machine right as it is </a:t>
            </a:r>
            <a:r>
              <a:rPr lang="en-GB" dirty="0" err="1" smtClean="0"/>
              <a:t>writting</a:t>
            </a:r>
            <a:r>
              <a:rPr lang="en-GB" dirty="0" smtClean="0"/>
              <a:t> data out. But I am not entirely sure how to reproduce that 100%.. But yes - </a:t>
            </a:r>
            <a:r>
              <a:rPr lang="en-GB" dirty="0" err="1" smtClean="0"/>
              <a:t>barries</a:t>
            </a:r>
            <a:r>
              <a:rPr lang="en-GB" dirty="0" smtClean="0"/>
              <a:t> and flushes provide a mechanism to do 'write meta data NOW', and then the normal data can be written. So that in case of power failure you can go back to the meta data and figure stuff out. So yes. corruption averted! </a:t>
            </a:r>
          </a:p>
          <a:p>
            <a:endParaRPr lang="en-GB" dirty="0" smtClean="0"/>
          </a:p>
          <a:p>
            <a:r>
              <a:rPr lang="en-GB" dirty="0" smtClean="0"/>
              <a:t>"feature-discard": Used to indicate to h/w that disk sectors are unused. This is good for SSDs and also for filers which do thin provisioning since it improves wear-levelling and allows the space to be recovered respectively. &lt;nods&gt; Not sure what there is to say about the others. </a:t>
            </a: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50</a:t>
            </a:fld>
            <a:endParaRPr lang="en-US"/>
          </a:p>
        </p:txBody>
      </p:sp>
    </p:spTree>
    <p:extLst>
      <p:ext uri="{BB962C8B-B14F-4D97-AF65-F5344CB8AC3E}">
        <p14:creationId xmlns:p14="http://schemas.microsoft.com/office/powerpoint/2010/main" val="40803708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Times New Roman" pitchFamily="18" charset="0"/>
                <a:ea typeface="+mn-ea"/>
                <a:cs typeface="+mn-cs"/>
              </a:rPr>
              <a:t>http://www.gossamer-threads.com/lists/xen/users/229706</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r>
              <a:rPr lang="en-GB" dirty="0" smtClean="0"/>
              <a:t>3.3: </a:t>
            </a:r>
          </a:p>
          <a:p>
            <a:r>
              <a:rPr lang="en-GB" dirty="0" smtClean="0"/>
              <a:t>PV spinlocks: PV spinlocks improve performance under contention by allowing lock takers to sleep/yield instead of spinning wasting scheduling quanta. The current PV spinlock replaces the entire spinlock algorithm/</a:t>
            </a:r>
            <a:r>
              <a:rPr lang="en-GB" dirty="0" err="1" smtClean="0"/>
              <a:t>datastructure</a:t>
            </a:r>
            <a:r>
              <a:rPr lang="en-GB" dirty="0" smtClean="0"/>
              <a:t>. The new work simply adds a PV slow path but keeps the core "ticket lock" algorithm. This is beneficial in terms of sharing more code (and hence </a:t>
            </a:r>
            <a:r>
              <a:rPr lang="en-GB" dirty="0" err="1" smtClean="0"/>
              <a:t>perf</a:t>
            </a:r>
            <a:r>
              <a:rPr lang="en-GB" dirty="0" smtClean="0"/>
              <a:t> analysis </a:t>
            </a:r>
            <a:r>
              <a:rPr lang="en-GB" dirty="0" err="1" smtClean="0"/>
              <a:t>etc</a:t>
            </a:r>
            <a:r>
              <a:rPr lang="en-GB" dirty="0" smtClean="0"/>
              <a:t>) with native. The benefit is that during high contention (so more guests using VCPUs that there are physical CPUS - think four guests, each using 2 VCPU, and the box only has four physical) we can schedule the guests </a:t>
            </a:r>
            <a:r>
              <a:rPr lang="en-GB" dirty="0" err="1" smtClean="0"/>
              <a:t>appropiately</a:t>
            </a:r>
            <a:r>
              <a:rPr lang="en-GB" dirty="0" smtClean="0"/>
              <a:t> instead of spinning uselessly wasting CPU resources. </a:t>
            </a:r>
          </a:p>
          <a:p>
            <a:endParaRPr lang="en-GB" dirty="0" smtClean="0"/>
          </a:p>
          <a:p>
            <a:r>
              <a:rPr lang="en-GB" dirty="0" smtClean="0"/>
              <a:t>ACPI S3: Suspend to RAM. Useful for Xen on laptop type scenarios. Yeah, that one is taking longer than I thought. Got some feedback and will post a new set shortly. </a:t>
            </a:r>
          </a:p>
          <a:p>
            <a:endParaRPr lang="en-GB" dirty="0" smtClean="0"/>
          </a:p>
          <a:p>
            <a:r>
              <a:rPr lang="en-GB" dirty="0" smtClean="0"/>
              <a:t>3D graphics: </a:t>
            </a:r>
            <a:r>
              <a:rPr lang="en-GB" dirty="0" err="1" smtClean="0"/>
              <a:t>THe</a:t>
            </a:r>
            <a:r>
              <a:rPr lang="en-GB" dirty="0" smtClean="0"/>
              <a:t> RAM used by graphics cards has various constraints on the RAM which they use which we need to work with in order to make those cards work correctly It pretty much is in. Another graphics guy picked up the patches, reworked them even further and they are </a:t>
            </a:r>
            <a:r>
              <a:rPr lang="en-GB" dirty="0" err="1" smtClean="0"/>
              <a:t>definitly</a:t>
            </a:r>
            <a:r>
              <a:rPr lang="en-GB" dirty="0" smtClean="0"/>
              <a:t> in for </a:t>
            </a:r>
          </a:p>
          <a:p>
            <a:endParaRPr lang="en-GB" dirty="0" smtClean="0"/>
          </a:p>
          <a:p>
            <a:r>
              <a:rPr lang="en-GB" dirty="0" smtClean="0"/>
              <a:t>3.3. ACPU </a:t>
            </a:r>
            <a:r>
              <a:rPr lang="en-GB" dirty="0" err="1" smtClean="0"/>
              <a:t>cpufreq</a:t>
            </a:r>
            <a:r>
              <a:rPr lang="en-GB" dirty="0" smtClean="0"/>
              <a:t>: Power management, useful in servers etc. I suspect this also improves performance in some cases by allowing access to faster states. Still a bit behind sadly. The patches are "nicer" but still not sure how to make them even more nicer for Len. Will have to post them at some point. Maybe I </a:t>
            </a:r>
            <a:r>
              <a:rPr lang="en-GB" dirty="0" err="1" smtClean="0"/>
              <a:t>shoudl</a:t>
            </a:r>
            <a:r>
              <a:rPr lang="en-GB" dirty="0" smtClean="0"/>
              <a:t> do it on Dec 24th </a:t>
            </a: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51</a:t>
            </a:fld>
            <a:endParaRPr lang="en-US"/>
          </a:p>
        </p:txBody>
      </p:sp>
    </p:spTree>
    <p:extLst>
      <p:ext uri="{BB962C8B-B14F-4D97-AF65-F5344CB8AC3E}">
        <p14:creationId xmlns:p14="http://schemas.microsoft.com/office/powerpoint/2010/main" val="10942960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 does</a:t>
            </a:r>
            <a:r>
              <a:rPr lang="en-GB" baseline="0" dirty="0" smtClean="0"/>
              <a:t> all that mean?</a:t>
            </a:r>
          </a:p>
          <a:p>
            <a:endParaRPr lang="en-GB" baseline="0" dirty="0" smtClean="0"/>
          </a:p>
          <a:p>
            <a:r>
              <a:rPr lang="en-GB" baseline="0" dirty="0" smtClean="0"/>
              <a:t>Firstly, you can just Download the latest Linux </a:t>
            </a:r>
            <a:r>
              <a:rPr lang="en-GB" baseline="0" dirty="0" err="1" smtClean="0"/>
              <a:t>distro</a:t>
            </a:r>
            <a:r>
              <a:rPr lang="en-GB" baseline="0" dirty="0" smtClean="0"/>
              <a:t>, get the Xen package and you can get started</a:t>
            </a:r>
          </a:p>
          <a:p>
            <a:r>
              <a:rPr lang="en-GB" baseline="0" dirty="0" smtClean="0"/>
              <a:t>Of course that requires </a:t>
            </a:r>
            <a:r>
              <a:rPr lang="en-GB" baseline="0" dirty="0" err="1" smtClean="0"/>
              <a:t>distros</a:t>
            </a:r>
            <a:r>
              <a:rPr lang="en-GB" baseline="0" dirty="0" smtClean="0"/>
              <a:t> which have the Linux 3 kernel in it</a:t>
            </a:r>
          </a:p>
          <a:p>
            <a:pPr marL="171450" indent="-171450">
              <a:buFontTx/>
              <a:buChar char="-"/>
            </a:pPr>
            <a:r>
              <a:rPr lang="en-GB" baseline="0" dirty="0" err="1" smtClean="0"/>
              <a:t>Debian</a:t>
            </a:r>
            <a:r>
              <a:rPr lang="en-GB" baseline="0" dirty="0" smtClean="0"/>
              <a:t> Squeeze, Fedora 16, Ubuntu 10.10</a:t>
            </a:r>
          </a:p>
          <a:p>
            <a:pPr marL="0" indent="0">
              <a:buFontTx/>
              <a:buNone/>
            </a:pP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52</a:t>
            </a:fld>
            <a:endParaRPr lang="en-US"/>
          </a:p>
        </p:txBody>
      </p:sp>
    </p:spTree>
    <p:extLst>
      <p:ext uri="{BB962C8B-B14F-4D97-AF65-F5344CB8AC3E}">
        <p14:creationId xmlns:p14="http://schemas.microsoft.com/office/powerpoint/2010/main" val="8587350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384175" y="695325"/>
            <a:ext cx="608806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0" y="4343322"/>
            <a:ext cx="5486308" cy="4037592"/>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fi-FI" dirty="0" smtClean="0"/>
              <a:t>Why</a:t>
            </a:r>
            <a:r>
              <a:rPr lang="fi-FI" baseline="0" dirty="0" smtClean="0"/>
              <a:t> should you help?</a:t>
            </a:r>
          </a:p>
          <a:p>
            <a:pPr marL="0" indent="0">
              <a:buNone/>
            </a:pPr>
            <a:r>
              <a:rPr lang="fi-FI" baseline="0" dirty="0" smtClean="0"/>
              <a:t>There are lots of HW variants and our developers cant possibly test all of them</a:t>
            </a:r>
          </a:p>
          <a:p>
            <a:pPr marL="0" indent="0">
              <a:buNone/>
            </a:pPr>
            <a:r>
              <a:rPr lang="fi-FI" baseline="0" dirty="0" smtClean="0"/>
              <a:t>So if you do wangt to help ...</a:t>
            </a:r>
          </a:p>
          <a:p>
            <a:pPr marL="0" indent="0">
              <a:buNone/>
            </a:pPr>
            <a:endParaRPr lang="fi-FI" baseline="0" dirty="0" smtClean="0"/>
          </a:p>
          <a:p>
            <a:pPr marL="0" indent="0">
              <a:buNone/>
            </a:pPr>
            <a:r>
              <a:rPr lang="fi-FI" baseline="0" dirty="0" smtClean="0"/>
              <a:t>If you see any issues: and that may mean bugs, unexpected behavior, unexpected performance: let is know such that we can fix it.</a:t>
            </a:r>
          </a:p>
          <a:p>
            <a:pPr marL="0" indent="0">
              <a:buNone/>
            </a:pPr>
            <a:endParaRPr lang="fi-FI"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key point here is</a:t>
            </a:r>
          </a:p>
          <a:p>
            <a:pPr marL="228600" indent="-228600">
              <a:buAutoNum type="arabicParenR"/>
            </a:pPr>
            <a:r>
              <a:rPr lang="en-GB" dirty="0" smtClean="0"/>
              <a:t>Xen</a:t>
            </a:r>
            <a:r>
              <a:rPr lang="en-GB" baseline="0" dirty="0" smtClean="0"/>
              <a:t> ARM has a long history</a:t>
            </a:r>
          </a:p>
          <a:p>
            <a:pPr marL="228600" indent="-228600">
              <a:buAutoNum type="arabicParenR"/>
            </a:pPr>
            <a:r>
              <a:rPr lang="en-GB" baseline="0" dirty="0" smtClean="0"/>
              <a:t>Uses </a:t>
            </a:r>
            <a:r>
              <a:rPr lang="en-GB" baseline="0" dirty="0" err="1" smtClean="0"/>
              <a:t>paravirtualization</a:t>
            </a:r>
            <a:endParaRPr lang="en-GB" baseline="0" dirty="0" smtClean="0"/>
          </a:p>
          <a:p>
            <a:pPr marL="228600" indent="-228600">
              <a:buAutoNum type="arabicParenR"/>
            </a:pPr>
            <a:r>
              <a:rPr lang="en-GB" baseline="0" dirty="0" smtClean="0"/>
              <a:t>And supports a wide range of ARM processor features</a:t>
            </a:r>
          </a:p>
          <a:p>
            <a:pPr marL="228600" indent="-228600">
              <a:buFont typeface="+mj-lt"/>
              <a:buAutoNum type="arabicPeriod"/>
            </a:pPr>
            <a:r>
              <a:rPr lang="en-GB" baseline="0" dirty="0" smtClean="0"/>
              <a:t>As </a:t>
            </a:r>
            <a:r>
              <a:rPr lang="en-GB" baseline="0" dirty="0" err="1" smtClean="0"/>
              <a:t>Kiko</a:t>
            </a:r>
            <a:r>
              <a:rPr lang="en-GB" baseline="0" dirty="0" smtClean="0"/>
              <a:t> pointed out, there are quite few challenges in the ARM space such as complexity and Linux ports and that also affects Xen</a:t>
            </a:r>
          </a:p>
          <a:p>
            <a:pPr marL="228600" indent="-228600">
              <a:buFont typeface="+mj-lt"/>
              <a:buAutoNum type="arabicPeriod"/>
            </a:pPr>
            <a:r>
              <a:rPr lang="en-GB" baseline="0" dirty="0" smtClean="0"/>
              <a:t>So for example to build Xen ARM, it was necessary to modify the ARM Linux kernel and we are facing questions such as a) do we try and upstream, or do we go for a clean start with newer ARM architectures </a:t>
            </a: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55</a:t>
            </a:fld>
            <a:endParaRPr lang="en-US"/>
          </a:p>
        </p:txBody>
      </p:sp>
    </p:spTree>
    <p:extLst>
      <p:ext uri="{BB962C8B-B14F-4D97-AF65-F5344CB8AC3E}">
        <p14:creationId xmlns:p14="http://schemas.microsoft.com/office/powerpoint/2010/main" val="34554509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is all about pointing</a:t>
            </a:r>
            <a:r>
              <a:rPr lang="en-GB" baseline="0" dirty="0" smtClean="0"/>
              <a:t> out that there is pull for the </a:t>
            </a:r>
            <a:r>
              <a:rPr lang="en-GB" baseline="0" smtClean="0"/>
              <a:t>ARM architecture</a:t>
            </a:r>
            <a:endParaRPr lang="en-GB" baseline="0" dirty="0" smtClean="0"/>
          </a:p>
          <a:p>
            <a:r>
              <a:rPr lang="en-GB" baseline="0" dirty="0" smtClean="0"/>
              <a:t>CALXEDA| HP</a:t>
            </a:r>
          </a:p>
          <a:p>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56</a:t>
            </a:fld>
            <a:endParaRPr lang="en-US"/>
          </a:p>
        </p:txBody>
      </p:sp>
    </p:spTree>
    <p:extLst>
      <p:ext uri="{BB962C8B-B14F-4D97-AF65-F5344CB8AC3E}">
        <p14:creationId xmlns:p14="http://schemas.microsoft.com/office/powerpoint/2010/main" val="1951617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Goals:</a:t>
            </a:r>
          </a:p>
          <a:p>
            <a:pPr marL="171450" indent="-171450">
              <a:buFontTx/>
              <a:buChar char="-"/>
            </a:pPr>
            <a:r>
              <a:rPr lang="en-GB" dirty="0" smtClean="0"/>
              <a:t>Mobile, Client and Server for ARM </a:t>
            </a:r>
          </a:p>
          <a:p>
            <a:pPr marL="171450" indent="-171450">
              <a:buFontTx/>
              <a:buChar char="-"/>
            </a:pPr>
            <a:r>
              <a:rPr lang="en-GB" dirty="0" err="1" smtClean="0"/>
              <a:t>Realtime</a:t>
            </a:r>
            <a:r>
              <a:rPr lang="en-GB" dirty="0" smtClean="0"/>
              <a:t> capability</a:t>
            </a:r>
          </a:p>
          <a:p>
            <a:pPr marL="171450" indent="-171450">
              <a:buFontTx/>
              <a:buChar char="-"/>
            </a:pPr>
            <a:r>
              <a:rPr lang="en-GB" dirty="0" smtClean="0"/>
              <a:t>Make sure that</a:t>
            </a:r>
            <a:r>
              <a:rPr lang="en-GB" baseline="0" dirty="0" smtClean="0"/>
              <a:t> we have an architecturally clean start moving forward </a:t>
            </a: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57</a:t>
            </a:fld>
            <a:endParaRPr lang="en-US"/>
          </a:p>
        </p:txBody>
      </p:sp>
    </p:spTree>
    <p:extLst>
      <p:ext uri="{BB962C8B-B14F-4D97-AF65-F5344CB8AC3E}">
        <p14:creationId xmlns:p14="http://schemas.microsoft.com/office/powerpoint/2010/main" val="34554509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58</a:t>
            </a:fld>
            <a:endParaRPr lang="en-US"/>
          </a:p>
        </p:txBody>
      </p:sp>
    </p:spTree>
    <p:extLst>
      <p:ext uri="{BB962C8B-B14F-4D97-AF65-F5344CB8AC3E}">
        <p14:creationId xmlns:p14="http://schemas.microsoft.com/office/powerpoint/2010/main" val="15488151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Hold this</a:t>
            </a:r>
            <a:r>
              <a:rPr lang="en-GB" baseline="0" dirty="0" smtClean="0"/>
              <a:t> thought! We will come back to this later….!</a:t>
            </a: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59</a:t>
            </a:fld>
            <a:endParaRPr lang="en-US"/>
          </a:p>
        </p:txBody>
      </p:sp>
    </p:spTree>
    <p:extLst>
      <p:ext uri="{BB962C8B-B14F-4D97-AF65-F5344CB8AC3E}">
        <p14:creationId xmlns:p14="http://schemas.microsoft.com/office/powerpoint/2010/main" val="28829747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Performance :</a:t>
            </a:r>
            <a:r>
              <a:rPr lang="en-GB" baseline="0" dirty="0" smtClean="0"/>
              <a:t> similar to other hypervisors</a:t>
            </a:r>
          </a:p>
          <a:p>
            <a:r>
              <a:rPr lang="en-GB" baseline="0" dirty="0" smtClean="0"/>
              <a:t>Maturity: Tried &amp; Tested, Most Problems that are Problems are well known</a:t>
            </a:r>
          </a:p>
          <a:p>
            <a:r>
              <a:rPr lang="en-GB" dirty="0" smtClean="0"/>
              <a:t>Open source:</a:t>
            </a:r>
            <a:r>
              <a:rPr lang="en-GB" baseline="0" dirty="0" smtClean="0"/>
              <a:t> Good body of Knowledge, Tools</a:t>
            </a:r>
          </a:p>
          <a:p>
            <a:pPr marL="0" indent="0">
              <a:buNone/>
            </a:pP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60</a:t>
            </a:fld>
            <a:endParaRPr lang="en-US"/>
          </a:p>
        </p:txBody>
      </p:sp>
    </p:spTree>
    <p:extLst>
      <p:ext uri="{BB962C8B-B14F-4D97-AF65-F5344CB8AC3E}">
        <p14:creationId xmlns:p14="http://schemas.microsoft.com/office/powerpoint/2010/main" val="2480529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6</a:t>
            </a:fld>
            <a:endParaRPr lang="en-US"/>
          </a:p>
        </p:txBody>
      </p:sp>
    </p:spTree>
    <p:extLst>
      <p:ext uri="{BB962C8B-B14F-4D97-AF65-F5344CB8AC3E}">
        <p14:creationId xmlns:p14="http://schemas.microsoft.com/office/powerpoint/2010/main" val="30397361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61</a:t>
            </a:fld>
            <a:endParaRPr lang="en-US"/>
          </a:p>
        </p:txBody>
      </p:sp>
    </p:spTree>
    <p:extLst>
      <p:ext uri="{BB962C8B-B14F-4D97-AF65-F5344CB8AC3E}">
        <p14:creationId xmlns:p14="http://schemas.microsoft.com/office/powerpoint/2010/main" val="30397361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62</a:t>
            </a:fld>
            <a:endParaRPr lang="en-US"/>
          </a:p>
        </p:txBody>
      </p:sp>
    </p:spTree>
    <p:extLst>
      <p:ext uri="{BB962C8B-B14F-4D97-AF65-F5344CB8AC3E}">
        <p14:creationId xmlns:p14="http://schemas.microsoft.com/office/powerpoint/2010/main" val="39633528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63</a:t>
            </a:fld>
            <a:endParaRPr lang="en-US"/>
          </a:p>
        </p:txBody>
      </p:sp>
    </p:spTree>
    <p:extLst>
      <p:ext uri="{BB962C8B-B14F-4D97-AF65-F5344CB8AC3E}">
        <p14:creationId xmlns:p14="http://schemas.microsoft.com/office/powerpoint/2010/main" val="39633528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64</a:t>
            </a:fld>
            <a:endParaRPr lang="en-US"/>
          </a:p>
        </p:txBody>
      </p:sp>
    </p:spTree>
    <p:extLst>
      <p:ext uri="{BB962C8B-B14F-4D97-AF65-F5344CB8AC3E}">
        <p14:creationId xmlns:p14="http://schemas.microsoft.com/office/powerpoint/2010/main" val="39633528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65</a:t>
            </a:fld>
            <a:endParaRPr lang="en-US"/>
          </a:p>
        </p:txBody>
      </p:sp>
    </p:spTree>
    <p:extLst>
      <p:ext uri="{BB962C8B-B14F-4D97-AF65-F5344CB8AC3E}">
        <p14:creationId xmlns:p14="http://schemas.microsoft.com/office/powerpoint/2010/main" val="3963352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70900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notes:</a:t>
            </a:r>
          </a:p>
          <a:p>
            <a:pPr marL="171450" indent="-171450">
              <a:buFont typeface="Arial" pitchFamily="34" charset="0"/>
              <a:buChar char="•"/>
            </a:pPr>
            <a:r>
              <a:rPr lang="en-GB" dirty="0" smtClean="0"/>
              <a:t>Just a subset of vendors, projects, etc. that build,</a:t>
            </a:r>
            <a:r>
              <a:rPr lang="en-GB" baseline="0" dirty="0" smtClean="0"/>
              <a:t> use or provide services on top of Xen</a:t>
            </a:r>
            <a:r>
              <a:rPr lang="en-GB" dirty="0" smtClean="0"/>
              <a:t> </a:t>
            </a:r>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8</a:t>
            </a:fld>
            <a:endParaRPr lang="en-US"/>
          </a:p>
        </p:txBody>
      </p:sp>
    </p:spTree>
    <p:extLst>
      <p:ext uri="{BB962C8B-B14F-4D97-AF65-F5344CB8AC3E}">
        <p14:creationId xmlns:p14="http://schemas.microsoft.com/office/powerpoint/2010/main" val="3963352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PVOPS is the Kernel Infrastructure</a:t>
            </a:r>
            <a:r>
              <a:rPr lang="en-GB" baseline="0" dirty="0" smtClean="0"/>
              <a:t> to run a PV Hypervisor on top of Linux</a:t>
            </a: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9</a:t>
            </a:fld>
            <a:endParaRPr lang="en-US"/>
          </a:p>
        </p:txBody>
      </p:sp>
    </p:spTree>
    <p:extLst>
      <p:ext uri="{BB962C8B-B14F-4D97-AF65-F5344CB8AC3E}">
        <p14:creationId xmlns:p14="http://schemas.microsoft.com/office/powerpoint/2010/main" val="3039736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xfrm>
            <a:off x="384175" y="685800"/>
            <a:ext cx="6089650" cy="3429000"/>
          </a:xfrm>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dirty="0" smtClean="0">
                <a:latin typeface="Times New Roman" pitchFamily="18" charset="0"/>
                <a:ea typeface="ＭＳ Ｐゴシック" pitchFamily="34" charset="-128"/>
              </a:rPr>
              <a:t>Dom 0:</a:t>
            </a:r>
          </a:p>
          <a:p>
            <a:r>
              <a:rPr lang="en-US" dirty="0" smtClean="0">
                <a:latin typeface="Times New Roman" pitchFamily="18" charset="0"/>
                <a:ea typeface="ＭＳ Ｐゴシック" pitchFamily="34" charset="-128"/>
              </a:rPr>
              <a:t>In a typical</a:t>
            </a:r>
            <a:r>
              <a:rPr lang="en-US" baseline="0" dirty="0" smtClean="0">
                <a:latin typeface="Times New Roman" pitchFamily="18" charset="0"/>
                <a:ea typeface="ＭＳ Ｐゴシック" pitchFamily="34" charset="-128"/>
              </a:rPr>
              <a:t> Xen set-up Dom0 contains a </a:t>
            </a:r>
            <a:r>
              <a:rPr lang="en-US" baseline="0" dirty="0" err="1" smtClean="0">
                <a:latin typeface="Times New Roman" pitchFamily="18" charset="0"/>
                <a:ea typeface="ＭＳ Ｐゴシック" pitchFamily="34" charset="-128"/>
              </a:rPr>
              <a:t>smorgasboard</a:t>
            </a:r>
            <a:r>
              <a:rPr lang="en-US" baseline="0" dirty="0" smtClean="0">
                <a:latin typeface="Times New Roman" pitchFamily="18" charset="0"/>
                <a:ea typeface="ＭＳ Ｐゴシック" pitchFamily="34" charset="-128"/>
              </a:rPr>
              <a:t> of functionality:</a:t>
            </a:r>
          </a:p>
          <a:p>
            <a:pPr marL="171450" indent="-171450">
              <a:buFont typeface="Arial" pitchFamily="34" charset="0"/>
              <a:buChar char="•"/>
            </a:pPr>
            <a:r>
              <a:rPr lang="en-US" baseline="0" dirty="0" smtClean="0">
                <a:latin typeface="Times New Roman" pitchFamily="18" charset="0"/>
                <a:ea typeface="ＭＳ Ｐゴシック" pitchFamily="34" charset="-128"/>
              </a:rPr>
              <a:t>System boot</a:t>
            </a:r>
          </a:p>
          <a:p>
            <a:pPr marL="171450" indent="-171450">
              <a:buFont typeface="Arial" pitchFamily="34" charset="0"/>
              <a:buChar char="•"/>
            </a:pPr>
            <a:r>
              <a:rPr lang="en-US" baseline="0" dirty="0" smtClean="0">
                <a:latin typeface="Times New Roman" pitchFamily="18" charset="0"/>
                <a:ea typeface="ＭＳ Ｐゴシック" pitchFamily="34" charset="-128"/>
              </a:rPr>
              <a:t>Device emulation &amp; multiplexing</a:t>
            </a:r>
          </a:p>
          <a:p>
            <a:pPr marL="171450" indent="-171450">
              <a:buFont typeface="Arial" pitchFamily="34" charset="0"/>
              <a:buChar char="•"/>
            </a:pPr>
            <a:r>
              <a:rPr lang="en-US" baseline="0" dirty="0" smtClean="0">
                <a:latin typeface="Times New Roman" pitchFamily="18" charset="0"/>
                <a:ea typeface="ＭＳ Ｐゴシック" pitchFamily="34" charset="-128"/>
              </a:rPr>
              <a:t>Administrative </a:t>
            </a:r>
            <a:r>
              <a:rPr lang="en-US" baseline="0" dirty="0" err="1" smtClean="0">
                <a:latin typeface="Times New Roman" pitchFamily="18" charset="0"/>
                <a:ea typeface="ＭＳ Ｐゴシック" pitchFamily="34" charset="-128"/>
              </a:rPr>
              <a:t>toolstack</a:t>
            </a:r>
            <a:endParaRPr lang="en-US" baseline="0" dirty="0" smtClean="0">
              <a:latin typeface="Times New Roman" pitchFamily="18" charset="0"/>
              <a:ea typeface="ＭＳ Ｐゴシック" pitchFamily="34" charset="-128"/>
            </a:endParaRPr>
          </a:p>
          <a:p>
            <a:pPr marL="171450" indent="-171450">
              <a:buFont typeface="Arial" pitchFamily="34" charset="0"/>
              <a:buChar char="•"/>
            </a:pPr>
            <a:r>
              <a:rPr lang="en-US" baseline="0" dirty="0" smtClean="0">
                <a:latin typeface="Times New Roman" pitchFamily="18" charset="0"/>
                <a:ea typeface="ＭＳ Ｐゴシック" pitchFamily="34" charset="-128"/>
              </a:rPr>
              <a:t>Drivers (e.g. Storage &amp; Network)</a:t>
            </a:r>
          </a:p>
          <a:p>
            <a:pPr marL="171450" indent="-171450">
              <a:buFont typeface="Arial" pitchFamily="34" charset="0"/>
              <a:buChar char="•"/>
            </a:pPr>
            <a:r>
              <a:rPr lang="en-US" baseline="0" dirty="0" smtClean="0">
                <a:latin typeface="Times New Roman" pitchFamily="18" charset="0"/>
                <a:ea typeface="ＭＳ Ｐゴシック" pitchFamily="34" charset="-128"/>
              </a:rPr>
              <a:t>Etc.</a:t>
            </a:r>
          </a:p>
          <a:p>
            <a:pPr marL="171450" indent="-171450">
              <a:buFont typeface="Arial" pitchFamily="34" charset="0"/>
              <a:buChar char="•"/>
            </a:pPr>
            <a:r>
              <a:rPr lang="en-US" baseline="0" dirty="0" smtClean="0">
                <a:latin typeface="Times New Roman" pitchFamily="18" charset="0"/>
                <a:ea typeface="ＭＳ Ｐゴシック" pitchFamily="34" charset="-128"/>
              </a:rPr>
              <a:t>LARGE TCB – BUT, Smaller as in a Type 2 hypervisor</a:t>
            </a:r>
          </a:p>
          <a:p>
            <a:pPr marL="171450" indent="-171450">
              <a:buFont typeface="Arial" pitchFamily="34" charset="0"/>
              <a:buChar char="•"/>
            </a:pPr>
            <a:endParaRPr lang="en-US" baseline="0" dirty="0" smtClean="0">
              <a:latin typeface="Times New Roman" pitchFamily="18" charset="0"/>
              <a:ea typeface="ＭＳ Ｐゴシック" pitchFamily="34" charset="-128"/>
            </a:endParaRPr>
          </a:p>
          <a:p>
            <a:pPr marL="0" indent="0">
              <a:buFont typeface="Arial" pitchFamily="34" charset="0"/>
              <a:buNone/>
            </a:pPr>
            <a:r>
              <a:rPr lang="en-US" baseline="0" dirty="0" smtClean="0">
                <a:latin typeface="Times New Roman" pitchFamily="18" charset="0"/>
                <a:ea typeface="ＭＳ Ｐゴシック" pitchFamily="34" charset="-128"/>
              </a:rPr>
              <a:t>Driver/Stub/Service Domains: also known as Disaggregation</a:t>
            </a:r>
          </a:p>
          <a:p>
            <a:pPr marL="171450" indent="-171450">
              <a:buFont typeface="Arial" pitchFamily="34" charset="0"/>
              <a:buChar char="•"/>
            </a:pPr>
            <a:endParaRPr lang="en-US" baseline="0" dirty="0" smtClean="0">
              <a:latin typeface="Times New Roman" pitchFamily="18" charset="0"/>
              <a:ea typeface="ＭＳ Ｐゴシック" pitchFamily="34" charset="-128"/>
            </a:endParaRPr>
          </a:p>
          <a:p>
            <a:pPr marL="171450" indent="-171450">
              <a:buFont typeface="Arial" pitchFamily="34" charset="0"/>
              <a:buChar char="•"/>
            </a:pPr>
            <a:endParaRPr lang="en-US" baseline="0" dirty="0" smtClean="0">
              <a:latin typeface="Times New Roman" pitchFamily="18" charset="0"/>
              <a:ea typeface="ＭＳ Ｐゴシック" pitchFamily="34" charset="-128"/>
            </a:endParaRPr>
          </a:p>
          <a:p>
            <a:pPr marL="0" indent="0">
              <a:buFont typeface="Arial" pitchFamily="34" charset="0"/>
              <a:buNone/>
            </a:pPr>
            <a:endParaRPr lang="en-US" baseline="0" dirty="0" smtClean="0">
              <a:latin typeface="Times New Roman" pitchFamily="18" charset="0"/>
              <a:ea typeface="ＭＳ Ｐゴシック" pitchFamily="34" charset="-128"/>
            </a:endParaRPr>
          </a:p>
          <a:p>
            <a:pPr marL="171450" indent="-171450">
              <a:buFont typeface="Arial" pitchFamily="34" charset="0"/>
              <a:buChar char="•"/>
            </a:pPr>
            <a:endParaRPr lang="en-US" dirty="0" smtClean="0">
              <a:latin typeface="Times New Roman" pitchFamily="18" charset="0"/>
              <a:ea typeface="ＭＳ Ｐゴシック" pitchFamily="34" charset="-128"/>
            </a:endParaRPr>
          </a:p>
        </p:txBody>
      </p:sp>
      <p:sp>
        <p:nvSpPr>
          <p:cNvPr id="57347"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sz="2100">
                <a:solidFill>
                  <a:schemeClr val="tx1"/>
                </a:solidFill>
                <a:latin typeface="Arial" pitchFamily="34" charset="0"/>
                <a:ea typeface="ＭＳ Ｐゴシック" pitchFamily="34" charset="-128"/>
              </a:defRPr>
            </a:lvl1pPr>
            <a:lvl2pPr marL="651344" indent="-250517" eaLnBrk="0">
              <a:tabLst>
                <a:tab pos="634643" algn="l"/>
                <a:tab pos="1269286" algn="l"/>
                <a:tab pos="1903929" algn="l"/>
                <a:tab pos="2538573" algn="l"/>
              </a:tabLst>
              <a:defRPr sz="2100">
                <a:solidFill>
                  <a:schemeClr val="tx1"/>
                </a:solidFill>
                <a:latin typeface="Arial" pitchFamily="34" charset="0"/>
                <a:ea typeface="ＭＳ Ｐゴシック" pitchFamily="34" charset="-128"/>
              </a:defRPr>
            </a:lvl2pPr>
            <a:lvl3pPr marL="1002068" indent="-200414" eaLnBrk="0">
              <a:tabLst>
                <a:tab pos="634643" algn="l"/>
                <a:tab pos="1269286" algn="l"/>
                <a:tab pos="1903929" algn="l"/>
                <a:tab pos="2538573" algn="l"/>
              </a:tabLst>
              <a:defRPr sz="2100">
                <a:solidFill>
                  <a:schemeClr val="tx1"/>
                </a:solidFill>
                <a:latin typeface="Arial" pitchFamily="34" charset="0"/>
                <a:ea typeface="ＭＳ Ｐゴシック" pitchFamily="34" charset="-128"/>
              </a:defRPr>
            </a:lvl3pPr>
            <a:lvl4pPr marL="1402895" indent="-200414" eaLnBrk="0">
              <a:tabLst>
                <a:tab pos="634643" algn="l"/>
                <a:tab pos="1269286" algn="l"/>
                <a:tab pos="1903929" algn="l"/>
                <a:tab pos="2538573" algn="l"/>
              </a:tabLst>
              <a:defRPr sz="2100">
                <a:solidFill>
                  <a:schemeClr val="tx1"/>
                </a:solidFill>
                <a:latin typeface="Arial" pitchFamily="34" charset="0"/>
                <a:ea typeface="ＭＳ Ｐゴシック" pitchFamily="34" charset="-128"/>
              </a:defRPr>
            </a:lvl4pPr>
            <a:lvl5pPr marL="1803723" indent="-200414" eaLnBrk="0">
              <a:tabLst>
                <a:tab pos="634643" algn="l"/>
                <a:tab pos="1269286" algn="l"/>
                <a:tab pos="1903929" algn="l"/>
                <a:tab pos="2538573" algn="l"/>
              </a:tabLst>
              <a:defRPr sz="2100">
                <a:solidFill>
                  <a:schemeClr val="tx1"/>
                </a:solidFill>
                <a:latin typeface="Arial" pitchFamily="34" charset="0"/>
                <a:ea typeface="ＭＳ Ｐゴシック" pitchFamily="34" charset="-128"/>
              </a:defRPr>
            </a:lvl5pPr>
            <a:lvl6pPr marL="2204550" indent="-200414" defTabSz="399436"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sz="2100">
                <a:solidFill>
                  <a:schemeClr val="tx1"/>
                </a:solidFill>
                <a:latin typeface="Arial" pitchFamily="34" charset="0"/>
                <a:ea typeface="ＭＳ Ｐゴシック" pitchFamily="34" charset="-128"/>
              </a:defRPr>
            </a:lvl6pPr>
            <a:lvl7pPr marL="2605377" indent="-200414" defTabSz="399436"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sz="2100">
                <a:solidFill>
                  <a:schemeClr val="tx1"/>
                </a:solidFill>
                <a:latin typeface="Arial" pitchFamily="34" charset="0"/>
                <a:ea typeface="ＭＳ Ｐゴシック" pitchFamily="34" charset="-128"/>
              </a:defRPr>
            </a:lvl7pPr>
            <a:lvl8pPr marL="3006204" indent="-200414" defTabSz="399436"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sz="2100">
                <a:solidFill>
                  <a:schemeClr val="tx1"/>
                </a:solidFill>
                <a:latin typeface="Arial" pitchFamily="34" charset="0"/>
                <a:ea typeface="ＭＳ Ｐゴシック" pitchFamily="34" charset="-128"/>
              </a:defRPr>
            </a:lvl8pPr>
            <a:lvl9pPr marL="3407032" indent="-200414" defTabSz="399436"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sz="2100">
                <a:solidFill>
                  <a:schemeClr val="tx1"/>
                </a:solidFill>
                <a:latin typeface="Arial" pitchFamily="34" charset="0"/>
                <a:ea typeface="ＭＳ Ｐゴシック" pitchFamily="34" charset="-128"/>
              </a:defRPr>
            </a:lvl9pPr>
          </a:lstStyle>
          <a:p>
            <a:pPr eaLnBrk="1"/>
            <a:fld id="{229997B6-A33E-484C-8FE2-08988240F922}" type="slidenum">
              <a:rPr lang="en-US" sz="1200">
                <a:solidFill>
                  <a:srgbClr val="000000"/>
                </a:solidFill>
                <a:latin typeface="Times New Roman" pitchFamily="18" charset="0"/>
              </a:rPr>
              <a:pPr eaLnBrk="1"/>
              <a:t>10</a:t>
            </a:fld>
            <a:endParaRPr lang="en-US" sz="1200">
              <a:solidFill>
                <a:srgbClr val="000000"/>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4.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p:cNvSpPr/>
          <p:nvPr userDrawn="1"/>
        </p:nvSpPr>
        <p:spPr>
          <a:xfrm>
            <a:off x="0" y="0"/>
            <a:ext cx="12187238"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Rectangle 2"/>
          <p:cNvSpPr>
            <a:spLocks noGrp="1" noChangeArrowheads="1"/>
          </p:cNvSpPr>
          <p:nvPr>
            <p:ph type="subTitle" idx="1" hasCustomPrompt="1"/>
          </p:nvPr>
        </p:nvSpPr>
        <p:spPr>
          <a:xfrm>
            <a:off x="3675063" y="3754438"/>
            <a:ext cx="7923212" cy="1343025"/>
          </a:xfrm>
        </p:spPr>
        <p:txBody>
          <a:bodyPr lIns="0" tIns="0" rIns="0" bIns="0"/>
          <a:lstStyle>
            <a:lvl1pPr marL="0" indent="0">
              <a:buNone/>
              <a:defRPr baseline="0"/>
            </a:lvl1pPr>
          </a:lstStyle>
          <a:p>
            <a:pPr algn="r" eaLnBrk="1" hangingPunct="1">
              <a:lnSpc>
                <a:spcPct val="95000"/>
              </a:lnSpc>
              <a:spcBef>
                <a:spcPct val="0"/>
              </a:spcBef>
            </a:pPr>
            <a:r>
              <a:rPr lang="en-US" b="1" dirty="0" smtClean="0">
                <a:solidFill>
                  <a:srgbClr val="000000"/>
                </a:solidFill>
                <a:latin typeface="Calibri" pitchFamily="34" charset="0"/>
                <a:cs typeface="Calibri" pitchFamily="34" charset="0"/>
              </a:rPr>
              <a:t>&lt;Your Name&gt;</a:t>
            </a:r>
          </a:p>
          <a:p>
            <a:pPr algn="r" eaLnBrk="1" hangingPunct="1">
              <a:lnSpc>
                <a:spcPct val="95000"/>
              </a:lnSpc>
              <a:spcBef>
                <a:spcPct val="0"/>
              </a:spcBef>
            </a:pPr>
            <a:r>
              <a:rPr lang="en-US" dirty="0" smtClean="0">
                <a:solidFill>
                  <a:srgbClr val="000000"/>
                </a:solidFill>
                <a:latin typeface="Calibri" pitchFamily="34" charset="0"/>
                <a:cs typeface="Calibri" pitchFamily="34" charset="0"/>
              </a:rPr>
              <a:t>&lt;Your Role&gt;</a:t>
            </a:r>
          </a:p>
          <a:p>
            <a:pPr algn="r" eaLnBrk="1" hangingPunct="1">
              <a:lnSpc>
                <a:spcPct val="95000"/>
              </a:lnSpc>
              <a:spcBef>
                <a:spcPct val="0"/>
              </a:spcBef>
            </a:pPr>
            <a:r>
              <a:rPr lang="en-US" dirty="0" smtClean="0">
                <a:solidFill>
                  <a:srgbClr val="000000"/>
                </a:solidFill>
                <a:latin typeface="Calibri" pitchFamily="34" charset="0"/>
                <a:cs typeface="Calibri" pitchFamily="34" charset="0"/>
              </a:rPr>
              <a:t>&lt;Your Email&gt;</a:t>
            </a:r>
          </a:p>
        </p:txBody>
      </p:sp>
      <p:sp>
        <p:nvSpPr>
          <p:cNvPr id="19" name="Rectangle 18"/>
          <p:cNvSpPr/>
          <p:nvPr userDrawn="1"/>
        </p:nvSpPr>
        <p:spPr>
          <a:xfrm>
            <a:off x="0" y="1716088"/>
            <a:ext cx="12187238" cy="1425575"/>
          </a:xfrm>
          <a:prstGeom prst="rect">
            <a:avLst/>
          </a:prstGeom>
          <a:gradFill flip="none" rotWithShape="1">
            <a:gsLst>
              <a:gs pos="0">
                <a:srgbClr val="394D73"/>
              </a:gs>
              <a:gs pos="100000">
                <a:srgbClr val="9FAFC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ectangle 1"/>
          <p:cNvSpPr>
            <a:spLocks noGrp="1" noChangeArrowheads="1"/>
          </p:cNvSpPr>
          <p:nvPr>
            <p:ph type="ctrTitle" hasCustomPrompt="1"/>
          </p:nvPr>
        </p:nvSpPr>
        <p:spPr>
          <a:xfrm>
            <a:off x="658589" y="1909763"/>
            <a:ext cx="10115550" cy="1085850"/>
          </a:xfrm>
        </p:spPr>
        <p:txBody>
          <a:bodyPr lIns="0" tIns="0" rIns="0" bIns="0"/>
          <a:lstStyle>
            <a:lvl1pPr>
              <a:defRPr baseline="0"/>
            </a:lvl1pPr>
          </a:lstStyle>
          <a:p>
            <a:pPr eaLnBrk="1" hangingPunct="1">
              <a:lnSpc>
                <a:spcPct val="95000"/>
              </a:lnSpc>
            </a:pPr>
            <a:r>
              <a:rPr lang="en-US" sz="4800" b="1" i="1" dirty="0" smtClean="0">
                <a:solidFill>
                  <a:schemeClr val="bg1"/>
                </a:solidFill>
                <a:latin typeface="Calibri" pitchFamily="34" charset="0"/>
                <a:cs typeface="Calibri" pitchFamily="34" charset="0"/>
              </a:rPr>
              <a:t>&lt;Presentation Title&gt;</a:t>
            </a:r>
            <a:endParaRPr lang="en-US" sz="4800" b="1" dirty="0" smtClean="0">
              <a:solidFill>
                <a:schemeClr val="bg1"/>
              </a:solidFill>
              <a:latin typeface="Calibri" pitchFamily="34" charset="0"/>
              <a:cs typeface="Calibri" pitchFamily="34" charset="0"/>
            </a:endParaRPr>
          </a:p>
        </p:txBody>
      </p:sp>
      <p:pic>
        <p:nvPicPr>
          <p:cNvPr id="23" name="Picture 3" descr="C:\Users\larsk.CITRITE\Desktop\XenFuPanda_NoLogo_1332x1246.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0971" y="3429794"/>
            <a:ext cx="3237928" cy="303799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6790" y="267142"/>
            <a:ext cx="4261485" cy="107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noChangeArrowheads="1"/>
          </p:cNvSpPr>
          <p:nvPr>
            <p:ph type="dt" sz="half" idx="10"/>
          </p:nvPr>
        </p:nvSpPr>
        <p:spPr>
          <a:xfrm>
            <a:off x="2387938" y="6377868"/>
            <a:ext cx="1833472" cy="458787"/>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306440" y="6377868"/>
            <a:ext cx="3862388" cy="458787"/>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253859" y="6377868"/>
            <a:ext cx="1446421" cy="458787"/>
          </a:xfrm>
          <a:prstGeom prst="rect">
            <a:avLst/>
          </a:prstGeom>
          <a:ln/>
        </p:spPr>
        <p:txBody>
          <a:bodyPr/>
          <a:lstStyle>
            <a:lvl1pPr>
              <a:defRPr/>
            </a:lvl1pPr>
          </a:lstStyle>
          <a:p>
            <a:pPr>
              <a:defRPr/>
            </a:pPr>
            <a:fld id="{A935FA23-90B4-42F6-A013-0E9FE03FF25A}" type="slidenum">
              <a:rPr lang="en-US"/>
              <a:pPr>
                <a:defRPr/>
              </a:pPr>
              <a:t>‹#›</a:t>
            </a:fld>
            <a:endParaRPr lang="en-US"/>
          </a:p>
        </p:txBody>
      </p:sp>
      <p:sp>
        <p:nvSpPr>
          <p:cNvPr id="8" name="Rectangle 7"/>
          <p:cNvSpPr/>
          <p:nvPr userDrawn="1"/>
        </p:nvSpPr>
        <p:spPr>
          <a:xfrm>
            <a:off x="3365292" y="1146748"/>
            <a:ext cx="5381469" cy="484931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387937" y="4801711"/>
            <a:ext cx="7312343" cy="567346"/>
          </a:xfrm>
        </p:spPr>
        <p:txBody>
          <a:bodyPr anchor="b"/>
          <a:lstStyle>
            <a:lvl1pPr algn="l">
              <a:defRPr sz="2000" b="1">
                <a:latin typeface="Calibri" pitchFamily="34" charset="0"/>
                <a:cs typeface="Calibri" pitchFamily="34" charset="0"/>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2387937" y="613076"/>
            <a:ext cx="7312343" cy="4115753"/>
          </a:xfrm>
        </p:spPr>
        <p:txBody>
          <a:bodyPr/>
          <a:lstStyle>
            <a:lvl1pPr marL="0" indent="0">
              <a:buNone/>
              <a:defRPr sz="3200">
                <a:latin typeface="Calibri" pitchFamily="34" charset="0"/>
                <a:cs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2387937" y="5369057"/>
            <a:ext cx="7312343" cy="804572"/>
          </a:xfrm>
        </p:spPr>
        <p:txBody>
          <a:bodyPr/>
          <a:lstStyle>
            <a:lvl1pPr marL="0" indent="0">
              <a:buNone/>
              <a:defRPr sz="14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2387938" y="6377868"/>
            <a:ext cx="1833472" cy="458787"/>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4306440" y="6377868"/>
            <a:ext cx="3862388" cy="458787"/>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253859" y="6377868"/>
            <a:ext cx="1446421" cy="458787"/>
          </a:xfrm>
          <a:prstGeom prst="rect">
            <a:avLst/>
          </a:prstGeom>
          <a:ln/>
        </p:spPr>
        <p:txBody>
          <a:bodyPr/>
          <a:lstStyle>
            <a:lvl1pPr>
              <a:defRPr/>
            </a:lvl1pPr>
          </a:lstStyle>
          <a:p>
            <a:pPr>
              <a:defRPr/>
            </a:pPr>
            <a:fld id="{EB989868-EBA1-48C6-939F-2A2191C35371}" type="slidenum">
              <a:rPr lang="en-US"/>
              <a:pPr>
                <a:defRPr/>
              </a:pPr>
              <a:t>‹#›</a:t>
            </a:fld>
            <a:endParaRPr lang="en-US"/>
          </a:p>
        </p:txBody>
      </p:sp>
      <p:sp>
        <p:nvSpPr>
          <p:cNvPr id="3" name="Vertical Text Placeholder 2"/>
          <p:cNvSpPr>
            <a:spLocks noGrp="1"/>
          </p:cNvSpPr>
          <p:nvPr>
            <p:ph type="body" orient="vert" idx="1"/>
          </p:nvPr>
        </p:nvSpPr>
        <p:spPr>
          <a:xfrm>
            <a:off x="914043" y="1809239"/>
            <a:ext cx="10359152" cy="4117182"/>
          </a:xfrm>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userDrawn="1"/>
        </p:nvSpPr>
        <p:spPr>
          <a:xfrm>
            <a:off x="3365292" y="1146748"/>
            <a:ext cx="5381469" cy="484931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396274"/>
            <a:ext cx="12187238" cy="1036637"/>
          </a:xfrm>
          <a:prstGeom prst="rect">
            <a:avLst/>
          </a:prstGeom>
          <a:gradFill flip="none" rotWithShape="1">
            <a:gsLst>
              <a:gs pos="0">
                <a:srgbClr val="394D73"/>
              </a:gs>
              <a:gs pos="100000">
                <a:srgbClr val="9FAFC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Title 1"/>
          <p:cNvSpPr>
            <a:spLocks noGrp="1"/>
          </p:cNvSpPr>
          <p:nvPr>
            <p:ph type="title"/>
          </p:nvPr>
        </p:nvSpPr>
        <p:spPr>
          <a:xfrm>
            <a:off x="914400" y="333375"/>
            <a:ext cx="10358438" cy="1144588"/>
          </a:xfrm>
        </p:spPr>
        <p:txBody>
          <a:bodyPr/>
          <a:lstStyle>
            <a:lvl1pPr algn="l">
              <a:defRPr>
                <a:solidFill>
                  <a:schemeClr val="bg1"/>
                </a:solidFill>
                <a:latin typeface="Calibri" pitchFamily="34" charset="0"/>
                <a:cs typeface="Calibri" pitchFamily="34" charset="0"/>
              </a:defRPr>
            </a:lvl1pPr>
          </a:lstStyle>
          <a:p>
            <a:r>
              <a:rPr lang="en-US" dirty="0" smtClean="0"/>
              <a:t>Click to edit Master title style</a:t>
            </a:r>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2387938" y="6377868"/>
            <a:ext cx="1833472" cy="458787"/>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306440" y="6377868"/>
            <a:ext cx="3862388" cy="458787"/>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253859" y="6377868"/>
            <a:ext cx="1446421" cy="458787"/>
          </a:xfrm>
          <a:prstGeom prst="rect">
            <a:avLst/>
          </a:prstGeom>
          <a:ln/>
        </p:spPr>
        <p:txBody>
          <a:bodyPr/>
          <a:lstStyle>
            <a:lvl1pPr>
              <a:defRPr/>
            </a:lvl1pPr>
          </a:lstStyle>
          <a:p>
            <a:pPr>
              <a:defRPr/>
            </a:pPr>
            <a:fld id="{AB249F0E-EA09-4273-BEE6-52253185694D}" type="slidenum">
              <a:rPr lang="en-US"/>
              <a:pPr>
                <a:defRPr/>
              </a:pPr>
              <a:t>‹#›</a:t>
            </a:fld>
            <a:endParaRPr lang="en-US"/>
          </a:p>
        </p:txBody>
      </p:sp>
      <p:sp>
        <p:nvSpPr>
          <p:cNvPr id="7" name="Rectangle 6"/>
          <p:cNvSpPr/>
          <p:nvPr userDrawn="1"/>
        </p:nvSpPr>
        <p:spPr>
          <a:xfrm>
            <a:off x="3365292" y="1146748"/>
            <a:ext cx="5381469" cy="484931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Vertical Title 1"/>
          <p:cNvSpPr>
            <a:spLocks noGrp="1"/>
          </p:cNvSpPr>
          <p:nvPr>
            <p:ph type="title" orient="vert"/>
          </p:nvPr>
        </p:nvSpPr>
        <p:spPr>
          <a:xfrm>
            <a:off x="8683407" y="608788"/>
            <a:ext cx="2589788" cy="5489100"/>
          </a:xfrm>
        </p:spPr>
        <p:txBody>
          <a:bodyPr vert="eaVert"/>
          <a:lstStyle>
            <a:lvl1pPr algn="l">
              <a:defRPr>
                <a:latin typeface="Calibri" pitchFamily="34" charset="0"/>
                <a:cs typeface="Calibri"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914043" y="608788"/>
            <a:ext cx="7586556" cy="5489100"/>
          </a:xfrm>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6"/>
          <p:cNvSpPr>
            <a:spLocks noChangeArrowheads="1"/>
          </p:cNvSpPr>
          <p:nvPr userDrawn="1"/>
        </p:nvSpPr>
        <p:spPr bwMode="auto">
          <a:xfrm>
            <a:off x="0" y="0"/>
            <a:ext cx="12187238" cy="940637"/>
          </a:xfrm>
          <a:prstGeom prst="rect">
            <a:avLst/>
          </a:prstGeom>
          <a:solidFill>
            <a:schemeClr val="bg1"/>
          </a:solidFill>
          <a:ln>
            <a:noFill/>
          </a:ln>
        </p:spPr>
        <p:txBody>
          <a:bodyPr/>
          <a:lstStyle/>
          <a:p>
            <a:endParaRPr lang="en-US" sz="1800" b="1">
              <a:solidFill>
                <a:srgbClr val="000000"/>
              </a:solidFill>
              <a:latin typeface="Arial" pitchFamily="34" charset="0"/>
              <a:cs typeface="Arial" pitchFamily="34" charset="0"/>
            </a:endParaRPr>
          </a:p>
        </p:txBody>
      </p:sp>
      <p:sp>
        <p:nvSpPr>
          <p:cNvPr id="10" name="Rectangle 7"/>
          <p:cNvSpPr>
            <a:spLocks noChangeArrowheads="1"/>
          </p:cNvSpPr>
          <p:nvPr userDrawn="1"/>
        </p:nvSpPr>
        <p:spPr bwMode="auto">
          <a:xfrm>
            <a:off x="0" y="5918952"/>
            <a:ext cx="12187238" cy="940636"/>
          </a:xfrm>
          <a:prstGeom prst="rect">
            <a:avLst/>
          </a:prstGeom>
          <a:solidFill>
            <a:schemeClr val="bg1"/>
          </a:solidFill>
          <a:ln>
            <a:noFill/>
          </a:ln>
        </p:spPr>
        <p:txBody>
          <a:bodyPr/>
          <a:lstStyle/>
          <a:p>
            <a:endParaRPr lang="en-US" sz="1800" b="1">
              <a:solidFill>
                <a:srgbClr val="000000"/>
              </a:solidFill>
              <a:latin typeface="Arial" pitchFamily="34" charset="0"/>
              <a:cs typeface="Arial" pitchFamily="34" charset="0"/>
            </a:endParaRPr>
          </a:p>
        </p:txBody>
      </p:sp>
      <p:pic>
        <p:nvPicPr>
          <p:cNvPr id="11" name="Picture 2" descr="C:\Users\larsk.CITRITE\Desktop\XenSummi11 Asia\XSAsia1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9808" y="248925"/>
            <a:ext cx="4268791" cy="640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larsk.CITRITE\Desktop\KoreaUniversity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68743" y="5607737"/>
            <a:ext cx="856252" cy="85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larsk.CITRITE\Desktop\Samsung_logo.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65606" y="5734500"/>
            <a:ext cx="1645920" cy="57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userDrawn="1"/>
        </p:nvCxnSpPr>
        <p:spPr bwMode="auto">
          <a:xfrm flipV="1">
            <a:off x="4971347" y="0"/>
            <a:ext cx="0" cy="6859588"/>
          </a:xfrm>
          <a:prstGeom prst="line">
            <a:avLst/>
          </a:prstGeom>
          <a:solidFill>
            <a:srgbClr val="00B8FF"/>
          </a:solidFill>
          <a:ln w="381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
        <p:nvSpPr>
          <p:cNvPr id="15" name="TextBox 12"/>
          <p:cNvSpPr txBox="1">
            <a:spLocks noChangeArrowheads="1"/>
          </p:cNvSpPr>
          <p:nvPr userDrawn="1"/>
        </p:nvSpPr>
        <p:spPr bwMode="auto">
          <a:xfrm>
            <a:off x="5642774" y="5348450"/>
            <a:ext cx="1545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800" b="1" dirty="0">
                <a:solidFill>
                  <a:srgbClr val="000000"/>
                </a:solidFill>
                <a:latin typeface="Calibri" pitchFamily="34" charset="0"/>
                <a:cs typeface="Arial" pitchFamily="34" charset="0"/>
              </a:rPr>
              <a:t>Sponsored by:</a:t>
            </a:r>
          </a:p>
        </p:txBody>
      </p:sp>
      <p:sp>
        <p:nvSpPr>
          <p:cNvPr id="16" name="TextBox 13"/>
          <p:cNvSpPr txBox="1">
            <a:spLocks noChangeArrowheads="1"/>
          </p:cNvSpPr>
          <p:nvPr userDrawn="1"/>
        </p:nvSpPr>
        <p:spPr bwMode="auto">
          <a:xfrm>
            <a:off x="7498527" y="5825251"/>
            <a:ext cx="3658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000000"/>
                </a:solidFill>
                <a:latin typeface="Calibri" pitchFamily="34" charset="0"/>
                <a:cs typeface="Arial" pitchFamily="34" charset="0"/>
              </a:rPr>
              <a:t>&amp;</a:t>
            </a:r>
          </a:p>
        </p:txBody>
      </p:sp>
      <p:sp>
        <p:nvSpPr>
          <p:cNvPr id="17" name="Title 1"/>
          <p:cNvSpPr>
            <a:spLocks noGrp="1"/>
          </p:cNvSpPr>
          <p:nvPr>
            <p:ph type="ctrTitle"/>
          </p:nvPr>
        </p:nvSpPr>
        <p:spPr>
          <a:xfrm>
            <a:off x="5642098" y="1822143"/>
            <a:ext cx="5961839" cy="1470734"/>
          </a:xfrm>
        </p:spPr>
        <p:txBody>
          <a:bodyPr/>
          <a:lstStyle>
            <a:lvl1pPr algn="l">
              <a:defRPr sz="4000" b="0"/>
            </a:lvl1pPr>
          </a:lstStyle>
          <a:p>
            <a:r>
              <a:rPr lang="en-US" dirty="0" smtClean="0"/>
              <a:t>Click to edit Master title style</a:t>
            </a:r>
            <a:endParaRPr lang="en-US" dirty="0"/>
          </a:p>
        </p:txBody>
      </p:sp>
      <p:sp>
        <p:nvSpPr>
          <p:cNvPr id="18" name="Subtitle 2"/>
          <p:cNvSpPr>
            <a:spLocks noGrp="1"/>
          </p:cNvSpPr>
          <p:nvPr>
            <p:ph type="subTitle" idx="1"/>
          </p:nvPr>
        </p:nvSpPr>
        <p:spPr>
          <a:xfrm>
            <a:off x="5642098" y="3412438"/>
            <a:ext cx="5973253" cy="968006"/>
          </a:xfrm>
        </p:spPr>
        <p:txBody>
          <a:bodyPr/>
          <a:lstStyle>
            <a:lvl1pPr marL="0" indent="0" algn="l">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86226521"/>
      </p:ext>
    </p:extLst>
  </p:cSld>
  <p:clrMapOvr>
    <a:masterClrMapping/>
  </p:clrMapOvr>
  <p:transition spd="med"/>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482" y="454460"/>
            <a:ext cx="10975864" cy="655789"/>
          </a:xfrm>
        </p:spPr>
        <p:txBody>
          <a:bodyPr/>
          <a:lstStyle>
            <a:lvl1pP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8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6"/>
          <p:cNvSpPr>
            <a:spLocks noGrp="1" noChangeArrowheads="1"/>
          </p:cNvSpPr>
          <p:nvPr>
            <p:ph type="sldNum" sz="quarter" idx="10"/>
          </p:nvPr>
        </p:nvSpPr>
        <p:spPr/>
        <p:txBody>
          <a:bodyPr/>
          <a:lstStyle>
            <a:lvl1pPr>
              <a:defRPr/>
            </a:lvl1pPr>
          </a:lstStyle>
          <a:p>
            <a:pPr>
              <a:defRPr/>
            </a:pPr>
            <a:fld id="{8B872C9C-EA37-489F-97FB-953B9C286B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5836077"/>
      </p:ext>
    </p:extLst>
  </p:cSld>
  <p:clrMapOvr>
    <a:masterClrMapping/>
  </p:clrMapOvr>
  <p:transition spd="med"/>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707" y="4407922"/>
            <a:ext cx="10813281" cy="1362390"/>
          </a:xfrm>
        </p:spPr>
        <p:txBody>
          <a:bodyPr anchor="t"/>
          <a:lstStyle>
            <a:lvl1pPr algn="l">
              <a:defRPr sz="5100" b="1" cap="all"/>
            </a:lvl1pPr>
          </a:lstStyle>
          <a:p>
            <a:r>
              <a:rPr lang="en-US" smtClean="0"/>
              <a:t>Click to edit Master title style</a:t>
            </a:r>
            <a:endParaRPr lang="en-GB"/>
          </a:p>
        </p:txBody>
      </p:sp>
      <p:sp>
        <p:nvSpPr>
          <p:cNvPr id="3" name="Text Placeholder 2"/>
          <p:cNvSpPr>
            <a:spLocks noGrp="1"/>
          </p:cNvSpPr>
          <p:nvPr>
            <p:ph type="body" idx="1"/>
          </p:nvPr>
        </p:nvSpPr>
        <p:spPr>
          <a:xfrm>
            <a:off x="962707" y="2907386"/>
            <a:ext cx="10813281" cy="1500535"/>
          </a:xfrm>
        </p:spPr>
        <p:txBody>
          <a:bodyPr anchor="b"/>
          <a:lstStyle>
            <a:lvl1pPr marL="0" indent="0">
              <a:buNone/>
              <a:defRPr sz="2600"/>
            </a:lvl1pPr>
            <a:lvl2pPr marL="586039" indent="0">
              <a:buNone/>
              <a:defRPr sz="2300"/>
            </a:lvl2pPr>
            <a:lvl3pPr marL="1172078" indent="0">
              <a:buNone/>
              <a:defRPr sz="2100"/>
            </a:lvl3pPr>
            <a:lvl4pPr marL="1758117" indent="0">
              <a:buNone/>
              <a:defRPr sz="1800"/>
            </a:lvl4pPr>
            <a:lvl5pPr marL="2344156" indent="0">
              <a:buNone/>
              <a:defRPr sz="1800"/>
            </a:lvl5pPr>
            <a:lvl6pPr marL="2930195" indent="0">
              <a:buNone/>
              <a:defRPr sz="1800"/>
            </a:lvl6pPr>
            <a:lvl7pPr marL="3516234" indent="0">
              <a:buNone/>
              <a:defRPr sz="1800"/>
            </a:lvl7pPr>
            <a:lvl8pPr marL="4102273" indent="0">
              <a:buNone/>
              <a:defRPr sz="1800"/>
            </a:lvl8pPr>
            <a:lvl9pPr marL="4688312" indent="0">
              <a:buNone/>
              <a:defRPr sz="1800"/>
            </a:lvl9pPr>
          </a:lstStyle>
          <a:p>
            <a:pPr lvl="0"/>
            <a:r>
              <a:rPr lang="en-US" smtClean="0"/>
              <a:t>Click to edit Master text styles</a:t>
            </a:r>
          </a:p>
        </p:txBody>
      </p:sp>
      <p:sp>
        <p:nvSpPr>
          <p:cNvPr id="5" name="Rectangle 6"/>
          <p:cNvSpPr>
            <a:spLocks noGrp="1" noChangeArrowheads="1"/>
          </p:cNvSpPr>
          <p:nvPr>
            <p:ph type="sldNum" sz="quarter" idx="11"/>
          </p:nvPr>
        </p:nvSpPr>
        <p:spPr>
          <a:ln/>
        </p:spPr>
        <p:txBody>
          <a:bodyPr/>
          <a:lstStyle>
            <a:lvl1pPr>
              <a:defRPr/>
            </a:lvl1pPr>
          </a:lstStyle>
          <a:p>
            <a:pPr>
              <a:defRPr/>
            </a:pPr>
            <a:fld id="{A483D7FF-92D9-4E50-A22E-33094F023F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5734705"/>
      </p:ext>
    </p:extLst>
  </p:cSld>
  <p:clrMapOvr>
    <a:masterClrMapping/>
  </p:clrMapOvr>
  <p:transition spd="med"/>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482" y="442103"/>
            <a:ext cx="10975864" cy="655789"/>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812482" y="1219484"/>
            <a:ext cx="5382697" cy="4674689"/>
          </a:xfrm>
        </p:spPr>
        <p:txBody>
          <a:bodyPr/>
          <a:lstStyle>
            <a:lvl1pPr>
              <a:defRPr sz="2800"/>
            </a:lvl1pPr>
            <a:lvl2pPr>
              <a:defRPr sz="2400"/>
            </a:lvl2pPr>
            <a:lvl3pPr>
              <a:defRPr sz="2000"/>
            </a:lvl3pPr>
            <a:lvl4pPr>
              <a:defRPr sz="1800"/>
            </a:lvl4pPr>
            <a:lvl5pPr>
              <a:defRPr sz="1800"/>
            </a:lvl5pPr>
            <a:lvl6pPr>
              <a:defRPr sz="2300"/>
            </a:lvl6pPr>
            <a:lvl7pPr>
              <a:defRPr sz="2300"/>
            </a:lvl7pPr>
            <a:lvl8pPr>
              <a:defRPr sz="2300"/>
            </a:lvl8pPr>
            <a:lvl9pPr>
              <a:defRPr sz="2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398300" y="1219484"/>
            <a:ext cx="5382697" cy="4674689"/>
          </a:xfrm>
        </p:spPr>
        <p:txBody>
          <a:bodyPr/>
          <a:lstStyle>
            <a:lvl1pPr>
              <a:defRPr sz="2800"/>
            </a:lvl1pPr>
            <a:lvl2pPr>
              <a:defRPr sz="2400"/>
            </a:lvl2pPr>
            <a:lvl3pPr>
              <a:defRPr sz="2000"/>
            </a:lvl3pPr>
            <a:lvl4pPr>
              <a:defRPr sz="1800"/>
            </a:lvl4pPr>
            <a:lvl5pPr>
              <a:defRPr sz="1800"/>
            </a:lvl5pPr>
            <a:lvl6pPr>
              <a:defRPr sz="2300"/>
            </a:lvl6pPr>
            <a:lvl7pPr>
              <a:defRPr sz="2300"/>
            </a:lvl7pPr>
            <a:lvl8pPr>
              <a:defRPr sz="2300"/>
            </a:lvl8pPr>
            <a:lvl9pPr>
              <a:defRPr sz="2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Rectangle 6"/>
          <p:cNvSpPr>
            <a:spLocks noGrp="1" noChangeArrowheads="1"/>
          </p:cNvSpPr>
          <p:nvPr>
            <p:ph type="sldNum" sz="quarter" idx="11"/>
          </p:nvPr>
        </p:nvSpPr>
        <p:spPr>
          <a:ln/>
        </p:spPr>
        <p:txBody>
          <a:bodyPr/>
          <a:lstStyle>
            <a:lvl1pPr>
              <a:defRPr/>
            </a:lvl1pPr>
          </a:lstStyle>
          <a:p>
            <a:pPr>
              <a:defRPr/>
            </a:pPr>
            <a:fld id="{53DB7926-AB93-4164-A7A6-3C53682FBC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2427822"/>
      </p:ext>
    </p:extLst>
  </p:cSld>
  <p:clrMapOvr>
    <a:masterClrMapping/>
  </p:clrMapOvr>
  <p:transition spd="med"/>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03189" y="457200"/>
            <a:ext cx="10972799" cy="642551"/>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815546" y="1535469"/>
            <a:ext cx="5178629" cy="639911"/>
          </a:xfrm>
        </p:spPr>
        <p:txBody>
          <a:bodyPr anchor="b"/>
          <a:lstStyle>
            <a:lvl1pPr marL="0" indent="0">
              <a:buNone/>
              <a:defRPr sz="3100" b="1"/>
            </a:lvl1pPr>
            <a:lvl2pPr marL="586039" indent="0">
              <a:buNone/>
              <a:defRPr sz="2600" b="1"/>
            </a:lvl2pPr>
            <a:lvl3pPr marL="1172078" indent="0">
              <a:buNone/>
              <a:defRPr sz="2300" b="1"/>
            </a:lvl3pPr>
            <a:lvl4pPr marL="1758117" indent="0">
              <a:buNone/>
              <a:defRPr sz="2100" b="1"/>
            </a:lvl4pPr>
            <a:lvl5pPr marL="2344156" indent="0">
              <a:buNone/>
              <a:defRPr sz="2100" b="1"/>
            </a:lvl5pPr>
            <a:lvl6pPr marL="2930195" indent="0">
              <a:buNone/>
              <a:defRPr sz="2100" b="1"/>
            </a:lvl6pPr>
            <a:lvl7pPr marL="3516234" indent="0">
              <a:buNone/>
              <a:defRPr sz="2100" b="1"/>
            </a:lvl7pPr>
            <a:lvl8pPr marL="4102273" indent="0">
              <a:buNone/>
              <a:defRPr sz="2100" b="1"/>
            </a:lvl8pPr>
            <a:lvl9pPr marL="4688312"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815546" y="2175380"/>
            <a:ext cx="5178629" cy="3718794"/>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90951" y="1535469"/>
            <a:ext cx="5585037" cy="639911"/>
          </a:xfrm>
        </p:spPr>
        <p:txBody>
          <a:bodyPr anchor="b"/>
          <a:lstStyle>
            <a:lvl1pPr marL="0" indent="0">
              <a:buNone/>
              <a:defRPr sz="3100" b="1"/>
            </a:lvl1pPr>
            <a:lvl2pPr marL="586039" indent="0">
              <a:buNone/>
              <a:defRPr sz="2600" b="1"/>
            </a:lvl2pPr>
            <a:lvl3pPr marL="1172078" indent="0">
              <a:buNone/>
              <a:defRPr sz="2300" b="1"/>
            </a:lvl3pPr>
            <a:lvl4pPr marL="1758117" indent="0">
              <a:buNone/>
              <a:defRPr sz="2100" b="1"/>
            </a:lvl4pPr>
            <a:lvl5pPr marL="2344156" indent="0">
              <a:buNone/>
              <a:defRPr sz="2100" b="1"/>
            </a:lvl5pPr>
            <a:lvl6pPr marL="2930195" indent="0">
              <a:buNone/>
              <a:defRPr sz="2100" b="1"/>
            </a:lvl6pPr>
            <a:lvl7pPr marL="3516234" indent="0">
              <a:buNone/>
              <a:defRPr sz="2100" b="1"/>
            </a:lvl7pPr>
            <a:lvl8pPr marL="4102273" indent="0">
              <a:buNone/>
              <a:defRPr sz="2100" b="1"/>
            </a:lvl8pPr>
            <a:lvl9pPr marL="4688312"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0951" y="2175380"/>
            <a:ext cx="5585037" cy="3718794"/>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6"/>
          <p:cNvSpPr>
            <a:spLocks noGrp="1" noChangeArrowheads="1"/>
          </p:cNvSpPr>
          <p:nvPr>
            <p:ph type="sldNum" sz="quarter" idx="11"/>
          </p:nvPr>
        </p:nvSpPr>
        <p:spPr>
          <a:ln/>
        </p:spPr>
        <p:txBody>
          <a:bodyPr/>
          <a:lstStyle>
            <a:lvl1pPr>
              <a:defRPr/>
            </a:lvl1pPr>
          </a:lstStyle>
          <a:p>
            <a:pPr>
              <a:defRPr/>
            </a:pPr>
            <a:fld id="{1993EDE6-C040-4AAF-A7EA-0A5FA5CEA8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7122663"/>
      </p:ext>
    </p:extLst>
  </p:cSld>
  <p:clrMapOvr>
    <a:masterClrMapping/>
  </p:clrMapOvr>
  <p:transition spd="med"/>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xfrm>
            <a:off x="203121" y="6399106"/>
            <a:ext cx="2843689" cy="476361"/>
          </a:xfrm>
          <a:prstGeom prst="rect">
            <a:avLst/>
          </a:prstGeom>
          <a:ln/>
        </p:spPr>
        <p:txBody>
          <a:bodyPr lIns="117208" tIns="58604" rIns="117208" bIns="58604"/>
          <a:lstStyle>
            <a:lvl1pPr>
              <a:defRPr/>
            </a:lvl1pPr>
          </a:lstStyle>
          <a:p>
            <a:pPr>
              <a:defRPr/>
            </a:pPr>
            <a:fld id="{7FA32026-832E-4F95-A5CE-9ED286BE86D9}" type="datetime1">
              <a:rPr lang="en-US" sz="1800" b="1">
                <a:solidFill>
                  <a:srgbClr val="000000"/>
                </a:solidFill>
                <a:latin typeface="Arial" pitchFamily="34" charset="0"/>
                <a:cs typeface="Arial" pitchFamily="34" charset="0"/>
              </a:rPr>
              <a:pPr>
                <a:defRPr/>
              </a:pPr>
              <a:t>4/17/2012</a:t>
            </a:fld>
            <a:endParaRPr lang="en-US" sz="1800" b="1">
              <a:solidFill>
                <a:srgbClr val="000000"/>
              </a:solidFill>
              <a:latin typeface="Arial" pitchFamily="34" charset="0"/>
              <a:cs typeface="Arial" pitchFamily="34" charset="0"/>
            </a:endParaRPr>
          </a:p>
        </p:txBody>
      </p:sp>
      <p:sp>
        <p:nvSpPr>
          <p:cNvPr id="4" name="Rectangle 6"/>
          <p:cNvSpPr>
            <a:spLocks noGrp="1" noChangeArrowheads="1"/>
          </p:cNvSpPr>
          <p:nvPr>
            <p:ph type="sldNum" sz="quarter" idx="11"/>
          </p:nvPr>
        </p:nvSpPr>
        <p:spPr>
          <a:ln/>
        </p:spPr>
        <p:txBody>
          <a:bodyPr/>
          <a:lstStyle>
            <a:lvl1pPr>
              <a:defRPr/>
            </a:lvl1pPr>
          </a:lstStyle>
          <a:p>
            <a:pPr>
              <a:defRPr/>
            </a:pPr>
            <a:fld id="{F10C5DDD-C215-4929-BBFF-5485F68958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7932930"/>
      </p:ext>
    </p:extLst>
  </p:cSld>
  <p:clrMapOvr>
    <a:masterClrMapping/>
  </p:clrMapOvr>
  <p:transition spd="med"/>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a:defRPr/>
            </a:lvl1pPr>
          </a:lstStyle>
          <a:p>
            <a:pPr>
              <a:defRPr/>
            </a:pPr>
            <a:fld id="{69E1E7A9-3702-403E-ABCA-391C4F59A4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855707"/>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0" y="4402138"/>
            <a:ext cx="12187238" cy="1036637"/>
          </a:xfrm>
          <a:prstGeom prst="rect">
            <a:avLst/>
          </a:prstGeom>
          <a:gradFill flip="none" rotWithShape="1">
            <a:gsLst>
              <a:gs pos="0">
                <a:srgbClr val="394D73"/>
              </a:gs>
              <a:gs pos="100000">
                <a:srgbClr val="9FAFC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itle 1"/>
          <p:cNvSpPr>
            <a:spLocks noGrp="1"/>
          </p:cNvSpPr>
          <p:nvPr>
            <p:ph type="title"/>
          </p:nvPr>
        </p:nvSpPr>
        <p:spPr>
          <a:xfrm>
            <a:off x="914043" y="4531772"/>
            <a:ext cx="10359152" cy="777866"/>
          </a:xfrm>
        </p:spPr>
        <p:txBody>
          <a:bodyPr/>
          <a:lstStyle>
            <a:lvl1pPr algn="l">
              <a:defRPr b="1">
                <a:solidFill>
                  <a:schemeClr val="bg1"/>
                </a:solidFill>
                <a:latin typeface="Calibri" pitchFamily="34" charset="0"/>
                <a:cs typeface="Calibri" pitchFamily="34" charset="0"/>
              </a:defRPr>
            </a:lvl1pPr>
          </a:lstStyle>
          <a:p>
            <a:r>
              <a:rPr lang="en-US" dirty="0" smtClean="0"/>
              <a:t>Click to edit Master title style</a:t>
            </a:r>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9434" y="446111"/>
            <a:ext cx="4009517" cy="653640"/>
          </a:xfrm>
        </p:spPr>
        <p:txBody>
          <a:bodyPr anchor="b"/>
          <a:lstStyle>
            <a:lvl1pPr algn="l">
              <a:defRPr sz="2600" b="1"/>
            </a:lvl1pPr>
          </a:lstStyle>
          <a:p>
            <a:r>
              <a:rPr lang="en-US" dirty="0" smtClean="0"/>
              <a:t>Click to edit Master title</a:t>
            </a:r>
            <a:endParaRPr lang="en-GB" dirty="0"/>
          </a:p>
        </p:txBody>
      </p:sp>
      <p:sp>
        <p:nvSpPr>
          <p:cNvPr id="3" name="Content Placeholder 2"/>
          <p:cNvSpPr>
            <a:spLocks noGrp="1"/>
          </p:cNvSpPr>
          <p:nvPr>
            <p:ph idx="1"/>
          </p:nvPr>
        </p:nvSpPr>
        <p:spPr>
          <a:xfrm>
            <a:off x="4974940" y="458470"/>
            <a:ext cx="6813005" cy="5435703"/>
          </a:xfrm>
        </p:spPr>
        <p:txBody>
          <a:bodyPr/>
          <a:lstStyle>
            <a:lvl1pPr>
              <a:defRPr sz="3200"/>
            </a:lvl1pPr>
            <a:lvl2pPr>
              <a:defRPr sz="2400"/>
            </a:lvl2pPr>
            <a:lvl3pPr>
              <a:defRPr sz="2000"/>
            </a:lvl3pPr>
            <a:lvl4pPr>
              <a:defRPr sz="1800"/>
            </a:lvl4pPr>
            <a:lvl5pPr>
              <a:defRPr sz="1800"/>
            </a:lvl5pPr>
            <a:lvl6pPr>
              <a:defRPr sz="2600"/>
            </a:lvl6pPr>
            <a:lvl7pPr>
              <a:defRPr sz="26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19434" y="1223319"/>
            <a:ext cx="4009517" cy="4670855"/>
          </a:xfrm>
        </p:spPr>
        <p:txBody>
          <a:bodyPr/>
          <a:lstStyle>
            <a:lvl1pPr marL="0" indent="0">
              <a:buNone/>
              <a:defRPr sz="1800"/>
            </a:lvl1pPr>
            <a:lvl2pPr marL="586039" indent="0">
              <a:buNone/>
              <a:defRPr sz="1500"/>
            </a:lvl2pPr>
            <a:lvl3pPr marL="1172078" indent="0">
              <a:buNone/>
              <a:defRPr sz="1300"/>
            </a:lvl3pPr>
            <a:lvl4pPr marL="1758117" indent="0">
              <a:buNone/>
              <a:defRPr sz="1200"/>
            </a:lvl4pPr>
            <a:lvl5pPr marL="2344156" indent="0">
              <a:buNone/>
              <a:defRPr sz="1200"/>
            </a:lvl5pPr>
            <a:lvl6pPr marL="2930195" indent="0">
              <a:buNone/>
              <a:defRPr sz="1200"/>
            </a:lvl6pPr>
            <a:lvl7pPr marL="3516234" indent="0">
              <a:buNone/>
              <a:defRPr sz="1200"/>
            </a:lvl7pPr>
            <a:lvl8pPr marL="4102273" indent="0">
              <a:buNone/>
              <a:defRPr sz="1200"/>
            </a:lvl8pPr>
            <a:lvl9pPr marL="4688312" indent="0">
              <a:buNone/>
              <a:defRPr sz="1200"/>
            </a:lvl9pPr>
          </a:lstStyle>
          <a:p>
            <a:pPr lvl="0"/>
            <a:r>
              <a:rPr lang="en-US" dirty="0" smtClean="0"/>
              <a:t>Click to edit Master text styles</a:t>
            </a:r>
          </a:p>
        </p:txBody>
      </p:sp>
      <p:sp>
        <p:nvSpPr>
          <p:cNvPr id="6" name="Rectangle 6"/>
          <p:cNvSpPr>
            <a:spLocks noGrp="1" noChangeArrowheads="1"/>
          </p:cNvSpPr>
          <p:nvPr>
            <p:ph type="sldNum" sz="quarter" idx="11"/>
          </p:nvPr>
        </p:nvSpPr>
        <p:spPr>
          <a:ln/>
        </p:spPr>
        <p:txBody>
          <a:bodyPr/>
          <a:lstStyle>
            <a:lvl1pPr>
              <a:defRPr/>
            </a:lvl1pPr>
          </a:lstStyle>
          <a:p>
            <a:pPr>
              <a:defRPr/>
            </a:pPr>
            <a:fld id="{D43557D5-F6EE-4EF5-88F4-DE781B2B7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1482199"/>
      </p:ext>
    </p:extLst>
  </p:cSld>
  <p:clrMapOvr>
    <a:masterClrMapping/>
  </p:clrMapOvr>
  <p:transition spd="med"/>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8784" y="4801711"/>
            <a:ext cx="7312343" cy="566870"/>
          </a:xfrm>
        </p:spPr>
        <p:txBody>
          <a:bodyPr anchor="b"/>
          <a:lstStyle>
            <a:lvl1pPr algn="l">
              <a:defRPr sz="2600" b="1"/>
            </a:lvl1pPr>
          </a:lstStyle>
          <a:p>
            <a:r>
              <a:rPr lang="en-US" smtClean="0"/>
              <a:t>Click to edit Master title style</a:t>
            </a:r>
            <a:endParaRPr lang="en-GB"/>
          </a:p>
        </p:txBody>
      </p:sp>
      <p:sp>
        <p:nvSpPr>
          <p:cNvPr id="3" name="Picture Placeholder 2"/>
          <p:cNvSpPr>
            <a:spLocks noGrp="1"/>
          </p:cNvSpPr>
          <p:nvPr>
            <p:ph type="pic" idx="1"/>
          </p:nvPr>
        </p:nvSpPr>
        <p:spPr>
          <a:xfrm>
            <a:off x="2388784" y="612917"/>
            <a:ext cx="7312343" cy="4115753"/>
          </a:xfrm>
        </p:spPr>
        <p:txBody>
          <a:bodyPr/>
          <a:lstStyle>
            <a:lvl1pPr marL="0" indent="0">
              <a:buNone/>
              <a:defRPr sz="4100"/>
            </a:lvl1pPr>
            <a:lvl2pPr marL="586039" indent="0">
              <a:buNone/>
              <a:defRPr sz="3600"/>
            </a:lvl2pPr>
            <a:lvl3pPr marL="1172078" indent="0">
              <a:buNone/>
              <a:defRPr sz="3100"/>
            </a:lvl3pPr>
            <a:lvl4pPr marL="1758117" indent="0">
              <a:buNone/>
              <a:defRPr sz="2600"/>
            </a:lvl4pPr>
            <a:lvl5pPr marL="2344156" indent="0">
              <a:buNone/>
              <a:defRPr sz="2600"/>
            </a:lvl5pPr>
            <a:lvl6pPr marL="2930195" indent="0">
              <a:buNone/>
              <a:defRPr sz="2600"/>
            </a:lvl6pPr>
            <a:lvl7pPr marL="3516234" indent="0">
              <a:buNone/>
              <a:defRPr sz="2600"/>
            </a:lvl7pPr>
            <a:lvl8pPr marL="4102273" indent="0">
              <a:buNone/>
              <a:defRPr sz="2600"/>
            </a:lvl8pPr>
            <a:lvl9pPr marL="4688312" indent="0">
              <a:buNone/>
              <a:defRPr sz="2600"/>
            </a:lvl9pPr>
          </a:lstStyle>
          <a:p>
            <a:pPr lvl="0"/>
            <a:endParaRPr lang="en-GB" noProof="0" smtClean="0"/>
          </a:p>
        </p:txBody>
      </p:sp>
      <p:sp>
        <p:nvSpPr>
          <p:cNvPr id="4" name="Text Placeholder 3"/>
          <p:cNvSpPr>
            <a:spLocks noGrp="1"/>
          </p:cNvSpPr>
          <p:nvPr>
            <p:ph type="body" sz="half" idx="2"/>
          </p:nvPr>
        </p:nvSpPr>
        <p:spPr>
          <a:xfrm>
            <a:off x="2388784" y="5368582"/>
            <a:ext cx="7312343" cy="500877"/>
          </a:xfrm>
        </p:spPr>
        <p:txBody>
          <a:bodyPr/>
          <a:lstStyle>
            <a:lvl1pPr marL="0" indent="0">
              <a:buNone/>
              <a:defRPr sz="1800"/>
            </a:lvl1pPr>
            <a:lvl2pPr marL="586039" indent="0">
              <a:buNone/>
              <a:defRPr sz="1500"/>
            </a:lvl2pPr>
            <a:lvl3pPr marL="1172078" indent="0">
              <a:buNone/>
              <a:defRPr sz="1300"/>
            </a:lvl3pPr>
            <a:lvl4pPr marL="1758117" indent="0">
              <a:buNone/>
              <a:defRPr sz="1200"/>
            </a:lvl4pPr>
            <a:lvl5pPr marL="2344156" indent="0">
              <a:buNone/>
              <a:defRPr sz="1200"/>
            </a:lvl5pPr>
            <a:lvl6pPr marL="2930195" indent="0">
              <a:buNone/>
              <a:defRPr sz="1200"/>
            </a:lvl6pPr>
            <a:lvl7pPr marL="3516234" indent="0">
              <a:buNone/>
              <a:defRPr sz="1200"/>
            </a:lvl7pPr>
            <a:lvl8pPr marL="4102273" indent="0">
              <a:buNone/>
              <a:defRPr sz="1200"/>
            </a:lvl8pPr>
            <a:lvl9pPr marL="4688312" indent="0">
              <a:buNone/>
              <a:defRPr sz="1200"/>
            </a:lvl9pPr>
          </a:lstStyle>
          <a:p>
            <a:pPr lvl="0"/>
            <a:r>
              <a:rPr lang="en-US" smtClean="0"/>
              <a:t>Click to edit Master text styles</a:t>
            </a:r>
          </a:p>
        </p:txBody>
      </p:sp>
      <p:sp>
        <p:nvSpPr>
          <p:cNvPr id="6" name="Rectangle 6"/>
          <p:cNvSpPr>
            <a:spLocks noGrp="1" noChangeArrowheads="1"/>
          </p:cNvSpPr>
          <p:nvPr>
            <p:ph type="sldNum" sz="quarter" idx="11"/>
          </p:nvPr>
        </p:nvSpPr>
        <p:spPr>
          <a:ln/>
        </p:spPr>
        <p:txBody>
          <a:bodyPr/>
          <a:lstStyle>
            <a:lvl1pPr>
              <a:defRPr/>
            </a:lvl1pPr>
          </a:lstStyle>
          <a:p>
            <a:pPr>
              <a:defRPr/>
            </a:pPr>
            <a:fld id="{3CF3597D-1A4E-484C-82B0-B02B95D194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9151478"/>
      </p:ext>
    </p:extLst>
  </p:cSld>
  <p:clrMapOvr>
    <a:masterClrMapping/>
  </p:clrMapOvr>
  <p:transition spd="med"/>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12481" y="442103"/>
            <a:ext cx="10963507" cy="655789"/>
          </a:xfr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lvl1pPr>
              <a:defRPr sz="28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fld id="{3E626E92-0A53-4EE5-9FA8-7AB0472755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9793917"/>
      </p:ext>
    </p:extLst>
  </p:cSld>
  <p:clrMapOvr>
    <a:masterClrMapping/>
  </p:clrMapOvr>
  <p:transition spd="med"/>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38868" y="444842"/>
            <a:ext cx="2742129" cy="5449331"/>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812483" y="444842"/>
            <a:ext cx="8023265" cy="544933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fld id="{96D986CD-8879-46E2-9EEA-2140983ACB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9087543"/>
      </p:ext>
    </p:extLst>
  </p:cSld>
  <p:clrMapOvr>
    <a:masterClrMapping/>
  </p:clrMapOvr>
  <p:transition spd="med"/>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481" y="442103"/>
            <a:ext cx="10963507" cy="655789"/>
          </a:xfrm>
        </p:spPr>
        <p:txBody>
          <a:bodyPr/>
          <a:lstStyle/>
          <a:p>
            <a:r>
              <a:rPr lang="en-US" dirty="0" smtClean="0"/>
              <a:t>Click to edit Master title style</a:t>
            </a:r>
            <a:endParaRPr lang="en-GB" dirty="0"/>
          </a:p>
        </p:txBody>
      </p:sp>
      <p:sp>
        <p:nvSpPr>
          <p:cNvPr id="3" name="Table Placeholder 2"/>
          <p:cNvSpPr>
            <a:spLocks noGrp="1"/>
          </p:cNvSpPr>
          <p:nvPr>
            <p:ph type="tbl" idx="1"/>
          </p:nvPr>
        </p:nvSpPr>
        <p:spPr>
          <a:xfrm>
            <a:off x="812483" y="1219484"/>
            <a:ext cx="10968514" cy="4674689"/>
          </a:xfrm>
        </p:spPr>
        <p:txBody>
          <a:bodyPr/>
          <a:lstStyle/>
          <a:p>
            <a:pPr lvl="0"/>
            <a:endParaRPr lang="en-GB" noProof="0" smtClean="0"/>
          </a:p>
        </p:txBody>
      </p:sp>
      <p:sp>
        <p:nvSpPr>
          <p:cNvPr id="4" name="Rectangle 6"/>
          <p:cNvSpPr>
            <a:spLocks noGrp="1" noChangeArrowheads="1"/>
          </p:cNvSpPr>
          <p:nvPr>
            <p:ph type="sldNum" sz="quarter" idx="10"/>
          </p:nvPr>
        </p:nvSpPr>
        <p:spPr/>
        <p:txBody>
          <a:bodyPr/>
          <a:lstStyle>
            <a:lvl1pPr>
              <a:defRPr/>
            </a:lvl1pPr>
          </a:lstStyle>
          <a:p>
            <a:pPr>
              <a:defRPr/>
            </a:pPr>
            <a:fld id="{D3AA6324-7A81-436A-976C-0D9B97ACC7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4233486"/>
      </p:ext>
    </p:extLst>
  </p:cSld>
  <p:clrMapOvr>
    <a:masterClrMapping/>
  </p:clrMapOvr>
  <p:transition spd="med"/>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481" y="442105"/>
            <a:ext cx="10963507" cy="655789"/>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812482" y="1242122"/>
            <a:ext cx="5382697" cy="46520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98300" y="1242122"/>
            <a:ext cx="5382697" cy="46520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p:ph type="sldNum" sz="quarter" idx="10"/>
          </p:nvPr>
        </p:nvSpPr>
        <p:spPr>
          <a:xfrm>
            <a:off x="10208164" y="6081000"/>
            <a:ext cx="1580181" cy="476361"/>
          </a:xfrm>
        </p:spPr>
        <p:txBody>
          <a:bodyPr/>
          <a:lstStyle>
            <a:lvl1pPr>
              <a:defRPr/>
            </a:lvl1pPr>
          </a:lstStyle>
          <a:p>
            <a:pPr>
              <a:defRPr/>
            </a:pPr>
            <a:fld id="{D3AA6324-7A81-436A-976C-0D9B97ACC7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1004922"/>
      </p:ext>
    </p:extLst>
  </p:cSld>
  <p:clrMapOvr>
    <a:masterClrMapping/>
  </p:clrMapOvr>
  <p:transition spd="med"/>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6"/>
          <p:cNvSpPr>
            <a:spLocks noChangeArrowheads="1"/>
          </p:cNvSpPr>
          <p:nvPr userDrawn="1"/>
        </p:nvSpPr>
        <p:spPr bwMode="auto">
          <a:xfrm>
            <a:off x="0" y="0"/>
            <a:ext cx="12187238" cy="940637"/>
          </a:xfrm>
          <a:prstGeom prst="rect">
            <a:avLst/>
          </a:prstGeom>
          <a:solidFill>
            <a:schemeClr val="bg1"/>
          </a:solidFill>
          <a:ln>
            <a:noFill/>
          </a:ln>
        </p:spPr>
        <p:txBody>
          <a:bodyPr/>
          <a:lstStyle/>
          <a:p>
            <a:endParaRPr lang="en-US" sz="1800" b="1">
              <a:solidFill>
                <a:srgbClr val="000000"/>
              </a:solidFill>
              <a:latin typeface="Arial" pitchFamily="34" charset="0"/>
              <a:cs typeface="Arial" pitchFamily="34" charset="0"/>
            </a:endParaRPr>
          </a:p>
        </p:txBody>
      </p:sp>
      <p:sp>
        <p:nvSpPr>
          <p:cNvPr id="10" name="Rectangle 7"/>
          <p:cNvSpPr>
            <a:spLocks noChangeArrowheads="1"/>
          </p:cNvSpPr>
          <p:nvPr userDrawn="1"/>
        </p:nvSpPr>
        <p:spPr bwMode="auto">
          <a:xfrm>
            <a:off x="0" y="5918952"/>
            <a:ext cx="12187238" cy="940636"/>
          </a:xfrm>
          <a:prstGeom prst="rect">
            <a:avLst/>
          </a:prstGeom>
          <a:solidFill>
            <a:schemeClr val="bg1"/>
          </a:solidFill>
          <a:ln>
            <a:noFill/>
          </a:ln>
        </p:spPr>
        <p:txBody>
          <a:bodyPr/>
          <a:lstStyle/>
          <a:p>
            <a:endParaRPr lang="en-US" sz="1800" b="1">
              <a:solidFill>
                <a:srgbClr val="000000"/>
              </a:solidFill>
              <a:latin typeface="Arial" pitchFamily="34" charset="0"/>
              <a:cs typeface="Arial" pitchFamily="34" charset="0"/>
            </a:endParaRPr>
          </a:p>
        </p:txBody>
      </p:sp>
      <p:pic>
        <p:nvPicPr>
          <p:cNvPr id="11" name="Picture 2" descr="C:\Users\larsk.CITRITE\Desktop\XenSummi11 Asia\XSAsia1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9808" y="248925"/>
            <a:ext cx="4268791" cy="640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larsk.CITRITE\Desktop\KoreaUniversity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68743" y="5607737"/>
            <a:ext cx="856252" cy="85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larsk.CITRITE\Desktop\Samsung_logo.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65606" y="5734500"/>
            <a:ext cx="1645920" cy="57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userDrawn="1"/>
        </p:nvCxnSpPr>
        <p:spPr bwMode="auto">
          <a:xfrm flipV="1">
            <a:off x="4971347" y="0"/>
            <a:ext cx="0" cy="6859588"/>
          </a:xfrm>
          <a:prstGeom prst="line">
            <a:avLst/>
          </a:prstGeom>
          <a:solidFill>
            <a:srgbClr val="00B8FF"/>
          </a:solidFill>
          <a:ln w="381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
        <p:nvSpPr>
          <p:cNvPr id="15" name="TextBox 12"/>
          <p:cNvSpPr txBox="1">
            <a:spLocks noChangeArrowheads="1"/>
          </p:cNvSpPr>
          <p:nvPr userDrawn="1"/>
        </p:nvSpPr>
        <p:spPr bwMode="auto">
          <a:xfrm>
            <a:off x="5642774" y="5348450"/>
            <a:ext cx="1545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800" b="1" dirty="0">
                <a:solidFill>
                  <a:srgbClr val="000000"/>
                </a:solidFill>
                <a:latin typeface="Calibri" pitchFamily="34" charset="0"/>
                <a:cs typeface="Arial" pitchFamily="34" charset="0"/>
              </a:rPr>
              <a:t>Sponsored by:</a:t>
            </a:r>
          </a:p>
        </p:txBody>
      </p:sp>
      <p:sp>
        <p:nvSpPr>
          <p:cNvPr id="16" name="TextBox 13"/>
          <p:cNvSpPr txBox="1">
            <a:spLocks noChangeArrowheads="1"/>
          </p:cNvSpPr>
          <p:nvPr userDrawn="1"/>
        </p:nvSpPr>
        <p:spPr bwMode="auto">
          <a:xfrm>
            <a:off x="7498527" y="5825251"/>
            <a:ext cx="3658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rgbClr val="000000"/>
                </a:solidFill>
                <a:latin typeface="Calibri" pitchFamily="34" charset="0"/>
                <a:cs typeface="Arial" pitchFamily="34" charset="0"/>
              </a:rPr>
              <a:t>&amp;</a:t>
            </a:r>
          </a:p>
        </p:txBody>
      </p:sp>
      <p:sp>
        <p:nvSpPr>
          <p:cNvPr id="17" name="Title 1"/>
          <p:cNvSpPr>
            <a:spLocks noGrp="1"/>
          </p:cNvSpPr>
          <p:nvPr>
            <p:ph type="ctrTitle"/>
          </p:nvPr>
        </p:nvSpPr>
        <p:spPr>
          <a:xfrm>
            <a:off x="5642098" y="1822143"/>
            <a:ext cx="5961839" cy="1470734"/>
          </a:xfrm>
        </p:spPr>
        <p:txBody>
          <a:bodyPr/>
          <a:lstStyle>
            <a:lvl1pPr algn="l">
              <a:defRPr sz="4000" b="0"/>
            </a:lvl1pPr>
          </a:lstStyle>
          <a:p>
            <a:r>
              <a:rPr lang="en-US" dirty="0" smtClean="0"/>
              <a:t>Click to edit Master title style</a:t>
            </a:r>
            <a:endParaRPr lang="en-US" dirty="0"/>
          </a:p>
        </p:txBody>
      </p:sp>
      <p:sp>
        <p:nvSpPr>
          <p:cNvPr id="18" name="Subtitle 2"/>
          <p:cNvSpPr>
            <a:spLocks noGrp="1"/>
          </p:cNvSpPr>
          <p:nvPr>
            <p:ph type="subTitle" idx="1"/>
          </p:nvPr>
        </p:nvSpPr>
        <p:spPr>
          <a:xfrm>
            <a:off x="5642098" y="3412438"/>
            <a:ext cx="5973253" cy="968006"/>
          </a:xfrm>
        </p:spPr>
        <p:txBody>
          <a:bodyPr/>
          <a:lstStyle>
            <a:lvl1pPr marL="0" indent="0" algn="l">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039044394"/>
      </p:ext>
    </p:extLst>
  </p:cSld>
  <p:clrMapOvr>
    <a:masterClrMapping/>
  </p:clrMapOvr>
  <p:transition spd="med"/>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482" y="454460"/>
            <a:ext cx="10975864" cy="655789"/>
          </a:xfrm>
        </p:spPr>
        <p:txBody>
          <a:bodyPr/>
          <a:lstStyle>
            <a:lvl1pP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8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6"/>
          <p:cNvSpPr>
            <a:spLocks noGrp="1" noChangeArrowheads="1"/>
          </p:cNvSpPr>
          <p:nvPr>
            <p:ph type="sldNum" sz="quarter" idx="10"/>
          </p:nvPr>
        </p:nvSpPr>
        <p:spPr/>
        <p:txBody>
          <a:bodyPr/>
          <a:lstStyle>
            <a:lvl1pPr>
              <a:defRPr/>
            </a:lvl1pPr>
          </a:lstStyle>
          <a:p>
            <a:pPr>
              <a:defRPr/>
            </a:pPr>
            <a:fld id="{8B872C9C-EA37-489F-97FB-953B9C286B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7483720"/>
      </p:ext>
    </p:extLst>
  </p:cSld>
  <p:clrMapOvr>
    <a:masterClrMapping/>
  </p:clrMapOvr>
  <p:transition spd="med"/>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707" y="4407922"/>
            <a:ext cx="10813281" cy="1362390"/>
          </a:xfrm>
        </p:spPr>
        <p:txBody>
          <a:bodyPr anchor="t"/>
          <a:lstStyle>
            <a:lvl1pPr algn="l">
              <a:defRPr sz="5100" b="1" cap="all"/>
            </a:lvl1pPr>
          </a:lstStyle>
          <a:p>
            <a:r>
              <a:rPr lang="en-US" smtClean="0"/>
              <a:t>Click to edit Master title style</a:t>
            </a:r>
            <a:endParaRPr lang="en-GB"/>
          </a:p>
        </p:txBody>
      </p:sp>
      <p:sp>
        <p:nvSpPr>
          <p:cNvPr id="3" name="Text Placeholder 2"/>
          <p:cNvSpPr>
            <a:spLocks noGrp="1"/>
          </p:cNvSpPr>
          <p:nvPr>
            <p:ph type="body" idx="1"/>
          </p:nvPr>
        </p:nvSpPr>
        <p:spPr>
          <a:xfrm>
            <a:off x="962707" y="2907386"/>
            <a:ext cx="10813281" cy="1500535"/>
          </a:xfrm>
        </p:spPr>
        <p:txBody>
          <a:bodyPr anchor="b"/>
          <a:lstStyle>
            <a:lvl1pPr marL="0" indent="0">
              <a:buNone/>
              <a:defRPr sz="2600"/>
            </a:lvl1pPr>
            <a:lvl2pPr marL="586039" indent="0">
              <a:buNone/>
              <a:defRPr sz="2300"/>
            </a:lvl2pPr>
            <a:lvl3pPr marL="1172078" indent="0">
              <a:buNone/>
              <a:defRPr sz="2100"/>
            </a:lvl3pPr>
            <a:lvl4pPr marL="1758117" indent="0">
              <a:buNone/>
              <a:defRPr sz="1800"/>
            </a:lvl4pPr>
            <a:lvl5pPr marL="2344156" indent="0">
              <a:buNone/>
              <a:defRPr sz="1800"/>
            </a:lvl5pPr>
            <a:lvl6pPr marL="2930195" indent="0">
              <a:buNone/>
              <a:defRPr sz="1800"/>
            </a:lvl6pPr>
            <a:lvl7pPr marL="3516234" indent="0">
              <a:buNone/>
              <a:defRPr sz="1800"/>
            </a:lvl7pPr>
            <a:lvl8pPr marL="4102273" indent="0">
              <a:buNone/>
              <a:defRPr sz="1800"/>
            </a:lvl8pPr>
            <a:lvl9pPr marL="4688312" indent="0">
              <a:buNone/>
              <a:defRPr sz="1800"/>
            </a:lvl9pPr>
          </a:lstStyle>
          <a:p>
            <a:pPr lvl="0"/>
            <a:r>
              <a:rPr lang="en-US" smtClean="0"/>
              <a:t>Click to edit Master text styles</a:t>
            </a:r>
          </a:p>
        </p:txBody>
      </p:sp>
      <p:sp>
        <p:nvSpPr>
          <p:cNvPr id="5" name="Rectangle 6"/>
          <p:cNvSpPr>
            <a:spLocks noGrp="1" noChangeArrowheads="1"/>
          </p:cNvSpPr>
          <p:nvPr>
            <p:ph type="sldNum" sz="quarter" idx="11"/>
          </p:nvPr>
        </p:nvSpPr>
        <p:spPr>
          <a:ln/>
        </p:spPr>
        <p:txBody>
          <a:bodyPr/>
          <a:lstStyle>
            <a:lvl1pPr>
              <a:defRPr/>
            </a:lvl1pPr>
          </a:lstStyle>
          <a:p>
            <a:pPr>
              <a:defRPr/>
            </a:pPr>
            <a:fld id="{A483D7FF-92D9-4E50-A22E-33094F023F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3266415"/>
      </p:ext>
    </p:extLst>
  </p:cSld>
  <p:clrMapOvr>
    <a:masterClrMapping/>
  </p:clrMapOvr>
  <p:transition spd="med"/>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482" y="442103"/>
            <a:ext cx="10975864" cy="655789"/>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812482" y="1219484"/>
            <a:ext cx="5382697" cy="4674689"/>
          </a:xfrm>
        </p:spPr>
        <p:txBody>
          <a:bodyPr/>
          <a:lstStyle>
            <a:lvl1pPr>
              <a:defRPr sz="2800"/>
            </a:lvl1pPr>
            <a:lvl2pPr>
              <a:defRPr sz="2400"/>
            </a:lvl2pPr>
            <a:lvl3pPr>
              <a:defRPr sz="2000"/>
            </a:lvl3pPr>
            <a:lvl4pPr>
              <a:defRPr sz="1800"/>
            </a:lvl4pPr>
            <a:lvl5pPr>
              <a:defRPr sz="1800"/>
            </a:lvl5pPr>
            <a:lvl6pPr>
              <a:defRPr sz="2300"/>
            </a:lvl6pPr>
            <a:lvl7pPr>
              <a:defRPr sz="2300"/>
            </a:lvl7pPr>
            <a:lvl8pPr>
              <a:defRPr sz="2300"/>
            </a:lvl8pPr>
            <a:lvl9pPr>
              <a:defRPr sz="2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398300" y="1219484"/>
            <a:ext cx="5382697" cy="4674689"/>
          </a:xfrm>
        </p:spPr>
        <p:txBody>
          <a:bodyPr/>
          <a:lstStyle>
            <a:lvl1pPr>
              <a:defRPr sz="2800"/>
            </a:lvl1pPr>
            <a:lvl2pPr>
              <a:defRPr sz="2400"/>
            </a:lvl2pPr>
            <a:lvl3pPr>
              <a:defRPr sz="2000"/>
            </a:lvl3pPr>
            <a:lvl4pPr>
              <a:defRPr sz="1800"/>
            </a:lvl4pPr>
            <a:lvl5pPr>
              <a:defRPr sz="1800"/>
            </a:lvl5pPr>
            <a:lvl6pPr>
              <a:defRPr sz="2300"/>
            </a:lvl6pPr>
            <a:lvl7pPr>
              <a:defRPr sz="2300"/>
            </a:lvl7pPr>
            <a:lvl8pPr>
              <a:defRPr sz="2300"/>
            </a:lvl8pPr>
            <a:lvl9pPr>
              <a:defRPr sz="2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Rectangle 6"/>
          <p:cNvSpPr>
            <a:spLocks noGrp="1" noChangeArrowheads="1"/>
          </p:cNvSpPr>
          <p:nvPr>
            <p:ph type="sldNum" sz="quarter" idx="11"/>
          </p:nvPr>
        </p:nvSpPr>
        <p:spPr>
          <a:ln/>
        </p:spPr>
        <p:txBody>
          <a:bodyPr/>
          <a:lstStyle>
            <a:lvl1pPr>
              <a:defRPr/>
            </a:lvl1pPr>
          </a:lstStyle>
          <a:p>
            <a:pPr>
              <a:defRPr/>
            </a:pPr>
            <a:fld id="{53DB7926-AB93-4164-A7A6-3C53682FBC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5401169"/>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8" name="Picture 2" descr="C:\Users\larsk.CITRITE\Desktop\2011-09-18 21.11.54.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87238" cy="8343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arsk.CITRITE\Desktop\Untitled.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6851" y="6408550"/>
            <a:ext cx="1726981" cy="435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0" y="1540620"/>
            <a:ext cx="12187238" cy="1763956"/>
          </a:xfrm>
          <a:prstGeom prst="rect">
            <a:avLst/>
          </a:prstGeom>
          <a:gradFill flip="none" rotWithShape="1">
            <a:gsLst>
              <a:gs pos="0">
                <a:srgbClr val="394D73"/>
              </a:gs>
              <a:gs pos="100000">
                <a:srgbClr val="9FAFC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itle 1"/>
          <p:cNvSpPr>
            <a:spLocks noGrp="1"/>
          </p:cNvSpPr>
          <p:nvPr>
            <p:ph type="title"/>
          </p:nvPr>
        </p:nvSpPr>
        <p:spPr>
          <a:xfrm>
            <a:off x="914043" y="1656948"/>
            <a:ext cx="10359152" cy="1531301"/>
          </a:xfrm>
        </p:spPr>
        <p:txBody>
          <a:bodyPr/>
          <a:lstStyle>
            <a:lvl1pPr algn="l">
              <a:defRPr b="1">
                <a:solidFill>
                  <a:schemeClr val="bg1"/>
                </a:solidFill>
                <a:latin typeface="Calibri" pitchFamily="34" charset="0"/>
                <a:cs typeface="Calibri" pitchFamily="34" charset="0"/>
              </a:defRPr>
            </a:lvl1pPr>
          </a:lstStyle>
          <a:p>
            <a:r>
              <a:rPr lang="en-US" dirty="0" smtClean="0"/>
              <a:t>Click to edit Master title style</a:t>
            </a:r>
            <a:endParaRPr lang="en-GB" dirty="0"/>
          </a:p>
        </p:txBody>
      </p:sp>
      <p:pic>
        <p:nvPicPr>
          <p:cNvPr id="5" name="Picture 15" descr="C:\Users\larsk\Documents\xen_logo.gif"/>
          <p:cNvPicPr>
            <a:picLocks noChangeAspect="1" noChangeArrowheads="1"/>
          </p:cNvPicPr>
          <p:nvPr userDrawn="1"/>
        </p:nvPicPr>
        <p:blipFill>
          <a:blip r:embed="rId4" cstate="print">
            <a:lum bright="20000" contrast="-20000"/>
          </a:blip>
          <a:srcRect/>
          <a:stretch>
            <a:fillRect/>
          </a:stretch>
        </p:blipFill>
        <p:spPr bwMode="auto">
          <a:xfrm>
            <a:off x="10845800" y="6284913"/>
            <a:ext cx="1277938" cy="574675"/>
          </a:xfrm>
          <a:prstGeom prst="rect">
            <a:avLst/>
          </a:prstGeom>
          <a:noFill/>
          <a:ln w="9525">
            <a:noFill/>
            <a:miter lim="800000"/>
            <a:headEnd/>
            <a:tailEnd/>
          </a:ln>
        </p:spPr>
      </p:pic>
    </p:spTree>
    <p:extLst>
      <p:ext uri="{BB962C8B-B14F-4D97-AF65-F5344CB8AC3E}">
        <p14:creationId xmlns:p14="http://schemas.microsoft.com/office/powerpoint/2010/main" val="2223333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03189" y="457200"/>
            <a:ext cx="10972799" cy="642551"/>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815546" y="1535469"/>
            <a:ext cx="5178629" cy="639911"/>
          </a:xfrm>
        </p:spPr>
        <p:txBody>
          <a:bodyPr anchor="b"/>
          <a:lstStyle>
            <a:lvl1pPr marL="0" indent="0">
              <a:buNone/>
              <a:defRPr sz="3100" b="1"/>
            </a:lvl1pPr>
            <a:lvl2pPr marL="586039" indent="0">
              <a:buNone/>
              <a:defRPr sz="2600" b="1"/>
            </a:lvl2pPr>
            <a:lvl3pPr marL="1172078" indent="0">
              <a:buNone/>
              <a:defRPr sz="2300" b="1"/>
            </a:lvl3pPr>
            <a:lvl4pPr marL="1758117" indent="0">
              <a:buNone/>
              <a:defRPr sz="2100" b="1"/>
            </a:lvl4pPr>
            <a:lvl5pPr marL="2344156" indent="0">
              <a:buNone/>
              <a:defRPr sz="2100" b="1"/>
            </a:lvl5pPr>
            <a:lvl6pPr marL="2930195" indent="0">
              <a:buNone/>
              <a:defRPr sz="2100" b="1"/>
            </a:lvl6pPr>
            <a:lvl7pPr marL="3516234" indent="0">
              <a:buNone/>
              <a:defRPr sz="2100" b="1"/>
            </a:lvl7pPr>
            <a:lvl8pPr marL="4102273" indent="0">
              <a:buNone/>
              <a:defRPr sz="2100" b="1"/>
            </a:lvl8pPr>
            <a:lvl9pPr marL="4688312"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815546" y="2175380"/>
            <a:ext cx="5178629" cy="3718794"/>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90951" y="1535469"/>
            <a:ext cx="5585037" cy="639911"/>
          </a:xfrm>
        </p:spPr>
        <p:txBody>
          <a:bodyPr anchor="b"/>
          <a:lstStyle>
            <a:lvl1pPr marL="0" indent="0">
              <a:buNone/>
              <a:defRPr sz="3100" b="1"/>
            </a:lvl1pPr>
            <a:lvl2pPr marL="586039" indent="0">
              <a:buNone/>
              <a:defRPr sz="2600" b="1"/>
            </a:lvl2pPr>
            <a:lvl3pPr marL="1172078" indent="0">
              <a:buNone/>
              <a:defRPr sz="2300" b="1"/>
            </a:lvl3pPr>
            <a:lvl4pPr marL="1758117" indent="0">
              <a:buNone/>
              <a:defRPr sz="2100" b="1"/>
            </a:lvl4pPr>
            <a:lvl5pPr marL="2344156" indent="0">
              <a:buNone/>
              <a:defRPr sz="2100" b="1"/>
            </a:lvl5pPr>
            <a:lvl6pPr marL="2930195" indent="0">
              <a:buNone/>
              <a:defRPr sz="2100" b="1"/>
            </a:lvl6pPr>
            <a:lvl7pPr marL="3516234" indent="0">
              <a:buNone/>
              <a:defRPr sz="2100" b="1"/>
            </a:lvl7pPr>
            <a:lvl8pPr marL="4102273" indent="0">
              <a:buNone/>
              <a:defRPr sz="2100" b="1"/>
            </a:lvl8pPr>
            <a:lvl9pPr marL="4688312"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0951" y="2175380"/>
            <a:ext cx="5585037" cy="3718794"/>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6"/>
          <p:cNvSpPr>
            <a:spLocks noGrp="1" noChangeArrowheads="1"/>
          </p:cNvSpPr>
          <p:nvPr>
            <p:ph type="sldNum" sz="quarter" idx="11"/>
          </p:nvPr>
        </p:nvSpPr>
        <p:spPr>
          <a:ln/>
        </p:spPr>
        <p:txBody>
          <a:bodyPr/>
          <a:lstStyle>
            <a:lvl1pPr>
              <a:defRPr/>
            </a:lvl1pPr>
          </a:lstStyle>
          <a:p>
            <a:pPr>
              <a:defRPr/>
            </a:pPr>
            <a:fld id="{1993EDE6-C040-4AAF-A7EA-0A5FA5CEA8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3908459"/>
      </p:ext>
    </p:extLst>
  </p:cSld>
  <p:clrMapOvr>
    <a:masterClrMapping/>
  </p:clrMapOvr>
  <p:transition spd="med"/>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xfrm>
            <a:off x="203121" y="6399106"/>
            <a:ext cx="2843689" cy="476361"/>
          </a:xfrm>
          <a:prstGeom prst="rect">
            <a:avLst/>
          </a:prstGeom>
          <a:ln/>
        </p:spPr>
        <p:txBody>
          <a:bodyPr lIns="117208" tIns="58604" rIns="117208" bIns="58604"/>
          <a:lstStyle>
            <a:lvl1pPr>
              <a:defRPr/>
            </a:lvl1pPr>
          </a:lstStyle>
          <a:p>
            <a:pPr>
              <a:defRPr/>
            </a:pPr>
            <a:fld id="{7FA32026-832E-4F95-A5CE-9ED286BE86D9}" type="datetime1">
              <a:rPr lang="en-US" sz="1800" b="1">
                <a:solidFill>
                  <a:srgbClr val="000000"/>
                </a:solidFill>
                <a:latin typeface="Arial" pitchFamily="34" charset="0"/>
                <a:cs typeface="Arial" pitchFamily="34" charset="0"/>
              </a:rPr>
              <a:pPr>
                <a:defRPr/>
              </a:pPr>
              <a:t>4/17/2012</a:t>
            </a:fld>
            <a:endParaRPr lang="en-US" sz="1800" b="1">
              <a:solidFill>
                <a:srgbClr val="000000"/>
              </a:solidFill>
              <a:latin typeface="Arial" pitchFamily="34" charset="0"/>
              <a:cs typeface="Arial" pitchFamily="34" charset="0"/>
            </a:endParaRPr>
          </a:p>
        </p:txBody>
      </p:sp>
      <p:sp>
        <p:nvSpPr>
          <p:cNvPr id="4" name="Rectangle 6"/>
          <p:cNvSpPr>
            <a:spLocks noGrp="1" noChangeArrowheads="1"/>
          </p:cNvSpPr>
          <p:nvPr>
            <p:ph type="sldNum" sz="quarter" idx="11"/>
          </p:nvPr>
        </p:nvSpPr>
        <p:spPr>
          <a:ln/>
        </p:spPr>
        <p:txBody>
          <a:bodyPr/>
          <a:lstStyle>
            <a:lvl1pPr>
              <a:defRPr/>
            </a:lvl1pPr>
          </a:lstStyle>
          <a:p>
            <a:pPr>
              <a:defRPr/>
            </a:pPr>
            <a:fld id="{F10C5DDD-C215-4929-BBFF-5485F68958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0575758"/>
      </p:ext>
    </p:extLst>
  </p:cSld>
  <p:clrMapOvr>
    <a:masterClrMapping/>
  </p:clrMapOvr>
  <p:transition spd="med"/>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a:defRPr/>
            </a:lvl1pPr>
          </a:lstStyle>
          <a:p>
            <a:pPr>
              <a:defRPr/>
            </a:pPr>
            <a:fld id="{69E1E7A9-3702-403E-ABCA-391C4F59A4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5151344"/>
      </p:ext>
    </p:extLst>
  </p:cSld>
  <p:clrMapOvr>
    <a:masterClrMapping/>
  </p:clrMapOvr>
  <p:transition spd="med"/>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9434" y="446111"/>
            <a:ext cx="4009517" cy="653640"/>
          </a:xfrm>
        </p:spPr>
        <p:txBody>
          <a:bodyPr anchor="b"/>
          <a:lstStyle>
            <a:lvl1pPr algn="l">
              <a:defRPr sz="2600" b="1"/>
            </a:lvl1pPr>
          </a:lstStyle>
          <a:p>
            <a:r>
              <a:rPr lang="en-US" dirty="0" smtClean="0"/>
              <a:t>Click to edit Master title</a:t>
            </a:r>
            <a:endParaRPr lang="en-GB" dirty="0"/>
          </a:p>
        </p:txBody>
      </p:sp>
      <p:sp>
        <p:nvSpPr>
          <p:cNvPr id="3" name="Content Placeholder 2"/>
          <p:cNvSpPr>
            <a:spLocks noGrp="1"/>
          </p:cNvSpPr>
          <p:nvPr>
            <p:ph idx="1"/>
          </p:nvPr>
        </p:nvSpPr>
        <p:spPr>
          <a:xfrm>
            <a:off x="4974940" y="458470"/>
            <a:ext cx="6813005" cy="5435703"/>
          </a:xfrm>
        </p:spPr>
        <p:txBody>
          <a:bodyPr/>
          <a:lstStyle>
            <a:lvl1pPr>
              <a:defRPr sz="3200"/>
            </a:lvl1pPr>
            <a:lvl2pPr>
              <a:defRPr sz="2400"/>
            </a:lvl2pPr>
            <a:lvl3pPr>
              <a:defRPr sz="2000"/>
            </a:lvl3pPr>
            <a:lvl4pPr>
              <a:defRPr sz="1800"/>
            </a:lvl4pPr>
            <a:lvl5pPr>
              <a:defRPr sz="1800"/>
            </a:lvl5pPr>
            <a:lvl6pPr>
              <a:defRPr sz="2600"/>
            </a:lvl6pPr>
            <a:lvl7pPr>
              <a:defRPr sz="26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19434" y="1223319"/>
            <a:ext cx="4009517" cy="4670855"/>
          </a:xfrm>
        </p:spPr>
        <p:txBody>
          <a:bodyPr/>
          <a:lstStyle>
            <a:lvl1pPr marL="0" indent="0">
              <a:buNone/>
              <a:defRPr sz="1800"/>
            </a:lvl1pPr>
            <a:lvl2pPr marL="586039" indent="0">
              <a:buNone/>
              <a:defRPr sz="1500"/>
            </a:lvl2pPr>
            <a:lvl3pPr marL="1172078" indent="0">
              <a:buNone/>
              <a:defRPr sz="1300"/>
            </a:lvl3pPr>
            <a:lvl4pPr marL="1758117" indent="0">
              <a:buNone/>
              <a:defRPr sz="1200"/>
            </a:lvl4pPr>
            <a:lvl5pPr marL="2344156" indent="0">
              <a:buNone/>
              <a:defRPr sz="1200"/>
            </a:lvl5pPr>
            <a:lvl6pPr marL="2930195" indent="0">
              <a:buNone/>
              <a:defRPr sz="1200"/>
            </a:lvl6pPr>
            <a:lvl7pPr marL="3516234" indent="0">
              <a:buNone/>
              <a:defRPr sz="1200"/>
            </a:lvl7pPr>
            <a:lvl8pPr marL="4102273" indent="0">
              <a:buNone/>
              <a:defRPr sz="1200"/>
            </a:lvl8pPr>
            <a:lvl9pPr marL="4688312" indent="0">
              <a:buNone/>
              <a:defRPr sz="1200"/>
            </a:lvl9pPr>
          </a:lstStyle>
          <a:p>
            <a:pPr lvl="0"/>
            <a:r>
              <a:rPr lang="en-US" dirty="0" smtClean="0"/>
              <a:t>Click to edit Master text styles</a:t>
            </a:r>
          </a:p>
        </p:txBody>
      </p:sp>
      <p:sp>
        <p:nvSpPr>
          <p:cNvPr id="6" name="Rectangle 6"/>
          <p:cNvSpPr>
            <a:spLocks noGrp="1" noChangeArrowheads="1"/>
          </p:cNvSpPr>
          <p:nvPr>
            <p:ph type="sldNum" sz="quarter" idx="11"/>
          </p:nvPr>
        </p:nvSpPr>
        <p:spPr>
          <a:ln/>
        </p:spPr>
        <p:txBody>
          <a:bodyPr/>
          <a:lstStyle>
            <a:lvl1pPr>
              <a:defRPr/>
            </a:lvl1pPr>
          </a:lstStyle>
          <a:p>
            <a:pPr>
              <a:defRPr/>
            </a:pPr>
            <a:fld id="{D43557D5-F6EE-4EF5-88F4-DE781B2B7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4738386"/>
      </p:ext>
    </p:extLst>
  </p:cSld>
  <p:clrMapOvr>
    <a:masterClrMapping/>
  </p:clrMapOvr>
  <p:transition spd="med"/>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8784" y="4801711"/>
            <a:ext cx="7312343" cy="566870"/>
          </a:xfrm>
        </p:spPr>
        <p:txBody>
          <a:bodyPr anchor="b"/>
          <a:lstStyle>
            <a:lvl1pPr algn="l">
              <a:defRPr sz="2600" b="1"/>
            </a:lvl1pPr>
          </a:lstStyle>
          <a:p>
            <a:r>
              <a:rPr lang="en-US" smtClean="0"/>
              <a:t>Click to edit Master title style</a:t>
            </a:r>
            <a:endParaRPr lang="en-GB"/>
          </a:p>
        </p:txBody>
      </p:sp>
      <p:sp>
        <p:nvSpPr>
          <p:cNvPr id="3" name="Picture Placeholder 2"/>
          <p:cNvSpPr>
            <a:spLocks noGrp="1"/>
          </p:cNvSpPr>
          <p:nvPr>
            <p:ph type="pic" idx="1"/>
          </p:nvPr>
        </p:nvSpPr>
        <p:spPr>
          <a:xfrm>
            <a:off x="2388784" y="612917"/>
            <a:ext cx="7312343" cy="4115753"/>
          </a:xfrm>
        </p:spPr>
        <p:txBody>
          <a:bodyPr/>
          <a:lstStyle>
            <a:lvl1pPr marL="0" indent="0">
              <a:buNone/>
              <a:defRPr sz="4100"/>
            </a:lvl1pPr>
            <a:lvl2pPr marL="586039" indent="0">
              <a:buNone/>
              <a:defRPr sz="3600"/>
            </a:lvl2pPr>
            <a:lvl3pPr marL="1172078" indent="0">
              <a:buNone/>
              <a:defRPr sz="3100"/>
            </a:lvl3pPr>
            <a:lvl4pPr marL="1758117" indent="0">
              <a:buNone/>
              <a:defRPr sz="2600"/>
            </a:lvl4pPr>
            <a:lvl5pPr marL="2344156" indent="0">
              <a:buNone/>
              <a:defRPr sz="2600"/>
            </a:lvl5pPr>
            <a:lvl6pPr marL="2930195" indent="0">
              <a:buNone/>
              <a:defRPr sz="2600"/>
            </a:lvl6pPr>
            <a:lvl7pPr marL="3516234" indent="0">
              <a:buNone/>
              <a:defRPr sz="2600"/>
            </a:lvl7pPr>
            <a:lvl8pPr marL="4102273" indent="0">
              <a:buNone/>
              <a:defRPr sz="2600"/>
            </a:lvl8pPr>
            <a:lvl9pPr marL="4688312" indent="0">
              <a:buNone/>
              <a:defRPr sz="2600"/>
            </a:lvl9pPr>
          </a:lstStyle>
          <a:p>
            <a:pPr lvl="0"/>
            <a:endParaRPr lang="en-GB" noProof="0" smtClean="0"/>
          </a:p>
        </p:txBody>
      </p:sp>
      <p:sp>
        <p:nvSpPr>
          <p:cNvPr id="4" name="Text Placeholder 3"/>
          <p:cNvSpPr>
            <a:spLocks noGrp="1"/>
          </p:cNvSpPr>
          <p:nvPr>
            <p:ph type="body" sz="half" idx="2"/>
          </p:nvPr>
        </p:nvSpPr>
        <p:spPr>
          <a:xfrm>
            <a:off x="2388784" y="5368582"/>
            <a:ext cx="7312343" cy="500877"/>
          </a:xfrm>
        </p:spPr>
        <p:txBody>
          <a:bodyPr/>
          <a:lstStyle>
            <a:lvl1pPr marL="0" indent="0">
              <a:buNone/>
              <a:defRPr sz="1800"/>
            </a:lvl1pPr>
            <a:lvl2pPr marL="586039" indent="0">
              <a:buNone/>
              <a:defRPr sz="1500"/>
            </a:lvl2pPr>
            <a:lvl3pPr marL="1172078" indent="0">
              <a:buNone/>
              <a:defRPr sz="1300"/>
            </a:lvl3pPr>
            <a:lvl4pPr marL="1758117" indent="0">
              <a:buNone/>
              <a:defRPr sz="1200"/>
            </a:lvl4pPr>
            <a:lvl5pPr marL="2344156" indent="0">
              <a:buNone/>
              <a:defRPr sz="1200"/>
            </a:lvl5pPr>
            <a:lvl6pPr marL="2930195" indent="0">
              <a:buNone/>
              <a:defRPr sz="1200"/>
            </a:lvl6pPr>
            <a:lvl7pPr marL="3516234" indent="0">
              <a:buNone/>
              <a:defRPr sz="1200"/>
            </a:lvl7pPr>
            <a:lvl8pPr marL="4102273" indent="0">
              <a:buNone/>
              <a:defRPr sz="1200"/>
            </a:lvl8pPr>
            <a:lvl9pPr marL="4688312" indent="0">
              <a:buNone/>
              <a:defRPr sz="1200"/>
            </a:lvl9pPr>
          </a:lstStyle>
          <a:p>
            <a:pPr lvl="0"/>
            <a:r>
              <a:rPr lang="en-US" smtClean="0"/>
              <a:t>Click to edit Master text styles</a:t>
            </a:r>
          </a:p>
        </p:txBody>
      </p:sp>
      <p:sp>
        <p:nvSpPr>
          <p:cNvPr id="6" name="Rectangle 6"/>
          <p:cNvSpPr>
            <a:spLocks noGrp="1" noChangeArrowheads="1"/>
          </p:cNvSpPr>
          <p:nvPr>
            <p:ph type="sldNum" sz="quarter" idx="11"/>
          </p:nvPr>
        </p:nvSpPr>
        <p:spPr>
          <a:ln/>
        </p:spPr>
        <p:txBody>
          <a:bodyPr/>
          <a:lstStyle>
            <a:lvl1pPr>
              <a:defRPr/>
            </a:lvl1pPr>
          </a:lstStyle>
          <a:p>
            <a:pPr>
              <a:defRPr/>
            </a:pPr>
            <a:fld id="{3CF3597D-1A4E-484C-82B0-B02B95D194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344287"/>
      </p:ext>
    </p:extLst>
  </p:cSld>
  <p:clrMapOvr>
    <a:masterClrMapping/>
  </p:clrMapOvr>
  <p:transition spd="med"/>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12481" y="442103"/>
            <a:ext cx="10963507" cy="655789"/>
          </a:xfr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lvl1pPr>
              <a:defRPr sz="28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fld id="{3E626E92-0A53-4EE5-9FA8-7AB0472755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69944"/>
      </p:ext>
    </p:extLst>
  </p:cSld>
  <p:clrMapOvr>
    <a:masterClrMapping/>
  </p:clrMapOvr>
  <p:transition spd="med"/>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38868" y="444842"/>
            <a:ext cx="2742129" cy="5449331"/>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812483" y="444842"/>
            <a:ext cx="8023265" cy="544933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fld id="{96D986CD-8879-46E2-9EEA-2140983ACB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9439124"/>
      </p:ext>
    </p:extLst>
  </p:cSld>
  <p:clrMapOvr>
    <a:masterClrMapping/>
  </p:clrMapOvr>
  <p:transition spd="med"/>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481" y="442103"/>
            <a:ext cx="10963507" cy="655789"/>
          </a:xfrm>
        </p:spPr>
        <p:txBody>
          <a:bodyPr/>
          <a:lstStyle/>
          <a:p>
            <a:r>
              <a:rPr lang="en-US" dirty="0" smtClean="0"/>
              <a:t>Click to edit Master title style</a:t>
            </a:r>
            <a:endParaRPr lang="en-GB" dirty="0"/>
          </a:p>
        </p:txBody>
      </p:sp>
      <p:sp>
        <p:nvSpPr>
          <p:cNvPr id="3" name="Table Placeholder 2"/>
          <p:cNvSpPr>
            <a:spLocks noGrp="1"/>
          </p:cNvSpPr>
          <p:nvPr>
            <p:ph type="tbl" idx="1"/>
          </p:nvPr>
        </p:nvSpPr>
        <p:spPr>
          <a:xfrm>
            <a:off x="812483" y="1219484"/>
            <a:ext cx="10968514" cy="4674689"/>
          </a:xfrm>
        </p:spPr>
        <p:txBody>
          <a:bodyPr/>
          <a:lstStyle/>
          <a:p>
            <a:pPr lvl="0"/>
            <a:endParaRPr lang="en-GB" noProof="0" smtClean="0"/>
          </a:p>
        </p:txBody>
      </p:sp>
      <p:sp>
        <p:nvSpPr>
          <p:cNvPr id="4" name="Rectangle 6"/>
          <p:cNvSpPr>
            <a:spLocks noGrp="1" noChangeArrowheads="1"/>
          </p:cNvSpPr>
          <p:nvPr>
            <p:ph type="sldNum" sz="quarter" idx="10"/>
          </p:nvPr>
        </p:nvSpPr>
        <p:spPr/>
        <p:txBody>
          <a:bodyPr/>
          <a:lstStyle>
            <a:lvl1pPr>
              <a:defRPr/>
            </a:lvl1pPr>
          </a:lstStyle>
          <a:p>
            <a:pPr>
              <a:defRPr/>
            </a:pPr>
            <a:fld id="{D3AA6324-7A81-436A-976C-0D9B97ACC7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8853740"/>
      </p:ext>
    </p:extLst>
  </p:cSld>
  <p:clrMapOvr>
    <a:masterClrMapping/>
  </p:clrMapOvr>
  <p:transition spd="med"/>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481" y="442105"/>
            <a:ext cx="10963507" cy="655789"/>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812482" y="1242122"/>
            <a:ext cx="5382697" cy="46520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98300" y="1242122"/>
            <a:ext cx="5382697" cy="46520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p:ph type="sldNum" sz="quarter" idx="10"/>
          </p:nvPr>
        </p:nvSpPr>
        <p:spPr>
          <a:xfrm>
            <a:off x="10208164" y="6081000"/>
            <a:ext cx="1580181" cy="476361"/>
          </a:xfrm>
        </p:spPr>
        <p:txBody>
          <a:bodyPr/>
          <a:lstStyle>
            <a:lvl1pPr>
              <a:defRPr/>
            </a:lvl1pPr>
          </a:lstStyle>
          <a:p>
            <a:pPr>
              <a:defRPr/>
            </a:pPr>
            <a:fld id="{D3AA6324-7A81-436A-976C-0D9B97ACC7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9961653"/>
      </p:ext>
    </p:extLst>
  </p:cSld>
  <p:clrMapOvr>
    <a:masterClrMapping/>
  </p:clrMapOvr>
  <p:transition spd="med"/>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403" y="275133"/>
            <a:ext cx="10970433" cy="1142304"/>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89808" y="1562926"/>
            <a:ext cx="10970433" cy="4527443"/>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4711760" y="6333812"/>
            <a:ext cx="2844329" cy="355799"/>
          </a:xfrm>
          <a:prstGeom prst="rect">
            <a:avLst/>
          </a:prstGeom>
        </p:spPr>
        <p:txBody>
          <a:bodyPr/>
          <a:lstStyle>
            <a:lvl1pPr defTabSz="455613" hangingPunct="0">
              <a:lnSpc>
                <a:spcPct val="93000"/>
              </a:lnSpc>
              <a:buClr>
                <a:srgbClr val="000000"/>
              </a:buClr>
              <a:buSzPct val="100000"/>
              <a:defRPr>
                <a:solidFill>
                  <a:schemeClr val="tx1"/>
                </a:solidFill>
              </a:defRPr>
            </a:lvl1pPr>
          </a:lstStyle>
          <a:p>
            <a:fld id="{832C83C4-5272-48A2-97EA-113F43CA676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9470368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pic>
        <p:nvPicPr>
          <p:cNvPr id="8" name="Picture 2" descr="C:\Users\larsk.CITRITE\Desktop\2011-09-18 21.11.54.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87238" cy="8343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arsk.CITRITE\Desktop\Untitled.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6851" y="6408550"/>
            <a:ext cx="1726981" cy="435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5" descr="C:\Users\larsk\Documents\xen_logo.gif"/>
          <p:cNvPicPr>
            <a:picLocks noChangeAspect="1" noChangeArrowheads="1"/>
          </p:cNvPicPr>
          <p:nvPr userDrawn="1"/>
        </p:nvPicPr>
        <p:blipFill>
          <a:blip r:embed="rId4" cstate="print">
            <a:lum bright="20000" contrast="-20000"/>
          </a:blip>
          <a:srcRect/>
          <a:stretch>
            <a:fillRect/>
          </a:stretch>
        </p:blipFill>
        <p:spPr bwMode="auto">
          <a:xfrm>
            <a:off x="10845800" y="6284913"/>
            <a:ext cx="1277938" cy="574675"/>
          </a:xfrm>
          <a:prstGeom prst="rect">
            <a:avLst/>
          </a:prstGeom>
          <a:noFill/>
          <a:ln w="9525">
            <a:noFill/>
            <a:miter lim="800000"/>
            <a:headEnd/>
            <a:tailEnd/>
          </a:ln>
        </p:spPr>
      </p:pic>
      <p:sp>
        <p:nvSpPr>
          <p:cNvPr id="4" name="Rectangle 3"/>
          <p:cNvSpPr/>
          <p:nvPr userDrawn="1"/>
        </p:nvSpPr>
        <p:spPr>
          <a:xfrm>
            <a:off x="266219" y="115747"/>
            <a:ext cx="11632556" cy="6123007"/>
          </a:xfrm>
          <a:prstGeom prst="rect">
            <a:avLst/>
          </a:prstGeom>
          <a:gradFill>
            <a:gsLst>
              <a:gs pos="0">
                <a:schemeClr val="dk1">
                  <a:tint val="50000"/>
                  <a:satMod val="300000"/>
                  <a:alpha val="60000"/>
                </a:schemeClr>
              </a:gs>
              <a:gs pos="35000">
                <a:schemeClr val="dk1">
                  <a:tint val="37000"/>
                  <a:satMod val="300000"/>
                  <a:alpha val="60000"/>
                </a:schemeClr>
              </a:gs>
              <a:gs pos="100000">
                <a:schemeClr val="dk1">
                  <a:tint val="15000"/>
                  <a:satMod val="350000"/>
                  <a:alpha val="6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7" name="Content Placeholder 2"/>
          <p:cNvSpPr>
            <a:spLocks noGrp="1"/>
          </p:cNvSpPr>
          <p:nvPr>
            <p:ph idx="1"/>
          </p:nvPr>
        </p:nvSpPr>
        <p:spPr>
          <a:xfrm>
            <a:off x="914043" y="370391"/>
            <a:ext cx="10359152" cy="5556030"/>
          </a:xfrm>
        </p:spPr>
        <p:txBody>
          <a:bodyPr/>
          <a:lstStyle>
            <a:lvl1pPr>
              <a:defRPr>
                <a:solidFill>
                  <a:schemeClr val="tx1"/>
                </a:solidFill>
                <a:latin typeface="Calibri" pitchFamily="34" charset="0"/>
                <a:cs typeface="Calibri" pitchFamily="34" charset="0"/>
              </a:defRPr>
            </a:lvl1pPr>
            <a:lvl2pPr>
              <a:defRPr>
                <a:solidFill>
                  <a:schemeClr val="tx1"/>
                </a:solidFill>
                <a:latin typeface="Calibri" pitchFamily="34" charset="0"/>
                <a:cs typeface="Calibri" pitchFamily="34" charset="0"/>
              </a:defRPr>
            </a:lvl2pPr>
            <a:lvl3pPr>
              <a:defRPr>
                <a:solidFill>
                  <a:schemeClr val="tx1"/>
                </a:solidFill>
                <a:latin typeface="Calibri" pitchFamily="34" charset="0"/>
                <a:cs typeface="Calibri" pitchFamily="34" charset="0"/>
              </a:defRPr>
            </a:lvl3pPr>
            <a:lvl4pPr>
              <a:defRPr>
                <a:solidFill>
                  <a:schemeClr val="tx1"/>
                </a:solidFill>
                <a:latin typeface="Calibri" pitchFamily="34" charset="0"/>
                <a:cs typeface="Calibri" pitchFamily="34" charset="0"/>
              </a:defRPr>
            </a:lvl4pPr>
            <a:lvl5pPr>
              <a:defRPr>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724683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403" y="275133"/>
            <a:ext cx="10970433" cy="1142304"/>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362" y="1535470"/>
            <a:ext cx="5384814" cy="639910"/>
          </a:xfrm>
          <a:prstGeom prst="rect">
            <a:avLst/>
          </a:prstGeom>
        </p:spPr>
        <p:txBody>
          <a:bodyPr anchor="b"/>
          <a:lstStyle>
            <a:lvl1pPr marL="0" indent="0">
              <a:buNone/>
              <a:defRPr sz="2600" b="1">
                <a:solidFill>
                  <a:schemeClr val="bg2"/>
                </a:solidFill>
              </a:defRPr>
            </a:lvl1pPr>
            <a:lvl2pPr marL="503920" indent="0">
              <a:buNone/>
              <a:defRPr sz="2200" b="1"/>
            </a:lvl2pPr>
            <a:lvl3pPr marL="1007838" indent="0">
              <a:buNone/>
              <a:defRPr sz="2000" b="1"/>
            </a:lvl3pPr>
            <a:lvl4pPr marL="1511758" indent="0">
              <a:buNone/>
              <a:defRPr sz="1800" b="1"/>
            </a:lvl4pPr>
            <a:lvl5pPr marL="2015677" indent="0">
              <a:buNone/>
              <a:defRPr sz="1800" b="1"/>
            </a:lvl5pPr>
            <a:lvl6pPr marL="2519597" indent="0">
              <a:buNone/>
              <a:defRPr sz="1800" b="1"/>
            </a:lvl6pPr>
            <a:lvl7pPr marL="3023515" indent="0">
              <a:buNone/>
              <a:defRPr sz="1800" b="1"/>
            </a:lvl7pPr>
            <a:lvl8pPr marL="3527435" indent="0">
              <a:buNone/>
              <a:defRPr sz="1800" b="1"/>
            </a:lvl8pPr>
            <a:lvl9pPr marL="4031354"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609362" y="2175379"/>
            <a:ext cx="5384814" cy="3952203"/>
          </a:xfrm>
          <a:prstGeom prst="rect">
            <a:avLst/>
          </a:prstGeom>
        </p:spPr>
        <p:txBody>
          <a:bodyPr/>
          <a:lstStyle>
            <a:lvl1pPr>
              <a:defRPr sz="26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0948" y="1535470"/>
            <a:ext cx="5386928" cy="639910"/>
          </a:xfrm>
          <a:prstGeom prst="rect">
            <a:avLst/>
          </a:prstGeom>
        </p:spPr>
        <p:txBody>
          <a:bodyPr anchor="b"/>
          <a:lstStyle>
            <a:lvl1pPr marL="0" indent="0">
              <a:buNone/>
              <a:defRPr sz="2600" b="1">
                <a:solidFill>
                  <a:schemeClr val="bg2"/>
                </a:solidFill>
              </a:defRPr>
            </a:lvl1pPr>
            <a:lvl2pPr marL="503920" indent="0">
              <a:buNone/>
              <a:defRPr sz="2200" b="1"/>
            </a:lvl2pPr>
            <a:lvl3pPr marL="1007838" indent="0">
              <a:buNone/>
              <a:defRPr sz="2000" b="1"/>
            </a:lvl3pPr>
            <a:lvl4pPr marL="1511758" indent="0">
              <a:buNone/>
              <a:defRPr sz="1800" b="1"/>
            </a:lvl4pPr>
            <a:lvl5pPr marL="2015677" indent="0">
              <a:buNone/>
              <a:defRPr sz="1800" b="1"/>
            </a:lvl5pPr>
            <a:lvl6pPr marL="2519597" indent="0">
              <a:buNone/>
              <a:defRPr sz="1800" b="1"/>
            </a:lvl6pPr>
            <a:lvl7pPr marL="3023515" indent="0">
              <a:buNone/>
              <a:defRPr sz="1800" b="1"/>
            </a:lvl7pPr>
            <a:lvl8pPr marL="3527435" indent="0">
              <a:buNone/>
              <a:defRPr sz="1800" b="1"/>
            </a:lvl8pPr>
            <a:lvl9pPr marL="4031354"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6190948" y="2175379"/>
            <a:ext cx="5386928" cy="3952203"/>
          </a:xfrm>
          <a:prstGeom prst="rect">
            <a:avLst/>
          </a:prstGeom>
        </p:spPr>
        <p:txBody>
          <a:bodyPr/>
          <a:lstStyle>
            <a:lvl1pPr>
              <a:defRPr sz="26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a:xfrm>
            <a:off x="4711760" y="6333812"/>
            <a:ext cx="2844329" cy="355799"/>
          </a:xfrm>
          <a:prstGeom prst="rect">
            <a:avLst/>
          </a:prstGeom>
        </p:spPr>
        <p:txBody>
          <a:bodyPr/>
          <a:lstStyle>
            <a:lvl1pPr defTabSz="455613" hangingPunct="0">
              <a:lnSpc>
                <a:spcPct val="93000"/>
              </a:lnSpc>
              <a:buClr>
                <a:srgbClr val="000000"/>
              </a:buClr>
              <a:buSzPct val="100000"/>
              <a:defRPr>
                <a:solidFill>
                  <a:schemeClr val="tx1"/>
                </a:solidFill>
              </a:defRPr>
            </a:lvl1pPr>
          </a:lstStyle>
          <a:p>
            <a:fld id="{8BA4BF22-2A61-4844-96A4-6CA09801C4B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6233616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Rectangle 2"/>
          <p:cNvSpPr/>
          <p:nvPr userDrawn="1"/>
        </p:nvSpPr>
        <p:spPr>
          <a:xfrm>
            <a:off x="0" y="4402138"/>
            <a:ext cx="12187238" cy="1036637"/>
          </a:xfrm>
          <a:prstGeom prst="rect">
            <a:avLst/>
          </a:prstGeom>
          <a:gradFill flip="none" rotWithShape="1">
            <a:gsLst>
              <a:gs pos="0">
                <a:srgbClr val="394D73"/>
              </a:gs>
              <a:gs pos="100000">
                <a:srgbClr val="9FAFC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 name="Title 1"/>
          <p:cNvSpPr>
            <a:spLocks noGrp="1"/>
          </p:cNvSpPr>
          <p:nvPr>
            <p:ph type="title"/>
          </p:nvPr>
        </p:nvSpPr>
        <p:spPr>
          <a:xfrm>
            <a:off x="914043" y="4531772"/>
            <a:ext cx="10359152" cy="777866"/>
          </a:xfrm>
        </p:spPr>
        <p:txBody>
          <a:bodyPr/>
          <a:lstStyle>
            <a:lvl1pPr algn="l">
              <a:defRPr b="1">
                <a:solidFill>
                  <a:schemeClr val="bg1"/>
                </a:solidFill>
                <a:latin typeface="Calibri" pitchFamily="34" charset="0"/>
                <a:cs typeface="Calibri" pitchFamily="34" charset="0"/>
              </a:defRPr>
            </a:lvl1pPr>
          </a:lstStyle>
          <a:p>
            <a:r>
              <a:rPr lang="en-US" dirty="0" smtClean="0"/>
              <a:t>Click to edit Master title style</a:t>
            </a:r>
            <a:endParaRPr lang="en-GB" dirty="0"/>
          </a:p>
        </p:txBody>
      </p:sp>
      <p:sp>
        <p:nvSpPr>
          <p:cNvPr id="4" name="Date Placeholder 2"/>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5" name="Footer Placeholder 3"/>
          <p:cNvSpPr>
            <a:spLocks noGrp="1"/>
          </p:cNvSpPr>
          <p:nvPr>
            <p:ph type="ftr" sz="quarter" idx="11"/>
          </p:nvPr>
        </p:nvSpPr>
        <p:spPr/>
        <p:txBody>
          <a:bodyPr/>
          <a:lstStyle>
            <a:lvl1pPr>
              <a:defRPr smtClean="0"/>
            </a:lvl1pPr>
          </a:lstStyle>
          <a:p>
            <a:pPr>
              <a:defRPr/>
            </a:pPr>
            <a:endParaRPr lang="en-US">
              <a:solidFill>
                <a:srgbClr val="FFFFFF"/>
              </a:solidFill>
            </a:endParaRPr>
          </a:p>
        </p:txBody>
      </p:sp>
      <p:sp>
        <p:nvSpPr>
          <p:cNvPr id="6" name="Slide Number Placeholder 4"/>
          <p:cNvSpPr>
            <a:spLocks noGrp="1"/>
          </p:cNvSpPr>
          <p:nvPr>
            <p:ph type="sldNum" sz="quarter" idx="12"/>
          </p:nvPr>
        </p:nvSpPr>
        <p:spPr/>
        <p:txBody>
          <a:bodyPr/>
          <a:lstStyle>
            <a:lvl1pPr>
              <a:defRPr smtClean="0"/>
            </a:lvl1pPr>
          </a:lstStyle>
          <a:p>
            <a:pPr>
              <a:defRPr/>
            </a:pPr>
            <a:fld id="{65F43010-8FCA-4666-8B55-BFCDDCBFA19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77539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403" y="275133"/>
            <a:ext cx="10970433" cy="1142304"/>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89808" y="1562926"/>
            <a:ext cx="10970433" cy="4527443"/>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4711760" y="6333812"/>
            <a:ext cx="2844329" cy="355799"/>
          </a:xfrm>
          <a:prstGeom prst="rect">
            <a:avLst/>
          </a:prstGeom>
        </p:spPr>
        <p:txBody>
          <a:bodyPr/>
          <a:lstStyle>
            <a:lvl1pPr defTabSz="455613" hangingPunct="0">
              <a:lnSpc>
                <a:spcPct val="93000"/>
              </a:lnSpc>
              <a:buClr>
                <a:srgbClr val="000000"/>
              </a:buClr>
              <a:buSzPct val="100000"/>
              <a:defRPr>
                <a:solidFill>
                  <a:schemeClr val="tx1"/>
                </a:solidFill>
              </a:defRPr>
            </a:lvl1pPr>
          </a:lstStyle>
          <a:p>
            <a:fld id="{832C83C4-5272-48A2-97EA-113F43CA676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08117351"/>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403" y="275133"/>
            <a:ext cx="10970433" cy="1142304"/>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362" y="1535470"/>
            <a:ext cx="5384814" cy="639910"/>
          </a:xfrm>
          <a:prstGeom prst="rect">
            <a:avLst/>
          </a:prstGeom>
        </p:spPr>
        <p:txBody>
          <a:bodyPr anchor="b"/>
          <a:lstStyle>
            <a:lvl1pPr marL="0" indent="0">
              <a:buNone/>
              <a:defRPr sz="2600" b="1">
                <a:solidFill>
                  <a:schemeClr val="bg2"/>
                </a:solidFill>
              </a:defRPr>
            </a:lvl1pPr>
            <a:lvl2pPr marL="503920" indent="0">
              <a:buNone/>
              <a:defRPr sz="2200" b="1"/>
            </a:lvl2pPr>
            <a:lvl3pPr marL="1007838" indent="0">
              <a:buNone/>
              <a:defRPr sz="2000" b="1"/>
            </a:lvl3pPr>
            <a:lvl4pPr marL="1511758" indent="0">
              <a:buNone/>
              <a:defRPr sz="1800" b="1"/>
            </a:lvl4pPr>
            <a:lvl5pPr marL="2015677" indent="0">
              <a:buNone/>
              <a:defRPr sz="1800" b="1"/>
            </a:lvl5pPr>
            <a:lvl6pPr marL="2519597" indent="0">
              <a:buNone/>
              <a:defRPr sz="1800" b="1"/>
            </a:lvl6pPr>
            <a:lvl7pPr marL="3023515" indent="0">
              <a:buNone/>
              <a:defRPr sz="1800" b="1"/>
            </a:lvl7pPr>
            <a:lvl8pPr marL="3527435" indent="0">
              <a:buNone/>
              <a:defRPr sz="1800" b="1"/>
            </a:lvl8pPr>
            <a:lvl9pPr marL="4031354"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609362" y="2175379"/>
            <a:ext cx="5384814" cy="3952203"/>
          </a:xfrm>
          <a:prstGeom prst="rect">
            <a:avLst/>
          </a:prstGeom>
        </p:spPr>
        <p:txBody>
          <a:bodyPr/>
          <a:lstStyle>
            <a:lvl1pPr>
              <a:defRPr sz="26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0948" y="1535470"/>
            <a:ext cx="5386928" cy="639910"/>
          </a:xfrm>
          <a:prstGeom prst="rect">
            <a:avLst/>
          </a:prstGeom>
        </p:spPr>
        <p:txBody>
          <a:bodyPr anchor="b"/>
          <a:lstStyle>
            <a:lvl1pPr marL="0" indent="0">
              <a:buNone/>
              <a:defRPr sz="2600" b="1">
                <a:solidFill>
                  <a:schemeClr val="bg2"/>
                </a:solidFill>
              </a:defRPr>
            </a:lvl1pPr>
            <a:lvl2pPr marL="503920" indent="0">
              <a:buNone/>
              <a:defRPr sz="2200" b="1"/>
            </a:lvl2pPr>
            <a:lvl3pPr marL="1007838" indent="0">
              <a:buNone/>
              <a:defRPr sz="2000" b="1"/>
            </a:lvl3pPr>
            <a:lvl4pPr marL="1511758" indent="0">
              <a:buNone/>
              <a:defRPr sz="1800" b="1"/>
            </a:lvl4pPr>
            <a:lvl5pPr marL="2015677" indent="0">
              <a:buNone/>
              <a:defRPr sz="1800" b="1"/>
            </a:lvl5pPr>
            <a:lvl6pPr marL="2519597" indent="0">
              <a:buNone/>
              <a:defRPr sz="1800" b="1"/>
            </a:lvl6pPr>
            <a:lvl7pPr marL="3023515" indent="0">
              <a:buNone/>
              <a:defRPr sz="1800" b="1"/>
            </a:lvl7pPr>
            <a:lvl8pPr marL="3527435" indent="0">
              <a:buNone/>
              <a:defRPr sz="1800" b="1"/>
            </a:lvl8pPr>
            <a:lvl9pPr marL="4031354"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6190948" y="2175379"/>
            <a:ext cx="5386928" cy="3952203"/>
          </a:xfrm>
          <a:prstGeom prst="rect">
            <a:avLst/>
          </a:prstGeom>
        </p:spPr>
        <p:txBody>
          <a:bodyPr/>
          <a:lstStyle>
            <a:lvl1pPr>
              <a:defRPr sz="26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a:xfrm>
            <a:off x="4711760" y="6333812"/>
            <a:ext cx="2844329" cy="355799"/>
          </a:xfrm>
          <a:prstGeom prst="rect">
            <a:avLst/>
          </a:prstGeom>
        </p:spPr>
        <p:txBody>
          <a:bodyPr/>
          <a:lstStyle>
            <a:lvl1pPr defTabSz="455613" hangingPunct="0">
              <a:lnSpc>
                <a:spcPct val="93000"/>
              </a:lnSpc>
              <a:buClr>
                <a:srgbClr val="000000"/>
              </a:buClr>
              <a:buSzPct val="100000"/>
              <a:defRPr>
                <a:solidFill>
                  <a:schemeClr val="tx1"/>
                </a:solidFill>
              </a:defRPr>
            </a:lvl1pPr>
          </a:lstStyle>
          <a:p>
            <a:fld id="{8BA4BF22-2A61-4844-96A4-6CA09801C4B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49840399"/>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3365292" y="1146748"/>
            <a:ext cx="5381469" cy="484931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396274"/>
            <a:ext cx="12187238" cy="1036637"/>
          </a:xfrm>
          <a:prstGeom prst="rect">
            <a:avLst/>
          </a:prstGeom>
          <a:gradFill flip="none" rotWithShape="1">
            <a:gsLst>
              <a:gs pos="0">
                <a:srgbClr val="394D73"/>
              </a:gs>
              <a:gs pos="100000">
                <a:srgbClr val="9FAFC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4"/>
          <p:cNvSpPr>
            <a:spLocks noGrp="1" noChangeArrowheads="1"/>
          </p:cNvSpPr>
          <p:nvPr>
            <p:ph type="dt" sz="half" idx="10"/>
          </p:nvPr>
        </p:nvSpPr>
        <p:spPr>
          <a:xfrm>
            <a:off x="2387938" y="6377868"/>
            <a:ext cx="1833472" cy="458787"/>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306440" y="6377868"/>
            <a:ext cx="3862388" cy="458787"/>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253859" y="6377868"/>
            <a:ext cx="1446421" cy="458787"/>
          </a:xfrm>
          <a:prstGeom prst="rect">
            <a:avLst/>
          </a:prstGeom>
          <a:ln/>
        </p:spPr>
        <p:txBody>
          <a:bodyPr/>
          <a:lstStyle>
            <a:lvl1pPr>
              <a:defRPr/>
            </a:lvl1pPr>
          </a:lstStyle>
          <a:p>
            <a:pPr>
              <a:defRPr/>
            </a:pPr>
            <a:fld id="{8AB7FC2B-605B-4FCA-9EFA-05D3EA1EB305}" type="slidenum">
              <a:rPr lang="en-US"/>
              <a:pPr>
                <a:defRPr/>
              </a:pPr>
              <a:t>‹#›</a:t>
            </a:fld>
            <a:endParaRPr lang="en-US"/>
          </a:p>
        </p:txBody>
      </p:sp>
      <p:sp>
        <p:nvSpPr>
          <p:cNvPr id="3" name="Content Placeholder 2"/>
          <p:cNvSpPr>
            <a:spLocks noGrp="1"/>
          </p:cNvSpPr>
          <p:nvPr>
            <p:ph idx="1"/>
          </p:nvPr>
        </p:nvSpPr>
        <p:spPr>
          <a:xfrm>
            <a:off x="914043" y="1809239"/>
            <a:ext cx="10359152" cy="4117182"/>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lvl1pPr algn="l">
              <a:defRPr>
                <a:solidFill>
                  <a:schemeClr val="bg1"/>
                </a:solidFill>
                <a:latin typeface="Calibri" pitchFamily="34" charset="0"/>
                <a:cs typeface="Calibri" pitchFamily="34" charset="0"/>
              </a:defRPr>
            </a:lvl1pPr>
          </a:lstStyle>
          <a:p>
            <a:r>
              <a:rPr lang="en-US" dirty="0" smtClean="0"/>
              <a:t>Click to edit Master title style</a:t>
            </a:r>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2387938" y="6377868"/>
            <a:ext cx="1833472" cy="458787"/>
          </a:xfrm>
          <a:prstGeom prst="rect">
            <a:avLst/>
          </a:prstGeom>
        </p:spPr>
        <p:txBody>
          <a:bodyPr/>
          <a:lstStyle>
            <a:lvl1pPr>
              <a:defRPr smtClean="0"/>
            </a:lvl1pPr>
          </a:lstStyle>
          <a:p>
            <a:pPr>
              <a:defRPr/>
            </a:pPr>
            <a:endParaRPr lang="en-US"/>
          </a:p>
        </p:txBody>
      </p:sp>
      <p:sp>
        <p:nvSpPr>
          <p:cNvPr id="6" name="Footer Placeholder 2"/>
          <p:cNvSpPr>
            <a:spLocks noGrp="1"/>
          </p:cNvSpPr>
          <p:nvPr>
            <p:ph type="ftr" sz="quarter" idx="11"/>
          </p:nvPr>
        </p:nvSpPr>
        <p:spPr>
          <a:xfrm>
            <a:off x="4306440" y="6377868"/>
            <a:ext cx="3862388" cy="458787"/>
          </a:xfrm>
          <a:prstGeom prst="rect">
            <a:avLst/>
          </a:prstGeom>
        </p:spPr>
        <p:txBody>
          <a:bodyPr/>
          <a:lstStyle>
            <a:lvl1pPr>
              <a:defRPr smtClean="0"/>
            </a:lvl1pPr>
          </a:lstStyle>
          <a:p>
            <a:pPr>
              <a:defRPr/>
            </a:pPr>
            <a:endParaRPr lang="en-US"/>
          </a:p>
        </p:txBody>
      </p:sp>
      <p:sp>
        <p:nvSpPr>
          <p:cNvPr id="7" name="Slide Number Placeholder 3"/>
          <p:cNvSpPr>
            <a:spLocks noGrp="1"/>
          </p:cNvSpPr>
          <p:nvPr>
            <p:ph type="sldNum" sz="quarter" idx="12"/>
          </p:nvPr>
        </p:nvSpPr>
        <p:spPr>
          <a:xfrm>
            <a:off x="8253859" y="6377868"/>
            <a:ext cx="1446421" cy="458787"/>
          </a:xfrm>
          <a:prstGeom prst="rect">
            <a:avLst/>
          </a:prstGeom>
        </p:spPr>
        <p:txBody>
          <a:bodyPr/>
          <a:lstStyle>
            <a:lvl1pPr>
              <a:defRPr smtClean="0"/>
            </a:lvl1pPr>
          </a:lstStyle>
          <a:p>
            <a:pPr>
              <a:defRPr/>
            </a:pPr>
            <a:fld id="{49810C7A-3C1C-4603-9F91-8BC5C0B3F121}" type="slidenum">
              <a:rPr lang="en-US"/>
              <a:pPr>
                <a:defRPr/>
              </a:pPr>
              <a:t>‹#›</a:t>
            </a:fld>
            <a:endParaRPr lang="en-US"/>
          </a:p>
        </p:txBody>
      </p:sp>
      <p:sp>
        <p:nvSpPr>
          <p:cNvPr id="13" name="Rectangle 12"/>
          <p:cNvSpPr/>
          <p:nvPr userDrawn="1"/>
        </p:nvSpPr>
        <p:spPr>
          <a:xfrm>
            <a:off x="0" y="396274"/>
            <a:ext cx="12187238" cy="1036637"/>
          </a:xfrm>
          <a:prstGeom prst="rect">
            <a:avLst/>
          </a:prstGeom>
          <a:gradFill flip="none" rotWithShape="1">
            <a:gsLst>
              <a:gs pos="0">
                <a:srgbClr val="394D73"/>
              </a:gs>
              <a:gs pos="100000">
                <a:srgbClr val="9FAFC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Title 1"/>
          <p:cNvSpPr>
            <a:spLocks noGrp="1"/>
          </p:cNvSpPr>
          <p:nvPr>
            <p:ph type="title"/>
          </p:nvPr>
        </p:nvSpPr>
        <p:spPr>
          <a:xfrm>
            <a:off x="914400" y="333375"/>
            <a:ext cx="10358438" cy="1144588"/>
          </a:xfrm>
        </p:spPr>
        <p:txBody>
          <a:bodyPr/>
          <a:lstStyle>
            <a:lvl1pPr algn="l">
              <a:defRPr>
                <a:solidFill>
                  <a:schemeClr val="bg1"/>
                </a:solidFill>
                <a:latin typeface="Calibri" pitchFamily="34" charset="0"/>
                <a:cs typeface="Calibri" pitchFamily="34" charset="0"/>
              </a:defRPr>
            </a:lvl1pPr>
          </a:lstStyle>
          <a:p>
            <a:r>
              <a:rPr lang="en-US" dirty="0" smtClean="0"/>
              <a:t>Click to edit Master title style</a:t>
            </a:r>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3365292" y="1146748"/>
            <a:ext cx="5381469" cy="484931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half" idx="1"/>
          </p:nvPr>
        </p:nvSpPr>
        <p:spPr>
          <a:xfrm>
            <a:off x="914043" y="1809239"/>
            <a:ext cx="5088172" cy="4117182"/>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85023" y="1809239"/>
            <a:ext cx="5088172" cy="4117182"/>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noChangeArrowheads="1"/>
          </p:cNvSpPr>
          <p:nvPr>
            <p:ph type="dt" sz="half" idx="10"/>
          </p:nvPr>
        </p:nvSpPr>
        <p:spPr>
          <a:xfrm>
            <a:off x="2387938" y="6377868"/>
            <a:ext cx="1833472" cy="458787"/>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306440" y="6377868"/>
            <a:ext cx="3862388" cy="458787"/>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253859" y="6377868"/>
            <a:ext cx="1446421" cy="458787"/>
          </a:xfrm>
          <a:prstGeom prst="rect">
            <a:avLst/>
          </a:prstGeom>
          <a:ln/>
        </p:spPr>
        <p:txBody>
          <a:bodyPr/>
          <a:lstStyle>
            <a:lvl1pPr>
              <a:defRPr/>
            </a:lvl1pPr>
          </a:lstStyle>
          <a:p>
            <a:pPr>
              <a:defRPr/>
            </a:pPr>
            <a:fld id="{C42C66A7-BA17-4702-8586-07BEDA2D9E4A}" type="slidenum">
              <a:rPr lang="en-US"/>
              <a:pPr>
                <a:defRPr/>
              </a:pPr>
              <a:t>‹#›</a:t>
            </a:fld>
            <a:endParaRPr lang="en-US"/>
          </a:p>
        </p:txBody>
      </p:sp>
      <p:sp>
        <p:nvSpPr>
          <p:cNvPr id="12" name="Rectangle 11"/>
          <p:cNvSpPr/>
          <p:nvPr userDrawn="1"/>
        </p:nvSpPr>
        <p:spPr>
          <a:xfrm>
            <a:off x="0" y="396274"/>
            <a:ext cx="12187238" cy="1036637"/>
          </a:xfrm>
          <a:prstGeom prst="rect">
            <a:avLst/>
          </a:prstGeom>
          <a:gradFill flip="none" rotWithShape="1">
            <a:gsLst>
              <a:gs pos="0">
                <a:srgbClr val="394D73"/>
              </a:gs>
              <a:gs pos="100000">
                <a:srgbClr val="9FAFC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Title 1"/>
          <p:cNvSpPr>
            <a:spLocks noGrp="1"/>
          </p:cNvSpPr>
          <p:nvPr>
            <p:ph type="title"/>
          </p:nvPr>
        </p:nvSpPr>
        <p:spPr>
          <a:xfrm>
            <a:off x="914400" y="333375"/>
            <a:ext cx="10358438" cy="1144588"/>
          </a:xfrm>
        </p:spPr>
        <p:txBody>
          <a:bodyPr/>
          <a:lstStyle>
            <a:lvl1pPr algn="l">
              <a:defRPr>
                <a:solidFill>
                  <a:schemeClr val="bg1"/>
                </a:solidFill>
                <a:latin typeface="Calibri" pitchFamily="34" charset="0"/>
                <a:cs typeface="Calibri" pitchFamily="34" charset="0"/>
              </a:defRPr>
            </a:lvl1pPr>
          </a:lstStyle>
          <a:p>
            <a:r>
              <a:rPr lang="en-US" dirty="0" smtClean="0"/>
              <a:t>Click to edit Master title style</a:t>
            </a:r>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4"/>
          <p:cNvSpPr>
            <a:spLocks noGrp="1" noChangeArrowheads="1"/>
          </p:cNvSpPr>
          <p:nvPr>
            <p:ph type="dt" sz="half" idx="10"/>
          </p:nvPr>
        </p:nvSpPr>
        <p:spPr>
          <a:xfrm>
            <a:off x="2387938" y="6377868"/>
            <a:ext cx="1833472" cy="458787"/>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4306440" y="6377868"/>
            <a:ext cx="3862388" cy="458787"/>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8253859" y="6377868"/>
            <a:ext cx="1446421" cy="458787"/>
          </a:xfrm>
          <a:prstGeom prst="rect">
            <a:avLst/>
          </a:prstGeom>
          <a:ln/>
        </p:spPr>
        <p:txBody>
          <a:bodyPr/>
          <a:lstStyle>
            <a:lvl1pPr>
              <a:defRPr/>
            </a:lvl1pPr>
          </a:lstStyle>
          <a:p>
            <a:pPr>
              <a:defRPr/>
            </a:pPr>
            <a:fld id="{CD792182-082F-460B-825A-151AFBA50FAB}" type="slidenum">
              <a:rPr lang="en-US"/>
              <a:pPr>
                <a:defRPr/>
              </a:pPr>
              <a:t>‹#›</a:t>
            </a:fld>
            <a:endParaRPr lang="en-US"/>
          </a:p>
        </p:txBody>
      </p:sp>
      <p:sp>
        <p:nvSpPr>
          <p:cNvPr id="10" name="Rectangle 9"/>
          <p:cNvSpPr/>
          <p:nvPr userDrawn="1"/>
        </p:nvSpPr>
        <p:spPr>
          <a:xfrm>
            <a:off x="3365292" y="1146748"/>
            <a:ext cx="5381469" cy="484931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idx="1"/>
          </p:nvPr>
        </p:nvSpPr>
        <p:spPr>
          <a:xfrm>
            <a:off x="609362" y="1494439"/>
            <a:ext cx="5385236" cy="640228"/>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362" y="2134667"/>
            <a:ext cx="5385236" cy="3952838"/>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90737" y="1494439"/>
            <a:ext cx="5387139" cy="640228"/>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0737" y="2134667"/>
            <a:ext cx="5387139" cy="3952838"/>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Rectangle 10"/>
          <p:cNvSpPr/>
          <p:nvPr userDrawn="1"/>
        </p:nvSpPr>
        <p:spPr>
          <a:xfrm>
            <a:off x="0" y="396274"/>
            <a:ext cx="12187238" cy="1036637"/>
          </a:xfrm>
          <a:prstGeom prst="rect">
            <a:avLst/>
          </a:prstGeom>
          <a:gradFill flip="none" rotWithShape="1">
            <a:gsLst>
              <a:gs pos="0">
                <a:srgbClr val="394D73"/>
              </a:gs>
              <a:gs pos="100000">
                <a:srgbClr val="9FAFC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Title 1"/>
          <p:cNvSpPr>
            <a:spLocks noGrp="1"/>
          </p:cNvSpPr>
          <p:nvPr>
            <p:ph type="title"/>
          </p:nvPr>
        </p:nvSpPr>
        <p:spPr>
          <a:xfrm>
            <a:off x="914400" y="333375"/>
            <a:ext cx="10358438" cy="1144588"/>
          </a:xfrm>
        </p:spPr>
        <p:txBody>
          <a:bodyPr/>
          <a:lstStyle>
            <a:lvl1pPr algn="l">
              <a:defRPr>
                <a:solidFill>
                  <a:schemeClr val="bg1"/>
                </a:solidFill>
                <a:latin typeface="Calibri" pitchFamily="34" charset="0"/>
                <a:cs typeface="Calibri" pitchFamily="34" charset="0"/>
              </a:defRPr>
            </a:lvl1pPr>
          </a:lstStyle>
          <a:p>
            <a:r>
              <a:rPr lang="en-US" dirty="0" smtClean="0"/>
              <a:t>Click to edit Master title style</a:t>
            </a:r>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3365292" y="1146748"/>
            <a:ext cx="5381469" cy="484931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09363" y="272955"/>
            <a:ext cx="4010363" cy="1161842"/>
          </a:xfrm>
        </p:spPr>
        <p:txBody>
          <a:bodyPr anchor="b"/>
          <a:lstStyle>
            <a:lvl1pPr algn="l">
              <a:defRPr sz="2000" b="1">
                <a:latin typeface="Aharoni" pitchFamily="2" charset="-79"/>
                <a:cs typeface="Aharoni" pitchFamily="2" charset="-79"/>
              </a:defRPr>
            </a:lvl1pPr>
          </a:lstStyle>
          <a:p>
            <a:r>
              <a:rPr lang="en-US" dirty="0" smtClean="0"/>
              <a:t>Click to edit Master title style</a:t>
            </a:r>
            <a:endParaRPr lang="en-GB" dirty="0"/>
          </a:p>
        </p:txBody>
      </p:sp>
      <p:sp>
        <p:nvSpPr>
          <p:cNvPr id="3" name="Content Placeholder 2"/>
          <p:cNvSpPr>
            <a:spLocks noGrp="1"/>
          </p:cNvSpPr>
          <p:nvPr>
            <p:ph idx="1"/>
          </p:nvPr>
        </p:nvSpPr>
        <p:spPr>
          <a:xfrm>
            <a:off x="4764449" y="272955"/>
            <a:ext cx="6813428" cy="5854944"/>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609363" y="1434797"/>
            <a:ext cx="4010363" cy="4693101"/>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noChangeArrowheads="1"/>
          </p:cNvSpPr>
          <p:nvPr>
            <p:ph type="dt" sz="half" idx="10"/>
          </p:nvPr>
        </p:nvSpPr>
        <p:spPr>
          <a:xfrm>
            <a:off x="2387938" y="6377868"/>
            <a:ext cx="1833472" cy="458787"/>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306440" y="6377868"/>
            <a:ext cx="3862388" cy="458787"/>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253859" y="6377868"/>
            <a:ext cx="1446421" cy="458787"/>
          </a:xfrm>
          <a:prstGeom prst="rect">
            <a:avLst/>
          </a:prstGeom>
          <a:ln/>
        </p:spPr>
        <p:txBody>
          <a:bodyPr/>
          <a:lstStyle>
            <a:lvl1pPr>
              <a:defRPr/>
            </a:lvl1pPr>
          </a:lstStyle>
          <a:p>
            <a:pPr>
              <a:defRPr/>
            </a:pPr>
            <a:fld id="{D3FA5552-EC49-43CA-9B7E-0250C2DD5B5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0.png"/><Relationship Id="rId2" Type="http://schemas.openxmlformats.org/officeDocument/2006/relationships/slideLayout" Target="../slideLayouts/slideLayout14.xml"/><Relationship Id="rId16"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8.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1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10.png"/><Relationship Id="rId2" Type="http://schemas.openxmlformats.org/officeDocument/2006/relationships/slideLayout" Target="../slideLayouts/slideLayout27.xml"/><Relationship Id="rId16" Type="http://schemas.openxmlformats.org/officeDocument/2006/relationships/image" Target="../media/image9.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8.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3.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2.gif"/><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3" descr="C:\Users\larsk.CITRITE\Desktop\XenFuPanda_NoLogo_1332x1246.png"/>
          <p:cNvPicPr>
            <a:picLocks noChangeAspect="1" noChangeArrowheads="1"/>
          </p:cNvPicPr>
          <p:nvPr userDrawn="1"/>
        </p:nvPicPr>
        <p:blipFill>
          <a:blip r:embed="rId14" cstate="print">
            <a:lum bright="70000" contrast="-70000"/>
            <a:extLst>
              <a:ext uri="{28A0092B-C50C-407E-A947-70E740481C1C}">
                <a14:useLocalDpi xmlns:a14="http://schemas.microsoft.com/office/drawing/2010/main" val="0"/>
              </a:ext>
            </a:extLst>
          </a:blip>
          <a:srcRect/>
          <a:stretch>
            <a:fillRect/>
          </a:stretch>
        </p:blipFill>
        <p:spPr bwMode="auto">
          <a:xfrm>
            <a:off x="3717355" y="1346984"/>
            <a:ext cx="4752528" cy="4459074"/>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2"/>
          <p:cNvSpPr>
            <a:spLocks noGrp="1" noChangeArrowheads="1"/>
          </p:cNvSpPr>
          <p:nvPr>
            <p:ph type="title"/>
          </p:nvPr>
        </p:nvSpPr>
        <p:spPr bwMode="auto">
          <a:xfrm>
            <a:off x="914400" y="333375"/>
            <a:ext cx="10358438" cy="1144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914400" y="1689100"/>
            <a:ext cx="10358438" cy="4116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15" descr="C:\Users\larsk\Documents\xen_logo.gif"/>
          <p:cNvPicPr>
            <a:picLocks noChangeAspect="1" noChangeArrowheads="1"/>
          </p:cNvPicPr>
          <p:nvPr userDrawn="1"/>
        </p:nvPicPr>
        <p:blipFill>
          <a:blip r:embed="rId15" cstate="print">
            <a:lum bright="20000" contrast="-20000"/>
          </a:blip>
          <a:srcRect/>
          <a:stretch>
            <a:fillRect/>
          </a:stretch>
        </p:blipFill>
        <p:spPr bwMode="auto">
          <a:xfrm>
            <a:off x="10845800" y="6284913"/>
            <a:ext cx="1277938" cy="574675"/>
          </a:xfrm>
          <a:prstGeom prst="rect">
            <a:avLst/>
          </a:prstGeom>
          <a:noFill/>
          <a:ln w="9525">
            <a:noFill/>
            <a:miter lim="800000"/>
            <a:headEnd/>
            <a:tailEnd/>
          </a:ln>
        </p:spPr>
      </p:pic>
      <p:pic>
        <p:nvPicPr>
          <p:cNvPr id="12" name="Picture 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16955" y="6408432"/>
            <a:ext cx="1728192" cy="435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714" r:id="rId3"/>
    <p:sldLayoutId id="2147483722" r:id="rId4"/>
    <p:sldLayoutId id="2147483663" r:id="rId5"/>
    <p:sldLayoutId id="2147483672" r:id="rId6"/>
    <p:sldLayoutId id="2147483664" r:id="rId7"/>
    <p:sldLayoutId id="2147483665" r:id="rId8"/>
    <p:sldLayoutId id="2147483666" r:id="rId9"/>
    <p:sldLayoutId id="2147483667" r:id="rId10"/>
    <p:sldLayoutId id="2147483668" r:id="rId11"/>
    <p:sldLayoutId id="2147483669"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4400" b="1">
          <a:solidFill>
            <a:schemeClr val="tx2"/>
          </a:solidFill>
          <a:latin typeface="Calibri" pitchFamily="34" charset="0"/>
          <a:ea typeface="+mj-ea"/>
          <a:cs typeface="Calibri" pitchFamily="34" charset="0"/>
        </a:defRPr>
      </a:lvl1pPr>
      <a:lvl2pPr algn="l" rtl="0" eaLnBrk="0" fontAlgn="base" hangingPunct="0">
        <a:spcBef>
          <a:spcPct val="0"/>
        </a:spcBef>
        <a:spcAft>
          <a:spcPct val="0"/>
        </a:spcAft>
        <a:defRPr sz="4400">
          <a:solidFill>
            <a:schemeClr val="tx2"/>
          </a:solidFill>
          <a:latin typeface="Aharoni" pitchFamily="2" charset="-79"/>
          <a:cs typeface="Aharoni" pitchFamily="2" charset="-79"/>
        </a:defRPr>
      </a:lvl2pPr>
      <a:lvl3pPr algn="l" rtl="0" eaLnBrk="0" fontAlgn="base" hangingPunct="0">
        <a:spcBef>
          <a:spcPct val="0"/>
        </a:spcBef>
        <a:spcAft>
          <a:spcPct val="0"/>
        </a:spcAft>
        <a:defRPr sz="4400">
          <a:solidFill>
            <a:schemeClr val="tx2"/>
          </a:solidFill>
          <a:latin typeface="Aharoni" pitchFamily="2" charset="-79"/>
          <a:cs typeface="Aharoni" pitchFamily="2" charset="-79"/>
        </a:defRPr>
      </a:lvl3pPr>
      <a:lvl4pPr algn="l" rtl="0" eaLnBrk="0" fontAlgn="base" hangingPunct="0">
        <a:spcBef>
          <a:spcPct val="0"/>
        </a:spcBef>
        <a:spcAft>
          <a:spcPct val="0"/>
        </a:spcAft>
        <a:defRPr sz="4400">
          <a:solidFill>
            <a:schemeClr val="tx2"/>
          </a:solidFill>
          <a:latin typeface="Aharoni" pitchFamily="2" charset="-79"/>
          <a:cs typeface="Aharoni" pitchFamily="2" charset="-79"/>
        </a:defRPr>
      </a:lvl4pPr>
      <a:lvl5pPr algn="l" rtl="0" eaLnBrk="0" fontAlgn="base" hangingPunct="0">
        <a:spcBef>
          <a:spcPct val="0"/>
        </a:spcBef>
        <a:spcAft>
          <a:spcPct val="0"/>
        </a:spcAft>
        <a:defRPr sz="4400">
          <a:solidFill>
            <a:schemeClr val="tx2"/>
          </a:solidFill>
          <a:latin typeface="Aharoni" pitchFamily="2" charset="-79"/>
          <a:cs typeface="Aharoni" pitchFamily="2" charset="-79"/>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812481" y="442103"/>
            <a:ext cx="10970215" cy="655789"/>
          </a:xfrm>
          <a:prstGeom prst="rect">
            <a:avLst/>
          </a:prstGeom>
          <a:noFill/>
          <a:ln w="9525">
            <a:noFill/>
            <a:miter lim="800000"/>
            <a:headEnd/>
            <a:tailEnd/>
          </a:ln>
        </p:spPr>
        <p:txBody>
          <a:bodyPr vert="horz" wrap="square" lIns="117208" tIns="58604" rIns="117208" bIns="58604" numCol="1" anchor="ctr" anchorCtr="0" compatLnSpc="1">
            <a:prstTxWarp prst="textNoShape">
              <a:avLst/>
            </a:prstTxWarp>
          </a:bodyPr>
          <a:lstStyle/>
          <a:p>
            <a:pPr lvl="0"/>
            <a:r>
              <a:rPr lang="en-US" dirty="0" smtClean="0"/>
              <a:t>Click to edit Master title style</a:t>
            </a:r>
          </a:p>
        </p:txBody>
      </p:sp>
      <p:sp>
        <p:nvSpPr>
          <p:cNvPr id="7172" name="Rectangle 4"/>
          <p:cNvSpPr>
            <a:spLocks noGrp="1" noChangeArrowheads="1"/>
          </p:cNvSpPr>
          <p:nvPr>
            <p:ph type="body" idx="1"/>
          </p:nvPr>
        </p:nvSpPr>
        <p:spPr bwMode="auto">
          <a:xfrm>
            <a:off x="812483" y="1219484"/>
            <a:ext cx="10968514" cy="4674689"/>
          </a:xfrm>
          <a:prstGeom prst="rect">
            <a:avLst/>
          </a:prstGeom>
          <a:noFill/>
          <a:ln w="9525">
            <a:noFill/>
            <a:miter lim="800000"/>
            <a:headEnd/>
            <a:tailEnd/>
          </a:ln>
        </p:spPr>
        <p:txBody>
          <a:bodyPr vert="horz" wrap="square" lIns="117208" tIns="58604" rIns="117208" bIns="5860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7"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525000" cy="3905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5940474"/>
            <a:ext cx="9525000" cy="9334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0403" name="Picture 3"/>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9509854" y="5948020"/>
            <a:ext cx="2677384"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630" name="Rectangle 6"/>
          <p:cNvSpPr>
            <a:spLocks noGrp="1" noChangeArrowheads="1"/>
          </p:cNvSpPr>
          <p:nvPr>
            <p:ph type="sldNum" sz="quarter" idx="4"/>
          </p:nvPr>
        </p:nvSpPr>
        <p:spPr bwMode="auto">
          <a:xfrm>
            <a:off x="10208164" y="6081000"/>
            <a:ext cx="1580181" cy="476361"/>
          </a:xfrm>
          <a:prstGeom prst="rect">
            <a:avLst/>
          </a:prstGeom>
          <a:noFill/>
          <a:ln w="9525">
            <a:noFill/>
            <a:miter lim="800000"/>
            <a:headEnd/>
            <a:tailEnd/>
          </a:ln>
          <a:effectLst/>
        </p:spPr>
        <p:txBody>
          <a:bodyPr vert="horz" wrap="square" lIns="117208" tIns="58604" rIns="117208" bIns="58604" numCol="1" anchor="t" anchorCtr="0" compatLnSpc="1">
            <a:prstTxWarp prst="textNoShape">
              <a:avLst/>
            </a:prstTxWarp>
          </a:bodyPr>
          <a:lstStyle>
            <a:lvl1pPr algn="r">
              <a:defRPr sz="1800" b="0">
                <a:latin typeface="Arial" charset="0"/>
                <a:cs typeface="+mn-cs"/>
              </a:defRPr>
            </a:lvl1pPr>
          </a:lstStyle>
          <a:p>
            <a:pPr>
              <a:defRPr/>
            </a:pPr>
            <a:fld id="{82711AA3-5F14-4330-A67F-0E60CC01171C}" type="slidenum">
              <a:rPr lang="en-US" smtClean="0">
                <a:solidFill>
                  <a:srgbClr val="000000"/>
                </a:solidFill>
              </a:rPr>
              <a:pPr>
                <a:defRPr/>
              </a:pPr>
              <a:t>‹#›</a:t>
            </a:fld>
            <a:endParaRPr lang="en-US">
              <a:solidFill>
                <a:srgbClr val="000000"/>
              </a:solidFill>
            </a:endParaRPr>
          </a:p>
        </p:txBody>
      </p:sp>
      <p:pic>
        <p:nvPicPr>
          <p:cNvPr id="230405" name="Picture 5"/>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9506122" y="0"/>
            <a:ext cx="2681116"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22860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ransition spd="med"/>
  <p:timing>
    <p:tnLst>
      <p:par>
        <p:cTn id="1" dur="indefinite" restart="never" nodeType="tmRoot"/>
      </p:par>
    </p:tnLst>
  </p:timing>
  <p:hf hdr="0" ftr="0"/>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586039" algn="l" rtl="0" fontAlgn="base">
        <a:spcBef>
          <a:spcPct val="0"/>
        </a:spcBef>
        <a:spcAft>
          <a:spcPct val="0"/>
        </a:spcAft>
        <a:defRPr sz="3600">
          <a:solidFill>
            <a:schemeClr val="tx2"/>
          </a:solidFill>
          <a:latin typeface="Arial" charset="0"/>
        </a:defRPr>
      </a:lvl6pPr>
      <a:lvl7pPr marL="1172078" algn="l" rtl="0" fontAlgn="base">
        <a:spcBef>
          <a:spcPct val="0"/>
        </a:spcBef>
        <a:spcAft>
          <a:spcPct val="0"/>
        </a:spcAft>
        <a:defRPr sz="3600">
          <a:solidFill>
            <a:schemeClr val="tx2"/>
          </a:solidFill>
          <a:latin typeface="Arial" charset="0"/>
        </a:defRPr>
      </a:lvl7pPr>
      <a:lvl8pPr marL="1758117" algn="l" rtl="0" fontAlgn="base">
        <a:spcBef>
          <a:spcPct val="0"/>
        </a:spcBef>
        <a:spcAft>
          <a:spcPct val="0"/>
        </a:spcAft>
        <a:defRPr sz="3600">
          <a:solidFill>
            <a:schemeClr val="tx2"/>
          </a:solidFill>
          <a:latin typeface="Arial" charset="0"/>
        </a:defRPr>
      </a:lvl8pPr>
      <a:lvl9pPr marL="2344156" algn="l" rtl="0" fontAlgn="base">
        <a:spcBef>
          <a:spcPct val="0"/>
        </a:spcBef>
        <a:spcAft>
          <a:spcPct val="0"/>
        </a:spcAft>
        <a:defRPr sz="3600">
          <a:solidFill>
            <a:schemeClr val="tx2"/>
          </a:solidFill>
          <a:latin typeface="Arial" charset="0"/>
        </a:defRPr>
      </a:lvl9pPr>
    </p:titleStyle>
    <p:bodyStyle>
      <a:lvl1pPr marL="439529" indent="-439529" algn="l" rtl="0" eaLnBrk="0" fontAlgn="base" hangingPunct="0">
        <a:spcBef>
          <a:spcPct val="20000"/>
        </a:spcBef>
        <a:spcAft>
          <a:spcPct val="0"/>
        </a:spcAft>
        <a:buChar char="•"/>
        <a:defRPr sz="2800">
          <a:solidFill>
            <a:schemeClr val="tx1"/>
          </a:solidFill>
          <a:latin typeface="+mn-lt"/>
          <a:ea typeface="+mn-ea"/>
          <a:cs typeface="+mn-cs"/>
        </a:defRPr>
      </a:lvl1pPr>
      <a:lvl2pPr marL="952313" indent="-366274" algn="l" rtl="0" eaLnBrk="0" fontAlgn="base" hangingPunct="0">
        <a:spcBef>
          <a:spcPct val="20000"/>
        </a:spcBef>
        <a:spcAft>
          <a:spcPct val="0"/>
        </a:spcAft>
        <a:buChar char="–"/>
        <a:defRPr sz="2000">
          <a:solidFill>
            <a:schemeClr val="tx1"/>
          </a:solidFill>
          <a:latin typeface="+mn-lt"/>
        </a:defRPr>
      </a:lvl2pPr>
      <a:lvl3pPr marL="1465097" indent="-293019" algn="l" rtl="0" eaLnBrk="0" fontAlgn="base" hangingPunct="0">
        <a:spcBef>
          <a:spcPct val="20000"/>
        </a:spcBef>
        <a:spcAft>
          <a:spcPct val="0"/>
        </a:spcAft>
        <a:buChar char="•"/>
        <a:defRPr sz="1800">
          <a:solidFill>
            <a:schemeClr val="tx1"/>
          </a:solidFill>
          <a:latin typeface="+mn-lt"/>
        </a:defRPr>
      </a:lvl3pPr>
      <a:lvl4pPr marL="2051136" indent="-293019" algn="l" rtl="0" eaLnBrk="0" fontAlgn="base" hangingPunct="0">
        <a:spcBef>
          <a:spcPct val="20000"/>
        </a:spcBef>
        <a:spcAft>
          <a:spcPct val="0"/>
        </a:spcAft>
        <a:buChar char="–"/>
        <a:defRPr sz="1600">
          <a:solidFill>
            <a:schemeClr val="tx1"/>
          </a:solidFill>
          <a:latin typeface="+mn-lt"/>
        </a:defRPr>
      </a:lvl4pPr>
      <a:lvl5pPr marL="2637175" indent="-293019" algn="l" rtl="0" eaLnBrk="0" fontAlgn="base" hangingPunct="0">
        <a:spcBef>
          <a:spcPct val="20000"/>
        </a:spcBef>
        <a:spcAft>
          <a:spcPct val="0"/>
        </a:spcAft>
        <a:buChar char="»"/>
        <a:defRPr sz="1600">
          <a:solidFill>
            <a:schemeClr val="tx1"/>
          </a:solidFill>
          <a:latin typeface="+mn-lt"/>
        </a:defRPr>
      </a:lvl5pPr>
      <a:lvl6pPr marL="3223214" indent="-293019" algn="l" rtl="0" fontAlgn="base">
        <a:spcBef>
          <a:spcPct val="20000"/>
        </a:spcBef>
        <a:spcAft>
          <a:spcPct val="0"/>
        </a:spcAft>
        <a:buChar char="»"/>
        <a:defRPr sz="2600">
          <a:solidFill>
            <a:schemeClr val="tx1"/>
          </a:solidFill>
          <a:latin typeface="+mn-lt"/>
        </a:defRPr>
      </a:lvl6pPr>
      <a:lvl7pPr marL="3809253" indent="-293019" algn="l" rtl="0" fontAlgn="base">
        <a:spcBef>
          <a:spcPct val="20000"/>
        </a:spcBef>
        <a:spcAft>
          <a:spcPct val="0"/>
        </a:spcAft>
        <a:buChar char="»"/>
        <a:defRPr sz="2600">
          <a:solidFill>
            <a:schemeClr val="tx1"/>
          </a:solidFill>
          <a:latin typeface="+mn-lt"/>
        </a:defRPr>
      </a:lvl7pPr>
      <a:lvl8pPr marL="4395292" indent="-293019" algn="l" rtl="0" fontAlgn="base">
        <a:spcBef>
          <a:spcPct val="20000"/>
        </a:spcBef>
        <a:spcAft>
          <a:spcPct val="0"/>
        </a:spcAft>
        <a:buChar char="»"/>
        <a:defRPr sz="2600">
          <a:solidFill>
            <a:schemeClr val="tx1"/>
          </a:solidFill>
          <a:latin typeface="+mn-lt"/>
        </a:defRPr>
      </a:lvl8pPr>
      <a:lvl9pPr marL="4981331" indent="-293019" algn="l" rtl="0" fontAlgn="base">
        <a:spcBef>
          <a:spcPct val="20000"/>
        </a:spcBef>
        <a:spcAft>
          <a:spcPct val="0"/>
        </a:spcAft>
        <a:buChar char="»"/>
        <a:defRPr sz="2600">
          <a:solidFill>
            <a:schemeClr val="tx1"/>
          </a:solidFill>
          <a:latin typeface="+mn-lt"/>
        </a:defRPr>
      </a:lvl9pPr>
    </p:bodyStyle>
    <p:otherStyle>
      <a:defPPr>
        <a:defRPr lang="en-US"/>
      </a:defPPr>
      <a:lvl1pPr marL="0" algn="l" defTabSz="1172078" rtl="0" eaLnBrk="1" latinLnBrk="0" hangingPunct="1">
        <a:defRPr sz="2300" kern="1200">
          <a:solidFill>
            <a:schemeClr val="tx1"/>
          </a:solidFill>
          <a:latin typeface="+mn-lt"/>
          <a:ea typeface="+mn-ea"/>
          <a:cs typeface="+mn-cs"/>
        </a:defRPr>
      </a:lvl1pPr>
      <a:lvl2pPr marL="586039" algn="l" defTabSz="1172078" rtl="0" eaLnBrk="1" latinLnBrk="0" hangingPunct="1">
        <a:defRPr sz="2300" kern="1200">
          <a:solidFill>
            <a:schemeClr val="tx1"/>
          </a:solidFill>
          <a:latin typeface="+mn-lt"/>
          <a:ea typeface="+mn-ea"/>
          <a:cs typeface="+mn-cs"/>
        </a:defRPr>
      </a:lvl2pPr>
      <a:lvl3pPr marL="1172078" algn="l" defTabSz="1172078" rtl="0" eaLnBrk="1" latinLnBrk="0" hangingPunct="1">
        <a:defRPr sz="2300" kern="1200">
          <a:solidFill>
            <a:schemeClr val="tx1"/>
          </a:solidFill>
          <a:latin typeface="+mn-lt"/>
          <a:ea typeface="+mn-ea"/>
          <a:cs typeface="+mn-cs"/>
        </a:defRPr>
      </a:lvl3pPr>
      <a:lvl4pPr marL="1758117" algn="l" defTabSz="1172078" rtl="0" eaLnBrk="1" latinLnBrk="0" hangingPunct="1">
        <a:defRPr sz="2300" kern="1200">
          <a:solidFill>
            <a:schemeClr val="tx1"/>
          </a:solidFill>
          <a:latin typeface="+mn-lt"/>
          <a:ea typeface="+mn-ea"/>
          <a:cs typeface="+mn-cs"/>
        </a:defRPr>
      </a:lvl4pPr>
      <a:lvl5pPr marL="2344156" algn="l" defTabSz="1172078" rtl="0" eaLnBrk="1" latinLnBrk="0" hangingPunct="1">
        <a:defRPr sz="2300" kern="1200">
          <a:solidFill>
            <a:schemeClr val="tx1"/>
          </a:solidFill>
          <a:latin typeface="+mn-lt"/>
          <a:ea typeface="+mn-ea"/>
          <a:cs typeface="+mn-cs"/>
        </a:defRPr>
      </a:lvl5pPr>
      <a:lvl6pPr marL="2930195" algn="l" defTabSz="1172078" rtl="0" eaLnBrk="1" latinLnBrk="0" hangingPunct="1">
        <a:defRPr sz="2300" kern="1200">
          <a:solidFill>
            <a:schemeClr val="tx1"/>
          </a:solidFill>
          <a:latin typeface="+mn-lt"/>
          <a:ea typeface="+mn-ea"/>
          <a:cs typeface="+mn-cs"/>
        </a:defRPr>
      </a:lvl6pPr>
      <a:lvl7pPr marL="3516234" algn="l" defTabSz="1172078" rtl="0" eaLnBrk="1" latinLnBrk="0" hangingPunct="1">
        <a:defRPr sz="2300" kern="1200">
          <a:solidFill>
            <a:schemeClr val="tx1"/>
          </a:solidFill>
          <a:latin typeface="+mn-lt"/>
          <a:ea typeface="+mn-ea"/>
          <a:cs typeface="+mn-cs"/>
        </a:defRPr>
      </a:lvl7pPr>
      <a:lvl8pPr marL="4102273" algn="l" defTabSz="1172078" rtl="0" eaLnBrk="1" latinLnBrk="0" hangingPunct="1">
        <a:defRPr sz="2300" kern="1200">
          <a:solidFill>
            <a:schemeClr val="tx1"/>
          </a:solidFill>
          <a:latin typeface="+mn-lt"/>
          <a:ea typeface="+mn-ea"/>
          <a:cs typeface="+mn-cs"/>
        </a:defRPr>
      </a:lvl8pPr>
      <a:lvl9pPr marL="4688312" algn="l" defTabSz="1172078" rtl="0" eaLnBrk="1" latinLnBrk="0" hangingPunct="1">
        <a:defRPr sz="2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812481" y="442103"/>
            <a:ext cx="10970215" cy="655789"/>
          </a:xfrm>
          <a:prstGeom prst="rect">
            <a:avLst/>
          </a:prstGeom>
          <a:noFill/>
          <a:ln w="9525">
            <a:noFill/>
            <a:miter lim="800000"/>
            <a:headEnd/>
            <a:tailEnd/>
          </a:ln>
        </p:spPr>
        <p:txBody>
          <a:bodyPr vert="horz" wrap="square" lIns="117208" tIns="58604" rIns="117208" bIns="58604" numCol="1" anchor="ctr" anchorCtr="0" compatLnSpc="1">
            <a:prstTxWarp prst="textNoShape">
              <a:avLst/>
            </a:prstTxWarp>
          </a:bodyPr>
          <a:lstStyle/>
          <a:p>
            <a:pPr lvl="0"/>
            <a:r>
              <a:rPr lang="en-US" dirty="0" smtClean="0"/>
              <a:t>Click to edit Master title style</a:t>
            </a:r>
          </a:p>
        </p:txBody>
      </p:sp>
      <p:sp>
        <p:nvSpPr>
          <p:cNvPr id="7172" name="Rectangle 4"/>
          <p:cNvSpPr>
            <a:spLocks noGrp="1" noChangeArrowheads="1"/>
          </p:cNvSpPr>
          <p:nvPr>
            <p:ph type="body" idx="1"/>
          </p:nvPr>
        </p:nvSpPr>
        <p:spPr bwMode="auto">
          <a:xfrm>
            <a:off x="812483" y="1219484"/>
            <a:ext cx="10968514" cy="4674689"/>
          </a:xfrm>
          <a:prstGeom prst="rect">
            <a:avLst/>
          </a:prstGeom>
          <a:noFill/>
          <a:ln w="9525">
            <a:noFill/>
            <a:miter lim="800000"/>
            <a:headEnd/>
            <a:tailEnd/>
          </a:ln>
        </p:spPr>
        <p:txBody>
          <a:bodyPr vert="horz" wrap="square" lIns="117208" tIns="58604" rIns="117208" bIns="5860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7"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525000" cy="3905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5940474"/>
            <a:ext cx="9525000" cy="9334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0403" name="Picture 3"/>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9509854" y="5948020"/>
            <a:ext cx="2677384"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630" name="Rectangle 6"/>
          <p:cNvSpPr>
            <a:spLocks noGrp="1" noChangeArrowheads="1"/>
          </p:cNvSpPr>
          <p:nvPr>
            <p:ph type="sldNum" sz="quarter" idx="4"/>
          </p:nvPr>
        </p:nvSpPr>
        <p:spPr bwMode="auto">
          <a:xfrm>
            <a:off x="10208164" y="6081000"/>
            <a:ext cx="1580181" cy="476361"/>
          </a:xfrm>
          <a:prstGeom prst="rect">
            <a:avLst/>
          </a:prstGeom>
          <a:noFill/>
          <a:ln w="9525">
            <a:noFill/>
            <a:miter lim="800000"/>
            <a:headEnd/>
            <a:tailEnd/>
          </a:ln>
          <a:effectLst/>
        </p:spPr>
        <p:txBody>
          <a:bodyPr vert="horz" wrap="square" lIns="117208" tIns="58604" rIns="117208" bIns="58604" numCol="1" anchor="t" anchorCtr="0" compatLnSpc="1">
            <a:prstTxWarp prst="textNoShape">
              <a:avLst/>
            </a:prstTxWarp>
          </a:bodyPr>
          <a:lstStyle>
            <a:lvl1pPr algn="r">
              <a:defRPr sz="1800" b="0">
                <a:latin typeface="Arial" charset="0"/>
                <a:cs typeface="+mn-cs"/>
              </a:defRPr>
            </a:lvl1pPr>
          </a:lstStyle>
          <a:p>
            <a:pPr>
              <a:defRPr/>
            </a:pPr>
            <a:fld id="{82711AA3-5F14-4330-A67F-0E60CC01171C}" type="slidenum">
              <a:rPr lang="en-US" smtClean="0">
                <a:solidFill>
                  <a:srgbClr val="000000"/>
                </a:solidFill>
              </a:rPr>
              <a:pPr>
                <a:defRPr/>
              </a:pPr>
              <a:t>‹#›</a:t>
            </a:fld>
            <a:endParaRPr lang="en-US">
              <a:solidFill>
                <a:srgbClr val="000000"/>
              </a:solidFill>
            </a:endParaRPr>
          </a:p>
        </p:txBody>
      </p:sp>
      <p:pic>
        <p:nvPicPr>
          <p:cNvPr id="230405" name="Picture 5"/>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9506122" y="0"/>
            <a:ext cx="2681116"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22405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ransition spd="med"/>
  <p:timing>
    <p:tnLst>
      <p:par>
        <p:cTn id="1" dur="indefinite" restart="never" nodeType="tmRoot"/>
      </p:par>
    </p:tnLst>
  </p:timing>
  <p:hf hdr="0" ftr="0"/>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586039" algn="l" rtl="0" fontAlgn="base">
        <a:spcBef>
          <a:spcPct val="0"/>
        </a:spcBef>
        <a:spcAft>
          <a:spcPct val="0"/>
        </a:spcAft>
        <a:defRPr sz="3600">
          <a:solidFill>
            <a:schemeClr val="tx2"/>
          </a:solidFill>
          <a:latin typeface="Arial" charset="0"/>
        </a:defRPr>
      </a:lvl6pPr>
      <a:lvl7pPr marL="1172078" algn="l" rtl="0" fontAlgn="base">
        <a:spcBef>
          <a:spcPct val="0"/>
        </a:spcBef>
        <a:spcAft>
          <a:spcPct val="0"/>
        </a:spcAft>
        <a:defRPr sz="3600">
          <a:solidFill>
            <a:schemeClr val="tx2"/>
          </a:solidFill>
          <a:latin typeface="Arial" charset="0"/>
        </a:defRPr>
      </a:lvl7pPr>
      <a:lvl8pPr marL="1758117" algn="l" rtl="0" fontAlgn="base">
        <a:spcBef>
          <a:spcPct val="0"/>
        </a:spcBef>
        <a:spcAft>
          <a:spcPct val="0"/>
        </a:spcAft>
        <a:defRPr sz="3600">
          <a:solidFill>
            <a:schemeClr val="tx2"/>
          </a:solidFill>
          <a:latin typeface="Arial" charset="0"/>
        </a:defRPr>
      </a:lvl8pPr>
      <a:lvl9pPr marL="2344156" algn="l" rtl="0" fontAlgn="base">
        <a:spcBef>
          <a:spcPct val="0"/>
        </a:spcBef>
        <a:spcAft>
          <a:spcPct val="0"/>
        </a:spcAft>
        <a:defRPr sz="3600">
          <a:solidFill>
            <a:schemeClr val="tx2"/>
          </a:solidFill>
          <a:latin typeface="Arial" charset="0"/>
        </a:defRPr>
      </a:lvl9pPr>
    </p:titleStyle>
    <p:bodyStyle>
      <a:lvl1pPr marL="439529" indent="-439529" algn="l" rtl="0" eaLnBrk="0" fontAlgn="base" hangingPunct="0">
        <a:spcBef>
          <a:spcPct val="20000"/>
        </a:spcBef>
        <a:spcAft>
          <a:spcPct val="0"/>
        </a:spcAft>
        <a:buChar char="•"/>
        <a:defRPr sz="2800">
          <a:solidFill>
            <a:schemeClr val="tx1"/>
          </a:solidFill>
          <a:latin typeface="+mn-lt"/>
          <a:ea typeface="+mn-ea"/>
          <a:cs typeface="+mn-cs"/>
        </a:defRPr>
      </a:lvl1pPr>
      <a:lvl2pPr marL="952313" indent="-366274" algn="l" rtl="0" eaLnBrk="0" fontAlgn="base" hangingPunct="0">
        <a:spcBef>
          <a:spcPct val="20000"/>
        </a:spcBef>
        <a:spcAft>
          <a:spcPct val="0"/>
        </a:spcAft>
        <a:buChar char="–"/>
        <a:defRPr sz="2000">
          <a:solidFill>
            <a:schemeClr val="tx1"/>
          </a:solidFill>
          <a:latin typeface="+mn-lt"/>
        </a:defRPr>
      </a:lvl2pPr>
      <a:lvl3pPr marL="1465097" indent="-293019" algn="l" rtl="0" eaLnBrk="0" fontAlgn="base" hangingPunct="0">
        <a:spcBef>
          <a:spcPct val="20000"/>
        </a:spcBef>
        <a:spcAft>
          <a:spcPct val="0"/>
        </a:spcAft>
        <a:buChar char="•"/>
        <a:defRPr sz="1800">
          <a:solidFill>
            <a:schemeClr val="tx1"/>
          </a:solidFill>
          <a:latin typeface="+mn-lt"/>
        </a:defRPr>
      </a:lvl3pPr>
      <a:lvl4pPr marL="2051136" indent="-293019" algn="l" rtl="0" eaLnBrk="0" fontAlgn="base" hangingPunct="0">
        <a:spcBef>
          <a:spcPct val="20000"/>
        </a:spcBef>
        <a:spcAft>
          <a:spcPct val="0"/>
        </a:spcAft>
        <a:buChar char="–"/>
        <a:defRPr sz="1600">
          <a:solidFill>
            <a:schemeClr val="tx1"/>
          </a:solidFill>
          <a:latin typeface="+mn-lt"/>
        </a:defRPr>
      </a:lvl4pPr>
      <a:lvl5pPr marL="2637175" indent="-293019" algn="l" rtl="0" eaLnBrk="0" fontAlgn="base" hangingPunct="0">
        <a:spcBef>
          <a:spcPct val="20000"/>
        </a:spcBef>
        <a:spcAft>
          <a:spcPct val="0"/>
        </a:spcAft>
        <a:buChar char="»"/>
        <a:defRPr sz="1600">
          <a:solidFill>
            <a:schemeClr val="tx1"/>
          </a:solidFill>
          <a:latin typeface="+mn-lt"/>
        </a:defRPr>
      </a:lvl5pPr>
      <a:lvl6pPr marL="3223214" indent="-293019" algn="l" rtl="0" fontAlgn="base">
        <a:spcBef>
          <a:spcPct val="20000"/>
        </a:spcBef>
        <a:spcAft>
          <a:spcPct val="0"/>
        </a:spcAft>
        <a:buChar char="»"/>
        <a:defRPr sz="2600">
          <a:solidFill>
            <a:schemeClr val="tx1"/>
          </a:solidFill>
          <a:latin typeface="+mn-lt"/>
        </a:defRPr>
      </a:lvl6pPr>
      <a:lvl7pPr marL="3809253" indent="-293019" algn="l" rtl="0" fontAlgn="base">
        <a:spcBef>
          <a:spcPct val="20000"/>
        </a:spcBef>
        <a:spcAft>
          <a:spcPct val="0"/>
        </a:spcAft>
        <a:buChar char="»"/>
        <a:defRPr sz="2600">
          <a:solidFill>
            <a:schemeClr val="tx1"/>
          </a:solidFill>
          <a:latin typeface="+mn-lt"/>
        </a:defRPr>
      </a:lvl7pPr>
      <a:lvl8pPr marL="4395292" indent="-293019" algn="l" rtl="0" fontAlgn="base">
        <a:spcBef>
          <a:spcPct val="20000"/>
        </a:spcBef>
        <a:spcAft>
          <a:spcPct val="0"/>
        </a:spcAft>
        <a:buChar char="»"/>
        <a:defRPr sz="2600">
          <a:solidFill>
            <a:schemeClr val="tx1"/>
          </a:solidFill>
          <a:latin typeface="+mn-lt"/>
        </a:defRPr>
      </a:lvl8pPr>
      <a:lvl9pPr marL="4981331" indent="-293019" algn="l" rtl="0" fontAlgn="base">
        <a:spcBef>
          <a:spcPct val="20000"/>
        </a:spcBef>
        <a:spcAft>
          <a:spcPct val="0"/>
        </a:spcAft>
        <a:buChar char="»"/>
        <a:defRPr sz="2600">
          <a:solidFill>
            <a:schemeClr val="tx1"/>
          </a:solidFill>
          <a:latin typeface="+mn-lt"/>
        </a:defRPr>
      </a:lvl9pPr>
    </p:bodyStyle>
    <p:otherStyle>
      <a:defPPr>
        <a:defRPr lang="en-US"/>
      </a:defPPr>
      <a:lvl1pPr marL="0" algn="l" defTabSz="1172078" rtl="0" eaLnBrk="1" latinLnBrk="0" hangingPunct="1">
        <a:defRPr sz="2300" kern="1200">
          <a:solidFill>
            <a:schemeClr val="tx1"/>
          </a:solidFill>
          <a:latin typeface="+mn-lt"/>
          <a:ea typeface="+mn-ea"/>
          <a:cs typeface="+mn-cs"/>
        </a:defRPr>
      </a:lvl1pPr>
      <a:lvl2pPr marL="586039" algn="l" defTabSz="1172078" rtl="0" eaLnBrk="1" latinLnBrk="0" hangingPunct="1">
        <a:defRPr sz="2300" kern="1200">
          <a:solidFill>
            <a:schemeClr val="tx1"/>
          </a:solidFill>
          <a:latin typeface="+mn-lt"/>
          <a:ea typeface="+mn-ea"/>
          <a:cs typeface="+mn-cs"/>
        </a:defRPr>
      </a:lvl2pPr>
      <a:lvl3pPr marL="1172078" algn="l" defTabSz="1172078" rtl="0" eaLnBrk="1" latinLnBrk="0" hangingPunct="1">
        <a:defRPr sz="2300" kern="1200">
          <a:solidFill>
            <a:schemeClr val="tx1"/>
          </a:solidFill>
          <a:latin typeface="+mn-lt"/>
          <a:ea typeface="+mn-ea"/>
          <a:cs typeface="+mn-cs"/>
        </a:defRPr>
      </a:lvl3pPr>
      <a:lvl4pPr marL="1758117" algn="l" defTabSz="1172078" rtl="0" eaLnBrk="1" latinLnBrk="0" hangingPunct="1">
        <a:defRPr sz="2300" kern="1200">
          <a:solidFill>
            <a:schemeClr val="tx1"/>
          </a:solidFill>
          <a:latin typeface="+mn-lt"/>
          <a:ea typeface="+mn-ea"/>
          <a:cs typeface="+mn-cs"/>
        </a:defRPr>
      </a:lvl4pPr>
      <a:lvl5pPr marL="2344156" algn="l" defTabSz="1172078" rtl="0" eaLnBrk="1" latinLnBrk="0" hangingPunct="1">
        <a:defRPr sz="2300" kern="1200">
          <a:solidFill>
            <a:schemeClr val="tx1"/>
          </a:solidFill>
          <a:latin typeface="+mn-lt"/>
          <a:ea typeface="+mn-ea"/>
          <a:cs typeface="+mn-cs"/>
        </a:defRPr>
      </a:lvl5pPr>
      <a:lvl6pPr marL="2930195" algn="l" defTabSz="1172078" rtl="0" eaLnBrk="1" latinLnBrk="0" hangingPunct="1">
        <a:defRPr sz="2300" kern="1200">
          <a:solidFill>
            <a:schemeClr val="tx1"/>
          </a:solidFill>
          <a:latin typeface="+mn-lt"/>
          <a:ea typeface="+mn-ea"/>
          <a:cs typeface="+mn-cs"/>
        </a:defRPr>
      </a:lvl6pPr>
      <a:lvl7pPr marL="3516234" algn="l" defTabSz="1172078" rtl="0" eaLnBrk="1" latinLnBrk="0" hangingPunct="1">
        <a:defRPr sz="2300" kern="1200">
          <a:solidFill>
            <a:schemeClr val="tx1"/>
          </a:solidFill>
          <a:latin typeface="+mn-lt"/>
          <a:ea typeface="+mn-ea"/>
          <a:cs typeface="+mn-cs"/>
        </a:defRPr>
      </a:lvl7pPr>
      <a:lvl8pPr marL="4102273" algn="l" defTabSz="1172078" rtl="0" eaLnBrk="1" latinLnBrk="0" hangingPunct="1">
        <a:defRPr sz="2300" kern="1200">
          <a:solidFill>
            <a:schemeClr val="tx1"/>
          </a:solidFill>
          <a:latin typeface="+mn-lt"/>
          <a:ea typeface="+mn-ea"/>
          <a:cs typeface="+mn-cs"/>
        </a:defRPr>
      </a:lvl8pPr>
      <a:lvl9pPr marL="4688312" algn="l" defTabSz="1172078" rtl="0" eaLnBrk="1" latinLnBrk="0" hangingPunct="1">
        <a:defRPr sz="2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3" descr="C:\Users\larsk.CITRITE\Desktop\XenFuPanda_NoLogo_1332x1246.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3717355" y="1346984"/>
            <a:ext cx="4752528" cy="445907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Grp="1" noChangeArrowheads="1"/>
          </p:cNvSpPr>
          <p:nvPr>
            <p:ph type="body" idx="1"/>
          </p:nvPr>
        </p:nvSpPr>
        <p:spPr bwMode="auto">
          <a:xfrm>
            <a:off x="914400" y="1689100"/>
            <a:ext cx="10358438" cy="4116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Rectangle 4"/>
          <p:cNvSpPr>
            <a:spLocks noGrp="1" noChangeArrowheads="1"/>
          </p:cNvSpPr>
          <p:nvPr>
            <p:ph type="dt" sz="half" idx="2"/>
          </p:nvPr>
        </p:nvSpPr>
        <p:spPr bwMode="auto">
          <a:xfrm>
            <a:off x="2387938" y="6377868"/>
            <a:ext cx="1833472"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dirty="0" smtClean="0">
                <a:latin typeface="Calibri" pitchFamily="34" charset="0"/>
                <a:cs typeface="Calibri" pitchFamily="34" charset="0"/>
              </a:defRPr>
            </a:lvl1pPr>
          </a:lstStyle>
          <a:p>
            <a:pPr>
              <a:defRPr/>
            </a:pPr>
            <a:endParaRPr lang="en-US">
              <a:solidFill>
                <a:srgbClr val="FFFFFF"/>
              </a:solidFill>
            </a:endParaRPr>
          </a:p>
        </p:txBody>
      </p:sp>
      <p:sp>
        <p:nvSpPr>
          <p:cNvPr id="14" name="Rectangle 5"/>
          <p:cNvSpPr>
            <a:spLocks noGrp="1" noChangeArrowheads="1"/>
          </p:cNvSpPr>
          <p:nvPr>
            <p:ph type="ftr" sz="quarter" idx="3"/>
          </p:nvPr>
        </p:nvSpPr>
        <p:spPr bwMode="auto">
          <a:xfrm>
            <a:off x="4306440" y="6377868"/>
            <a:ext cx="3862388"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Calibri" pitchFamily="34" charset="0"/>
                <a:cs typeface="Calibri" pitchFamily="34" charset="0"/>
              </a:defRPr>
            </a:lvl1pPr>
          </a:lstStyle>
          <a:p>
            <a:pPr>
              <a:defRPr/>
            </a:pPr>
            <a:endParaRPr lang="en-US">
              <a:solidFill>
                <a:srgbClr val="FFFFFF"/>
              </a:solidFill>
            </a:endParaRPr>
          </a:p>
        </p:txBody>
      </p:sp>
      <p:sp>
        <p:nvSpPr>
          <p:cNvPr id="15" name="Rectangle 6"/>
          <p:cNvSpPr>
            <a:spLocks noGrp="1" noChangeArrowheads="1"/>
          </p:cNvSpPr>
          <p:nvPr>
            <p:ph type="sldNum" sz="quarter" idx="4"/>
          </p:nvPr>
        </p:nvSpPr>
        <p:spPr bwMode="auto">
          <a:xfrm>
            <a:off x="8253859" y="6377868"/>
            <a:ext cx="1446421"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Calibri" pitchFamily="34" charset="0"/>
                <a:cs typeface="Calibri" pitchFamily="34" charset="0"/>
              </a:defRPr>
            </a:lvl1pPr>
          </a:lstStyle>
          <a:p>
            <a:pPr>
              <a:defRPr/>
            </a:pPr>
            <a:fld id="{CF482E06-E634-47E6-B427-EF122BECDB81}" type="slidenum">
              <a:rPr lang="en-US">
                <a:solidFill>
                  <a:srgbClr val="FFFFFF"/>
                </a:solidFill>
              </a:rPr>
              <a:pPr>
                <a:defRPr/>
              </a:pPr>
              <a:t>‹#›</a:t>
            </a:fld>
            <a:endParaRPr lang="en-US" dirty="0">
              <a:solidFill>
                <a:srgbClr val="FFFFFF"/>
              </a:solidFill>
            </a:endParaRPr>
          </a:p>
        </p:txBody>
      </p:sp>
      <p:pic>
        <p:nvPicPr>
          <p:cNvPr id="16" name="Picture 15" descr="C:\Users\larsk\Documents\xen_logo.gif"/>
          <p:cNvPicPr>
            <a:picLocks noChangeAspect="1" noChangeArrowheads="1"/>
          </p:cNvPicPr>
          <p:nvPr userDrawn="1"/>
        </p:nvPicPr>
        <p:blipFill>
          <a:blip r:embed="rId6" cstate="print">
            <a:lum bright="20000" contrast="-20000"/>
          </a:blip>
          <a:srcRect/>
          <a:stretch>
            <a:fillRect/>
          </a:stretch>
        </p:blipFill>
        <p:spPr bwMode="auto">
          <a:xfrm>
            <a:off x="10845800" y="6284913"/>
            <a:ext cx="1277938" cy="574675"/>
          </a:xfrm>
          <a:prstGeom prst="rect">
            <a:avLst/>
          </a:prstGeom>
          <a:noFill/>
          <a:ln w="9525">
            <a:noFill/>
            <a:miter lim="800000"/>
            <a:headEnd/>
            <a:tailEnd/>
          </a:ln>
        </p:spPr>
      </p:pic>
      <p:pic>
        <p:nvPicPr>
          <p:cNvPr id="17" name="Picture 4"/>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6955" y="6408432"/>
            <a:ext cx="1728192" cy="435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userDrawn="1"/>
        </p:nvSpPr>
        <p:spPr>
          <a:xfrm>
            <a:off x="0" y="396274"/>
            <a:ext cx="12187238" cy="1036637"/>
          </a:xfrm>
          <a:prstGeom prst="rect">
            <a:avLst/>
          </a:prstGeom>
          <a:gradFill flip="none" rotWithShape="1">
            <a:gsLst>
              <a:gs pos="0">
                <a:srgbClr val="394D73"/>
              </a:gs>
              <a:gs pos="100000">
                <a:srgbClr val="9FAFC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9" name="Rectangle 2"/>
          <p:cNvSpPr>
            <a:spLocks noGrp="1" noChangeArrowheads="1"/>
          </p:cNvSpPr>
          <p:nvPr>
            <p:ph type="title"/>
          </p:nvPr>
        </p:nvSpPr>
        <p:spPr bwMode="auto">
          <a:xfrm>
            <a:off x="914400" y="333375"/>
            <a:ext cx="10358438" cy="1144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562685665"/>
      </p:ext>
    </p:extLst>
  </p:cSld>
  <p:clrMap bg1="dk2" tx1="lt1" bg2="dk1" tx2="lt2" accent1="accent1" accent2="accent2" accent3="accent3" accent4="accent4" accent5="accent5" accent6="accent6" hlink="hlink" folHlink="folHlink"/>
  <p:sldLayoutIdLst>
    <p:sldLayoutId id="2147483716" r:id="rId1"/>
    <p:sldLayoutId id="2147483717" r:id="rId2"/>
    <p:sldLayoutId id="2147483718" r:id="rId3"/>
  </p:sldLayoutIdLst>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500" b="1">
          <a:solidFill>
            <a:schemeClr val="tx1"/>
          </a:solidFill>
          <a:latin typeface="+mj-lt"/>
          <a:ea typeface="ＭＳ Ｐゴシック" charset="0"/>
          <a:cs typeface="+mj-cs"/>
        </a:defRPr>
      </a:lvl1pPr>
      <a:lvl2pPr algn="ctr" rtl="0" eaLnBrk="0" fontAlgn="base" hangingPunct="0">
        <a:lnSpc>
          <a:spcPct val="90000"/>
        </a:lnSpc>
        <a:spcBef>
          <a:spcPct val="0"/>
        </a:spcBef>
        <a:spcAft>
          <a:spcPct val="0"/>
        </a:spcAft>
        <a:defRPr sz="3500" b="1">
          <a:solidFill>
            <a:schemeClr val="tx1"/>
          </a:solidFill>
          <a:latin typeface="Verdana" pitchFamily="34" charset="0"/>
          <a:ea typeface="ＭＳ Ｐゴシック" charset="0"/>
          <a:cs typeface="Arial" pitchFamily="34" charset="0"/>
        </a:defRPr>
      </a:lvl2pPr>
      <a:lvl3pPr algn="ctr" rtl="0" eaLnBrk="0" fontAlgn="base" hangingPunct="0">
        <a:lnSpc>
          <a:spcPct val="90000"/>
        </a:lnSpc>
        <a:spcBef>
          <a:spcPct val="0"/>
        </a:spcBef>
        <a:spcAft>
          <a:spcPct val="0"/>
        </a:spcAft>
        <a:defRPr sz="3500" b="1">
          <a:solidFill>
            <a:schemeClr val="tx1"/>
          </a:solidFill>
          <a:latin typeface="Verdana" pitchFamily="34" charset="0"/>
          <a:ea typeface="ＭＳ Ｐゴシック" charset="0"/>
          <a:cs typeface="Arial" pitchFamily="34" charset="0"/>
        </a:defRPr>
      </a:lvl3pPr>
      <a:lvl4pPr algn="ctr" rtl="0" eaLnBrk="0" fontAlgn="base" hangingPunct="0">
        <a:lnSpc>
          <a:spcPct val="90000"/>
        </a:lnSpc>
        <a:spcBef>
          <a:spcPct val="0"/>
        </a:spcBef>
        <a:spcAft>
          <a:spcPct val="0"/>
        </a:spcAft>
        <a:defRPr sz="3500" b="1">
          <a:solidFill>
            <a:schemeClr val="tx1"/>
          </a:solidFill>
          <a:latin typeface="Verdana" pitchFamily="34" charset="0"/>
          <a:ea typeface="ＭＳ Ｐゴシック" charset="0"/>
          <a:cs typeface="Arial" pitchFamily="34" charset="0"/>
        </a:defRPr>
      </a:lvl4pPr>
      <a:lvl5pPr algn="ctr" rtl="0" eaLnBrk="0" fontAlgn="base" hangingPunct="0">
        <a:lnSpc>
          <a:spcPct val="90000"/>
        </a:lnSpc>
        <a:spcBef>
          <a:spcPct val="0"/>
        </a:spcBef>
        <a:spcAft>
          <a:spcPct val="0"/>
        </a:spcAft>
        <a:defRPr sz="3500" b="1">
          <a:solidFill>
            <a:schemeClr val="tx1"/>
          </a:solidFill>
          <a:latin typeface="Verdana" pitchFamily="34" charset="0"/>
          <a:ea typeface="ＭＳ Ｐゴシック" charset="0"/>
          <a:cs typeface="Arial" pitchFamily="34" charset="0"/>
        </a:defRPr>
      </a:lvl5pPr>
      <a:lvl6pPr marL="503920" algn="ctr" rtl="0" fontAlgn="base">
        <a:lnSpc>
          <a:spcPct val="90000"/>
        </a:lnSpc>
        <a:spcBef>
          <a:spcPct val="0"/>
        </a:spcBef>
        <a:spcAft>
          <a:spcPct val="0"/>
        </a:spcAft>
        <a:defRPr sz="3500" b="1">
          <a:solidFill>
            <a:schemeClr val="tx1"/>
          </a:solidFill>
          <a:latin typeface="Verdana" pitchFamily="34" charset="0"/>
          <a:cs typeface="Arial" pitchFamily="34" charset="0"/>
        </a:defRPr>
      </a:lvl6pPr>
      <a:lvl7pPr marL="1007838" algn="ctr" rtl="0" fontAlgn="base">
        <a:lnSpc>
          <a:spcPct val="90000"/>
        </a:lnSpc>
        <a:spcBef>
          <a:spcPct val="0"/>
        </a:spcBef>
        <a:spcAft>
          <a:spcPct val="0"/>
        </a:spcAft>
        <a:defRPr sz="3500" b="1">
          <a:solidFill>
            <a:schemeClr val="tx1"/>
          </a:solidFill>
          <a:latin typeface="Verdana" pitchFamily="34" charset="0"/>
          <a:cs typeface="Arial" pitchFamily="34" charset="0"/>
        </a:defRPr>
      </a:lvl7pPr>
      <a:lvl8pPr marL="1511758" algn="ctr" rtl="0" fontAlgn="base">
        <a:lnSpc>
          <a:spcPct val="90000"/>
        </a:lnSpc>
        <a:spcBef>
          <a:spcPct val="0"/>
        </a:spcBef>
        <a:spcAft>
          <a:spcPct val="0"/>
        </a:spcAft>
        <a:defRPr sz="3500" b="1">
          <a:solidFill>
            <a:schemeClr val="tx1"/>
          </a:solidFill>
          <a:latin typeface="Verdana" pitchFamily="34" charset="0"/>
          <a:cs typeface="Arial" pitchFamily="34" charset="0"/>
        </a:defRPr>
      </a:lvl8pPr>
      <a:lvl9pPr marL="2015677" algn="ctr" rtl="0" fontAlgn="base">
        <a:lnSpc>
          <a:spcPct val="90000"/>
        </a:lnSpc>
        <a:spcBef>
          <a:spcPct val="0"/>
        </a:spcBef>
        <a:spcAft>
          <a:spcPct val="0"/>
        </a:spcAft>
        <a:defRPr sz="3500" b="1">
          <a:solidFill>
            <a:schemeClr val="tx1"/>
          </a:solidFill>
          <a:latin typeface="Verdana" pitchFamily="34" charset="0"/>
          <a:cs typeface="Arial" pitchFamily="34" charset="0"/>
        </a:defRPr>
      </a:lvl9pPr>
    </p:titleStyle>
    <p:bodyStyle>
      <a:lvl1pPr marL="247650" indent="-247650" algn="l" rtl="0" eaLnBrk="0" fontAlgn="base" hangingPunct="0">
        <a:spcBef>
          <a:spcPct val="75000"/>
        </a:spcBef>
        <a:spcAft>
          <a:spcPct val="0"/>
        </a:spcAft>
        <a:buClr>
          <a:schemeClr val="tx1"/>
        </a:buClr>
        <a:buFont typeface="Wingdings" pitchFamily="2" charset="2"/>
        <a:buChar char=""/>
        <a:defRPr sz="3100">
          <a:solidFill>
            <a:schemeClr val="bg2"/>
          </a:solidFill>
          <a:latin typeface="+mn-lt"/>
          <a:ea typeface="ＭＳ Ｐゴシック" charset="0"/>
          <a:cs typeface="+mn-cs"/>
        </a:defRPr>
      </a:lvl1pPr>
      <a:lvl2pPr marL="627063" indent="-247650" algn="l" rtl="0" eaLnBrk="0" fontAlgn="base" hangingPunct="0">
        <a:lnSpc>
          <a:spcPct val="95000"/>
        </a:lnSpc>
        <a:spcBef>
          <a:spcPct val="30000"/>
        </a:spcBef>
        <a:spcAft>
          <a:spcPct val="0"/>
        </a:spcAft>
        <a:buClr>
          <a:schemeClr val="bg2"/>
        </a:buClr>
        <a:buFont typeface="Arial" pitchFamily="34" charset="0"/>
        <a:buChar char="•"/>
        <a:defRPr sz="2200">
          <a:solidFill>
            <a:schemeClr val="bg2"/>
          </a:solidFill>
          <a:latin typeface="+mn-lt"/>
          <a:ea typeface="ＭＳ Ｐゴシック" charset="0"/>
          <a:cs typeface="+mn-cs"/>
        </a:defRPr>
      </a:lvl2pPr>
      <a:lvl3pPr marL="1006475" indent="-247650" algn="l" rtl="0" eaLnBrk="0" fontAlgn="base" hangingPunct="0">
        <a:lnSpc>
          <a:spcPct val="95000"/>
        </a:lnSpc>
        <a:spcBef>
          <a:spcPct val="30000"/>
        </a:spcBef>
        <a:spcAft>
          <a:spcPct val="0"/>
        </a:spcAft>
        <a:buClr>
          <a:schemeClr val="bg2"/>
        </a:buClr>
        <a:buChar char="–"/>
        <a:defRPr sz="2200">
          <a:solidFill>
            <a:schemeClr val="bg2"/>
          </a:solidFill>
          <a:latin typeface="+mn-lt"/>
          <a:ea typeface="ＭＳ Ｐゴシック" charset="0"/>
          <a:cs typeface="+mn-cs"/>
        </a:defRPr>
      </a:lvl3pPr>
      <a:lvl4pPr marL="1524000" indent="-263525" algn="l" rtl="0" eaLnBrk="0" fontAlgn="base" hangingPunct="0">
        <a:spcBef>
          <a:spcPct val="20000"/>
        </a:spcBef>
        <a:spcAft>
          <a:spcPct val="0"/>
        </a:spcAft>
        <a:buChar char="–"/>
        <a:defRPr>
          <a:solidFill>
            <a:schemeClr val="bg2"/>
          </a:solidFill>
          <a:latin typeface="+mn-lt"/>
          <a:ea typeface="ＭＳ Ｐゴシック" charset="0"/>
          <a:cs typeface="+mn-cs"/>
        </a:defRPr>
      </a:lvl4pPr>
      <a:lvl5pPr marL="1903413" indent="-252413" algn="l" rtl="0" eaLnBrk="0" fontAlgn="base" hangingPunct="0">
        <a:spcBef>
          <a:spcPct val="20000"/>
        </a:spcBef>
        <a:spcAft>
          <a:spcPct val="0"/>
        </a:spcAft>
        <a:buChar char="•"/>
        <a:defRPr>
          <a:solidFill>
            <a:schemeClr val="bg2"/>
          </a:solidFill>
          <a:latin typeface="+mn-lt"/>
          <a:ea typeface="ＭＳ Ｐゴシック" charset="0"/>
          <a:cs typeface="+mn-cs"/>
        </a:defRPr>
      </a:lvl5pPr>
      <a:lvl6pPr marL="2407614" indent="-253710" algn="l" rtl="0" fontAlgn="base">
        <a:spcBef>
          <a:spcPct val="20000"/>
        </a:spcBef>
        <a:spcAft>
          <a:spcPct val="0"/>
        </a:spcAft>
        <a:buChar char="•"/>
        <a:defRPr>
          <a:solidFill>
            <a:schemeClr val="tx1"/>
          </a:solidFill>
          <a:latin typeface="+mn-lt"/>
          <a:cs typeface="+mn-cs"/>
        </a:defRPr>
      </a:lvl6pPr>
      <a:lvl7pPr marL="2911534" indent="-253710" algn="l" rtl="0" fontAlgn="base">
        <a:spcBef>
          <a:spcPct val="20000"/>
        </a:spcBef>
        <a:spcAft>
          <a:spcPct val="0"/>
        </a:spcAft>
        <a:buChar char="•"/>
        <a:defRPr>
          <a:solidFill>
            <a:schemeClr val="tx1"/>
          </a:solidFill>
          <a:latin typeface="+mn-lt"/>
          <a:cs typeface="+mn-cs"/>
        </a:defRPr>
      </a:lvl7pPr>
      <a:lvl8pPr marL="3415453" indent="-253710" algn="l" rtl="0" fontAlgn="base">
        <a:spcBef>
          <a:spcPct val="20000"/>
        </a:spcBef>
        <a:spcAft>
          <a:spcPct val="0"/>
        </a:spcAft>
        <a:buChar char="•"/>
        <a:defRPr>
          <a:solidFill>
            <a:schemeClr val="tx1"/>
          </a:solidFill>
          <a:latin typeface="+mn-lt"/>
          <a:cs typeface="+mn-cs"/>
        </a:defRPr>
      </a:lvl8pPr>
      <a:lvl9pPr marL="3919373" indent="-25371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1007838" rtl="0" eaLnBrk="1" latinLnBrk="0" hangingPunct="1">
        <a:defRPr sz="2000" kern="1200">
          <a:solidFill>
            <a:schemeClr val="tx1"/>
          </a:solidFill>
          <a:latin typeface="+mn-lt"/>
          <a:ea typeface="+mn-ea"/>
          <a:cs typeface="+mn-cs"/>
        </a:defRPr>
      </a:lvl1pPr>
      <a:lvl2pPr marL="503920" algn="l" defTabSz="1007838" rtl="0" eaLnBrk="1" latinLnBrk="0" hangingPunct="1">
        <a:defRPr sz="2000" kern="1200">
          <a:solidFill>
            <a:schemeClr val="tx1"/>
          </a:solidFill>
          <a:latin typeface="+mn-lt"/>
          <a:ea typeface="+mn-ea"/>
          <a:cs typeface="+mn-cs"/>
        </a:defRPr>
      </a:lvl2pPr>
      <a:lvl3pPr marL="1007838" algn="l" defTabSz="1007838" rtl="0" eaLnBrk="1" latinLnBrk="0" hangingPunct="1">
        <a:defRPr sz="2000" kern="1200">
          <a:solidFill>
            <a:schemeClr val="tx1"/>
          </a:solidFill>
          <a:latin typeface="+mn-lt"/>
          <a:ea typeface="+mn-ea"/>
          <a:cs typeface="+mn-cs"/>
        </a:defRPr>
      </a:lvl3pPr>
      <a:lvl4pPr marL="1511758" algn="l" defTabSz="1007838" rtl="0" eaLnBrk="1" latinLnBrk="0" hangingPunct="1">
        <a:defRPr sz="2000" kern="1200">
          <a:solidFill>
            <a:schemeClr val="tx1"/>
          </a:solidFill>
          <a:latin typeface="+mn-lt"/>
          <a:ea typeface="+mn-ea"/>
          <a:cs typeface="+mn-cs"/>
        </a:defRPr>
      </a:lvl4pPr>
      <a:lvl5pPr marL="2015677" algn="l" defTabSz="1007838" rtl="0" eaLnBrk="1" latinLnBrk="0" hangingPunct="1">
        <a:defRPr sz="2000" kern="1200">
          <a:solidFill>
            <a:schemeClr val="tx1"/>
          </a:solidFill>
          <a:latin typeface="+mn-lt"/>
          <a:ea typeface="+mn-ea"/>
          <a:cs typeface="+mn-cs"/>
        </a:defRPr>
      </a:lvl5pPr>
      <a:lvl6pPr marL="2519597" algn="l" defTabSz="1007838" rtl="0" eaLnBrk="1" latinLnBrk="0" hangingPunct="1">
        <a:defRPr sz="2000" kern="1200">
          <a:solidFill>
            <a:schemeClr val="tx1"/>
          </a:solidFill>
          <a:latin typeface="+mn-lt"/>
          <a:ea typeface="+mn-ea"/>
          <a:cs typeface="+mn-cs"/>
        </a:defRPr>
      </a:lvl6pPr>
      <a:lvl7pPr marL="3023515" algn="l" defTabSz="1007838" rtl="0" eaLnBrk="1" latinLnBrk="0" hangingPunct="1">
        <a:defRPr sz="2000" kern="1200">
          <a:solidFill>
            <a:schemeClr val="tx1"/>
          </a:solidFill>
          <a:latin typeface="+mn-lt"/>
          <a:ea typeface="+mn-ea"/>
          <a:cs typeface="+mn-cs"/>
        </a:defRPr>
      </a:lvl7pPr>
      <a:lvl8pPr marL="3527435" algn="l" defTabSz="1007838" rtl="0" eaLnBrk="1" latinLnBrk="0" hangingPunct="1">
        <a:defRPr sz="2000" kern="1200">
          <a:solidFill>
            <a:schemeClr val="tx1"/>
          </a:solidFill>
          <a:latin typeface="+mn-lt"/>
          <a:ea typeface="+mn-ea"/>
          <a:cs typeface="+mn-cs"/>
        </a:defRPr>
      </a:lvl8pPr>
      <a:lvl9pPr marL="4031354" algn="l" defTabSz="1007838"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3" descr="C:\Users\larsk.CITRITE\Desktop\XenFuPanda_NoLogo_1332x1246.png"/>
          <p:cNvPicPr>
            <a:picLocks noChangeAspect="1" noChangeArrowheads="1"/>
          </p:cNvPicPr>
          <p:nvPr userDrawn="1"/>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3717355" y="1346984"/>
            <a:ext cx="4752528" cy="445907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Grp="1" noChangeArrowheads="1"/>
          </p:cNvSpPr>
          <p:nvPr>
            <p:ph type="body" idx="1"/>
          </p:nvPr>
        </p:nvSpPr>
        <p:spPr bwMode="auto">
          <a:xfrm>
            <a:off x="914400" y="1689100"/>
            <a:ext cx="10358438" cy="4116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Rectangle 4"/>
          <p:cNvSpPr>
            <a:spLocks noGrp="1" noChangeArrowheads="1"/>
          </p:cNvSpPr>
          <p:nvPr>
            <p:ph type="dt" sz="half" idx="2"/>
          </p:nvPr>
        </p:nvSpPr>
        <p:spPr bwMode="auto">
          <a:xfrm>
            <a:off x="2387938" y="6377868"/>
            <a:ext cx="1833472"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dirty="0" smtClean="0">
                <a:latin typeface="Calibri" pitchFamily="34" charset="0"/>
                <a:cs typeface="Calibri" pitchFamily="34" charset="0"/>
              </a:defRPr>
            </a:lvl1pPr>
          </a:lstStyle>
          <a:p>
            <a:pPr>
              <a:defRPr/>
            </a:pPr>
            <a:endParaRPr lang="en-US">
              <a:solidFill>
                <a:srgbClr val="FFFFFF"/>
              </a:solidFill>
            </a:endParaRPr>
          </a:p>
        </p:txBody>
      </p:sp>
      <p:sp>
        <p:nvSpPr>
          <p:cNvPr id="14" name="Rectangle 5"/>
          <p:cNvSpPr>
            <a:spLocks noGrp="1" noChangeArrowheads="1"/>
          </p:cNvSpPr>
          <p:nvPr>
            <p:ph type="ftr" sz="quarter" idx="3"/>
          </p:nvPr>
        </p:nvSpPr>
        <p:spPr bwMode="auto">
          <a:xfrm>
            <a:off x="4306440" y="6377868"/>
            <a:ext cx="3862388"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Calibri" pitchFamily="34" charset="0"/>
                <a:cs typeface="Calibri" pitchFamily="34" charset="0"/>
              </a:defRPr>
            </a:lvl1pPr>
          </a:lstStyle>
          <a:p>
            <a:pPr>
              <a:defRPr/>
            </a:pPr>
            <a:endParaRPr lang="en-US">
              <a:solidFill>
                <a:srgbClr val="FFFFFF"/>
              </a:solidFill>
            </a:endParaRPr>
          </a:p>
        </p:txBody>
      </p:sp>
      <p:sp>
        <p:nvSpPr>
          <p:cNvPr id="15" name="Rectangle 6"/>
          <p:cNvSpPr>
            <a:spLocks noGrp="1" noChangeArrowheads="1"/>
          </p:cNvSpPr>
          <p:nvPr>
            <p:ph type="sldNum" sz="quarter" idx="4"/>
          </p:nvPr>
        </p:nvSpPr>
        <p:spPr bwMode="auto">
          <a:xfrm>
            <a:off x="8253859" y="6377868"/>
            <a:ext cx="1446421"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Calibri" pitchFamily="34" charset="0"/>
                <a:cs typeface="Calibri" pitchFamily="34" charset="0"/>
              </a:defRPr>
            </a:lvl1pPr>
          </a:lstStyle>
          <a:p>
            <a:pPr>
              <a:defRPr/>
            </a:pPr>
            <a:fld id="{CF482E06-E634-47E6-B427-EF122BECDB81}" type="slidenum">
              <a:rPr lang="en-US">
                <a:solidFill>
                  <a:srgbClr val="FFFFFF"/>
                </a:solidFill>
              </a:rPr>
              <a:pPr>
                <a:defRPr/>
              </a:pPr>
              <a:t>‹#›</a:t>
            </a:fld>
            <a:endParaRPr lang="en-US" dirty="0">
              <a:solidFill>
                <a:srgbClr val="FFFFFF"/>
              </a:solidFill>
            </a:endParaRPr>
          </a:p>
        </p:txBody>
      </p:sp>
      <p:pic>
        <p:nvPicPr>
          <p:cNvPr id="16" name="Picture 15" descr="C:\Users\larsk\Documents\xen_logo.gif"/>
          <p:cNvPicPr>
            <a:picLocks noChangeAspect="1" noChangeArrowheads="1"/>
          </p:cNvPicPr>
          <p:nvPr userDrawn="1"/>
        </p:nvPicPr>
        <p:blipFill>
          <a:blip r:embed="rId5" cstate="print">
            <a:lum bright="20000" contrast="-20000"/>
          </a:blip>
          <a:srcRect/>
          <a:stretch>
            <a:fillRect/>
          </a:stretch>
        </p:blipFill>
        <p:spPr bwMode="auto">
          <a:xfrm>
            <a:off x="10845800" y="6284913"/>
            <a:ext cx="1277938" cy="574675"/>
          </a:xfrm>
          <a:prstGeom prst="rect">
            <a:avLst/>
          </a:prstGeom>
          <a:noFill/>
          <a:ln w="9525">
            <a:noFill/>
            <a:miter lim="800000"/>
            <a:headEnd/>
            <a:tailEnd/>
          </a:ln>
        </p:spPr>
      </p:pic>
      <p:pic>
        <p:nvPicPr>
          <p:cNvPr id="17" name="Picture 4"/>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6955" y="6408432"/>
            <a:ext cx="1728192" cy="435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userDrawn="1"/>
        </p:nvSpPr>
        <p:spPr>
          <a:xfrm>
            <a:off x="0" y="396274"/>
            <a:ext cx="12187238" cy="1036637"/>
          </a:xfrm>
          <a:prstGeom prst="rect">
            <a:avLst/>
          </a:prstGeom>
          <a:gradFill flip="none" rotWithShape="1">
            <a:gsLst>
              <a:gs pos="0">
                <a:srgbClr val="394D73"/>
              </a:gs>
              <a:gs pos="100000">
                <a:srgbClr val="9FAFC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9" name="Rectangle 2"/>
          <p:cNvSpPr>
            <a:spLocks noGrp="1" noChangeArrowheads="1"/>
          </p:cNvSpPr>
          <p:nvPr>
            <p:ph type="title"/>
          </p:nvPr>
        </p:nvSpPr>
        <p:spPr bwMode="auto">
          <a:xfrm>
            <a:off x="914400" y="333375"/>
            <a:ext cx="10358438" cy="1144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2907306084"/>
      </p:ext>
    </p:extLst>
  </p:cSld>
  <p:clrMap bg1="dk2" tx1="lt1" bg2="dk1" tx2="lt2" accent1="accent1" accent2="accent2" accent3="accent3" accent4="accent4" accent5="accent5" accent6="accent6" hlink="hlink" folHlink="folHlink"/>
  <p:sldLayoutIdLst>
    <p:sldLayoutId id="2147483720" r:id="rId1"/>
    <p:sldLayoutId id="2147483721" r:id="rId2"/>
  </p:sldLayoutIdLst>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500" b="1">
          <a:solidFill>
            <a:schemeClr val="tx1"/>
          </a:solidFill>
          <a:latin typeface="+mj-lt"/>
          <a:ea typeface="ＭＳ Ｐゴシック" charset="0"/>
          <a:cs typeface="+mj-cs"/>
        </a:defRPr>
      </a:lvl1pPr>
      <a:lvl2pPr algn="ctr" rtl="0" eaLnBrk="0" fontAlgn="base" hangingPunct="0">
        <a:lnSpc>
          <a:spcPct val="90000"/>
        </a:lnSpc>
        <a:spcBef>
          <a:spcPct val="0"/>
        </a:spcBef>
        <a:spcAft>
          <a:spcPct val="0"/>
        </a:spcAft>
        <a:defRPr sz="3500" b="1">
          <a:solidFill>
            <a:schemeClr val="tx1"/>
          </a:solidFill>
          <a:latin typeface="Verdana" pitchFamily="34" charset="0"/>
          <a:ea typeface="ＭＳ Ｐゴシック" charset="0"/>
          <a:cs typeface="Arial" pitchFamily="34" charset="0"/>
        </a:defRPr>
      </a:lvl2pPr>
      <a:lvl3pPr algn="ctr" rtl="0" eaLnBrk="0" fontAlgn="base" hangingPunct="0">
        <a:lnSpc>
          <a:spcPct val="90000"/>
        </a:lnSpc>
        <a:spcBef>
          <a:spcPct val="0"/>
        </a:spcBef>
        <a:spcAft>
          <a:spcPct val="0"/>
        </a:spcAft>
        <a:defRPr sz="3500" b="1">
          <a:solidFill>
            <a:schemeClr val="tx1"/>
          </a:solidFill>
          <a:latin typeface="Verdana" pitchFamily="34" charset="0"/>
          <a:ea typeface="ＭＳ Ｐゴシック" charset="0"/>
          <a:cs typeface="Arial" pitchFamily="34" charset="0"/>
        </a:defRPr>
      </a:lvl3pPr>
      <a:lvl4pPr algn="ctr" rtl="0" eaLnBrk="0" fontAlgn="base" hangingPunct="0">
        <a:lnSpc>
          <a:spcPct val="90000"/>
        </a:lnSpc>
        <a:spcBef>
          <a:spcPct val="0"/>
        </a:spcBef>
        <a:spcAft>
          <a:spcPct val="0"/>
        </a:spcAft>
        <a:defRPr sz="3500" b="1">
          <a:solidFill>
            <a:schemeClr val="tx1"/>
          </a:solidFill>
          <a:latin typeface="Verdana" pitchFamily="34" charset="0"/>
          <a:ea typeface="ＭＳ Ｐゴシック" charset="0"/>
          <a:cs typeface="Arial" pitchFamily="34" charset="0"/>
        </a:defRPr>
      </a:lvl4pPr>
      <a:lvl5pPr algn="ctr" rtl="0" eaLnBrk="0" fontAlgn="base" hangingPunct="0">
        <a:lnSpc>
          <a:spcPct val="90000"/>
        </a:lnSpc>
        <a:spcBef>
          <a:spcPct val="0"/>
        </a:spcBef>
        <a:spcAft>
          <a:spcPct val="0"/>
        </a:spcAft>
        <a:defRPr sz="3500" b="1">
          <a:solidFill>
            <a:schemeClr val="tx1"/>
          </a:solidFill>
          <a:latin typeface="Verdana" pitchFamily="34" charset="0"/>
          <a:ea typeface="ＭＳ Ｐゴシック" charset="0"/>
          <a:cs typeface="Arial" pitchFamily="34" charset="0"/>
        </a:defRPr>
      </a:lvl5pPr>
      <a:lvl6pPr marL="503920" algn="ctr" rtl="0" fontAlgn="base">
        <a:lnSpc>
          <a:spcPct val="90000"/>
        </a:lnSpc>
        <a:spcBef>
          <a:spcPct val="0"/>
        </a:spcBef>
        <a:spcAft>
          <a:spcPct val="0"/>
        </a:spcAft>
        <a:defRPr sz="3500" b="1">
          <a:solidFill>
            <a:schemeClr val="tx1"/>
          </a:solidFill>
          <a:latin typeface="Verdana" pitchFamily="34" charset="0"/>
          <a:cs typeface="Arial" pitchFamily="34" charset="0"/>
        </a:defRPr>
      </a:lvl6pPr>
      <a:lvl7pPr marL="1007838" algn="ctr" rtl="0" fontAlgn="base">
        <a:lnSpc>
          <a:spcPct val="90000"/>
        </a:lnSpc>
        <a:spcBef>
          <a:spcPct val="0"/>
        </a:spcBef>
        <a:spcAft>
          <a:spcPct val="0"/>
        </a:spcAft>
        <a:defRPr sz="3500" b="1">
          <a:solidFill>
            <a:schemeClr val="tx1"/>
          </a:solidFill>
          <a:latin typeface="Verdana" pitchFamily="34" charset="0"/>
          <a:cs typeface="Arial" pitchFamily="34" charset="0"/>
        </a:defRPr>
      </a:lvl7pPr>
      <a:lvl8pPr marL="1511758" algn="ctr" rtl="0" fontAlgn="base">
        <a:lnSpc>
          <a:spcPct val="90000"/>
        </a:lnSpc>
        <a:spcBef>
          <a:spcPct val="0"/>
        </a:spcBef>
        <a:spcAft>
          <a:spcPct val="0"/>
        </a:spcAft>
        <a:defRPr sz="3500" b="1">
          <a:solidFill>
            <a:schemeClr val="tx1"/>
          </a:solidFill>
          <a:latin typeface="Verdana" pitchFamily="34" charset="0"/>
          <a:cs typeface="Arial" pitchFamily="34" charset="0"/>
        </a:defRPr>
      </a:lvl8pPr>
      <a:lvl9pPr marL="2015677" algn="ctr" rtl="0" fontAlgn="base">
        <a:lnSpc>
          <a:spcPct val="90000"/>
        </a:lnSpc>
        <a:spcBef>
          <a:spcPct val="0"/>
        </a:spcBef>
        <a:spcAft>
          <a:spcPct val="0"/>
        </a:spcAft>
        <a:defRPr sz="3500" b="1">
          <a:solidFill>
            <a:schemeClr val="tx1"/>
          </a:solidFill>
          <a:latin typeface="Verdana" pitchFamily="34" charset="0"/>
          <a:cs typeface="Arial" pitchFamily="34" charset="0"/>
        </a:defRPr>
      </a:lvl9pPr>
    </p:titleStyle>
    <p:bodyStyle>
      <a:lvl1pPr marL="247650" indent="-247650" algn="l" rtl="0" eaLnBrk="0" fontAlgn="base" hangingPunct="0">
        <a:spcBef>
          <a:spcPct val="75000"/>
        </a:spcBef>
        <a:spcAft>
          <a:spcPct val="0"/>
        </a:spcAft>
        <a:buClr>
          <a:schemeClr val="tx1"/>
        </a:buClr>
        <a:buFont typeface="Wingdings" pitchFamily="2" charset="2"/>
        <a:buChar char=""/>
        <a:defRPr sz="3100">
          <a:solidFill>
            <a:schemeClr val="bg2"/>
          </a:solidFill>
          <a:latin typeface="+mn-lt"/>
          <a:ea typeface="ＭＳ Ｐゴシック" charset="0"/>
          <a:cs typeface="+mn-cs"/>
        </a:defRPr>
      </a:lvl1pPr>
      <a:lvl2pPr marL="627063" indent="-247650" algn="l" rtl="0" eaLnBrk="0" fontAlgn="base" hangingPunct="0">
        <a:lnSpc>
          <a:spcPct val="95000"/>
        </a:lnSpc>
        <a:spcBef>
          <a:spcPct val="30000"/>
        </a:spcBef>
        <a:spcAft>
          <a:spcPct val="0"/>
        </a:spcAft>
        <a:buClr>
          <a:schemeClr val="bg2"/>
        </a:buClr>
        <a:buFont typeface="Arial" pitchFamily="34" charset="0"/>
        <a:buChar char="•"/>
        <a:defRPr sz="2200">
          <a:solidFill>
            <a:schemeClr val="bg2"/>
          </a:solidFill>
          <a:latin typeface="+mn-lt"/>
          <a:ea typeface="ＭＳ Ｐゴシック" charset="0"/>
          <a:cs typeface="+mn-cs"/>
        </a:defRPr>
      </a:lvl2pPr>
      <a:lvl3pPr marL="1006475" indent="-247650" algn="l" rtl="0" eaLnBrk="0" fontAlgn="base" hangingPunct="0">
        <a:lnSpc>
          <a:spcPct val="95000"/>
        </a:lnSpc>
        <a:spcBef>
          <a:spcPct val="30000"/>
        </a:spcBef>
        <a:spcAft>
          <a:spcPct val="0"/>
        </a:spcAft>
        <a:buClr>
          <a:schemeClr val="bg2"/>
        </a:buClr>
        <a:buChar char="–"/>
        <a:defRPr sz="2200">
          <a:solidFill>
            <a:schemeClr val="bg2"/>
          </a:solidFill>
          <a:latin typeface="+mn-lt"/>
          <a:ea typeface="ＭＳ Ｐゴシック" charset="0"/>
          <a:cs typeface="+mn-cs"/>
        </a:defRPr>
      </a:lvl3pPr>
      <a:lvl4pPr marL="1524000" indent="-263525" algn="l" rtl="0" eaLnBrk="0" fontAlgn="base" hangingPunct="0">
        <a:spcBef>
          <a:spcPct val="20000"/>
        </a:spcBef>
        <a:spcAft>
          <a:spcPct val="0"/>
        </a:spcAft>
        <a:buChar char="–"/>
        <a:defRPr>
          <a:solidFill>
            <a:schemeClr val="bg2"/>
          </a:solidFill>
          <a:latin typeface="+mn-lt"/>
          <a:ea typeface="ＭＳ Ｐゴシック" charset="0"/>
          <a:cs typeface="+mn-cs"/>
        </a:defRPr>
      </a:lvl4pPr>
      <a:lvl5pPr marL="1903413" indent="-252413" algn="l" rtl="0" eaLnBrk="0" fontAlgn="base" hangingPunct="0">
        <a:spcBef>
          <a:spcPct val="20000"/>
        </a:spcBef>
        <a:spcAft>
          <a:spcPct val="0"/>
        </a:spcAft>
        <a:buChar char="•"/>
        <a:defRPr>
          <a:solidFill>
            <a:schemeClr val="bg2"/>
          </a:solidFill>
          <a:latin typeface="+mn-lt"/>
          <a:ea typeface="ＭＳ Ｐゴシック" charset="0"/>
          <a:cs typeface="+mn-cs"/>
        </a:defRPr>
      </a:lvl5pPr>
      <a:lvl6pPr marL="2407614" indent="-253710" algn="l" rtl="0" fontAlgn="base">
        <a:spcBef>
          <a:spcPct val="20000"/>
        </a:spcBef>
        <a:spcAft>
          <a:spcPct val="0"/>
        </a:spcAft>
        <a:buChar char="•"/>
        <a:defRPr>
          <a:solidFill>
            <a:schemeClr val="tx1"/>
          </a:solidFill>
          <a:latin typeface="+mn-lt"/>
          <a:cs typeface="+mn-cs"/>
        </a:defRPr>
      </a:lvl6pPr>
      <a:lvl7pPr marL="2911534" indent="-253710" algn="l" rtl="0" fontAlgn="base">
        <a:spcBef>
          <a:spcPct val="20000"/>
        </a:spcBef>
        <a:spcAft>
          <a:spcPct val="0"/>
        </a:spcAft>
        <a:buChar char="•"/>
        <a:defRPr>
          <a:solidFill>
            <a:schemeClr val="tx1"/>
          </a:solidFill>
          <a:latin typeface="+mn-lt"/>
          <a:cs typeface="+mn-cs"/>
        </a:defRPr>
      </a:lvl7pPr>
      <a:lvl8pPr marL="3415453" indent="-253710" algn="l" rtl="0" fontAlgn="base">
        <a:spcBef>
          <a:spcPct val="20000"/>
        </a:spcBef>
        <a:spcAft>
          <a:spcPct val="0"/>
        </a:spcAft>
        <a:buChar char="•"/>
        <a:defRPr>
          <a:solidFill>
            <a:schemeClr val="tx1"/>
          </a:solidFill>
          <a:latin typeface="+mn-lt"/>
          <a:cs typeface="+mn-cs"/>
        </a:defRPr>
      </a:lvl8pPr>
      <a:lvl9pPr marL="3919373" indent="-25371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1007838" rtl="0" eaLnBrk="1" latinLnBrk="0" hangingPunct="1">
        <a:defRPr sz="2000" kern="1200">
          <a:solidFill>
            <a:schemeClr val="tx1"/>
          </a:solidFill>
          <a:latin typeface="+mn-lt"/>
          <a:ea typeface="+mn-ea"/>
          <a:cs typeface="+mn-cs"/>
        </a:defRPr>
      </a:lvl1pPr>
      <a:lvl2pPr marL="503920" algn="l" defTabSz="1007838" rtl="0" eaLnBrk="1" latinLnBrk="0" hangingPunct="1">
        <a:defRPr sz="2000" kern="1200">
          <a:solidFill>
            <a:schemeClr val="tx1"/>
          </a:solidFill>
          <a:latin typeface="+mn-lt"/>
          <a:ea typeface="+mn-ea"/>
          <a:cs typeface="+mn-cs"/>
        </a:defRPr>
      </a:lvl2pPr>
      <a:lvl3pPr marL="1007838" algn="l" defTabSz="1007838" rtl="0" eaLnBrk="1" latinLnBrk="0" hangingPunct="1">
        <a:defRPr sz="2000" kern="1200">
          <a:solidFill>
            <a:schemeClr val="tx1"/>
          </a:solidFill>
          <a:latin typeface="+mn-lt"/>
          <a:ea typeface="+mn-ea"/>
          <a:cs typeface="+mn-cs"/>
        </a:defRPr>
      </a:lvl3pPr>
      <a:lvl4pPr marL="1511758" algn="l" defTabSz="1007838" rtl="0" eaLnBrk="1" latinLnBrk="0" hangingPunct="1">
        <a:defRPr sz="2000" kern="1200">
          <a:solidFill>
            <a:schemeClr val="tx1"/>
          </a:solidFill>
          <a:latin typeface="+mn-lt"/>
          <a:ea typeface="+mn-ea"/>
          <a:cs typeface="+mn-cs"/>
        </a:defRPr>
      </a:lvl4pPr>
      <a:lvl5pPr marL="2015677" algn="l" defTabSz="1007838" rtl="0" eaLnBrk="1" latinLnBrk="0" hangingPunct="1">
        <a:defRPr sz="2000" kern="1200">
          <a:solidFill>
            <a:schemeClr val="tx1"/>
          </a:solidFill>
          <a:latin typeface="+mn-lt"/>
          <a:ea typeface="+mn-ea"/>
          <a:cs typeface="+mn-cs"/>
        </a:defRPr>
      </a:lvl5pPr>
      <a:lvl6pPr marL="2519597" algn="l" defTabSz="1007838" rtl="0" eaLnBrk="1" latinLnBrk="0" hangingPunct="1">
        <a:defRPr sz="2000" kern="1200">
          <a:solidFill>
            <a:schemeClr val="tx1"/>
          </a:solidFill>
          <a:latin typeface="+mn-lt"/>
          <a:ea typeface="+mn-ea"/>
          <a:cs typeface="+mn-cs"/>
        </a:defRPr>
      </a:lvl6pPr>
      <a:lvl7pPr marL="3023515" algn="l" defTabSz="1007838" rtl="0" eaLnBrk="1" latinLnBrk="0" hangingPunct="1">
        <a:defRPr sz="2000" kern="1200">
          <a:solidFill>
            <a:schemeClr val="tx1"/>
          </a:solidFill>
          <a:latin typeface="+mn-lt"/>
          <a:ea typeface="+mn-ea"/>
          <a:cs typeface="+mn-cs"/>
        </a:defRPr>
      </a:lvl7pPr>
      <a:lvl8pPr marL="3527435" algn="l" defTabSz="1007838" rtl="0" eaLnBrk="1" latinLnBrk="0" hangingPunct="1">
        <a:defRPr sz="2000" kern="1200">
          <a:solidFill>
            <a:schemeClr val="tx1"/>
          </a:solidFill>
          <a:latin typeface="+mn-lt"/>
          <a:ea typeface="+mn-ea"/>
          <a:cs typeface="+mn-cs"/>
        </a:defRPr>
      </a:lvl8pPr>
      <a:lvl9pPr marL="4031354" algn="l" defTabSz="10078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wiki.xen.org/xenwiki/XenDom0Kernels" TargetMode="External"/><Relationship Id="rId2" Type="http://schemas.openxmlformats.org/officeDocument/2006/relationships/notesSlide" Target="../notesSlides/notesSlide9.xml"/><Relationship Id="rId1" Type="http://schemas.openxmlformats.org/officeDocument/2006/relationships/slideLayout" Target="../slideLayouts/slideLayout4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vimeo.com/33056481"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wiki.xen.org/wiki/XCP/XenServer_Feature_Matrix"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hyperlink" Target="http://wiki.xen.org/wiki/Dom0_Kernels_for_Xen"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xen.org/files/XenCloud/ocamldoc/apidoc.html"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wiki.xen.org/wiki/XCP/XenServer_Feature_Matrix"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openvswitch.org/"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hyperlink" Target="http://www.openflow.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hyperlink" Target="http://xen.org/community/vendors/XCPProjectsPage.html"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colt.net/cio-research"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43.xml"/><Relationship Id="rId5" Type="http://schemas.openxmlformats.org/officeDocument/2006/relationships/image" Target="../media/image38.pn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43.xml"/><Relationship Id="rId6" Type="http://schemas.openxmlformats.org/officeDocument/2006/relationships/image" Target="../media/image47.png"/><Relationship Id="rId5" Type="http://schemas.openxmlformats.org/officeDocument/2006/relationships/image" Target="../media/image38.png"/><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hyperlink" Target="http://selinuxproject.org/page/Main_Page"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www.cs.ubc.ca/~andy/papers/xoar-sosp-final.pdf"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hyperlink" Target="http://xen.org/community/xenpapers.html"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wiki.xen.org/wiki/Inter-domain_communication_for_XCP"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hyperlink" Target="http://www.gossamer-threads.com/lists/xen/users/229720"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wiki.xen.org/wiki/XenParavirtOps"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hyperlink" Target="http://www.gossamer-threads.com/lists/xen/users/229706"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iki.xen.org/wiki/Dom0_Kernels_for_Xen"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hyperlink" Target="http://wiki.xen.org/wiki/XenParavirtOps" TargetMode="External"/><Relationship Id="rId4" Type="http://schemas.openxmlformats.org/officeDocument/2006/relationships/hyperlink" Target="http://wiki.xensource.com/xenwiki/XenDom0Kernels"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iki.xen.org/wiki/Xen_ARM_(PV)"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hyperlink" Target="http://wiki.xen.org/wiki/Xen_ARMv7_with_Virtualization_Extensions" TargetMode="External"/><Relationship Id="rId4" Type="http://schemas.openxmlformats.org/officeDocument/2006/relationships/hyperlink" Target="http://lists.xensource.com/mailman/listinfo/xen-arm"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xen.org/community/irc.html" TargetMode="External"/><Relationship Id="rId7" Type="http://schemas.openxmlformats.org/officeDocument/2006/relationships/hyperlink" Target="http://www.xen.org/community/xenday11.html"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hyperlink" Target="http://wiki.xen.org/xenwiki/XCP_Projects" TargetMode="External"/><Relationship Id="rId5" Type="http://schemas.openxmlformats.org/officeDocument/2006/relationships/hyperlink" Target="http://lists.xen.org/mailman/listinfo/xen-api" TargetMode="External"/><Relationship Id="rId4" Type="http://schemas.openxmlformats.org/officeDocument/2006/relationships/hyperlink" Target="http://lists.xensource.com/mailman/listinfo/xen-users"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elinux.org/Developer_Certificate_Of_Origin" TargetMode="External"/><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hyperlink" Target="http://www.xen.org/projects/governance.html"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xen.org/community/jobs.html"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6.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7.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hyperlink" Target="http://xen.org/community/projects.html" TargetMode="External"/><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en-GB" b="1" dirty="0" smtClean="0"/>
              <a:t>Lars Kurth</a:t>
            </a:r>
            <a:br>
              <a:rPr lang="en-GB" b="1" dirty="0" smtClean="0"/>
            </a:br>
            <a:r>
              <a:rPr lang="en-GB" dirty="0" smtClean="0"/>
              <a:t>Xen Community Manager</a:t>
            </a:r>
            <a:br>
              <a:rPr lang="en-GB" dirty="0" smtClean="0"/>
            </a:br>
            <a:r>
              <a:rPr lang="en-GB" dirty="0" smtClean="0"/>
              <a:t>lars.kurth@xen.org</a:t>
            </a:r>
          </a:p>
        </p:txBody>
      </p:sp>
      <p:sp>
        <p:nvSpPr>
          <p:cNvPr id="3" name="Title 2"/>
          <p:cNvSpPr>
            <a:spLocks noGrp="1"/>
          </p:cNvSpPr>
          <p:nvPr>
            <p:ph type="ctrTitle"/>
          </p:nvPr>
        </p:nvSpPr>
        <p:spPr/>
        <p:txBody>
          <a:bodyPr/>
          <a:lstStyle/>
          <a:p>
            <a:r>
              <a:rPr lang="en-GB" sz="8000" dirty="0" smtClean="0">
                <a:solidFill>
                  <a:schemeClr val="bg1"/>
                </a:solidFill>
              </a:rPr>
              <a:t>Xen Cloud Platform</a:t>
            </a:r>
            <a:endParaRPr lang="en-GB" sz="8000" i="1" dirty="0">
              <a:solidFill>
                <a:schemeClr val="bg1"/>
              </a:solidFill>
            </a:endParaRPr>
          </a:p>
        </p:txBody>
      </p:sp>
      <p:sp>
        <p:nvSpPr>
          <p:cNvPr id="5" name="Rectangle 2"/>
          <p:cNvSpPr txBox="1">
            <a:spLocks noChangeArrowheads="1"/>
          </p:cNvSpPr>
          <p:nvPr/>
        </p:nvSpPr>
        <p:spPr bwMode="auto">
          <a:xfrm>
            <a:off x="7923213" y="5310188"/>
            <a:ext cx="3675062" cy="971550"/>
          </a:xfrm>
          <a:prstGeom prst="rect">
            <a:avLst/>
          </a:prstGeom>
          <a:noFill/>
          <a:ln w="9525">
            <a:noFill/>
            <a:miter lim="800000"/>
            <a:headEnd/>
            <a:tailEnd/>
          </a:ln>
          <a:effectLst/>
        </p:spPr>
        <p:txBody>
          <a:bodyPr lIns="0" tIns="0" rIns="0" bIns="0" anchor="ctr"/>
          <a:lstStyle/>
          <a:p>
            <a:pPr algn="r">
              <a:lnSpc>
                <a:spcPct val="95000"/>
              </a:lnSpc>
              <a:defRPr/>
            </a:pPr>
            <a:r>
              <a:rPr lang="en-US" sz="3200" kern="0" dirty="0" smtClean="0">
                <a:solidFill>
                  <a:srgbClr val="00CCFF"/>
                </a:solidFill>
                <a:latin typeface="Calibri" pitchFamily="34" charset="0"/>
                <a:cs typeface="Calibri" pitchFamily="34" charset="0"/>
              </a:rPr>
              <a:t>@lars_kurth</a:t>
            </a:r>
            <a:br>
              <a:rPr lang="en-US" sz="3200" kern="0" dirty="0" smtClean="0">
                <a:solidFill>
                  <a:srgbClr val="00CCFF"/>
                </a:solidFill>
                <a:latin typeface="Calibri" pitchFamily="34" charset="0"/>
                <a:cs typeface="Calibri" pitchFamily="34" charset="0"/>
              </a:rPr>
            </a:br>
            <a:r>
              <a:rPr lang="en-US" sz="3200" kern="0" dirty="0" smtClean="0">
                <a:solidFill>
                  <a:srgbClr val="00CCFF"/>
                </a:solidFill>
                <a:latin typeface="Calibri" pitchFamily="34" charset="0"/>
                <a:cs typeface="Calibri" pitchFamily="34" charset="0"/>
              </a:rPr>
              <a:t>@xen_com_mgr</a:t>
            </a:r>
            <a:endParaRPr lang="en-US" sz="3200" kern="0" dirty="0">
              <a:solidFill>
                <a:srgbClr val="00CCFF"/>
              </a:solidFill>
              <a:latin typeface="Calibri" pitchFamily="34" charset="0"/>
              <a:cs typeface="Calibri" pitchFamily="34" charset="0"/>
            </a:endParaRPr>
          </a:p>
        </p:txBody>
      </p:sp>
      <p:pic>
        <p:nvPicPr>
          <p:cNvPr id="4098" name="Picture 2" descr="C:\Users\larsk.CITRITE\Desktop\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2863" y="5433695"/>
            <a:ext cx="1042987" cy="77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896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608403" y="382707"/>
            <a:ext cx="10970433" cy="1142304"/>
          </a:xfrm>
        </p:spPr>
        <p:txBody>
          <a:bodyPr/>
          <a:lstStyle/>
          <a:p>
            <a:pPr eaLnBrk="1" hangingPunct="1"/>
            <a:r>
              <a:rPr lang="en-US" sz="6000" dirty="0" smtClean="0">
                <a:latin typeface="Calibri" pitchFamily="34" charset="0"/>
                <a:ea typeface="ＭＳ Ｐゴシック" pitchFamily="34" charset="-128"/>
                <a:cs typeface="Calibri" pitchFamily="34" charset="0"/>
              </a:rPr>
              <a:t>Basic Xen Concepts</a:t>
            </a:r>
          </a:p>
        </p:txBody>
      </p:sp>
      <p:sp>
        <p:nvSpPr>
          <p:cNvPr id="56323"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eaLnBrk="1"/>
            <a:fld id="{A9C7BBDF-CAB2-462A-9E33-27A33BC82580}" type="slidenum">
              <a:rPr lang="en-US" sz="1400">
                <a:solidFill>
                  <a:srgbClr val="FFFFFF"/>
                </a:solidFill>
              </a:rPr>
              <a:pPr eaLnBrk="1"/>
              <a:t>10</a:t>
            </a:fld>
            <a:endParaRPr lang="en-US" sz="1400" dirty="0">
              <a:solidFill>
                <a:srgbClr val="FFFFFF"/>
              </a:solidFill>
            </a:endParaRPr>
          </a:p>
        </p:txBody>
      </p:sp>
      <p:sp>
        <p:nvSpPr>
          <p:cNvPr id="8" name="Rectangle 7"/>
          <p:cNvSpPr>
            <a:spLocks noChangeArrowheads="1"/>
          </p:cNvSpPr>
          <p:nvPr/>
        </p:nvSpPr>
        <p:spPr bwMode="auto">
          <a:xfrm>
            <a:off x="431514" y="2806995"/>
            <a:ext cx="5961521" cy="325024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defTabSz="457152" hangingPunct="0">
              <a:lnSpc>
                <a:spcPct val="93000"/>
              </a:lnSpc>
              <a:buClr>
                <a:srgbClr val="000000"/>
              </a:buClr>
              <a:buSzPct val="100000"/>
              <a:buFont typeface="Times New Roman" charset="0"/>
              <a:buNone/>
              <a:defRPr/>
            </a:pPr>
            <a:endParaRPr lang="en-US" sz="1800">
              <a:solidFill>
                <a:srgbClr val="FFFFFF"/>
              </a:solidFill>
              <a:latin typeface="Verdana"/>
              <a:ea typeface="ＭＳ Ｐゴシック" pitchFamily="34" charset="-128"/>
            </a:endParaRPr>
          </a:p>
        </p:txBody>
      </p:sp>
      <p:sp>
        <p:nvSpPr>
          <p:cNvPr id="11" name="Rectangle 7"/>
          <p:cNvSpPr>
            <a:spLocks noChangeArrowheads="1"/>
          </p:cNvSpPr>
          <p:nvPr/>
        </p:nvSpPr>
        <p:spPr bwMode="auto">
          <a:xfrm>
            <a:off x="681348" y="4742121"/>
            <a:ext cx="5437236" cy="442379"/>
          </a:xfrm>
          <a:prstGeom prst="rect">
            <a:avLst/>
          </a:prstGeom>
          <a:ln>
            <a:headEnd/>
            <a:tailEnd/>
          </a:ln>
          <a:extLst/>
        </p:spPr>
        <p:style>
          <a:lnRef idx="0">
            <a:schemeClr val="accent5"/>
          </a:lnRef>
          <a:fillRef idx="3">
            <a:schemeClr val="accent5"/>
          </a:fillRef>
          <a:effectRef idx="3">
            <a:schemeClr val="accent5"/>
          </a:effectRef>
          <a:fontRef idx="minor">
            <a:schemeClr val="lt1"/>
          </a:fontRef>
        </p:style>
        <p:txBody>
          <a:bodyPr wrap="none" lIns="100794" tIns="100800" rIns="100794" bIns="100800"/>
          <a:lstStyle/>
          <a:p>
            <a:pPr algn="r" defTabSz="457152">
              <a:lnSpc>
                <a:spcPct val="93000"/>
              </a:lnSpc>
              <a:buClr>
                <a:srgbClr val="000000"/>
              </a:buClr>
              <a:buSzPct val="100000"/>
              <a:buFont typeface="Times New Roman" charset="0"/>
              <a:buNone/>
              <a:defRPr/>
            </a:pPr>
            <a:r>
              <a:rPr lang="en-US" sz="1500">
                <a:solidFill>
                  <a:srgbClr val="000000"/>
                </a:solidFill>
                <a:latin typeface="Arial" charset="0"/>
                <a:ea typeface="ＭＳ Ｐゴシック" charset="0"/>
                <a:cs typeface="DejaVu Sans" charset="0"/>
              </a:rPr>
              <a:t>Xen Hypervisor</a:t>
            </a:r>
          </a:p>
        </p:txBody>
      </p:sp>
      <p:sp>
        <p:nvSpPr>
          <p:cNvPr id="12" name="Rectangle 8"/>
          <p:cNvSpPr>
            <a:spLocks noChangeArrowheads="1"/>
          </p:cNvSpPr>
          <p:nvPr/>
        </p:nvSpPr>
        <p:spPr bwMode="auto">
          <a:xfrm>
            <a:off x="681348" y="3596286"/>
            <a:ext cx="1628253" cy="1013379"/>
          </a:xfrm>
          <a:prstGeom prst="rect">
            <a:avLst/>
          </a:prstGeom>
          <a:ln>
            <a:headEnd/>
            <a:tailEnd/>
          </a:ln>
          <a:extLst/>
        </p:spPr>
        <p:style>
          <a:lnRef idx="0">
            <a:schemeClr val="accent5"/>
          </a:lnRef>
          <a:fillRef idx="3">
            <a:schemeClr val="accent5"/>
          </a:fillRef>
          <a:effectRef idx="3">
            <a:schemeClr val="accent5"/>
          </a:effectRef>
          <a:fontRef idx="minor">
            <a:schemeClr val="lt1"/>
          </a:fontRef>
        </p:style>
        <p:txBody>
          <a:bodyPr wrap="none" lIns="100794" tIns="100800" rIns="100794" bIns="100800"/>
          <a:lstStyle/>
          <a:p>
            <a:pPr defTabSz="457152">
              <a:lnSpc>
                <a:spcPct val="93000"/>
              </a:lnSpc>
              <a:buClr>
                <a:srgbClr val="000000"/>
              </a:buClr>
              <a:buSzPct val="100000"/>
              <a:buFont typeface="Times New Roman" charset="0"/>
              <a:buNone/>
              <a:defRPr/>
            </a:pPr>
            <a:r>
              <a:rPr lang="en-US" sz="1500" dirty="0" smtClean="0">
                <a:solidFill>
                  <a:srgbClr val="000000"/>
                </a:solidFill>
                <a:latin typeface="Arial" charset="0"/>
                <a:ea typeface="ＭＳ Ｐゴシック" charset="0"/>
                <a:cs typeface="DejaVu Sans" charset="0"/>
              </a:rPr>
              <a:t>Control</a:t>
            </a:r>
            <a:r>
              <a:rPr lang="en-US" sz="1500" dirty="0">
                <a:solidFill>
                  <a:srgbClr val="000000"/>
                </a:solidFill>
                <a:latin typeface="Arial" charset="0"/>
                <a:ea typeface="ＭＳ Ｐゴシック" charset="0"/>
                <a:cs typeface="DejaVu Sans" charset="0"/>
              </a:rPr>
              <a:t> </a:t>
            </a:r>
            <a:r>
              <a:rPr lang="en-US" sz="1500" dirty="0" smtClean="0">
                <a:solidFill>
                  <a:srgbClr val="000000"/>
                </a:solidFill>
                <a:latin typeface="Arial" charset="0"/>
                <a:ea typeface="ＭＳ Ｐゴシック" charset="0"/>
                <a:cs typeface="DejaVu Sans" charset="0"/>
              </a:rPr>
              <a:t>domain </a:t>
            </a:r>
            <a:br>
              <a:rPr lang="en-US" sz="1500" dirty="0" smtClean="0">
                <a:solidFill>
                  <a:srgbClr val="000000"/>
                </a:solidFill>
                <a:latin typeface="Arial" charset="0"/>
                <a:ea typeface="ＭＳ Ｐゴシック" charset="0"/>
                <a:cs typeface="DejaVu Sans" charset="0"/>
              </a:rPr>
            </a:br>
            <a:r>
              <a:rPr lang="en-US" sz="1500" dirty="0" smtClean="0">
                <a:solidFill>
                  <a:srgbClr val="000000"/>
                </a:solidFill>
                <a:latin typeface="Arial" charset="0"/>
                <a:ea typeface="ＭＳ Ｐゴシック" charset="0"/>
                <a:cs typeface="DejaVu Sans" charset="0"/>
              </a:rPr>
              <a:t>(dom0)</a:t>
            </a:r>
            <a:endParaRPr lang="en-US" sz="1500" baseline="-25000" dirty="0">
              <a:solidFill>
                <a:srgbClr val="000000"/>
              </a:solidFill>
              <a:latin typeface="Arial" charset="0"/>
              <a:ea typeface="ＭＳ Ｐゴシック" charset="0"/>
              <a:cs typeface="DejaVu Sans" charset="0"/>
            </a:endParaRPr>
          </a:p>
        </p:txBody>
      </p:sp>
      <p:sp>
        <p:nvSpPr>
          <p:cNvPr id="14" name="Rectangle 10"/>
          <p:cNvSpPr>
            <a:spLocks noChangeArrowheads="1"/>
          </p:cNvSpPr>
          <p:nvPr/>
        </p:nvSpPr>
        <p:spPr bwMode="auto">
          <a:xfrm>
            <a:off x="681348" y="5288216"/>
            <a:ext cx="5437236" cy="586513"/>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wrap="none" lIns="100794" tIns="100800" rIns="100794" bIns="100800"/>
          <a:lstStyle/>
          <a:p>
            <a:pPr algn="r" defTabSz="457152">
              <a:lnSpc>
                <a:spcPct val="93000"/>
              </a:lnSpc>
              <a:buClr>
                <a:srgbClr val="000000"/>
              </a:buClr>
              <a:buSzPct val="100000"/>
              <a:buFont typeface="Times New Roman" charset="0"/>
              <a:buNone/>
              <a:defRPr/>
            </a:pPr>
            <a:r>
              <a:rPr lang="en-US" sz="1500" dirty="0">
                <a:solidFill>
                  <a:srgbClr val="000000"/>
                </a:solidFill>
                <a:latin typeface="Arial" charset="0"/>
                <a:ea typeface="ＭＳ Ｐゴシック" charset="0"/>
                <a:cs typeface="DejaVu Sans" charset="0"/>
              </a:rPr>
              <a:t>Host HW</a:t>
            </a:r>
          </a:p>
        </p:txBody>
      </p:sp>
      <p:grpSp>
        <p:nvGrpSpPr>
          <p:cNvPr id="9" name="Group 8"/>
          <p:cNvGrpSpPr/>
          <p:nvPr/>
        </p:nvGrpSpPr>
        <p:grpSpPr>
          <a:xfrm>
            <a:off x="4304573" y="2928072"/>
            <a:ext cx="1807668" cy="1680175"/>
            <a:chOff x="2376803" y="2898898"/>
            <a:chExt cx="1807668" cy="1680175"/>
          </a:xfrm>
        </p:grpSpPr>
        <p:grpSp>
          <p:nvGrpSpPr>
            <p:cNvPr id="7" name="Group 6"/>
            <p:cNvGrpSpPr/>
            <p:nvPr/>
          </p:nvGrpSpPr>
          <p:grpSpPr>
            <a:xfrm>
              <a:off x="2376803" y="2898898"/>
              <a:ext cx="1807668" cy="1680175"/>
              <a:chOff x="2359551" y="2898898"/>
              <a:chExt cx="1807668" cy="1680175"/>
            </a:xfrm>
          </p:grpSpPr>
          <p:sp>
            <p:nvSpPr>
              <p:cNvPr id="74" name="Rectangle 6"/>
              <p:cNvSpPr>
                <a:spLocks noChangeArrowheads="1"/>
              </p:cNvSpPr>
              <p:nvPr/>
            </p:nvSpPr>
            <p:spPr bwMode="auto">
              <a:xfrm>
                <a:off x="2854452" y="2898898"/>
                <a:ext cx="1312767" cy="1015200"/>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wrap="none" lIns="100794" tIns="100800" rIns="100794" bIns="100800"/>
              <a:lstStyle/>
              <a:p>
                <a:pPr defTabSz="457152">
                  <a:lnSpc>
                    <a:spcPct val="93000"/>
                  </a:lnSpc>
                  <a:buClr>
                    <a:srgbClr val="000000"/>
                  </a:buClr>
                  <a:buSzPct val="100000"/>
                  <a:buFont typeface="Times New Roman" charset="0"/>
                  <a:buNone/>
                  <a:defRPr/>
                </a:pPr>
                <a:r>
                  <a:rPr lang="en-US" sz="1500" dirty="0">
                    <a:solidFill>
                      <a:srgbClr val="000000"/>
                    </a:solidFill>
                    <a:latin typeface="Arial" charset="0"/>
                    <a:ea typeface="ＭＳ Ｐゴシック" charset="0"/>
                    <a:cs typeface="DejaVu Sans" charset="0"/>
                  </a:rPr>
                  <a:t>VM</a:t>
                </a:r>
                <a:r>
                  <a:rPr lang="en-US" sz="1500" baseline="-25000" dirty="0">
                    <a:solidFill>
                      <a:srgbClr val="000000"/>
                    </a:solidFill>
                    <a:latin typeface="Arial" charset="0"/>
                    <a:ea typeface="ＭＳ Ｐゴシック" charset="0"/>
                    <a:cs typeface="DejaVu Sans" charset="0"/>
                  </a:rPr>
                  <a:t>n</a:t>
                </a:r>
              </a:p>
            </p:txBody>
          </p:sp>
          <p:sp>
            <p:nvSpPr>
              <p:cNvPr id="75" name="Rectangle 12"/>
              <p:cNvSpPr>
                <a:spLocks noChangeArrowheads="1"/>
              </p:cNvSpPr>
              <p:nvPr/>
            </p:nvSpPr>
            <p:spPr bwMode="auto">
              <a:xfrm>
                <a:off x="2607961" y="3234071"/>
                <a:ext cx="1312767" cy="1015200"/>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wrap="none" lIns="100794" tIns="100800" rIns="100794" bIns="100800"/>
              <a:lstStyle/>
              <a:p>
                <a:pPr defTabSz="457152">
                  <a:lnSpc>
                    <a:spcPct val="93000"/>
                  </a:lnSpc>
                  <a:buClr>
                    <a:srgbClr val="000000"/>
                  </a:buClr>
                  <a:buSzPct val="100000"/>
                  <a:buFont typeface="Times New Roman" charset="0"/>
                  <a:buNone/>
                  <a:defRPr/>
                </a:pPr>
                <a:r>
                  <a:rPr lang="en-US" sz="1500">
                    <a:solidFill>
                      <a:srgbClr val="000000"/>
                    </a:solidFill>
                    <a:latin typeface="Arial" charset="0"/>
                    <a:ea typeface="ＭＳ Ｐゴシック" charset="0"/>
                    <a:cs typeface="DejaVu Sans" charset="0"/>
                  </a:rPr>
                  <a:t>VM</a:t>
                </a:r>
                <a:r>
                  <a:rPr lang="en-US" sz="1500" baseline="-25000">
                    <a:solidFill>
                      <a:srgbClr val="000000"/>
                    </a:solidFill>
                    <a:latin typeface="Arial" charset="0"/>
                    <a:ea typeface="ＭＳ Ｐゴシック" charset="0"/>
                    <a:cs typeface="DejaVu Sans" charset="0"/>
                  </a:rPr>
                  <a:t>1</a:t>
                </a:r>
              </a:p>
            </p:txBody>
          </p:sp>
          <p:sp>
            <p:nvSpPr>
              <p:cNvPr id="76" name="Rectangle 13"/>
              <p:cNvSpPr>
                <a:spLocks noChangeArrowheads="1"/>
              </p:cNvSpPr>
              <p:nvPr/>
            </p:nvSpPr>
            <p:spPr bwMode="auto">
              <a:xfrm>
                <a:off x="2359551" y="3563873"/>
                <a:ext cx="1314687" cy="1015200"/>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wrap="none" lIns="100794" tIns="100800" rIns="100794" bIns="100800"/>
              <a:lstStyle/>
              <a:p>
                <a:pPr defTabSz="457152">
                  <a:lnSpc>
                    <a:spcPct val="93000"/>
                  </a:lnSpc>
                  <a:buClr>
                    <a:srgbClr val="000000"/>
                  </a:buClr>
                  <a:buSzPct val="100000"/>
                  <a:buFont typeface="Times New Roman" charset="0"/>
                  <a:buNone/>
                  <a:defRPr/>
                </a:pPr>
                <a:r>
                  <a:rPr lang="en-US" sz="1500" dirty="0">
                    <a:solidFill>
                      <a:srgbClr val="000000"/>
                    </a:solidFill>
                    <a:latin typeface="Arial" charset="0"/>
                    <a:ea typeface="ＭＳ Ｐゴシック" charset="0"/>
                    <a:cs typeface="DejaVu Sans" charset="0"/>
                  </a:rPr>
                  <a:t>VM</a:t>
                </a:r>
                <a:r>
                  <a:rPr lang="en-US" sz="1500" baseline="-25000" dirty="0">
                    <a:solidFill>
                      <a:srgbClr val="000000"/>
                    </a:solidFill>
                    <a:latin typeface="Arial" charset="0"/>
                    <a:ea typeface="ＭＳ Ｐゴシック" charset="0"/>
                    <a:cs typeface="DejaVu Sans" charset="0"/>
                  </a:rPr>
                  <a:t>0</a:t>
                </a:r>
              </a:p>
            </p:txBody>
          </p:sp>
        </p:grpSp>
        <p:sp>
          <p:nvSpPr>
            <p:cNvPr id="77" name="Rectangle 76"/>
            <p:cNvSpPr>
              <a:spLocks noChangeArrowheads="1"/>
            </p:cNvSpPr>
            <p:nvPr/>
          </p:nvSpPr>
          <p:spPr bwMode="auto">
            <a:xfrm>
              <a:off x="2458793" y="3963842"/>
              <a:ext cx="1150706" cy="557468"/>
            </a:xfrm>
            <a:prstGeom prst="rect">
              <a:avLst/>
            </a:prstGeom>
            <a:ln>
              <a:headEnd/>
              <a:tailEnd/>
            </a:ln>
            <a:extLst/>
          </p:spPr>
          <p:style>
            <a:lnRef idx="0">
              <a:schemeClr val="dk1"/>
            </a:lnRef>
            <a:fillRef idx="3">
              <a:schemeClr val="dk1"/>
            </a:fillRef>
            <a:effectRef idx="3">
              <a:schemeClr val="dk1"/>
            </a:effectRef>
            <a:fontRef idx="minor">
              <a:schemeClr val="lt1"/>
            </a:fontRef>
          </p:style>
          <p:txBody>
            <a:bodyPr wrap="none" lIns="100794" tIns="50397" rIns="100794" bIns="50397" anchor="ctr"/>
            <a:lstStyle/>
            <a:p>
              <a:pPr algn="ctr" defTabSz="457152">
                <a:lnSpc>
                  <a:spcPct val="93000"/>
                </a:lnSpc>
                <a:buClr>
                  <a:srgbClr val="000000"/>
                </a:buClr>
                <a:buSzPct val="100000"/>
                <a:buFont typeface="Times New Roman" charset="0"/>
                <a:buNone/>
                <a:defRPr/>
              </a:pPr>
              <a:r>
                <a:rPr lang="en-US" sz="1300" b="1" dirty="0">
                  <a:solidFill>
                    <a:schemeClr val="tx1"/>
                  </a:solidFill>
                  <a:latin typeface="Arial" charset="0"/>
                  <a:ea typeface="ＭＳ Ｐゴシック" charset="0"/>
                  <a:cs typeface="DejaVu Sans" charset="0"/>
                </a:rPr>
                <a:t>Guest OS</a:t>
              </a:r>
            </a:p>
            <a:p>
              <a:pPr algn="ctr" defTabSz="457152">
                <a:lnSpc>
                  <a:spcPct val="93000"/>
                </a:lnSpc>
                <a:buClr>
                  <a:srgbClr val="000000"/>
                </a:buClr>
                <a:buSzPct val="100000"/>
                <a:buFont typeface="Times New Roman" charset="0"/>
                <a:buNone/>
                <a:defRPr/>
              </a:pPr>
              <a:r>
                <a:rPr lang="en-US" sz="1300" b="1" dirty="0">
                  <a:solidFill>
                    <a:schemeClr val="tx1"/>
                  </a:solidFill>
                  <a:latin typeface="Arial" charset="0"/>
                  <a:ea typeface="ＭＳ Ｐゴシック" charset="0"/>
                  <a:cs typeface="DejaVu Sans" charset="0"/>
                </a:rPr>
                <a:t>and Apps</a:t>
              </a:r>
            </a:p>
          </p:txBody>
        </p:sp>
      </p:grpSp>
      <p:pic>
        <p:nvPicPr>
          <p:cNvPr id="1026" name="Picture 2" descr="C:\Users\larsk.CITRITE\Desktop\img_Termina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348" y="1651978"/>
            <a:ext cx="1129431" cy="11294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6568" y="1974985"/>
            <a:ext cx="3648563" cy="584775"/>
          </a:xfrm>
          <a:prstGeom prst="rect">
            <a:avLst/>
          </a:prstGeom>
          <a:noFill/>
        </p:spPr>
        <p:txBody>
          <a:bodyPr wrap="none" rtlCol="0">
            <a:spAutoFit/>
          </a:bodyPr>
          <a:lstStyle/>
          <a:p>
            <a:r>
              <a:rPr lang="en-GB" sz="3200" b="1" dirty="0" smtClean="0">
                <a:solidFill>
                  <a:schemeClr val="bg2"/>
                </a:solidFill>
                <a:latin typeface="Calibri" pitchFamily="34" charset="0"/>
                <a:cs typeface="Calibri" pitchFamily="34" charset="0"/>
              </a:rPr>
              <a:t>XL</a:t>
            </a:r>
            <a:r>
              <a:rPr lang="en-GB" sz="3200" dirty="0" smtClean="0">
                <a:solidFill>
                  <a:schemeClr val="bg2"/>
                </a:solidFill>
                <a:latin typeface="Calibri" pitchFamily="34" charset="0"/>
                <a:cs typeface="Calibri" pitchFamily="34" charset="0"/>
              </a:rPr>
              <a:t>, XM (deprecated)</a:t>
            </a:r>
            <a:endParaRPr lang="en-GB" sz="3200" dirty="0">
              <a:solidFill>
                <a:schemeClr val="bg2"/>
              </a:solidFill>
              <a:latin typeface="Calibri" pitchFamily="34" charset="0"/>
              <a:cs typeface="Calibri" pitchFamily="34" charset="0"/>
            </a:endParaRPr>
          </a:p>
        </p:txBody>
      </p:sp>
      <p:sp>
        <p:nvSpPr>
          <p:cNvPr id="4" name="Up-Down Arrow 3"/>
          <p:cNvSpPr/>
          <p:nvPr/>
        </p:nvSpPr>
        <p:spPr>
          <a:xfrm>
            <a:off x="990882" y="2417541"/>
            <a:ext cx="510363" cy="1297172"/>
          </a:xfrm>
          <a:prstGeom prst="upDownArrow">
            <a:avLst/>
          </a:prstGeom>
        </p:spPr>
        <p:style>
          <a:lnRef idx="0">
            <a:schemeClr val="accent4"/>
          </a:lnRef>
          <a:fillRef idx="1003">
            <a:schemeClr val="lt2"/>
          </a:fillRef>
          <a:effectRef idx="3">
            <a:schemeClr val="accent4"/>
          </a:effectRef>
          <a:fontRef idx="minor">
            <a:schemeClr val="lt1"/>
          </a:fontRef>
        </p:style>
        <p:txBody>
          <a:bodyPr rtlCol="0" anchor="ctr"/>
          <a:lstStyle/>
          <a:p>
            <a:pPr algn="ctr"/>
            <a:endParaRPr lang="en-GB"/>
          </a:p>
        </p:txBody>
      </p:sp>
      <p:grpSp>
        <p:nvGrpSpPr>
          <p:cNvPr id="5" name="Group 4"/>
          <p:cNvGrpSpPr/>
          <p:nvPr/>
        </p:nvGrpSpPr>
        <p:grpSpPr>
          <a:xfrm>
            <a:off x="719170" y="5392273"/>
            <a:ext cx="4108311" cy="416480"/>
            <a:chOff x="585608" y="5392273"/>
            <a:chExt cx="4108311" cy="416480"/>
          </a:xfrm>
        </p:grpSpPr>
        <p:sp>
          <p:nvSpPr>
            <p:cNvPr id="56344" name="Text Box 155"/>
            <p:cNvSpPr txBox="1">
              <a:spLocks noChangeArrowheads="1"/>
            </p:cNvSpPr>
            <p:nvPr/>
          </p:nvSpPr>
          <p:spPr bwMode="auto">
            <a:xfrm>
              <a:off x="1947913" y="5512762"/>
              <a:ext cx="627095"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Memory</a:t>
              </a:r>
            </a:p>
          </p:txBody>
        </p:sp>
        <p:sp>
          <p:nvSpPr>
            <p:cNvPr id="56345" name="Text Box 155"/>
            <p:cNvSpPr txBox="1">
              <a:spLocks noChangeArrowheads="1"/>
            </p:cNvSpPr>
            <p:nvPr/>
          </p:nvSpPr>
          <p:spPr bwMode="auto">
            <a:xfrm>
              <a:off x="3439841" y="5512762"/>
              <a:ext cx="492444"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CPUs</a:t>
              </a:r>
            </a:p>
          </p:txBody>
        </p:sp>
        <p:sp>
          <p:nvSpPr>
            <p:cNvPr id="56346" name="Text Box 198"/>
            <p:cNvSpPr txBox="1">
              <a:spLocks noChangeArrowheads="1"/>
            </p:cNvSpPr>
            <p:nvPr/>
          </p:nvSpPr>
          <p:spPr bwMode="auto">
            <a:xfrm>
              <a:off x="585608" y="5512762"/>
              <a:ext cx="338554"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I/O</a:t>
              </a:r>
            </a:p>
          </p:txBody>
        </p:sp>
        <p:pic>
          <p:nvPicPr>
            <p:cNvPr id="1028" name="Picture 4" descr="C:\Users\larsk.CITRITE\Desktop\CP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9941" y="5392273"/>
              <a:ext cx="555307" cy="41648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C:\Users\larsk.CITRITE\Desktop\CP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9278" y="5392273"/>
              <a:ext cx="555307" cy="41648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C:\Users\larsk.CITRITE\Desktop\CP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8612" y="5392273"/>
              <a:ext cx="555307" cy="41648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arsk.CITRITE\Desktop\ME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9983" y="5399695"/>
              <a:ext cx="564294" cy="40163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5" descr="C:\Users\larsk.CITRITE\Desktop\ME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2383" y="5399695"/>
              <a:ext cx="564294" cy="40163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5" descr="C:\Users\larsk.CITRITE\Desktop\ME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5265" y="5399695"/>
              <a:ext cx="564294" cy="4016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larsk.CITRITE\Desktop\I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694" y="5403391"/>
              <a:ext cx="788488" cy="394244"/>
            </a:xfrm>
            <a:prstGeom prst="rect">
              <a:avLst/>
            </a:prstGeom>
            <a:noFill/>
            <a:extLst>
              <a:ext uri="{909E8E84-426E-40DD-AFC4-6F175D3DCCD1}">
                <a14:hiddenFill xmlns:a14="http://schemas.microsoft.com/office/drawing/2010/main">
                  <a:solidFill>
                    <a:srgbClr val="FFFFFF"/>
                  </a:solidFill>
                </a14:hiddenFill>
              </a:ext>
            </a:extLst>
          </p:spPr>
        </p:pic>
      </p:grpSp>
      <p:sp>
        <p:nvSpPr>
          <p:cNvPr id="66" name="Text Box 155"/>
          <p:cNvSpPr txBox="1">
            <a:spLocks noChangeArrowheads="1"/>
          </p:cNvSpPr>
          <p:nvPr/>
        </p:nvSpPr>
        <p:spPr bwMode="auto">
          <a:xfrm>
            <a:off x="711712" y="4884326"/>
            <a:ext cx="1082349"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Scheduler, MMU</a:t>
            </a:r>
          </a:p>
        </p:txBody>
      </p:sp>
      <p:grpSp>
        <p:nvGrpSpPr>
          <p:cNvPr id="15" name="Group 14"/>
          <p:cNvGrpSpPr/>
          <p:nvPr/>
        </p:nvGrpSpPr>
        <p:grpSpPr>
          <a:xfrm>
            <a:off x="2480377" y="3491836"/>
            <a:ext cx="1708735" cy="1117829"/>
            <a:chOff x="2346815" y="3491836"/>
            <a:chExt cx="1708735" cy="1117829"/>
          </a:xfrm>
        </p:grpSpPr>
        <p:sp>
          <p:nvSpPr>
            <p:cNvPr id="67" name="Rectangle 8"/>
            <p:cNvSpPr>
              <a:spLocks noChangeArrowheads="1"/>
            </p:cNvSpPr>
            <p:nvPr/>
          </p:nvSpPr>
          <p:spPr bwMode="auto">
            <a:xfrm>
              <a:off x="2427297" y="3491836"/>
              <a:ext cx="1628253" cy="1013379"/>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100800" rIns="100794" bIns="100800"/>
            <a:lstStyle/>
            <a:p>
              <a:pPr defTabSz="457152">
                <a:lnSpc>
                  <a:spcPct val="93000"/>
                </a:lnSpc>
                <a:buClr>
                  <a:srgbClr val="000000"/>
                </a:buClr>
                <a:buSzPct val="100000"/>
                <a:buFont typeface="Times New Roman" charset="0"/>
                <a:buNone/>
                <a:defRPr/>
              </a:pPr>
              <a:endParaRPr lang="en-US" sz="1500" baseline="-25000" dirty="0">
                <a:solidFill>
                  <a:schemeClr val="bg2"/>
                </a:solidFill>
                <a:latin typeface="Arial" charset="0"/>
                <a:ea typeface="ＭＳ Ｐゴシック" charset="0"/>
                <a:cs typeface="DejaVu Sans" charset="0"/>
              </a:endParaRPr>
            </a:p>
          </p:txBody>
        </p:sp>
        <p:sp>
          <p:nvSpPr>
            <p:cNvPr id="82" name="Rectangle 8"/>
            <p:cNvSpPr>
              <a:spLocks noChangeArrowheads="1"/>
            </p:cNvSpPr>
            <p:nvPr/>
          </p:nvSpPr>
          <p:spPr bwMode="auto">
            <a:xfrm>
              <a:off x="2346815" y="3596286"/>
              <a:ext cx="1628253" cy="1013379"/>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100800" rIns="100794" bIns="100800"/>
            <a:lstStyle/>
            <a:p>
              <a:pPr defTabSz="457152">
                <a:lnSpc>
                  <a:spcPct val="93000"/>
                </a:lnSpc>
                <a:buClr>
                  <a:srgbClr val="000000"/>
                </a:buClr>
                <a:buSzPct val="100000"/>
                <a:buFont typeface="Times New Roman" charset="0"/>
                <a:buNone/>
                <a:defRPr/>
              </a:pPr>
              <a:r>
                <a:rPr lang="en-US" sz="1500" dirty="0" smtClean="0">
                  <a:solidFill>
                    <a:schemeClr val="bg2"/>
                  </a:solidFill>
                  <a:latin typeface="Arial" charset="0"/>
                  <a:ea typeface="ＭＳ Ｐゴシック" charset="0"/>
                  <a:cs typeface="DejaVu Sans" charset="0"/>
                </a:rPr>
                <a:t>One </a:t>
              </a:r>
              <a:r>
                <a:rPr lang="en-US" sz="1500" b="1" u="sng" dirty="0" smtClean="0">
                  <a:solidFill>
                    <a:schemeClr val="bg2"/>
                  </a:solidFill>
                  <a:latin typeface="Arial" charset="0"/>
                  <a:ea typeface="ＭＳ Ｐゴシック" charset="0"/>
                  <a:cs typeface="DejaVu Sans" charset="0"/>
                </a:rPr>
                <a:t>or more</a:t>
              </a:r>
              <a:r>
                <a:rPr lang="en-US" sz="1500" dirty="0" smtClean="0">
                  <a:solidFill>
                    <a:schemeClr val="bg2"/>
                  </a:solidFill>
                  <a:latin typeface="Arial" charset="0"/>
                  <a:ea typeface="ＭＳ Ｐゴシック" charset="0"/>
                  <a:cs typeface="DejaVu Sans" charset="0"/>
                </a:rPr>
                <a:t/>
              </a:r>
              <a:br>
                <a:rPr lang="en-US" sz="1500" dirty="0" smtClean="0">
                  <a:solidFill>
                    <a:schemeClr val="bg2"/>
                  </a:solidFill>
                  <a:latin typeface="Arial" charset="0"/>
                  <a:ea typeface="ＭＳ Ｐゴシック" charset="0"/>
                  <a:cs typeface="DejaVu Sans" charset="0"/>
                </a:rPr>
              </a:br>
              <a:r>
                <a:rPr lang="en-US" sz="1500" dirty="0" smtClean="0">
                  <a:solidFill>
                    <a:schemeClr val="bg2"/>
                  </a:solidFill>
                  <a:latin typeface="Arial" charset="0"/>
                  <a:ea typeface="ＭＳ Ｐゴシック" charset="0"/>
                  <a:cs typeface="DejaVu Sans" charset="0"/>
                </a:rPr>
                <a:t>driver, stub or </a:t>
              </a:r>
              <a:br>
                <a:rPr lang="en-US" sz="1500" dirty="0" smtClean="0">
                  <a:solidFill>
                    <a:schemeClr val="bg2"/>
                  </a:solidFill>
                  <a:latin typeface="Arial" charset="0"/>
                  <a:ea typeface="ＭＳ Ｐゴシック" charset="0"/>
                  <a:cs typeface="DejaVu Sans" charset="0"/>
                </a:rPr>
              </a:br>
              <a:r>
                <a:rPr lang="en-US" sz="1500" dirty="0" smtClean="0">
                  <a:solidFill>
                    <a:schemeClr val="bg2"/>
                  </a:solidFill>
                  <a:latin typeface="Arial" charset="0"/>
                  <a:ea typeface="ＭＳ Ｐゴシック" charset="0"/>
                  <a:cs typeface="DejaVu Sans" charset="0"/>
                </a:rPr>
                <a:t>service domains</a:t>
              </a:r>
              <a:endParaRPr lang="en-US" sz="1500" baseline="-25000" dirty="0">
                <a:solidFill>
                  <a:schemeClr val="bg2"/>
                </a:solidFill>
                <a:latin typeface="Arial" charset="0"/>
                <a:ea typeface="ＭＳ Ｐゴシック" charset="0"/>
                <a:cs typeface="DejaVu Sans" charset="0"/>
              </a:endParaRPr>
            </a:p>
          </p:txBody>
        </p:sp>
      </p:grpSp>
      <p:sp>
        <p:nvSpPr>
          <p:cNvPr id="72" name="Content Placeholder 2"/>
          <p:cNvSpPr>
            <a:spLocks noGrp="1"/>
          </p:cNvSpPr>
          <p:nvPr>
            <p:ph idx="1"/>
          </p:nvPr>
        </p:nvSpPr>
        <p:spPr bwMode="auto">
          <a:xfrm>
            <a:off x="6667927" y="1829787"/>
            <a:ext cx="4708008" cy="4406626"/>
          </a:xfrm>
          <a:prstGeom prst="rect">
            <a:avLst/>
          </a:prstGeom>
          <a:noFill/>
          <a:ln w="9525">
            <a:noFill/>
            <a:miter lim="800000"/>
            <a:headEnd/>
            <a:tailEnd/>
          </a:ln>
        </p:spPr>
        <p:txBody>
          <a:bodyPr anchor="t" anchorCtr="0"/>
          <a:lstStyle/>
          <a:p>
            <a:pPr eaLnBrk="1" fontAlgn="auto" hangingPunct="1">
              <a:spcBef>
                <a:spcPts val="0"/>
              </a:spcBef>
              <a:spcAft>
                <a:spcPts val="0"/>
              </a:spcAft>
              <a:buClrTx/>
            </a:pPr>
            <a:r>
              <a:rPr lang="en-US" sz="2400" b="0" dirty="0">
                <a:latin typeface="Calibri" pitchFamily="34" charset="0"/>
                <a:cs typeface="Calibri" pitchFamily="34" charset="0"/>
              </a:rPr>
              <a:t>Control Domain aka </a:t>
            </a:r>
            <a:r>
              <a:rPr lang="en-US" sz="2400" b="0" dirty="0">
                <a:latin typeface="Calibri" pitchFamily="34" charset="0"/>
                <a:cs typeface="Calibri" pitchFamily="34" charset="0"/>
                <a:hlinkClick r:id="rId7"/>
              </a:rPr>
              <a:t>Dom0</a:t>
            </a:r>
            <a:endParaRPr lang="en-US" sz="2400" b="0" dirty="0">
              <a:latin typeface="Calibri" pitchFamily="34" charset="0"/>
              <a:cs typeface="Calibri" pitchFamily="34" charset="0"/>
            </a:endParaRPr>
          </a:p>
          <a:p>
            <a:pPr marL="457200" indent="-457200" eaLnBrk="1" fontAlgn="auto" hangingPunct="1">
              <a:spcBef>
                <a:spcPts val="0"/>
              </a:spcBef>
              <a:spcAft>
                <a:spcPts val="0"/>
              </a:spcAft>
              <a:buClrTx/>
              <a:buFont typeface="Arial" pitchFamily="34" charset="0"/>
              <a:buChar char="•"/>
            </a:pPr>
            <a:r>
              <a:rPr lang="en-GB" sz="2200" b="0" dirty="0">
                <a:latin typeface="Calibri" pitchFamily="34" charset="0"/>
                <a:cs typeface="Calibri" pitchFamily="34" charset="0"/>
              </a:rPr>
              <a:t>Dom0 kernel with </a:t>
            </a:r>
            <a:r>
              <a:rPr lang="en-GB" sz="2200" b="0" dirty="0" smtClean="0">
                <a:latin typeface="Calibri" pitchFamily="34" charset="0"/>
                <a:cs typeface="Calibri" pitchFamily="34" charset="0"/>
              </a:rPr>
              <a:t>drivers</a:t>
            </a:r>
          </a:p>
          <a:p>
            <a:pPr marL="457200" indent="-457200" eaLnBrk="1" fontAlgn="auto" hangingPunct="1">
              <a:spcBef>
                <a:spcPts val="0"/>
              </a:spcBef>
              <a:spcAft>
                <a:spcPts val="0"/>
              </a:spcAft>
              <a:buClrTx/>
              <a:buFont typeface="Arial" pitchFamily="34" charset="0"/>
              <a:buChar char="•"/>
            </a:pPr>
            <a:r>
              <a:rPr lang="en-GB" sz="2200" b="0" dirty="0" smtClean="0">
                <a:latin typeface="Calibri" pitchFamily="34" charset="0"/>
                <a:cs typeface="Calibri" pitchFamily="34" charset="0"/>
              </a:rPr>
              <a:t>Xen Management </a:t>
            </a:r>
            <a:r>
              <a:rPr lang="en-GB" sz="2200" b="0" dirty="0" err="1" smtClean="0">
                <a:latin typeface="Calibri" pitchFamily="34" charset="0"/>
                <a:cs typeface="Calibri" pitchFamily="34" charset="0"/>
              </a:rPr>
              <a:t>Toolstack</a:t>
            </a:r>
            <a:endParaRPr lang="en-GB" sz="2200" b="0" dirty="0">
              <a:latin typeface="Calibri" pitchFamily="34" charset="0"/>
              <a:cs typeface="Calibri" pitchFamily="34" charset="0"/>
            </a:endParaRPr>
          </a:p>
          <a:p>
            <a:pPr marL="457200" indent="-457200" eaLnBrk="1" fontAlgn="auto" hangingPunct="1">
              <a:spcBef>
                <a:spcPts val="0"/>
              </a:spcBef>
              <a:spcAft>
                <a:spcPts val="0"/>
              </a:spcAft>
              <a:buClrTx/>
              <a:buFont typeface="Arial" pitchFamily="34" charset="0"/>
              <a:buChar char="•"/>
            </a:pPr>
            <a:r>
              <a:rPr lang="en-GB" sz="2200" b="0" dirty="0" smtClean="0">
                <a:latin typeface="Calibri" pitchFamily="34" charset="0"/>
                <a:cs typeface="Calibri" pitchFamily="34" charset="0"/>
              </a:rPr>
              <a:t>Trusted Computing Base</a:t>
            </a:r>
          </a:p>
          <a:p>
            <a:pPr marL="457200" indent="-457200" eaLnBrk="1" fontAlgn="auto" hangingPunct="1">
              <a:spcBef>
                <a:spcPts val="0"/>
              </a:spcBef>
              <a:spcAft>
                <a:spcPts val="0"/>
              </a:spcAft>
              <a:buClrTx/>
              <a:buFont typeface="Arial" pitchFamily="34" charset="0"/>
              <a:buChar char="•"/>
            </a:pPr>
            <a:endParaRPr lang="en-GB" sz="800" b="0" dirty="0" smtClean="0">
              <a:latin typeface="Calibri" pitchFamily="34" charset="0"/>
              <a:cs typeface="Calibri" pitchFamily="34" charset="0"/>
            </a:endParaRPr>
          </a:p>
          <a:p>
            <a:pPr eaLnBrk="1" fontAlgn="auto" hangingPunct="1">
              <a:spcBef>
                <a:spcPts val="0"/>
              </a:spcBef>
              <a:spcAft>
                <a:spcPts val="0"/>
              </a:spcAft>
              <a:buClrTx/>
            </a:pPr>
            <a:r>
              <a:rPr lang="en-GB" sz="2400" b="0" dirty="0" smtClean="0">
                <a:latin typeface="Calibri" pitchFamily="34" charset="0"/>
                <a:cs typeface="Calibri" pitchFamily="34" charset="0"/>
              </a:rPr>
              <a:t>Guest Domains</a:t>
            </a:r>
          </a:p>
          <a:p>
            <a:pPr marL="457200" indent="-457200" eaLnBrk="1" fontAlgn="auto" hangingPunct="1">
              <a:spcBef>
                <a:spcPts val="0"/>
              </a:spcBef>
              <a:spcAft>
                <a:spcPts val="0"/>
              </a:spcAft>
              <a:buClrTx/>
              <a:buFont typeface="Arial" pitchFamily="34" charset="0"/>
              <a:buChar char="•"/>
            </a:pPr>
            <a:r>
              <a:rPr lang="en-GB" sz="2200" b="0" dirty="0" smtClean="0">
                <a:latin typeface="Calibri" pitchFamily="34" charset="0"/>
                <a:cs typeface="Calibri" pitchFamily="34" charset="0"/>
              </a:rPr>
              <a:t>Your apps</a:t>
            </a:r>
          </a:p>
          <a:p>
            <a:pPr marL="457200" indent="-457200" eaLnBrk="1" fontAlgn="auto" hangingPunct="1">
              <a:spcBef>
                <a:spcPts val="0"/>
              </a:spcBef>
              <a:spcAft>
                <a:spcPts val="0"/>
              </a:spcAft>
              <a:buClrTx/>
              <a:buFont typeface="Arial" pitchFamily="34" charset="0"/>
              <a:buChar char="•"/>
            </a:pPr>
            <a:r>
              <a:rPr lang="en-GB" sz="2200" b="0" dirty="0" smtClean="0">
                <a:latin typeface="Calibri" pitchFamily="34" charset="0"/>
                <a:cs typeface="Calibri" pitchFamily="34" charset="0"/>
              </a:rPr>
              <a:t>E.g. your cloud management stack</a:t>
            </a:r>
          </a:p>
          <a:p>
            <a:pPr marL="457200" indent="-457200" eaLnBrk="1" fontAlgn="auto" hangingPunct="1">
              <a:spcBef>
                <a:spcPts val="0"/>
              </a:spcBef>
              <a:spcAft>
                <a:spcPts val="0"/>
              </a:spcAft>
              <a:buClrTx/>
              <a:buFont typeface="Arial" pitchFamily="34" charset="0"/>
              <a:buChar char="•"/>
            </a:pPr>
            <a:endParaRPr lang="en-GB" sz="800" b="0" dirty="0" smtClean="0">
              <a:latin typeface="Calibri" pitchFamily="34" charset="0"/>
              <a:cs typeface="Calibri" pitchFamily="34" charset="0"/>
            </a:endParaRPr>
          </a:p>
          <a:p>
            <a:pPr eaLnBrk="1" fontAlgn="auto" hangingPunct="1">
              <a:spcBef>
                <a:spcPts val="0"/>
              </a:spcBef>
              <a:spcAft>
                <a:spcPts val="0"/>
              </a:spcAft>
              <a:buClrTx/>
            </a:pPr>
            <a:r>
              <a:rPr lang="en-GB" sz="2400" b="0" dirty="0" smtClean="0">
                <a:latin typeface="Calibri" pitchFamily="34" charset="0"/>
                <a:cs typeface="Calibri" pitchFamily="34" charset="0"/>
              </a:rPr>
              <a:t>Driver/Stub/Service Domain(s)</a:t>
            </a:r>
          </a:p>
          <a:p>
            <a:pPr marL="457200" indent="-457200" eaLnBrk="1" fontAlgn="auto" hangingPunct="1">
              <a:spcBef>
                <a:spcPts val="0"/>
              </a:spcBef>
              <a:spcAft>
                <a:spcPts val="0"/>
              </a:spcAft>
              <a:buClrTx/>
              <a:buFont typeface="Arial" pitchFamily="34" charset="0"/>
              <a:buChar char="•"/>
            </a:pPr>
            <a:r>
              <a:rPr lang="en-GB" sz="2200" b="0" dirty="0" smtClean="0">
                <a:latin typeface="Calibri" pitchFamily="34" charset="0"/>
                <a:cs typeface="Calibri" pitchFamily="34" charset="0"/>
              </a:rPr>
              <a:t>A “driver, device model or control service in a box”</a:t>
            </a:r>
          </a:p>
          <a:p>
            <a:pPr marL="457200" indent="-457200" eaLnBrk="1" fontAlgn="auto" hangingPunct="1">
              <a:spcBef>
                <a:spcPts val="0"/>
              </a:spcBef>
              <a:spcAft>
                <a:spcPts val="0"/>
              </a:spcAft>
              <a:buClrTx/>
              <a:buFont typeface="Arial" pitchFamily="34" charset="0"/>
              <a:buChar char="•"/>
            </a:pPr>
            <a:r>
              <a:rPr lang="en-GB" sz="2200" b="0" dirty="0" smtClean="0">
                <a:latin typeface="Calibri" pitchFamily="34" charset="0"/>
                <a:cs typeface="Calibri" pitchFamily="34" charset="0"/>
              </a:rPr>
              <a:t>De-privileged and isolated</a:t>
            </a:r>
          </a:p>
          <a:p>
            <a:pPr marL="457200" indent="-457200" eaLnBrk="1" fontAlgn="auto" hangingPunct="1">
              <a:spcBef>
                <a:spcPts val="0"/>
              </a:spcBef>
              <a:spcAft>
                <a:spcPts val="0"/>
              </a:spcAft>
              <a:buClrTx/>
              <a:buFont typeface="Arial" pitchFamily="34" charset="0"/>
              <a:buChar char="•"/>
            </a:pPr>
            <a:r>
              <a:rPr lang="en-GB" sz="2200" b="0" dirty="0" smtClean="0">
                <a:latin typeface="Calibri" pitchFamily="34" charset="0"/>
                <a:cs typeface="Calibri" pitchFamily="34" charset="0"/>
              </a:rPr>
              <a:t>Lifetime: start, stop, kill</a:t>
            </a:r>
            <a:endParaRPr lang="en-GB" sz="2200" b="0" dirty="0">
              <a:latin typeface="Calibri" pitchFamily="34" charset="0"/>
              <a:cs typeface="Calibri" pitchFamily="34" charset="0"/>
            </a:endParaRPr>
          </a:p>
        </p:txBody>
      </p:sp>
      <p:sp>
        <p:nvSpPr>
          <p:cNvPr id="73" name="Rectangle 72"/>
          <p:cNvSpPr>
            <a:spLocks noChangeArrowheads="1"/>
          </p:cNvSpPr>
          <p:nvPr/>
        </p:nvSpPr>
        <p:spPr bwMode="auto">
          <a:xfrm>
            <a:off x="749490" y="4253500"/>
            <a:ext cx="1491968" cy="305545"/>
          </a:xfrm>
          <a:prstGeom prst="rect">
            <a:avLst/>
          </a:prstGeom>
          <a:ln>
            <a:headEnd/>
            <a:tailEnd/>
          </a:ln>
          <a:extLst/>
        </p:spPr>
        <p:style>
          <a:lnRef idx="0">
            <a:schemeClr val="dk1"/>
          </a:lnRef>
          <a:fillRef idx="3">
            <a:schemeClr val="dk1"/>
          </a:fillRef>
          <a:effectRef idx="3">
            <a:schemeClr val="dk1"/>
          </a:effectRef>
          <a:fontRef idx="minor">
            <a:schemeClr val="lt1"/>
          </a:fontRef>
        </p:style>
        <p:txBody>
          <a:bodyPr wrap="none" lIns="100794" tIns="50397" rIns="100794" bIns="50397" anchor="ctr"/>
          <a:lstStyle/>
          <a:p>
            <a:pPr algn="ctr" defTabSz="457152">
              <a:lnSpc>
                <a:spcPct val="93000"/>
              </a:lnSpc>
              <a:buClr>
                <a:srgbClr val="000000"/>
              </a:buClr>
              <a:buSzPct val="100000"/>
              <a:buFont typeface="Times New Roman" charset="0"/>
              <a:buNone/>
              <a:defRPr/>
            </a:pPr>
            <a:r>
              <a:rPr lang="en-US" sz="1300" b="1" dirty="0" smtClean="0">
                <a:solidFill>
                  <a:schemeClr val="tx1"/>
                </a:solidFill>
                <a:latin typeface="Arial" charset="0"/>
                <a:ea typeface="ＭＳ Ｐゴシック" charset="0"/>
                <a:cs typeface="DejaVu Sans" charset="0"/>
              </a:rPr>
              <a:t>Dom0 Kernel</a:t>
            </a:r>
            <a:endParaRPr lang="en-US" sz="1300" b="1" dirty="0">
              <a:solidFill>
                <a:schemeClr val="tx1"/>
              </a:solidFill>
              <a:latin typeface="Arial" charset="0"/>
              <a:ea typeface="ＭＳ Ｐゴシック" charset="0"/>
              <a:cs typeface="DejaVu Sans" charset="0"/>
            </a:endParaRPr>
          </a:p>
        </p:txBody>
      </p:sp>
    </p:spTree>
    <p:extLst>
      <p:ext uri="{BB962C8B-B14F-4D97-AF65-F5344CB8AC3E}">
        <p14:creationId xmlns:p14="http://schemas.microsoft.com/office/powerpoint/2010/main" val="1592845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72">
                                            <p:txEl>
                                              <p:pRg st="9" end="9"/>
                                            </p:txEl>
                                          </p:spTgt>
                                        </p:tgtEl>
                                        <p:attrNameLst>
                                          <p:attrName>style.visibility</p:attrName>
                                        </p:attrNameLst>
                                      </p:cBhvr>
                                      <p:to>
                                        <p:strVal val="visible"/>
                                      </p:to>
                                    </p:set>
                                    <p:animEffect transition="in" filter="fade">
                                      <p:cBhvr>
                                        <p:cTn id="10" dur="500"/>
                                        <p:tgtEl>
                                          <p:spTgt spid="72">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2">
                                            <p:txEl>
                                              <p:pRg st="10" end="10"/>
                                            </p:txEl>
                                          </p:spTgt>
                                        </p:tgtEl>
                                        <p:attrNameLst>
                                          <p:attrName>style.visibility</p:attrName>
                                        </p:attrNameLst>
                                      </p:cBhvr>
                                      <p:to>
                                        <p:strVal val="visible"/>
                                      </p:to>
                                    </p:set>
                                    <p:animEffect transition="in" filter="fade">
                                      <p:cBhvr>
                                        <p:cTn id="13" dur="500"/>
                                        <p:tgtEl>
                                          <p:spTgt spid="72">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2">
                                            <p:txEl>
                                              <p:pRg st="11" end="11"/>
                                            </p:txEl>
                                          </p:spTgt>
                                        </p:tgtEl>
                                        <p:attrNameLst>
                                          <p:attrName>style.visibility</p:attrName>
                                        </p:attrNameLst>
                                      </p:cBhvr>
                                      <p:to>
                                        <p:strVal val="visible"/>
                                      </p:to>
                                    </p:set>
                                    <p:animEffect transition="in" filter="fade">
                                      <p:cBhvr>
                                        <p:cTn id="16" dur="500"/>
                                        <p:tgtEl>
                                          <p:spTgt spid="72">
                                            <p:txEl>
                                              <p:pRg st="11" end="1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2">
                                            <p:txEl>
                                              <p:pRg st="12" end="12"/>
                                            </p:txEl>
                                          </p:spTgt>
                                        </p:tgtEl>
                                        <p:attrNameLst>
                                          <p:attrName>style.visibility</p:attrName>
                                        </p:attrNameLst>
                                      </p:cBhvr>
                                      <p:to>
                                        <p:strVal val="visible"/>
                                      </p:to>
                                    </p:set>
                                    <p:animEffect transition="in" filter="fade">
                                      <p:cBhvr>
                                        <p:cTn id="19" dur="500"/>
                                        <p:tgtEl>
                                          <p:spTgt spid="7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prstGeom prst="rect">
            <a:avLst/>
          </a:prstGeom>
        </p:spPr>
        <p:txBody>
          <a:bodyPr/>
          <a:lstStyle/>
          <a:p>
            <a:fld id="{8BA4BF22-2A61-4844-96A4-6CA09801C4BF}" type="slidenum">
              <a:rPr lang="en-US" smtClean="0">
                <a:solidFill>
                  <a:srgbClr val="FFFFFF"/>
                </a:solidFill>
              </a:rPr>
              <a:pPr/>
              <a:t>11</a:t>
            </a:fld>
            <a:endParaRPr lang="en-US">
              <a:solidFill>
                <a:srgbClr val="FFFFFF"/>
              </a:solidFill>
            </a:endParaRPr>
          </a:p>
        </p:txBody>
      </p:sp>
      <p:sp>
        <p:nvSpPr>
          <p:cNvPr id="8" name="Title 7"/>
          <p:cNvSpPr>
            <a:spLocks noGrp="1"/>
          </p:cNvSpPr>
          <p:nvPr>
            <p:ph type="title"/>
          </p:nvPr>
        </p:nvSpPr>
        <p:spPr>
          <a:xfrm>
            <a:off x="545136" y="333375"/>
            <a:ext cx="10358438" cy="1144588"/>
          </a:xfrm>
        </p:spPr>
        <p:txBody>
          <a:bodyPr/>
          <a:lstStyle/>
          <a:p>
            <a:r>
              <a:rPr lang="en-GB" sz="6000" dirty="0" smtClean="0"/>
              <a:t>PV Domains</a:t>
            </a:r>
            <a:endParaRPr lang="en-GB" sz="6000" dirty="0"/>
          </a:p>
        </p:txBody>
      </p:sp>
      <p:sp>
        <p:nvSpPr>
          <p:cNvPr id="38" name="Rectangle 37"/>
          <p:cNvSpPr>
            <a:spLocks noChangeArrowheads="1"/>
          </p:cNvSpPr>
          <p:nvPr/>
        </p:nvSpPr>
        <p:spPr bwMode="auto">
          <a:xfrm>
            <a:off x="431514" y="2075379"/>
            <a:ext cx="5961521" cy="3981859"/>
          </a:xfrm>
          <a:prstGeom prst="rect">
            <a:avLst/>
          </a:prstGeom>
          <a:gradFill rotWithShape="1">
            <a:gsLst>
              <a:gs pos="0">
                <a:srgbClr val="AACAAA">
                  <a:tint val="50000"/>
                  <a:satMod val="300000"/>
                </a:srgbClr>
              </a:gs>
              <a:gs pos="35000">
                <a:srgbClr val="AACAAA">
                  <a:tint val="37000"/>
                  <a:satMod val="300000"/>
                </a:srgbClr>
              </a:gs>
              <a:gs pos="100000">
                <a:srgbClr val="AACAAA">
                  <a:tint val="15000"/>
                  <a:satMod val="350000"/>
                </a:srgbClr>
              </a:gs>
            </a:gsLst>
            <a:lin ang="16200000" scaled="1"/>
          </a:gradFill>
          <a:ln w="9525" cap="flat" cmpd="sng" algn="ctr">
            <a:solidFill>
              <a:srgbClr val="AACAAA">
                <a:shade val="95000"/>
                <a:satMod val="105000"/>
              </a:srgb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457152" eaLnBrk="1" fontAlgn="auto" latinLnBrk="0" hangingPunct="0">
              <a:lnSpc>
                <a:spcPct val="93000"/>
              </a:lnSpc>
              <a:spcBef>
                <a:spcPts val="0"/>
              </a:spcBef>
              <a:spcAft>
                <a:spcPts val="0"/>
              </a:spcAft>
              <a:buClr>
                <a:srgbClr val="000000"/>
              </a:buClr>
              <a:buSzPct val="100000"/>
              <a:buFont typeface="Times New Roman" charset="0"/>
              <a:buNone/>
              <a:tabLst/>
              <a:defRPr/>
            </a:pPr>
            <a:endParaRPr kumimoji="0" lang="en-US" sz="1800" b="0" i="0" u="none" strike="noStrike" kern="0" cap="none" spc="0" normalizeH="0" baseline="0" noProof="0">
              <a:ln>
                <a:noFill/>
              </a:ln>
              <a:solidFill>
                <a:srgbClr val="FFFFFF"/>
              </a:solidFill>
              <a:effectLst/>
              <a:uLnTx/>
              <a:uFillTx/>
              <a:latin typeface="Verdana"/>
              <a:ea typeface="ＭＳ Ｐゴシック" pitchFamily="34" charset="-128"/>
              <a:cs typeface="Arial"/>
            </a:endParaRPr>
          </a:p>
        </p:txBody>
      </p:sp>
      <p:sp>
        <p:nvSpPr>
          <p:cNvPr id="39" name="Rectangle 7"/>
          <p:cNvSpPr>
            <a:spLocks noChangeArrowheads="1"/>
          </p:cNvSpPr>
          <p:nvPr/>
        </p:nvSpPr>
        <p:spPr bwMode="auto">
          <a:xfrm>
            <a:off x="681348" y="4742121"/>
            <a:ext cx="5437236" cy="442379"/>
          </a:xfrm>
          <a:prstGeom prst="rect">
            <a:avLst/>
          </a:prstGeom>
          <a:gradFill rotWithShape="1">
            <a:gsLst>
              <a:gs pos="0">
                <a:srgbClr val="AACAAA">
                  <a:shade val="51000"/>
                  <a:satMod val="130000"/>
                </a:srgbClr>
              </a:gs>
              <a:gs pos="80000">
                <a:srgbClr val="AACAAA">
                  <a:shade val="93000"/>
                  <a:satMod val="130000"/>
                </a:srgbClr>
              </a:gs>
              <a:gs pos="100000">
                <a:srgbClr val="AACAAA">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lstStyle/>
          <a:p>
            <a:pPr marL="0" marR="0" lvl="0" indent="0" algn="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1500" b="0" i="0" u="none" strike="noStrike" kern="0" cap="none" spc="0" normalizeH="0" baseline="0" noProof="0">
                <a:ln>
                  <a:noFill/>
                </a:ln>
                <a:solidFill>
                  <a:srgbClr val="000000"/>
                </a:solidFill>
                <a:effectLst/>
                <a:uLnTx/>
                <a:uFillTx/>
                <a:latin typeface="Arial" charset="0"/>
                <a:ea typeface="ＭＳ Ｐゴシック" charset="0"/>
                <a:cs typeface="DejaVu Sans" charset="0"/>
              </a:rPr>
              <a:t>Xen Hypervisor</a:t>
            </a:r>
          </a:p>
        </p:txBody>
      </p:sp>
      <p:sp>
        <p:nvSpPr>
          <p:cNvPr id="40" name="Rectangle 8"/>
          <p:cNvSpPr>
            <a:spLocks noChangeArrowheads="1"/>
          </p:cNvSpPr>
          <p:nvPr/>
        </p:nvSpPr>
        <p:spPr bwMode="auto">
          <a:xfrm>
            <a:off x="681348" y="2243196"/>
            <a:ext cx="1628253" cy="2410995"/>
          </a:xfrm>
          <a:prstGeom prst="rect">
            <a:avLst/>
          </a:prstGeom>
          <a:gradFill rotWithShape="1">
            <a:gsLst>
              <a:gs pos="0">
                <a:srgbClr val="AACAAA">
                  <a:shade val="51000"/>
                  <a:satMod val="130000"/>
                </a:srgbClr>
              </a:gs>
              <a:gs pos="80000">
                <a:srgbClr val="AACAAA">
                  <a:shade val="93000"/>
                  <a:satMod val="130000"/>
                </a:srgbClr>
              </a:gs>
              <a:gs pos="100000">
                <a:srgbClr val="AACAAA">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lstStyle/>
          <a:p>
            <a:pPr marL="0" marR="0" lvl="0" indent="0"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1500" b="0" i="0" u="none" strike="noStrike" kern="0" cap="none" spc="0" normalizeH="0" baseline="0" noProof="0" dirty="0" smtClean="0">
                <a:ln>
                  <a:noFill/>
                </a:ln>
                <a:solidFill>
                  <a:srgbClr val="000000"/>
                </a:solidFill>
                <a:effectLst/>
                <a:uLnTx/>
                <a:uFillTx/>
                <a:latin typeface="Arial" charset="0"/>
                <a:ea typeface="ＭＳ Ｐゴシック" charset="0"/>
                <a:cs typeface="DejaVu Sans" charset="0"/>
              </a:rPr>
              <a:t>Control</a:t>
            </a:r>
            <a:r>
              <a:rPr kumimoji="0" lang="en-US" sz="1500" b="0" i="0" u="none" strike="noStrike" kern="0" cap="none" spc="0" normalizeH="0" baseline="0" noProof="0" dirty="0">
                <a:ln>
                  <a:noFill/>
                </a:ln>
                <a:solidFill>
                  <a:srgbClr val="000000"/>
                </a:solidFill>
                <a:effectLst/>
                <a:uLnTx/>
                <a:uFillTx/>
                <a:latin typeface="Arial" charset="0"/>
                <a:ea typeface="ＭＳ Ｐゴシック" charset="0"/>
                <a:cs typeface="DejaVu Sans" charset="0"/>
              </a:rPr>
              <a:t> </a:t>
            </a:r>
            <a:r>
              <a:rPr kumimoji="0" lang="en-US" sz="1500" b="0" i="0" u="none" strike="noStrike" kern="0" cap="none" spc="0" normalizeH="0" baseline="0" noProof="0" dirty="0" smtClean="0">
                <a:ln>
                  <a:noFill/>
                </a:ln>
                <a:solidFill>
                  <a:srgbClr val="000000"/>
                </a:solidFill>
                <a:effectLst/>
                <a:uLnTx/>
                <a:uFillTx/>
                <a:latin typeface="Arial" charset="0"/>
                <a:ea typeface="ＭＳ Ｐゴシック" charset="0"/>
                <a:cs typeface="DejaVu Sans" charset="0"/>
              </a:rPr>
              <a:t>domain </a:t>
            </a:r>
            <a:br>
              <a:rPr kumimoji="0" lang="en-US" sz="1500" b="0" i="0" u="none" strike="noStrike" kern="0" cap="none" spc="0" normalizeH="0" baseline="0" noProof="0" dirty="0" smtClean="0">
                <a:ln>
                  <a:noFill/>
                </a:ln>
                <a:solidFill>
                  <a:srgbClr val="000000"/>
                </a:solidFill>
                <a:effectLst/>
                <a:uLnTx/>
                <a:uFillTx/>
                <a:latin typeface="Arial" charset="0"/>
                <a:ea typeface="ＭＳ Ｐゴシック" charset="0"/>
                <a:cs typeface="DejaVu Sans" charset="0"/>
              </a:rPr>
            </a:br>
            <a:r>
              <a:rPr kumimoji="0" lang="en-US" sz="1500" b="0" i="0" u="none" strike="noStrike" kern="0" cap="none" spc="0" normalizeH="0" baseline="0" noProof="0" dirty="0" smtClean="0">
                <a:ln>
                  <a:noFill/>
                </a:ln>
                <a:solidFill>
                  <a:srgbClr val="000000"/>
                </a:solidFill>
                <a:effectLst/>
                <a:uLnTx/>
                <a:uFillTx/>
                <a:latin typeface="Arial" charset="0"/>
                <a:ea typeface="ＭＳ Ｐゴシック" charset="0"/>
                <a:cs typeface="DejaVu Sans" charset="0"/>
              </a:rPr>
              <a:t>(dom0)</a:t>
            </a:r>
            <a:endParaRPr kumimoji="0" lang="en-US" sz="1500" b="0" i="0" u="none" strike="noStrike" kern="0" cap="none" spc="0" normalizeH="0" baseline="-25000" noProof="0" dirty="0">
              <a:ln>
                <a:noFill/>
              </a:ln>
              <a:solidFill>
                <a:srgbClr val="000000"/>
              </a:solidFill>
              <a:effectLst/>
              <a:uLnTx/>
              <a:uFillTx/>
              <a:latin typeface="Arial" charset="0"/>
              <a:ea typeface="ＭＳ Ｐゴシック" charset="0"/>
              <a:cs typeface="DejaVu Sans" charset="0"/>
            </a:endParaRPr>
          </a:p>
        </p:txBody>
      </p:sp>
      <p:sp>
        <p:nvSpPr>
          <p:cNvPr id="41" name="Rectangle 10"/>
          <p:cNvSpPr>
            <a:spLocks noChangeArrowheads="1"/>
          </p:cNvSpPr>
          <p:nvPr/>
        </p:nvSpPr>
        <p:spPr bwMode="auto">
          <a:xfrm>
            <a:off x="681348" y="5288216"/>
            <a:ext cx="5437236" cy="586513"/>
          </a:xfrm>
          <a:prstGeom prst="rect">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lstStyle/>
          <a:p>
            <a:pPr marL="0" marR="0" lvl="0" indent="0" algn="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1500" b="0" i="0" u="none" strike="noStrike" kern="0" cap="none" spc="0" normalizeH="0" baseline="0" noProof="0" dirty="0">
                <a:ln>
                  <a:noFill/>
                </a:ln>
                <a:solidFill>
                  <a:srgbClr val="000000"/>
                </a:solidFill>
                <a:effectLst/>
                <a:uLnTx/>
                <a:uFillTx/>
                <a:latin typeface="Arial" charset="0"/>
                <a:ea typeface="ＭＳ Ｐゴシック" charset="0"/>
                <a:cs typeface="DejaVu Sans" charset="0"/>
              </a:rPr>
              <a:t>Host HW</a:t>
            </a:r>
          </a:p>
        </p:txBody>
      </p:sp>
      <p:sp>
        <p:nvSpPr>
          <p:cNvPr id="47" name="Rectangle 13"/>
          <p:cNvSpPr>
            <a:spLocks noChangeArrowheads="1"/>
          </p:cNvSpPr>
          <p:nvPr/>
        </p:nvSpPr>
        <p:spPr bwMode="auto">
          <a:xfrm>
            <a:off x="2753174" y="2236855"/>
            <a:ext cx="1623615" cy="2417336"/>
          </a:xfrm>
          <a:prstGeom prst="rect">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lstStyle/>
          <a:p>
            <a:pPr marL="0" marR="0" lvl="0" indent="0"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1500" b="0" i="0" u="none" strike="noStrike" kern="0" cap="none" spc="0" normalizeH="0" baseline="0" noProof="0" dirty="0" smtClean="0">
                <a:ln>
                  <a:noFill/>
                </a:ln>
                <a:solidFill>
                  <a:srgbClr val="000000"/>
                </a:solidFill>
                <a:effectLst/>
                <a:uLnTx/>
                <a:uFillTx/>
                <a:latin typeface="Arial" charset="0"/>
                <a:ea typeface="ＭＳ Ｐゴシック" charset="0"/>
                <a:cs typeface="DejaVu Sans" charset="0"/>
              </a:rPr>
              <a:t>Guest VM</a:t>
            </a:r>
            <a:r>
              <a:rPr kumimoji="0" lang="en-US" sz="1500" b="0" i="0" u="none" strike="noStrike" kern="0" cap="none" spc="0" normalizeH="0" baseline="-25000" noProof="0" dirty="0" smtClean="0">
                <a:ln>
                  <a:noFill/>
                </a:ln>
                <a:solidFill>
                  <a:srgbClr val="000000"/>
                </a:solidFill>
                <a:effectLst/>
                <a:uLnTx/>
                <a:uFillTx/>
                <a:latin typeface="Arial" charset="0"/>
                <a:ea typeface="ＭＳ Ｐゴシック" charset="0"/>
                <a:cs typeface="DejaVu Sans" charset="0"/>
              </a:rPr>
              <a:t>n</a:t>
            </a:r>
            <a:endParaRPr kumimoji="0" lang="en-US" sz="1500" b="0" i="0" u="none" strike="noStrike" kern="0" cap="none" spc="0" normalizeH="0" baseline="-25000" noProof="0" dirty="0">
              <a:ln>
                <a:noFill/>
              </a:ln>
              <a:solidFill>
                <a:srgbClr val="000000"/>
              </a:solidFill>
              <a:effectLst/>
              <a:uLnTx/>
              <a:uFillTx/>
              <a:latin typeface="Arial" charset="0"/>
              <a:ea typeface="ＭＳ Ｐゴシック" charset="0"/>
              <a:cs typeface="DejaVu Sans" charset="0"/>
            </a:endParaRPr>
          </a:p>
        </p:txBody>
      </p:sp>
      <p:sp>
        <p:nvSpPr>
          <p:cNvPr id="44" name="Rectangle 43"/>
          <p:cNvSpPr>
            <a:spLocks noChangeArrowheads="1"/>
          </p:cNvSpPr>
          <p:nvPr/>
        </p:nvSpPr>
        <p:spPr bwMode="auto">
          <a:xfrm>
            <a:off x="2821130" y="2657378"/>
            <a:ext cx="1486800" cy="557468"/>
          </a:xfrm>
          <a:prstGeom prst="rect">
            <a:avLst/>
          </a:prstGeom>
          <a:gradFill rotWithShape="1">
            <a:gsLst>
              <a:gs pos="0">
                <a:srgbClr val="000000">
                  <a:shade val="51000"/>
                  <a:satMod val="130000"/>
                </a:srgbClr>
              </a:gs>
              <a:gs pos="80000">
                <a:srgbClr val="000000">
                  <a:shade val="93000"/>
                  <a:satMod val="130000"/>
                </a:srgbClr>
              </a:gs>
              <a:gs pos="100000">
                <a:srgbClr val="000000">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1300" b="1" i="0" u="none" strike="noStrike" kern="0" cap="none" spc="0" normalizeH="0" baseline="0" noProof="0" dirty="0" smtClean="0">
                <a:ln>
                  <a:noFill/>
                </a:ln>
                <a:solidFill>
                  <a:srgbClr val="FFFFFF"/>
                </a:solidFill>
                <a:effectLst/>
                <a:uLnTx/>
                <a:uFillTx/>
                <a:latin typeface="Arial" charset="0"/>
                <a:ea typeface="ＭＳ Ｐゴシック" charset="0"/>
                <a:cs typeface="DejaVu Sans" charset="0"/>
              </a:rPr>
              <a:t>Apps</a:t>
            </a:r>
            <a:endParaRPr kumimoji="0" lang="en-US" sz="1300" b="1" i="0" u="none" strike="noStrike" kern="0" cap="none" spc="0" normalizeH="0" baseline="0" noProof="0" dirty="0">
              <a:ln>
                <a:noFill/>
              </a:ln>
              <a:solidFill>
                <a:srgbClr val="FFFFFF"/>
              </a:solidFill>
              <a:effectLst/>
              <a:uLnTx/>
              <a:uFillTx/>
              <a:latin typeface="Arial" charset="0"/>
              <a:ea typeface="ＭＳ Ｐゴシック" charset="0"/>
              <a:cs typeface="DejaVu Sans" charset="0"/>
            </a:endParaRPr>
          </a:p>
        </p:txBody>
      </p:sp>
      <p:grpSp>
        <p:nvGrpSpPr>
          <p:cNvPr id="51" name="Group 50"/>
          <p:cNvGrpSpPr/>
          <p:nvPr/>
        </p:nvGrpSpPr>
        <p:grpSpPr>
          <a:xfrm>
            <a:off x="719170" y="5392273"/>
            <a:ext cx="4108311" cy="416480"/>
            <a:chOff x="585608" y="5392273"/>
            <a:chExt cx="4108311" cy="416480"/>
          </a:xfrm>
        </p:grpSpPr>
        <p:sp>
          <p:nvSpPr>
            <p:cNvPr id="52" name="Text Box 155"/>
            <p:cNvSpPr txBox="1">
              <a:spLocks noChangeArrowheads="1"/>
            </p:cNvSpPr>
            <p:nvPr/>
          </p:nvSpPr>
          <p:spPr bwMode="auto">
            <a:xfrm>
              <a:off x="1947913" y="5512762"/>
              <a:ext cx="627095"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Memory</a:t>
              </a:r>
            </a:p>
          </p:txBody>
        </p:sp>
        <p:sp>
          <p:nvSpPr>
            <p:cNvPr id="53" name="Text Box 155"/>
            <p:cNvSpPr txBox="1">
              <a:spLocks noChangeArrowheads="1"/>
            </p:cNvSpPr>
            <p:nvPr/>
          </p:nvSpPr>
          <p:spPr bwMode="auto">
            <a:xfrm>
              <a:off x="3439841" y="5512762"/>
              <a:ext cx="492444"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CPUs</a:t>
              </a:r>
            </a:p>
          </p:txBody>
        </p:sp>
        <p:sp>
          <p:nvSpPr>
            <p:cNvPr id="54" name="Text Box 198"/>
            <p:cNvSpPr txBox="1">
              <a:spLocks noChangeArrowheads="1"/>
            </p:cNvSpPr>
            <p:nvPr/>
          </p:nvSpPr>
          <p:spPr bwMode="auto">
            <a:xfrm>
              <a:off x="585608" y="5512762"/>
              <a:ext cx="338554"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I/O</a:t>
              </a:r>
            </a:p>
          </p:txBody>
        </p:sp>
        <p:pic>
          <p:nvPicPr>
            <p:cNvPr id="55" name="Picture 4" descr="C:\Users\larsk.CITRITE\Desktop\CP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9941" y="5392273"/>
              <a:ext cx="555307" cy="41648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C:\Users\larsk.CITRITE\Desktop\CP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9278" y="5392273"/>
              <a:ext cx="555307" cy="41648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C:\Users\larsk.CITRITE\Desktop\CP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8612" y="5392273"/>
              <a:ext cx="555307" cy="41648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 descr="C:\Users\larsk.CITRITE\Desktop\ME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9983" y="5399695"/>
              <a:ext cx="564294" cy="40163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 descr="C:\Users\larsk.CITRITE\Desktop\ME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2383" y="5399695"/>
              <a:ext cx="564294" cy="40163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 descr="C:\Users\larsk.CITRITE\Desktop\ME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5265" y="5399695"/>
              <a:ext cx="564294" cy="40163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descr="C:\Users\larsk.CITRITE\Desktop\I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694" y="5403391"/>
              <a:ext cx="788488" cy="394244"/>
            </a:xfrm>
            <a:prstGeom prst="rect">
              <a:avLst/>
            </a:prstGeom>
            <a:noFill/>
            <a:extLst>
              <a:ext uri="{909E8E84-426E-40DD-AFC4-6F175D3DCCD1}">
                <a14:hiddenFill xmlns:a14="http://schemas.microsoft.com/office/drawing/2010/main">
                  <a:solidFill>
                    <a:srgbClr val="FFFFFF"/>
                  </a:solidFill>
                </a14:hiddenFill>
              </a:ext>
            </a:extLst>
          </p:spPr>
        </p:pic>
      </p:grpSp>
      <p:sp>
        <p:nvSpPr>
          <p:cNvPr id="66" name="Content Placeholder 2"/>
          <p:cNvSpPr>
            <a:spLocks noGrp="1"/>
          </p:cNvSpPr>
          <p:nvPr>
            <p:ph idx="1"/>
          </p:nvPr>
        </p:nvSpPr>
        <p:spPr bwMode="auto">
          <a:xfrm>
            <a:off x="6667927" y="2034283"/>
            <a:ext cx="4708008" cy="4089115"/>
          </a:xfrm>
          <a:prstGeom prst="rect">
            <a:avLst/>
          </a:prstGeom>
          <a:noFill/>
          <a:ln w="9525">
            <a:noFill/>
            <a:miter lim="800000"/>
            <a:headEnd/>
            <a:tailEnd/>
          </a:ln>
        </p:spPr>
        <p:txBody>
          <a:bodyPr anchor="t" anchorCtr="0"/>
          <a:lstStyle/>
          <a:p>
            <a:pPr marL="0" indent="0">
              <a:buNone/>
            </a:pPr>
            <a:r>
              <a:rPr lang="en-GB" sz="2400" dirty="0" smtClean="0"/>
              <a:t>Linux </a:t>
            </a:r>
            <a:r>
              <a:rPr lang="en-GB" sz="2400" dirty="0"/>
              <a:t>PV guests have limitations:</a:t>
            </a:r>
          </a:p>
          <a:p>
            <a:r>
              <a:rPr lang="en-GB" sz="2000" dirty="0" smtClean="0"/>
              <a:t>limited </a:t>
            </a:r>
            <a:r>
              <a:rPr lang="en-GB" sz="2000" dirty="0"/>
              <a:t>set of virtual </a:t>
            </a:r>
            <a:r>
              <a:rPr lang="en-GB" sz="2000" dirty="0" smtClean="0"/>
              <a:t>hardware</a:t>
            </a:r>
            <a:br>
              <a:rPr lang="en-GB" sz="2000" dirty="0" smtClean="0"/>
            </a:br>
            <a:endParaRPr lang="en-GB" sz="800" dirty="0" smtClean="0"/>
          </a:p>
          <a:p>
            <a:pPr marL="0" indent="0" eaLnBrk="1" fontAlgn="auto" hangingPunct="1">
              <a:spcBef>
                <a:spcPts val="0"/>
              </a:spcBef>
              <a:spcAft>
                <a:spcPts val="0"/>
              </a:spcAft>
              <a:buClrTx/>
              <a:buNone/>
            </a:pPr>
            <a:r>
              <a:rPr lang="en-GB" sz="2400" b="0" dirty="0" smtClean="0">
                <a:latin typeface="Calibri" pitchFamily="34" charset="0"/>
                <a:cs typeface="Calibri" pitchFamily="34" charset="0"/>
              </a:rPr>
              <a:t>Advantages</a:t>
            </a:r>
          </a:p>
          <a:p>
            <a:pPr eaLnBrk="1" fontAlgn="auto" hangingPunct="1">
              <a:spcBef>
                <a:spcPts val="0"/>
              </a:spcBef>
              <a:spcAft>
                <a:spcPts val="0"/>
              </a:spcAft>
            </a:pPr>
            <a:r>
              <a:rPr lang="en-GB" sz="2000" dirty="0" smtClean="0"/>
              <a:t>Fast</a:t>
            </a:r>
          </a:p>
          <a:p>
            <a:pPr eaLnBrk="1" fontAlgn="auto" hangingPunct="1">
              <a:spcBef>
                <a:spcPts val="0"/>
              </a:spcBef>
              <a:spcAft>
                <a:spcPts val="0"/>
              </a:spcAft>
            </a:pPr>
            <a:r>
              <a:rPr lang="en-GB" sz="2000" b="0" dirty="0" smtClean="0"/>
              <a:t>Works on any system </a:t>
            </a:r>
            <a:br>
              <a:rPr lang="en-GB" sz="2000" b="0" dirty="0" smtClean="0"/>
            </a:br>
            <a:r>
              <a:rPr lang="en-GB" sz="2000" b="0" dirty="0" smtClean="0"/>
              <a:t>(even without </a:t>
            </a:r>
            <a:r>
              <a:rPr lang="en-GB" sz="2000" b="0" dirty="0" err="1" smtClean="0"/>
              <a:t>virt</a:t>
            </a:r>
            <a:r>
              <a:rPr lang="en-GB" sz="2000" b="0" dirty="0" smtClean="0"/>
              <a:t> extensions)</a:t>
            </a:r>
          </a:p>
          <a:p>
            <a:pPr eaLnBrk="1" fontAlgn="auto" hangingPunct="1">
              <a:spcBef>
                <a:spcPts val="0"/>
              </a:spcBef>
              <a:spcAft>
                <a:spcPts val="0"/>
              </a:spcAft>
            </a:pPr>
            <a:endParaRPr lang="en-GB" sz="800" dirty="0"/>
          </a:p>
          <a:p>
            <a:pPr marL="0" indent="0" eaLnBrk="1" fontAlgn="auto" hangingPunct="1">
              <a:spcBef>
                <a:spcPts val="0"/>
              </a:spcBef>
              <a:spcAft>
                <a:spcPts val="0"/>
              </a:spcAft>
              <a:buNone/>
            </a:pPr>
            <a:r>
              <a:rPr lang="en-GB" sz="2400" b="0" dirty="0" smtClean="0">
                <a:latin typeface="Calibri" pitchFamily="34" charset="0"/>
                <a:cs typeface="Calibri" pitchFamily="34" charset="0"/>
              </a:rPr>
              <a:t>Driver Domains</a:t>
            </a:r>
          </a:p>
          <a:p>
            <a:pPr eaLnBrk="1" fontAlgn="auto" hangingPunct="1">
              <a:spcBef>
                <a:spcPts val="0"/>
              </a:spcBef>
              <a:spcAft>
                <a:spcPts val="0"/>
              </a:spcAft>
            </a:pPr>
            <a:r>
              <a:rPr lang="en-GB" sz="2000" b="0" dirty="0" smtClean="0">
                <a:latin typeface="Calibri" pitchFamily="34" charset="0"/>
                <a:cs typeface="Calibri" pitchFamily="34" charset="0"/>
              </a:rPr>
              <a:t>Security</a:t>
            </a:r>
          </a:p>
          <a:p>
            <a:pPr eaLnBrk="1" fontAlgn="auto" hangingPunct="1">
              <a:spcBef>
                <a:spcPts val="0"/>
              </a:spcBef>
              <a:spcAft>
                <a:spcPts val="0"/>
              </a:spcAft>
            </a:pPr>
            <a:r>
              <a:rPr lang="en-GB" sz="2000" dirty="0" smtClean="0"/>
              <a:t>Isolation</a:t>
            </a:r>
          </a:p>
          <a:p>
            <a:pPr eaLnBrk="1" fontAlgn="auto" hangingPunct="1">
              <a:spcBef>
                <a:spcPts val="0"/>
              </a:spcBef>
              <a:spcAft>
                <a:spcPts val="0"/>
              </a:spcAft>
            </a:pPr>
            <a:r>
              <a:rPr lang="en-GB" sz="2000" b="0" dirty="0" smtClean="0">
                <a:latin typeface="Calibri" pitchFamily="34" charset="0"/>
                <a:cs typeface="Calibri" pitchFamily="34" charset="0"/>
              </a:rPr>
              <a:t>Reliability and Robustness</a:t>
            </a:r>
            <a:endParaRPr lang="en-GB" sz="2000" b="0" dirty="0">
              <a:latin typeface="Calibri" pitchFamily="34" charset="0"/>
              <a:cs typeface="Calibri" pitchFamily="34" charset="0"/>
            </a:endParaRPr>
          </a:p>
        </p:txBody>
      </p:sp>
      <p:sp>
        <p:nvSpPr>
          <p:cNvPr id="69" name="Rectangle 68"/>
          <p:cNvSpPr>
            <a:spLocks noChangeArrowheads="1"/>
          </p:cNvSpPr>
          <p:nvPr/>
        </p:nvSpPr>
        <p:spPr bwMode="auto">
          <a:xfrm>
            <a:off x="752821" y="3760343"/>
            <a:ext cx="1485306" cy="439108"/>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lang="en-US" sz="1300" b="1" kern="0" dirty="0" smtClean="0">
                <a:solidFill>
                  <a:schemeClr val="tx1"/>
                </a:solidFill>
                <a:latin typeface="Arial" charset="0"/>
                <a:ea typeface="ＭＳ Ｐゴシック" charset="0"/>
                <a:cs typeface="DejaVu Sans" charset="0"/>
              </a:rPr>
              <a:t>HW Drivers</a:t>
            </a:r>
            <a:endParaRPr kumimoji="0" lang="en-US" sz="1300" b="1" i="0" u="none" strike="noStrike" kern="0" cap="none" spc="0" normalizeH="0" baseline="0" noProof="0" dirty="0">
              <a:ln>
                <a:noFill/>
              </a:ln>
              <a:solidFill>
                <a:schemeClr val="tx1"/>
              </a:solidFill>
              <a:effectLst/>
              <a:uLnTx/>
              <a:uFillTx/>
              <a:latin typeface="Arial" charset="0"/>
              <a:ea typeface="ＭＳ Ｐゴシック" charset="0"/>
              <a:cs typeface="DejaVu Sans" charset="0"/>
            </a:endParaRPr>
          </a:p>
        </p:txBody>
      </p:sp>
      <p:sp>
        <p:nvSpPr>
          <p:cNvPr id="70" name="Rectangle 69"/>
          <p:cNvSpPr>
            <a:spLocks noChangeArrowheads="1"/>
          </p:cNvSpPr>
          <p:nvPr/>
        </p:nvSpPr>
        <p:spPr bwMode="auto">
          <a:xfrm>
            <a:off x="752821" y="3259412"/>
            <a:ext cx="1485306" cy="439108"/>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lang="en-US" sz="1300" b="1" kern="0" dirty="0" smtClean="0">
                <a:solidFill>
                  <a:schemeClr val="tx1"/>
                </a:solidFill>
                <a:latin typeface="Arial" charset="0"/>
                <a:ea typeface="ＭＳ Ｐゴシック" charset="0"/>
                <a:cs typeface="DejaVu Sans" charset="0"/>
              </a:rPr>
              <a:t>PV Back Ends</a:t>
            </a:r>
            <a:endParaRPr kumimoji="0" lang="en-US" sz="1300" b="1" i="0" u="none" strike="noStrike" kern="0" cap="none" spc="0" normalizeH="0" baseline="0" noProof="0" dirty="0">
              <a:ln>
                <a:noFill/>
              </a:ln>
              <a:solidFill>
                <a:schemeClr val="tx1"/>
              </a:solidFill>
              <a:effectLst/>
              <a:uLnTx/>
              <a:uFillTx/>
              <a:latin typeface="Arial" charset="0"/>
              <a:ea typeface="ＭＳ Ｐゴシック" charset="0"/>
              <a:cs typeface="DejaVu Sans" charset="0"/>
            </a:endParaRPr>
          </a:p>
        </p:txBody>
      </p:sp>
      <p:sp>
        <p:nvSpPr>
          <p:cNvPr id="71" name="Rectangle 70"/>
          <p:cNvSpPr>
            <a:spLocks noChangeArrowheads="1"/>
          </p:cNvSpPr>
          <p:nvPr/>
        </p:nvSpPr>
        <p:spPr bwMode="auto">
          <a:xfrm>
            <a:off x="2821877" y="3259412"/>
            <a:ext cx="1485306" cy="439108"/>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lang="en-US" sz="1300" b="1" kern="0" dirty="0" smtClean="0">
                <a:solidFill>
                  <a:schemeClr val="tx1"/>
                </a:solidFill>
                <a:latin typeface="Arial" charset="0"/>
                <a:ea typeface="ＭＳ Ｐゴシック" charset="0"/>
                <a:cs typeface="DejaVu Sans" charset="0"/>
              </a:rPr>
              <a:t>PV Front Ends</a:t>
            </a:r>
            <a:endParaRPr kumimoji="0" lang="en-US" sz="1300" b="1" i="0" u="none" strike="noStrike" kern="0" cap="none" spc="0" normalizeH="0" baseline="0" noProof="0" dirty="0">
              <a:ln>
                <a:noFill/>
              </a:ln>
              <a:solidFill>
                <a:schemeClr val="tx1"/>
              </a:solidFill>
              <a:effectLst/>
              <a:uLnTx/>
              <a:uFillTx/>
              <a:latin typeface="Arial" charset="0"/>
              <a:ea typeface="ＭＳ Ｐゴシック" charset="0"/>
              <a:cs typeface="DejaVu Sans" charset="0"/>
            </a:endParaRPr>
          </a:p>
        </p:txBody>
      </p:sp>
      <p:sp>
        <p:nvSpPr>
          <p:cNvPr id="72" name="Up-Down Arrow 71"/>
          <p:cNvSpPr/>
          <p:nvPr/>
        </p:nvSpPr>
        <p:spPr>
          <a:xfrm rot="5400000">
            <a:off x="2268846" y="3074860"/>
            <a:ext cx="510363" cy="808212"/>
          </a:xfrm>
          <a:prstGeom prst="upDownArrow">
            <a:avLst/>
          </a:prstGeom>
          <a:gradFill rotWithShape="1">
            <a:gsLst>
              <a:gs pos="0">
                <a:srgbClr val="FDB605">
                  <a:tint val="80000"/>
                  <a:satMod val="300000"/>
                </a:srgbClr>
              </a:gs>
              <a:gs pos="100000">
                <a:srgbClr val="FDB605">
                  <a:shade val="30000"/>
                  <a:satMod val="200000"/>
                </a:srgbClr>
              </a:gs>
            </a:gsLst>
            <a:path path="circle">
              <a:fillToRect l="50000" t="50000" r="50000" b="5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Verdana"/>
              <a:ea typeface="+mn-ea"/>
              <a:cs typeface="Arial"/>
            </a:endParaRPr>
          </a:p>
        </p:txBody>
      </p:sp>
      <p:sp>
        <p:nvSpPr>
          <p:cNvPr id="68" name="Up-Down Arrow 67"/>
          <p:cNvSpPr/>
          <p:nvPr/>
        </p:nvSpPr>
        <p:spPr>
          <a:xfrm>
            <a:off x="1240293" y="4150760"/>
            <a:ext cx="510363" cy="1269463"/>
          </a:xfrm>
          <a:prstGeom prst="upDownArrow">
            <a:avLst/>
          </a:prstGeom>
          <a:gradFill rotWithShape="1">
            <a:gsLst>
              <a:gs pos="0">
                <a:srgbClr val="FDB605">
                  <a:tint val="80000"/>
                  <a:satMod val="300000"/>
                </a:srgbClr>
              </a:gs>
              <a:gs pos="100000">
                <a:srgbClr val="FDB605">
                  <a:shade val="30000"/>
                  <a:satMod val="200000"/>
                </a:srgbClr>
              </a:gs>
            </a:gsLst>
            <a:path path="circle">
              <a:fillToRect l="50000" t="50000" r="50000" b="5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Verdana"/>
              <a:ea typeface="+mn-ea"/>
              <a:cs typeface="Arial"/>
            </a:endParaRPr>
          </a:p>
        </p:txBody>
      </p:sp>
      <p:grpSp>
        <p:nvGrpSpPr>
          <p:cNvPr id="5" name="Group 4"/>
          <p:cNvGrpSpPr/>
          <p:nvPr/>
        </p:nvGrpSpPr>
        <p:grpSpPr>
          <a:xfrm>
            <a:off x="4494113" y="2240094"/>
            <a:ext cx="1865589" cy="4248628"/>
            <a:chOff x="4494113" y="2240094"/>
            <a:chExt cx="1865589" cy="4248628"/>
          </a:xfrm>
        </p:grpSpPr>
        <p:sp>
          <p:nvSpPr>
            <p:cNvPr id="65" name="Rectangle 8"/>
            <p:cNvSpPr>
              <a:spLocks noChangeArrowheads="1"/>
            </p:cNvSpPr>
            <p:nvPr/>
          </p:nvSpPr>
          <p:spPr bwMode="auto">
            <a:xfrm>
              <a:off x="4494113" y="2240094"/>
              <a:ext cx="1628253" cy="2414097"/>
            </a:xfrm>
            <a:prstGeom prst="rect">
              <a:avLst/>
            </a:prstGeom>
            <a:gradFill rotWithShape="1">
              <a:gsLst>
                <a:gs pos="0">
                  <a:srgbClr val="AAB6D1">
                    <a:shade val="51000"/>
                    <a:satMod val="130000"/>
                  </a:srgbClr>
                </a:gs>
                <a:gs pos="80000">
                  <a:srgbClr val="AAB6D1">
                    <a:shade val="93000"/>
                    <a:satMod val="130000"/>
                  </a:srgbClr>
                </a:gs>
                <a:gs pos="100000">
                  <a:srgbClr val="AAB6D1">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lstStyle/>
            <a:p>
              <a:pPr marL="0" marR="0" lvl="0" indent="0"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1500" b="0" i="0" u="none" strike="noStrike" kern="0" cap="none" spc="0" normalizeH="0" baseline="0" noProof="0" dirty="0" smtClean="0">
                  <a:ln>
                    <a:noFill/>
                  </a:ln>
                  <a:solidFill>
                    <a:srgbClr val="000000"/>
                  </a:solidFill>
                  <a:effectLst/>
                  <a:uLnTx/>
                  <a:uFillTx/>
                  <a:latin typeface="Arial" charset="0"/>
                  <a:ea typeface="ＭＳ Ｐゴシック" charset="0"/>
                  <a:cs typeface="DejaVu Sans" charset="0"/>
                </a:rPr>
                <a:t>Driver Domain</a:t>
              </a:r>
              <a:br>
                <a:rPr kumimoji="0" lang="en-US" sz="1500" b="0" i="0" u="none" strike="noStrike" kern="0" cap="none" spc="0" normalizeH="0" baseline="0" noProof="0" dirty="0" smtClean="0">
                  <a:ln>
                    <a:noFill/>
                  </a:ln>
                  <a:solidFill>
                    <a:srgbClr val="000000"/>
                  </a:solidFill>
                  <a:effectLst/>
                  <a:uLnTx/>
                  <a:uFillTx/>
                  <a:latin typeface="Arial" charset="0"/>
                  <a:ea typeface="ＭＳ Ｐゴシック" charset="0"/>
                  <a:cs typeface="DejaVu Sans" charset="0"/>
                </a:rPr>
              </a:br>
              <a:r>
                <a:rPr kumimoji="0" lang="en-US" sz="1500" b="0" i="0" u="none" strike="noStrike" kern="0" cap="none" spc="0" normalizeH="0" baseline="0" noProof="0" dirty="0" smtClean="0">
                  <a:ln>
                    <a:noFill/>
                  </a:ln>
                  <a:solidFill>
                    <a:srgbClr val="000000"/>
                  </a:solidFill>
                  <a:effectLst/>
                  <a:uLnTx/>
                  <a:uFillTx/>
                  <a:latin typeface="Arial" charset="0"/>
                  <a:ea typeface="ＭＳ Ｐゴシック" charset="0"/>
                  <a:cs typeface="DejaVu Sans" charset="0"/>
                </a:rPr>
                <a:t>e.g. </a:t>
              </a:r>
              <a:endParaRPr lang="en-US" sz="1500" kern="0" baseline="-25000" dirty="0">
                <a:solidFill>
                  <a:srgbClr val="000000"/>
                </a:solidFill>
                <a:latin typeface="Arial" charset="0"/>
                <a:ea typeface="ＭＳ Ｐゴシック" charset="0"/>
                <a:cs typeface="DejaVu Sans" charset="0"/>
              </a:endParaRPr>
            </a:p>
            <a:p>
              <a:pPr marL="285750" marR="0" lvl="0" indent="-285750" defTabSz="457152" eaLnBrk="1" fontAlgn="auto" latinLnBrk="0" hangingPunct="1">
                <a:lnSpc>
                  <a:spcPct val="93000"/>
                </a:lnSpc>
                <a:spcBef>
                  <a:spcPts val="0"/>
                </a:spcBef>
                <a:spcAft>
                  <a:spcPts val="0"/>
                </a:spcAft>
                <a:buClr>
                  <a:srgbClr val="000000"/>
                </a:buClr>
                <a:buSzPct val="100000"/>
                <a:buFont typeface="Arial" pitchFamily="34" charset="0"/>
                <a:buChar char="•"/>
                <a:tabLst/>
                <a:defRPr/>
              </a:pPr>
              <a:r>
                <a:rPr lang="en-US" sz="1500" kern="0" dirty="0" smtClean="0">
                  <a:solidFill>
                    <a:srgbClr val="000000"/>
                  </a:solidFill>
                  <a:latin typeface="Arial" charset="0"/>
                  <a:ea typeface="ＭＳ Ｐゴシック" charset="0"/>
                  <a:cs typeface="DejaVu Sans" charset="0"/>
                </a:rPr>
                <a:t>Disk</a:t>
              </a:r>
            </a:p>
            <a:p>
              <a:pPr marL="285750" marR="0" lvl="0" indent="-285750" defTabSz="457152" eaLnBrk="1" fontAlgn="auto" latinLnBrk="0" hangingPunct="1">
                <a:lnSpc>
                  <a:spcPct val="93000"/>
                </a:lnSpc>
                <a:spcBef>
                  <a:spcPts val="0"/>
                </a:spcBef>
                <a:spcAft>
                  <a:spcPts val="0"/>
                </a:spcAft>
                <a:buClr>
                  <a:srgbClr val="000000"/>
                </a:buClr>
                <a:buSzPct val="100000"/>
                <a:buFont typeface="Arial" pitchFamily="34" charset="0"/>
                <a:buChar char="•"/>
                <a:tabLst/>
                <a:defRPr/>
              </a:pPr>
              <a:r>
                <a:rPr kumimoji="0" lang="en-US" sz="1500" b="0" i="0" u="none" strike="noStrike" kern="0" cap="none" spc="0" normalizeH="0" baseline="0" noProof="0" dirty="0" smtClean="0">
                  <a:ln>
                    <a:noFill/>
                  </a:ln>
                  <a:solidFill>
                    <a:srgbClr val="000000"/>
                  </a:solidFill>
                  <a:effectLst/>
                  <a:uLnTx/>
                  <a:uFillTx/>
                  <a:latin typeface="Arial" charset="0"/>
                  <a:ea typeface="ＭＳ Ｐゴシック" charset="0"/>
                  <a:cs typeface="DejaVu Sans" charset="0"/>
                </a:rPr>
                <a:t>Network</a:t>
              </a:r>
            </a:p>
          </p:txBody>
        </p:sp>
        <p:sp>
          <p:nvSpPr>
            <p:cNvPr id="73" name="Rectangle 72"/>
            <p:cNvSpPr>
              <a:spLocks noChangeArrowheads="1"/>
            </p:cNvSpPr>
            <p:nvPr/>
          </p:nvSpPr>
          <p:spPr bwMode="auto">
            <a:xfrm>
              <a:off x="4573039" y="3758633"/>
              <a:ext cx="1485306" cy="439108"/>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lang="en-US" sz="1300" b="1" kern="0" dirty="0" smtClean="0">
                  <a:solidFill>
                    <a:schemeClr val="tx1"/>
                  </a:solidFill>
                  <a:latin typeface="Arial" charset="0"/>
                  <a:ea typeface="ＭＳ Ｐゴシック" charset="0"/>
                  <a:cs typeface="DejaVu Sans" charset="0"/>
                </a:rPr>
                <a:t>HW Driver</a:t>
              </a:r>
              <a:endParaRPr kumimoji="0" lang="en-US" sz="1300" b="1" i="0" u="none" strike="noStrike" kern="0" cap="none" spc="0" normalizeH="0" baseline="0" noProof="0" dirty="0">
                <a:ln>
                  <a:noFill/>
                </a:ln>
                <a:solidFill>
                  <a:schemeClr val="tx1"/>
                </a:solidFill>
                <a:effectLst/>
                <a:uLnTx/>
                <a:uFillTx/>
                <a:latin typeface="Arial" charset="0"/>
                <a:ea typeface="ＭＳ Ｐゴシック" charset="0"/>
                <a:cs typeface="DejaVu Sans" charset="0"/>
              </a:endParaRPr>
            </a:p>
          </p:txBody>
        </p:sp>
        <p:sp>
          <p:nvSpPr>
            <p:cNvPr id="75" name="Rectangle 74"/>
            <p:cNvSpPr>
              <a:spLocks noChangeArrowheads="1"/>
            </p:cNvSpPr>
            <p:nvPr/>
          </p:nvSpPr>
          <p:spPr bwMode="auto">
            <a:xfrm>
              <a:off x="4573039" y="3257702"/>
              <a:ext cx="1485306" cy="439108"/>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lang="en-US" sz="1300" b="1" kern="0" dirty="0" smtClean="0">
                  <a:solidFill>
                    <a:schemeClr val="tx1"/>
                  </a:solidFill>
                  <a:latin typeface="Arial" charset="0"/>
                  <a:ea typeface="ＭＳ Ｐゴシック" charset="0"/>
                  <a:cs typeface="DejaVu Sans" charset="0"/>
                </a:rPr>
                <a:t>PV Back End</a:t>
              </a:r>
              <a:endParaRPr kumimoji="0" lang="en-US" sz="1300" b="1" i="0" u="none" strike="noStrike" kern="0" cap="none" spc="0" normalizeH="0" baseline="0" noProof="0" dirty="0">
                <a:ln>
                  <a:noFill/>
                </a:ln>
                <a:solidFill>
                  <a:schemeClr val="tx1"/>
                </a:solidFill>
                <a:effectLst/>
                <a:uLnTx/>
                <a:uFillTx/>
                <a:latin typeface="Arial" charset="0"/>
                <a:ea typeface="ＭＳ Ｐゴシック" charset="0"/>
                <a:cs typeface="DejaVu Sans" charset="0"/>
              </a:endParaRPr>
            </a:p>
          </p:txBody>
        </p:sp>
        <p:sp>
          <p:nvSpPr>
            <p:cNvPr id="77" name="Rectangle 76"/>
            <p:cNvSpPr>
              <a:spLocks noChangeArrowheads="1"/>
            </p:cNvSpPr>
            <p:nvPr/>
          </p:nvSpPr>
          <p:spPr bwMode="auto">
            <a:xfrm>
              <a:off x="4569708" y="4262064"/>
              <a:ext cx="1491968" cy="305545"/>
            </a:xfrm>
            <a:prstGeom prst="rect">
              <a:avLst/>
            </a:prstGeom>
            <a:ln>
              <a:headEnd/>
              <a:tailEnd/>
            </a:ln>
            <a:extLst/>
          </p:spPr>
          <p:style>
            <a:lnRef idx="0">
              <a:schemeClr val="dk1"/>
            </a:lnRef>
            <a:fillRef idx="3">
              <a:schemeClr val="dk1"/>
            </a:fillRef>
            <a:effectRef idx="3">
              <a:schemeClr val="dk1"/>
            </a:effectRef>
            <a:fontRef idx="minor">
              <a:schemeClr val="lt1"/>
            </a:fontRef>
          </p:style>
          <p:txBody>
            <a:bodyPr wrap="none" lIns="100794" tIns="50397" rIns="100794" bIns="50397" anchor="ctr"/>
            <a:lstStyle/>
            <a:p>
              <a:pPr algn="ctr" defTabSz="457152">
                <a:lnSpc>
                  <a:spcPct val="93000"/>
                </a:lnSpc>
                <a:buClr>
                  <a:srgbClr val="000000"/>
                </a:buClr>
                <a:buSzPct val="100000"/>
                <a:buFont typeface="Times New Roman" charset="0"/>
                <a:buNone/>
                <a:defRPr/>
              </a:pPr>
              <a:r>
                <a:rPr lang="en-US" sz="1300" b="1" dirty="0" smtClean="0">
                  <a:solidFill>
                    <a:schemeClr val="bg1"/>
                  </a:solidFill>
                  <a:latin typeface="Arial" charset="0"/>
                  <a:ea typeface="ＭＳ Ｐゴシック" charset="0"/>
                  <a:cs typeface="DejaVu Sans" charset="0"/>
                </a:rPr>
                <a:t>Dom0 Kernel*</a:t>
              </a:r>
              <a:endParaRPr lang="en-US" sz="1300" b="1" dirty="0">
                <a:solidFill>
                  <a:schemeClr val="bg1"/>
                </a:solidFill>
                <a:latin typeface="Arial" charset="0"/>
                <a:ea typeface="ＭＳ Ｐゴシック" charset="0"/>
                <a:cs typeface="DejaVu Sans" charset="0"/>
              </a:endParaRPr>
            </a:p>
          </p:txBody>
        </p:sp>
        <p:sp>
          <p:nvSpPr>
            <p:cNvPr id="78" name="Subtitle 1"/>
            <p:cNvSpPr txBox="1">
              <a:spLocks/>
            </p:cNvSpPr>
            <p:nvPr/>
          </p:nvSpPr>
          <p:spPr bwMode="auto">
            <a:xfrm>
              <a:off x="4811329" y="6162533"/>
              <a:ext cx="1548373" cy="3261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buFontTx/>
                <a:buNone/>
              </a:pPr>
              <a:r>
                <a:rPr lang="en-GB" sz="1400" dirty="0" smtClean="0">
                  <a:solidFill>
                    <a:srgbClr val="000000"/>
                  </a:solidFill>
                </a:rPr>
                <a:t>*) Can be </a:t>
              </a:r>
              <a:r>
                <a:rPr lang="en-GB" sz="1400" dirty="0" err="1" smtClean="0">
                  <a:solidFill>
                    <a:srgbClr val="000000"/>
                  </a:solidFill>
                </a:rPr>
                <a:t>MiniOS</a:t>
              </a:r>
              <a:endParaRPr lang="en-GB" sz="1400" dirty="0" smtClean="0">
                <a:solidFill>
                  <a:srgbClr val="000000"/>
                </a:solidFill>
              </a:endParaRPr>
            </a:p>
          </p:txBody>
        </p:sp>
        <p:cxnSp>
          <p:nvCxnSpPr>
            <p:cNvPr id="79" name="Straight Connector 78"/>
            <p:cNvCxnSpPr/>
            <p:nvPr/>
          </p:nvCxnSpPr>
          <p:spPr bwMode="auto">
            <a:xfrm>
              <a:off x="4873016" y="6184049"/>
              <a:ext cx="1000898" cy="0"/>
            </a:xfrm>
            <a:prstGeom prst="line">
              <a:avLst/>
            </a:prstGeom>
            <a:noFill/>
            <a:ln w="15875" cap="flat" cmpd="sng" algn="ctr">
              <a:solidFill>
                <a:schemeClr val="bg2"/>
              </a:solidFill>
              <a:prstDash val="solid"/>
              <a:round/>
              <a:headEnd type="none" w="med" len="med"/>
              <a:tailEnd type="none" w="med" len="med"/>
            </a:ln>
            <a:effectLst/>
          </p:spPr>
        </p:cxnSp>
      </p:grpSp>
      <p:sp>
        <p:nvSpPr>
          <p:cNvPr id="80" name="Title 7"/>
          <p:cNvSpPr txBox="1">
            <a:spLocks/>
          </p:cNvSpPr>
          <p:nvPr/>
        </p:nvSpPr>
        <p:spPr bwMode="auto">
          <a:xfrm>
            <a:off x="545136" y="333375"/>
            <a:ext cx="10358438" cy="1144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a:solidFill>
                  <a:schemeClr val="bg1"/>
                </a:solidFill>
                <a:latin typeface="Calibri" pitchFamily="34" charset="0"/>
                <a:ea typeface="+mj-ea"/>
                <a:cs typeface="Calibri" pitchFamily="34" charset="0"/>
              </a:defRPr>
            </a:lvl1pPr>
            <a:lvl2pPr algn="l" rtl="0" eaLnBrk="0" fontAlgn="base" hangingPunct="0">
              <a:spcBef>
                <a:spcPct val="0"/>
              </a:spcBef>
              <a:spcAft>
                <a:spcPct val="0"/>
              </a:spcAft>
              <a:defRPr sz="4400">
                <a:solidFill>
                  <a:schemeClr val="tx2"/>
                </a:solidFill>
                <a:latin typeface="Aharoni" pitchFamily="2" charset="-79"/>
                <a:cs typeface="Aharoni" pitchFamily="2" charset="-79"/>
              </a:defRPr>
            </a:lvl2pPr>
            <a:lvl3pPr algn="l" rtl="0" eaLnBrk="0" fontAlgn="base" hangingPunct="0">
              <a:spcBef>
                <a:spcPct val="0"/>
              </a:spcBef>
              <a:spcAft>
                <a:spcPct val="0"/>
              </a:spcAft>
              <a:defRPr sz="4400">
                <a:solidFill>
                  <a:schemeClr val="tx2"/>
                </a:solidFill>
                <a:latin typeface="Aharoni" pitchFamily="2" charset="-79"/>
                <a:cs typeface="Aharoni" pitchFamily="2" charset="-79"/>
              </a:defRPr>
            </a:lvl3pPr>
            <a:lvl4pPr algn="l" rtl="0" eaLnBrk="0" fontAlgn="base" hangingPunct="0">
              <a:spcBef>
                <a:spcPct val="0"/>
              </a:spcBef>
              <a:spcAft>
                <a:spcPct val="0"/>
              </a:spcAft>
              <a:defRPr sz="4400">
                <a:solidFill>
                  <a:schemeClr val="tx2"/>
                </a:solidFill>
                <a:latin typeface="Aharoni" pitchFamily="2" charset="-79"/>
                <a:cs typeface="Aharoni" pitchFamily="2" charset="-79"/>
              </a:defRPr>
            </a:lvl4pPr>
            <a:lvl5pPr algn="l" rtl="0" eaLnBrk="0" fontAlgn="base" hangingPunct="0">
              <a:spcBef>
                <a:spcPct val="0"/>
              </a:spcBef>
              <a:spcAft>
                <a:spcPct val="0"/>
              </a:spcAft>
              <a:defRPr sz="4400">
                <a:solidFill>
                  <a:schemeClr val="tx2"/>
                </a:solidFill>
                <a:latin typeface="Aharoni" pitchFamily="2" charset="-79"/>
                <a:cs typeface="Aharoni" pitchFamily="2" charset="-79"/>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GB" sz="6000" dirty="0" smtClean="0"/>
              <a:t>PV Domains &amp; Driver Domains</a:t>
            </a:r>
            <a:endParaRPr lang="en-GB" sz="6000" dirty="0"/>
          </a:p>
        </p:txBody>
      </p:sp>
      <p:sp>
        <p:nvSpPr>
          <p:cNvPr id="81" name="Rectangle 80"/>
          <p:cNvSpPr>
            <a:spLocks noChangeArrowheads="1"/>
          </p:cNvSpPr>
          <p:nvPr/>
        </p:nvSpPr>
        <p:spPr bwMode="auto">
          <a:xfrm>
            <a:off x="2818546" y="4247644"/>
            <a:ext cx="1491968" cy="305545"/>
          </a:xfrm>
          <a:prstGeom prst="rect">
            <a:avLst/>
          </a:prstGeom>
          <a:ln>
            <a:headEnd/>
            <a:tailEnd/>
          </a:ln>
          <a:extLst/>
        </p:spPr>
        <p:style>
          <a:lnRef idx="0">
            <a:schemeClr val="dk1"/>
          </a:lnRef>
          <a:fillRef idx="3">
            <a:schemeClr val="dk1"/>
          </a:fillRef>
          <a:effectRef idx="3">
            <a:schemeClr val="dk1"/>
          </a:effectRef>
          <a:fontRef idx="minor">
            <a:schemeClr val="lt1"/>
          </a:fontRef>
        </p:style>
        <p:txBody>
          <a:bodyPr wrap="none" lIns="100794" tIns="50397" rIns="100794" bIns="50397" anchor="ctr"/>
          <a:lstStyle/>
          <a:p>
            <a:pPr algn="ctr" defTabSz="457152">
              <a:lnSpc>
                <a:spcPct val="93000"/>
              </a:lnSpc>
              <a:buClr>
                <a:srgbClr val="000000"/>
              </a:buClr>
              <a:buSzPct val="100000"/>
              <a:buFont typeface="Times New Roman" charset="0"/>
              <a:buNone/>
              <a:defRPr/>
            </a:pPr>
            <a:r>
              <a:rPr lang="en-US" sz="1300" b="1" dirty="0" smtClean="0">
                <a:solidFill>
                  <a:schemeClr val="bg1"/>
                </a:solidFill>
                <a:latin typeface="Arial" charset="0"/>
                <a:ea typeface="ＭＳ Ｐゴシック" charset="0"/>
                <a:cs typeface="DejaVu Sans" charset="0"/>
              </a:rPr>
              <a:t>Guest OS</a:t>
            </a:r>
            <a:endParaRPr lang="en-US" sz="1300" b="1" dirty="0">
              <a:solidFill>
                <a:schemeClr val="bg1"/>
              </a:solidFill>
              <a:latin typeface="Arial" charset="0"/>
              <a:ea typeface="ＭＳ Ｐゴシック" charset="0"/>
              <a:cs typeface="DejaVu Sans" charset="0"/>
            </a:endParaRPr>
          </a:p>
        </p:txBody>
      </p:sp>
    </p:spTree>
    <p:extLst>
      <p:ext uri="{BB962C8B-B14F-4D97-AF65-F5344CB8AC3E}">
        <p14:creationId xmlns:p14="http://schemas.microsoft.com/office/powerpoint/2010/main" val="4124678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6">
                                            <p:txEl>
                                              <p:pRg st="6" end="6"/>
                                            </p:txEl>
                                          </p:spTgt>
                                        </p:tgtEl>
                                        <p:attrNameLst>
                                          <p:attrName>style.visibility</p:attrName>
                                        </p:attrNameLst>
                                      </p:cBhvr>
                                      <p:to>
                                        <p:strVal val="visible"/>
                                      </p:to>
                                    </p:set>
                                    <p:animEffect transition="in" filter="fade">
                                      <p:cBhvr>
                                        <p:cTn id="13" dur="500"/>
                                        <p:tgtEl>
                                          <p:spTgt spid="66">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6">
                                            <p:txEl>
                                              <p:pRg st="7" end="7"/>
                                            </p:txEl>
                                          </p:spTgt>
                                        </p:tgtEl>
                                        <p:attrNameLst>
                                          <p:attrName>style.visibility</p:attrName>
                                        </p:attrNameLst>
                                      </p:cBhvr>
                                      <p:to>
                                        <p:strVal val="visible"/>
                                      </p:to>
                                    </p:set>
                                    <p:animEffect transition="in" filter="fade">
                                      <p:cBhvr>
                                        <p:cTn id="16" dur="500"/>
                                        <p:tgtEl>
                                          <p:spTgt spid="66">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6">
                                            <p:txEl>
                                              <p:pRg st="8" end="8"/>
                                            </p:txEl>
                                          </p:spTgt>
                                        </p:tgtEl>
                                        <p:attrNameLst>
                                          <p:attrName>style.visibility</p:attrName>
                                        </p:attrNameLst>
                                      </p:cBhvr>
                                      <p:to>
                                        <p:strVal val="visible"/>
                                      </p:to>
                                    </p:set>
                                    <p:animEffect transition="in" filter="fade">
                                      <p:cBhvr>
                                        <p:cTn id="19" dur="500"/>
                                        <p:tgtEl>
                                          <p:spTgt spid="66">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6">
                                            <p:txEl>
                                              <p:pRg st="9" end="9"/>
                                            </p:txEl>
                                          </p:spTgt>
                                        </p:tgtEl>
                                        <p:attrNameLst>
                                          <p:attrName>style.visibility</p:attrName>
                                        </p:attrNameLst>
                                      </p:cBhvr>
                                      <p:to>
                                        <p:strVal val="visible"/>
                                      </p:to>
                                    </p:set>
                                    <p:animEffect transition="in" filter="fade">
                                      <p:cBhvr>
                                        <p:cTn id="22" dur="500"/>
                                        <p:tgtEl>
                                          <p:spTgt spid="6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prstGeom prst="rect">
            <a:avLst/>
          </a:prstGeom>
        </p:spPr>
        <p:txBody>
          <a:bodyPr/>
          <a:lstStyle/>
          <a:p>
            <a:fld id="{8BA4BF22-2A61-4844-96A4-6CA09801C4BF}" type="slidenum">
              <a:rPr lang="en-US" smtClean="0">
                <a:solidFill>
                  <a:srgbClr val="FFFFFF"/>
                </a:solidFill>
              </a:rPr>
              <a:pPr/>
              <a:t>12</a:t>
            </a:fld>
            <a:endParaRPr lang="en-US" dirty="0">
              <a:solidFill>
                <a:srgbClr val="FFFFFF"/>
              </a:solidFill>
            </a:endParaRPr>
          </a:p>
        </p:txBody>
      </p:sp>
      <p:sp>
        <p:nvSpPr>
          <p:cNvPr id="8" name="Title 7"/>
          <p:cNvSpPr>
            <a:spLocks noGrp="1"/>
          </p:cNvSpPr>
          <p:nvPr>
            <p:ph type="title"/>
          </p:nvPr>
        </p:nvSpPr>
        <p:spPr>
          <a:xfrm>
            <a:off x="545136" y="333375"/>
            <a:ext cx="10358438" cy="1144588"/>
          </a:xfrm>
        </p:spPr>
        <p:txBody>
          <a:bodyPr/>
          <a:lstStyle/>
          <a:p>
            <a:r>
              <a:rPr lang="en-GB" sz="6000" dirty="0" smtClean="0"/>
              <a:t>HVM</a:t>
            </a:r>
            <a:endParaRPr lang="en-GB" sz="6000" dirty="0"/>
          </a:p>
        </p:txBody>
      </p:sp>
      <p:sp>
        <p:nvSpPr>
          <p:cNvPr id="38" name="Rectangle 37"/>
          <p:cNvSpPr>
            <a:spLocks noChangeArrowheads="1"/>
          </p:cNvSpPr>
          <p:nvPr/>
        </p:nvSpPr>
        <p:spPr bwMode="auto">
          <a:xfrm>
            <a:off x="431514" y="2075379"/>
            <a:ext cx="5961521" cy="3981859"/>
          </a:xfrm>
          <a:prstGeom prst="rect">
            <a:avLst/>
          </a:prstGeom>
          <a:gradFill rotWithShape="1">
            <a:gsLst>
              <a:gs pos="0">
                <a:srgbClr val="AACAAA">
                  <a:tint val="50000"/>
                  <a:satMod val="300000"/>
                </a:srgbClr>
              </a:gs>
              <a:gs pos="35000">
                <a:srgbClr val="AACAAA">
                  <a:tint val="37000"/>
                  <a:satMod val="300000"/>
                </a:srgbClr>
              </a:gs>
              <a:gs pos="100000">
                <a:srgbClr val="AACAAA">
                  <a:tint val="15000"/>
                  <a:satMod val="350000"/>
                </a:srgbClr>
              </a:gs>
            </a:gsLst>
            <a:lin ang="16200000" scaled="1"/>
          </a:gradFill>
          <a:ln w="9525" cap="flat" cmpd="sng" algn="ctr">
            <a:solidFill>
              <a:srgbClr val="AACAAA">
                <a:shade val="95000"/>
                <a:satMod val="105000"/>
              </a:srgb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457152" eaLnBrk="1" fontAlgn="auto" latinLnBrk="0" hangingPunct="0">
              <a:lnSpc>
                <a:spcPct val="93000"/>
              </a:lnSpc>
              <a:spcBef>
                <a:spcPts val="0"/>
              </a:spcBef>
              <a:spcAft>
                <a:spcPts val="0"/>
              </a:spcAft>
              <a:buClr>
                <a:srgbClr val="000000"/>
              </a:buClr>
              <a:buSzPct val="100000"/>
              <a:buFont typeface="Times New Roman" charset="0"/>
              <a:buNone/>
              <a:tabLst/>
              <a:defRPr/>
            </a:pPr>
            <a:endParaRPr kumimoji="0" lang="en-US" sz="1800" b="0" i="0" u="none" strike="noStrike" kern="0" cap="none" spc="0" normalizeH="0" baseline="0" noProof="0">
              <a:ln>
                <a:noFill/>
              </a:ln>
              <a:solidFill>
                <a:srgbClr val="FFFFFF"/>
              </a:solidFill>
              <a:effectLst/>
              <a:uLnTx/>
              <a:uFillTx/>
              <a:latin typeface="Verdana"/>
              <a:ea typeface="ＭＳ Ｐゴシック" pitchFamily="34" charset="-128"/>
              <a:cs typeface="Arial"/>
            </a:endParaRPr>
          </a:p>
        </p:txBody>
      </p:sp>
      <p:sp>
        <p:nvSpPr>
          <p:cNvPr id="39" name="Rectangle 7"/>
          <p:cNvSpPr>
            <a:spLocks noChangeArrowheads="1"/>
          </p:cNvSpPr>
          <p:nvPr/>
        </p:nvSpPr>
        <p:spPr bwMode="auto">
          <a:xfrm>
            <a:off x="685155" y="4742121"/>
            <a:ext cx="5437236" cy="442379"/>
          </a:xfrm>
          <a:prstGeom prst="rect">
            <a:avLst/>
          </a:prstGeom>
          <a:gradFill rotWithShape="1">
            <a:gsLst>
              <a:gs pos="0">
                <a:srgbClr val="AACAAA">
                  <a:shade val="51000"/>
                  <a:satMod val="130000"/>
                </a:srgbClr>
              </a:gs>
              <a:gs pos="80000">
                <a:srgbClr val="AACAAA">
                  <a:shade val="93000"/>
                  <a:satMod val="130000"/>
                </a:srgbClr>
              </a:gs>
              <a:gs pos="100000">
                <a:srgbClr val="AACAAA">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lstStyle/>
          <a:p>
            <a:pPr marL="0" marR="0" lvl="0" indent="0" algn="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1500" b="0" i="0" u="none" strike="noStrike" kern="0" cap="none" spc="0" normalizeH="0" baseline="0" noProof="0">
                <a:ln>
                  <a:noFill/>
                </a:ln>
                <a:solidFill>
                  <a:srgbClr val="000000"/>
                </a:solidFill>
                <a:effectLst/>
                <a:uLnTx/>
                <a:uFillTx/>
                <a:latin typeface="Arial" charset="0"/>
                <a:ea typeface="ＭＳ Ｐゴシック" charset="0"/>
                <a:cs typeface="DejaVu Sans" charset="0"/>
              </a:rPr>
              <a:t>Xen Hypervisor</a:t>
            </a:r>
          </a:p>
        </p:txBody>
      </p:sp>
      <p:sp>
        <p:nvSpPr>
          <p:cNvPr id="40" name="Rectangle 8"/>
          <p:cNvSpPr>
            <a:spLocks noChangeArrowheads="1"/>
          </p:cNvSpPr>
          <p:nvPr/>
        </p:nvSpPr>
        <p:spPr bwMode="auto">
          <a:xfrm>
            <a:off x="681348" y="2243196"/>
            <a:ext cx="1393637" cy="2410995"/>
          </a:xfrm>
          <a:prstGeom prst="rect">
            <a:avLst/>
          </a:prstGeom>
          <a:gradFill rotWithShape="1">
            <a:gsLst>
              <a:gs pos="0">
                <a:srgbClr val="AACAAA">
                  <a:shade val="51000"/>
                  <a:satMod val="130000"/>
                </a:srgbClr>
              </a:gs>
              <a:gs pos="80000">
                <a:srgbClr val="AACAAA">
                  <a:shade val="93000"/>
                  <a:satMod val="130000"/>
                </a:srgbClr>
              </a:gs>
              <a:gs pos="100000">
                <a:srgbClr val="AACAAA">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lstStyle/>
          <a:p>
            <a:pPr marL="0" marR="0" lvl="0" indent="0"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1500" b="0" i="0" u="none" strike="noStrike" kern="0" cap="none" spc="0" normalizeH="0" baseline="0" noProof="0" dirty="0" smtClean="0">
                <a:ln>
                  <a:noFill/>
                </a:ln>
                <a:solidFill>
                  <a:srgbClr val="000000"/>
                </a:solidFill>
                <a:effectLst/>
                <a:uLnTx/>
                <a:uFillTx/>
                <a:latin typeface="Arial" charset="0"/>
                <a:ea typeface="ＭＳ Ｐゴシック" charset="0"/>
                <a:cs typeface="DejaVu Sans" charset="0"/>
              </a:rPr>
              <a:t>Dom0</a:t>
            </a:r>
            <a:endParaRPr kumimoji="0" lang="en-US" sz="1500" b="0" i="0" u="none" strike="noStrike" kern="0" cap="none" spc="0" normalizeH="0" baseline="-25000" noProof="0" dirty="0">
              <a:ln>
                <a:noFill/>
              </a:ln>
              <a:solidFill>
                <a:srgbClr val="000000"/>
              </a:solidFill>
              <a:effectLst/>
              <a:uLnTx/>
              <a:uFillTx/>
              <a:latin typeface="Arial" charset="0"/>
              <a:ea typeface="ＭＳ Ｐゴシック" charset="0"/>
              <a:cs typeface="DejaVu Sans" charset="0"/>
            </a:endParaRPr>
          </a:p>
        </p:txBody>
      </p:sp>
      <p:sp>
        <p:nvSpPr>
          <p:cNvPr id="41" name="Rectangle 10"/>
          <p:cNvSpPr>
            <a:spLocks noChangeArrowheads="1"/>
          </p:cNvSpPr>
          <p:nvPr/>
        </p:nvSpPr>
        <p:spPr bwMode="auto">
          <a:xfrm>
            <a:off x="681348" y="5288216"/>
            <a:ext cx="5437236" cy="586513"/>
          </a:xfrm>
          <a:prstGeom prst="rect">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lstStyle/>
          <a:p>
            <a:pPr marL="0" marR="0" lvl="0" indent="0" algn="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1500" b="0" i="0" u="none" strike="noStrike" kern="0" cap="none" spc="0" normalizeH="0" baseline="0" noProof="0" dirty="0">
                <a:ln>
                  <a:noFill/>
                </a:ln>
                <a:solidFill>
                  <a:srgbClr val="000000"/>
                </a:solidFill>
                <a:effectLst/>
                <a:uLnTx/>
                <a:uFillTx/>
                <a:latin typeface="Arial" charset="0"/>
                <a:ea typeface="ＭＳ Ｐゴシック" charset="0"/>
                <a:cs typeface="DejaVu Sans" charset="0"/>
              </a:rPr>
              <a:t>Host HW</a:t>
            </a:r>
          </a:p>
        </p:txBody>
      </p:sp>
      <p:sp>
        <p:nvSpPr>
          <p:cNvPr id="47" name="Rectangle 13"/>
          <p:cNvSpPr>
            <a:spLocks noChangeArrowheads="1"/>
          </p:cNvSpPr>
          <p:nvPr/>
        </p:nvSpPr>
        <p:spPr bwMode="auto">
          <a:xfrm>
            <a:off x="2190487" y="2236855"/>
            <a:ext cx="1124213" cy="2417336"/>
          </a:xfrm>
          <a:prstGeom prst="rect">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lstStyle/>
          <a:p>
            <a:pPr marL="0" marR="0" lvl="0" indent="0"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1500" b="0" i="0" u="none" strike="noStrike" kern="0" cap="none" spc="0" normalizeH="0" baseline="0" noProof="0" dirty="0" smtClean="0">
                <a:ln>
                  <a:noFill/>
                </a:ln>
                <a:solidFill>
                  <a:srgbClr val="000000"/>
                </a:solidFill>
                <a:effectLst/>
                <a:uLnTx/>
                <a:uFillTx/>
                <a:latin typeface="Arial" charset="0"/>
                <a:ea typeface="ＭＳ Ｐゴシック" charset="0"/>
                <a:cs typeface="DejaVu Sans" charset="0"/>
              </a:rPr>
              <a:t>Guest VM</a:t>
            </a:r>
            <a:r>
              <a:rPr kumimoji="0" lang="en-US" sz="1500" b="0" i="0" u="none" strike="noStrike" kern="0" cap="none" spc="0" normalizeH="0" baseline="-25000" noProof="0" dirty="0" smtClean="0">
                <a:ln>
                  <a:noFill/>
                </a:ln>
                <a:solidFill>
                  <a:srgbClr val="000000"/>
                </a:solidFill>
                <a:effectLst/>
                <a:uLnTx/>
                <a:uFillTx/>
                <a:latin typeface="Arial" charset="0"/>
                <a:ea typeface="ＭＳ Ｐゴシック" charset="0"/>
                <a:cs typeface="DejaVu Sans" charset="0"/>
              </a:rPr>
              <a:t>n</a:t>
            </a:r>
            <a:endParaRPr kumimoji="0" lang="en-US" sz="1500" b="0" i="0" u="none" strike="noStrike" kern="0" cap="none" spc="0" normalizeH="0" baseline="-25000" noProof="0" dirty="0">
              <a:ln>
                <a:noFill/>
              </a:ln>
              <a:solidFill>
                <a:srgbClr val="000000"/>
              </a:solidFill>
              <a:effectLst/>
              <a:uLnTx/>
              <a:uFillTx/>
              <a:latin typeface="Arial" charset="0"/>
              <a:ea typeface="ＭＳ Ｐゴシック" charset="0"/>
              <a:cs typeface="DejaVu Sans" charset="0"/>
            </a:endParaRPr>
          </a:p>
        </p:txBody>
      </p:sp>
      <p:sp>
        <p:nvSpPr>
          <p:cNvPr id="66" name="Content Placeholder 2"/>
          <p:cNvSpPr>
            <a:spLocks noGrp="1"/>
          </p:cNvSpPr>
          <p:nvPr>
            <p:ph idx="1"/>
          </p:nvPr>
        </p:nvSpPr>
        <p:spPr bwMode="auto">
          <a:xfrm>
            <a:off x="6667927" y="2034283"/>
            <a:ext cx="4708008" cy="4089115"/>
          </a:xfrm>
          <a:prstGeom prst="rect">
            <a:avLst/>
          </a:prstGeom>
          <a:noFill/>
          <a:ln w="9525">
            <a:noFill/>
            <a:miter lim="800000"/>
            <a:headEnd/>
            <a:tailEnd/>
          </a:ln>
        </p:spPr>
        <p:txBody>
          <a:bodyPr anchor="t" anchorCtr="0"/>
          <a:lstStyle/>
          <a:p>
            <a:pPr marL="0" indent="0" eaLnBrk="1" fontAlgn="auto" hangingPunct="1">
              <a:spcBef>
                <a:spcPts val="0"/>
              </a:spcBef>
              <a:spcAft>
                <a:spcPts val="0"/>
              </a:spcAft>
              <a:buClrTx/>
              <a:buNone/>
            </a:pPr>
            <a:r>
              <a:rPr lang="en-GB" sz="2400" dirty="0" smtClean="0"/>
              <a:t>Disadvantages</a:t>
            </a:r>
            <a:endParaRPr lang="en-GB" sz="2400" dirty="0"/>
          </a:p>
          <a:p>
            <a:r>
              <a:rPr lang="en-GB" sz="2000" dirty="0" smtClean="0"/>
              <a:t>Slower than PV due to Emulation</a:t>
            </a:r>
            <a:br>
              <a:rPr lang="en-GB" sz="2000" dirty="0" smtClean="0"/>
            </a:br>
            <a:r>
              <a:rPr lang="en-GB" sz="2000" dirty="0" smtClean="0"/>
              <a:t>(mainly I/O devices)</a:t>
            </a:r>
            <a:br>
              <a:rPr lang="en-GB" sz="2000" dirty="0" smtClean="0"/>
            </a:br>
            <a:endParaRPr lang="en-GB" sz="800" dirty="0" smtClean="0"/>
          </a:p>
          <a:p>
            <a:pPr marL="0" indent="0" eaLnBrk="1" fontAlgn="auto" hangingPunct="1">
              <a:spcBef>
                <a:spcPts val="0"/>
              </a:spcBef>
              <a:spcAft>
                <a:spcPts val="0"/>
              </a:spcAft>
              <a:buClrTx/>
              <a:buNone/>
            </a:pPr>
            <a:r>
              <a:rPr lang="en-GB" sz="2400" dirty="0" smtClean="0"/>
              <a:t>Advantages</a:t>
            </a:r>
            <a:endParaRPr lang="en-GB" sz="2400" dirty="0"/>
          </a:p>
          <a:p>
            <a:pPr eaLnBrk="1" fontAlgn="auto" hangingPunct="1">
              <a:spcBef>
                <a:spcPts val="0"/>
              </a:spcBef>
              <a:spcAft>
                <a:spcPts val="0"/>
              </a:spcAft>
              <a:buClrTx/>
            </a:pPr>
            <a:r>
              <a:rPr lang="en-GB" sz="2000" dirty="0" smtClean="0"/>
              <a:t>Install the same way as native Linux </a:t>
            </a:r>
            <a:endParaRPr lang="en-GB" sz="2000" dirty="0"/>
          </a:p>
          <a:p>
            <a:pPr eaLnBrk="1" fontAlgn="auto" hangingPunct="1">
              <a:spcBef>
                <a:spcPts val="0"/>
              </a:spcBef>
              <a:spcAft>
                <a:spcPts val="0"/>
              </a:spcAft>
              <a:buClrTx/>
            </a:pPr>
            <a:endParaRPr lang="en-GB" sz="800" b="0" dirty="0" smtClean="0"/>
          </a:p>
          <a:p>
            <a:pPr marL="0" indent="0" eaLnBrk="1" fontAlgn="auto" hangingPunct="1">
              <a:spcBef>
                <a:spcPts val="0"/>
              </a:spcBef>
              <a:spcAft>
                <a:spcPts val="0"/>
              </a:spcAft>
              <a:buNone/>
            </a:pPr>
            <a:r>
              <a:rPr lang="en-GB" sz="2400" dirty="0" smtClean="0"/>
              <a:t>Stub </a:t>
            </a:r>
            <a:r>
              <a:rPr lang="en-GB" sz="2400" dirty="0"/>
              <a:t>Domains</a:t>
            </a:r>
          </a:p>
          <a:p>
            <a:pPr eaLnBrk="1" fontAlgn="auto" hangingPunct="1">
              <a:spcBef>
                <a:spcPts val="0"/>
              </a:spcBef>
              <a:spcAft>
                <a:spcPts val="0"/>
              </a:spcAft>
            </a:pPr>
            <a:r>
              <a:rPr lang="en-GB" sz="2000" dirty="0"/>
              <a:t>Security</a:t>
            </a:r>
          </a:p>
          <a:p>
            <a:pPr eaLnBrk="1" fontAlgn="auto" hangingPunct="1">
              <a:spcBef>
                <a:spcPts val="0"/>
              </a:spcBef>
              <a:spcAft>
                <a:spcPts val="0"/>
              </a:spcAft>
            </a:pPr>
            <a:r>
              <a:rPr lang="en-GB" sz="2000" dirty="0"/>
              <a:t>Isolation</a:t>
            </a:r>
          </a:p>
          <a:p>
            <a:pPr eaLnBrk="1" fontAlgn="auto" hangingPunct="1">
              <a:spcBef>
                <a:spcPts val="0"/>
              </a:spcBef>
              <a:spcAft>
                <a:spcPts val="0"/>
              </a:spcAft>
            </a:pPr>
            <a:r>
              <a:rPr lang="en-GB" sz="2000" dirty="0"/>
              <a:t>Reliability and Robustness</a:t>
            </a:r>
          </a:p>
          <a:p>
            <a:pPr marL="0" indent="0" eaLnBrk="1" fontAlgn="auto" hangingPunct="1">
              <a:spcBef>
                <a:spcPts val="0"/>
              </a:spcBef>
              <a:spcAft>
                <a:spcPts val="0"/>
              </a:spcAft>
              <a:buClrTx/>
              <a:buNone/>
            </a:pPr>
            <a:endParaRPr lang="en-GB" sz="2400" b="0" dirty="0" smtClean="0"/>
          </a:p>
          <a:p>
            <a:pPr marL="0" indent="0" eaLnBrk="1" fontAlgn="auto" hangingPunct="1">
              <a:spcBef>
                <a:spcPts val="0"/>
              </a:spcBef>
              <a:spcAft>
                <a:spcPts val="0"/>
              </a:spcAft>
              <a:buClrTx/>
              <a:buNone/>
            </a:pPr>
            <a:endParaRPr lang="en-GB" sz="2400" b="0" dirty="0" smtClean="0"/>
          </a:p>
        </p:txBody>
      </p:sp>
      <p:sp>
        <p:nvSpPr>
          <p:cNvPr id="70" name="Rectangle 69"/>
          <p:cNvSpPr>
            <a:spLocks noChangeArrowheads="1"/>
          </p:cNvSpPr>
          <p:nvPr/>
        </p:nvSpPr>
        <p:spPr bwMode="auto">
          <a:xfrm>
            <a:off x="752821" y="3259412"/>
            <a:ext cx="1243033" cy="439108"/>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lang="en-US" sz="1300" b="1" kern="0" dirty="0" smtClean="0">
                <a:solidFill>
                  <a:schemeClr val="tx1"/>
                </a:solidFill>
                <a:latin typeface="Arial" charset="0"/>
                <a:ea typeface="ＭＳ Ｐゴシック" charset="0"/>
                <a:cs typeface="DejaVu Sans" charset="0"/>
              </a:rPr>
              <a:t>Device Model</a:t>
            </a:r>
            <a:endParaRPr kumimoji="0" lang="en-US" sz="1300" b="1" i="0" u="none" strike="noStrike" kern="0" cap="none" spc="0" normalizeH="0" baseline="0" noProof="0" dirty="0">
              <a:ln>
                <a:noFill/>
              </a:ln>
              <a:solidFill>
                <a:schemeClr val="tx1"/>
              </a:solidFill>
              <a:effectLst/>
              <a:uLnTx/>
              <a:uFillTx/>
              <a:latin typeface="Arial" charset="0"/>
              <a:ea typeface="ＭＳ Ｐゴシック" charset="0"/>
              <a:cs typeface="DejaVu Sans" charset="0"/>
            </a:endParaRPr>
          </a:p>
        </p:txBody>
      </p:sp>
      <p:sp>
        <p:nvSpPr>
          <p:cNvPr id="80" name="Title 7"/>
          <p:cNvSpPr txBox="1">
            <a:spLocks/>
          </p:cNvSpPr>
          <p:nvPr/>
        </p:nvSpPr>
        <p:spPr bwMode="auto">
          <a:xfrm>
            <a:off x="545136" y="333375"/>
            <a:ext cx="9390172" cy="1144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a:solidFill>
                  <a:schemeClr val="bg1"/>
                </a:solidFill>
                <a:latin typeface="Calibri" pitchFamily="34" charset="0"/>
                <a:ea typeface="+mj-ea"/>
                <a:cs typeface="Calibri" pitchFamily="34" charset="0"/>
              </a:defRPr>
            </a:lvl1pPr>
            <a:lvl2pPr algn="l" rtl="0" eaLnBrk="0" fontAlgn="base" hangingPunct="0">
              <a:spcBef>
                <a:spcPct val="0"/>
              </a:spcBef>
              <a:spcAft>
                <a:spcPct val="0"/>
              </a:spcAft>
              <a:defRPr sz="4400">
                <a:solidFill>
                  <a:schemeClr val="tx2"/>
                </a:solidFill>
                <a:latin typeface="Aharoni" pitchFamily="2" charset="-79"/>
                <a:cs typeface="Aharoni" pitchFamily="2" charset="-79"/>
              </a:defRPr>
            </a:lvl2pPr>
            <a:lvl3pPr algn="l" rtl="0" eaLnBrk="0" fontAlgn="base" hangingPunct="0">
              <a:spcBef>
                <a:spcPct val="0"/>
              </a:spcBef>
              <a:spcAft>
                <a:spcPct val="0"/>
              </a:spcAft>
              <a:defRPr sz="4400">
                <a:solidFill>
                  <a:schemeClr val="tx2"/>
                </a:solidFill>
                <a:latin typeface="Aharoni" pitchFamily="2" charset="-79"/>
                <a:cs typeface="Aharoni" pitchFamily="2" charset="-79"/>
              </a:defRPr>
            </a:lvl3pPr>
            <a:lvl4pPr algn="l" rtl="0" eaLnBrk="0" fontAlgn="base" hangingPunct="0">
              <a:spcBef>
                <a:spcPct val="0"/>
              </a:spcBef>
              <a:spcAft>
                <a:spcPct val="0"/>
              </a:spcAft>
              <a:defRPr sz="4400">
                <a:solidFill>
                  <a:schemeClr val="tx2"/>
                </a:solidFill>
                <a:latin typeface="Aharoni" pitchFamily="2" charset="-79"/>
                <a:cs typeface="Aharoni" pitchFamily="2" charset="-79"/>
              </a:defRPr>
            </a:lvl4pPr>
            <a:lvl5pPr algn="l" rtl="0" eaLnBrk="0" fontAlgn="base" hangingPunct="0">
              <a:spcBef>
                <a:spcPct val="0"/>
              </a:spcBef>
              <a:spcAft>
                <a:spcPct val="0"/>
              </a:spcAft>
              <a:defRPr sz="4400">
                <a:solidFill>
                  <a:schemeClr val="tx2"/>
                </a:solidFill>
                <a:latin typeface="Aharoni" pitchFamily="2" charset="-79"/>
                <a:cs typeface="Aharoni" pitchFamily="2" charset="-79"/>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GB" sz="6000" dirty="0" smtClean="0"/>
              <a:t>HVM &amp; Stub Domains</a:t>
            </a:r>
            <a:endParaRPr lang="en-GB" sz="6000" dirty="0"/>
          </a:p>
        </p:txBody>
      </p:sp>
      <p:cxnSp>
        <p:nvCxnSpPr>
          <p:cNvPr id="3" name="Straight Arrow Connector 2"/>
          <p:cNvCxnSpPr/>
          <p:nvPr/>
        </p:nvCxnSpPr>
        <p:spPr>
          <a:xfrm flipV="1">
            <a:off x="1969478" y="3472962"/>
            <a:ext cx="694592" cy="0"/>
          </a:xfrm>
          <a:prstGeom prst="straightConnector1">
            <a:avLst/>
          </a:prstGeom>
          <a:ln w="63500">
            <a:solidFill>
              <a:srgbClr val="FFC000"/>
            </a:solidFill>
            <a:tailEnd type="stealth" w="med" len="lg"/>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flipV="1">
            <a:off x="1318846" y="3587262"/>
            <a:ext cx="729762" cy="1389184"/>
          </a:xfrm>
          <a:prstGeom prst="straightConnector1">
            <a:avLst/>
          </a:prstGeom>
          <a:ln w="63500">
            <a:solidFill>
              <a:srgbClr val="FFC000"/>
            </a:solidFill>
            <a:tailEnd type="stealth" w="med" len="lg"/>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a:off x="2209774" y="3590198"/>
            <a:ext cx="729762" cy="1389184"/>
          </a:xfrm>
          <a:prstGeom prst="straightConnector1">
            <a:avLst/>
          </a:prstGeom>
          <a:ln w="63500">
            <a:solidFill>
              <a:srgbClr val="FFC000"/>
            </a:solidFill>
            <a:tailEnd type="stealth" w="med" len="lg"/>
          </a:ln>
        </p:spPr>
        <p:style>
          <a:lnRef idx="2">
            <a:schemeClr val="accent1"/>
          </a:lnRef>
          <a:fillRef idx="0">
            <a:schemeClr val="accent1"/>
          </a:fillRef>
          <a:effectRef idx="1">
            <a:schemeClr val="accent1"/>
          </a:effectRef>
          <a:fontRef idx="minor">
            <a:schemeClr val="tx1"/>
          </a:fontRef>
        </p:style>
      </p:cxnSp>
      <p:sp>
        <p:nvSpPr>
          <p:cNvPr id="45" name="Text Box 155"/>
          <p:cNvSpPr txBox="1">
            <a:spLocks noChangeArrowheads="1"/>
          </p:cNvSpPr>
          <p:nvPr/>
        </p:nvSpPr>
        <p:spPr bwMode="auto">
          <a:xfrm>
            <a:off x="2169048" y="3204995"/>
            <a:ext cx="928460"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IO Emulation </a:t>
            </a:r>
          </a:p>
        </p:txBody>
      </p:sp>
      <p:sp>
        <p:nvSpPr>
          <p:cNvPr id="46" name="Text Box 155"/>
          <p:cNvSpPr txBox="1">
            <a:spLocks noChangeArrowheads="1"/>
          </p:cNvSpPr>
          <p:nvPr/>
        </p:nvSpPr>
        <p:spPr bwMode="auto">
          <a:xfrm>
            <a:off x="1034954" y="4333341"/>
            <a:ext cx="652743"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IO Event</a:t>
            </a:r>
          </a:p>
        </p:txBody>
      </p:sp>
      <p:sp>
        <p:nvSpPr>
          <p:cNvPr id="48" name="Text Box 155"/>
          <p:cNvSpPr txBox="1">
            <a:spLocks noChangeArrowheads="1"/>
          </p:cNvSpPr>
          <p:nvPr/>
        </p:nvSpPr>
        <p:spPr bwMode="auto">
          <a:xfrm>
            <a:off x="2578193" y="4333341"/>
            <a:ext cx="614271"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VMEXIT</a:t>
            </a:r>
          </a:p>
        </p:txBody>
      </p:sp>
      <p:grpSp>
        <p:nvGrpSpPr>
          <p:cNvPr id="9" name="Group 8"/>
          <p:cNvGrpSpPr/>
          <p:nvPr/>
        </p:nvGrpSpPr>
        <p:grpSpPr>
          <a:xfrm>
            <a:off x="3597329" y="2239791"/>
            <a:ext cx="2525062" cy="2742527"/>
            <a:chOff x="3597329" y="2239791"/>
            <a:chExt cx="2525062" cy="2742527"/>
          </a:xfrm>
        </p:grpSpPr>
        <p:grpSp>
          <p:nvGrpSpPr>
            <p:cNvPr id="5" name="Group 4"/>
            <p:cNvGrpSpPr/>
            <p:nvPr/>
          </p:nvGrpSpPr>
          <p:grpSpPr>
            <a:xfrm>
              <a:off x="3597329" y="2240094"/>
              <a:ext cx="1393200" cy="2414097"/>
              <a:chOff x="4494113" y="2240094"/>
              <a:chExt cx="1393200" cy="2414097"/>
            </a:xfrm>
          </p:grpSpPr>
          <p:sp>
            <p:nvSpPr>
              <p:cNvPr id="65" name="Rectangle 8"/>
              <p:cNvSpPr>
                <a:spLocks noChangeArrowheads="1"/>
              </p:cNvSpPr>
              <p:nvPr/>
            </p:nvSpPr>
            <p:spPr bwMode="auto">
              <a:xfrm>
                <a:off x="4494113" y="2240094"/>
                <a:ext cx="1393200" cy="2414097"/>
              </a:xfrm>
              <a:prstGeom prst="rect">
                <a:avLst/>
              </a:prstGeom>
              <a:gradFill rotWithShape="1">
                <a:gsLst>
                  <a:gs pos="0">
                    <a:srgbClr val="AAB6D1">
                      <a:shade val="51000"/>
                      <a:satMod val="130000"/>
                    </a:srgbClr>
                  </a:gs>
                  <a:gs pos="80000">
                    <a:srgbClr val="AAB6D1">
                      <a:shade val="93000"/>
                      <a:satMod val="130000"/>
                    </a:srgbClr>
                  </a:gs>
                  <a:gs pos="100000">
                    <a:srgbClr val="AAB6D1">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lstStyle/>
              <a:p>
                <a:pPr marL="0" marR="0" lvl="0" indent="0"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1500" b="0" i="0" u="none" strike="noStrike" kern="0" cap="none" spc="0" normalizeH="0" baseline="0" noProof="0" dirty="0" err="1" smtClean="0">
                    <a:ln>
                      <a:noFill/>
                    </a:ln>
                    <a:solidFill>
                      <a:srgbClr val="000000"/>
                    </a:solidFill>
                    <a:effectLst/>
                    <a:uLnTx/>
                    <a:uFillTx/>
                    <a:latin typeface="Arial" charset="0"/>
                    <a:ea typeface="ＭＳ Ｐゴシック" charset="0"/>
                    <a:cs typeface="DejaVu Sans" charset="0"/>
                  </a:rPr>
                  <a:t>Stubdom</a:t>
                </a:r>
                <a:r>
                  <a:rPr lang="en-US" sz="1500" kern="0" baseline="-25000" dirty="0" smtClean="0">
                    <a:solidFill>
                      <a:srgbClr val="000000"/>
                    </a:solidFill>
                    <a:latin typeface="Arial" charset="0"/>
                    <a:ea typeface="ＭＳ Ｐゴシック" charset="0"/>
                    <a:cs typeface="DejaVu Sans" charset="0"/>
                  </a:rPr>
                  <a:t>n</a:t>
                </a:r>
                <a:endParaRPr kumimoji="0" lang="en-US" sz="1500" b="0" i="0" u="none" strike="noStrike" kern="0" cap="none" spc="0" normalizeH="0" baseline="0" noProof="0" dirty="0" smtClean="0">
                  <a:ln>
                    <a:noFill/>
                  </a:ln>
                  <a:solidFill>
                    <a:srgbClr val="000000"/>
                  </a:solidFill>
                  <a:effectLst/>
                  <a:uLnTx/>
                  <a:uFillTx/>
                  <a:latin typeface="Arial" charset="0"/>
                  <a:ea typeface="ＭＳ Ｐゴシック" charset="0"/>
                  <a:cs typeface="DejaVu Sans" charset="0"/>
                </a:endParaRPr>
              </a:p>
            </p:txBody>
          </p:sp>
          <p:sp>
            <p:nvSpPr>
              <p:cNvPr id="75" name="Rectangle 74"/>
              <p:cNvSpPr>
                <a:spLocks noChangeArrowheads="1"/>
              </p:cNvSpPr>
              <p:nvPr/>
            </p:nvSpPr>
            <p:spPr bwMode="auto">
              <a:xfrm>
                <a:off x="4566979" y="3257702"/>
                <a:ext cx="1247469" cy="439108"/>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lang="en-US" sz="1300" b="1" kern="0" dirty="0" smtClean="0">
                    <a:solidFill>
                      <a:schemeClr val="tx1"/>
                    </a:solidFill>
                    <a:latin typeface="Arial" charset="0"/>
                    <a:ea typeface="ＭＳ Ｐゴシック" charset="0"/>
                    <a:cs typeface="DejaVu Sans" charset="0"/>
                  </a:rPr>
                  <a:t>Device Model</a:t>
                </a:r>
                <a:endParaRPr kumimoji="0" lang="en-US" sz="1300" b="1" i="0" u="none" strike="noStrike" kern="0" cap="none" spc="0" normalizeH="0" baseline="0" noProof="0" dirty="0">
                  <a:ln>
                    <a:noFill/>
                  </a:ln>
                  <a:solidFill>
                    <a:schemeClr val="tx1"/>
                  </a:solidFill>
                  <a:effectLst/>
                  <a:uLnTx/>
                  <a:uFillTx/>
                  <a:latin typeface="Arial" charset="0"/>
                  <a:ea typeface="ＭＳ Ｐゴシック" charset="0"/>
                  <a:cs typeface="DejaVu Sans" charset="0"/>
                </a:endParaRPr>
              </a:p>
            </p:txBody>
          </p:sp>
          <p:sp>
            <p:nvSpPr>
              <p:cNvPr id="77" name="Rectangle 76"/>
              <p:cNvSpPr>
                <a:spLocks noChangeArrowheads="1"/>
              </p:cNvSpPr>
              <p:nvPr/>
            </p:nvSpPr>
            <p:spPr bwMode="auto">
              <a:xfrm>
                <a:off x="4564181" y="4262064"/>
                <a:ext cx="1253064" cy="305545"/>
              </a:xfrm>
              <a:prstGeom prst="rect">
                <a:avLst/>
              </a:prstGeom>
              <a:ln>
                <a:headEnd/>
                <a:tailEnd/>
              </a:ln>
              <a:extLst/>
            </p:spPr>
            <p:style>
              <a:lnRef idx="0">
                <a:schemeClr val="dk1"/>
              </a:lnRef>
              <a:fillRef idx="3">
                <a:schemeClr val="dk1"/>
              </a:fillRef>
              <a:effectRef idx="3">
                <a:schemeClr val="dk1"/>
              </a:effectRef>
              <a:fontRef idx="minor">
                <a:schemeClr val="lt1"/>
              </a:fontRef>
            </p:style>
            <p:txBody>
              <a:bodyPr wrap="none" lIns="100794" tIns="50397" rIns="100794" bIns="50397" anchor="ctr"/>
              <a:lstStyle/>
              <a:p>
                <a:pPr algn="ctr" defTabSz="457152">
                  <a:lnSpc>
                    <a:spcPct val="93000"/>
                  </a:lnSpc>
                  <a:buClr>
                    <a:srgbClr val="000000"/>
                  </a:buClr>
                  <a:buSzPct val="100000"/>
                  <a:buFont typeface="Times New Roman" charset="0"/>
                  <a:buNone/>
                  <a:defRPr/>
                </a:pPr>
                <a:r>
                  <a:rPr lang="en-US" sz="1300" b="1" dirty="0" smtClean="0">
                    <a:solidFill>
                      <a:schemeClr val="bg1"/>
                    </a:solidFill>
                    <a:latin typeface="Arial" charset="0"/>
                    <a:ea typeface="ＭＳ Ｐゴシック" charset="0"/>
                    <a:cs typeface="DejaVu Sans" charset="0"/>
                  </a:rPr>
                  <a:t>Mini OS</a:t>
                </a:r>
                <a:endParaRPr lang="en-US" sz="1300" b="1" dirty="0">
                  <a:solidFill>
                    <a:schemeClr val="bg1"/>
                  </a:solidFill>
                  <a:latin typeface="Arial" charset="0"/>
                  <a:ea typeface="ＭＳ Ｐゴシック" charset="0"/>
                  <a:cs typeface="DejaVu Sans" charset="0"/>
                </a:endParaRPr>
              </a:p>
            </p:txBody>
          </p:sp>
        </p:grpSp>
        <p:sp>
          <p:nvSpPr>
            <p:cNvPr id="49" name="Rectangle 13"/>
            <p:cNvSpPr>
              <a:spLocks noChangeArrowheads="1"/>
            </p:cNvSpPr>
            <p:nvPr/>
          </p:nvSpPr>
          <p:spPr bwMode="auto">
            <a:xfrm>
              <a:off x="4999191" y="2239791"/>
              <a:ext cx="1123200" cy="2417336"/>
            </a:xfrm>
            <a:prstGeom prst="rect">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lstStyle/>
            <a:p>
              <a:pPr marL="0" marR="0" lvl="0" indent="0"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1500" b="0" i="0" u="none" strike="noStrike" kern="0" cap="none" spc="0" normalizeH="0" baseline="0" noProof="0" dirty="0" smtClean="0">
                  <a:ln>
                    <a:noFill/>
                  </a:ln>
                  <a:solidFill>
                    <a:srgbClr val="000000"/>
                  </a:solidFill>
                  <a:effectLst/>
                  <a:uLnTx/>
                  <a:uFillTx/>
                  <a:latin typeface="Arial" charset="0"/>
                  <a:ea typeface="ＭＳ Ｐゴシック" charset="0"/>
                  <a:cs typeface="DejaVu Sans" charset="0"/>
                </a:rPr>
                <a:t>Guest VM</a:t>
              </a:r>
              <a:r>
                <a:rPr kumimoji="0" lang="en-US" sz="1500" b="0" i="0" u="none" strike="noStrike" kern="0" cap="none" spc="0" normalizeH="0" baseline="-25000" noProof="0" dirty="0" smtClean="0">
                  <a:ln>
                    <a:noFill/>
                  </a:ln>
                  <a:solidFill>
                    <a:srgbClr val="000000"/>
                  </a:solidFill>
                  <a:effectLst/>
                  <a:uLnTx/>
                  <a:uFillTx/>
                  <a:latin typeface="Arial" charset="0"/>
                  <a:ea typeface="ＭＳ Ｐゴシック" charset="0"/>
                  <a:cs typeface="DejaVu Sans" charset="0"/>
                </a:rPr>
                <a:t>n</a:t>
              </a:r>
              <a:endParaRPr kumimoji="0" lang="en-US" sz="1500" b="0" i="0" u="none" strike="noStrike" kern="0" cap="none" spc="0" normalizeH="0" baseline="-25000" noProof="0" dirty="0">
                <a:ln>
                  <a:noFill/>
                </a:ln>
                <a:solidFill>
                  <a:srgbClr val="000000"/>
                </a:solidFill>
                <a:effectLst/>
                <a:uLnTx/>
                <a:uFillTx/>
                <a:latin typeface="Arial" charset="0"/>
                <a:ea typeface="ＭＳ Ｐゴシック" charset="0"/>
                <a:cs typeface="DejaVu Sans" charset="0"/>
              </a:endParaRPr>
            </a:p>
          </p:txBody>
        </p:sp>
        <p:cxnSp>
          <p:nvCxnSpPr>
            <p:cNvPr id="50" name="Straight Arrow Connector 49"/>
            <p:cNvCxnSpPr/>
            <p:nvPr/>
          </p:nvCxnSpPr>
          <p:spPr>
            <a:xfrm flipV="1">
              <a:off x="4891358" y="3475898"/>
              <a:ext cx="694592" cy="0"/>
            </a:xfrm>
            <a:prstGeom prst="straightConnector1">
              <a:avLst/>
            </a:prstGeom>
            <a:ln w="63500">
              <a:solidFill>
                <a:srgbClr val="FFC000"/>
              </a:solidFill>
              <a:tailEnd type="stealth" w="med" len="lg"/>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H="1" flipV="1">
              <a:off x="4240726" y="3590198"/>
              <a:ext cx="729762" cy="1389184"/>
            </a:xfrm>
            <a:prstGeom prst="straightConnector1">
              <a:avLst/>
            </a:prstGeom>
            <a:ln w="63500">
              <a:solidFill>
                <a:srgbClr val="FFC000"/>
              </a:solidFill>
              <a:tailEnd type="stealth" w="med" len="lg"/>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a:off x="5131654" y="3593134"/>
              <a:ext cx="729762" cy="1389184"/>
            </a:xfrm>
            <a:prstGeom prst="straightConnector1">
              <a:avLst/>
            </a:prstGeom>
            <a:ln w="63500">
              <a:solidFill>
                <a:srgbClr val="FFC000"/>
              </a:solidFill>
              <a:tailEnd type="stealth" w="med" len="lg"/>
            </a:ln>
          </p:spPr>
          <p:style>
            <a:lnRef idx="2">
              <a:schemeClr val="accent1"/>
            </a:lnRef>
            <a:fillRef idx="0">
              <a:schemeClr val="accent1"/>
            </a:fillRef>
            <a:effectRef idx="1">
              <a:schemeClr val="accent1"/>
            </a:effectRef>
            <a:fontRef idx="minor">
              <a:schemeClr val="tx1"/>
            </a:fontRef>
          </p:style>
        </p:cxnSp>
        <p:sp>
          <p:nvSpPr>
            <p:cNvPr id="64" name="Text Box 155"/>
            <p:cNvSpPr txBox="1">
              <a:spLocks noChangeArrowheads="1"/>
            </p:cNvSpPr>
            <p:nvPr/>
          </p:nvSpPr>
          <p:spPr bwMode="auto">
            <a:xfrm>
              <a:off x="5090928" y="3207931"/>
              <a:ext cx="928460"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IO Emulation </a:t>
              </a:r>
            </a:p>
          </p:txBody>
        </p:sp>
        <p:sp>
          <p:nvSpPr>
            <p:cNvPr id="67" name="Text Box 155"/>
            <p:cNvSpPr txBox="1">
              <a:spLocks noChangeArrowheads="1"/>
            </p:cNvSpPr>
            <p:nvPr/>
          </p:nvSpPr>
          <p:spPr bwMode="auto">
            <a:xfrm>
              <a:off x="3798578" y="3949429"/>
              <a:ext cx="652743"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IO Event</a:t>
              </a:r>
            </a:p>
          </p:txBody>
        </p:sp>
        <p:sp>
          <p:nvSpPr>
            <p:cNvPr id="74" name="Text Box 155"/>
            <p:cNvSpPr txBox="1">
              <a:spLocks noChangeArrowheads="1"/>
            </p:cNvSpPr>
            <p:nvPr/>
          </p:nvSpPr>
          <p:spPr bwMode="auto">
            <a:xfrm>
              <a:off x="5500073" y="4336277"/>
              <a:ext cx="614271"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VMEXIT</a:t>
              </a:r>
            </a:p>
          </p:txBody>
        </p:sp>
      </p:grpSp>
    </p:spTree>
    <p:extLst>
      <p:ext uri="{BB962C8B-B14F-4D97-AF65-F5344CB8AC3E}">
        <p14:creationId xmlns:p14="http://schemas.microsoft.com/office/powerpoint/2010/main" val="3406667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66">
                                            <p:txEl>
                                              <p:pRg st="5" end="5"/>
                                            </p:txEl>
                                          </p:spTgt>
                                        </p:tgtEl>
                                        <p:attrNameLst>
                                          <p:attrName>style.visibility</p:attrName>
                                        </p:attrNameLst>
                                      </p:cBhvr>
                                      <p:to>
                                        <p:strVal val="visible"/>
                                      </p:to>
                                    </p:set>
                                    <p:animEffect transition="in" filter="fade">
                                      <p:cBhvr>
                                        <p:cTn id="13" dur="500"/>
                                        <p:tgtEl>
                                          <p:spTgt spid="66">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6">
                                            <p:txEl>
                                              <p:pRg st="6" end="6"/>
                                            </p:txEl>
                                          </p:spTgt>
                                        </p:tgtEl>
                                        <p:attrNameLst>
                                          <p:attrName>style.visibility</p:attrName>
                                        </p:attrNameLst>
                                      </p:cBhvr>
                                      <p:to>
                                        <p:strVal val="visible"/>
                                      </p:to>
                                    </p:set>
                                    <p:animEffect transition="in" filter="fade">
                                      <p:cBhvr>
                                        <p:cTn id="16" dur="500"/>
                                        <p:tgtEl>
                                          <p:spTgt spid="66">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6">
                                            <p:txEl>
                                              <p:pRg st="7" end="7"/>
                                            </p:txEl>
                                          </p:spTgt>
                                        </p:tgtEl>
                                        <p:attrNameLst>
                                          <p:attrName>style.visibility</p:attrName>
                                        </p:attrNameLst>
                                      </p:cBhvr>
                                      <p:to>
                                        <p:strVal val="visible"/>
                                      </p:to>
                                    </p:set>
                                    <p:animEffect transition="in" filter="fade">
                                      <p:cBhvr>
                                        <p:cTn id="19" dur="500"/>
                                        <p:tgtEl>
                                          <p:spTgt spid="66">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6">
                                            <p:txEl>
                                              <p:pRg st="8" end="8"/>
                                            </p:txEl>
                                          </p:spTgt>
                                        </p:tgtEl>
                                        <p:attrNameLst>
                                          <p:attrName>style.visibility</p:attrName>
                                        </p:attrNameLst>
                                      </p:cBhvr>
                                      <p:to>
                                        <p:strVal val="visible"/>
                                      </p:to>
                                    </p:set>
                                    <p:animEffect transition="in" filter="fade">
                                      <p:cBhvr>
                                        <p:cTn id="22" dur="500"/>
                                        <p:tgtEl>
                                          <p:spTgt spid="6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GB" sz="2400" dirty="0" smtClean="0"/>
              <a:t>A mixture of PV and HVM</a:t>
            </a:r>
            <a:br>
              <a:rPr lang="en-GB" sz="2400" dirty="0" smtClean="0"/>
            </a:br>
            <a:endParaRPr lang="en-GB" sz="400" dirty="0" smtClean="0"/>
          </a:p>
          <a:p>
            <a:r>
              <a:rPr lang="en-GB" sz="2400" dirty="0" smtClean="0"/>
              <a:t>Linux enables </a:t>
            </a:r>
            <a:r>
              <a:rPr lang="en-GB" sz="2400" dirty="0"/>
              <a:t>as many PV interfaces as </a:t>
            </a:r>
            <a:r>
              <a:rPr lang="en-GB" sz="2400" dirty="0" smtClean="0"/>
              <a:t>possible</a:t>
            </a:r>
          </a:p>
          <a:p>
            <a:endParaRPr lang="en-GB" sz="400" dirty="0" smtClean="0"/>
          </a:p>
          <a:p>
            <a:r>
              <a:rPr lang="en-GB" sz="2400" dirty="0" smtClean="0"/>
              <a:t>This has advantages</a:t>
            </a:r>
          </a:p>
          <a:p>
            <a:pPr lvl="1"/>
            <a:r>
              <a:rPr lang="en-GB" sz="2000" dirty="0" smtClean="0"/>
              <a:t>install </a:t>
            </a:r>
            <a:r>
              <a:rPr lang="en-GB" sz="2000" dirty="0"/>
              <a:t>the same way as native</a:t>
            </a:r>
          </a:p>
          <a:p>
            <a:pPr lvl="1"/>
            <a:r>
              <a:rPr lang="en-GB" sz="2000" dirty="0" smtClean="0"/>
              <a:t>PC-like </a:t>
            </a:r>
            <a:r>
              <a:rPr lang="en-GB" sz="2000" dirty="0"/>
              <a:t>hardware</a:t>
            </a:r>
          </a:p>
          <a:p>
            <a:pPr lvl="1"/>
            <a:r>
              <a:rPr lang="en-GB" sz="2000" dirty="0" smtClean="0"/>
              <a:t>access </a:t>
            </a:r>
            <a:r>
              <a:rPr lang="en-GB" sz="2000" dirty="0"/>
              <a:t>to fast </a:t>
            </a:r>
            <a:r>
              <a:rPr lang="en-GB" sz="2000" dirty="0" smtClean="0"/>
              <a:t>PV devices</a:t>
            </a:r>
            <a:endParaRPr lang="en-GB" sz="2000" dirty="0"/>
          </a:p>
          <a:p>
            <a:pPr lvl="1"/>
            <a:r>
              <a:rPr lang="en-GB" sz="2000" dirty="0" smtClean="0"/>
              <a:t>exploit </a:t>
            </a:r>
            <a:r>
              <a:rPr lang="en-GB" sz="2000" dirty="0"/>
              <a:t>nested </a:t>
            </a:r>
            <a:r>
              <a:rPr lang="en-GB" sz="2000" dirty="0" smtClean="0"/>
              <a:t>paging</a:t>
            </a:r>
          </a:p>
          <a:p>
            <a:pPr lvl="1"/>
            <a:r>
              <a:rPr lang="en-GB" sz="2000" dirty="0" smtClean="0">
                <a:hlinkClick r:id="rId3"/>
              </a:rPr>
              <a:t>Good performance trade-offs</a:t>
            </a:r>
            <a:endParaRPr lang="en-GB" sz="2000" dirty="0" smtClean="0"/>
          </a:p>
          <a:p>
            <a:pPr lvl="1"/>
            <a:endParaRPr lang="en-GB" sz="400" dirty="0"/>
          </a:p>
          <a:p>
            <a:r>
              <a:rPr lang="en-GB" sz="2400" dirty="0" smtClean="0"/>
              <a:t>Drivers in Linux 3.x</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079218054"/>
              </p:ext>
            </p:extLst>
          </p:nvPr>
        </p:nvGraphicFramePr>
        <p:xfrm>
          <a:off x="6184900" y="2425190"/>
          <a:ext cx="5087939" cy="3307080"/>
        </p:xfrm>
        <a:graphic>
          <a:graphicData uri="http://schemas.openxmlformats.org/drawingml/2006/table">
            <a:tbl>
              <a:tblPr firstRow="1" bandRow="1">
                <a:tableStyleId>{0E3FDE45-AF77-4B5C-9715-49D594BDF05E}</a:tableStyleId>
              </a:tblPr>
              <a:tblGrid>
                <a:gridCol w="1851269"/>
                <a:gridCol w="1078890"/>
                <a:gridCol w="1078890"/>
                <a:gridCol w="1078890"/>
              </a:tblGrid>
              <a:tr h="370840">
                <a:tc>
                  <a:txBody>
                    <a:bodyPr/>
                    <a:lstStyle/>
                    <a:p>
                      <a:endParaRPr lang="en-GB"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HVM</a:t>
                      </a:r>
                      <a:endParaRPr lang="en-GB"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PV on HVM</a:t>
                      </a:r>
                      <a:endParaRPr lang="en-GB"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PV</a:t>
                      </a:r>
                      <a:endParaRPr lang="en-GB" dirty="0">
                        <a:latin typeface="Calibri" pitchFamily="34" charset="0"/>
                        <a:cs typeface="Calibri" pitchFamily="34" charset="0"/>
                      </a:endParaRPr>
                    </a:p>
                  </a:txBody>
                  <a:tcPr/>
                </a:tc>
              </a:tr>
              <a:tr h="370840">
                <a:tc>
                  <a:txBody>
                    <a:bodyPr/>
                    <a:lstStyle/>
                    <a:p>
                      <a:r>
                        <a:rPr lang="en-GB" b="1" dirty="0" smtClean="0">
                          <a:latin typeface="Calibri" pitchFamily="34" charset="0"/>
                          <a:cs typeface="Calibri" pitchFamily="34" charset="0"/>
                        </a:rPr>
                        <a:t>Boot Sequence</a:t>
                      </a:r>
                      <a:endParaRPr lang="en-GB" b="1"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Emulated</a:t>
                      </a:r>
                      <a:endParaRPr lang="en-GB"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itchFamily="34" charset="0"/>
                          <a:cs typeface="Calibri" pitchFamily="34" charset="0"/>
                        </a:rPr>
                        <a:t>Emulated</a:t>
                      </a:r>
                    </a:p>
                  </a:txBody>
                  <a:tcPr/>
                </a:tc>
                <a:tc>
                  <a:txBody>
                    <a:bodyPr/>
                    <a:lstStyle/>
                    <a:p>
                      <a:r>
                        <a:rPr lang="en-GB" dirty="0" smtClean="0">
                          <a:latin typeface="Calibri" pitchFamily="34" charset="0"/>
                          <a:cs typeface="Calibri" pitchFamily="34" charset="0"/>
                        </a:rPr>
                        <a:t>PV</a:t>
                      </a:r>
                      <a:endParaRPr lang="en-GB" dirty="0">
                        <a:latin typeface="Calibri" pitchFamily="34" charset="0"/>
                        <a:cs typeface="Calibri" pitchFamily="34" charset="0"/>
                      </a:endParaRPr>
                    </a:p>
                  </a:txBody>
                  <a:tcPr/>
                </a:tc>
              </a:tr>
              <a:tr h="370840">
                <a:tc>
                  <a:txBody>
                    <a:bodyPr/>
                    <a:lstStyle/>
                    <a:p>
                      <a:r>
                        <a:rPr lang="en-GB" b="1" dirty="0" smtClean="0">
                          <a:latin typeface="Calibri" pitchFamily="34" charset="0"/>
                          <a:cs typeface="Calibri" pitchFamily="34" charset="0"/>
                        </a:rPr>
                        <a:t>Memory</a:t>
                      </a:r>
                      <a:endParaRPr lang="en-GB" b="1"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HW</a:t>
                      </a:r>
                      <a:endParaRPr lang="en-GB"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HW</a:t>
                      </a:r>
                      <a:endParaRPr lang="en-GB"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PV</a:t>
                      </a:r>
                      <a:endParaRPr lang="en-GB" dirty="0">
                        <a:latin typeface="Calibri" pitchFamily="34" charset="0"/>
                        <a:cs typeface="Calibri" pitchFamily="34" charset="0"/>
                      </a:endParaRPr>
                    </a:p>
                  </a:txBody>
                  <a:tcPr/>
                </a:tc>
              </a:tr>
              <a:tr h="370840">
                <a:tc>
                  <a:txBody>
                    <a:bodyPr/>
                    <a:lstStyle/>
                    <a:p>
                      <a:r>
                        <a:rPr lang="en-GB" b="1" dirty="0" smtClean="0">
                          <a:latin typeface="Calibri" pitchFamily="34" charset="0"/>
                          <a:cs typeface="Calibri" pitchFamily="34" charset="0"/>
                        </a:rPr>
                        <a:t>Interrupts,</a:t>
                      </a:r>
                      <a:r>
                        <a:rPr lang="en-GB" b="1" baseline="0" dirty="0" smtClean="0">
                          <a:latin typeface="Calibri" pitchFamily="34" charset="0"/>
                          <a:cs typeface="Calibri" pitchFamily="34" charset="0"/>
                        </a:rPr>
                        <a:t> Timers &amp; Spinlocks</a:t>
                      </a:r>
                      <a:endParaRPr lang="en-GB" b="1"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Emulated</a:t>
                      </a:r>
                      <a:endParaRPr lang="en-GB"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PV*</a:t>
                      </a:r>
                      <a:endParaRPr lang="en-GB"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PV</a:t>
                      </a:r>
                      <a:endParaRPr lang="en-GB" dirty="0">
                        <a:latin typeface="Calibri" pitchFamily="34" charset="0"/>
                        <a:cs typeface="Calibri" pitchFamily="34" charset="0"/>
                      </a:endParaRPr>
                    </a:p>
                  </a:txBody>
                  <a:tcPr/>
                </a:tc>
              </a:tr>
              <a:tr h="370840">
                <a:tc>
                  <a:txBody>
                    <a:bodyPr/>
                    <a:lstStyle/>
                    <a:p>
                      <a:r>
                        <a:rPr lang="en-GB" b="1" dirty="0" smtClean="0">
                          <a:latin typeface="Calibri" pitchFamily="34" charset="0"/>
                          <a:cs typeface="Calibri" pitchFamily="34" charset="0"/>
                        </a:rPr>
                        <a:t>Disk &amp; Network</a:t>
                      </a:r>
                      <a:endParaRPr lang="en-GB" b="1"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Emulated</a:t>
                      </a:r>
                      <a:endParaRPr lang="en-GB"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PV</a:t>
                      </a:r>
                      <a:endParaRPr lang="en-GB"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PV</a:t>
                      </a:r>
                      <a:endParaRPr lang="en-GB" dirty="0">
                        <a:latin typeface="Calibri" pitchFamily="34" charset="0"/>
                        <a:cs typeface="Calibri" pitchFamily="34" charset="0"/>
                      </a:endParaRPr>
                    </a:p>
                  </a:txBody>
                  <a:tcPr/>
                </a:tc>
              </a:tr>
              <a:tr h="370840">
                <a:tc>
                  <a:txBody>
                    <a:bodyPr/>
                    <a:lstStyle/>
                    <a:p>
                      <a:r>
                        <a:rPr lang="en-GB" b="1" dirty="0" smtClean="0">
                          <a:latin typeface="Calibri" pitchFamily="34" charset="0"/>
                          <a:cs typeface="Calibri" pitchFamily="34" charset="0"/>
                        </a:rPr>
                        <a:t>Privileged</a:t>
                      </a:r>
                      <a:r>
                        <a:rPr lang="en-GB" b="1" baseline="0" dirty="0" smtClean="0">
                          <a:latin typeface="Calibri" pitchFamily="34" charset="0"/>
                          <a:cs typeface="Calibri" pitchFamily="34" charset="0"/>
                        </a:rPr>
                        <a:t> Operations</a:t>
                      </a:r>
                      <a:endParaRPr lang="en-GB" b="1"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HW</a:t>
                      </a:r>
                      <a:endParaRPr lang="en-GB"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HW</a:t>
                      </a:r>
                      <a:endParaRPr lang="en-GB"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PV</a:t>
                      </a:r>
                      <a:endParaRPr lang="en-GB" dirty="0">
                        <a:latin typeface="Calibri" pitchFamily="34" charset="0"/>
                        <a:cs typeface="Calibri" pitchFamily="34" charset="0"/>
                      </a:endParaRPr>
                    </a:p>
                  </a:txBody>
                  <a:tcPr/>
                </a:tc>
              </a:tr>
            </a:tbl>
          </a:graphicData>
        </a:graphic>
      </p:graphicFrame>
      <p:sp>
        <p:nvSpPr>
          <p:cNvPr id="4" name="Title 3"/>
          <p:cNvSpPr>
            <a:spLocks noGrp="1"/>
          </p:cNvSpPr>
          <p:nvPr>
            <p:ph type="title"/>
          </p:nvPr>
        </p:nvSpPr>
        <p:spPr/>
        <p:txBody>
          <a:bodyPr/>
          <a:lstStyle/>
          <a:p>
            <a:r>
              <a:rPr lang="en-GB" sz="6000" dirty="0" smtClean="0"/>
              <a:t>PV on HVM</a:t>
            </a:r>
            <a:endParaRPr lang="en-GB" sz="6000" dirty="0"/>
          </a:p>
        </p:txBody>
      </p:sp>
      <p:sp>
        <p:nvSpPr>
          <p:cNvPr id="6" name="Subtitle 1"/>
          <p:cNvSpPr txBox="1">
            <a:spLocks/>
          </p:cNvSpPr>
          <p:nvPr/>
        </p:nvSpPr>
        <p:spPr bwMode="auto">
          <a:xfrm>
            <a:off x="6077073" y="5917367"/>
            <a:ext cx="5346142" cy="470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buFontTx/>
              <a:buNone/>
            </a:pPr>
            <a:r>
              <a:rPr lang="en-GB" sz="1400" dirty="0" smtClean="0">
                <a:solidFill>
                  <a:srgbClr val="000000"/>
                </a:solidFill>
              </a:rPr>
              <a:t>*) Emulated for Windows</a:t>
            </a:r>
          </a:p>
        </p:txBody>
      </p:sp>
      <p:cxnSp>
        <p:nvCxnSpPr>
          <p:cNvPr id="8" name="Straight Connector 7"/>
          <p:cNvCxnSpPr/>
          <p:nvPr/>
        </p:nvCxnSpPr>
        <p:spPr bwMode="auto">
          <a:xfrm>
            <a:off x="6164886" y="5912507"/>
            <a:ext cx="1000898" cy="0"/>
          </a:xfrm>
          <a:prstGeom prst="line">
            <a:avLst/>
          </a:prstGeom>
          <a:noFill/>
          <a:ln w="158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3897522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043" y="1809239"/>
            <a:ext cx="10359152" cy="4117182"/>
          </a:xfrm>
        </p:spPr>
        <p:txBody>
          <a:bodyPr/>
          <a:lstStyle/>
          <a:p>
            <a:pPr marL="0" indent="0" algn="ctr">
              <a:buNone/>
            </a:pPr>
            <a:r>
              <a:rPr lang="en-GB" dirty="0" smtClean="0"/>
              <a:t>Xen was initially a University </a:t>
            </a:r>
            <a:r>
              <a:rPr lang="en-GB" dirty="0"/>
              <a:t>research project</a:t>
            </a:r>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r>
              <a:rPr lang="en-GB" dirty="0" smtClean="0"/>
              <a:t>Invasive </a:t>
            </a:r>
            <a:r>
              <a:rPr lang="en-GB" dirty="0"/>
              <a:t>changes to the </a:t>
            </a:r>
            <a:r>
              <a:rPr lang="en-GB" dirty="0" smtClean="0"/>
              <a:t>kernel </a:t>
            </a:r>
            <a:r>
              <a:rPr lang="en-GB" dirty="0"/>
              <a:t>to run Linux as a PV guest</a:t>
            </a:r>
          </a:p>
          <a:p>
            <a:pPr marL="0" indent="0" algn="ctr">
              <a:buNone/>
            </a:pPr>
            <a:endParaRPr lang="en-GB" sz="1800" dirty="0"/>
          </a:p>
          <a:p>
            <a:pPr marL="0" indent="0" algn="ctr">
              <a:buNone/>
            </a:pPr>
            <a:r>
              <a:rPr lang="en-GB" dirty="0" smtClean="0"/>
              <a:t>Even </a:t>
            </a:r>
            <a:r>
              <a:rPr lang="en-GB" dirty="0"/>
              <a:t>more changes to run Linux as dom0</a:t>
            </a:r>
          </a:p>
          <a:p>
            <a:pPr marL="0" indent="0" algn="ctr">
              <a:buNone/>
            </a:pPr>
            <a:endParaRPr lang="en-GB" dirty="0"/>
          </a:p>
        </p:txBody>
      </p:sp>
      <p:sp>
        <p:nvSpPr>
          <p:cNvPr id="3" name="Title 2"/>
          <p:cNvSpPr>
            <a:spLocks noGrp="1"/>
          </p:cNvSpPr>
          <p:nvPr>
            <p:ph type="title"/>
          </p:nvPr>
        </p:nvSpPr>
        <p:spPr/>
        <p:txBody>
          <a:bodyPr/>
          <a:lstStyle/>
          <a:p>
            <a:r>
              <a:rPr lang="en-GB" sz="6000" dirty="0" smtClean="0"/>
              <a:t>Xen and the Linux Kerne</a:t>
            </a:r>
            <a:r>
              <a:rPr lang="en-GB" sz="6000" dirty="0"/>
              <a:t>l</a:t>
            </a:r>
          </a:p>
        </p:txBody>
      </p:sp>
      <p:sp>
        <p:nvSpPr>
          <p:cNvPr id="4" name="Chevron 3"/>
          <p:cNvSpPr/>
          <p:nvPr/>
        </p:nvSpPr>
        <p:spPr>
          <a:xfrm rot="5400000">
            <a:off x="5630632" y="2809525"/>
            <a:ext cx="925975" cy="1145893"/>
          </a:xfrm>
          <a:prstGeom prst="chevron">
            <a:avLst/>
          </a:prstGeom>
          <a:gradFill>
            <a:gsLst>
              <a:gs pos="0">
                <a:srgbClr val="0070C0">
                  <a:lumMod val="90000"/>
                  <a:lumOff val="10000"/>
                </a:srgbClr>
              </a:gs>
              <a:gs pos="35000">
                <a:srgbClr val="0070C0">
                  <a:lumMod val="60000"/>
                  <a:lumOff val="40000"/>
                </a:srgbClr>
              </a:gs>
              <a:gs pos="100000">
                <a:srgbClr val="0070C0">
                  <a:lumMod val="20000"/>
                  <a:lumOff val="80000"/>
                </a:srgbClr>
              </a:gs>
            </a:gsLst>
          </a:gradFill>
          <a:ln w="47625">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a:solidFill>
                <a:schemeClr val="tx1"/>
              </a:solidFill>
            </a:endParaRPr>
          </a:p>
        </p:txBody>
      </p:sp>
      <p:pic>
        <p:nvPicPr>
          <p:cNvPr id="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7484" y="2328779"/>
            <a:ext cx="1541088" cy="172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829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043" y="1809238"/>
            <a:ext cx="10359152" cy="4571013"/>
          </a:xfrm>
        </p:spPr>
        <p:txBody>
          <a:bodyPr/>
          <a:lstStyle/>
          <a:p>
            <a:pPr marL="0" indent="0" algn="ctr">
              <a:buNone/>
            </a:pPr>
            <a:r>
              <a:rPr lang="en-GB" dirty="0"/>
              <a:t>Xen support in the Linux kernel not </a:t>
            </a:r>
            <a:r>
              <a:rPr lang="en-GB" dirty="0" smtClean="0"/>
              <a:t>upstream</a:t>
            </a:r>
            <a:endParaRPr lang="en-GB" dirty="0"/>
          </a:p>
          <a:p>
            <a:pPr marL="0" indent="0" algn="ctr">
              <a:buNone/>
            </a:pPr>
            <a:endParaRPr lang="en-GB" dirty="0"/>
          </a:p>
          <a:p>
            <a:pPr marL="0" indent="0" algn="ctr">
              <a:buNone/>
            </a:pPr>
            <a:endParaRPr lang="en-GB" sz="2400" dirty="0"/>
          </a:p>
          <a:p>
            <a:pPr marL="0" indent="0" algn="ctr">
              <a:buNone/>
            </a:pPr>
            <a:r>
              <a:rPr lang="en-GB" dirty="0"/>
              <a:t>Great </a:t>
            </a:r>
            <a:r>
              <a:rPr lang="en-GB" dirty="0" smtClean="0"/>
              <a:t>maintenance </a:t>
            </a:r>
            <a:r>
              <a:rPr lang="en-GB" dirty="0"/>
              <a:t>effort on distributions</a:t>
            </a:r>
          </a:p>
          <a:p>
            <a:pPr marL="0" indent="0" algn="ctr">
              <a:buNone/>
            </a:pPr>
            <a:endParaRPr lang="en-GB" dirty="0"/>
          </a:p>
          <a:p>
            <a:pPr marL="0" indent="0" algn="ctr">
              <a:buNone/>
            </a:pPr>
            <a:endParaRPr lang="en-GB" sz="2800" dirty="0"/>
          </a:p>
          <a:p>
            <a:pPr marL="0" indent="0" algn="ctr">
              <a:buNone/>
            </a:pPr>
            <a:r>
              <a:rPr lang="en-GB" dirty="0" smtClean="0"/>
              <a:t>Risk </a:t>
            </a:r>
            <a:r>
              <a:rPr lang="en-GB" dirty="0"/>
              <a:t>of distributions dropping Xen </a:t>
            </a:r>
            <a:r>
              <a:rPr lang="en-GB" dirty="0" smtClean="0"/>
              <a:t>support</a:t>
            </a:r>
          </a:p>
          <a:p>
            <a:pPr marL="0" indent="0" algn="ctr">
              <a:buNone/>
            </a:pPr>
            <a:r>
              <a:rPr lang="en-GB" dirty="0" smtClean="0"/>
              <a:t>Xen harder to use</a:t>
            </a:r>
            <a:endParaRPr lang="en-GB" dirty="0"/>
          </a:p>
          <a:p>
            <a:pPr marL="0" indent="0" algn="ctr">
              <a:buNone/>
            </a:pPr>
            <a:endParaRPr lang="en-GB" dirty="0"/>
          </a:p>
        </p:txBody>
      </p:sp>
      <p:sp>
        <p:nvSpPr>
          <p:cNvPr id="3" name="Title 2"/>
          <p:cNvSpPr>
            <a:spLocks noGrp="1"/>
          </p:cNvSpPr>
          <p:nvPr>
            <p:ph type="title"/>
          </p:nvPr>
        </p:nvSpPr>
        <p:spPr/>
        <p:txBody>
          <a:bodyPr/>
          <a:lstStyle/>
          <a:p>
            <a:r>
              <a:rPr lang="en-GB" sz="6000" dirty="0" smtClean="0"/>
              <a:t>Xen and the Linux Kerne</a:t>
            </a:r>
            <a:r>
              <a:rPr lang="en-GB" sz="6000" dirty="0"/>
              <a:t>l</a:t>
            </a:r>
          </a:p>
        </p:txBody>
      </p:sp>
      <p:sp>
        <p:nvSpPr>
          <p:cNvPr id="4" name="Chevron 3"/>
          <p:cNvSpPr/>
          <p:nvPr/>
        </p:nvSpPr>
        <p:spPr>
          <a:xfrm rot="5400000">
            <a:off x="5630632" y="2357469"/>
            <a:ext cx="925975" cy="1145893"/>
          </a:xfrm>
          <a:prstGeom prst="chevron">
            <a:avLst/>
          </a:prstGeom>
          <a:gradFill>
            <a:gsLst>
              <a:gs pos="0">
                <a:srgbClr val="0070C0">
                  <a:lumMod val="90000"/>
                  <a:lumOff val="10000"/>
                </a:srgbClr>
              </a:gs>
              <a:gs pos="35000">
                <a:srgbClr val="0070C0">
                  <a:lumMod val="60000"/>
                  <a:lumOff val="40000"/>
                </a:srgbClr>
              </a:gs>
              <a:gs pos="100000">
                <a:srgbClr val="0070C0">
                  <a:lumMod val="20000"/>
                  <a:lumOff val="80000"/>
                </a:srgbClr>
              </a:gs>
            </a:gsLst>
          </a:gradFill>
          <a:ln w="47625">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a:solidFill>
                <a:schemeClr val="tx1"/>
              </a:solidFill>
            </a:endParaRPr>
          </a:p>
        </p:txBody>
      </p:sp>
      <p:pic>
        <p:nvPicPr>
          <p:cNvPr id="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7484" y="2328779"/>
            <a:ext cx="1541088" cy="172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hevron 6"/>
          <p:cNvSpPr/>
          <p:nvPr/>
        </p:nvSpPr>
        <p:spPr>
          <a:xfrm rot="5400000">
            <a:off x="5628922" y="4009873"/>
            <a:ext cx="925975" cy="1145893"/>
          </a:xfrm>
          <a:prstGeom prst="chevron">
            <a:avLst/>
          </a:prstGeom>
          <a:gradFill>
            <a:gsLst>
              <a:gs pos="0">
                <a:srgbClr val="0070C0">
                  <a:lumMod val="90000"/>
                  <a:lumOff val="10000"/>
                </a:srgbClr>
              </a:gs>
              <a:gs pos="35000">
                <a:srgbClr val="0070C0">
                  <a:lumMod val="60000"/>
                  <a:lumOff val="40000"/>
                </a:srgbClr>
              </a:gs>
              <a:gs pos="100000">
                <a:srgbClr val="0070C0">
                  <a:lumMod val="20000"/>
                  <a:lumOff val="80000"/>
                </a:srgbClr>
              </a:gs>
            </a:gsLst>
          </a:gradFill>
          <a:ln w="47625">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045846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lgn="ctr">
              <a:buNone/>
            </a:pPr>
            <a:r>
              <a:rPr lang="en-GB" dirty="0" smtClean="0"/>
              <a:t>PVOPS Project</a:t>
            </a:r>
          </a:p>
          <a:p>
            <a:pPr marL="0" indent="0" algn="ctr">
              <a:buNone/>
            </a:pPr>
            <a:r>
              <a:rPr lang="en-GB" dirty="0" smtClean="0"/>
              <a:t/>
            </a:r>
            <a:br>
              <a:rPr lang="en-GB" dirty="0" smtClean="0"/>
            </a:br>
            <a:endParaRPr lang="en-GB" sz="1800" dirty="0" smtClean="0"/>
          </a:p>
          <a:p>
            <a:pPr marL="0" indent="0" algn="ctr">
              <a:buNone/>
            </a:pPr>
            <a:r>
              <a:rPr lang="en-GB" sz="4000" b="1" dirty="0" smtClean="0"/>
              <a:t>Xen Domain 0 in Linux 3.0+</a:t>
            </a:r>
            <a:br>
              <a:rPr lang="en-GB" sz="4000" b="1" dirty="0" smtClean="0"/>
            </a:br>
            <a:r>
              <a:rPr lang="en-GB" dirty="0" smtClean="0"/>
              <a:t>(it is functional but not yet fully optimized)</a:t>
            </a:r>
            <a:r>
              <a:rPr lang="en-GB" sz="2400" dirty="0" smtClean="0"/>
              <a:t/>
            </a:r>
            <a:br>
              <a:rPr lang="en-GB" sz="2400" dirty="0" smtClean="0"/>
            </a:br>
            <a:endParaRPr lang="en-GB" sz="2000" dirty="0" smtClean="0"/>
          </a:p>
          <a:p>
            <a:pPr marL="0" indent="0" algn="ctr">
              <a:buNone/>
            </a:pPr>
            <a:r>
              <a:rPr lang="en-GB" dirty="0" smtClean="0"/>
              <a:t/>
            </a:r>
            <a:br>
              <a:rPr lang="en-GB" dirty="0" smtClean="0"/>
            </a:br>
            <a:r>
              <a:rPr lang="en-GB" dirty="0" smtClean="0"/>
              <a:t>On-going work to round out the feature set in Linux 3.2 +</a:t>
            </a:r>
            <a:endParaRPr lang="en-GB" dirty="0"/>
          </a:p>
        </p:txBody>
      </p:sp>
      <p:sp>
        <p:nvSpPr>
          <p:cNvPr id="3" name="Title 2"/>
          <p:cNvSpPr>
            <a:spLocks noGrp="1"/>
          </p:cNvSpPr>
          <p:nvPr>
            <p:ph type="title"/>
          </p:nvPr>
        </p:nvSpPr>
        <p:spPr/>
        <p:txBody>
          <a:bodyPr/>
          <a:lstStyle/>
          <a:p>
            <a:r>
              <a:rPr lang="en-GB" sz="6000" dirty="0" smtClean="0"/>
              <a:t>Current State</a:t>
            </a:r>
            <a:endParaRPr lang="en-GB" sz="6000" dirty="0"/>
          </a:p>
        </p:txBody>
      </p:sp>
      <p:sp>
        <p:nvSpPr>
          <p:cNvPr id="5" name="Chevron 4"/>
          <p:cNvSpPr/>
          <p:nvPr/>
        </p:nvSpPr>
        <p:spPr>
          <a:xfrm rot="5400000">
            <a:off x="5678331" y="2309770"/>
            <a:ext cx="830576" cy="1145893"/>
          </a:xfrm>
          <a:prstGeom prst="chevron">
            <a:avLst/>
          </a:prstGeom>
          <a:gradFill>
            <a:gsLst>
              <a:gs pos="0">
                <a:srgbClr val="0070C0">
                  <a:lumMod val="90000"/>
                  <a:lumOff val="10000"/>
                </a:srgbClr>
              </a:gs>
              <a:gs pos="35000">
                <a:srgbClr val="0070C0">
                  <a:lumMod val="60000"/>
                  <a:lumOff val="40000"/>
                </a:srgbClr>
              </a:gs>
              <a:gs pos="100000">
                <a:srgbClr val="0070C0">
                  <a:lumMod val="20000"/>
                  <a:lumOff val="80000"/>
                </a:srgbClr>
              </a:gs>
            </a:gsLst>
          </a:gradFill>
          <a:ln w="47625">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a:solidFill>
                <a:schemeClr val="tx1"/>
              </a:solidFill>
            </a:endParaRPr>
          </a:p>
        </p:txBody>
      </p:sp>
      <p:sp>
        <p:nvSpPr>
          <p:cNvPr id="6" name="Chevron 5"/>
          <p:cNvSpPr/>
          <p:nvPr/>
        </p:nvSpPr>
        <p:spPr>
          <a:xfrm rot="5400000">
            <a:off x="5688589" y="4370578"/>
            <a:ext cx="810060" cy="1145893"/>
          </a:xfrm>
          <a:prstGeom prst="chevron">
            <a:avLst/>
          </a:prstGeom>
          <a:gradFill>
            <a:gsLst>
              <a:gs pos="0">
                <a:srgbClr val="0070C0">
                  <a:lumMod val="90000"/>
                  <a:lumOff val="10000"/>
                </a:srgbClr>
              </a:gs>
              <a:gs pos="35000">
                <a:srgbClr val="0070C0">
                  <a:lumMod val="60000"/>
                  <a:lumOff val="40000"/>
                </a:srgbClr>
              </a:gs>
              <a:gs pos="100000">
                <a:srgbClr val="0070C0">
                  <a:lumMod val="20000"/>
                  <a:lumOff val="80000"/>
                </a:srgbClr>
              </a:gs>
            </a:gsLst>
          </a:gradFill>
          <a:ln w="47625">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a:solidFill>
                <a:schemeClr val="tx1"/>
              </a:solidFill>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7484" y="2328779"/>
            <a:ext cx="1541088" cy="172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4575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6000" dirty="0" smtClean="0"/>
              <a:t>XCP Project</a:t>
            </a:r>
            <a:endParaRPr lang="en-GB" sz="6000" dirty="0"/>
          </a:p>
        </p:txBody>
      </p:sp>
    </p:spTree>
    <p:extLst>
      <p:ext uri="{BB962C8B-B14F-4D97-AF65-F5344CB8AC3E}">
        <p14:creationId xmlns:p14="http://schemas.microsoft.com/office/powerpoint/2010/main" val="4019795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403" y="273692"/>
            <a:ext cx="10966595" cy="1145186"/>
          </a:xfrm>
        </p:spPr>
        <p:txBody>
          <a:bodyPr tIns="38807"/>
          <a:lstStyle/>
          <a:p>
            <a:pPr algn="l"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6000" dirty="0" smtClean="0"/>
              <a:t>XCP</a:t>
            </a:r>
          </a:p>
        </p:txBody>
      </p:sp>
      <p:sp>
        <p:nvSpPr>
          <p:cNvPr id="5124" name="Rectangle 2"/>
          <p:cNvSpPr txBox="1">
            <a:spLocks noChangeArrowheads="1"/>
          </p:cNvSpPr>
          <p:nvPr/>
        </p:nvSpPr>
        <p:spPr bwMode="auto">
          <a:xfrm>
            <a:off x="6254478" y="1999485"/>
            <a:ext cx="5251068" cy="417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8224" rIns="0" bIns="0"/>
          <a:lstStyle>
            <a:lvl1pPr marL="431800" indent="-3238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DejaVu Sans" charset="0"/>
                <a:cs typeface="DejaVu Sans"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DejaVu Sans" charset="0"/>
                <a:cs typeface="DejaVu Sans"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DejaVu Sans" charset="0"/>
                <a:cs typeface="DejaVu Sans"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DejaVu Sans" charset="0"/>
                <a:cs typeface="DejaVu Sans"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DejaVu Sans" charset="0"/>
                <a:cs typeface="DejaVu San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DejaVu Sans" charset="0"/>
                <a:cs typeface="DejaVu San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DejaVu Sans" charset="0"/>
                <a:cs typeface="DejaVu San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DejaVu Sans" charset="0"/>
                <a:cs typeface="DejaVu San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DejaVu Sans" charset="0"/>
                <a:cs typeface="DejaVu Sans" charset="0"/>
              </a:defRPr>
            </a:lvl9pPr>
          </a:lstStyle>
          <a:p>
            <a:pPr eaLnBrk="1">
              <a:spcAft>
                <a:spcPts val="1413"/>
              </a:spcAft>
              <a:buSzPct val="45000"/>
              <a:buFont typeface="Wingdings" pitchFamily="2" charset="2"/>
              <a:buChar char=""/>
            </a:pPr>
            <a:r>
              <a:rPr lang="en-US" sz="2800" dirty="0" smtClean="0">
                <a:solidFill>
                  <a:srgbClr val="000000"/>
                </a:solidFill>
                <a:latin typeface="Calibri" pitchFamily="34" charset="0"/>
              </a:rPr>
              <a:t>Complete vertical </a:t>
            </a:r>
            <a:r>
              <a:rPr lang="en-US" sz="2800" dirty="0">
                <a:solidFill>
                  <a:srgbClr val="000000"/>
                </a:solidFill>
                <a:latin typeface="Calibri" pitchFamily="34" charset="0"/>
              </a:rPr>
              <a:t>stack for server virtualization</a:t>
            </a:r>
          </a:p>
          <a:p>
            <a:pPr eaLnBrk="1">
              <a:spcAft>
                <a:spcPts val="1413"/>
              </a:spcAft>
              <a:buSzPct val="45000"/>
              <a:buFont typeface="Wingdings" pitchFamily="2" charset="2"/>
              <a:buChar char=""/>
            </a:pPr>
            <a:r>
              <a:rPr lang="en-US" sz="2800" dirty="0">
                <a:solidFill>
                  <a:srgbClr val="000000"/>
                </a:solidFill>
                <a:latin typeface="Calibri" pitchFamily="34" charset="0"/>
              </a:rPr>
              <a:t>Distributed as a closed appliance </a:t>
            </a:r>
            <a:r>
              <a:rPr lang="en-US" sz="2800" dirty="0" smtClean="0">
                <a:solidFill>
                  <a:srgbClr val="000000"/>
                </a:solidFill>
                <a:latin typeface="Calibri" pitchFamily="34" charset="0"/>
              </a:rPr>
              <a:t>(ISO) with </a:t>
            </a:r>
            <a:r>
              <a:rPr lang="en-US" sz="2800" dirty="0" err="1">
                <a:solidFill>
                  <a:srgbClr val="000000"/>
                </a:solidFill>
                <a:latin typeface="Calibri" pitchFamily="34" charset="0"/>
              </a:rPr>
              <a:t>CentOS</a:t>
            </a:r>
            <a:r>
              <a:rPr lang="en-US" sz="2800" dirty="0">
                <a:solidFill>
                  <a:srgbClr val="000000"/>
                </a:solidFill>
                <a:latin typeface="Calibri" pitchFamily="34" charset="0"/>
              </a:rPr>
              <a:t> 5.5 Dom0, </a:t>
            </a:r>
            <a:r>
              <a:rPr lang="en-US" sz="2800" dirty="0" err="1">
                <a:solidFill>
                  <a:srgbClr val="000000"/>
                </a:solidFill>
                <a:latin typeface="Calibri" pitchFamily="34" charset="0"/>
              </a:rPr>
              <a:t>misc</a:t>
            </a:r>
            <a:r>
              <a:rPr lang="en-US" sz="2800" dirty="0">
                <a:solidFill>
                  <a:srgbClr val="000000"/>
                </a:solidFill>
                <a:latin typeface="Calibri" pitchFamily="34" charset="0"/>
              </a:rPr>
              <a:t> </a:t>
            </a:r>
            <a:r>
              <a:rPr lang="en-US" sz="2800" dirty="0" err="1">
                <a:solidFill>
                  <a:srgbClr val="000000"/>
                </a:solidFill>
                <a:latin typeface="Calibri" pitchFamily="34" charset="0"/>
              </a:rPr>
              <a:t>DomU’s</a:t>
            </a:r>
            <a:r>
              <a:rPr lang="en-US" sz="2800" dirty="0">
                <a:solidFill>
                  <a:srgbClr val="000000"/>
                </a:solidFill>
                <a:latin typeface="Calibri" pitchFamily="34" charset="0"/>
              </a:rPr>
              <a:t>, network &amp; storage support and Xen API</a:t>
            </a:r>
          </a:p>
          <a:p>
            <a:pPr eaLnBrk="1">
              <a:spcAft>
                <a:spcPts val="1413"/>
              </a:spcAft>
              <a:buSzPct val="45000"/>
              <a:buFont typeface="Wingdings" pitchFamily="2" charset="2"/>
              <a:buChar char=""/>
            </a:pPr>
            <a:r>
              <a:rPr lang="en-US" sz="2800" dirty="0" smtClean="0">
                <a:solidFill>
                  <a:srgbClr val="000000"/>
                </a:solidFill>
                <a:latin typeface="Calibri" pitchFamily="34" charset="0"/>
              </a:rPr>
              <a:t>Open </a:t>
            </a:r>
            <a:r>
              <a:rPr lang="en-US" sz="2800" dirty="0">
                <a:solidFill>
                  <a:srgbClr val="000000"/>
                </a:solidFill>
                <a:latin typeface="Calibri" pitchFamily="34" charset="0"/>
              </a:rPr>
              <a:t>source distribution of </a:t>
            </a:r>
            <a:r>
              <a:rPr lang="en-US" sz="2800" dirty="0" smtClean="0">
                <a:solidFill>
                  <a:srgbClr val="000000"/>
                </a:solidFill>
                <a:latin typeface="Calibri" pitchFamily="34" charset="0"/>
              </a:rPr>
              <a:t>Citrix </a:t>
            </a:r>
            <a:r>
              <a:rPr lang="en-US" sz="2800" dirty="0" err="1" smtClean="0">
                <a:solidFill>
                  <a:srgbClr val="000000"/>
                </a:solidFill>
                <a:latin typeface="Calibri" pitchFamily="34" charset="0"/>
              </a:rPr>
              <a:t>XenServer</a:t>
            </a:r>
            <a:endParaRPr lang="en-US" sz="2800" dirty="0">
              <a:solidFill>
                <a:srgbClr val="000000"/>
              </a:solidFill>
              <a:latin typeface="Calibri" pitchFamily="34" charset="0"/>
            </a:endParaRPr>
          </a:p>
        </p:txBody>
      </p:sp>
      <p:pic>
        <p:nvPicPr>
          <p:cNvPr id="4098" name="Picture 2" descr="C:\Users\larsk.CITRITE\Desktop\Picture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04" y="1720417"/>
            <a:ext cx="4999038" cy="477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026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1"/>
          </p:nvPr>
        </p:nvSpPr>
        <p:spPr>
          <a:xfrm>
            <a:off x="914042" y="1809239"/>
            <a:ext cx="10611207" cy="4117182"/>
          </a:xfrm>
        </p:spPr>
        <p:txBody>
          <a:bodyPr lIns="0" tIns="0" rIns="0" bIns="0"/>
          <a:lstStyle/>
          <a:p>
            <a:pPr marL="457200" lvl="1" indent="-342900">
              <a:lnSpc>
                <a:spcPct val="95000"/>
              </a:lnSpc>
              <a:spcBef>
                <a:spcPct val="0"/>
              </a:spcBef>
              <a:buClr>
                <a:srgbClr val="000000"/>
              </a:buClr>
              <a:buFontTx/>
              <a:buChar char="•"/>
            </a:pPr>
            <a:r>
              <a:rPr lang="en-US" sz="2400" dirty="0">
                <a:solidFill>
                  <a:srgbClr val="000000"/>
                </a:solidFill>
              </a:rPr>
              <a:t>Open source version of Citrix </a:t>
            </a:r>
            <a:r>
              <a:rPr lang="en-US" sz="2400" dirty="0" err="1">
                <a:solidFill>
                  <a:srgbClr val="000000"/>
                </a:solidFill>
              </a:rPr>
              <a:t>XenServer</a:t>
            </a:r>
            <a:endParaRPr lang="en-US" sz="2400" dirty="0"/>
          </a:p>
          <a:p>
            <a:pPr marL="914400" lvl="2" indent="-342900">
              <a:lnSpc>
                <a:spcPct val="95000"/>
              </a:lnSpc>
              <a:spcBef>
                <a:spcPct val="0"/>
              </a:spcBef>
              <a:buClr>
                <a:srgbClr val="000000"/>
              </a:buClr>
              <a:buSzPct val="80000"/>
              <a:buFont typeface="Wingdings" pitchFamily="2" charset="2"/>
              <a:buChar char="§"/>
            </a:pPr>
            <a:r>
              <a:rPr lang="en-US" sz="2200" dirty="0" smtClean="0">
                <a:solidFill>
                  <a:srgbClr val="000000"/>
                </a:solidFill>
              </a:rPr>
              <a:t> </a:t>
            </a:r>
            <a:r>
              <a:rPr lang="en-US" sz="2200" dirty="0" smtClean="0">
                <a:solidFill>
                  <a:srgbClr val="000000"/>
                </a:solidFill>
                <a:hlinkClick r:id="rId3"/>
              </a:rPr>
              <a:t>wiki.xen.org/wiki/XCP/</a:t>
            </a:r>
            <a:r>
              <a:rPr lang="en-US" sz="2200" dirty="0" err="1" smtClean="0">
                <a:solidFill>
                  <a:srgbClr val="000000"/>
                </a:solidFill>
                <a:hlinkClick r:id="rId3"/>
              </a:rPr>
              <a:t>XenServer_Feature_Matrix</a:t>
            </a:r>
            <a:endParaRPr lang="en-US" sz="2200" dirty="0" smtClean="0"/>
          </a:p>
          <a:p>
            <a:pPr marL="0" indent="0">
              <a:lnSpc>
                <a:spcPct val="95000"/>
              </a:lnSpc>
              <a:spcBef>
                <a:spcPct val="0"/>
              </a:spcBef>
              <a:buFontTx/>
              <a:buNone/>
            </a:pPr>
            <a:endParaRPr lang="en-US" sz="700" dirty="0">
              <a:solidFill>
                <a:srgbClr val="000000"/>
              </a:solidFill>
            </a:endParaRPr>
          </a:p>
          <a:p>
            <a:pPr marL="114300" lvl="1" indent="0">
              <a:lnSpc>
                <a:spcPct val="95000"/>
              </a:lnSpc>
              <a:spcBef>
                <a:spcPct val="0"/>
              </a:spcBef>
              <a:buClr>
                <a:srgbClr val="000000"/>
              </a:buClr>
              <a:buNone/>
            </a:pPr>
            <a:endParaRPr lang="en-US" sz="700" dirty="0">
              <a:solidFill>
                <a:srgbClr val="000000"/>
              </a:solidFill>
            </a:endParaRPr>
          </a:p>
          <a:p>
            <a:pPr marL="457200" lvl="1" indent="-342900">
              <a:lnSpc>
                <a:spcPct val="95000"/>
              </a:lnSpc>
              <a:spcBef>
                <a:spcPct val="0"/>
              </a:spcBef>
              <a:buClr>
                <a:srgbClr val="000000"/>
              </a:buClr>
              <a:buFontTx/>
              <a:buChar char="•"/>
            </a:pPr>
            <a:r>
              <a:rPr lang="en-US" sz="2400" dirty="0" smtClean="0">
                <a:solidFill>
                  <a:srgbClr val="000000"/>
                </a:solidFill>
              </a:rPr>
              <a:t>Enterprise-ready </a:t>
            </a:r>
            <a:r>
              <a:rPr lang="en-US" sz="2400" dirty="0">
                <a:solidFill>
                  <a:srgbClr val="000000"/>
                </a:solidFill>
              </a:rPr>
              <a:t>server virtualization and cloud </a:t>
            </a:r>
            <a:r>
              <a:rPr lang="en-US" sz="2400" dirty="0" smtClean="0">
                <a:solidFill>
                  <a:srgbClr val="000000"/>
                </a:solidFill>
              </a:rPr>
              <a:t>platform</a:t>
            </a:r>
          </a:p>
          <a:p>
            <a:pPr marL="857250" lvl="2" indent="-342900">
              <a:lnSpc>
                <a:spcPct val="95000"/>
              </a:lnSpc>
              <a:spcBef>
                <a:spcPct val="0"/>
              </a:spcBef>
              <a:buClr>
                <a:srgbClr val="000000"/>
              </a:buClr>
              <a:buFont typeface="Wingdings" pitchFamily="2" charset="2"/>
              <a:buChar char="§"/>
            </a:pPr>
            <a:r>
              <a:rPr lang="en-US" sz="2200" dirty="0" smtClean="0">
                <a:solidFill>
                  <a:srgbClr val="000000"/>
                </a:solidFill>
              </a:rPr>
              <a:t>Extends Xen beyond one physical machine and other functionality</a:t>
            </a:r>
          </a:p>
          <a:p>
            <a:pPr marL="857250" lvl="2" indent="-342900">
              <a:lnSpc>
                <a:spcPct val="95000"/>
              </a:lnSpc>
              <a:spcBef>
                <a:spcPct val="0"/>
              </a:spcBef>
              <a:buClr>
                <a:srgbClr val="000000"/>
              </a:buClr>
              <a:buFont typeface="Wingdings" pitchFamily="2" charset="2"/>
              <a:buChar char="§"/>
            </a:pPr>
            <a:r>
              <a:rPr lang="en-US" sz="2200" dirty="0" smtClean="0">
                <a:solidFill>
                  <a:srgbClr val="000000"/>
                </a:solidFill>
              </a:rPr>
              <a:t>Lots of other additional functionality compared to Xen</a:t>
            </a:r>
            <a:endParaRPr lang="en-US" sz="2200" dirty="0"/>
          </a:p>
          <a:p>
            <a:pPr marL="0" indent="0">
              <a:lnSpc>
                <a:spcPct val="95000"/>
              </a:lnSpc>
              <a:spcBef>
                <a:spcPct val="0"/>
              </a:spcBef>
              <a:buFontTx/>
              <a:buNone/>
            </a:pPr>
            <a:endParaRPr lang="en-US" sz="700" dirty="0">
              <a:solidFill>
                <a:srgbClr val="000000"/>
              </a:solidFill>
            </a:endParaRPr>
          </a:p>
          <a:p>
            <a:pPr marL="457200" lvl="1" indent="-342900">
              <a:lnSpc>
                <a:spcPct val="95000"/>
              </a:lnSpc>
              <a:spcBef>
                <a:spcPct val="0"/>
              </a:spcBef>
              <a:buClr>
                <a:srgbClr val="000000"/>
              </a:buClr>
              <a:buFontTx/>
              <a:buChar char="•"/>
            </a:pPr>
            <a:r>
              <a:rPr lang="en-US" sz="2400" dirty="0">
                <a:solidFill>
                  <a:srgbClr val="000000"/>
                </a:solidFill>
              </a:rPr>
              <a:t>Built-in support and templates for Windows and Linux </a:t>
            </a:r>
            <a:r>
              <a:rPr lang="en-US" sz="2400" dirty="0" smtClean="0">
                <a:solidFill>
                  <a:srgbClr val="000000"/>
                </a:solidFill>
              </a:rPr>
              <a:t>guests</a:t>
            </a:r>
            <a:endParaRPr lang="en-US" sz="700" dirty="0">
              <a:solidFill>
                <a:srgbClr val="000000"/>
              </a:solidFill>
            </a:endParaRPr>
          </a:p>
          <a:p>
            <a:pPr marL="457200" lvl="1" indent="-342900">
              <a:lnSpc>
                <a:spcPct val="95000"/>
              </a:lnSpc>
              <a:spcBef>
                <a:spcPct val="0"/>
              </a:spcBef>
              <a:buClr>
                <a:srgbClr val="000000"/>
              </a:buClr>
              <a:buFontTx/>
              <a:buChar char="•"/>
            </a:pPr>
            <a:endParaRPr lang="en-US" sz="700" dirty="0" smtClean="0">
              <a:solidFill>
                <a:srgbClr val="000000"/>
              </a:solidFill>
            </a:endParaRPr>
          </a:p>
          <a:p>
            <a:pPr marL="457200" lvl="1" indent="-342900">
              <a:lnSpc>
                <a:spcPct val="95000"/>
              </a:lnSpc>
              <a:spcBef>
                <a:spcPct val="0"/>
              </a:spcBef>
              <a:buClr>
                <a:srgbClr val="000000"/>
              </a:buClr>
              <a:buFontTx/>
              <a:buChar char="•"/>
            </a:pPr>
            <a:r>
              <a:rPr lang="en-US" sz="2400" dirty="0" smtClean="0">
                <a:solidFill>
                  <a:srgbClr val="000000"/>
                </a:solidFill>
              </a:rPr>
              <a:t>Datacenter </a:t>
            </a:r>
            <a:r>
              <a:rPr lang="en-US" sz="2400" dirty="0">
                <a:solidFill>
                  <a:srgbClr val="000000"/>
                </a:solidFill>
              </a:rPr>
              <a:t>and cloud-ready management </a:t>
            </a:r>
            <a:r>
              <a:rPr lang="en-US" sz="2400" dirty="0" smtClean="0">
                <a:solidFill>
                  <a:srgbClr val="000000"/>
                </a:solidFill>
              </a:rPr>
              <a:t>API</a:t>
            </a:r>
            <a:endParaRPr lang="en-US" sz="2400" dirty="0" smtClean="0"/>
          </a:p>
          <a:p>
            <a:pPr marL="857250" lvl="2" indent="-342900">
              <a:lnSpc>
                <a:spcPct val="95000"/>
              </a:lnSpc>
              <a:spcBef>
                <a:spcPct val="0"/>
              </a:spcBef>
              <a:buClr>
                <a:srgbClr val="000000"/>
              </a:buClr>
              <a:buFont typeface="Wingdings" pitchFamily="2" charset="2"/>
              <a:buChar char="§"/>
            </a:pPr>
            <a:r>
              <a:rPr lang="en-US" sz="2200" dirty="0" err="1" smtClean="0">
                <a:solidFill>
                  <a:srgbClr val="000000"/>
                </a:solidFill>
              </a:rPr>
              <a:t>XenAPI</a:t>
            </a:r>
            <a:r>
              <a:rPr lang="en-US" sz="2200" dirty="0" smtClean="0">
                <a:solidFill>
                  <a:srgbClr val="000000"/>
                </a:solidFill>
              </a:rPr>
              <a:t> (XAPI) is fully open source</a:t>
            </a:r>
            <a:endParaRPr lang="en-US" sz="2200" dirty="0" smtClean="0"/>
          </a:p>
          <a:p>
            <a:pPr marL="857250" lvl="2" indent="-342900">
              <a:lnSpc>
                <a:spcPct val="95000"/>
              </a:lnSpc>
              <a:spcBef>
                <a:spcPct val="0"/>
              </a:spcBef>
              <a:buClr>
                <a:srgbClr val="000000"/>
              </a:buClr>
              <a:buFont typeface="Wingdings" pitchFamily="2" charset="2"/>
              <a:buChar char="§"/>
            </a:pPr>
            <a:r>
              <a:rPr lang="en-US" sz="2200" dirty="0" err="1" smtClean="0">
                <a:solidFill>
                  <a:srgbClr val="000000"/>
                </a:solidFill>
              </a:rPr>
              <a:t>CloudStack</a:t>
            </a:r>
            <a:r>
              <a:rPr lang="en-US" sz="2200" dirty="0" smtClean="0">
                <a:solidFill>
                  <a:srgbClr val="000000"/>
                </a:solidFill>
              </a:rPr>
              <a:t> and </a:t>
            </a:r>
            <a:r>
              <a:rPr lang="en-US" sz="2200" dirty="0" err="1" smtClean="0">
                <a:solidFill>
                  <a:srgbClr val="000000"/>
                </a:solidFill>
              </a:rPr>
              <a:t>OpenStack</a:t>
            </a:r>
            <a:r>
              <a:rPr lang="en-US" sz="2200" dirty="0" smtClean="0">
                <a:solidFill>
                  <a:srgbClr val="000000"/>
                </a:solidFill>
              </a:rPr>
              <a:t> integration</a:t>
            </a:r>
            <a:endParaRPr lang="en-US" sz="2200" dirty="0" smtClean="0"/>
          </a:p>
          <a:p>
            <a:pPr marL="0" indent="0">
              <a:lnSpc>
                <a:spcPct val="95000"/>
              </a:lnSpc>
              <a:spcBef>
                <a:spcPct val="0"/>
              </a:spcBef>
              <a:buFontTx/>
              <a:buNone/>
            </a:pPr>
            <a:endParaRPr lang="en-US" sz="700" dirty="0">
              <a:solidFill>
                <a:srgbClr val="000000"/>
              </a:solidFill>
            </a:endParaRPr>
          </a:p>
          <a:p>
            <a:pPr marL="457200" lvl="1" indent="-342900">
              <a:lnSpc>
                <a:spcPct val="95000"/>
              </a:lnSpc>
              <a:spcBef>
                <a:spcPct val="0"/>
              </a:spcBef>
              <a:buClr>
                <a:srgbClr val="000000"/>
              </a:buClr>
              <a:buFontTx/>
              <a:buChar char="•"/>
            </a:pPr>
            <a:r>
              <a:rPr lang="en-US" sz="2400" dirty="0">
                <a:solidFill>
                  <a:srgbClr val="000000"/>
                </a:solidFill>
              </a:rPr>
              <a:t>Open </a:t>
            </a:r>
            <a:r>
              <a:rPr lang="en-US" sz="2400" dirty="0" err="1">
                <a:solidFill>
                  <a:srgbClr val="000000"/>
                </a:solidFill>
              </a:rPr>
              <a:t>vSwitch</a:t>
            </a:r>
            <a:r>
              <a:rPr lang="en-US" sz="2400" dirty="0">
                <a:solidFill>
                  <a:srgbClr val="000000"/>
                </a:solidFill>
              </a:rPr>
              <a:t> support built-in</a:t>
            </a:r>
          </a:p>
        </p:txBody>
      </p:sp>
      <p:sp>
        <p:nvSpPr>
          <p:cNvPr id="2" name="Title 1"/>
          <p:cNvSpPr>
            <a:spLocks noGrp="1"/>
          </p:cNvSpPr>
          <p:nvPr>
            <p:ph type="title"/>
          </p:nvPr>
        </p:nvSpPr>
        <p:spPr/>
        <p:txBody>
          <a:bodyPr/>
          <a:lstStyle/>
          <a:p>
            <a:r>
              <a:rPr lang="en-GB" sz="6000" dirty="0" smtClean="0"/>
              <a:t>XCP Overview</a:t>
            </a:r>
            <a:endParaRPr lang="en-GB" sz="6000" dirty="0"/>
          </a:p>
        </p:txBody>
      </p:sp>
    </p:spTree>
    <p:extLst>
      <p:ext uri="{BB962C8B-B14F-4D97-AF65-F5344CB8AC3E}">
        <p14:creationId xmlns:p14="http://schemas.microsoft.com/office/powerpoint/2010/main" val="3173182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5400" dirty="0" smtClean="0"/>
              <a:t>A Brief History of Xen in the Cloud</a:t>
            </a:r>
            <a:endParaRPr lang="en-GB" sz="5400" dirty="0"/>
          </a:p>
        </p:txBody>
      </p:sp>
      <p:sp>
        <p:nvSpPr>
          <p:cNvPr id="47" name="TextBox 46"/>
          <p:cNvSpPr txBox="1"/>
          <p:nvPr/>
        </p:nvSpPr>
        <p:spPr>
          <a:xfrm>
            <a:off x="590310" y="3889086"/>
            <a:ext cx="4259484" cy="2031325"/>
          </a:xfrm>
          <a:prstGeom prst="rect">
            <a:avLst/>
          </a:prstGeom>
          <a:noFill/>
        </p:spPr>
        <p:txBody>
          <a:bodyPr wrap="square" rtlCol="0">
            <a:spAutoFit/>
          </a:bodyPr>
          <a:lstStyle/>
          <a:p>
            <a:r>
              <a:rPr lang="en-GB" sz="1800" dirty="0">
                <a:latin typeface="Calibri" pitchFamily="34" charset="0"/>
                <a:cs typeface="Calibri" pitchFamily="34" charset="0"/>
              </a:rPr>
              <a:t>The </a:t>
            </a:r>
            <a:r>
              <a:rPr lang="en-GB" sz="1800" b="1" dirty="0" err="1">
                <a:latin typeface="Calibri" pitchFamily="34" charset="0"/>
                <a:cs typeface="Calibri" pitchFamily="34" charset="0"/>
              </a:rPr>
              <a:t>XenoServer</a:t>
            </a:r>
            <a:r>
              <a:rPr lang="en-GB" sz="1800" dirty="0">
                <a:latin typeface="Calibri" pitchFamily="34" charset="0"/>
                <a:cs typeface="Calibri" pitchFamily="34" charset="0"/>
              </a:rPr>
              <a:t> </a:t>
            </a:r>
            <a:r>
              <a:rPr lang="en-GB" sz="1800" b="1" dirty="0">
                <a:latin typeface="Calibri" pitchFamily="34" charset="0"/>
                <a:cs typeface="Calibri" pitchFamily="34" charset="0"/>
              </a:rPr>
              <a:t>project</a:t>
            </a:r>
            <a:r>
              <a:rPr lang="en-GB" sz="1800" dirty="0">
                <a:latin typeface="Calibri" pitchFamily="34" charset="0"/>
                <a:cs typeface="Calibri" pitchFamily="34" charset="0"/>
              </a:rPr>
              <a:t> is </a:t>
            </a:r>
            <a:r>
              <a:rPr lang="en-GB" sz="1800" dirty="0" smtClean="0">
                <a:latin typeface="Calibri" pitchFamily="34" charset="0"/>
                <a:cs typeface="Calibri" pitchFamily="34" charset="0"/>
              </a:rPr>
              <a:t>building a </a:t>
            </a:r>
            <a:r>
              <a:rPr lang="en-GB" sz="1800" i="1" dirty="0">
                <a:latin typeface="Calibri" pitchFamily="34" charset="0"/>
                <a:cs typeface="Calibri" pitchFamily="34" charset="0"/>
              </a:rPr>
              <a:t>public infrastructure for wide-area distributed computing</a:t>
            </a:r>
            <a:r>
              <a:rPr lang="en-GB" sz="1800" dirty="0">
                <a:latin typeface="Calibri" pitchFamily="34" charset="0"/>
                <a:cs typeface="Calibri" pitchFamily="34" charset="0"/>
              </a:rPr>
              <a:t>. We envisage a world in which </a:t>
            </a:r>
            <a:r>
              <a:rPr lang="en-GB" sz="1800" b="1" dirty="0" err="1">
                <a:latin typeface="Calibri" pitchFamily="34" charset="0"/>
                <a:cs typeface="Calibri" pitchFamily="34" charset="0"/>
              </a:rPr>
              <a:t>XenoServer</a:t>
            </a:r>
            <a:r>
              <a:rPr lang="en-GB" sz="1800" dirty="0">
                <a:latin typeface="Calibri" pitchFamily="34" charset="0"/>
                <a:cs typeface="Calibri" pitchFamily="34" charset="0"/>
              </a:rPr>
              <a:t> execution platforms will be scattered across the globe and available for any member of the public to submit code for execution. </a:t>
            </a:r>
          </a:p>
        </p:txBody>
      </p:sp>
      <p:sp>
        <p:nvSpPr>
          <p:cNvPr id="49" name="TextBox 48"/>
          <p:cNvSpPr txBox="1"/>
          <p:nvPr/>
        </p:nvSpPr>
        <p:spPr>
          <a:xfrm>
            <a:off x="5847285" y="3439586"/>
            <a:ext cx="5576928" cy="2369880"/>
          </a:xfrm>
          <a:prstGeom prst="rect">
            <a:avLst/>
          </a:prstGeom>
          <a:noFill/>
        </p:spPr>
        <p:txBody>
          <a:bodyPr wrap="square" rtlCol="0">
            <a:spAutoFit/>
          </a:bodyPr>
          <a:lstStyle/>
          <a:p>
            <a:r>
              <a:rPr lang="en-GB" sz="2000" b="1" u="sng" dirty="0" smtClean="0">
                <a:latin typeface="Calibri" pitchFamily="34" charset="0"/>
                <a:cs typeface="Calibri" pitchFamily="34" charset="0"/>
              </a:rPr>
              <a:t>Global Public Computing</a:t>
            </a:r>
            <a:r>
              <a:rPr lang="en-GB" sz="2000" b="1" dirty="0" smtClean="0">
                <a:latin typeface="Calibri" pitchFamily="34" charset="0"/>
                <a:cs typeface="Calibri" pitchFamily="34" charset="0"/>
              </a:rPr>
              <a:t> </a:t>
            </a:r>
          </a:p>
          <a:p>
            <a:endParaRPr lang="en-GB" sz="1000" b="1" dirty="0" smtClean="0">
              <a:latin typeface="Calibri" pitchFamily="34" charset="0"/>
              <a:cs typeface="Calibri" pitchFamily="34" charset="0"/>
            </a:endParaRPr>
          </a:p>
          <a:p>
            <a:r>
              <a:rPr lang="en-GB" sz="1800" dirty="0" smtClean="0">
                <a:latin typeface="Calibri" pitchFamily="34" charset="0"/>
                <a:cs typeface="Calibri" pitchFamily="34" charset="0"/>
              </a:rPr>
              <a:t>“</a:t>
            </a:r>
            <a:r>
              <a:rPr lang="en-GB" sz="1800" i="1" dirty="0" smtClean="0">
                <a:latin typeface="Calibri" pitchFamily="34" charset="0"/>
                <a:cs typeface="Calibri" pitchFamily="34" charset="0"/>
              </a:rPr>
              <a:t>This </a:t>
            </a:r>
            <a:r>
              <a:rPr lang="en-GB" sz="1800" i="1" dirty="0">
                <a:latin typeface="Calibri" pitchFamily="34" charset="0"/>
                <a:cs typeface="Calibri" pitchFamily="34" charset="0"/>
              </a:rPr>
              <a:t>dissertation proposes a new distributed computing </a:t>
            </a:r>
            <a:r>
              <a:rPr lang="en-GB" sz="1800" i="1" dirty="0" smtClean="0">
                <a:latin typeface="Calibri" pitchFamily="34" charset="0"/>
                <a:cs typeface="Calibri" pitchFamily="34" charset="0"/>
              </a:rPr>
              <a:t/>
            </a:r>
            <a:br>
              <a:rPr lang="en-GB" sz="1800" i="1" dirty="0" smtClean="0">
                <a:latin typeface="Calibri" pitchFamily="34" charset="0"/>
                <a:cs typeface="Calibri" pitchFamily="34" charset="0"/>
              </a:rPr>
            </a:br>
            <a:r>
              <a:rPr lang="en-GB" sz="1800" i="1" dirty="0" smtClean="0">
                <a:latin typeface="Calibri" pitchFamily="34" charset="0"/>
                <a:cs typeface="Calibri" pitchFamily="34" charset="0"/>
              </a:rPr>
              <a:t>  paradigm</a:t>
            </a:r>
            <a:r>
              <a:rPr lang="en-GB" sz="1800" i="1" dirty="0">
                <a:latin typeface="Calibri" pitchFamily="34" charset="0"/>
                <a:cs typeface="Calibri" pitchFamily="34" charset="0"/>
              </a:rPr>
              <a:t>, termed global public computing, which allows </a:t>
            </a:r>
            <a:r>
              <a:rPr lang="en-GB" sz="1800" i="1" dirty="0" smtClean="0">
                <a:latin typeface="Calibri" pitchFamily="34" charset="0"/>
                <a:cs typeface="Calibri" pitchFamily="34" charset="0"/>
              </a:rPr>
              <a:t/>
            </a:r>
            <a:br>
              <a:rPr lang="en-GB" sz="1800" i="1" dirty="0" smtClean="0">
                <a:latin typeface="Calibri" pitchFamily="34" charset="0"/>
                <a:cs typeface="Calibri" pitchFamily="34" charset="0"/>
              </a:rPr>
            </a:br>
            <a:r>
              <a:rPr lang="en-GB" sz="1800" i="1" dirty="0" smtClean="0">
                <a:latin typeface="Calibri" pitchFamily="34" charset="0"/>
                <a:cs typeface="Calibri" pitchFamily="34" charset="0"/>
              </a:rPr>
              <a:t>  any </a:t>
            </a:r>
            <a:r>
              <a:rPr lang="en-GB" sz="1800" i="1" dirty="0">
                <a:latin typeface="Calibri" pitchFamily="34" charset="0"/>
                <a:cs typeface="Calibri" pitchFamily="34" charset="0"/>
              </a:rPr>
              <a:t>user to run any code anywhere. Such platforms price </a:t>
            </a:r>
            <a:r>
              <a:rPr lang="en-GB" sz="1800" i="1" dirty="0" smtClean="0">
                <a:latin typeface="Calibri" pitchFamily="34" charset="0"/>
                <a:cs typeface="Calibri" pitchFamily="34" charset="0"/>
              </a:rPr>
              <a:t/>
            </a:r>
            <a:br>
              <a:rPr lang="en-GB" sz="1800" i="1" dirty="0" smtClean="0">
                <a:latin typeface="Calibri" pitchFamily="34" charset="0"/>
                <a:cs typeface="Calibri" pitchFamily="34" charset="0"/>
              </a:rPr>
            </a:br>
            <a:r>
              <a:rPr lang="en-GB" sz="1800" i="1" dirty="0" smtClean="0">
                <a:latin typeface="Calibri" pitchFamily="34" charset="0"/>
                <a:cs typeface="Calibri" pitchFamily="34" charset="0"/>
              </a:rPr>
              <a:t>  computing </a:t>
            </a:r>
            <a:r>
              <a:rPr lang="en-GB" sz="1800" i="1" dirty="0">
                <a:latin typeface="Calibri" pitchFamily="34" charset="0"/>
                <a:cs typeface="Calibri" pitchFamily="34" charset="0"/>
              </a:rPr>
              <a:t>resources, and ultimately charge users for </a:t>
            </a:r>
            <a:r>
              <a:rPr lang="en-GB" sz="1800" i="1" dirty="0" smtClean="0">
                <a:latin typeface="Calibri" pitchFamily="34" charset="0"/>
                <a:cs typeface="Calibri" pitchFamily="34" charset="0"/>
              </a:rPr>
              <a:t/>
            </a:r>
            <a:br>
              <a:rPr lang="en-GB" sz="1800" i="1" dirty="0" smtClean="0">
                <a:latin typeface="Calibri" pitchFamily="34" charset="0"/>
                <a:cs typeface="Calibri" pitchFamily="34" charset="0"/>
              </a:rPr>
            </a:br>
            <a:r>
              <a:rPr lang="en-GB" sz="1800" i="1" dirty="0" smtClean="0">
                <a:latin typeface="Calibri" pitchFamily="34" charset="0"/>
                <a:cs typeface="Calibri" pitchFamily="34" charset="0"/>
              </a:rPr>
              <a:t>  resources </a:t>
            </a:r>
            <a:r>
              <a:rPr lang="en-GB" sz="1800" i="1" dirty="0">
                <a:latin typeface="Calibri" pitchFamily="34" charset="0"/>
                <a:cs typeface="Calibri" pitchFamily="34" charset="0"/>
              </a:rPr>
              <a:t>consumed</a:t>
            </a:r>
            <a:r>
              <a:rPr lang="en-GB" sz="1800" i="1" dirty="0" smtClean="0">
                <a:latin typeface="Calibri" pitchFamily="34" charset="0"/>
                <a:cs typeface="Calibri" pitchFamily="34" charset="0"/>
              </a:rPr>
              <a:t>.“</a:t>
            </a:r>
          </a:p>
          <a:p>
            <a:endParaRPr lang="en-GB" sz="1000" i="1" dirty="0">
              <a:latin typeface="Calibri" pitchFamily="34" charset="0"/>
              <a:cs typeface="Calibri" pitchFamily="34" charset="0"/>
            </a:endParaRPr>
          </a:p>
          <a:p>
            <a:r>
              <a:rPr lang="en-GB" sz="1800" dirty="0" err="1" smtClean="0">
                <a:latin typeface="Calibri" pitchFamily="34" charset="0"/>
                <a:cs typeface="Calibri" pitchFamily="34" charset="0"/>
              </a:rPr>
              <a:t>Evangelos</a:t>
            </a:r>
            <a:r>
              <a:rPr lang="en-GB" sz="1800" dirty="0" smtClean="0">
                <a:latin typeface="Calibri" pitchFamily="34" charset="0"/>
                <a:cs typeface="Calibri" pitchFamily="34" charset="0"/>
              </a:rPr>
              <a:t> </a:t>
            </a:r>
            <a:r>
              <a:rPr lang="en-GB" sz="1800" dirty="0" err="1">
                <a:latin typeface="Calibri" pitchFamily="34" charset="0"/>
                <a:cs typeface="Calibri" pitchFamily="34" charset="0"/>
              </a:rPr>
              <a:t>Kotsovinos</a:t>
            </a:r>
            <a:r>
              <a:rPr lang="en-GB" sz="1800" dirty="0">
                <a:latin typeface="Calibri" pitchFamily="34" charset="0"/>
                <a:cs typeface="Calibri" pitchFamily="34" charset="0"/>
              </a:rPr>
              <a:t>, PhD dissertation, </a:t>
            </a:r>
            <a:r>
              <a:rPr lang="en-GB" sz="1800" dirty="0" smtClean="0">
                <a:latin typeface="Calibri" pitchFamily="34" charset="0"/>
                <a:cs typeface="Calibri" pitchFamily="34" charset="0"/>
              </a:rPr>
              <a:t>2004</a:t>
            </a:r>
            <a:endParaRPr lang="en-GB" sz="1800" dirty="0">
              <a:latin typeface="Calibri" pitchFamily="34" charset="0"/>
              <a:cs typeface="Calibri" pitchFamily="34" charset="0"/>
            </a:endParaRPr>
          </a:p>
        </p:txBody>
      </p:sp>
      <p:cxnSp>
        <p:nvCxnSpPr>
          <p:cNvPr id="50" name="직선 화살표 연결선 9"/>
          <p:cNvCxnSpPr/>
          <p:nvPr/>
        </p:nvCxnSpPr>
        <p:spPr>
          <a:xfrm flipV="1">
            <a:off x="659757" y="2696901"/>
            <a:ext cx="10926501" cy="2"/>
          </a:xfrm>
          <a:prstGeom prst="straightConnector1">
            <a:avLst/>
          </a:prstGeom>
          <a:ln w="476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1" name="직선 연결선 10"/>
          <p:cNvCxnSpPr/>
          <p:nvPr/>
        </p:nvCxnSpPr>
        <p:spPr>
          <a:xfrm rot="5400000">
            <a:off x="776445" y="2670003"/>
            <a:ext cx="50006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90310" y="1938130"/>
            <a:ext cx="1527858" cy="523220"/>
          </a:xfrm>
          <a:prstGeom prst="rect">
            <a:avLst/>
          </a:prstGeom>
          <a:noFill/>
        </p:spPr>
        <p:txBody>
          <a:bodyPr wrap="square" rtlCol="0">
            <a:spAutoFit/>
          </a:bodyPr>
          <a:lstStyle/>
          <a:p>
            <a:r>
              <a:rPr lang="en-US" altLang="ko-KR" sz="2800" b="1" dirty="0" smtClean="0">
                <a:latin typeface="Calibri" pitchFamily="34" charset="0"/>
                <a:cs typeface="Calibri" pitchFamily="34" charset="0"/>
              </a:rPr>
              <a:t>Late</a:t>
            </a:r>
            <a:r>
              <a:rPr lang="ko-KR" altLang="en-US" sz="2800" b="1" dirty="0">
                <a:latin typeface="Calibri" pitchFamily="34" charset="0"/>
                <a:cs typeface="Calibri" pitchFamily="34" charset="0"/>
              </a:rPr>
              <a:t> </a:t>
            </a:r>
            <a:r>
              <a:rPr lang="en-GB" altLang="ko-KR" sz="2800" b="1" dirty="0" smtClean="0">
                <a:latin typeface="Calibri" pitchFamily="34" charset="0"/>
                <a:cs typeface="Calibri" pitchFamily="34" charset="0"/>
              </a:rPr>
              <a:t>90s</a:t>
            </a:r>
            <a:endParaRPr lang="en-US" altLang="ko-KR" sz="2800" b="1" dirty="0" smtClean="0">
              <a:latin typeface="Calibri" pitchFamily="34" charset="0"/>
              <a:cs typeface="Calibri" pitchFamily="34" charset="0"/>
            </a:endParaRPr>
          </a:p>
        </p:txBody>
      </p:sp>
      <p:sp>
        <p:nvSpPr>
          <p:cNvPr id="57" name="타원 18"/>
          <p:cNvSpPr/>
          <p:nvPr/>
        </p:nvSpPr>
        <p:spPr>
          <a:xfrm>
            <a:off x="919321" y="2562846"/>
            <a:ext cx="214314" cy="214314"/>
          </a:xfrm>
          <a:prstGeom prst="ellipse">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itchFamily="34" charset="0"/>
              <a:cs typeface="Calibri" pitchFamily="34" charset="0"/>
            </a:endParaRPr>
          </a:p>
        </p:txBody>
      </p:sp>
      <p:sp>
        <p:nvSpPr>
          <p:cNvPr id="58" name="TextBox 57"/>
          <p:cNvSpPr txBox="1"/>
          <p:nvPr/>
        </p:nvSpPr>
        <p:spPr>
          <a:xfrm>
            <a:off x="590310" y="2945163"/>
            <a:ext cx="2233913" cy="707886"/>
          </a:xfrm>
          <a:prstGeom prst="rect">
            <a:avLst/>
          </a:prstGeom>
          <a:noFill/>
        </p:spPr>
        <p:txBody>
          <a:bodyPr wrap="square" rtlCol="0">
            <a:spAutoFit/>
          </a:bodyPr>
          <a:lstStyle/>
          <a:p>
            <a:r>
              <a:rPr lang="en-GB" altLang="ko-KR" sz="2000" b="1" dirty="0" err="1" smtClean="0">
                <a:latin typeface="Calibri" pitchFamily="34" charset="0"/>
                <a:cs typeface="Calibri" pitchFamily="34" charset="0"/>
              </a:rPr>
              <a:t>XenoServer</a:t>
            </a:r>
            <a:r>
              <a:rPr lang="en-GB" altLang="ko-KR" sz="2000" b="1" dirty="0" smtClean="0">
                <a:latin typeface="Calibri" pitchFamily="34" charset="0"/>
                <a:cs typeface="Calibri" pitchFamily="34" charset="0"/>
              </a:rPr>
              <a:t> Project</a:t>
            </a:r>
            <a:endParaRPr lang="en-US" altLang="ko-KR" sz="2000" b="1" dirty="0" smtClean="0">
              <a:latin typeface="Calibri" pitchFamily="34" charset="0"/>
              <a:cs typeface="Calibri" pitchFamily="34" charset="0"/>
            </a:endParaRPr>
          </a:p>
          <a:p>
            <a:r>
              <a:rPr lang="en-US" altLang="ko-KR" sz="2000" dirty="0" smtClean="0">
                <a:latin typeface="Calibri" pitchFamily="34" charset="0"/>
                <a:cs typeface="Calibri" pitchFamily="34" charset="0"/>
              </a:rPr>
              <a:t>(Cambridge Univ.)</a:t>
            </a:r>
            <a:endParaRPr lang="ko-KR" altLang="en-US" sz="2000" dirty="0">
              <a:latin typeface="Calibri" pitchFamily="34" charset="0"/>
              <a:cs typeface="Calibri" pitchFamily="34" charset="0"/>
            </a:endParaRPr>
          </a:p>
        </p:txBody>
      </p:sp>
      <p:sp>
        <p:nvSpPr>
          <p:cNvPr id="69" name="Chevron 68"/>
          <p:cNvSpPr/>
          <p:nvPr/>
        </p:nvSpPr>
        <p:spPr>
          <a:xfrm>
            <a:off x="4861367" y="4247906"/>
            <a:ext cx="925975" cy="1145893"/>
          </a:xfrm>
          <a:prstGeom prst="chevron">
            <a:avLst/>
          </a:prstGeom>
          <a:gradFill>
            <a:gsLst>
              <a:gs pos="0">
                <a:srgbClr val="0070C0">
                  <a:lumMod val="90000"/>
                  <a:lumOff val="10000"/>
                </a:srgbClr>
              </a:gs>
              <a:gs pos="35000">
                <a:srgbClr val="0070C0">
                  <a:lumMod val="60000"/>
                  <a:lumOff val="40000"/>
                </a:srgbClr>
              </a:gs>
              <a:gs pos="100000">
                <a:srgbClr val="0070C0">
                  <a:lumMod val="20000"/>
                  <a:lumOff val="80000"/>
                </a:srgbClr>
              </a:gs>
            </a:gsLst>
          </a:gradFill>
          <a:ln w="47625">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90294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69"/>
                                        </p:tgtEl>
                                      </p:cBhvr>
                                    </p:animEffect>
                                    <p:set>
                                      <p:cBhvr>
                                        <p:cTn id="15" dur="1" fill="hold">
                                          <p:stCondLst>
                                            <p:cond delay="499"/>
                                          </p:stCondLst>
                                        </p:cTn>
                                        <p:tgtEl>
                                          <p:spTgt spid="6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49"/>
                                        </p:tgtEl>
                                      </p:cBhvr>
                                    </p:animEffect>
                                    <p:set>
                                      <p:cBhvr>
                                        <p:cTn id="18" dur="1" fill="hold">
                                          <p:stCondLst>
                                            <p:cond delay="499"/>
                                          </p:stCondLst>
                                        </p:cTn>
                                        <p:tgtEl>
                                          <p:spTgt spid="49"/>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47"/>
                                        </p:tgtEl>
                                      </p:cBhvr>
                                    </p:animEffect>
                                    <p:set>
                                      <p:cBhvr>
                                        <p:cTn id="21" dur="1" fill="hold">
                                          <p:stCondLst>
                                            <p:cond delay="499"/>
                                          </p:stCondLst>
                                        </p:cTn>
                                        <p:tgtEl>
                                          <p:spTgt spid="47"/>
                                        </p:tgtEl>
                                        <p:attrNameLst>
                                          <p:attrName>style.visibility</p:attrName>
                                        </p:attrNameLst>
                                      </p:cBhvr>
                                      <p:to>
                                        <p:strVal val="hidden"/>
                                      </p:to>
                                    </p:set>
                                  </p:childTnLst>
                                </p:cTn>
                              </p:par>
                              <p:par>
                                <p:cTn id="22" presetID="3" presetClass="emph" presetSubtype="2" fill="hold" grpId="0" nodeType="withEffect">
                                  <p:stCondLst>
                                    <p:cond delay="0"/>
                                  </p:stCondLst>
                                  <p:childTnLst>
                                    <p:animClr clrSpc="rgb" dir="cw">
                                      <p:cBhvr override="childStyle">
                                        <p:cTn id="23" dur="2000" fill="hold"/>
                                        <p:tgtEl>
                                          <p:spTgt spid="52"/>
                                        </p:tgtEl>
                                        <p:attrNameLst>
                                          <p:attrName>style.color</p:attrName>
                                        </p:attrNameLst>
                                      </p:cBhvr>
                                      <p:to>
                                        <a:srgbClr val="808080"/>
                                      </p:to>
                                    </p:animClr>
                                  </p:childTnLst>
                                </p:cTn>
                              </p:par>
                              <p:par>
                                <p:cTn id="24" presetID="3" presetClass="emph" presetSubtype="2" fill="hold" grpId="0" nodeType="withEffect">
                                  <p:stCondLst>
                                    <p:cond delay="0"/>
                                  </p:stCondLst>
                                  <p:childTnLst>
                                    <p:animClr clrSpc="rgb" dir="cw">
                                      <p:cBhvr override="childStyle">
                                        <p:cTn id="25" dur="2000" fill="hold"/>
                                        <p:tgtEl>
                                          <p:spTgt spid="58"/>
                                        </p:tgtEl>
                                        <p:attrNameLst>
                                          <p:attrName>style.color</p:attrName>
                                        </p:attrNameLst>
                                      </p:cBhvr>
                                      <p:to>
                                        <a:srgbClr val="80808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49" grpId="1"/>
      <p:bldP spid="52" grpId="0"/>
      <p:bldP spid="58" grpId="0"/>
      <p:bldP spid="69" grpId="0" animBg="1"/>
      <p:bldP spid="6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p:txBody>
          <a:bodyPr/>
          <a:lstStyle/>
          <a:p>
            <a:pPr algn="l"/>
            <a:r>
              <a:rPr lang="en-US" sz="6000" dirty="0" smtClean="0"/>
              <a:t>Project “</a:t>
            </a:r>
            <a:r>
              <a:rPr lang="en-US" sz="6000" dirty="0" err="1" smtClean="0"/>
              <a:t>Kronos</a:t>
            </a:r>
            <a:r>
              <a:rPr lang="en-US" sz="6000" dirty="0" smtClean="0"/>
              <a:t>”: XAPI on Linux</a:t>
            </a:r>
          </a:p>
        </p:txBody>
      </p:sp>
      <p:sp>
        <p:nvSpPr>
          <p:cNvPr id="9218" name="Rectangle 2"/>
          <p:cNvSpPr>
            <a:spLocks noGrp="1" noChangeArrowheads="1"/>
          </p:cNvSpPr>
          <p:nvPr>
            <p:ph type="body" idx="1"/>
          </p:nvPr>
        </p:nvSpPr>
        <p:spPr/>
        <p:txBody>
          <a:bodyPr/>
          <a:lstStyle/>
          <a:p>
            <a:pPr>
              <a:defRPr/>
            </a:pPr>
            <a:r>
              <a:rPr lang="en-US" sz="2800" dirty="0" smtClean="0"/>
              <a:t>Make the XAPI </a:t>
            </a:r>
            <a:r>
              <a:rPr lang="en-US" sz="2800" dirty="0" err="1" smtClean="0"/>
              <a:t>toolstack</a:t>
            </a:r>
            <a:r>
              <a:rPr lang="en-US" sz="2800" dirty="0" smtClean="0"/>
              <a:t> independent of </a:t>
            </a:r>
            <a:r>
              <a:rPr lang="en-US" sz="2800" dirty="0" err="1" smtClean="0"/>
              <a:t>CentOS</a:t>
            </a:r>
            <a:r>
              <a:rPr lang="en-US" sz="2800" dirty="0" smtClean="0"/>
              <a:t> 5.5</a:t>
            </a:r>
          </a:p>
          <a:p>
            <a:pPr>
              <a:defRPr/>
            </a:pPr>
            <a:r>
              <a:rPr lang="en-US" sz="2800" dirty="0" smtClean="0"/>
              <a:t>Extend the delivery model</a:t>
            </a:r>
          </a:p>
          <a:p>
            <a:pPr lvl="1" indent="-342900">
              <a:defRPr/>
            </a:pPr>
            <a:r>
              <a:rPr lang="en-US" sz="2400" dirty="0" smtClean="0"/>
              <a:t>Deliver Xen, XAPI and everything in between (storage manager, network support, </a:t>
            </a:r>
            <a:r>
              <a:rPr lang="en-US" sz="2400" dirty="0" err="1" smtClean="0"/>
              <a:t>OCaml</a:t>
            </a:r>
            <a:r>
              <a:rPr lang="en-US" sz="2400" dirty="0" smtClean="0"/>
              <a:t> libs, etc.) via your favorite Linux </a:t>
            </a:r>
            <a:r>
              <a:rPr lang="en-US" sz="2400" dirty="0" err="1" smtClean="0"/>
              <a:t>distro</a:t>
            </a:r>
            <a:endParaRPr lang="en-US" sz="2400" dirty="0" smtClean="0"/>
          </a:p>
          <a:p>
            <a:pPr marL="1257300" lvl="3" indent="0">
              <a:buFont typeface="Times New Roman" pitchFamily="16" charset="0"/>
              <a:buNone/>
              <a:defRPr/>
            </a:pPr>
            <a:r>
              <a:rPr lang="en-US" sz="2400" i="1" dirty="0" smtClean="0"/>
              <a:t>“apt-get install </a:t>
            </a:r>
            <a:r>
              <a:rPr lang="en-US" sz="2400" i="1" dirty="0" err="1" smtClean="0"/>
              <a:t>xcp-xapi</a:t>
            </a:r>
            <a:r>
              <a:rPr lang="en-US" sz="2400" i="1" dirty="0" smtClean="0"/>
              <a:t>” or “yum install </a:t>
            </a:r>
            <a:r>
              <a:rPr lang="en-US" sz="2400" i="1" dirty="0" err="1" smtClean="0"/>
              <a:t>xcp-xapi</a:t>
            </a:r>
            <a:r>
              <a:rPr lang="en-US" sz="2400" i="1" dirty="0" smtClean="0"/>
              <a:t>”</a:t>
            </a:r>
          </a:p>
        </p:txBody>
      </p:sp>
      <p:grpSp>
        <p:nvGrpSpPr>
          <p:cNvPr id="2" name="Group 1"/>
          <p:cNvGrpSpPr/>
          <p:nvPr/>
        </p:nvGrpSpPr>
        <p:grpSpPr>
          <a:xfrm>
            <a:off x="915968" y="4236334"/>
            <a:ext cx="10359152" cy="1923513"/>
            <a:chOff x="915968" y="4236334"/>
            <a:chExt cx="10359152" cy="1923513"/>
          </a:xfrm>
        </p:grpSpPr>
        <p:pic>
          <p:nvPicPr>
            <p:cNvPr id="1126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2664" y="5162306"/>
              <a:ext cx="724859" cy="810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C:\Users\larsk.CITRITE\Desktop\Pictur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2792" y="4276388"/>
              <a:ext cx="541350" cy="66590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6683" y="4236334"/>
              <a:ext cx="634092" cy="61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txBox="1">
              <a:spLocks noChangeArrowheads="1"/>
            </p:cNvSpPr>
            <p:nvPr/>
          </p:nvSpPr>
          <p:spPr bwMode="auto">
            <a:xfrm>
              <a:off x="915968" y="4294215"/>
              <a:ext cx="10359152" cy="18656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sz="2800" dirty="0" err="1" smtClean="0"/>
                <a:t>Debian</a:t>
              </a:r>
              <a:r>
                <a:rPr lang="en-US" sz="2800" dirty="0" smtClean="0"/>
                <a:t> </a:t>
              </a:r>
            </a:p>
            <a:p>
              <a:pPr>
                <a:defRPr/>
              </a:pPr>
              <a:r>
                <a:rPr lang="en-US" sz="2800" dirty="0" smtClean="0"/>
                <a:t>Next: Ubuntu 12.04 LTS</a:t>
              </a:r>
            </a:p>
            <a:p>
              <a:pPr>
                <a:defRPr/>
              </a:pPr>
              <a:r>
                <a:rPr lang="en-US" sz="2800" dirty="0" smtClean="0"/>
                <a:t>Later: other major Linux </a:t>
              </a:r>
              <a:r>
                <a:rPr lang="en-US" sz="2800" dirty="0" err="1" smtClean="0"/>
                <a:t>distro</a:t>
              </a:r>
              <a:r>
                <a:rPr lang="en-US" sz="2800" dirty="0" smtClean="0"/>
                <a:t> (Fedora, </a:t>
              </a:r>
              <a:r>
                <a:rPr lang="en-US" sz="2800" dirty="0" err="1" smtClean="0"/>
                <a:t>CentOS</a:t>
              </a:r>
              <a:r>
                <a:rPr lang="en-US" sz="2800" dirty="0" smtClean="0"/>
                <a:t>, etc.)</a:t>
              </a:r>
            </a:p>
            <a:p>
              <a:pPr lvl="1">
                <a:defRPr/>
              </a:pPr>
              <a:r>
                <a:rPr lang="en-US" sz="2400" dirty="0" smtClean="0"/>
                <a:t>Volunteers are welcome!</a:t>
              </a:r>
            </a:p>
          </p:txBody>
        </p:sp>
        <p:pic>
          <p:nvPicPr>
            <p:cNvPr id="9"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80326" y="4768770"/>
              <a:ext cx="562365" cy="56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127564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1456267"/>
            <a:ext cx="12187238" cy="5403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p:cNvSpPr>
            <a:spLocks noGrp="1"/>
          </p:cNvSpPr>
          <p:nvPr>
            <p:ph type="sldNum" sz="quarter" idx="12"/>
          </p:nvPr>
        </p:nvSpPr>
        <p:spPr/>
        <p:txBody>
          <a:bodyPr/>
          <a:lstStyle/>
          <a:p>
            <a:fld id="{8BA4BF22-2A61-4844-96A4-6CA09801C4BF}" type="slidenum">
              <a:rPr lang="en-US" smtClean="0">
                <a:solidFill>
                  <a:srgbClr val="FFFFFF"/>
                </a:solidFill>
              </a:rPr>
              <a:pPr/>
              <a:t>21</a:t>
            </a:fld>
            <a:endParaRPr lang="en-US">
              <a:solidFill>
                <a:srgbClr val="FFFFFF"/>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80832441"/>
              </p:ext>
            </p:extLst>
          </p:nvPr>
        </p:nvGraphicFramePr>
        <p:xfrm>
          <a:off x="914400" y="1659275"/>
          <a:ext cx="10761785" cy="4791153"/>
        </p:xfrm>
        <a:graphic>
          <a:graphicData uri="http://schemas.openxmlformats.org/drawingml/2006/table">
            <a:tbl>
              <a:tblPr firstRow="1" bandRow="1">
                <a:tableStyleId>{0E3FDE45-AF77-4B5C-9715-49D594BDF05E}</a:tableStyleId>
              </a:tblPr>
              <a:tblGrid>
                <a:gridCol w="4220308"/>
                <a:gridCol w="3188677"/>
                <a:gridCol w="3352800"/>
              </a:tblGrid>
              <a:tr h="370840">
                <a:tc>
                  <a:txBody>
                    <a:bodyPr/>
                    <a:lstStyle/>
                    <a:p>
                      <a:r>
                        <a:rPr lang="en-GB" dirty="0" smtClean="0">
                          <a:latin typeface="Calibri" pitchFamily="34" charset="0"/>
                          <a:cs typeface="Calibri" pitchFamily="34" charset="0"/>
                        </a:rPr>
                        <a:t>Xen</a:t>
                      </a:r>
                      <a:endParaRPr lang="en-GB"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XCP</a:t>
                      </a:r>
                      <a:r>
                        <a:rPr lang="en-GB" baseline="0" dirty="0" smtClean="0">
                          <a:latin typeface="Calibri" pitchFamily="34" charset="0"/>
                          <a:cs typeface="Calibri" pitchFamily="34" charset="0"/>
                        </a:rPr>
                        <a:t> (up to 1.1)</a:t>
                      </a:r>
                      <a:endParaRPr lang="en-GB"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XAPI</a:t>
                      </a:r>
                      <a:r>
                        <a:rPr lang="en-GB" baseline="0" dirty="0" smtClean="0">
                          <a:latin typeface="Calibri" pitchFamily="34" charset="0"/>
                          <a:cs typeface="Calibri" pitchFamily="34" charset="0"/>
                        </a:rPr>
                        <a:t> on Linux</a:t>
                      </a:r>
                      <a:endParaRPr lang="en-GB" dirty="0">
                        <a:latin typeface="Calibri" pitchFamily="34" charset="0"/>
                        <a:cs typeface="Calibri" pitchFamily="34" charset="0"/>
                      </a:endParaRPr>
                    </a:p>
                  </a:txBody>
                  <a:tcPr/>
                </a:tc>
              </a:tr>
              <a:tr h="370840">
                <a:tc>
                  <a:txBody>
                    <a:bodyPr/>
                    <a:lstStyle/>
                    <a:p>
                      <a:r>
                        <a:rPr lang="en-GB" b="1" dirty="0" smtClean="0">
                          <a:latin typeface="Calibri" pitchFamily="34" charset="0"/>
                          <a:cs typeface="Calibri" pitchFamily="34" charset="0"/>
                        </a:rPr>
                        <a:t>Hypervisor: </a:t>
                      </a:r>
                      <a:r>
                        <a:rPr lang="en-GB" b="0" dirty="0" smtClean="0">
                          <a:latin typeface="Calibri" pitchFamily="34" charset="0"/>
                          <a:cs typeface="Calibri" pitchFamily="34" charset="0"/>
                        </a:rPr>
                        <a:t>latest</a:t>
                      </a:r>
                      <a:endParaRPr lang="en-GB" b="0" dirty="0">
                        <a:latin typeface="Calibri" pitchFamily="34" charset="0"/>
                        <a:cs typeface="Calibri" pitchFamily="34" charset="0"/>
                      </a:endParaRPr>
                    </a:p>
                  </a:txBody>
                  <a:tcPr/>
                </a:tc>
                <a:tc>
                  <a:txBody>
                    <a:bodyPr/>
                    <a:lstStyle/>
                    <a:p>
                      <a:r>
                        <a:rPr lang="en-GB" b="0" dirty="0" smtClean="0">
                          <a:latin typeface="Calibri" pitchFamily="34" charset="0"/>
                          <a:cs typeface="Calibri" pitchFamily="34" charset="0"/>
                        </a:rPr>
                        <a:t>lagging</a:t>
                      </a:r>
                      <a:endParaRPr lang="en-GB" b="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latin typeface="Calibri" pitchFamily="34" charset="0"/>
                          <a:cs typeface="Calibri" pitchFamily="34" charset="0"/>
                        </a:rPr>
                        <a:t>Linux </a:t>
                      </a:r>
                      <a:r>
                        <a:rPr lang="en-GB" b="0" dirty="0" err="1" smtClean="0">
                          <a:latin typeface="Calibri" pitchFamily="34" charset="0"/>
                          <a:cs typeface="Calibri" pitchFamily="34" charset="0"/>
                        </a:rPr>
                        <a:t>distro</a:t>
                      </a:r>
                      <a:endParaRPr lang="en-GB" b="0" dirty="0" smtClean="0">
                        <a:latin typeface="Calibri" pitchFamily="34" charset="0"/>
                        <a:cs typeface="Calibri"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Calibri" pitchFamily="34" charset="0"/>
                          <a:cs typeface="Calibri" pitchFamily="34" charset="0"/>
                          <a:hlinkClick r:id="rId3"/>
                        </a:rPr>
                        <a:t>Dom0 OS</a:t>
                      </a:r>
                      <a:r>
                        <a:rPr lang="en-GB" b="1" dirty="0" smtClean="0">
                          <a:latin typeface="Calibri" pitchFamily="34" charset="0"/>
                          <a:cs typeface="Calibri" pitchFamily="34" charset="0"/>
                        </a:rPr>
                        <a:t>:</a:t>
                      </a:r>
                      <a:r>
                        <a:rPr lang="en-GB" dirty="0" smtClean="0">
                          <a:latin typeface="Calibri" pitchFamily="34" charset="0"/>
                          <a:cs typeface="Calibri" pitchFamily="34" charset="0"/>
                        </a:rPr>
                        <a:t> </a:t>
                      </a:r>
                      <a:r>
                        <a:rPr lang="en-GB" dirty="0" err="1" smtClean="0">
                          <a:latin typeface="Calibri" pitchFamily="34" charset="0"/>
                          <a:cs typeface="Calibri" pitchFamily="34" charset="0"/>
                        </a:rPr>
                        <a:t>CentOS</a:t>
                      </a:r>
                      <a:r>
                        <a:rPr lang="en-GB" dirty="0" smtClean="0">
                          <a:latin typeface="Calibri" pitchFamily="34" charset="0"/>
                          <a:cs typeface="Calibri" pitchFamily="34" charset="0"/>
                        </a:rPr>
                        <a:t>,</a:t>
                      </a:r>
                      <a:r>
                        <a:rPr lang="en-GB" baseline="0" dirty="0" smtClean="0">
                          <a:latin typeface="Calibri" pitchFamily="34" charset="0"/>
                          <a:cs typeface="Calibri" pitchFamily="34" charset="0"/>
                        </a:rPr>
                        <a:t> </a:t>
                      </a:r>
                      <a:r>
                        <a:rPr lang="en-GB" dirty="0" err="1" smtClean="0">
                          <a:latin typeface="Calibri" pitchFamily="34" charset="0"/>
                          <a:cs typeface="Calibri" pitchFamily="34" charset="0"/>
                        </a:rPr>
                        <a:t>Debian</a:t>
                      </a:r>
                      <a:r>
                        <a:rPr lang="en-GB" dirty="0" smtClean="0">
                          <a:latin typeface="Calibri" pitchFamily="34" charset="0"/>
                          <a:cs typeface="Calibri" pitchFamily="34" charset="0"/>
                        </a:rPr>
                        <a:t>, Fedora,</a:t>
                      </a:r>
                      <a:r>
                        <a:rPr lang="en-GB" baseline="0" dirty="0" smtClean="0">
                          <a:latin typeface="Calibri" pitchFamily="34" charset="0"/>
                          <a:cs typeface="Calibri" pitchFamily="34" charset="0"/>
                        </a:rPr>
                        <a:t> </a:t>
                      </a:r>
                      <a:r>
                        <a:rPr lang="en-GB" baseline="0" dirty="0" err="1" smtClean="0">
                          <a:latin typeface="Calibri" pitchFamily="34" charset="0"/>
                          <a:cs typeface="Calibri" pitchFamily="34" charset="0"/>
                        </a:rPr>
                        <a:t>NetBSD</a:t>
                      </a:r>
                      <a:r>
                        <a:rPr lang="en-GB" baseline="0" dirty="0" smtClean="0">
                          <a:latin typeface="Calibri" pitchFamily="34" charset="0"/>
                          <a:cs typeface="Calibri" pitchFamily="34" charset="0"/>
                        </a:rPr>
                        <a:t>, </a:t>
                      </a:r>
                      <a:r>
                        <a:rPr lang="en-GB" baseline="0" dirty="0" err="1" smtClean="0">
                          <a:latin typeface="Calibri" pitchFamily="34" charset="0"/>
                          <a:cs typeface="Calibri" pitchFamily="34" charset="0"/>
                        </a:rPr>
                        <a:t>OpenSuse</a:t>
                      </a:r>
                      <a:r>
                        <a:rPr lang="en-GB" baseline="0" dirty="0" smtClean="0">
                          <a:latin typeface="Calibri" pitchFamily="34" charset="0"/>
                          <a:cs typeface="Calibri" pitchFamily="34" charset="0"/>
                        </a:rPr>
                        <a:t>, RHEL 5.x, Solaris 11,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latin typeface="Calibri" pitchFamily="34" charset="0"/>
                          <a:cs typeface="Calibri" pitchFamily="34" charset="0"/>
                        </a:rPr>
                        <a:t>CentOS</a:t>
                      </a:r>
                      <a:r>
                        <a:rPr lang="en-GB" dirty="0" smtClean="0">
                          <a:latin typeface="Calibri" pitchFamily="34" charset="0"/>
                          <a:cs typeface="Calibri" pitchFamily="34" charset="0"/>
                        </a:rPr>
                        <a:t> 5.5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latin typeface="Calibri" pitchFamily="34" charset="0"/>
                          <a:cs typeface="Calibri" pitchFamily="34" charset="0"/>
                        </a:rPr>
                        <a:t>Debian</a:t>
                      </a:r>
                      <a:r>
                        <a:rPr lang="en-GB" dirty="0" smtClean="0">
                          <a:latin typeface="Calibri" pitchFamily="34" charset="0"/>
                          <a:cs typeface="Calibri" pitchFamily="34" charset="0"/>
                        </a:rPr>
                        <a:t>, Ubuntu,</a:t>
                      </a:r>
                      <a:r>
                        <a:rPr lang="en-GB" baseline="0" dirty="0" smtClean="0">
                          <a:latin typeface="Calibri" pitchFamily="34" charset="0"/>
                          <a:cs typeface="Calibri" pitchFamily="34" charset="0"/>
                        </a:rPr>
                        <a:t> …</a:t>
                      </a:r>
                      <a:r>
                        <a:rPr lang="en-GB" dirty="0" smtClean="0">
                          <a:latin typeface="Calibri" pitchFamily="34" charset="0"/>
                          <a:cs typeface="Calibri" pitchFamily="34" charset="0"/>
                        </a:rPr>
                        <a:t>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Calibri" pitchFamily="34" charset="0"/>
                          <a:cs typeface="Calibri" pitchFamily="34" charset="0"/>
                        </a:rPr>
                        <a:t>Dom 0:</a:t>
                      </a:r>
                      <a:r>
                        <a:rPr lang="en-GB" b="0" dirty="0" smtClean="0">
                          <a:latin typeface="Calibri" pitchFamily="34" charset="0"/>
                          <a:cs typeface="Calibri" pitchFamily="34" charset="0"/>
                        </a:rPr>
                        <a:t> 32</a:t>
                      </a:r>
                      <a:r>
                        <a:rPr lang="en-GB" b="0" baseline="0" dirty="0" smtClean="0">
                          <a:latin typeface="Calibri" pitchFamily="34" charset="0"/>
                          <a:cs typeface="Calibri" pitchFamily="34" charset="0"/>
                        </a:rPr>
                        <a:t> and 64 bits</a:t>
                      </a:r>
                      <a:endParaRPr lang="en-GB" b="1" dirty="0" smtClean="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latin typeface="Calibri" pitchFamily="34" charset="0"/>
                          <a:cs typeface="Calibri" pitchFamily="34" charset="0"/>
                        </a:rPr>
                        <a:t>32</a:t>
                      </a:r>
                      <a:r>
                        <a:rPr lang="en-GB" b="0" baseline="0" dirty="0" smtClean="0">
                          <a:latin typeface="Calibri" pitchFamily="34" charset="0"/>
                          <a:cs typeface="Calibri" pitchFamily="34" charset="0"/>
                        </a:rPr>
                        <a:t> bits</a:t>
                      </a:r>
                      <a:endParaRPr lang="en-GB" b="1" dirty="0" smtClean="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latin typeface="Calibri" pitchFamily="34" charset="0"/>
                          <a:cs typeface="Calibri" pitchFamily="34" charset="0"/>
                        </a:rPr>
                        <a:t>32</a:t>
                      </a:r>
                      <a:r>
                        <a:rPr lang="en-GB" b="0" baseline="0" dirty="0" smtClean="0">
                          <a:latin typeface="Calibri" pitchFamily="34" charset="0"/>
                          <a:cs typeface="Calibri" pitchFamily="34" charset="0"/>
                        </a:rPr>
                        <a:t> and 64 bits</a:t>
                      </a:r>
                      <a:endParaRPr lang="en-GB" b="1" dirty="0" smtClean="0">
                        <a:latin typeface="Calibri" pitchFamily="34" charset="0"/>
                        <a:cs typeface="Calibri"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Calibri" pitchFamily="34" charset="0"/>
                          <a:cs typeface="Calibri" pitchFamily="34" charset="0"/>
                        </a:rPr>
                        <a:t>Linux 3 PVOPS Dom0:</a:t>
                      </a:r>
                      <a:r>
                        <a:rPr lang="en-GB" dirty="0" smtClean="0">
                          <a:latin typeface="Calibri" pitchFamily="34" charset="0"/>
                          <a:cs typeface="Calibri" pitchFamily="34" charset="0"/>
                        </a:rPr>
                        <a:t> Yes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itchFamily="34" charset="0"/>
                          <a:cs typeface="Calibri" pitchFamily="34" charset="0"/>
                        </a:rPr>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itchFamily="34" charset="0"/>
                          <a:cs typeface="Calibri" pitchFamily="34" charset="0"/>
                        </a:rPr>
                        <a:t>Yes</a:t>
                      </a:r>
                    </a:p>
                  </a:txBody>
                  <a:tcPr/>
                </a:tc>
              </a:tr>
              <a:tr h="3734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err="1" smtClean="0">
                          <a:latin typeface="Calibri" pitchFamily="34" charset="0"/>
                          <a:cs typeface="Calibri" pitchFamily="34" charset="0"/>
                        </a:rPr>
                        <a:t>Toolstack</a:t>
                      </a:r>
                      <a:r>
                        <a:rPr lang="en-GB" b="1" dirty="0" smtClean="0">
                          <a:latin typeface="Calibri" pitchFamily="34" charset="0"/>
                          <a:cs typeface="Calibri" pitchFamily="34" charset="0"/>
                        </a:rPr>
                        <a:t>:</a:t>
                      </a:r>
                      <a:r>
                        <a:rPr lang="en-GB" dirty="0" smtClean="0">
                          <a:latin typeface="Calibri" pitchFamily="34" charset="0"/>
                          <a:cs typeface="Calibri" pitchFamily="34" charset="0"/>
                        </a:rPr>
                        <a:t> XM (deprecated), XL or </a:t>
                      </a:r>
                      <a:r>
                        <a:rPr lang="en-GB" dirty="0" err="1" smtClean="0">
                          <a:latin typeface="Calibri" pitchFamily="34" charset="0"/>
                          <a:cs typeface="Calibri" pitchFamily="34" charset="0"/>
                        </a:rPr>
                        <a:t>Libvirt</a:t>
                      </a:r>
                      <a:r>
                        <a:rPr lang="en-GB" dirty="0" smtClean="0">
                          <a:latin typeface="Calibri" pitchFamily="34" charset="0"/>
                          <a:cs typeface="Calibri" pitchFamily="34" charset="0"/>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itchFamily="34" charset="0"/>
                          <a:cs typeface="Calibri" pitchFamily="34" charset="0"/>
                        </a:rPr>
                        <a:t>XAPI</a:t>
                      </a:r>
                      <a:r>
                        <a:rPr lang="en-GB" baseline="0" dirty="0" smtClean="0">
                          <a:latin typeface="Calibri" pitchFamily="34" charset="0"/>
                          <a:cs typeface="Calibri" pitchFamily="34" charset="0"/>
                        </a:rPr>
                        <a:t> + XE (lots of additional functionality to Xen)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latin typeface="Calibri" pitchFamily="34" charset="0"/>
                          <a:cs typeface="Calibri" pitchFamily="34" charset="0"/>
                        </a:rPr>
                        <a:t>Same as XCP</a:t>
                      </a:r>
                    </a:p>
                  </a:txBody>
                  <a:tcPr/>
                </a:tc>
              </a:tr>
              <a:tr h="1848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Calibri" pitchFamily="34" charset="0"/>
                          <a:cs typeface="Calibri" pitchFamily="34" charset="0"/>
                        </a:rPr>
                        <a:t>Storage, Network, Drivers:</a:t>
                      </a:r>
                      <a:r>
                        <a:rPr lang="en-GB" dirty="0" smtClean="0">
                          <a:latin typeface="Calibri" pitchFamily="34" charset="0"/>
                          <a:cs typeface="Calibri" pitchFamily="34" charset="0"/>
                        </a:rPr>
                        <a:t>  build</a:t>
                      </a:r>
                      <a:r>
                        <a:rPr lang="en-GB" baseline="0" dirty="0" smtClean="0">
                          <a:latin typeface="Calibri" pitchFamily="34" charset="0"/>
                          <a:cs typeface="Calibri" pitchFamily="34" charset="0"/>
                        </a:rPr>
                        <a:t> and get yourself</a:t>
                      </a:r>
                      <a:endParaRPr lang="en-GB" dirty="0" smtClean="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itchFamily="34" charset="0"/>
                          <a:cs typeface="Calibri" pitchFamily="34" charset="0"/>
                        </a:rPr>
                        <a:t>Integrated</a:t>
                      </a:r>
                      <a:r>
                        <a:rPr lang="en-GB" baseline="0" dirty="0" smtClean="0">
                          <a:latin typeface="Calibri" pitchFamily="34" charset="0"/>
                          <a:cs typeface="Calibri" pitchFamily="34" charset="0"/>
                        </a:rPr>
                        <a:t> with </a:t>
                      </a:r>
                      <a:r>
                        <a:rPr lang="en-GB" dirty="0" smtClean="0">
                          <a:latin typeface="Calibri" pitchFamily="34" charset="0"/>
                          <a:cs typeface="Calibri" pitchFamily="34" charset="0"/>
                        </a:rPr>
                        <a:t>Open </a:t>
                      </a:r>
                      <a:r>
                        <a:rPr lang="en-GB" dirty="0" err="1" smtClean="0">
                          <a:latin typeface="Calibri" pitchFamily="34" charset="0"/>
                          <a:cs typeface="Calibri" pitchFamily="34" charset="0"/>
                        </a:rPr>
                        <a:t>vSwitch</a:t>
                      </a:r>
                      <a:r>
                        <a:rPr lang="en-GB" dirty="0" smtClean="0">
                          <a:latin typeface="Calibri" pitchFamily="34" charset="0"/>
                          <a:cs typeface="Calibri" pitchFamily="34" charset="0"/>
                        </a:rPr>
                        <a:t>, </a:t>
                      </a:r>
                      <a:r>
                        <a:rPr lang="en-GB" baseline="0" dirty="0" smtClean="0">
                          <a:latin typeface="Calibri" pitchFamily="34" charset="0"/>
                          <a:cs typeface="Calibri" pitchFamily="34" charset="0"/>
                        </a:rPr>
                        <a:t> multiple storage types &amp; drivers</a:t>
                      </a:r>
                      <a:endParaRPr lang="en-GB" dirty="0" smtClean="0">
                        <a:solidFill>
                          <a:srgbClr val="FF0000"/>
                        </a:solidFill>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itchFamily="34" charset="0"/>
                          <a:cs typeface="Calibri" pitchFamily="34" charset="0"/>
                        </a:rPr>
                        <a:t>Get them yourself</a:t>
                      </a:r>
                    </a:p>
                  </a:txBody>
                  <a:tcPr/>
                </a:tc>
              </a:tr>
              <a:tr h="3766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Calibri" pitchFamily="34" charset="0"/>
                          <a:cs typeface="Calibri" pitchFamily="34" charset="0"/>
                        </a:rPr>
                        <a:t>Configurations:</a:t>
                      </a:r>
                      <a:r>
                        <a:rPr lang="en-GB" dirty="0" smtClean="0">
                          <a:latin typeface="Calibri" pitchFamily="34" charset="0"/>
                          <a:cs typeface="Calibri" pitchFamily="34" charset="0"/>
                        </a:rPr>
                        <a:t> Everything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itchFamily="34" charset="0"/>
                          <a:cs typeface="Calibri" pitchFamily="34" charset="0"/>
                        </a:rPr>
                        <a:t>constrained by XAPI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latin typeface="Calibri" pitchFamily="34" charset="0"/>
                          <a:cs typeface="Calibri" pitchFamily="34" charset="0"/>
                        </a:rPr>
                        <a:t>Same as XCP</a:t>
                      </a:r>
                    </a:p>
                  </a:txBody>
                  <a:tcPr/>
                </a:tc>
              </a:tr>
              <a:tr h="370840">
                <a:tc>
                  <a:txBody>
                    <a:bodyPr/>
                    <a:lstStyle/>
                    <a:p>
                      <a:r>
                        <a:rPr lang="en-GB" b="1" dirty="0" smtClean="0">
                          <a:latin typeface="Calibri" pitchFamily="34" charset="0"/>
                          <a:cs typeface="Calibri" pitchFamily="34" charset="0"/>
                        </a:rPr>
                        <a:t>Usage Model:</a:t>
                      </a:r>
                      <a:r>
                        <a:rPr lang="en-GB" b="1" baseline="0" dirty="0" smtClean="0">
                          <a:latin typeface="Calibri" pitchFamily="34" charset="0"/>
                          <a:cs typeface="Calibri" pitchFamily="34" charset="0"/>
                        </a:rPr>
                        <a:t> </a:t>
                      </a:r>
                      <a:r>
                        <a:rPr lang="en-GB" b="0" baseline="0" dirty="0" smtClean="0">
                          <a:latin typeface="Calibri" pitchFamily="34" charset="0"/>
                          <a:cs typeface="Calibri" pitchFamily="34" charset="0"/>
                        </a:rPr>
                        <a:t>Do it yourself</a:t>
                      </a:r>
                      <a:endParaRPr lang="en-GB" b="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itchFamily="34" charset="0"/>
                          <a:cs typeface="Calibri" pitchFamily="34" charset="0"/>
                        </a:rPr>
                        <a:t>Shrink wrapped and tested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latin typeface="Calibri" pitchFamily="34" charset="0"/>
                          <a:cs typeface="Calibri" pitchFamily="34" charset="0"/>
                        </a:rPr>
                        <a:t>Do it yourself</a:t>
                      </a:r>
                      <a:endParaRPr lang="en-GB" dirty="0" smtClean="0">
                        <a:latin typeface="Calibri" pitchFamily="34" charset="0"/>
                        <a:cs typeface="Calibri" pitchFamily="34" charset="0"/>
                      </a:endParaRPr>
                    </a:p>
                  </a:txBody>
                  <a:tcPr/>
                </a:tc>
              </a:tr>
              <a:tr h="370840">
                <a:tc>
                  <a:txBody>
                    <a:bodyPr/>
                    <a:lstStyle/>
                    <a:p>
                      <a:r>
                        <a:rPr lang="en-GB" b="1" dirty="0" smtClean="0">
                          <a:latin typeface="Calibri" pitchFamily="34" charset="0"/>
                          <a:cs typeface="Calibri" pitchFamily="34" charset="0"/>
                        </a:rPr>
                        <a:t>Distribution:</a:t>
                      </a:r>
                      <a:r>
                        <a:rPr lang="en-GB" dirty="0" smtClean="0">
                          <a:latin typeface="Calibri" pitchFamily="34" charset="0"/>
                          <a:cs typeface="Calibri" pitchFamily="34" charset="0"/>
                        </a:rPr>
                        <a:t> Source</a:t>
                      </a:r>
                      <a:r>
                        <a:rPr lang="en-GB" baseline="0" dirty="0" smtClean="0">
                          <a:latin typeface="Calibri" pitchFamily="34" charset="0"/>
                          <a:cs typeface="Calibri" pitchFamily="34" charset="0"/>
                        </a:rPr>
                        <a:t> or via Linux\Unix distributions</a:t>
                      </a:r>
                      <a:endParaRPr lang="en-GB"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itchFamily="34" charset="0"/>
                          <a:cs typeface="Calibri" pitchFamily="34" charset="0"/>
                        </a:rPr>
                        <a:t>ISO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latin typeface="Calibri" pitchFamily="34" charset="0"/>
                          <a:cs typeface="Calibri" pitchFamily="34" charset="0"/>
                        </a:rPr>
                        <a:t>Via host Linux distribution</a:t>
                      </a:r>
                      <a:endParaRPr lang="en-GB" dirty="0" smtClean="0">
                        <a:latin typeface="Calibri" pitchFamily="34" charset="0"/>
                        <a:cs typeface="Calibri" pitchFamily="34" charset="0"/>
                      </a:endParaRPr>
                    </a:p>
                  </a:txBody>
                  <a:tcPr/>
                </a:tc>
              </a:tr>
            </a:tbl>
          </a:graphicData>
        </a:graphic>
      </p:graphicFrame>
      <p:sp>
        <p:nvSpPr>
          <p:cNvPr id="8" name="Title 7"/>
          <p:cNvSpPr>
            <a:spLocks noGrp="1"/>
          </p:cNvSpPr>
          <p:nvPr>
            <p:ph type="title"/>
          </p:nvPr>
        </p:nvSpPr>
        <p:spPr/>
        <p:txBody>
          <a:bodyPr/>
          <a:lstStyle/>
          <a:p>
            <a:r>
              <a:rPr lang="en-GB" sz="5400" dirty="0" smtClean="0"/>
              <a:t>Xen vs. XCP vs. XAPI on Linux</a:t>
            </a:r>
            <a:endParaRPr lang="en-GB" sz="5400" dirty="0"/>
          </a:p>
        </p:txBody>
      </p:sp>
    </p:spTree>
    <p:extLst>
      <p:ext uri="{BB962C8B-B14F-4D97-AF65-F5344CB8AC3E}">
        <p14:creationId xmlns:p14="http://schemas.microsoft.com/office/powerpoint/2010/main" val="1015523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idx="1"/>
          </p:nvPr>
        </p:nvSpPr>
        <p:spPr/>
        <p:txBody>
          <a:bodyPr/>
          <a:lstStyle/>
          <a:p>
            <a:pPr marL="431800" indent="-323850" eaLnBrk="1">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smtClean="0"/>
              <a:t>XCP &amp; XAPI for Linux are the configuration of choice for clouds</a:t>
            </a:r>
          </a:p>
          <a:p>
            <a:pPr marL="850900" lvl="1" indent="-342900" eaLnBrk="1">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smtClean="0"/>
              <a:t>Optimized </a:t>
            </a:r>
            <a:r>
              <a:rPr lang="en-US" sz="2000" dirty="0"/>
              <a:t>for cloud use-cases</a:t>
            </a:r>
          </a:p>
          <a:p>
            <a:pPr marL="850900" lvl="1" indent="-342900" eaLnBrk="1">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a:t>Optimized for </a:t>
            </a:r>
            <a:r>
              <a:rPr lang="en-US" sz="2000" dirty="0" smtClean="0"/>
              <a:t>usage </a:t>
            </a:r>
            <a:r>
              <a:rPr lang="en-US" sz="2000" dirty="0"/>
              <a:t>patterns in cloud </a:t>
            </a:r>
            <a:r>
              <a:rPr lang="en-US" sz="2000" dirty="0" smtClean="0"/>
              <a:t>projects</a:t>
            </a:r>
          </a:p>
          <a:p>
            <a:pPr marL="850900" lvl="1" indent="-342900" eaLnBrk="1">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smtClean="0"/>
              <a:t>XAPI </a:t>
            </a:r>
            <a:r>
              <a:rPr lang="en-US" sz="2000" dirty="0" err="1"/>
              <a:t>toolstack</a:t>
            </a:r>
            <a:r>
              <a:rPr lang="en-US" sz="2000" dirty="0"/>
              <a:t> is more easily </a:t>
            </a:r>
            <a:r>
              <a:rPr lang="en-US" sz="2000" dirty="0" smtClean="0"/>
              <a:t>consumable</a:t>
            </a:r>
          </a:p>
          <a:p>
            <a:pPr marL="850900" lvl="1" indent="-342900" eaLnBrk="1">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100" dirty="0" smtClean="0"/>
          </a:p>
          <a:p>
            <a:pPr marL="431800" indent="-323850" eaLnBrk="1">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smtClean="0"/>
              <a:t>We are doing this by …</a:t>
            </a:r>
          </a:p>
          <a:p>
            <a:pPr marL="850900" lvl="1" indent="-342900" eaLnBrk="1">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err="1" smtClean="0"/>
              <a:t>XenServer</a:t>
            </a:r>
            <a:r>
              <a:rPr lang="en-US" sz="2000" dirty="0" smtClean="0"/>
              <a:t> is built from XCP (almost there)</a:t>
            </a:r>
            <a:endParaRPr lang="en-US" sz="1400" dirty="0"/>
          </a:p>
          <a:p>
            <a:pPr marL="850900" lvl="1" indent="-342900" eaLnBrk="1">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smtClean="0"/>
              <a:t>Track </a:t>
            </a:r>
            <a:r>
              <a:rPr lang="en-US" sz="2000" dirty="0"/>
              <a:t>unstable </a:t>
            </a:r>
            <a:r>
              <a:rPr lang="en-US" sz="2000" dirty="0" smtClean="0"/>
              <a:t>Xen hypervisor and Linux </a:t>
            </a:r>
            <a:r>
              <a:rPr lang="en-US" sz="2000" dirty="0"/>
              <a:t>kernels aggressively (almost there)</a:t>
            </a:r>
            <a:endParaRPr lang="en-US" sz="2000" dirty="0" smtClean="0"/>
          </a:p>
          <a:p>
            <a:pPr marL="850900" lvl="1" indent="-342900" eaLnBrk="1">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smtClean="0"/>
              <a:t>Deliver into Linux distributions : more flexibility (almost there)</a:t>
            </a:r>
            <a:endParaRPr lang="en-US" sz="2000" dirty="0"/>
          </a:p>
          <a:p>
            <a:pPr marL="850900" lvl="1" indent="-342900" eaLnBrk="1">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a:t>Exploit advanced Xen security features</a:t>
            </a:r>
          </a:p>
          <a:p>
            <a:pPr marL="850900" lvl="1" indent="-342900" eaLnBrk="1">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smtClean="0"/>
              <a:t>Fully </a:t>
            </a:r>
            <a:r>
              <a:rPr lang="en-US" sz="2000" dirty="0"/>
              <a:t>open development </a:t>
            </a:r>
            <a:r>
              <a:rPr lang="en-US" sz="2000" dirty="0" smtClean="0"/>
              <a:t>model (build &amp; test capability)</a:t>
            </a:r>
          </a:p>
        </p:txBody>
      </p:sp>
      <p:sp>
        <p:nvSpPr>
          <p:cNvPr id="18434" name="Rectangle 1"/>
          <p:cNvSpPr>
            <a:spLocks noGrp="1" noChangeArrowheads="1"/>
          </p:cNvSpPr>
          <p:nvPr>
            <p:ph type="title"/>
          </p:nvPr>
        </p:nvSpPr>
        <p:spPr/>
        <p:txBody>
          <a:bodyPr tIns="38807"/>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6000" dirty="0" smtClean="0"/>
              <a:t>XCP/XAPI Vision &amp; Next Steps</a:t>
            </a:r>
          </a:p>
        </p:txBody>
      </p:sp>
    </p:spTree>
    <p:extLst>
      <p:ext uri="{BB962C8B-B14F-4D97-AF65-F5344CB8AC3E}">
        <p14:creationId xmlns:p14="http://schemas.microsoft.com/office/powerpoint/2010/main" val="1789757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400" b="1" kern="1200" dirty="0"/>
              <a:t>Architectural </a:t>
            </a:r>
            <a:r>
              <a:rPr lang="en-GB" sz="2400" b="1" kern="1200" dirty="0" smtClean="0"/>
              <a:t>Improvements:</a:t>
            </a:r>
            <a:r>
              <a:rPr lang="en-GB" sz="2400" kern="1200" dirty="0" smtClean="0"/>
              <a:t> Xen 4.1, GPT, smaller Dom0</a:t>
            </a:r>
          </a:p>
          <a:p>
            <a:endParaRPr lang="en-GB" sz="700" kern="1200" dirty="0" smtClean="0"/>
          </a:p>
          <a:p>
            <a:r>
              <a:rPr lang="en-GB" sz="2400" b="1" kern="1200" dirty="0" smtClean="0"/>
              <a:t>GPU pass through:</a:t>
            </a:r>
            <a:r>
              <a:rPr lang="en-GB" sz="2400" kern="1200" dirty="0" smtClean="0"/>
              <a:t> for VMs serving high end graphics</a:t>
            </a:r>
          </a:p>
          <a:p>
            <a:endParaRPr lang="en-GB" sz="700" kern="1200" dirty="0" smtClean="0"/>
          </a:p>
          <a:p>
            <a:r>
              <a:rPr lang="en-GB" sz="2400" b="1" kern="1200" dirty="0" smtClean="0"/>
              <a:t>Performance and Scalability:</a:t>
            </a:r>
            <a:r>
              <a:rPr lang="en-GB" sz="2400" kern="1200" dirty="0" smtClean="0"/>
              <a:t> </a:t>
            </a:r>
          </a:p>
          <a:p>
            <a:pPr lvl="1"/>
            <a:r>
              <a:rPr lang="en-GB" sz="2000" kern="1200" dirty="0" smtClean="0"/>
              <a:t>1 TB </a:t>
            </a:r>
            <a:r>
              <a:rPr lang="en-GB" sz="2000" kern="1200" dirty="0" err="1" smtClean="0"/>
              <a:t>mem</a:t>
            </a:r>
            <a:r>
              <a:rPr lang="en-GB" sz="2000" kern="1200" dirty="0" smtClean="0"/>
              <a:t>/host</a:t>
            </a:r>
          </a:p>
          <a:p>
            <a:pPr lvl="1"/>
            <a:r>
              <a:rPr lang="en-GB" sz="2000" kern="1200" dirty="0" smtClean="0"/>
              <a:t>16 VCPUs/VM, 128 GB/VM</a:t>
            </a:r>
          </a:p>
          <a:p>
            <a:endParaRPr lang="en-GB" sz="700" kern="1200" dirty="0" smtClean="0"/>
          </a:p>
          <a:p>
            <a:r>
              <a:rPr lang="en-GB" sz="2400" b="1" kern="1200" dirty="0" smtClean="0"/>
              <a:t>Networking: </a:t>
            </a:r>
            <a:r>
              <a:rPr lang="en-GB" sz="2400" kern="1200" dirty="0" smtClean="0"/>
              <a:t>Open </a:t>
            </a:r>
            <a:r>
              <a:rPr lang="en-GB" sz="2400" kern="1200" dirty="0" err="1" smtClean="0"/>
              <a:t>vSwitch</a:t>
            </a:r>
            <a:r>
              <a:rPr lang="en-GB" sz="2400" kern="1200" dirty="0" smtClean="0"/>
              <a:t> (default), Active-Backup NIC Bonding</a:t>
            </a:r>
          </a:p>
          <a:p>
            <a:endParaRPr lang="en-GB" sz="700" kern="1200" dirty="0" smtClean="0"/>
          </a:p>
          <a:p>
            <a:r>
              <a:rPr lang="en-GB" sz="2400" b="1" dirty="0" smtClean="0"/>
              <a:t>Virtual Appliance:</a:t>
            </a:r>
            <a:r>
              <a:rPr lang="en-GB" sz="2400" dirty="0" smtClean="0"/>
              <a:t> multi-VM and boot sequenced, OVF support</a:t>
            </a:r>
          </a:p>
          <a:p>
            <a:endParaRPr lang="en-GB" sz="700" dirty="0" smtClean="0"/>
          </a:p>
          <a:p>
            <a:r>
              <a:rPr lang="en-GB" sz="2400" dirty="0"/>
              <a:t>M</a:t>
            </a:r>
            <a:r>
              <a:rPr lang="en-GB" sz="2400" dirty="0" smtClean="0"/>
              <a:t>ore guest OS templates</a:t>
            </a:r>
          </a:p>
        </p:txBody>
      </p:sp>
      <p:sp>
        <p:nvSpPr>
          <p:cNvPr id="3" name="Title 2"/>
          <p:cNvSpPr>
            <a:spLocks noGrp="1"/>
          </p:cNvSpPr>
          <p:nvPr>
            <p:ph type="title"/>
          </p:nvPr>
        </p:nvSpPr>
        <p:spPr/>
        <p:txBody>
          <a:bodyPr/>
          <a:lstStyle/>
          <a:p>
            <a:r>
              <a:rPr lang="en-GB" sz="6000" dirty="0" smtClean="0"/>
              <a:t>XCP 1.5 (soon)</a:t>
            </a:r>
            <a:endParaRPr lang="en-GB" sz="6000" dirty="0"/>
          </a:p>
        </p:txBody>
      </p:sp>
    </p:spTree>
    <p:extLst>
      <p:ext uri="{BB962C8B-B14F-4D97-AF65-F5344CB8AC3E}">
        <p14:creationId xmlns:p14="http://schemas.microsoft.com/office/powerpoint/2010/main" val="3335128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6000" dirty="0" smtClean="0"/>
              <a:t>XAPI Overview</a:t>
            </a:r>
            <a:endParaRPr lang="en-GB" sz="6000" dirty="0"/>
          </a:p>
        </p:txBody>
      </p:sp>
    </p:spTree>
    <p:extLst>
      <p:ext uri="{BB962C8B-B14F-4D97-AF65-F5344CB8AC3E}">
        <p14:creationId xmlns:p14="http://schemas.microsoft.com/office/powerpoint/2010/main" val="240802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400" dirty="0" smtClean="0"/>
              <a:t>XAPI </a:t>
            </a:r>
            <a:r>
              <a:rPr lang="en-GB" sz="2400" dirty="0"/>
              <a:t>is the backbone of </a:t>
            </a:r>
            <a:r>
              <a:rPr lang="en-GB" sz="2400" dirty="0" smtClean="0"/>
              <a:t>XCP</a:t>
            </a:r>
            <a:endParaRPr lang="en-GB" sz="2400" dirty="0"/>
          </a:p>
          <a:p>
            <a:pPr lvl="1"/>
            <a:r>
              <a:rPr lang="en-GB" sz="2000" dirty="0"/>
              <a:t>Provides the glue between </a:t>
            </a:r>
            <a:r>
              <a:rPr lang="en-GB" sz="2000" dirty="0" smtClean="0"/>
              <a:t>all components</a:t>
            </a:r>
            <a:endParaRPr lang="en-GB" sz="2000" dirty="0"/>
          </a:p>
          <a:p>
            <a:pPr lvl="1"/>
            <a:r>
              <a:rPr lang="en-GB" sz="2000" dirty="0"/>
              <a:t>Is the backend for all management </a:t>
            </a:r>
            <a:r>
              <a:rPr lang="en-GB" sz="2000" dirty="0" smtClean="0"/>
              <a:t>applications</a:t>
            </a:r>
          </a:p>
          <a:p>
            <a:pPr lvl="1"/>
            <a:endParaRPr lang="en-GB" sz="500" dirty="0"/>
          </a:p>
          <a:p>
            <a:r>
              <a:rPr lang="en-GB" sz="2400" dirty="0"/>
              <a:t>Call it XAPI or </a:t>
            </a:r>
            <a:r>
              <a:rPr lang="en-GB" sz="2400" dirty="0" err="1" smtClean="0"/>
              <a:t>XenAPI</a:t>
            </a:r>
            <a:endParaRPr lang="en-GB" sz="2400" dirty="0" smtClean="0"/>
          </a:p>
          <a:p>
            <a:endParaRPr lang="en-GB" sz="500" dirty="0"/>
          </a:p>
          <a:p>
            <a:r>
              <a:rPr lang="en-GB" sz="2400" dirty="0"/>
              <a:t>It's a XML-RPC style API, served via HTTPS</a:t>
            </a:r>
          </a:p>
          <a:p>
            <a:pPr lvl="1"/>
            <a:r>
              <a:rPr lang="en-GB" sz="2000" dirty="0" smtClean="0"/>
              <a:t>Provided by a service on every XCP dom0 host</a:t>
            </a:r>
          </a:p>
          <a:p>
            <a:pPr lvl="1"/>
            <a:r>
              <a:rPr lang="en-GB" sz="2000" dirty="0" smtClean="0"/>
              <a:t>Designed to by highly programmable</a:t>
            </a:r>
          </a:p>
          <a:p>
            <a:pPr lvl="1"/>
            <a:r>
              <a:rPr lang="en-GB" sz="2000" dirty="0" smtClean="0"/>
              <a:t>API bindings for many languages: .NET, Java, C, </a:t>
            </a:r>
            <a:r>
              <a:rPr lang="en-GB" sz="2000" dirty="0" err="1" smtClean="0"/>
              <a:t>Powershell</a:t>
            </a:r>
            <a:r>
              <a:rPr lang="en-GB" sz="2000" dirty="0" smtClean="0"/>
              <a:t>, Python</a:t>
            </a:r>
          </a:p>
          <a:p>
            <a:pPr lvl="1"/>
            <a:endParaRPr lang="en-GB" sz="500" dirty="0"/>
          </a:p>
          <a:p>
            <a:r>
              <a:rPr lang="en-GB" sz="2400" dirty="0" smtClean="0"/>
              <a:t>XAPI is Extensible via plugins</a:t>
            </a:r>
          </a:p>
          <a:p>
            <a:pPr lvl="1"/>
            <a:r>
              <a:rPr lang="en-GB" sz="2000" dirty="0"/>
              <a:t>E.g. used by </a:t>
            </a:r>
            <a:r>
              <a:rPr lang="en-GB" sz="2000" dirty="0" err="1" smtClean="0"/>
              <a:t>OpenStack</a:t>
            </a:r>
            <a:endParaRPr lang="en-GB" sz="2000" dirty="0"/>
          </a:p>
        </p:txBody>
      </p:sp>
      <p:sp>
        <p:nvSpPr>
          <p:cNvPr id="3" name="Title 2"/>
          <p:cNvSpPr>
            <a:spLocks noGrp="1"/>
          </p:cNvSpPr>
          <p:nvPr>
            <p:ph type="title"/>
          </p:nvPr>
        </p:nvSpPr>
        <p:spPr/>
        <p:txBody>
          <a:bodyPr/>
          <a:lstStyle/>
          <a:p>
            <a:r>
              <a:rPr lang="en-GB" sz="6000" dirty="0" smtClean="0"/>
              <a:t>XAPI: What is it?</a:t>
            </a:r>
            <a:endParaRPr lang="en-GB" sz="6000" dirty="0"/>
          </a:p>
        </p:txBody>
      </p:sp>
    </p:spTree>
    <p:extLst>
      <p:ext uri="{BB962C8B-B14F-4D97-AF65-F5344CB8AC3E}">
        <p14:creationId xmlns:p14="http://schemas.microsoft.com/office/powerpoint/2010/main" val="1385811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a:xfrm>
            <a:off x="3092116" y="2875559"/>
            <a:ext cx="5594684" cy="2273968"/>
          </a:xfrm>
          <a:prstGeom prst="ellipse">
            <a:avLst/>
          </a:prstGeom>
          <a:noFill/>
          <a:ln w="44450">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sz="6000" dirty="0" smtClean="0"/>
              <a:t>XAPI from 30000 Feet</a:t>
            </a:r>
            <a:endParaRPr lang="en-GB" sz="6000" dirty="0"/>
          </a:p>
        </p:txBody>
      </p:sp>
      <p:sp>
        <p:nvSpPr>
          <p:cNvPr id="5" name="TextBox 4"/>
          <p:cNvSpPr txBox="1"/>
          <p:nvPr/>
        </p:nvSpPr>
        <p:spPr>
          <a:xfrm>
            <a:off x="1030146" y="1446835"/>
            <a:ext cx="4147802" cy="369332"/>
          </a:xfrm>
          <a:prstGeom prst="rect">
            <a:avLst/>
          </a:prstGeom>
          <a:noFill/>
        </p:spPr>
        <p:txBody>
          <a:bodyPr wrap="none" rtlCol="0">
            <a:spAutoFit/>
          </a:bodyPr>
          <a:lstStyle/>
          <a:p>
            <a:r>
              <a:rPr lang="en-GB" sz="1800" dirty="0" smtClean="0">
                <a:latin typeface="Calibri" pitchFamily="34" charset="0"/>
                <a:cs typeface="Calibri" pitchFamily="34" charset="0"/>
                <a:hlinkClick r:id="rId3"/>
              </a:rPr>
              <a:t>xen.org/files/</a:t>
            </a:r>
            <a:r>
              <a:rPr lang="en-GB" sz="1800" dirty="0" err="1" smtClean="0">
                <a:latin typeface="Calibri" pitchFamily="34" charset="0"/>
                <a:cs typeface="Calibri" pitchFamily="34" charset="0"/>
                <a:hlinkClick r:id="rId3"/>
              </a:rPr>
              <a:t>XenCloud</a:t>
            </a:r>
            <a:r>
              <a:rPr lang="en-GB" sz="1800" dirty="0" smtClean="0">
                <a:latin typeface="Calibri" pitchFamily="34" charset="0"/>
                <a:cs typeface="Calibri" pitchFamily="34" charset="0"/>
                <a:hlinkClick r:id="rId3"/>
              </a:rPr>
              <a:t>/</a:t>
            </a:r>
            <a:r>
              <a:rPr lang="en-GB" sz="1800" dirty="0" err="1" smtClean="0">
                <a:latin typeface="Calibri" pitchFamily="34" charset="0"/>
                <a:cs typeface="Calibri" pitchFamily="34" charset="0"/>
                <a:hlinkClick r:id="rId3"/>
              </a:rPr>
              <a:t>ocamldoc</a:t>
            </a:r>
            <a:r>
              <a:rPr lang="en-GB" sz="1800" dirty="0" smtClean="0">
                <a:latin typeface="Calibri" pitchFamily="34" charset="0"/>
                <a:cs typeface="Calibri" pitchFamily="34" charset="0"/>
                <a:hlinkClick r:id="rId3"/>
              </a:rPr>
              <a:t>/</a:t>
            </a:r>
            <a:r>
              <a:rPr lang="en-GB" sz="1800" dirty="0" err="1" smtClean="0">
                <a:latin typeface="Calibri" pitchFamily="34" charset="0"/>
                <a:cs typeface="Calibri" pitchFamily="34" charset="0"/>
                <a:hlinkClick r:id="rId3"/>
              </a:rPr>
              <a:t>apidoc</a:t>
            </a:r>
            <a:endParaRPr lang="en-GB" sz="1800" dirty="0">
              <a:latin typeface="Calibri" pitchFamily="34" charset="0"/>
              <a:cs typeface="Calibri" pitchFamily="34" charset="0"/>
            </a:endParaRPr>
          </a:p>
        </p:txBody>
      </p:sp>
      <p:sp>
        <p:nvSpPr>
          <p:cNvPr id="3" name="Rectangle 2"/>
          <p:cNvSpPr/>
          <p:nvPr/>
        </p:nvSpPr>
        <p:spPr>
          <a:xfrm>
            <a:off x="3195958" y="4450214"/>
            <a:ext cx="914400" cy="52050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600" b="1" dirty="0" smtClean="0">
                <a:solidFill>
                  <a:schemeClr val="tx1"/>
                </a:solidFill>
                <a:latin typeface="Calibri" pitchFamily="34" charset="0"/>
                <a:cs typeface="Calibri" pitchFamily="34" charset="0"/>
              </a:rPr>
              <a:t>PIF</a:t>
            </a:r>
            <a:endParaRPr lang="en-GB" sz="1600" b="1" dirty="0">
              <a:solidFill>
                <a:schemeClr val="tx1"/>
              </a:solidFill>
              <a:latin typeface="Calibri" pitchFamily="34" charset="0"/>
              <a:cs typeface="Calibri" pitchFamily="34" charset="0"/>
            </a:endParaRPr>
          </a:p>
        </p:txBody>
      </p:sp>
      <p:sp>
        <p:nvSpPr>
          <p:cNvPr id="7" name="Rectangle 6"/>
          <p:cNvSpPr/>
          <p:nvPr/>
        </p:nvSpPr>
        <p:spPr>
          <a:xfrm>
            <a:off x="4599641" y="4843245"/>
            <a:ext cx="914400" cy="52050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600" b="1" dirty="0" smtClean="0">
                <a:solidFill>
                  <a:schemeClr val="tx1"/>
                </a:solidFill>
                <a:latin typeface="Calibri" pitchFamily="34" charset="0"/>
                <a:cs typeface="Calibri" pitchFamily="34" charset="0"/>
              </a:rPr>
              <a:t>network</a:t>
            </a:r>
            <a:endParaRPr lang="en-GB" sz="1600" b="1" dirty="0">
              <a:solidFill>
                <a:schemeClr val="tx1"/>
              </a:solidFill>
              <a:latin typeface="Calibri" pitchFamily="34" charset="0"/>
              <a:cs typeface="Calibri" pitchFamily="34" charset="0"/>
            </a:endParaRPr>
          </a:p>
        </p:txBody>
      </p:sp>
      <p:sp>
        <p:nvSpPr>
          <p:cNvPr id="8" name="Rectangle 7"/>
          <p:cNvSpPr/>
          <p:nvPr/>
        </p:nvSpPr>
        <p:spPr>
          <a:xfrm>
            <a:off x="6120056" y="4831214"/>
            <a:ext cx="914400" cy="52050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600" b="1" dirty="0" smtClean="0">
                <a:solidFill>
                  <a:schemeClr val="tx1"/>
                </a:solidFill>
                <a:latin typeface="Calibri" pitchFamily="34" charset="0"/>
                <a:cs typeface="Calibri" pitchFamily="34" charset="0"/>
              </a:rPr>
              <a:t>VIF</a:t>
            </a:r>
            <a:endParaRPr lang="en-GB" sz="1600" b="1" dirty="0">
              <a:solidFill>
                <a:schemeClr val="tx1"/>
              </a:solidFill>
              <a:latin typeface="Calibri" pitchFamily="34" charset="0"/>
              <a:cs typeface="Calibri" pitchFamily="34" charset="0"/>
            </a:endParaRPr>
          </a:p>
        </p:txBody>
      </p:sp>
      <p:sp>
        <p:nvSpPr>
          <p:cNvPr id="14" name="Rectangle 13"/>
          <p:cNvSpPr/>
          <p:nvPr/>
        </p:nvSpPr>
        <p:spPr>
          <a:xfrm>
            <a:off x="3978010" y="2765796"/>
            <a:ext cx="914400" cy="5205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600" b="1" dirty="0" smtClean="0">
                <a:solidFill>
                  <a:schemeClr val="tx1"/>
                </a:solidFill>
                <a:latin typeface="Calibri" pitchFamily="34" charset="0"/>
                <a:cs typeface="Calibri" pitchFamily="34" charset="0"/>
              </a:rPr>
              <a:t>PDB</a:t>
            </a:r>
            <a:endParaRPr lang="en-GB" sz="1600" b="1" dirty="0">
              <a:solidFill>
                <a:schemeClr val="tx1"/>
              </a:solidFill>
              <a:latin typeface="Calibri" pitchFamily="34" charset="0"/>
              <a:cs typeface="Calibri" pitchFamily="34" charset="0"/>
            </a:endParaRPr>
          </a:p>
        </p:txBody>
      </p:sp>
      <p:sp>
        <p:nvSpPr>
          <p:cNvPr id="15" name="Rectangle 14"/>
          <p:cNvSpPr/>
          <p:nvPr/>
        </p:nvSpPr>
        <p:spPr>
          <a:xfrm>
            <a:off x="5602704" y="2617405"/>
            <a:ext cx="914400" cy="5205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600" b="1" dirty="0" smtClean="0">
                <a:solidFill>
                  <a:schemeClr val="tx1"/>
                </a:solidFill>
                <a:latin typeface="Calibri" pitchFamily="34" charset="0"/>
                <a:cs typeface="Calibri" pitchFamily="34" charset="0"/>
              </a:rPr>
              <a:t>SR</a:t>
            </a:r>
            <a:endParaRPr lang="en-GB" sz="1600" b="1" dirty="0">
              <a:solidFill>
                <a:schemeClr val="tx1"/>
              </a:solidFill>
              <a:latin typeface="Calibri" pitchFamily="34" charset="0"/>
              <a:cs typeface="Calibri" pitchFamily="34" charset="0"/>
            </a:endParaRPr>
          </a:p>
        </p:txBody>
      </p:sp>
      <p:sp>
        <p:nvSpPr>
          <p:cNvPr id="16" name="Rectangle 15"/>
          <p:cNvSpPr/>
          <p:nvPr/>
        </p:nvSpPr>
        <p:spPr>
          <a:xfrm>
            <a:off x="7158358" y="2817933"/>
            <a:ext cx="914400" cy="5205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600" b="1" dirty="0" smtClean="0">
                <a:solidFill>
                  <a:schemeClr val="tx1"/>
                </a:solidFill>
                <a:latin typeface="Calibri" pitchFamily="34" charset="0"/>
                <a:cs typeface="Calibri" pitchFamily="34" charset="0"/>
              </a:rPr>
              <a:t>VDI</a:t>
            </a:r>
            <a:endParaRPr lang="en-GB" sz="1600" b="1" dirty="0">
              <a:solidFill>
                <a:schemeClr val="tx1"/>
              </a:solidFill>
              <a:latin typeface="Calibri" pitchFamily="34" charset="0"/>
              <a:cs typeface="Calibri" pitchFamily="34" charset="0"/>
            </a:endParaRPr>
          </a:p>
        </p:txBody>
      </p:sp>
      <p:sp>
        <p:nvSpPr>
          <p:cNvPr id="19" name="Oval 18"/>
          <p:cNvSpPr>
            <a:spLocks noChangeAspect="1"/>
          </p:cNvSpPr>
          <p:nvPr/>
        </p:nvSpPr>
        <p:spPr>
          <a:xfrm>
            <a:off x="4291262" y="3785949"/>
            <a:ext cx="1098885" cy="44664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b="1" dirty="0" smtClean="0">
                <a:solidFill>
                  <a:schemeClr val="tx1"/>
                </a:solidFill>
                <a:latin typeface="Calibri" pitchFamily="34" charset="0"/>
                <a:cs typeface="Calibri" pitchFamily="34" charset="0"/>
              </a:rPr>
              <a:t>pool</a:t>
            </a:r>
            <a:endParaRPr lang="en-GB" sz="1600" b="1" dirty="0">
              <a:solidFill>
                <a:schemeClr val="tx1"/>
              </a:solidFill>
              <a:latin typeface="Calibri" pitchFamily="34" charset="0"/>
              <a:cs typeface="Calibri" pitchFamily="34" charset="0"/>
            </a:endParaRPr>
          </a:p>
        </p:txBody>
      </p:sp>
      <p:sp>
        <p:nvSpPr>
          <p:cNvPr id="4" name="Isosceles Triangle 3"/>
          <p:cNvSpPr/>
          <p:nvPr/>
        </p:nvSpPr>
        <p:spPr>
          <a:xfrm rot="20075772">
            <a:off x="3050878" y="4138862"/>
            <a:ext cx="216569" cy="21656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p:cNvSpPr/>
          <p:nvPr/>
        </p:nvSpPr>
        <p:spPr>
          <a:xfrm rot="17090615" flipV="1">
            <a:off x="4273969" y="4862751"/>
            <a:ext cx="216569" cy="21656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p:cNvSpPr/>
          <p:nvPr/>
        </p:nvSpPr>
        <p:spPr>
          <a:xfrm rot="5400000" flipV="1">
            <a:off x="5682917" y="5042857"/>
            <a:ext cx="216569" cy="21656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Isosceles Triangle 24"/>
          <p:cNvSpPr/>
          <p:nvPr/>
        </p:nvSpPr>
        <p:spPr>
          <a:xfrm rot="15396672" flipH="1" flipV="1">
            <a:off x="7170821" y="4887197"/>
            <a:ext cx="216569" cy="21656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Isosceles Triangle 25"/>
          <p:cNvSpPr/>
          <p:nvPr/>
        </p:nvSpPr>
        <p:spPr>
          <a:xfrm rot="5833269" flipV="1">
            <a:off x="6725657" y="2839458"/>
            <a:ext cx="216569" cy="21656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Isosceles Triangle 26"/>
          <p:cNvSpPr/>
          <p:nvPr/>
        </p:nvSpPr>
        <p:spPr>
          <a:xfrm rot="2104262" flipV="1">
            <a:off x="8454200" y="4236997"/>
            <a:ext cx="216569" cy="21656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Isosceles Triangle 27"/>
          <p:cNvSpPr/>
          <p:nvPr/>
        </p:nvSpPr>
        <p:spPr>
          <a:xfrm rot="18360580">
            <a:off x="8178953" y="3321598"/>
            <a:ext cx="216569" cy="21656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Isosceles Triangle 28"/>
          <p:cNvSpPr/>
          <p:nvPr/>
        </p:nvSpPr>
        <p:spPr>
          <a:xfrm rot="3537746" flipV="1">
            <a:off x="3510973" y="3246280"/>
            <a:ext cx="216569" cy="21656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p:cNvSpPr/>
          <p:nvPr/>
        </p:nvSpPr>
        <p:spPr>
          <a:xfrm rot="15875298" flipH="1" flipV="1">
            <a:off x="5137988" y="2796724"/>
            <a:ext cx="216569" cy="21656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a:spLocks noChangeAspect="1"/>
          </p:cNvSpPr>
          <p:nvPr/>
        </p:nvSpPr>
        <p:spPr>
          <a:xfrm>
            <a:off x="5478378" y="4227107"/>
            <a:ext cx="1098885" cy="44664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b="1" dirty="0" smtClean="0">
                <a:solidFill>
                  <a:schemeClr val="tx1"/>
                </a:solidFill>
                <a:latin typeface="Calibri" pitchFamily="34" charset="0"/>
                <a:cs typeface="Calibri" pitchFamily="34" charset="0"/>
              </a:rPr>
              <a:t>event</a:t>
            </a:r>
            <a:endParaRPr lang="en-GB" sz="1600" b="1" dirty="0">
              <a:solidFill>
                <a:schemeClr val="tx1"/>
              </a:solidFill>
              <a:latin typeface="Calibri" pitchFamily="34" charset="0"/>
              <a:cs typeface="Calibri" pitchFamily="34" charset="0"/>
            </a:endParaRPr>
          </a:p>
        </p:txBody>
      </p:sp>
      <p:sp>
        <p:nvSpPr>
          <p:cNvPr id="32" name="Oval 31"/>
          <p:cNvSpPr>
            <a:spLocks noChangeAspect="1"/>
          </p:cNvSpPr>
          <p:nvPr/>
        </p:nvSpPr>
        <p:spPr>
          <a:xfrm>
            <a:off x="5743073" y="3481149"/>
            <a:ext cx="1098885" cy="44664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b="1" dirty="0" smtClean="0">
                <a:solidFill>
                  <a:schemeClr val="tx1"/>
                </a:solidFill>
                <a:latin typeface="Calibri" pitchFamily="34" charset="0"/>
                <a:cs typeface="Calibri" pitchFamily="34" charset="0"/>
              </a:rPr>
              <a:t>task</a:t>
            </a:r>
            <a:endParaRPr lang="en-GB" sz="1600" b="1" dirty="0">
              <a:solidFill>
                <a:schemeClr val="tx1"/>
              </a:solidFill>
              <a:latin typeface="Calibri" pitchFamily="34" charset="0"/>
              <a:cs typeface="Calibri" pitchFamily="34" charset="0"/>
            </a:endParaRPr>
          </a:p>
        </p:txBody>
      </p:sp>
      <p:sp>
        <p:nvSpPr>
          <p:cNvPr id="43" name="Rectangle 42"/>
          <p:cNvSpPr/>
          <p:nvPr/>
        </p:nvSpPr>
        <p:spPr>
          <a:xfrm>
            <a:off x="1521567" y="3499718"/>
            <a:ext cx="914400" cy="5205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b="1" dirty="0" smtClean="0">
                <a:solidFill>
                  <a:schemeClr val="tx1"/>
                </a:solidFill>
                <a:latin typeface="Calibri" pitchFamily="34" charset="0"/>
                <a:cs typeface="Calibri" pitchFamily="34" charset="0"/>
              </a:rPr>
              <a:t>session</a:t>
            </a:r>
            <a:endParaRPr lang="en-GB" sz="1600" b="1" dirty="0">
              <a:solidFill>
                <a:schemeClr val="tx1"/>
              </a:solidFill>
              <a:latin typeface="Calibri" pitchFamily="34" charset="0"/>
              <a:cs typeface="Calibri" pitchFamily="34" charset="0"/>
            </a:endParaRPr>
          </a:p>
        </p:txBody>
      </p:sp>
      <p:sp>
        <p:nvSpPr>
          <p:cNvPr id="44" name="Rectangle 43"/>
          <p:cNvSpPr/>
          <p:nvPr/>
        </p:nvSpPr>
        <p:spPr>
          <a:xfrm>
            <a:off x="344480" y="3499718"/>
            <a:ext cx="914400" cy="5205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b="1" dirty="0" smtClean="0">
                <a:solidFill>
                  <a:schemeClr val="tx1"/>
                </a:solidFill>
                <a:latin typeface="Calibri" pitchFamily="34" charset="0"/>
                <a:cs typeface="Calibri" pitchFamily="34" charset="0"/>
              </a:rPr>
              <a:t>user</a:t>
            </a:r>
            <a:endParaRPr lang="en-GB" sz="1600" b="1" dirty="0">
              <a:solidFill>
                <a:schemeClr val="tx1"/>
              </a:solidFill>
              <a:latin typeface="Calibri" pitchFamily="34" charset="0"/>
              <a:cs typeface="Calibri" pitchFamily="34" charset="0"/>
            </a:endParaRPr>
          </a:p>
        </p:txBody>
      </p:sp>
      <p:cxnSp>
        <p:nvCxnSpPr>
          <p:cNvPr id="22" name="Straight Connector 21"/>
          <p:cNvCxnSpPr>
            <a:stCxn id="44" idx="3"/>
            <a:endCxn id="43" idx="1"/>
          </p:cNvCxnSpPr>
          <p:nvPr/>
        </p:nvCxnSpPr>
        <p:spPr>
          <a:xfrm>
            <a:off x="1258880" y="3759970"/>
            <a:ext cx="262687" cy="0"/>
          </a:xfrm>
          <a:prstGeom prst="line">
            <a:avLst/>
          </a:prstGeom>
          <a:ln w="444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3" idx="3"/>
            <a:endCxn id="12" idx="1"/>
          </p:cNvCxnSpPr>
          <p:nvPr/>
        </p:nvCxnSpPr>
        <p:spPr>
          <a:xfrm>
            <a:off x="2435967" y="3759970"/>
            <a:ext cx="262686" cy="0"/>
          </a:xfrm>
          <a:prstGeom prst="line">
            <a:avLst/>
          </a:prstGeom>
          <a:ln w="444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40" idx="4"/>
          </p:cNvCxnSpPr>
          <p:nvPr/>
        </p:nvCxnSpPr>
        <p:spPr>
          <a:xfrm flipH="1" flipV="1">
            <a:off x="2366211" y="3105635"/>
            <a:ext cx="569494" cy="479776"/>
          </a:xfrm>
          <a:prstGeom prst="line">
            <a:avLst/>
          </a:prstGeom>
          <a:ln w="444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1" idx="0"/>
          </p:cNvCxnSpPr>
          <p:nvPr/>
        </p:nvCxnSpPr>
        <p:spPr>
          <a:xfrm flipV="1">
            <a:off x="2149642" y="3994484"/>
            <a:ext cx="689811" cy="372991"/>
          </a:xfrm>
          <a:prstGeom prst="line">
            <a:avLst/>
          </a:prstGeom>
          <a:ln w="444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 idx="2"/>
            <a:endCxn id="42" idx="0"/>
          </p:cNvCxnSpPr>
          <p:nvPr/>
        </p:nvCxnSpPr>
        <p:spPr>
          <a:xfrm flipH="1">
            <a:off x="3268579" y="4970718"/>
            <a:ext cx="384579" cy="623979"/>
          </a:xfrm>
          <a:prstGeom prst="line">
            <a:avLst/>
          </a:prstGeom>
          <a:ln w="444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39" idx="4"/>
            <a:endCxn id="15" idx="0"/>
          </p:cNvCxnSpPr>
          <p:nvPr/>
        </p:nvCxnSpPr>
        <p:spPr>
          <a:xfrm flipH="1">
            <a:off x="6059904" y="2215298"/>
            <a:ext cx="1" cy="402107"/>
          </a:xfrm>
          <a:prstGeom prst="line">
            <a:avLst/>
          </a:prstGeom>
          <a:ln w="444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37" idx="3"/>
          </p:cNvCxnSpPr>
          <p:nvPr/>
        </p:nvCxnSpPr>
        <p:spPr>
          <a:xfrm flipV="1">
            <a:off x="8289758" y="4628394"/>
            <a:ext cx="1159548" cy="148143"/>
          </a:xfrm>
          <a:prstGeom prst="line">
            <a:avLst/>
          </a:prstGeom>
          <a:ln w="444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698653" y="3499718"/>
            <a:ext cx="914400" cy="520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600" b="1" dirty="0" smtClean="0">
                <a:solidFill>
                  <a:schemeClr val="tx1"/>
                </a:solidFill>
                <a:latin typeface="Calibri" pitchFamily="34" charset="0"/>
                <a:cs typeface="Calibri" pitchFamily="34" charset="0"/>
              </a:rPr>
              <a:t>host</a:t>
            </a:r>
            <a:endParaRPr lang="en-GB" sz="1600" b="1" dirty="0">
              <a:solidFill>
                <a:schemeClr val="tx1"/>
              </a:solidFill>
              <a:latin typeface="Calibri" pitchFamily="34" charset="0"/>
              <a:cs typeface="Calibri" pitchFamily="34" charset="0"/>
            </a:endParaRPr>
          </a:p>
        </p:txBody>
      </p:sp>
      <p:cxnSp>
        <p:nvCxnSpPr>
          <p:cNvPr id="69" name="Straight Connector 68"/>
          <p:cNvCxnSpPr>
            <a:endCxn id="36" idx="2"/>
          </p:cNvCxnSpPr>
          <p:nvPr/>
        </p:nvCxnSpPr>
        <p:spPr>
          <a:xfrm>
            <a:off x="8349916" y="4884821"/>
            <a:ext cx="1058778" cy="271461"/>
          </a:xfrm>
          <a:prstGeom prst="line">
            <a:avLst/>
          </a:prstGeom>
          <a:ln w="444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35" idx="1"/>
          </p:cNvCxnSpPr>
          <p:nvPr/>
        </p:nvCxnSpPr>
        <p:spPr>
          <a:xfrm>
            <a:off x="8229600" y="4920916"/>
            <a:ext cx="856764" cy="691064"/>
          </a:xfrm>
          <a:prstGeom prst="line">
            <a:avLst/>
          </a:prstGeom>
          <a:ln w="444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34" idx="0"/>
          </p:cNvCxnSpPr>
          <p:nvPr/>
        </p:nvCxnSpPr>
        <p:spPr>
          <a:xfrm>
            <a:off x="8133347" y="4969042"/>
            <a:ext cx="44117" cy="854254"/>
          </a:xfrm>
          <a:prstGeom prst="line">
            <a:avLst/>
          </a:prstGeom>
          <a:ln w="444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38" idx="4"/>
          </p:cNvCxnSpPr>
          <p:nvPr/>
        </p:nvCxnSpPr>
        <p:spPr>
          <a:xfrm flipH="1">
            <a:off x="8975558" y="3105635"/>
            <a:ext cx="898358" cy="600091"/>
          </a:xfrm>
          <a:prstGeom prst="line">
            <a:avLst/>
          </a:prstGeom>
          <a:ln w="444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8" idx="2"/>
            <a:endCxn id="33" idx="0"/>
          </p:cNvCxnSpPr>
          <p:nvPr/>
        </p:nvCxnSpPr>
        <p:spPr>
          <a:xfrm>
            <a:off x="6577256" y="5351718"/>
            <a:ext cx="1" cy="615957"/>
          </a:xfrm>
          <a:prstGeom prst="line">
            <a:avLst/>
          </a:prstGeom>
          <a:ln w="444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189064" y="3608004"/>
            <a:ext cx="914400" cy="5205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600" b="1" dirty="0" smtClean="0">
                <a:solidFill>
                  <a:schemeClr val="tx1"/>
                </a:solidFill>
                <a:latin typeface="Calibri" pitchFamily="34" charset="0"/>
                <a:cs typeface="Calibri" pitchFamily="34" charset="0"/>
              </a:rPr>
              <a:t>VBD</a:t>
            </a:r>
            <a:endParaRPr lang="en-GB" sz="1600" b="1" dirty="0">
              <a:solidFill>
                <a:schemeClr val="tx1"/>
              </a:solidFill>
              <a:latin typeface="Calibri" pitchFamily="34" charset="0"/>
              <a:cs typeface="Calibri" pitchFamily="34" charset="0"/>
            </a:endParaRPr>
          </a:p>
        </p:txBody>
      </p:sp>
      <p:sp>
        <p:nvSpPr>
          <p:cNvPr id="13" name="Rectangle 12"/>
          <p:cNvSpPr/>
          <p:nvPr/>
        </p:nvSpPr>
        <p:spPr>
          <a:xfrm>
            <a:off x="7543369" y="4502352"/>
            <a:ext cx="914400" cy="520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600" b="1" dirty="0" smtClean="0">
                <a:solidFill>
                  <a:schemeClr val="bg1"/>
                </a:solidFill>
                <a:latin typeface="Calibri" pitchFamily="34" charset="0"/>
                <a:cs typeface="Calibri" pitchFamily="34" charset="0"/>
              </a:rPr>
              <a:t>VM</a:t>
            </a:r>
            <a:endParaRPr lang="en-GB" sz="1600" b="1" dirty="0">
              <a:solidFill>
                <a:schemeClr val="bg1"/>
              </a:solidFill>
              <a:latin typeface="Calibri" pitchFamily="34" charset="0"/>
              <a:cs typeface="Calibri" pitchFamily="34" charset="0"/>
            </a:endParaRPr>
          </a:p>
        </p:txBody>
      </p:sp>
      <p:sp>
        <p:nvSpPr>
          <p:cNvPr id="87" name="Isosceles Triangle 86"/>
          <p:cNvSpPr/>
          <p:nvPr/>
        </p:nvSpPr>
        <p:spPr>
          <a:xfrm rot="4718427" flipV="1">
            <a:off x="8840205" y="4589804"/>
            <a:ext cx="216569" cy="21656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Isosceles Triangle 87"/>
          <p:cNvSpPr/>
          <p:nvPr/>
        </p:nvSpPr>
        <p:spPr>
          <a:xfrm rot="10800000" flipV="1">
            <a:off x="8066434" y="5435023"/>
            <a:ext cx="216569" cy="21656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a:spLocks noChangeAspect="1"/>
          </p:cNvSpPr>
          <p:nvPr/>
        </p:nvSpPr>
        <p:spPr>
          <a:xfrm>
            <a:off x="6027814" y="5967675"/>
            <a:ext cx="1098885" cy="44664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b="1" dirty="0" smtClean="0">
                <a:solidFill>
                  <a:schemeClr val="tx1"/>
                </a:solidFill>
                <a:latin typeface="Calibri" pitchFamily="34" charset="0"/>
                <a:cs typeface="Calibri" pitchFamily="34" charset="0"/>
              </a:rPr>
              <a:t>task</a:t>
            </a:r>
            <a:endParaRPr lang="en-GB" sz="1600" b="1" dirty="0">
              <a:solidFill>
                <a:schemeClr val="tx1"/>
              </a:solidFill>
              <a:latin typeface="Calibri" pitchFamily="34" charset="0"/>
              <a:cs typeface="Calibri" pitchFamily="34" charset="0"/>
            </a:endParaRPr>
          </a:p>
        </p:txBody>
      </p:sp>
      <p:sp>
        <p:nvSpPr>
          <p:cNvPr id="34" name="Oval 33"/>
          <p:cNvSpPr>
            <a:spLocks noChangeAspect="1"/>
          </p:cNvSpPr>
          <p:nvPr/>
        </p:nvSpPr>
        <p:spPr>
          <a:xfrm>
            <a:off x="7628021" y="5823296"/>
            <a:ext cx="1098885" cy="44664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b="1" dirty="0" smtClean="0">
                <a:solidFill>
                  <a:schemeClr val="tx1"/>
                </a:solidFill>
                <a:latin typeface="Calibri" pitchFamily="34" charset="0"/>
                <a:cs typeface="Calibri" pitchFamily="34" charset="0"/>
              </a:rPr>
              <a:t>console</a:t>
            </a:r>
            <a:endParaRPr lang="en-GB" sz="1400" b="1" dirty="0">
              <a:solidFill>
                <a:schemeClr val="tx1"/>
              </a:solidFill>
              <a:latin typeface="Calibri" pitchFamily="34" charset="0"/>
              <a:cs typeface="Calibri" pitchFamily="34" charset="0"/>
            </a:endParaRPr>
          </a:p>
        </p:txBody>
      </p:sp>
      <p:sp>
        <p:nvSpPr>
          <p:cNvPr id="38" name="Oval 37"/>
          <p:cNvSpPr>
            <a:spLocks noChangeAspect="1"/>
          </p:cNvSpPr>
          <p:nvPr/>
        </p:nvSpPr>
        <p:spPr>
          <a:xfrm>
            <a:off x="9324473" y="2658991"/>
            <a:ext cx="1098885" cy="44664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b="1" dirty="0" smtClean="0">
                <a:solidFill>
                  <a:schemeClr val="tx1"/>
                </a:solidFill>
                <a:latin typeface="Calibri" pitchFamily="34" charset="0"/>
                <a:cs typeface="Calibri" pitchFamily="34" charset="0"/>
              </a:rPr>
              <a:t>BBD_</a:t>
            </a:r>
            <a:br>
              <a:rPr lang="en-GB" sz="1200" b="1" dirty="0" smtClean="0">
                <a:solidFill>
                  <a:schemeClr val="tx1"/>
                </a:solidFill>
                <a:latin typeface="Calibri" pitchFamily="34" charset="0"/>
                <a:cs typeface="Calibri" pitchFamily="34" charset="0"/>
              </a:rPr>
            </a:br>
            <a:r>
              <a:rPr lang="en-GB" sz="1200" b="1" dirty="0" smtClean="0">
                <a:solidFill>
                  <a:schemeClr val="tx1"/>
                </a:solidFill>
                <a:latin typeface="Calibri" pitchFamily="34" charset="0"/>
                <a:cs typeface="Calibri" pitchFamily="34" charset="0"/>
              </a:rPr>
              <a:t>metrics</a:t>
            </a:r>
            <a:endParaRPr lang="en-GB" sz="1200" b="1" dirty="0">
              <a:solidFill>
                <a:schemeClr val="tx1"/>
              </a:solidFill>
              <a:latin typeface="Calibri" pitchFamily="34" charset="0"/>
              <a:cs typeface="Calibri" pitchFamily="34" charset="0"/>
            </a:endParaRPr>
          </a:p>
        </p:txBody>
      </p:sp>
      <p:sp>
        <p:nvSpPr>
          <p:cNvPr id="39" name="Oval 38"/>
          <p:cNvSpPr>
            <a:spLocks noChangeAspect="1"/>
          </p:cNvSpPr>
          <p:nvPr/>
        </p:nvSpPr>
        <p:spPr>
          <a:xfrm>
            <a:off x="5510462" y="1768654"/>
            <a:ext cx="1098885" cy="44664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b="1" dirty="0" smtClean="0">
                <a:solidFill>
                  <a:schemeClr val="tx1"/>
                </a:solidFill>
                <a:latin typeface="Calibri" pitchFamily="34" charset="0"/>
                <a:cs typeface="Calibri" pitchFamily="34" charset="0"/>
              </a:rPr>
              <a:t>SM</a:t>
            </a:r>
            <a:endParaRPr lang="en-GB" sz="1600" b="1" dirty="0">
              <a:solidFill>
                <a:schemeClr val="tx1"/>
              </a:solidFill>
              <a:latin typeface="Calibri" pitchFamily="34" charset="0"/>
              <a:cs typeface="Calibri" pitchFamily="34" charset="0"/>
            </a:endParaRPr>
          </a:p>
        </p:txBody>
      </p:sp>
      <p:sp>
        <p:nvSpPr>
          <p:cNvPr id="40" name="Oval 39"/>
          <p:cNvSpPr>
            <a:spLocks noChangeAspect="1"/>
          </p:cNvSpPr>
          <p:nvPr/>
        </p:nvSpPr>
        <p:spPr>
          <a:xfrm>
            <a:off x="1816768" y="2658991"/>
            <a:ext cx="1098885" cy="44664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b="1" dirty="0" err="1" smtClean="0">
                <a:solidFill>
                  <a:schemeClr val="tx1"/>
                </a:solidFill>
                <a:latin typeface="Calibri" pitchFamily="34" charset="0"/>
                <a:cs typeface="Calibri" pitchFamily="34" charset="0"/>
              </a:rPr>
              <a:t>host_cpu</a:t>
            </a:r>
            <a:endParaRPr lang="en-GB" sz="1200" b="1" dirty="0">
              <a:solidFill>
                <a:schemeClr val="tx1"/>
              </a:solidFill>
              <a:latin typeface="Calibri" pitchFamily="34" charset="0"/>
              <a:cs typeface="Calibri" pitchFamily="34" charset="0"/>
            </a:endParaRPr>
          </a:p>
        </p:txBody>
      </p:sp>
      <p:sp>
        <p:nvSpPr>
          <p:cNvPr id="41" name="Oval 40"/>
          <p:cNvSpPr>
            <a:spLocks noChangeAspect="1"/>
          </p:cNvSpPr>
          <p:nvPr/>
        </p:nvSpPr>
        <p:spPr>
          <a:xfrm>
            <a:off x="1600199" y="4367475"/>
            <a:ext cx="1098885" cy="44664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b="1" dirty="0" smtClean="0">
                <a:solidFill>
                  <a:schemeClr val="tx1"/>
                </a:solidFill>
                <a:latin typeface="Calibri" pitchFamily="34" charset="0"/>
                <a:cs typeface="Calibri" pitchFamily="34" charset="0"/>
              </a:rPr>
              <a:t>Host_</a:t>
            </a:r>
            <a:br>
              <a:rPr lang="en-GB" sz="1200" b="1" dirty="0" smtClean="0">
                <a:solidFill>
                  <a:schemeClr val="tx1"/>
                </a:solidFill>
                <a:latin typeface="Calibri" pitchFamily="34" charset="0"/>
                <a:cs typeface="Calibri" pitchFamily="34" charset="0"/>
              </a:rPr>
            </a:br>
            <a:r>
              <a:rPr lang="en-GB" sz="1200" b="1" dirty="0" smtClean="0">
                <a:solidFill>
                  <a:schemeClr val="tx1"/>
                </a:solidFill>
                <a:latin typeface="Calibri" pitchFamily="34" charset="0"/>
                <a:cs typeface="Calibri" pitchFamily="34" charset="0"/>
              </a:rPr>
              <a:t>metrics</a:t>
            </a:r>
            <a:endParaRPr lang="en-GB" sz="1200" b="1" dirty="0">
              <a:solidFill>
                <a:schemeClr val="tx1"/>
              </a:solidFill>
              <a:latin typeface="Calibri" pitchFamily="34" charset="0"/>
              <a:cs typeface="Calibri" pitchFamily="34" charset="0"/>
            </a:endParaRPr>
          </a:p>
        </p:txBody>
      </p:sp>
      <p:sp>
        <p:nvSpPr>
          <p:cNvPr id="42" name="Oval 41"/>
          <p:cNvSpPr>
            <a:spLocks noChangeAspect="1"/>
          </p:cNvSpPr>
          <p:nvPr/>
        </p:nvSpPr>
        <p:spPr>
          <a:xfrm>
            <a:off x="2719136" y="5594697"/>
            <a:ext cx="1098885" cy="44664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b="1" dirty="0" smtClean="0">
                <a:solidFill>
                  <a:schemeClr val="tx1"/>
                </a:solidFill>
                <a:latin typeface="Calibri" pitchFamily="34" charset="0"/>
                <a:cs typeface="Calibri" pitchFamily="34" charset="0"/>
              </a:rPr>
              <a:t>PIF_</a:t>
            </a:r>
          </a:p>
          <a:p>
            <a:pPr algn="ctr"/>
            <a:r>
              <a:rPr lang="en-GB" sz="1200" b="1" dirty="0" smtClean="0">
                <a:solidFill>
                  <a:schemeClr val="tx1"/>
                </a:solidFill>
                <a:latin typeface="Calibri" pitchFamily="34" charset="0"/>
                <a:cs typeface="Calibri" pitchFamily="34" charset="0"/>
              </a:rPr>
              <a:t>metrics</a:t>
            </a:r>
            <a:endParaRPr lang="en-GB" sz="1200" b="1" dirty="0">
              <a:solidFill>
                <a:schemeClr val="tx1"/>
              </a:solidFill>
              <a:latin typeface="Calibri" pitchFamily="34" charset="0"/>
              <a:cs typeface="Calibri" pitchFamily="34" charset="0"/>
            </a:endParaRPr>
          </a:p>
        </p:txBody>
      </p:sp>
      <p:sp>
        <p:nvSpPr>
          <p:cNvPr id="37" name="Oval 36"/>
          <p:cNvSpPr>
            <a:spLocks noChangeAspect="1"/>
          </p:cNvSpPr>
          <p:nvPr/>
        </p:nvSpPr>
        <p:spPr>
          <a:xfrm>
            <a:off x="9288378" y="4247159"/>
            <a:ext cx="1098885" cy="44664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b="1" dirty="0" smtClean="0">
                <a:solidFill>
                  <a:schemeClr val="tx1"/>
                </a:solidFill>
                <a:latin typeface="Calibri" pitchFamily="34" charset="0"/>
                <a:cs typeface="Calibri" pitchFamily="34" charset="0"/>
              </a:rPr>
              <a:t>crash</a:t>
            </a:r>
            <a:br>
              <a:rPr lang="en-GB" sz="1400" b="1" dirty="0" smtClean="0">
                <a:solidFill>
                  <a:schemeClr val="tx1"/>
                </a:solidFill>
                <a:latin typeface="Calibri" pitchFamily="34" charset="0"/>
                <a:cs typeface="Calibri" pitchFamily="34" charset="0"/>
              </a:rPr>
            </a:br>
            <a:r>
              <a:rPr lang="en-GB" sz="1400" b="1" dirty="0" smtClean="0">
                <a:solidFill>
                  <a:schemeClr val="tx1"/>
                </a:solidFill>
                <a:latin typeface="Calibri" pitchFamily="34" charset="0"/>
                <a:cs typeface="Calibri" pitchFamily="34" charset="0"/>
              </a:rPr>
              <a:t>dump</a:t>
            </a:r>
            <a:endParaRPr lang="en-GB" sz="1400" b="1" dirty="0">
              <a:solidFill>
                <a:schemeClr val="tx1"/>
              </a:solidFill>
              <a:latin typeface="Calibri" pitchFamily="34" charset="0"/>
              <a:cs typeface="Calibri" pitchFamily="34" charset="0"/>
            </a:endParaRPr>
          </a:p>
        </p:txBody>
      </p:sp>
      <p:sp>
        <p:nvSpPr>
          <p:cNvPr id="36" name="Oval 35"/>
          <p:cNvSpPr>
            <a:spLocks noChangeAspect="1"/>
          </p:cNvSpPr>
          <p:nvPr/>
        </p:nvSpPr>
        <p:spPr>
          <a:xfrm>
            <a:off x="9408694" y="4932960"/>
            <a:ext cx="1098885" cy="44664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b="1" dirty="0" smtClean="0">
                <a:solidFill>
                  <a:schemeClr val="tx1"/>
                </a:solidFill>
                <a:latin typeface="Calibri" pitchFamily="34" charset="0"/>
                <a:cs typeface="Calibri" pitchFamily="34" charset="0"/>
              </a:rPr>
              <a:t>VM_</a:t>
            </a:r>
            <a:br>
              <a:rPr lang="en-GB" sz="1400" b="1" dirty="0" smtClean="0">
                <a:solidFill>
                  <a:schemeClr val="tx1"/>
                </a:solidFill>
                <a:latin typeface="Calibri" pitchFamily="34" charset="0"/>
                <a:cs typeface="Calibri" pitchFamily="34" charset="0"/>
              </a:rPr>
            </a:br>
            <a:r>
              <a:rPr lang="en-GB" sz="1400" b="1" dirty="0" smtClean="0">
                <a:solidFill>
                  <a:schemeClr val="tx1"/>
                </a:solidFill>
                <a:latin typeface="Calibri" pitchFamily="34" charset="0"/>
                <a:cs typeface="Calibri" pitchFamily="34" charset="0"/>
              </a:rPr>
              <a:t>metrics</a:t>
            </a:r>
            <a:endParaRPr lang="en-GB" sz="1400" b="1" dirty="0">
              <a:solidFill>
                <a:schemeClr val="tx1"/>
              </a:solidFill>
              <a:latin typeface="Calibri" pitchFamily="34" charset="0"/>
              <a:cs typeface="Calibri" pitchFamily="34" charset="0"/>
            </a:endParaRPr>
          </a:p>
        </p:txBody>
      </p:sp>
      <p:sp>
        <p:nvSpPr>
          <p:cNvPr id="35" name="Oval 34"/>
          <p:cNvSpPr>
            <a:spLocks noChangeAspect="1"/>
          </p:cNvSpPr>
          <p:nvPr/>
        </p:nvSpPr>
        <p:spPr>
          <a:xfrm>
            <a:off x="8843210" y="5546571"/>
            <a:ext cx="1660358" cy="44664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b="1" dirty="0" err="1" smtClean="0">
                <a:solidFill>
                  <a:schemeClr val="tx1"/>
                </a:solidFill>
                <a:latin typeface="Calibri" pitchFamily="34" charset="0"/>
                <a:cs typeface="Calibri" pitchFamily="34" charset="0"/>
              </a:rPr>
              <a:t>VM_guest</a:t>
            </a:r>
            <a:r>
              <a:rPr lang="en-GB" sz="1400" b="1" dirty="0" smtClean="0">
                <a:solidFill>
                  <a:schemeClr val="tx1"/>
                </a:solidFill>
                <a:latin typeface="Calibri" pitchFamily="34" charset="0"/>
                <a:cs typeface="Calibri" pitchFamily="34" charset="0"/>
              </a:rPr>
              <a:t>_</a:t>
            </a:r>
            <a:br>
              <a:rPr lang="en-GB" sz="1400" b="1" dirty="0" smtClean="0">
                <a:solidFill>
                  <a:schemeClr val="tx1"/>
                </a:solidFill>
                <a:latin typeface="Calibri" pitchFamily="34" charset="0"/>
                <a:cs typeface="Calibri" pitchFamily="34" charset="0"/>
              </a:rPr>
            </a:br>
            <a:r>
              <a:rPr lang="en-GB" sz="1400" b="1" dirty="0" smtClean="0">
                <a:solidFill>
                  <a:schemeClr val="tx1"/>
                </a:solidFill>
                <a:latin typeface="Calibri" pitchFamily="34" charset="0"/>
                <a:cs typeface="Calibri" pitchFamily="34" charset="0"/>
              </a:rPr>
              <a:t>metrics</a:t>
            </a:r>
            <a:endParaRPr lang="en-GB" sz="1400" b="1" dirty="0">
              <a:solidFill>
                <a:schemeClr val="tx1"/>
              </a:solidFill>
              <a:latin typeface="Calibri" pitchFamily="34" charset="0"/>
              <a:cs typeface="Calibri" pitchFamily="34" charset="0"/>
            </a:endParaRPr>
          </a:p>
        </p:txBody>
      </p:sp>
      <p:sp>
        <p:nvSpPr>
          <p:cNvPr id="91" name="Rectangle 90"/>
          <p:cNvSpPr/>
          <p:nvPr/>
        </p:nvSpPr>
        <p:spPr>
          <a:xfrm>
            <a:off x="10767830" y="1703005"/>
            <a:ext cx="249084" cy="270174"/>
          </a:xfrm>
          <a:prstGeom prst="rect">
            <a:avLst/>
          </a:prstGeom>
        </p:spPr>
        <p:style>
          <a:lnRef idx="0">
            <a:schemeClr val="accent1"/>
          </a:lnRef>
          <a:fillRef idx="3">
            <a:schemeClr val="accent1"/>
          </a:fillRef>
          <a:effectRef idx="3">
            <a:schemeClr val="accent1"/>
          </a:effectRef>
          <a:fontRef idx="minor">
            <a:schemeClr val="lt1"/>
          </a:fontRef>
        </p:style>
        <p:txBody>
          <a:bodyPr wrap="none" rtlCol="0" anchor="ctr"/>
          <a:lstStyle/>
          <a:p>
            <a:r>
              <a:rPr lang="en-GB" sz="1600" b="1" dirty="0">
                <a:solidFill>
                  <a:schemeClr val="tx1"/>
                </a:solidFill>
                <a:latin typeface="Calibri" pitchFamily="34" charset="0"/>
                <a:cs typeface="Calibri" pitchFamily="34" charset="0"/>
              </a:rPr>
              <a:t> </a:t>
            </a:r>
            <a:r>
              <a:rPr lang="en-GB" sz="1600" b="1" dirty="0" smtClean="0">
                <a:solidFill>
                  <a:schemeClr val="tx1"/>
                </a:solidFill>
                <a:latin typeface="Calibri" pitchFamily="34" charset="0"/>
                <a:cs typeface="Calibri" pitchFamily="34" charset="0"/>
              </a:rPr>
              <a:t>     Storage</a:t>
            </a:r>
            <a:endParaRPr lang="en-GB" sz="1600" b="1" dirty="0">
              <a:solidFill>
                <a:schemeClr val="tx1"/>
              </a:solidFill>
              <a:latin typeface="Calibri" pitchFamily="34" charset="0"/>
              <a:cs typeface="Calibri" pitchFamily="34" charset="0"/>
            </a:endParaRPr>
          </a:p>
        </p:txBody>
      </p:sp>
      <p:sp>
        <p:nvSpPr>
          <p:cNvPr id="92" name="Rectangle 91"/>
          <p:cNvSpPr/>
          <p:nvPr/>
        </p:nvSpPr>
        <p:spPr>
          <a:xfrm>
            <a:off x="10767830" y="2084002"/>
            <a:ext cx="249084" cy="270174"/>
          </a:xfrm>
          <a:prstGeom prst="rect">
            <a:avLst/>
          </a:prstGeom>
        </p:spPr>
        <p:style>
          <a:lnRef idx="0">
            <a:schemeClr val="accent5"/>
          </a:lnRef>
          <a:fillRef idx="3">
            <a:schemeClr val="accent5"/>
          </a:fillRef>
          <a:effectRef idx="3">
            <a:schemeClr val="accent5"/>
          </a:effectRef>
          <a:fontRef idx="minor">
            <a:schemeClr val="lt1"/>
          </a:fontRef>
        </p:style>
        <p:txBody>
          <a:bodyPr wrap="none" rtlCol="0" anchor="ctr"/>
          <a:lstStyle/>
          <a:p>
            <a:r>
              <a:rPr lang="en-GB" sz="1600" b="1" dirty="0">
                <a:solidFill>
                  <a:schemeClr val="tx1"/>
                </a:solidFill>
                <a:latin typeface="Calibri" pitchFamily="34" charset="0"/>
                <a:cs typeface="Calibri" pitchFamily="34" charset="0"/>
              </a:rPr>
              <a:t> </a:t>
            </a:r>
            <a:r>
              <a:rPr lang="en-GB" sz="1600" b="1" dirty="0" smtClean="0">
                <a:solidFill>
                  <a:schemeClr val="tx1"/>
                </a:solidFill>
                <a:latin typeface="Calibri" pitchFamily="34" charset="0"/>
                <a:cs typeface="Calibri" pitchFamily="34" charset="0"/>
              </a:rPr>
              <a:t>     Network</a:t>
            </a:r>
            <a:endParaRPr lang="en-GB" sz="1600" b="1"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3067331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p:txBody>
          <a:bodyPr lIns="0" tIns="0" rIns="0" bIns="0"/>
          <a:lstStyle/>
          <a:p>
            <a:pPr marL="457200" lvl="1" indent="-342900">
              <a:lnSpc>
                <a:spcPct val="95000"/>
              </a:lnSpc>
              <a:spcBef>
                <a:spcPct val="0"/>
              </a:spcBef>
              <a:buClr>
                <a:srgbClr val="000000"/>
              </a:buClr>
              <a:buFontTx/>
              <a:buChar char="•"/>
            </a:pPr>
            <a:r>
              <a:rPr lang="en-US" sz="2700" dirty="0">
                <a:solidFill>
                  <a:srgbClr val="000000"/>
                </a:solidFill>
              </a:rPr>
              <a:t>VM lifecycle: live snapshots, checkpoint, migration </a:t>
            </a:r>
            <a:endParaRPr lang="en-US" dirty="0"/>
          </a:p>
          <a:p>
            <a:pPr marL="0" indent="0">
              <a:lnSpc>
                <a:spcPct val="95000"/>
              </a:lnSpc>
              <a:spcBef>
                <a:spcPct val="0"/>
              </a:spcBef>
              <a:buFontTx/>
              <a:buNone/>
            </a:pPr>
            <a:endParaRPr lang="en-US" sz="800" dirty="0">
              <a:solidFill>
                <a:srgbClr val="000000"/>
              </a:solidFill>
            </a:endParaRPr>
          </a:p>
          <a:p>
            <a:pPr marL="457200" lvl="1" indent="-342900">
              <a:lnSpc>
                <a:spcPct val="95000"/>
              </a:lnSpc>
              <a:spcBef>
                <a:spcPct val="0"/>
              </a:spcBef>
              <a:buClr>
                <a:srgbClr val="000000"/>
              </a:buClr>
              <a:buFontTx/>
              <a:buChar char="•"/>
            </a:pPr>
            <a:r>
              <a:rPr lang="en-US" sz="2700" dirty="0">
                <a:solidFill>
                  <a:srgbClr val="000000"/>
                </a:solidFill>
              </a:rPr>
              <a:t>Resource pools: live </a:t>
            </a:r>
            <a:r>
              <a:rPr lang="en-US" sz="2700" dirty="0" smtClean="0">
                <a:solidFill>
                  <a:srgbClr val="000000"/>
                </a:solidFill>
              </a:rPr>
              <a:t>migration, </a:t>
            </a:r>
            <a:r>
              <a:rPr lang="en-US" sz="2700" dirty="0">
                <a:solidFill>
                  <a:srgbClr val="000000"/>
                </a:solidFill>
              </a:rPr>
              <a:t>auto configuration, disaster recovery </a:t>
            </a:r>
            <a:endParaRPr lang="en-US" dirty="0"/>
          </a:p>
          <a:p>
            <a:pPr marL="0" indent="0">
              <a:lnSpc>
                <a:spcPct val="95000"/>
              </a:lnSpc>
              <a:spcBef>
                <a:spcPct val="0"/>
              </a:spcBef>
              <a:buFontTx/>
              <a:buNone/>
            </a:pPr>
            <a:endParaRPr lang="en-US" sz="800" dirty="0">
              <a:solidFill>
                <a:srgbClr val="000000"/>
              </a:solidFill>
            </a:endParaRPr>
          </a:p>
          <a:p>
            <a:pPr marL="457200" lvl="1" indent="-342900">
              <a:lnSpc>
                <a:spcPct val="95000"/>
              </a:lnSpc>
              <a:spcBef>
                <a:spcPct val="0"/>
              </a:spcBef>
              <a:buClr>
                <a:srgbClr val="000000"/>
              </a:buClr>
              <a:buFontTx/>
              <a:buChar char="•"/>
            </a:pPr>
            <a:r>
              <a:rPr lang="en-US" sz="2700" dirty="0">
                <a:solidFill>
                  <a:srgbClr val="000000"/>
                </a:solidFill>
              </a:rPr>
              <a:t>Flexible storage and networking</a:t>
            </a:r>
            <a:endParaRPr lang="en-US" dirty="0"/>
          </a:p>
          <a:p>
            <a:pPr marL="0" indent="0">
              <a:lnSpc>
                <a:spcPct val="95000"/>
              </a:lnSpc>
              <a:spcBef>
                <a:spcPct val="0"/>
              </a:spcBef>
              <a:buFontTx/>
              <a:buNone/>
            </a:pPr>
            <a:endParaRPr lang="en-US" sz="800" dirty="0">
              <a:solidFill>
                <a:srgbClr val="000000"/>
              </a:solidFill>
            </a:endParaRPr>
          </a:p>
          <a:p>
            <a:pPr marL="457200" lvl="1" indent="-342900">
              <a:lnSpc>
                <a:spcPct val="95000"/>
              </a:lnSpc>
              <a:spcBef>
                <a:spcPct val="0"/>
              </a:spcBef>
              <a:buClr>
                <a:srgbClr val="000000"/>
              </a:buClr>
              <a:buFontTx/>
              <a:buChar char="•"/>
            </a:pPr>
            <a:r>
              <a:rPr lang="en-US" sz="2700" dirty="0">
                <a:solidFill>
                  <a:srgbClr val="000000"/>
                </a:solidFill>
              </a:rPr>
              <a:t>Event tracking: progress, notification </a:t>
            </a:r>
            <a:endParaRPr lang="en-US" dirty="0"/>
          </a:p>
          <a:p>
            <a:pPr marL="0" indent="0">
              <a:lnSpc>
                <a:spcPct val="95000"/>
              </a:lnSpc>
              <a:spcBef>
                <a:spcPct val="0"/>
              </a:spcBef>
              <a:buFontTx/>
              <a:buNone/>
            </a:pPr>
            <a:endParaRPr lang="en-US" sz="800" dirty="0">
              <a:solidFill>
                <a:srgbClr val="000000"/>
              </a:solidFill>
            </a:endParaRPr>
          </a:p>
          <a:p>
            <a:pPr marL="457200" lvl="1" indent="-342900">
              <a:lnSpc>
                <a:spcPct val="95000"/>
              </a:lnSpc>
              <a:spcBef>
                <a:spcPct val="0"/>
              </a:spcBef>
              <a:buClr>
                <a:srgbClr val="000000"/>
              </a:buClr>
              <a:buFontTx/>
              <a:buChar char="•"/>
            </a:pPr>
            <a:r>
              <a:rPr lang="en-US" sz="2700" dirty="0">
                <a:solidFill>
                  <a:srgbClr val="000000"/>
                </a:solidFill>
              </a:rPr>
              <a:t>Upgrade and patching capabilities </a:t>
            </a:r>
            <a:endParaRPr lang="en-US" dirty="0"/>
          </a:p>
          <a:p>
            <a:pPr marL="0" indent="0">
              <a:lnSpc>
                <a:spcPct val="95000"/>
              </a:lnSpc>
              <a:spcBef>
                <a:spcPct val="0"/>
              </a:spcBef>
              <a:buFontTx/>
              <a:buNone/>
            </a:pPr>
            <a:endParaRPr lang="en-US" sz="800" dirty="0">
              <a:solidFill>
                <a:srgbClr val="000000"/>
              </a:solidFill>
            </a:endParaRPr>
          </a:p>
          <a:p>
            <a:pPr marL="457200" lvl="1" indent="-342900">
              <a:lnSpc>
                <a:spcPct val="95000"/>
              </a:lnSpc>
              <a:spcBef>
                <a:spcPct val="0"/>
              </a:spcBef>
              <a:buClr>
                <a:srgbClr val="000000"/>
              </a:buClr>
              <a:buFontTx/>
              <a:buChar char="•"/>
            </a:pPr>
            <a:r>
              <a:rPr lang="en-US" sz="2700" dirty="0" smtClean="0">
                <a:solidFill>
                  <a:srgbClr val="000000"/>
                </a:solidFill>
              </a:rPr>
              <a:t>Real-time </a:t>
            </a:r>
            <a:r>
              <a:rPr lang="en-US" sz="2700" dirty="0">
                <a:solidFill>
                  <a:srgbClr val="000000"/>
                </a:solidFill>
              </a:rPr>
              <a:t>performance monitoring and </a:t>
            </a:r>
            <a:r>
              <a:rPr lang="en-US" sz="2700" dirty="0" smtClean="0">
                <a:solidFill>
                  <a:srgbClr val="000000"/>
                </a:solidFill>
              </a:rPr>
              <a:t>alerting</a:t>
            </a:r>
          </a:p>
          <a:p>
            <a:pPr marL="114300" lvl="1" indent="0">
              <a:lnSpc>
                <a:spcPct val="95000"/>
              </a:lnSpc>
              <a:spcBef>
                <a:spcPct val="0"/>
              </a:spcBef>
              <a:buClr>
                <a:srgbClr val="000000"/>
              </a:buClr>
              <a:buNone/>
            </a:pPr>
            <a:r>
              <a:rPr lang="en-US" sz="800" dirty="0" smtClean="0">
                <a:solidFill>
                  <a:srgbClr val="000000"/>
                </a:solidFill>
              </a:rPr>
              <a:t/>
            </a:r>
            <a:br>
              <a:rPr lang="en-US" sz="800" dirty="0" smtClean="0">
                <a:solidFill>
                  <a:srgbClr val="000000"/>
                </a:solidFill>
              </a:rPr>
            </a:br>
            <a:r>
              <a:rPr lang="en-US" sz="800" dirty="0" smtClean="0">
                <a:solidFill>
                  <a:srgbClr val="000000"/>
                </a:solidFill>
              </a:rPr>
              <a:t/>
            </a:r>
            <a:br>
              <a:rPr lang="en-US" sz="800" dirty="0" smtClean="0">
                <a:solidFill>
                  <a:srgbClr val="000000"/>
                </a:solidFill>
              </a:rPr>
            </a:br>
            <a:endParaRPr lang="en-US" sz="800" dirty="0" smtClean="0">
              <a:solidFill>
                <a:srgbClr val="000000"/>
              </a:solidFill>
            </a:endParaRPr>
          </a:p>
          <a:p>
            <a:pPr marL="457200" lvl="1" indent="-342900">
              <a:lnSpc>
                <a:spcPct val="95000"/>
              </a:lnSpc>
              <a:spcBef>
                <a:spcPct val="0"/>
              </a:spcBef>
              <a:buClr>
                <a:srgbClr val="000000"/>
              </a:buClr>
              <a:buFontTx/>
              <a:buChar char="•"/>
            </a:pPr>
            <a:endParaRPr lang="en-US" sz="800" dirty="0" smtClean="0">
              <a:solidFill>
                <a:srgbClr val="000000"/>
              </a:solidFill>
            </a:endParaRPr>
          </a:p>
          <a:p>
            <a:pPr marL="457200" lvl="1" indent="-342900">
              <a:lnSpc>
                <a:spcPct val="95000"/>
              </a:lnSpc>
              <a:spcBef>
                <a:spcPct val="0"/>
              </a:spcBef>
              <a:buClr>
                <a:srgbClr val="000000"/>
              </a:buClr>
              <a:buFontTx/>
              <a:buChar char="•"/>
            </a:pPr>
            <a:r>
              <a:rPr lang="en-US" sz="2700" dirty="0" smtClean="0">
                <a:solidFill>
                  <a:srgbClr val="000000"/>
                </a:solidFill>
              </a:rPr>
              <a:t>Full list: </a:t>
            </a:r>
            <a:r>
              <a:rPr lang="en-US" sz="2400" dirty="0">
                <a:solidFill>
                  <a:srgbClr val="000000"/>
                </a:solidFill>
              </a:rPr>
              <a:t> </a:t>
            </a:r>
            <a:r>
              <a:rPr lang="en-US" sz="2400" dirty="0">
                <a:solidFill>
                  <a:srgbClr val="000000"/>
                </a:solidFill>
                <a:hlinkClick r:id="rId3"/>
              </a:rPr>
              <a:t>wiki.xen.org/wiki/XCP/</a:t>
            </a:r>
            <a:r>
              <a:rPr lang="en-US" sz="2400" dirty="0" err="1">
                <a:solidFill>
                  <a:srgbClr val="000000"/>
                </a:solidFill>
                <a:hlinkClick r:id="rId3"/>
              </a:rPr>
              <a:t>XenServer_Feature_Matrix</a:t>
            </a:r>
            <a:endParaRPr lang="en-US" sz="2400" dirty="0"/>
          </a:p>
          <a:p>
            <a:pPr marL="457200" lvl="1" indent="-342900">
              <a:lnSpc>
                <a:spcPct val="95000"/>
              </a:lnSpc>
              <a:spcBef>
                <a:spcPct val="0"/>
              </a:spcBef>
              <a:buClr>
                <a:srgbClr val="000000"/>
              </a:buClr>
              <a:buFontTx/>
              <a:buChar char="•"/>
            </a:pPr>
            <a:endParaRPr lang="en-US" sz="2700" dirty="0">
              <a:solidFill>
                <a:srgbClr val="000000"/>
              </a:solidFill>
            </a:endParaRPr>
          </a:p>
        </p:txBody>
      </p:sp>
      <p:sp>
        <p:nvSpPr>
          <p:cNvPr id="2" name="Title 1"/>
          <p:cNvSpPr>
            <a:spLocks noGrp="1"/>
          </p:cNvSpPr>
          <p:nvPr>
            <p:ph type="title"/>
          </p:nvPr>
        </p:nvSpPr>
        <p:spPr/>
        <p:txBody>
          <a:bodyPr/>
          <a:lstStyle/>
          <a:p>
            <a:r>
              <a:rPr lang="en-GB" sz="6000" dirty="0" smtClean="0"/>
              <a:t>XAPI Functionality Overview</a:t>
            </a:r>
            <a:endParaRPr lang="en-GB" sz="6000" dirty="0"/>
          </a:p>
        </p:txBody>
      </p:sp>
    </p:spTree>
    <p:extLst>
      <p:ext uri="{BB962C8B-B14F-4D97-AF65-F5344CB8AC3E}">
        <p14:creationId xmlns:p14="http://schemas.microsoft.com/office/powerpoint/2010/main" val="2492732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idx="1"/>
          </p:nvPr>
        </p:nvSpPr>
        <p:spPr/>
        <p:txBody>
          <a:bodyPr lIns="0" tIns="0" rIns="0" bIns="0"/>
          <a:lstStyle/>
          <a:p>
            <a:pPr marL="457200" lvl="1" indent="-342900">
              <a:lnSpc>
                <a:spcPct val="95000"/>
              </a:lnSpc>
              <a:spcBef>
                <a:spcPct val="0"/>
              </a:spcBef>
              <a:buClr>
                <a:srgbClr val="000000"/>
              </a:buClr>
              <a:buFontTx/>
              <a:buChar char="•"/>
            </a:pPr>
            <a:r>
              <a:rPr lang="en-US" sz="3200" dirty="0">
                <a:solidFill>
                  <a:srgbClr val="000000"/>
                </a:solidFill>
              </a:rPr>
              <a:t>Software switch, similar to:</a:t>
            </a:r>
            <a:endParaRPr lang="en-US" sz="3600" dirty="0"/>
          </a:p>
          <a:p>
            <a:pPr lvl="1"/>
            <a:r>
              <a:rPr lang="en-US" sz="2400" dirty="0">
                <a:solidFill>
                  <a:srgbClr val="000000"/>
                </a:solidFill>
              </a:rPr>
              <a:t>VMware </a:t>
            </a:r>
            <a:r>
              <a:rPr lang="en-US" sz="2400" dirty="0" err="1">
                <a:solidFill>
                  <a:srgbClr val="000000"/>
                </a:solidFill>
              </a:rPr>
              <a:t>vNetwork</a:t>
            </a:r>
            <a:r>
              <a:rPr lang="en-US" sz="2400" dirty="0">
                <a:solidFill>
                  <a:srgbClr val="000000"/>
                </a:solidFill>
              </a:rPr>
              <a:t> Distributed </a:t>
            </a:r>
            <a:r>
              <a:rPr lang="en-US" sz="2400" dirty="0" smtClean="0">
                <a:solidFill>
                  <a:srgbClr val="000000"/>
                </a:solidFill>
              </a:rPr>
              <a:t>Switch</a:t>
            </a:r>
            <a:endParaRPr lang="en-GB" sz="1600" dirty="0"/>
          </a:p>
          <a:p>
            <a:pPr lvl="1"/>
            <a:r>
              <a:rPr lang="en-US" sz="2400" dirty="0" smtClean="0">
                <a:solidFill>
                  <a:srgbClr val="000000"/>
                </a:solidFill>
              </a:rPr>
              <a:t>Cisco </a:t>
            </a:r>
            <a:r>
              <a:rPr lang="en-US" sz="2400" dirty="0">
                <a:solidFill>
                  <a:srgbClr val="000000"/>
                </a:solidFill>
              </a:rPr>
              <a:t>Nexus </a:t>
            </a:r>
            <a:r>
              <a:rPr lang="en-US" sz="2400" dirty="0" smtClean="0">
                <a:solidFill>
                  <a:srgbClr val="000000"/>
                </a:solidFill>
              </a:rPr>
              <a:t>1000V</a:t>
            </a:r>
            <a:endParaRPr lang="en-GB" sz="1600" dirty="0"/>
          </a:p>
          <a:p>
            <a:pPr marL="0" indent="0">
              <a:lnSpc>
                <a:spcPct val="95000"/>
              </a:lnSpc>
              <a:spcBef>
                <a:spcPct val="0"/>
              </a:spcBef>
              <a:buFontTx/>
              <a:buNone/>
            </a:pPr>
            <a:endParaRPr lang="en-US" sz="1100" dirty="0">
              <a:solidFill>
                <a:srgbClr val="000000"/>
              </a:solidFill>
            </a:endParaRPr>
          </a:p>
          <a:p>
            <a:pPr marL="457200" lvl="1" indent="-342900">
              <a:lnSpc>
                <a:spcPct val="95000"/>
              </a:lnSpc>
              <a:spcBef>
                <a:spcPct val="0"/>
              </a:spcBef>
              <a:buClr>
                <a:srgbClr val="000000"/>
              </a:buClr>
              <a:buFontTx/>
              <a:buChar char="•"/>
            </a:pPr>
            <a:r>
              <a:rPr lang="en-US" sz="3200" dirty="0">
                <a:solidFill>
                  <a:srgbClr val="000000"/>
                </a:solidFill>
              </a:rPr>
              <a:t>Distribution agnostic. Plugs right into Linux kernel.</a:t>
            </a:r>
            <a:endParaRPr lang="en-US" sz="3600" dirty="0"/>
          </a:p>
          <a:p>
            <a:pPr marL="0" indent="0">
              <a:lnSpc>
                <a:spcPct val="95000"/>
              </a:lnSpc>
              <a:spcBef>
                <a:spcPct val="0"/>
              </a:spcBef>
              <a:buFontTx/>
              <a:buNone/>
            </a:pPr>
            <a:endParaRPr lang="en-US" sz="1100" dirty="0">
              <a:solidFill>
                <a:srgbClr val="000000"/>
              </a:solidFill>
            </a:endParaRPr>
          </a:p>
          <a:p>
            <a:pPr marL="457200" lvl="1" indent="-342900">
              <a:lnSpc>
                <a:spcPct val="95000"/>
              </a:lnSpc>
              <a:spcBef>
                <a:spcPct val="0"/>
              </a:spcBef>
              <a:buClr>
                <a:srgbClr val="000000"/>
              </a:buClr>
              <a:buFontTx/>
              <a:buChar char="•"/>
            </a:pPr>
            <a:r>
              <a:rPr lang="en-US" sz="3200" dirty="0">
                <a:solidFill>
                  <a:srgbClr val="000000"/>
                </a:solidFill>
              </a:rPr>
              <a:t>Reuses existing Linux kernel networking subsystems.</a:t>
            </a:r>
            <a:endParaRPr lang="en-US" sz="3600" dirty="0"/>
          </a:p>
          <a:p>
            <a:pPr marL="0" indent="0">
              <a:lnSpc>
                <a:spcPct val="95000"/>
              </a:lnSpc>
              <a:spcBef>
                <a:spcPct val="0"/>
              </a:spcBef>
              <a:buFontTx/>
              <a:buNone/>
            </a:pPr>
            <a:endParaRPr lang="en-US" sz="1100" dirty="0">
              <a:solidFill>
                <a:srgbClr val="000000"/>
              </a:solidFill>
            </a:endParaRPr>
          </a:p>
          <a:p>
            <a:pPr marL="457200" lvl="1" indent="-342900">
              <a:lnSpc>
                <a:spcPct val="95000"/>
              </a:lnSpc>
              <a:spcBef>
                <a:spcPct val="0"/>
              </a:spcBef>
              <a:buClr>
                <a:srgbClr val="000000"/>
              </a:buClr>
              <a:buFontTx/>
              <a:buChar char="•"/>
            </a:pPr>
            <a:r>
              <a:rPr lang="en-US" sz="3200" dirty="0">
                <a:solidFill>
                  <a:srgbClr val="000000"/>
                </a:solidFill>
              </a:rPr>
              <a:t>Backwards-compatible with traditional </a:t>
            </a:r>
            <a:r>
              <a:rPr lang="en-US" sz="3200" dirty="0" err="1">
                <a:solidFill>
                  <a:srgbClr val="000000"/>
                </a:solidFill>
              </a:rPr>
              <a:t>userspace</a:t>
            </a:r>
            <a:r>
              <a:rPr lang="en-US" sz="3200" dirty="0">
                <a:solidFill>
                  <a:srgbClr val="000000"/>
                </a:solidFill>
              </a:rPr>
              <a:t> tools.</a:t>
            </a:r>
            <a:endParaRPr lang="en-US" sz="3600" dirty="0"/>
          </a:p>
          <a:p>
            <a:pPr marL="0" indent="0">
              <a:lnSpc>
                <a:spcPct val="95000"/>
              </a:lnSpc>
              <a:spcBef>
                <a:spcPct val="0"/>
              </a:spcBef>
              <a:buFontTx/>
              <a:buNone/>
            </a:pPr>
            <a:endParaRPr lang="en-US" sz="1100" dirty="0">
              <a:solidFill>
                <a:srgbClr val="000000"/>
              </a:solidFill>
            </a:endParaRPr>
          </a:p>
          <a:p>
            <a:pPr marL="457200" lvl="1" indent="-342900">
              <a:lnSpc>
                <a:spcPct val="95000"/>
              </a:lnSpc>
              <a:spcBef>
                <a:spcPct val="0"/>
              </a:spcBef>
              <a:buClr>
                <a:srgbClr val="000000"/>
              </a:buClr>
              <a:buFontTx/>
              <a:buChar char="•"/>
            </a:pPr>
            <a:r>
              <a:rPr lang="en-US" sz="3200" dirty="0">
                <a:solidFill>
                  <a:srgbClr val="000000"/>
                </a:solidFill>
              </a:rPr>
              <a:t>Free and Open Source </a:t>
            </a:r>
            <a:r>
              <a:rPr lang="en-US" sz="3200" u="sng" dirty="0">
                <a:solidFill>
                  <a:srgbClr val="0000FF"/>
                </a:solidFill>
                <a:hlinkClick r:id="rId3"/>
              </a:rPr>
              <a:t>http://openvswitch.org/</a:t>
            </a:r>
            <a:endParaRPr lang="en-US" sz="3200" u="sng" dirty="0">
              <a:solidFill>
                <a:srgbClr val="0000FF"/>
              </a:solidFill>
            </a:endParaRPr>
          </a:p>
        </p:txBody>
      </p:sp>
      <p:sp>
        <p:nvSpPr>
          <p:cNvPr id="2" name="Title 1"/>
          <p:cNvSpPr>
            <a:spLocks noGrp="1"/>
          </p:cNvSpPr>
          <p:nvPr>
            <p:ph type="title"/>
          </p:nvPr>
        </p:nvSpPr>
        <p:spPr/>
        <p:txBody>
          <a:bodyPr/>
          <a:lstStyle/>
          <a:p>
            <a:r>
              <a:rPr lang="en-GB" sz="6000" dirty="0" smtClean="0"/>
              <a:t>Open </a:t>
            </a:r>
            <a:r>
              <a:rPr lang="en-GB" sz="6000" dirty="0" err="1" smtClean="0"/>
              <a:t>vSwitch</a:t>
            </a:r>
            <a:endParaRPr lang="en-GB" sz="6000" dirty="0"/>
          </a:p>
        </p:txBody>
      </p:sp>
    </p:spTree>
    <p:extLst>
      <p:ext uri="{BB962C8B-B14F-4D97-AF65-F5344CB8AC3E}">
        <p14:creationId xmlns:p14="http://schemas.microsoft.com/office/powerpoint/2010/main" val="3924302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937" y="2780021"/>
            <a:ext cx="7175236" cy="3647014"/>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idx="1"/>
          </p:nvPr>
        </p:nvSpPr>
        <p:spPr/>
        <p:txBody>
          <a:bodyPr lIns="0" tIns="0" rIns="0" bIns="0"/>
          <a:lstStyle/>
          <a:p>
            <a:pPr marL="457200" lvl="1" indent="-342900">
              <a:lnSpc>
                <a:spcPct val="95000"/>
              </a:lnSpc>
              <a:spcBef>
                <a:spcPct val="0"/>
              </a:spcBef>
              <a:buClr>
                <a:srgbClr val="000000"/>
              </a:buClr>
              <a:buFontTx/>
              <a:buChar char="•"/>
            </a:pPr>
            <a:r>
              <a:rPr lang="en-US" sz="2700" dirty="0">
                <a:solidFill>
                  <a:srgbClr val="000000"/>
                </a:solidFill>
              </a:rPr>
              <a:t>Automated </a:t>
            </a:r>
            <a:r>
              <a:rPr lang="en-US" sz="2700" dirty="0" smtClean="0">
                <a:solidFill>
                  <a:srgbClr val="000000"/>
                </a:solidFill>
              </a:rPr>
              <a:t>control</a:t>
            </a:r>
            <a:r>
              <a:rPr lang="en-US" sz="2400" dirty="0" smtClean="0"/>
              <a:t>: </a:t>
            </a:r>
            <a:r>
              <a:rPr lang="en-US" sz="2700" dirty="0" smtClean="0">
                <a:solidFill>
                  <a:srgbClr val="000000"/>
                </a:solidFill>
                <a:hlinkClick r:id="rId4"/>
              </a:rPr>
              <a:t>OpenFlow</a:t>
            </a:r>
            <a:endParaRPr lang="en-US" sz="2700" dirty="0" smtClean="0">
              <a:solidFill>
                <a:srgbClr val="000000"/>
              </a:solidFill>
            </a:endParaRPr>
          </a:p>
          <a:p>
            <a:pPr marL="457200" lvl="1" indent="-342900">
              <a:lnSpc>
                <a:spcPct val="95000"/>
              </a:lnSpc>
              <a:spcBef>
                <a:spcPct val="0"/>
              </a:spcBef>
              <a:buClr>
                <a:srgbClr val="000000"/>
              </a:buClr>
              <a:buFontTx/>
              <a:buChar char="•"/>
            </a:pPr>
            <a:endParaRPr lang="en-US" sz="1400" dirty="0">
              <a:solidFill>
                <a:srgbClr val="000000"/>
              </a:solidFill>
            </a:endParaRPr>
          </a:p>
          <a:p>
            <a:pPr marL="457200" lvl="1" indent="-342900">
              <a:lnSpc>
                <a:spcPct val="95000"/>
              </a:lnSpc>
              <a:spcBef>
                <a:spcPct val="0"/>
              </a:spcBef>
              <a:buClr>
                <a:srgbClr val="000000"/>
              </a:buClr>
              <a:buFontTx/>
              <a:buChar char="•"/>
            </a:pPr>
            <a:r>
              <a:rPr lang="en-US" sz="2700" dirty="0" smtClean="0">
                <a:solidFill>
                  <a:srgbClr val="000000"/>
                </a:solidFill>
              </a:rPr>
              <a:t>Multi-tenancy</a:t>
            </a:r>
            <a:endParaRPr lang="en-US" sz="1400" dirty="0">
              <a:solidFill>
                <a:srgbClr val="000000"/>
              </a:solidFill>
            </a:endParaRPr>
          </a:p>
          <a:p>
            <a:pPr marL="0" indent="0">
              <a:lnSpc>
                <a:spcPct val="95000"/>
              </a:lnSpc>
              <a:spcBef>
                <a:spcPct val="0"/>
              </a:spcBef>
              <a:buFontTx/>
              <a:buNone/>
            </a:pPr>
            <a:endParaRPr lang="en-US" sz="1400" dirty="0">
              <a:solidFill>
                <a:srgbClr val="000000"/>
              </a:solidFill>
            </a:endParaRPr>
          </a:p>
          <a:p>
            <a:pPr marL="457200" lvl="1" indent="-342900">
              <a:lnSpc>
                <a:spcPct val="95000"/>
              </a:lnSpc>
              <a:spcBef>
                <a:spcPct val="0"/>
              </a:spcBef>
              <a:buClr>
                <a:srgbClr val="000000"/>
              </a:buClr>
              <a:buFontTx/>
              <a:buChar char="•"/>
            </a:pPr>
            <a:r>
              <a:rPr lang="en-US" sz="2700" dirty="0">
                <a:solidFill>
                  <a:srgbClr val="000000"/>
                </a:solidFill>
              </a:rPr>
              <a:t>Monitoring and </a:t>
            </a:r>
            <a:r>
              <a:rPr lang="en-US" sz="2700" dirty="0" err="1">
                <a:solidFill>
                  <a:srgbClr val="000000"/>
                </a:solidFill>
              </a:rPr>
              <a:t>QoS</a:t>
            </a:r>
            <a:endParaRPr lang="en-US" sz="2700" dirty="0">
              <a:solidFill>
                <a:srgbClr val="000000"/>
              </a:solidFill>
            </a:endParaRPr>
          </a:p>
        </p:txBody>
      </p:sp>
      <p:sp>
        <p:nvSpPr>
          <p:cNvPr id="2" name="Title 1"/>
          <p:cNvSpPr>
            <a:spLocks noGrp="1"/>
          </p:cNvSpPr>
          <p:nvPr>
            <p:ph type="title"/>
          </p:nvPr>
        </p:nvSpPr>
        <p:spPr/>
        <p:txBody>
          <a:bodyPr/>
          <a:lstStyle/>
          <a:p>
            <a:r>
              <a:rPr lang="en-US" dirty="0">
                <a:latin typeface="Arial" pitchFamily="34" charset="0"/>
              </a:rPr>
              <a:t>Why use Open </a:t>
            </a:r>
            <a:r>
              <a:rPr lang="en-US" dirty="0" err="1">
                <a:latin typeface="Arial" pitchFamily="34" charset="0"/>
              </a:rPr>
              <a:t>vSwitch</a:t>
            </a:r>
            <a:r>
              <a:rPr lang="en-US" dirty="0">
                <a:latin typeface="Arial" pitchFamily="34" charset="0"/>
              </a:rPr>
              <a:t> with Cloud?</a:t>
            </a:r>
            <a:endParaRPr lang="en-GB" dirty="0"/>
          </a:p>
        </p:txBody>
      </p:sp>
    </p:spTree>
    <p:extLst>
      <p:ext uri="{BB962C8B-B14F-4D97-AF65-F5344CB8AC3E}">
        <p14:creationId xmlns:p14="http://schemas.microsoft.com/office/powerpoint/2010/main" val="3776722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직선 화살표 연결선 9"/>
          <p:cNvCxnSpPr/>
          <p:nvPr/>
        </p:nvCxnSpPr>
        <p:spPr>
          <a:xfrm flipV="1">
            <a:off x="659757" y="2696901"/>
            <a:ext cx="10926501" cy="2"/>
          </a:xfrm>
          <a:prstGeom prst="straightConnector1">
            <a:avLst/>
          </a:prstGeom>
          <a:ln w="476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직선 연결선 10"/>
          <p:cNvCxnSpPr/>
          <p:nvPr/>
        </p:nvCxnSpPr>
        <p:spPr>
          <a:xfrm rot="5400000">
            <a:off x="776445" y="2662283"/>
            <a:ext cx="50006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타원 18"/>
          <p:cNvSpPr/>
          <p:nvPr/>
        </p:nvSpPr>
        <p:spPr>
          <a:xfrm>
            <a:off x="919321" y="2562846"/>
            <a:ext cx="214314" cy="214314"/>
          </a:xfrm>
          <a:prstGeom prst="ellipse">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itchFamily="34" charset="0"/>
              <a:cs typeface="Calibri" pitchFamily="34" charset="0"/>
            </a:endParaRPr>
          </a:p>
        </p:txBody>
      </p:sp>
      <p:sp>
        <p:nvSpPr>
          <p:cNvPr id="53" name="Title 2"/>
          <p:cNvSpPr>
            <a:spLocks noGrp="1"/>
          </p:cNvSpPr>
          <p:nvPr>
            <p:ph type="title"/>
          </p:nvPr>
        </p:nvSpPr>
        <p:spPr>
          <a:xfrm>
            <a:off x="914400" y="333375"/>
            <a:ext cx="10358438" cy="1144588"/>
          </a:xfrm>
        </p:spPr>
        <p:txBody>
          <a:bodyPr/>
          <a:lstStyle/>
          <a:p>
            <a:r>
              <a:rPr lang="en-GB" sz="5400" dirty="0" smtClean="0"/>
              <a:t>A Brief History of Xen in the Cloud</a:t>
            </a:r>
            <a:endParaRPr lang="en-GB" sz="5400" dirty="0"/>
          </a:p>
        </p:txBody>
      </p:sp>
      <p:grpSp>
        <p:nvGrpSpPr>
          <p:cNvPr id="7" name="Group 6"/>
          <p:cNvGrpSpPr/>
          <p:nvPr/>
        </p:nvGrpSpPr>
        <p:grpSpPr>
          <a:xfrm>
            <a:off x="1867830" y="1928480"/>
            <a:ext cx="3734352" cy="2811720"/>
            <a:chOff x="1867830" y="1928480"/>
            <a:chExt cx="3734352" cy="2811720"/>
          </a:xfrm>
        </p:grpSpPr>
        <p:cxnSp>
          <p:nvCxnSpPr>
            <p:cNvPr id="26" name="직선 연결선 14"/>
            <p:cNvCxnSpPr/>
            <p:nvPr/>
          </p:nvCxnSpPr>
          <p:spPr>
            <a:xfrm flipH="1">
              <a:off x="4260335" y="2412250"/>
              <a:ext cx="0" cy="12955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847145" y="1938130"/>
              <a:ext cx="1244072" cy="523220"/>
            </a:xfrm>
            <a:prstGeom prst="rect">
              <a:avLst/>
            </a:prstGeom>
            <a:noFill/>
          </p:spPr>
          <p:txBody>
            <a:bodyPr wrap="square" rtlCol="0">
              <a:spAutoFit/>
            </a:bodyPr>
            <a:lstStyle/>
            <a:p>
              <a:r>
                <a:rPr lang="en-US" altLang="ko-KR" sz="2800" b="1" dirty="0" smtClean="0">
                  <a:latin typeface="Calibri" pitchFamily="34" charset="0"/>
                  <a:cs typeface="Calibri" pitchFamily="34" charset="0"/>
                </a:rPr>
                <a:t>Oct ‘03</a:t>
              </a:r>
              <a:endParaRPr lang="ko-KR" altLang="en-US" sz="2800" b="1" dirty="0">
                <a:latin typeface="Calibri" pitchFamily="34" charset="0"/>
                <a:cs typeface="Calibri" pitchFamily="34" charset="0"/>
              </a:endParaRPr>
            </a:p>
          </p:txBody>
        </p:sp>
        <p:sp>
          <p:nvSpPr>
            <p:cNvPr id="32" name="타원 20"/>
            <p:cNvSpPr/>
            <p:nvPr/>
          </p:nvSpPr>
          <p:spPr>
            <a:xfrm>
              <a:off x="4154506" y="2562846"/>
              <a:ext cx="214314" cy="214314"/>
            </a:xfrm>
            <a:prstGeom prst="ellipse">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itchFamily="34" charset="0"/>
                <a:cs typeface="Calibri" pitchFamily="34" charset="0"/>
              </a:endParaRPr>
            </a:p>
          </p:txBody>
        </p:sp>
        <p:sp>
          <p:nvSpPr>
            <p:cNvPr id="33" name="TextBox 32"/>
            <p:cNvSpPr txBox="1"/>
            <p:nvPr/>
          </p:nvSpPr>
          <p:spPr>
            <a:xfrm>
              <a:off x="3847145" y="3724537"/>
              <a:ext cx="1755037" cy="707886"/>
            </a:xfrm>
            <a:prstGeom prst="rect">
              <a:avLst/>
            </a:prstGeom>
            <a:noFill/>
          </p:spPr>
          <p:txBody>
            <a:bodyPr wrap="square" rtlCol="0">
              <a:spAutoFit/>
            </a:bodyPr>
            <a:lstStyle/>
            <a:p>
              <a:r>
                <a:rPr lang="en-US" altLang="ko-KR" sz="2000" b="1" dirty="0" smtClean="0">
                  <a:latin typeface="Calibri" pitchFamily="34" charset="0"/>
                  <a:cs typeface="Calibri" pitchFamily="34" charset="0"/>
                </a:rPr>
                <a:t>Xen Presented at </a:t>
              </a:r>
              <a:r>
                <a:rPr lang="en-GB" altLang="ko-KR" sz="2000" b="1" dirty="0" smtClean="0">
                  <a:latin typeface="Calibri" pitchFamily="34" charset="0"/>
                  <a:cs typeface="Calibri" pitchFamily="34" charset="0"/>
                </a:rPr>
                <a:t>SOSP </a:t>
              </a:r>
              <a:endParaRPr lang="ko-KR" altLang="en-US" sz="2000" dirty="0">
                <a:latin typeface="Calibri" pitchFamily="34" charset="0"/>
                <a:cs typeface="Calibri" pitchFamily="34" charset="0"/>
              </a:endParaRPr>
            </a:p>
          </p:txBody>
        </p:sp>
        <p:cxnSp>
          <p:nvCxnSpPr>
            <p:cNvPr id="35" name="직선 연결선 14"/>
            <p:cNvCxnSpPr/>
            <p:nvPr/>
          </p:nvCxnSpPr>
          <p:spPr>
            <a:xfrm flipH="1">
              <a:off x="3289960" y="2412250"/>
              <a:ext cx="0" cy="12955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148377" y="1928480"/>
              <a:ext cx="1474490" cy="523220"/>
            </a:xfrm>
            <a:prstGeom prst="rect">
              <a:avLst/>
            </a:prstGeom>
            <a:noFill/>
          </p:spPr>
          <p:txBody>
            <a:bodyPr wrap="square" rtlCol="0">
              <a:spAutoFit/>
            </a:bodyPr>
            <a:lstStyle/>
            <a:p>
              <a:pPr algn="r"/>
              <a:r>
                <a:rPr lang="en-US" altLang="ko-KR" sz="2800" b="1" dirty="0" smtClean="0">
                  <a:solidFill>
                    <a:srgbClr val="0070C0"/>
                  </a:solidFill>
                  <a:latin typeface="Calibri" pitchFamily="34" charset="0"/>
                  <a:cs typeface="Calibri" pitchFamily="34" charset="0"/>
                </a:rPr>
                <a:t>Nov ‘02</a:t>
              </a:r>
              <a:endParaRPr lang="ko-KR" altLang="en-US" sz="2800" b="1" dirty="0">
                <a:solidFill>
                  <a:srgbClr val="0070C0"/>
                </a:solidFill>
                <a:latin typeface="Calibri" pitchFamily="34" charset="0"/>
                <a:cs typeface="Calibri" pitchFamily="34" charset="0"/>
              </a:endParaRPr>
            </a:p>
          </p:txBody>
        </p:sp>
        <p:sp>
          <p:nvSpPr>
            <p:cNvPr id="39" name="타원 20"/>
            <p:cNvSpPr/>
            <p:nvPr/>
          </p:nvSpPr>
          <p:spPr>
            <a:xfrm>
              <a:off x="3184131" y="2553196"/>
              <a:ext cx="214314" cy="214314"/>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itchFamily="34" charset="0"/>
                <a:cs typeface="Calibri" pitchFamily="34" charset="0"/>
              </a:endParaRPr>
            </a:p>
          </p:txBody>
        </p:sp>
        <p:sp>
          <p:nvSpPr>
            <p:cNvPr id="40" name="TextBox 39"/>
            <p:cNvSpPr txBox="1"/>
            <p:nvPr/>
          </p:nvSpPr>
          <p:spPr>
            <a:xfrm>
              <a:off x="1867830" y="3724537"/>
              <a:ext cx="1755037" cy="1015663"/>
            </a:xfrm>
            <a:prstGeom prst="rect">
              <a:avLst/>
            </a:prstGeom>
            <a:noFill/>
          </p:spPr>
          <p:txBody>
            <a:bodyPr wrap="square" rtlCol="0">
              <a:spAutoFit/>
            </a:bodyPr>
            <a:lstStyle/>
            <a:p>
              <a:pPr algn="r"/>
              <a:r>
                <a:rPr lang="en-US" altLang="ko-KR" sz="2000" b="1" dirty="0" smtClean="0">
                  <a:solidFill>
                    <a:srgbClr val="0070C0"/>
                  </a:solidFill>
                  <a:latin typeface="Calibri" pitchFamily="34" charset="0"/>
                  <a:cs typeface="Calibri" pitchFamily="34" charset="0"/>
                </a:rPr>
                <a:t>Xen </a:t>
              </a:r>
              <a:r>
                <a:rPr lang="en-GB" altLang="ko-KR" sz="2000" b="1" dirty="0" smtClean="0">
                  <a:solidFill>
                    <a:srgbClr val="0070C0"/>
                  </a:solidFill>
                  <a:latin typeface="Calibri" pitchFamily="34" charset="0"/>
                  <a:cs typeface="Calibri" pitchFamily="34" charset="0"/>
                </a:rPr>
                <a:t>Repository Published</a:t>
              </a:r>
              <a:endParaRPr lang="ko-KR" altLang="en-US" sz="2000" dirty="0">
                <a:solidFill>
                  <a:srgbClr val="0070C0"/>
                </a:solidFill>
                <a:latin typeface="Calibri" pitchFamily="34" charset="0"/>
                <a:cs typeface="Calibri" pitchFamily="34" charset="0"/>
              </a:endParaRPr>
            </a:p>
          </p:txBody>
        </p:sp>
      </p:grpSp>
      <p:grpSp>
        <p:nvGrpSpPr>
          <p:cNvPr id="13" name="Group 12"/>
          <p:cNvGrpSpPr/>
          <p:nvPr/>
        </p:nvGrpSpPr>
        <p:grpSpPr>
          <a:xfrm>
            <a:off x="8670788" y="1938130"/>
            <a:ext cx="2716040" cy="3410627"/>
            <a:chOff x="8670788" y="1938130"/>
            <a:chExt cx="2716040" cy="3410627"/>
          </a:xfrm>
        </p:grpSpPr>
        <p:sp>
          <p:nvSpPr>
            <p:cNvPr id="44" name="TextBox 43"/>
            <p:cNvSpPr txBox="1"/>
            <p:nvPr/>
          </p:nvSpPr>
          <p:spPr>
            <a:xfrm>
              <a:off x="8670788" y="1938130"/>
              <a:ext cx="752460" cy="523220"/>
            </a:xfrm>
            <a:prstGeom prst="rect">
              <a:avLst/>
            </a:prstGeom>
            <a:noFill/>
          </p:spPr>
          <p:txBody>
            <a:bodyPr wrap="square" rtlCol="0">
              <a:spAutoFit/>
            </a:bodyPr>
            <a:lstStyle/>
            <a:p>
              <a:r>
                <a:rPr lang="en-US" altLang="ko-KR" sz="2800" b="1" dirty="0" smtClean="0">
                  <a:latin typeface="Calibri" pitchFamily="34" charset="0"/>
                  <a:cs typeface="Calibri" pitchFamily="34" charset="0"/>
                </a:rPr>
                <a:t>‘09</a:t>
              </a:r>
              <a:endParaRPr lang="ko-KR" altLang="en-US" sz="2800" b="1" dirty="0">
                <a:latin typeface="Calibri" pitchFamily="34" charset="0"/>
                <a:cs typeface="Calibri" pitchFamily="34" charset="0"/>
              </a:endParaRPr>
            </a:p>
          </p:txBody>
        </p:sp>
        <p:cxnSp>
          <p:nvCxnSpPr>
            <p:cNvPr id="51" name="직선 연결선 10"/>
            <p:cNvCxnSpPr/>
            <p:nvPr/>
          </p:nvCxnSpPr>
          <p:spPr>
            <a:xfrm rot="5400000">
              <a:off x="10769394" y="2662283"/>
              <a:ext cx="50006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직선 연결선 14"/>
            <p:cNvCxnSpPr/>
            <p:nvPr/>
          </p:nvCxnSpPr>
          <p:spPr>
            <a:xfrm flipH="1">
              <a:off x="9039828" y="2412250"/>
              <a:ext cx="0" cy="220605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36" name="타원 24"/>
            <p:cNvSpPr/>
            <p:nvPr/>
          </p:nvSpPr>
          <p:spPr>
            <a:xfrm>
              <a:off x="8936818" y="2562846"/>
              <a:ext cx="214314" cy="214314"/>
            </a:xfrm>
            <a:prstGeom prst="ellipse">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itchFamily="34" charset="0"/>
                <a:cs typeface="Calibri" pitchFamily="34" charset="0"/>
              </a:endParaRPr>
            </a:p>
          </p:txBody>
        </p:sp>
        <p:sp>
          <p:nvSpPr>
            <p:cNvPr id="41" name="TextBox 40"/>
            <p:cNvSpPr txBox="1"/>
            <p:nvPr/>
          </p:nvSpPr>
          <p:spPr>
            <a:xfrm>
              <a:off x="10634368" y="1938130"/>
              <a:ext cx="752460" cy="523220"/>
            </a:xfrm>
            <a:prstGeom prst="rect">
              <a:avLst/>
            </a:prstGeom>
            <a:noFill/>
          </p:spPr>
          <p:txBody>
            <a:bodyPr wrap="square" rtlCol="0">
              <a:spAutoFit/>
            </a:bodyPr>
            <a:lstStyle/>
            <a:p>
              <a:r>
                <a:rPr lang="en-US" altLang="ko-KR" sz="2800" b="1" dirty="0" smtClean="0">
                  <a:latin typeface="Calibri" pitchFamily="34" charset="0"/>
                  <a:cs typeface="Calibri" pitchFamily="34" charset="0"/>
                </a:rPr>
                <a:t>‘11</a:t>
              </a:r>
              <a:endParaRPr lang="ko-KR" altLang="en-US" sz="2800" b="1" dirty="0">
                <a:latin typeface="Calibri" pitchFamily="34" charset="0"/>
                <a:cs typeface="Calibri" pitchFamily="34" charset="0"/>
              </a:endParaRPr>
            </a:p>
          </p:txBody>
        </p:sp>
        <p:sp>
          <p:nvSpPr>
            <p:cNvPr id="42" name="타원 32"/>
            <p:cNvSpPr/>
            <p:nvPr/>
          </p:nvSpPr>
          <p:spPr>
            <a:xfrm>
              <a:off x="10906816" y="2562846"/>
              <a:ext cx="214314" cy="214314"/>
            </a:xfrm>
            <a:prstGeom prst="ellipse">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itchFamily="34" charset="0"/>
                <a:cs typeface="Calibri" pitchFamily="34" charset="0"/>
              </a:endParaRPr>
            </a:p>
          </p:txBody>
        </p:sp>
        <p:sp>
          <p:nvSpPr>
            <p:cNvPr id="50" name="TextBox 49"/>
            <p:cNvSpPr txBox="1"/>
            <p:nvPr/>
          </p:nvSpPr>
          <p:spPr>
            <a:xfrm>
              <a:off x="8670788" y="4640871"/>
              <a:ext cx="1755037" cy="707886"/>
            </a:xfrm>
            <a:prstGeom prst="rect">
              <a:avLst/>
            </a:prstGeom>
            <a:noFill/>
          </p:spPr>
          <p:txBody>
            <a:bodyPr wrap="square" rtlCol="0">
              <a:spAutoFit/>
            </a:bodyPr>
            <a:lstStyle/>
            <a:p>
              <a:r>
                <a:rPr lang="en-GB" altLang="ko-KR" sz="2000" b="1" dirty="0" smtClean="0">
                  <a:latin typeface="Calibri" pitchFamily="34" charset="0"/>
                  <a:cs typeface="Calibri" pitchFamily="34" charset="0"/>
                </a:rPr>
                <a:t>XCP</a:t>
              </a:r>
              <a:br>
                <a:rPr lang="en-GB" altLang="ko-KR" sz="2000" b="1" dirty="0" smtClean="0">
                  <a:latin typeface="Calibri" pitchFamily="34" charset="0"/>
                  <a:cs typeface="Calibri" pitchFamily="34" charset="0"/>
                </a:rPr>
              </a:br>
              <a:r>
                <a:rPr lang="en-GB" altLang="ko-KR" sz="2000" b="1" dirty="0" smtClean="0">
                  <a:latin typeface="Calibri" pitchFamily="34" charset="0"/>
                  <a:cs typeface="Calibri" pitchFamily="34" charset="0"/>
                </a:rPr>
                <a:t>Announced</a:t>
              </a:r>
              <a:endParaRPr lang="ko-KR" altLang="en-US" sz="2000" dirty="0">
                <a:latin typeface="Calibri" pitchFamily="34" charset="0"/>
                <a:cs typeface="Calibri" pitchFamily="34" charset="0"/>
              </a:endParaRPr>
            </a:p>
          </p:txBody>
        </p:sp>
        <p:sp>
          <p:nvSpPr>
            <p:cNvPr id="52" name="TextBox 51"/>
            <p:cNvSpPr txBox="1"/>
            <p:nvPr/>
          </p:nvSpPr>
          <p:spPr>
            <a:xfrm>
              <a:off x="9631791" y="2923937"/>
              <a:ext cx="1755037" cy="1323439"/>
            </a:xfrm>
            <a:prstGeom prst="rect">
              <a:avLst/>
            </a:prstGeom>
            <a:noFill/>
          </p:spPr>
          <p:txBody>
            <a:bodyPr wrap="square" rtlCol="0">
              <a:spAutoFit/>
            </a:bodyPr>
            <a:lstStyle/>
            <a:p>
              <a:pPr algn="r"/>
              <a:r>
                <a:rPr lang="en-GB" altLang="ko-KR" sz="2000" b="1" dirty="0" smtClean="0">
                  <a:latin typeface="Calibri" pitchFamily="34" charset="0"/>
                  <a:cs typeface="Calibri" pitchFamily="34" charset="0"/>
                </a:rPr>
                <a:t>XCP 1.x</a:t>
              </a:r>
              <a:br>
                <a:rPr lang="en-GB" altLang="ko-KR" sz="2000" b="1" dirty="0" smtClean="0">
                  <a:latin typeface="Calibri" pitchFamily="34" charset="0"/>
                  <a:cs typeface="Calibri" pitchFamily="34" charset="0"/>
                </a:rPr>
              </a:br>
              <a:r>
                <a:rPr lang="en-GB" altLang="ko-KR" sz="2000" b="1" dirty="0" smtClean="0">
                  <a:latin typeface="Calibri" pitchFamily="34" charset="0"/>
                  <a:cs typeface="Calibri" pitchFamily="34" charset="0"/>
                </a:rPr>
                <a:t>Xen in Linux</a:t>
              </a:r>
              <a:br>
                <a:rPr lang="en-GB" altLang="ko-KR" sz="2000" b="1" dirty="0" smtClean="0">
                  <a:latin typeface="Calibri" pitchFamily="34" charset="0"/>
                  <a:cs typeface="Calibri" pitchFamily="34" charset="0"/>
                </a:rPr>
              </a:br>
              <a:r>
                <a:rPr lang="en-GB" altLang="ko-KR" sz="2000" b="1" dirty="0" err="1" smtClean="0">
                  <a:latin typeface="Calibri" pitchFamily="34" charset="0"/>
                  <a:cs typeface="Calibri" pitchFamily="34" charset="0"/>
                </a:rPr>
                <a:t>Kronos</a:t>
              </a:r>
              <a:endParaRPr lang="en-GB" altLang="ko-KR" sz="2000" b="1" dirty="0">
                <a:latin typeface="Calibri" pitchFamily="34" charset="0"/>
                <a:cs typeface="Calibri" pitchFamily="34" charset="0"/>
              </a:endParaRPr>
            </a:p>
            <a:p>
              <a:pPr algn="r"/>
              <a:r>
                <a:rPr lang="en-GB" altLang="ko-KR" sz="2000" b="1" dirty="0" smtClean="0">
                  <a:latin typeface="Calibri" pitchFamily="34" charset="0"/>
                  <a:cs typeface="Calibri" pitchFamily="34" charset="0"/>
                </a:rPr>
                <a:t>Cloud </a:t>
              </a:r>
              <a:r>
                <a:rPr lang="en-GB" altLang="ko-KR" sz="2000" b="1" dirty="0" err="1" smtClean="0">
                  <a:latin typeface="Calibri" pitchFamily="34" charset="0"/>
                  <a:cs typeface="Calibri" pitchFamily="34" charset="0"/>
                </a:rPr>
                <a:t>Mgmt</a:t>
              </a:r>
              <a:endParaRPr lang="ko-KR" altLang="en-US" sz="2000" dirty="0">
                <a:latin typeface="Calibri" pitchFamily="34" charset="0"/>
                <a:cs typeface="Calibri" pitchFamily="34" charset="0"/>
              </a:endParaRPr>
            </a:p>
          </p:txBody>
        </p:sp>
      </p:grpSp>
      <p:grpSp>
        <p:nvGrpSpPr>
          <p:cNvPr id="12" name="Group 11"/>
          <p:cNvGrpSpPr/>
          <p:nvPr/>
        </p:nvGrpSpPr>
        <p:grpSpPr>
          <a:xfrm>
            <a:off x="5909371" y="1938130"/>
            <a:ext cx="3014710" cy="2494293"/>
            <a:chOff x="5909371" y="1938130"/>
            <a:chExt cx="3014710" cy="2494293"/>
          </a:xfrm>
        </p:grpSpPr>
        <p:cxnSp>
          <p:nvCxnSpPr>
            <p:cNvPr id="46" name="직선 연결선 14"/>
            <p:cNvCxnSpPr/>
            <p:nvPr/>
          </p:nvCxnSpPr>
          <p:spPr>
            <a:xfrm flipH="1">
              <a:off x="7896810" y="2412250"/>
              <a:ext cx="0" cy="12955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31796" y="1938130"/>
              <a:ext cx="752460" cy="523220"/>
            </a:xfrm>
            <a:prstGeom prst="rect">
              <a:avLst/>
            </a:prstGeom>
            <a:noFill/>
          </p:spPr>
          <p:txBody>
            <a:bodyPr wrap="square" rtlCol="0">
              <a:spAutoFit/>
            </a:bodyPr>
            <a:lstStyle/>
            <a:p>
              <a:r>
                <a:rPr lang="en-US" altLang="ko-KR" sz="2800" b="1" dirty="0" smtClean="0">
                  <a:latin typeface="Calibri" pitchFamily="34" charset="0"/>
                  <a:cs typeface="Calibri" pitchFamily="34" charset="0"/>
                </a:rPr>
                <a:t>‘08</a:t>
              </a:r>
              <a:endParaRPr lang="ko-KR" altLang="en-US" sz="2800" b="1" dirty="0">
                <a:latin typeface="Calibri" pitchFamily="34" charset="0"/>
                <a:cs typeface="Calibri" pitchFamily="34" charset="0"/>
              </a:endParaRPr>
            </a:p>
          </p:txBody>
        </p:sp>
        <p:sp>
          <p:nvSpPr>
            <p:cNvPr id="28" name="TextBox 27"/>
            <p:cNvSpPr txBox="1"/>
            <p:nvPr/>
          </p:nvSpPr>
          <p:spPr>
            <a:xfrm>
              <a:off x="5909371" y="1938130"/>
              <a:ext cx="704848" cy="523220"/>
            </a:xfrm>
            <a:prstGeom prst="rect">
              <a:avLst/>
            </a:prstGeom>
            <a:noFill/>
          </p:spPr>
          <p:txBody>
            <a:bodyPr wrap="square" rtlCol="0">
              <a:spAutoFit/>
            </a:bodyPr>
            <a:lstStyle/>
            <a:p>
              <a:r>
                <a:rPr lang="en-US" altLang="ko-KR" sz="2800" b="1" dirty="0" smtClean="0">
                  <a:latin typeface="Calibri" pitchFamily="34" charset="0"/>
                  <a:cs typeface="Calibri" pitchFamily="34" charset="0"/>
                </a:rPr>
                <a:t>‘06</a:t>
              </a:r>
              <a:endParaRPr lang="ko-KR" altLang="en-US" sz="2800" b="1" dirty="0">
                <a:latin typeface="Calibri" pitchFamily="34" charset="0"/>
                <a:cs typeface="Calibri" pitchFamily="34" charset="0"/>
              </a:endParaRPr>
            </a:p>
          </p:txBody>
        </p:sp>
        <p:sp>
          <p:nvSpPr>
            <p:cNvPr id="38" name="타원 26"/>
            <p:cNvSpPr/>
            <p:nvPr/>
          </p:nvSpPr>
          <p:spPr>
            <a:xfrm>
              <a:off x="7790869" y="2562846"/>
              <a:ext cx="214314" cy="214314"/>
            </a:xfrm>
            <a:prstGeom prst="ellipse">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itchFamily="34" charset="0"/>
                <a:cs typeface="Calibri" pitchFamily="34" charset="0"/>
              </a:endParaRPr>
            </a:p>
          </p:txBody>
        </p:sp>
        <p:cxnSp>
          <p:nvCxnSpPr>
            <p:cNvPr id="43" name="직선 연결선 10"/>
            <p:cNvCxnSpPr/>
            <p:nvPr/>
          </p:nvCxnSpPr>
          <p:spPr>
            <a:xfrm rot="5400000">
              <a:off x="6021845" y="2662283"/>
              <a:ext cx="50006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909371" y="2923937"/>
              <a:ext cx="1755037" cy="1015663"/>
            </a:xfrm>
            <a:prstGeom prst="rect">
              <a:avLst/>
            </a:prstGeom>
            <a:noFill/>
          </p:spPr>
          <p:txBody>
            <a:bodyPr wrap="square" rtlCol="0">
              <a:spAutoFit/>
            </a:bodyPr>
            <a:lstStyle/>
            <a:p>
              <a:r>
                <a:rPr lang="en-GB" altLang="ko-KR" sz="2000" b="1" dirty="0" smtClean="0">
                  <a:latin typeface="Calibri" pitchFamily="34" charset="0"/>
                  <a:cs typeface="Calibri" pitchFamily="34" charset="0"/>
                </a:rPr>
                <a:t>Amazon EC2</a:t>
              </a:r>
              <a:br>
                <a:rPr lang="en-GB" altLang="ko-KR" sz="2000" b="1" dirty="0" smtClean="0">
                  <a:latin typeface="Calibri" pitchFamily="34" charset="0"/>
                  <a:cs typeface="Calibri" pitchFamily="34" charset="0"/>
                </a:rPr>
              </a:br>
              <a:r>
                <a:rPr lang="en-GB" altLang="ko-KR" sz="2000" b="1" dirty="0" smtClean="0">
                  <a:latin typeface="Calibri" pitchFamily="34" charset="0"/>
                  <a:cs typeface="Calibri" pitchFamily="34" charset="0"/>
                </a:rPr>
                <a:t>and </a:t>
              </a:r>
              <a:r>
                <a:rPr lang="en-GB" altLang="ko-KR" sz="2000" b="1" dirty="0" err="1" smtClean="0">
                  <a:latin typeface="Calibri" pitchFamily="34" charset="0"/>
                  <a:cs typeface="Calibri" pitchFamily="34" charset="0"/>
                </a:rPr>
                <a:t>Slicehost</a:t>
              </a:r>
              <a:r>
                <a:rPr lang="en-GB" altLang="ko-KR" sz="2000" b="1" dirty="0" smtClean="0">
                  <a:latin typeface="Calibri" pitchFamily="34" charset="0"/>
                  <a:cs typeface="Calibri" pitchFamily="34" charset="0"/>
                </a:rPr>
                <a:t/>
              </a:r>
              <a:br>
                <a:rPr lang="en-GB" altLang="ko-KR" sz="2000" b="1" dirty="0" smtClean="0">
                  <a:latin typeface="Calibri" pitchFamily="34" charset="0"/>
                  <a:cs typeface="Calibri" pitchFamily="34" charset="0"/>
                </a:rPr>
              </a:br>
              <a:r>
                <a:rPr lang="en-GB" altLang="ko-KR" sz="2000" b="1" dirty="0" smtClean="0">
                  <a:latin typeface="Calibri" pitchFamily="34" charset="0"/>
                  <a:cs typeface="Calibri" pitchFamily="34" charset="0"/>
                </a:rPr>
                <a:t>launched</a:t>
              </a:r>
              <a:endParaRPr lang="ko-KR" altLang="en-US" sz="2000" dirty="0">
                <a:latin typeface="Calibri" pitchFamily="34" charset="0"/>
                <a:cs typeface="Calibri" pitchFamily="34" charset="0"/>
              </a:endParaRPr>
            </a:p>
          </p:txBody>
        </p:sp>
        <p:sp>
          <p:nvSpPr>
            <p:cNvPr id="34" name="타원 22"/>
            <p:cNvSpPr/>
            <p:nvPr/>
          </p:nvSpPr>
          <p:spPr>
            <a:xfrm>
              <a:off x="6157337" y="2562846"/>
              <a:ext cx="214314" cy="214314"/>
            </a:xfrm>
            <a:prstGeom prst="ellipse">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itchFamily="34" charset="0"/>
                <a:cs typeface="Calibri" pitchFamily="34" charset="0"/>
              </a:endParaRPr>
            </a:p>
          </p:txBody>
        </p:sp>
        <p:sp>
          <p:nvSpPr>
            <p:cNvPr id="48" name="TextBox 47"/>
            <p:cNvSpPr txBox="1"/>
            <p:nvPr/>
          </p:nvSpPr>
          <p:spPr>
            <a:xfrm>
              <a:off x="7531796" y="3724537"/>
              <a:ext cx="1392285" cy="707886"/>
            </a:xfrm>
            <a:prstGeom prst="rect">
              <a:avLst/>
            </a:prstGeom>
            <a:noFill/>
          </p:spPr>
          <p:txBody>
            <a:bodyPr wrap="square" rtlCol="0">
              <a:spAutoFit/>
            </a:bodyPr>
            <a:lstStyle/>
            <a:p>
              <a:r>
                <a:rPr lang="en-GB" altLang="ko-KR" sz="2000" b="1" dirty="0" err="1" smtClean="0">
                  <a:latin typeface="Calibri" pitchFamily="34" charset="0"/>
                  <a:cs typeface="Calibri" pitchFamily="34" charset="0"/>
                </a:rPr>
                <a:t>Rackspace</a:t>
              </a:r>
              <a:r>
                <a:rPr lang="en-GB" altLang="ko-KR" sz="2000" b="1" dirty="0" smtClean="0">
                  <a:latin typeface="Calibri" pitchFamily="34" charset="0"/>
                  <a:cs typeface="Calibri" pitchFamily="34" charset="0"/>
                </a:rPr>
                <a:t/>
              </a:r>
              <a:br>
                <a:rPr lang="en-GB" altLang="ko-KR" sz="2000" b="1" dirty="0" smtClean="0">
                  <a:latin typeface="Calibri" pitchFamily="34" charset="0"/>
                  <a:cs typeface="Calibri" pitchFamily="34" charset="0"/>
                </a:rPr>
              </a:br>
              <a:r>
                <a:rPr lang="en-GB" altLang="ko-KR" sz="2000" b="1" dirty="0" smtClean="0">
                  <a:latin typeface="Calibri" pitchFamily="34" charset="0"/>
                  <a:cs typeface="Calibri" pitchFamily="34" charset="0"/>
                </a:rPr>
                <a:t>Cloud </a:t>
              </a:r>
              <a:endParaRPr lang="ko-KR" altLang="en-US" sz="2000" dirty="0">
                <a:latin typeface="Calibri" pitchFamily="34" charset="0"/>
                <a:cs typeface="Calibri" pitchFamily="34" charset="0"/>
              </a:endParaRPr>
            </a:p>
          </p:txBody>
        </p:sp>
      </p:grpSp>
      <p:sp>
        <p:nvSpPr>
          <p:cNvPr id="56" name="TextBox 55"/>
          <p:cNvSpPr txBox="1"/>
          <p:nvPr/>
        </p:nvSpPr>
        <p:spPr>
          <a:xfrm>
            <a:off x="590310" y="1938130"/>
            <a:ext cx="1527858" cy="523220"/>
          </a:xfrm>
          <a:prstGeom prst="rect">
            <a:avLst/>
          </a:prstGeom>
          <a:noFill/>
        </p:spPr>
        <p:txBody>
          <a:bodyPr wrap="square" rtlCol="0">
            <a:spAutoFit/>
          </a:bodyPr>
          <a:lstStyle/>
          <a:p>
            <a:r>
              <a:rPr lang="en-US" altLang="ko-KR" sz="2800" b="1" dirty="0" smtClean="0">
                <a:solidFill>
                  <a:schemeClr val="bg2"/>
                </a:solidFill>
                <a:latin typeface="Calibri" pitchFamily="34" charset="0"/>
                <a:cs typeface="Calibri" pitchFamily="34" charset="0"/>
              </a:rPr>
              <a:t>Late</a:t>
            </a:r>
            <a:r>
              <a:rPr lang="ko-KR" altLang="en-US" sz="2800" b="1" dirty="0">
                <a:solidFill>
                  <a:schemeClr val="bg2"/>
                </a:solidFill>
                <a:latin typeface="Calibri" pitchFamily="34" charset="0"/>
                <a:cs typeface="Calibri" pitchFamily="34" charset="0"/>
              </a:rPr>
              <a:t> </a:t>
            </a:r>
            <a:r>
              <a:rPr lang="en-GB" altLang="ko-KR" sz="2800" b="1" dirty="0" smtClean="0">
                <a:solidFill>
                  <a:schemeClr val="bg2"/>
                </a:solidFill>
                <a:latin typeface="Calibri" pitchFamily="34" charset="0"/>
                <a:cs typeface="Calibri" pitchFamily="34" charset="0"/>
              </a:rPr>
              <a:t>90s</a:t>
            </a:r>
            <a:endParaRPr lang="en-US" altLang="ko-KR" sz="2800" b="1" dirty="0" smtClean="0">
              <a:solidFill>
                <a:schemeClr val="bg2"/>
              </a:solidFill>
              <a:latin typeface="Calibri" pitchFamily="34" charset="0"/>
              <a:cs typeface="Calibri" pitchFamily="34" charset="0"/>
            </a:endParaRPr>
          </a:p>
        </p:txBody>
      </p:sp>
      <p:sp>
        <p:nvSpPr>
          <p:cNvPr id="57" name="TextBox 56"/>
          <p:cNvSpPr txBox="1"/>
          <p:nvPr/>
        </p:nvSpPr>
        <p:spPr>
          <a:xfrm>
            <a:off x="590310" y="2945163"/>
            <a:ext cx="2233913" cy="707886"/>
          </a:xfrm>
          <a:prstGeom prst="rect">
            <a:avLst/>
          </a:prstGeom>
          <a:noFill/>
        </p:spPr>
        <p:txBody>
          <a:bodyPr wrap="square" rtlCol="0">
            <a:spAutoFit/>
          </a:bodyPr>
          <a:lstStyle/>
          <a:p>
            <a:r>
              <a:rPr lang="en-GB" altLang="ko-KR" sz="2000" b="1" dirty="0" err="1" smtClean="0">
                <a:solidFill>
                  <a:schemeClr val="bg2"/>
                </a:solidFill>
                <a:latin typeface="Calibri" pitchFamily="34" charset="0"/>
                <a:cs typeface="Calibri" pitchFamily="34" charset="0"/>
              </a:rPr>
              <a:t>XenoServer</a:t>
            </a:r>
            <a:r>
              <a:rPr lang="en-GB" altLang="ko-KR" sz="2000" b="1" dirty="0" smtClean="0">
                <a:solidFill>
                  <a:schemeClr val="bg2"/>
                </a:solidFill>
                <a:latin typeface="Calibri" pitchFamily="34" charset="0"/>
                <a:cs typeface="Calibri" pitchFamily="34" charset="0"/>
              </a:rPr>
              <a:t> Project</a:t>
            </a:r>
            <a:endParaRPr lang="en-US" altLang="ko-KR" sz="2000" b="1" dirty="0" smtClean="0">
              <a:solidFill>
                <a:schemeClr val="bg2"/>
              </a:solidFill>
              <a:latin typeface="Calibri" pitchFamily="34" charset="0"/>
              <a:cs typeface="Calibri" pitchFamily="34" charset="0"/>
            </a:endParaRPr>
          </a:p>
          <a:p>
            <a:r>
              <a:rPr lang="en-US" altLang="ko-KR" sz="2000" dirty="0" smtClean="0">
                <a:solidFill>
                  <a:schemeClr val="bg2"/>
                </a:solidFill>
                <a:latin typeface="Calibri" pitchFamily="34" charset="0"/>
                <a:cs typeface="Calibri" pitchFamily="34" charset="0"/>
              </a:rPr>
              <a:t>(Cambridge Univ.)</a:t>
            </a:r>
            <a:endParaRPr lang="ko-KR" altLang="en-US" sz="2000" dirty="0">
              <a:solidFill>
                <a:schemeClr val="bg2"/>
              </a:solidFill>
              <a:latin typeface="Calibri" pitchFamily="34" charset="0"/>
              <a:cs typeface="Calibri" pitchFamily="34" charset="0"/>
            </a:endParaRPr>
          </a:p>
        </p:txBody>
      </p:sp>
    </p:spTree>
    <p:extLst>
      <p:ext uri="{BB962C8B-B14F-4D97-AF65-F5344CB8AC3E}">
        <p14:creationId xmlns:p14="http://schemas.microsoft.com/office/powerpoint/2010/main" val="685783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p:txBody>
          <a:bodyPr lIns="0" tIns="0" rIns="0" bIns="0"/>
          <a:lstStyle/>
          <a:p>
            <a:pPr marL="457200" lvl="1" indent="-342900">
              <a:lnSpc>
                <a:spcPct val="95000"/>
              </a:lnSpc>
              <a:spcBef>
                <a:spcPct val="0"/>
              </a:spcBef>
              <a:buClr>
                <a:srgbClr val="000000"/>
              </a:buClr>
              <a:buFontTx/>
              <a:buChar char="•"/>
            </a:pPr>
            <a:r>
              <a:rPr lang="en-US" sz="2700" dirty="0" smtClean="0">
                <a:solidFill>
                  <a:srgbClr val="000000"/>
                </a:solidFill>
              </a:rPr>
              <a:t>XAPI </a:t>
            </a:r>
            <a:r>
              <a:rPr lang="en-US" sz="2700" dirty="0">
                <a:solidFill>
                  <a:srgbClr val="000000"/>
                </a:solidFill>
              </a:rPr>
              <a:t>frontend command line tool: </a:t>
            </a:r>
            <a:r>
              <a:rPr lang="en-US" sz="2700" dirty="0" smtClean="0">
                <a:solidFill>
                  <a:srgbClr val="000000"/>
                </a:solidFill>
              </a:rPr>
              <a:t>XE (tab-</a:t>
            </a:r>
            <a:r>
              <a:rPr lang="en-US" sz="2700" dirty="0" err="1" smtClean="0">
                <a:solidFill>
                  <a:srgbClr val="000000"/>
                </a:solidFill>
              </a:rPr>
              <a:t>completable</a:t>
            </a:r>
            <a:r>
              <a:rPr lang="en-US" sz="2700" dirty="0" smtClean="0">
                <a:solidFill>
                  <a:srgbClr val="000000"/>
                </a:solidFill>
              </a:rPr>
              <a:t>) </a:t>
            </a:r>
          </a:p>
          <a:p>
            <a:pPr marL="457200" lvl="1" indent="-342900">
              <a:lnSpc>
                <a:spcPct val="95000"/>
              </a:lnSpc>
              <a:spcBef>
                <a:spcPct val="0"/>
              </a:spcBef>
              <a:buClr>
                <a:srgbClr val="000000"/>
              </a:buClr>
              <a:buFontTx/>
              <a:buChar char="•"/>
            </a:pPr>
            <a:endParaRPr lang="en-US" sz="500" dirty="0"/>
          </a:p>
          <a:p>
            <a:pPr marL="457200" lvl="1" indent="-342900">
              <a:lnSpc>
                <a:spcPct val="95000"/>
              </a:lnSpc>
              <a:spcBef>
                <a:spcPct val="0"/>
              </a:spcBef>
              <a:buClr>
                <a:srgbClr val="000000"/>
              </a:buClr>
              <a:buFontTx/>
              <a:buChar char="•"/>
            </a:pPr>
            <a:r>
              <a:rPr lang="en-US" sz="2700" dirty="0">
                <a:solidFill>
                  <a:srgbClr val="000000"/>
                </a:solidFill>
              </a:rPr>
              <a:t>Desktop GUIs</a:t>
            </a:r>
            <a:endParaRPr lang="en-US" dirty="0"/>
          </a:p>
          <a:p>
            <a:pPr marL="857250" lvl="2" indent="-285750">
              <a:lnSpc>
                <a:spcPct val="95000"/>
              </a:lnSpc>
              <a:spcBef>
                <a:spcPct val="0"/>
              </a:spcBef>
              <a:buClr>
                <a:srgbClr val="000000"/>
              </a:buClr>
              <a:buSzPct val="80000"/>
              <a:buFont typeface="Courier New" pitchFamily="49" charset="0"/>
              <a:buChar char="o"/>
            </a:pPr>
            <a:r>
              <a:rPr lang="en-US" sz="2300" dirty="0">
                <a:solidFill>
                  <a:srgbClr val="000000"/>
                </a:solidFill>
              </a:rPr>
              <a:t>Citrix </a:t>
            </a:r>
            <a:r>
              <a:rPr lang="en-US" sz="2300" dirty="0" err="1">
                <a:solidFill>
                  <a:srgbClr val="000000"/>
                </a:solidFill>
              </a:rPr>
              <a:t>XenCenter</a:t>
            </a:r>
            <a:r>
              <a:rPr lang="en-US" sz="2300" dirty="0">
                <a:solidFill>
                  <a:srgbClr val="000000"/>
                </a:solidFill>
              </a:rPr>
              <a:t> (Windows-only)</a:t>
            </a:r>
            <a:endParaRPr lang="en-US" sz="2300" dirty="0"/>
          </a:p>
          <a:p>
            <a:pPr marL="857250" lvl="2" indent="-285750">
              <a:lnSpc>
                <a:spcPct val="95000"/>
              </a:lnSpc>
              <a:spcBef>
                <a:spcPct val="0"/>
              </a:spcBef>
              <a:buClr>
                <a:srgbClr val="000000"/>
              </a:buClr>
              <a:buSzPct val="80000"/>
              <a:buFont typeface="Courier New" pitchFamily="49" charset="0"/>
              <a:buChar char="o"/>
            </a:pPr>
            <a:r>
              <a:rPr lang="en-US" sz="2300" dirty="0" err="1">
                <a:solidFill>
                  <a:srgbClr val="000000"/>
                </a:solidFill>
              </a:rPr>
              <a:t>OpenXenManager</a:t>
            </a:r>
            <a:r>
              <a:rPr lang="en-US" sz="2300" dirty="0">
                <a:solidFill>
                  <a:srgbClr val="000000"/>
                </a:solidFill>
              </a:rPr>
              <a:t> (open source cross-platform </a:t>
            </a:r>
            <a:r>
              <a:rPr lang="en-US" sz="2300" dirty="0" err="1">
                <a:solidFill>
                  <a:srgbClr val="000000"/>
                </a:solidFill>
              </a:rPr>
              <a:t>XenCenter</a:t>
            </a:r>
            <a:r>
              <a:rPr lang="en-US" sz="2300" dirty="0">
                <a:solidFill>
                  <a:srgbClr val="000000"/>
                </a:solidFill>
              </a:rPr>
              <a:t> clone</a:t>
            </a:r>
            <a:r>
              <a:rPr lang="en-US" sz="2300" dirty="0" smtClean="0">
                <a:solidFill>
                  <a:srgbClr val="000000"/>
                </a:solidFill>
              </a:rPr>
              <a:t>)</a:t>
            </a:r>
          </a:p>
          <a:p>
            <a:pPr marL="857250" lvl="2" indent="-285750">
              <a:lnSpc>
                <a:spcPct val="95000"/>
              </a:lnSpc>
              <a:spcBef>
                <a:spcPct val="0"/>
              </a:spcBef>
              <a:buClr>
                <a:srgbClr val="000000"/>
              </a:buClr>
              <a:buSzPct val="80000"/>
              <a:buFont typeface="Courier New" pitchFamily="49" charset="0"/>
              <a:buChar char="o"/>
            </a:pPr>
            <a:endParaRPr lang="en-US" sz="500" dirty="0"/>
          </a:p>
          <a:p>
            <a:pPr marL="457200" lvl="1" indent="-342900">
              <a:lnSpc>
                <a:spcPct val="95000"/>
              </a:lnSpc>
              <a:spcBef>
                <a:spcPct val="0"/>
              </a:spcBef>
              <a:buClr>
                <a:srgbClr val="000000"/>
              </a:buClr>
              <a:buFontTx/>
              <a:buChar char="•"/>
            </a:pPr>
            <a:r>
              <a:rPr lang="en-US" sz="2700" dirty="0">
                <a:solidFill>
                  <a:srgbClr val="000000"/>
                </a:solidFill>
              </a:rPr>
              <a:t>Web interfaces</a:t>
            </a:r>
            <a:endParaRPr lang="en-US" dirty="0"/>
          </a:p>
          <a:p>
            <a:pPr marL="857250" lvl="2" indent="-285750">
              <a:lnSpc>
                <a:spcPct val="95000"/>
              </a:lnSpc>
              <a:spcBef>
                <a:spcPct val="0"/>
              </a:spcBef>
              <a:buClr>
                <a:srgbClr val="000000"/>
              </a:buClr>
              <a:buSzPct val="80000"/>
              <a:buFont typeface="Courier New" pitchFamily="49" charset="0"/>
              <a:buChar char="o"/>
            </a:pPr>
            <a:r>
              <a:rPr lang="en-US" sz="2300" dirty="0">
                <a:solidFill>
                  <a:srgbClr val="000000"/>
                </a:solidFill>
              </a:rPr>
              <a:t>Xen VNC Proxy (XVP) </a:t>
            </a:r>
            <a:endParaRPr lang="en-US" sz="2300" dirty="0"/>
          </a:p>
          <a:p>
            <a:pPr marL="1257300" lvl="3">
              <a:lnSpc>
                <a:spcPct val="95000"/>
              </a:lnSpc>
              <a:spcBef>
                <a:spcPct val="0"/>
              </a:spcBef>
              <a:buClr>
                <a:srgbClr val="000000"/>
              </a:buClr>
              <a:buFont typeface="Wingdings" pitchFamily="2" charset="2"/>
              <a:buChar char="§"/>
            </a:pPr>
            <a:r>
              <a:rPr lang="en-US" dirty="0">
                <a:solidFill>
                  <a:srgbClr val="000000"/>
                </a:solidFill>
              </a:rPr>
              <a:t>lightweight VM console only</a:t>
            </a:r>
            <a:endParaRPr lang="en-US" dirty="0"/>
          </a:p>
          <a:p>
            <a:pPr marL="1257300" lvl="3">
              <a:lnSpc>
                <a:spcPct val="95000"/>
              </a:lnSpc>
              <a:spcBef>
                <a:spcPct val="0"/>
              </a:spcBef>
              <a:buClr>
                <a:srgbClr val="000000"/>
              </a:buClr>
              <a:buFont typeface="Wingdings" pitchFamily="2" charset="2"/>
              <a:buChar char="§"/>
            </a:pPr>
            <a:r>
              <a:rPr lang="en-US" dirty="0">
                <a:solidFill>
                  <a:srgbClr val="000000"/>
                </a:solidFill>
              </a:rPr>
              <a:t>user access control to VMs (multi-tenancy)</a:t>
            </a:r>
            <a:endParaRPr lang="en-US" dirty="0"/>
          </a:p>
          <a:p>
            <a:pPr marL="857250" lvl="2" indent="-285750">
              <a:lnSpc>
                <a:spcPct val="95000"/>
              </a:lnSpc>
              <a:spcBef>
                <a:spcPct val="0"/>
              </a:spcBef>
              <a:buClr>
                <a:srgbClr val="000000"/>
              </a:buClr>
              <a:buSzPct val="80000"/>
              <a:buFont typeface="Courier New" pitchFamily="49" charset="0"/>
              <a:buChar char="o"/>
            </a:pPr>
            <a:r>
              <a:rPr lang="en-US" sz="2300" dirty="0" err="1">
                <a:solidFill>
                  <a:srgbClr val="000000"/>
                </a:solidFill>
              </a:rPr>
              <a:t>XenWebManager</a:t>
            </a:r>
            <a:r>
              <a:rPr lang="en-US" sz="2300" dirty="0">
                <a:solidFill>
                  <a:srgbClr val="000000"/>
                </a:solidFill>
              </a:rPr>
              <a:t> (web-based clone of </a:t>
            </a:r>
            <a:r>
              <a:rPr lang="en-US" sz="2300" dirty="0" err="1" smtClean="0">
                <a:solidFill>
                  <a:srgbClr val="000000"/>
                </a:solidFill>
              </a:rPr>
              <a:t>OpenXenManager</a:t>
            </a:r>
            <a:endParaRPr lang="en-US" sz="2300" dirty="0" smtClean="0">
              <a:solidFill>
                <a:srgbClr val="000000"/>
              </a:solidFill>
            </a:endParaRPr>
          </a:p>
          <a:p>
            <a:pPr marL="857250" lvl="2" indent="-285750">
              <a:lnSpc>
                <a:spcPct val="95000"/>
              </a:lnSpc>
              <a:spcBef>
                <a:spcPct val="0"/>
              </a:spcBef>
              <a:buClr>
                <a:srgbClr val="000000"/>
              </a:buClr>
              <a:buSzPct val="80000"/>
              <a:buFont typeface="Courier New" pitchFamily="49" charset="0"/>
              <a:buChar char="o"/>
            </a:pPr>
            <a:endParaRPr lang="en-US" sz="500" dirty="0"/>
          </a:p>
          <a:p>
            <a:pPr marL="457200" lvl="1" indent="-342900">
              <a:lnSpc>
                <a:spcPct val="95000"/>
              </a:lnSpc>
              <a:spcBef>
                <a:spcPct val="0"/>
              </a:spcBef>
              <a:buClr>
                <a:srgbClr val="000000"/>
              </a:buClr>
              <a:buFontTx/>
              <a:buChar char="•"/>
            </a:pPr>
            <a:r>
              <a:rPr lang="en-US" sz="2700" dirty="0">
                <a:solidFill>
                  <a:srgbClr val="000000"/>
                </a:solidFill>
              </a:rPr>
              <a:t>XCP Ecosystem</a:t>
            </a:r>
            <a:r>
              <a:rPr lang="en-US" sz="2700" dirty="0" smtClean="0">
                <a:solidFill>
                  <a:srgbClr val="000000"/>
                </a:solidFill>
              </a:rPr>
              <a:t>:</a:t>
            </a:r>
            <a:endParaRPr lang="en-US" sz="2700" u="sng" dirty="0" smtClean="0">
              <a:solidFill>
                <a:srgbClr val="0000FF"/>
              </a:solidFill>
            </a:endParaRPr>
          </a:p>
          <a:p>
            <a:pPr marL="857250" lvl="2" indent="-285750">
              <a:lnSpc>
                <a:spcPct val="95000"/>
              </a:lnSpc>
              <a:spcBef>
                <a:spcPct val="0"/>
              </a:spcBef>
              <a:buClr>
                <a:srgbClr val="000000"/>
              </a:buClr>
              <a:buSzPct val="80000"/>
              <a:buFont typeface="Courier New" pitchFamily="49" charset="0"/>
              <a:buChar char="o"/>
            </a:pPr>
            <a:r>
              <a:rPr lang="en-US" sz="2300" u="sng" dirty="0" smtClean="0">
                <a:solidFill>
                  <a:srgbClr val="0000FF"/>
                </a:solidFill>
                <a:hlinkClick r:id="rId2"/>
              </a:rPr>
              <a:t>xen.org/community/vendors/XCPProjectsPage.html</a:t>
            </a:r>
            <a:endParaRPr lang="en-US" sz="2000" dirty="0"/>
          </a:p>
          <a:p>
            <a:pPr marL="857250" lvl="2" indent="-285750">
              <a:lnSpc>
                <a:spcPct val="95000"/>
              </a:lnSpc>
              <a:spcBef>
                <a:spcPct val="0"/>
              </a:spcBef>
              <a:buClr>
                <a:srgbClr val="000000"/>
              </a:buClr>
              <a:buSzPct val="80000"/>
              <a:buFont typeface="Courier New" pitchFamily="49" charset="0"/>
              <a:buChar char="o"/>
            </a:pPr>
            <a:r>
              <a:rPr lang="en-US" sz="2300" u="sng" dirty="0" smtClean="0">
                <a:solidFill>
                  <a:srgbClr val="0000FF"/>
                </a:solidFill>
              </a:rPr>
              <a:t>xen.org/community/vendors/XCPProductsPage.html</a:t>
            </a:r>
            <a:endParaRPr lang="en-US" sz="2000" dirty="0"/>
          </a:p>
        </p:txBody>
      </p:sp>
      <p:sp>
        <p:nvSpPr>
          <p:cNvPr id="2" name="Title 1"/>
          <p:cNvSpPr>
            <a:spLocks noGrp="1"/>
          </p:cNvSpPr>
          <p:nvPr>
            <p:ph type="title"/>
          </p:nvPr>
        </p:nvSpPr>
        <p:spPr/>
        <p:txBody>
          <a:bodyPr/>
          <a:lstStyle/>
          <a:p>
            <a:r>
              <a:rPr lang="en-GB" sz="6000" dirty="0" smtClean="0"/>
              <a:t>XAPI Management Options</a:t>
            </a:r>
            <a:endParaRPr lang="en-GB" sz="6000" dirty="0"/>
          </a:p>
        </p:txBody>
      </p:sp>
    </p:spTree>
    <p:extLst>
      <p:ext uri="{BB962C8B-B14F-4D97-AF65-F5344CB8AC3E}">
        <p14:creationId xmlns:p14="http://schemas.microsoft.com/office/powerpoint/2010/main" val="1385905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001" y="1551709"/>
            <a:ext cx="10397237" cy="50074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z="6000" dirty="0" err="1" smtClean="0"/>
              <a:t>OpenXenManager</a:t>
            </a:r>
            <a:endParaRPr lang="en-GB" sz="6000" dirty="0"/>
          </a:p>
        </p:txBody>
      </p:sp>
    </p:spTree>
    <p:extLst>
      <p:ext uri="{BB962C8B-B14F-4D97-AF65-F5344CB8AC3E}">
        <p14:creationId xmlns:p14="http://schemas.microsoft.com/office/powerpoint/2010/main" val="929635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384" y="1466885"/>
            <a:ext cx="10054471" cy="49846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6000" dirty="0"/>
              <a:t>Xen VNC Proxy (XVP)</a:t>
            </a:r>
            <a:endParaRPr lang="en-GB" sz="6000" dirty="0"/>
          </a:p>
        </p:txBody>
      </p:sp>
    </p:spTree>
    <p:extLst>
      <p:ext uri="{BB962C8B-B14F-4D97-AF65-F5344CB8AC3E}">
        <p14:creationId xmlns:p14="http://schemas.microsoft.com/office/powerpoint/2010/main" val="3353629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1010653" y="3043989"/>
            <a:ext cx="5089358" cy="0"/>
          </a:xfrm>
          <a:prstGeom prst="line">
            <a:avLst/>
          </a:prstGeom>
        </p:spPr>
        <p:style>
          <a:lnRef idx="2">
            <a:schemeClr val="accent3"/>
          </a:lnRef>
          <a:fillRef idx="0">
            <a:schemeClr val="accent3"/>
          </a:fillRef>
          <a:effectRef idx="1">
            <a:schemeClr val="accent3"/>
          </a:effectRef>
          <a:fontRef idx="minor">
            <a:schemeClr val="tx1"/>
          </a:fontRef>
        </p:style>
      </p:cxnSp>
      <p:sp>
        <p:nvSpPr>
          <p:cNvPr id="14" name="Rectangle 13"/>
          <p:cNvSpPr/>
          <p:nvPr/>
        </p:nvSpPr>
        <p:spPr>
          <a:xfrm>
            <a:off x="6075947" y="2237874"/>
            <a:ext cx="4223085" cy="42110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p:txBody>
          <a:bodyPr/>
          <a:lstStyle/>
          <a:p>
            <a:r>
              <a:rPr lang="en-US" dirty="0">
                <a:latin typeface="Arial" pitchFamily="34" charset="0"/>
              </a:rPr>
              <a:t>XCP and Cloud Orchestration </a:t>
            </a:r>
            <a:r>
              <a:rPr lang="en-US" dirty="0" smtClean="0">
                <a:latin typeface="Arial" pitchFamily="34" charset="0"/>
              </a:rPr>
              <a:t>Stacks</a:t>
            </a:r>
            <a:endParaRPr lang="en-GB" dirty="0"/>
          </a:p>
        </p:txBody>
      </p:sp>
      <p:pic>
        <p:nvPicPr>
          <p:cNvPr id="5" name="Picture 2" descr="C:\Users\larsk.CITRITE\Desktop\Picture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04" y="1720417"/>
            <a:ext cx="4999038" cy="47736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3408" y="3176316"/>
            <a:ext cx="3288472" cy="149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5416" y="2270568"/>
            <a:ext cx="3383911" cy="120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5960" y="4181499"/>
            <a:ext cx="2051923" cy="2116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644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sz="half" idx="1"/>
          </p:nvPr>
        </p:nvSpPr>
        <p:spPr>
          <a:xfrm>
            <a:off x="998267" y="1809239"/>
            <a:ext cx="5088172" cy="4117182"/>
          </a:xfrm>
        </p:spPr>
        <p:txBody>
          <a:bodyPr lIns="0" tIns="0" rIns="0" bIns="0"/>
          <a:lstStyle/>
          <a:p>
            <a:pPr marL="0" indent="0">
              <a:lnSpc>
                <a:spcPct val="95000"/>
              </a:lnSpc>
              <a:spcBef>
                <a:spcPct val="0"/>
              </a:spcBef>
              <a:buFontTx/>
              <a:buNone/>
            </a:pPr>
            <a:r>
              <a:rPr lang="en-US" sz="2700" b="1" u="sng" dirty="0">
                <a:solidFill>
                  <a:srgbClr val="000000"/>
                </a:solidFill>
              </a:rPr>
              <a:t>Cloud </a:t>
            </a:r>
            <a:r>
              <a:rPr lang="en-US" sz="2700" b="1" u="sng" dirty="0" smtClean="0">
                <a:solidFill>
                  <a:srgbClr val="000000"/>
                </a:solidFill>
              </a:rPr>
              <a:t>VM</a:t>
            </a:r>
            <a:r>
              <a:rPr lang="en-US" sz="2700" dirty="0">
                <a:solidFill>
                  <a:srgbClr val="000000"/>
                </a:solidFill>
              </a:rPr>
              <a:t> </a:t>
            </a:r>
            <a:r>
              <a:rPr lang="en-US" sz="2700" dirty="0" smtClean="0">
                <a:solidFill>
                  <a:srgbClr val="000000"/>
                </a:solidFill>
              </a:rPr>
              <a:t>(DomU)</a:t>
            </a:r>
            <a:r>
              <a:rPr lang="en-US" sz="2700" b="1" dirty="0" smtClean="0">
                <a:solidFill>
                  <a:srgbClr val="000000"/>
                </a:solidFill>
              </a:rPr>
              <a:t> </a:t>
            </a:r>
            <a:endParaRPr lang="en-US" dirty="0"/>
          </a:p>
          <a:p>
            <a:pPr marL="0" indent="0">
              <a:lnSpc>
                <a:spcPct val="95000"/>
              </a:lnSpc>
              <a:spcBef>
                <a:spcPct val="0"/>
              </a:spcBef>
              <a:buFontTx/>
              <a:buNone/>
            </a:pPr>
            <a:endParaRPr lang="en-US" sz="2700" b="1" dirty="0">
              <a:solidFill>
                <a:srgbClr val="000000"/>
              </a:solidFill>
            </a:endParaRPr>
          </a:p>
          <a:p>
            <a:pPr marL="0" indent="0">
              <a:lnSpc>
                <a:spcPct val="95000"/>
              </a:lnSpc>
              <a:spcBef>
                <a:spcPct val="0"/>
              </a:spcBef>
              <a:buFontTx/>
              <a:buNone/>
            </a:pPr>
            <a:r>
              <a:rPr lang="en-US" sz="2700" b="1" dirty="0" smtClean="0">
                <a:solidFill>
                  <a:srgbClr val="000000"/>
                </a:solidFill>
              </a:rPr>
              <a:t>Pros</a:t>
            </a:r>
            <a:endParaRPr lang="en-US" sz="2700" b="1" dirty="0">
              <a:solidFill>
                <a:srgbClr val="000000"/>
              </a:solidFill>
            </a:endParaRPr>
          </a:p>
          <a:p>
            <a:pPr marL="457200" lvl="1" indent="-342900">
              <a:lnSpc>
                <a:spcPct val="95000"/>
              </a:lnSpc>
              <a:spcBef>
                <a:spcPct val="0"/>
              </a:spcBef>
              <a:buClr>
                <a:srgbClr val="000000"/>
              </a:buClr>
              <a:buFontTx/>
              <a:buChar char="•"/>
            </a:pPr>
            <a:r>
              <a:rPr lang="en-US" sz="2700" dirty="0">
                <a:solidFill>
                  <a:srgbClr val="000000"/>
                </a:solidFill>
              </a:rPr>
              <a:t>Isolation of cloud VM</a:t>
            </a:r>
            <a:endParaRPr lang="en-US" dirty="0"/>
          </a:p>
          <a:p>
            <a:pPr marL="457200" lvl="1" indent="-342900">
              <a:lnSpc>
                <a:spcPct val="95000"/>
              </a:lnSpc>
              <a:spcBef>
                <a:spcPct val="0"/>
              </a:spcBef>
              <a:buClr>
                <a:srgbClr val="000000"/>
              </a:buClr>
              <a:buFontTx/>
              <a:buChar char="•"/>
            </a:pPr>
            <a:r>
              <a:rPr lang="en-US" sz="2700" dirty="0">
                <a:solidFill>
                  <a:srgbClr val="000000"/>
                </a:solidFill>
              </a:rPr>
              <a:t>Security properties</a:t>
            </a:r>
            <a:endParaRPr lang="en-US" dirty="0"/>
          </a:p>
          <a:p>
            <a:pPr marL="457200" lvl="1" indent="-342900">
              <a:lnSpc>
                <a:spcPct val="95000"/>
              </a:lnSpc>
              <a:spcBef>
                <a:spcPct val="0"/>
              </a:spcBef>
              <a:buClr>
                <a:srgbClr val="000000"/>
              </a:buClr>
              <a:buFontTx/>
              <a:buChar char="•"/>
            </a:pPr>
            <a:r>
              <a:rPr lang="en-US" sz="2700" dirty="0">
                <a:solidFill>
                  <a:srgbClr val="000000"/>
                </a:solidFill>
              </a:rPr>
              <a:t>Pre-package + appliance</a:t>
            </a:r>
            <a:endParaRPr lang="en-US" dirty="0"/>
          </a:p>
          <a:p>
            <a:pPr marL="0" indent="0">
              <a:lnSpc>
                <a:spcPct val="95000"/>
              </a:lnSpc>
              <a:spcBef>
                <a:spcPct val="0"/>
              </a:spcBef>
              <a:buFontTx/>
              <a:buNone/>
            </a:pPr>
            <a:endParaRPr lang="en-US" sz="2700" dirty="0">
              <a:solidFill>
                <a:srgbClr val="000000"/>
              </a:solidFill>
            </a:endParaRPr>
          </a:p>
          <a:p>
            <a:pPr marL="0" indent="0">
              <a:lnSpc>
                <a:spcPct val="95000"/>
              </a:lnSpc>
              <a:spcBef>
                <a:spcPct val="0"/>
              </a:spcBef>
              <a:buFontTx/>
              <a:buNone/>
            </a:pPr>
            <a:r>
              <a:rPr lang="en-US" sz="2700" b="1" dirty="0" smtClean="0">
                <a:solidFill>
                  <a:srgbClr val="000000"/>
                </a:solidFill>
              </a:rPr>
              <a:t>Cons</a:t>
            </a:r>
            <a:endParaRPr lang="en-US" sz="2700" b="1" dirty="0">
              <a:solidFill>
                <a:srgbClr val="000000"/>
              </a:solidFill>
            </a:endParaRPr>
          </a:p>
          <a:p>
            <a:pPr marL="457200" lvl="1" indent="-342900">
              <a:lnSpc>
                <a:spcPct val="95000"/>
              </a:lnSpc>
              <a:spcBef>
                <a:spcPct val="0"/>
              </a:spcBef>
              <a:buClr>
                <a:srgbClr val="000000"/>
              </a:buClr>
              <a:buFontTx/>
              <a:buChar char="•"/>
            </a:pPr>
            <a:r>
              <a:rPr lang="en-US" sz="2700" dirty="0">
                <a:solidFill>
                  <a:srgbClr val="000000"/>
                </a:solidFill>
              </a:rPr>
              <a:t>Slightly more complex</a:t>
            </a:r>
            <a:endParaRPr lang="en-US" dirty="0"/>
          </a:p>
          <a:p>
            <a:pPr marL="457200" lvl="1" indent="-342900">
              <a:lnSpc>
                <a:spcPct val="95000"/>
              </a:lnSpc>
              <a:spcBef>
                <a:spcPct val="0"/>
              </a:spcBef>
              <a:buClr>
                <a:srgbClr val="000000"/>
              </a:buClr>
              <a:buFontTx/>
              <a:buChar char="•"/>
            </a:pPr>
            <a:r>
              <a:rPr lang="en-US" sz="2700" dirty="0">
                <a:solidFill>
                  <a:srgbClr val="000000"/>
                </a:solidFill>
              </a:rPr>
              <a:t>Less flexible</a:t>
            </a:r>
          </a:p>
        </p:txBody>
      </p:sp>
      <p:sp>
        <p:nvSpPr>
          <p:cNvPr id="27651" name="Rectangle 3"/>
          <p:cNvSpPr>
            <a:spLocks noGrp="1" noChangeArrowheads="1"/>
          </p:cNvSpPr>
          <p:nvPr>
            <p:ph sz="half" idx="2"/>
          </p:nvPr>
        </p:nvSpPr>
        <p:spPr/>
        <p:txBody>
          <a:bodyPr lIns="0" tIns="0" rIns="0" bIns="0"/>
          <a:lstStyle/>
          <a:p>
            <a:pPr marL="0" indent="0">
              <a:lnSpc>
                <a:spcPct val="95000"/>
              </a:lnSpc>
              <a:spcBef>
                <a:spcPct val="0"/>
              </a:spcBef>
              <a:buFontTx/>
              <a:buNone/>
            </a:pPr>
            <a:r>
              <a:rPr lang="en-US" sz="2700" b="1" u="sng" dirty="0">
                <a:solidFill>
                  <a:srgbClr val="000000"/>
                </a:solidFill>
              </a:rPr>
              <a:t>Cloud Package(s) in Dom0</a:t>
            </a:r>
            <a:endParaRPr lang="en-US" dirty="0"/>
          </a:p>
          <a:p>
            <a:pPr marL="0" indent="0">
              <a:lnSpc>
                <a:spcPct val="95000"/>
              </a:lnSpc>
              <a:spcBef>
                <a:spcPct val="0"/>
              </a:spcBef>
              <a:buFontTx/>
              <a:buNone/>
            </a:pPr>
            <a:endParaRPr lang="en-US" sz="2700" b="1" dirty="0">
              <a:solidFill>
                <a:srgbClr val="000000"/>
              </a:solidFill>
            </a:endParaRPr>
          </a:p>
          <a:p>
            <a:pPr marL="0" indent="0">
              <a:lnSpc>
                <a:spcPct val="95000"/>
              </a:lnSpc>
              <a:spcBef>
                <a:spcPct val="0"/>
              </a:spcBef>
              <a:buFontTx/>
              <a:buNone/>
            </a:pPr>
            <a:r>
              <a:rPr lang="en-US" sz="2700" b="1" dirty="0" smtClean="0">
                <a:solidFill>
                  <a:srgbClr val="000000"/>
                </a:solidFill>
              </a:rPr>
              <a:t>Pros</a:t>
            </a:r>
            <a:endParaRPr lang="en-US" sz="2700" b="1" dirty="0">
              <a:solidFill>
                <a:srgbClr val="000000"/>
              </a:solidFill>
            </a:endParaRPr>
          </a:p>
          <a:p>
            <a:pPr marL="457200" lvl="1" indent="-342900">
              <a:lnSpc>
                <a:spcPct val="95000"/>
              </a:lnSpc>
              <a:spcBef>
                <a:spcPct val="0"/>
              </a:spcBef>
              <a:buClr>
                <a:srgbClr val="000000"/>
              </a:buClr>
              <a:buFontTx/>
              <a:buChar char="•"/>
            </a:pPr>
            <a:r>
              <a:rPr lang="en-US" sz="2700" dirty="0">
                <a:solidFill>
                  <a:srgbClr val="000000"/>
                </a:solidFill>
              </a:rPr>
              <a:t>Simple install</a:t>
            </a:r>
            <a:endParaRPr lang="en-US" dirty="0"/>
          </a:p>
          <a:p>
            <a:pPr marL="457200" lvl="1" indent="-342900">
              <a:lnSpc>
                <a:spcPct val="95000"/>
              </a:lnSpc>
              <a:spcBef>
                <a:spcPct val="0"/>
              </a:spcBef>
              <a:buClr>
                <a:srgbClr val="000000"/>
              </a:buClr>
              <a:buFontTx/>
              <a:buChar char="•"/>
            </a:pPr>
            <a:r>
              <a:rPr lang="en-US" sz="2700" dirty="0">
                <a:solidFill>
                  <a:srgbClr val="000000"/>
                </a:solidFill>
              </a:rPr>
              <a:t>Flexibility</a:t>
            </a:r>
            <a:endParaRPr lang="en-US" dirty="0"/>
          </a:p>
          <a:p>
            <a:pPr marL="457200" lvl="1" indent="-342900">
              <a:lnSpc>
                <a:spcPct val="95000"/>
              </a:lnSpc>
              <a:spcBef>
                <a:spcPct val="0"/>
              </a:spcBef>
              <a:buClr>
                <a:srgbClr val="000000"/>
              </a:buClr>
              <a:buFontTx/>
              <a:buChar char="•"/>
            </a:pPr>
            <a:r>
              <a:rPr lang="en-US" sz="2700" dirty="0">
                <a:solidFill>
                  <a:srgbClr val="000000"/>
                </a:solidFill>
              </a:rPr>
              <a:t>Simpler overall</a:t>
            </a:r>
            <a:endParaRPr lang="en-US" dirty="0"/>
          </a:p>
          <a:p>
            <a:pPr marL="0" indent="0">
              <a:lnSpc>
                <a:spcPct val="95000"/>
              </a:lnSpc>
              <a:spcBef>
                <a:spcPct val="0"/>
              </a:spcBef>
              <a:buFontTx/>
              <a:buNone/>
            </a:pPr>
            <a:endParaRPr lang="en-US" sz="2700" b="1" dirty="0">
              <a:solidFill>
                <a:srgbClr val="000000"/>
              </a:solidFill>
            </a:endParaRPr>
          </a:p>
          <a:p>
            <a:pPr marL="0" indent="0">
              <a:lnSpc>
                <a:spcPct val="95000"/>
              </a:lnSpc>
              <a:spcBef>
                <a:spcPct val="0"/>
              </a:spcBef>
              <a:buFontTx/>
              <a:buNone/>
            </a:pPr>
            <a:r>
              <a:rPr lang="en-US" sz="2700" b="1" dirty="0" smtClean="0">
                <a:solidFill>
                  <a:srgbClr val="000000"/>
                </a:solidFill>
              </a:rPr>
              <a:t>Cons</a:t>
            </a:r>
            <a:endParaRPr lang="en-US" sz="2700" b="1" dirty="0">
              <a:solidFill>
                <a:srgbClr val="000000"/>
              </a:solidFill>
            </a:endParaRPr>
          </a:p>
          <a:p>
            <a:pPr marL="457200" lvl="1" indent="-342900">
              <a:lnSpc>
                <a:spcPct val="95000"/>
              </a:lnSpc>
              <a:spcBef>
                <a:spcPct val="0"/>
              </a:spcBef>
              <a:buClr>
                <a:srgbClr val="000000"/>
              </a:buClr>
              <a:buFontTx/>
              <a:buChar char="•"/>
            </a:pPr>
            <a:r>
              <a:rPr lang="en-US" sz="2700" dirty="0">
                <a:solidFill>
                  <a:srgbClr val="000000"/>
                </a:solidFill>
              </a:rPr>
              <a:t>Less isolation</a:t>
            </a:r>
            <a:endParaRPr lang="en-US" dirty="0"/>
          </a:p>
          <a:p>
            <a:pPr marL="457200" lvl="1" indent="-342900">
              <a:lnSpc>
                <a:spcPct val="95000"/>
              </a:lnSpc>
              <a:spcBef>
                <a:spcPct val="0"/>
              </a:spcBef>
              <a:buClr>
                <a:srgbClr val="000000"/>
              </a:buClr>
              <a:buFontTx/>
              <a:buChar char="•"/>
            </a:pPr>
            <a:r>
              <a:rPr lang="en-US" sz="2700" dirty="0">
                <a:solidFill>
                  <a:srgbClr val="000000"/>
                </a:solidFill>
              </a:rPr>
              <a:t>Cloud node is a potential entry point to </a:t>
            </a:r>
            <a:r>
              <a:rPr lang="en-US" sz="2700" dirty="0" smtClean="0">
                <a:solidFill>
                  <a:srgbClr val="000000"/>
                </a:solidFill>
              </a:rPr>
              <a:t>compromise Dom0</a:t>
            </a:r>
            <a:endParaRPr lang="en-US" sz="2700" dirty="0">
              <a:solidFill>
                <a:srgbClr val="000000"/>
              </a:solidFill>
            </a:endParaRPr>
          </a:p>
        </p:txBody>
      </p:sp>
      <p:sp>
        <p:nvSpPr>
          <p:cNvPr id="2" name="Title 1"/>
          <p:cNvSpPr>
            <a:spLocks noGrp="1"/>
          </p:cNvSpPr>
          <p:nvPr>
            <p:ph type="title"/>
          </p:nvPr>
        </p:nvSpPr>
        <p:spPr>
          <a:xfrm>
            <a:off x="914399" y="333375"/>
            <a:ext cx="11272839" cy="1144588"/>
          </a:xfrm>
        </p:spPr>
        <p:txBody>
          <a:bodyPr/>
          <a:lstStyle/>
          <a:p>
            <a:r>
              <a:rPr lang="en-US" dirty="0"/>
              <a:t>Cloud VM vs. Cloud Package(s) in Dom0</a:t>
            </a:r>
            <a:endParaRPr lang="en-GB" dirty="0"/>
          </a:p>
        </p:txBody>
      </p:sp>
    </p:spTree>
    <p:extLst>
      <p:ext uri="{BB962C8B-B14F-4D97-AF65-F5344CB8AC3E}">
        <p14:creationId xmlns:p14="http://schemas.microsoft.com/office/powerpoint/2010/main" val="2429457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6000" dirty="0" smtClean="0"/>
              <a:t>Xen Hypervisor Project</a:t>
            </a:r>
            <a:endParaRPr lang="en-GB" sz="6000" dirty="0"/>
          </a:p>
        </p:txBody>
      </p:sp>
    </p:spTree>
    <p:extLst>
      <p:ext uri="{BB962C8B-B14F-4D97-AF65-F5344CB8AC3E}">
        <p14:creationId xmlns:p14="http://schemas.microsoft.com/office/powerpoint/2010/main" val="2815942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043" y="1809238"/>
            <a:ext cx="10359152" cy="4358479"/>
          </a:xfrm>
        </p:spPr>
        <p:txBody>
          <a:bodyPr/>
          <a:lstStyle/>
          <a:p>
            <a:r>
              <a:rPr lang="en-GB" sz="2400" dirty="0" smtClean="0">
                <a:sym typeface="Wingdings" pitchFamily="2" charset="2"/>
              </a:rPr>
              <a:t>Very large system support</a:t>
            </a:r>
          </a:p>
          <a:p>
            <a:pPr lvl="1"/>
            <a:r>
              <a:rPr lang="en-GB" sz="2000" dirty="0" smtClean="0">
                <a:sym typeface="Wingdings" pitchFamily="2" charset="2"/>
              </a:rPr>
              <a:t>4 TB; &gt;255 CPUs</a:t>
            </a:r>
          </a:p>
          <a:p>
            <a:pPr lvl="1"/>
            <a:r>
              <a:rPr lang="en-GB" sz="2000" dirty="0" smtClean="0"/>
              <a:t>Reliability, Availability, Scalability enhancements</a:t>
            </a:r>
            <a:endParaRPr lang="en-GB" sz="2000" dirty="0" smtClean="0">
              <a:sym typeface="Wingdings" pitchFamily="2" charset="2"/>
            </a:endParaRPr>
          </a:p>
          <a:p>
            <a:r>
              <a:rPr lang="en-GB" sz="2400" dirty="0" smtClean="0">
                <a:sym typeface="Wingdings" pitchFamily="2" charset="2"/>
              </a:rPr>
              <a:t>CPU Pools for system partitioning</a:t>
            </a:r>
          </a:p>
          <a:p>
            <a:r>
              <a:rPr lang="en-GB" sz="2400" dirty="0" smtClean="0">
                <a:sym typeface="Wingdings" pitchFamily="2" charset="2"/>
              </a:rPr>
              <a:t>Page sharing enhancements</a:t>
            </a:r>
          </a:p>
          <a:p>
            <a:r>
              <a:rPr lang="en-GB" sz="2400" dirty="0" smtClean="0">
                <a:sym typeface="Wingdings" pitchFamily="2" charset="2"/>
              </a:rPr>
              <a:t>Hypervisor emergency paging / compression</a:t>
            </a:r>
          </a:p>
          <a:p>
            <a:r>
              <a:rPr lang="en-GB" sz="2400" dirty="0" smtClean="0">
                <a:sym typeface="Wingdings" pitchFamily="2" charset="2"/>
              </a:rPr>
              <a:t>New “xl” lightweight control stack</a:t>
            </a:r>
          </a:p>
          <a:p>
            <a:r>
              <a:rPr lang="en-GB" sz="2400" dirty="0" smtClean="0">
                <a:sym typeface="Wingdings" pitchFamily="2" charset="2"/>
              </a:rPr>
              <a:t>Memory Introspection API</a:t>
            </a:r>
          </a:p>
          <a:p>
            <a:r>
              <a:rPr lang="en-GB" sz="2400" dirty="0" smtClean="0">
                <a:sym typeface="Wingdings" pitchFamily="2" charset="2"/>
              </a:rPr>
              <a:t>Enhanced SR-IOV support</a:t>
            </a:r>
          </a:p>
          <a:p>
            <a:r>
              <a:rPr lang="en-GB" sz="2400" dirty="0" smtClean="0">
                <a:sym typeface="Wingdings" pitchFamily="2" charset="2"/>
              </a:rPr>
              <a:t>Software-implemented Hardware Fault Tolerance</a:t>
            </a:r>
          </a:p>
        </p:txBody>
      </p:sp>
      <p:sp>
        <p:nvSpPr>
          <p:cNvPr id="2" name="Title 1"/>
          <p:cNvSpPr>
            <a:spLocks noGrp="1"/>
          </p:cNvSpPr>
          <p:nvPr>
            <p:ph type="title"/>
          </p:nvPr>
        </p:nvSpPr>
        <p:spPr/>
        <p:txBody>
          <a:bodyPr/>
          <a:lstStyle/>
          <a:p>
            <a:r>
              <a:rPr lang="en-GB" sz="6000" dirty="0" smtClean="0"/>
              <a:t>Xen 4.1 Release: 21 March 2011</a:t>
            </a:r>
            <a:endParaRPr lang="en-GB" sz="6000" dirty="0"/>
          </a:p>
        </p:txBody>
      </p:sp>
    </p:spTree>
    <p:extLst>
      <p:ext uri="{BB962C8B-B14F-4D97-AF65-F5344CB8AC3E}">
        <p14:creationId xmlns:p14="http://schemas.microsoft.com/office/powerpoint/2010/main" val="201486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pPr lvl="1"/>
            <a:endParaRPr lang="en-GB" dirty="0"/>
          </a:p>
        </p:txBody>
      </p:sp>
      <p:sp>
        <p:nvSpPr>
          <p:cNvPr id="3" name="Title 2"/>
          <p:cNvSpPr>
            <a:spLocks noGrp="1"/>
          </p:cNvSpPr>
          <p:nvPr>
            <p:ph type="title"/>
          </p:nvPr>
        </p:nvSpPr>
        <p:spPr/>
        <p:txBody>
          <a:bodyPr/>
          <a:lstStyle/>
          <a:p>
            <a:r>
              <a:rPr lang="en-GB" sz="6000" dirty="0" smtClean="0"/>
              <a:t>Upcoming Xen 4.2 Release</a:t>
            </a:r>
            <a:endParaRPr lang="en-GB" sz="6000" dirty="0"/>
          </a:p>
        </p:txBody>
      </p:sp>
      <p:sp>
        <p:nvSpPr>
          <p:cNvPr id="5" name="Content Placeholder 1"/>
          <p:cNvSpPr txBox="1">
            <a:spLocks/>
          </p:cNvSpPr>
          <p:nvPr/>
        </p:nvSpPr>
        <p:spPr bwMode="auto">
          <a:xfrm>
            <a:off x="1066443" y="1961639"/>
            <a:ext cx="10359152" cy="41171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2400" b="1" u="sng" dirty="0" smtClean="0"/>
              <a:t>Security:</a:t>
            </a:r>
            <a:r>
              <a:rPr lang="en-GB" sz="2400" dirty="0" smtClean="0"/>
              <a:t> Intel Supervisor </a:t>
            </a:r>
            <a:r>
              <a:rPr lang="en-GB" sz="2400" dirty="0"/>
              <a:t>Mode Execution </a:t>
            </a:r>
            <a:r>
              <a:rPr lang="en-GB" sz="2400" dirty="0" smtClean="0"/>
              <a:t>Protection, XSM </a:t>
            </a:r>
            <a:r>
              <a:rPr lang="en-GB" sz="2400" dirty="0"/>
              <a:t>/ Flask </a:t>
            </a:r>
            <a:r>
              <a:rPr lang="en-GB" sz="2400" dirty="0" smtClean="0"/>
              <a:t>improvements</a:t>
            </a:r>
            <a:endParaRPr lang="en-GB" sz="2400" dirty="0"/>
          </a:p>
          <a:p>
            <a:r>
              <a:rPr lang="en-GB" sz="2400" b="1" u="sng" dirty="0" smtClean="0"/>
              <a:t>Scalability:</a:t>
            </a:r>
            <a:r>
              <a:rPr lang="en-GB" sz="2400" dirty="0" smtClean="0"/>
              <a:t> increased VM </a:t>
            </a:r>
            <a:r>
              <a:rPr lang="en-GB" sz="2400" dirty="0"/>
              <a:t>density </a:t>
            </a:r>
            <a:r>
              <a:rPr lang="en-GB" sz="2400" dirty="0" smtClean="0"/>
              <a:t>for </a:t>
            </a:r>
            <a:r>
              <a:rPr lang="en-GB" sz="2400" dirty="0"/>
              <a:t>VDI use-cases, up to 256 Host CPUs for 64 bit HV</a:t>
            </a:r>
            <a:r>
              <a:rPr lang="en-GB" sz="2400" dirty="0" smtClean="0"/>
              <a:t> , </a:t>
            </a:r>
            <a:r>
              <a:rPr lang="en-GB" sz="2400" dirty="0"/>
              <a:t>Multiple PCI segment </a:t>
            </a:r>
            <a:r>
              <a:rPr lang="en-GB" sz="2400" dirty="0" smtClean="0"/>
              <a:t>support, prefer </a:t>
            </a:r>
            <a:r>
              <a:rPr lang="en-GB" sz="2400" dirty="0" err="1" smtClean="0"/>
              <a:t>oxenstored</a:t>
            </a:r>
            <a:endParaRPr lang="en-GB" sz="2400" dirty="0" smtClean="0"/>
          </a:p>
          <a:p>
            <a:r>
              <a:rPr lang="en-GB" sz="2400" b="1" u="sng" dirty="0" smtClean="0"/>
              <a:t>Performance:</a:t>
            </a:r>
            <a:r>
              <a:rPr lang="en-GB" sz="2400" dirty="0" smtClean="0"/>
              <a:t> </a:t>
            </a:r>
            <a:r>
              <a:rPr lang="en-GB" sz="2400" dirty="0"/>
              <a:t>PCI </a:t>
            </a:r>
            <a:r>
              <a:rPr lang="en-GB" sz="2400" dirty="0" smtClean="0"/>
              <a:t>pass-through </a:t>
            </a:r>
            <a:r>
              <a:rPr lang="en-GB" sz="2400" dirty="0"/>
              <a:t>for Linux </a:t>
            </a:r>
            <a:r>
              <a:rPr lang="en-GB" sz="2400" dirty="0" smtClean="0"/>
              <a:t>Guests, </a:t>
            </a:r>
            <a:r>
              <a:rPr lang="en-GB" sz="2400" dirty="0"/>
              <a:t>AMD SVM </a:t>
            </a:r>
            <a:r>
              <a:rPr lang="en-GB" sz="2400" dirty="0" err="1" smtClean="0"/>
              <a:t>DecodeAssist</a:t>
            </a:r>
            <a:r>
              <a:rPr lang="en-GB" sz="2400" dirty="0" smtClean="0"/>
              <a:t> support, Remus memory image compression </a:t>
            </a:r>
          </a:p>
          <a:p>
            <a:r>
              <a:rPr lang="en-GB" sz="2400" dirty="0"/>
              <a:t>EFI </a:t>
            </a:r>
            <a:r>
              <a:rPr lang="en-GB" sz="2400" dirty="0" smtClean="0"/>
              <a:t>support</a:t>
            </a:r>
          </a:p>
          <a:p>
            <a:r>
              <a:rPr lang="en-GB" sz="2400" dirty="0" err="1" smtClean="0"/>
              <a:t>Libvchan</a:t>
            </a:r>
            <a:r>
              <a:rPr lang="en-GB" sz="2400" dirty="0" smtClean="0"/>
              <a:t> cross domain </a:t>
            </a:r>
            <a:r>
              <a:rPr lang="en-GB" sz="2400" dirty="0" err="1" smtClean="0"/>
              <a:t>comms</a:t>
            </a:r>
            <a:r>
              <a:rPr lang="en-GB" sz="2400" dirty="0" smtClean="0"/>
              <a:t> in Xen mainline</a:t>
            </a:r>
          </a:p>
          <a:p>
            <a:r>
              <a:rPr lang="en-GB" sz="2400" dirty="0" smtClean="0"/>
              <a:t>XL improvements, XEND is formally deprecated</a:t>
            </a:r>
          </a:p>
          <a:p>
            <a:r>
              <a:rPr lang="en-GB" sz="2400" dirty="0" smtClean="0"/>
              <a:t>Documentation improvements (e.g. man pages)</a:t>
            </a:r>
            <a:endParaRPr lang="en-GB" sz="2400" dirty="0"/>
          </a:p>
          <a:p>
            <a:endParaRPr lang="en-GB" sz="1800" dirty="0" smtClean="0"/>
          </a:p>
        </p:txBody>
      </p:sp>
    </p:spTree>
    <p:extLst>
      <p:ext uri="{BB962C8B-B14F-4D97-AF65-F5344CB8AC3E}">
        <p14:creationId xmlns:p14="http://schemas.microsoft.com/office/powerpoint/2010/main" val="2782271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sz="5400" dirty="0" smtClean="0"/>
              <a:t>Xen, Security, </a:t>
            </a:r>
            <a:r>
              <a:rPr lang="en-GB" sz="5400" dirty="0" err="1" smtClean="0"/>
              <a:t>QoS</a:t>
            </a:r>
            <a:r>
              <a:rPr lang="en-GB" sz="5400" dirty="0" smtClean="0"/>
              <a:t> and the Cloud</a:t>
            </a:r>
            <a:endParaRPr lang="en-GB" sz="5400" dirty="0"/>
          </a:p>
        </p:txBody>
      </p:sp>
      <p:sp>
        <p:nvSpPr>
          <p:cNvPr id="7" name="Slide Number Placeholder 6"/>
          <p:cNvSpPr>
            <a:spLocks noGrp="1"/>
          </p:cNvSpPr>
          <p:nvPr>
            <p:ph type="sldNum" sz="quarter" idx="4294967295"/>
          </p:nvPr>
        </p:nvSpPr>
        <p:spPr>
          <a:xfrm>
            <a:off x="9342438" y="6334125"/>
            <a:ext cx="2844800" cy="355600"/>
          </a:xfrm>
          <a:prstGeom prst="rect">
            <a:avLst/>
          </a:prstGeom>
        </p:spPr>
        <p:txBody>
          <a:bodyPr/>
          <a:lstStyle/>
          <a:p>
            <a:fld id="{8BA4BF22-2A61-4844-96A4-6CA09801C4BF}" type="slidenum">
              <a:rPr lang="en-US" smtClean="0">
                <a:solidFill>
                  <a:srgbClr val="FFFFFF"/>
                </a:solidFill>
              </a:rPr>
              <a:pPr/>
              <a:t>38</a:t>
            </a:fld>
            <a:endParaRPr lang="en-US">
              <a:solidFill>
                <a:srgbClr val="FFFFFF"/>
              </a:solidFill>
            </a:endParaRPr>
          </a:p>
        </p:txBody>
      </p:sp>
    </p:spTree>
    <p:extLst>
      <p:ext uri="{BB962C8B-B14F-4D97-AF65-F5344CB8AC3E}">
        <p14:creationId xmlns:p14="http://schemas.microsoft.com/office/powerpoint/2010/main" val="241402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043" y="1541198"/>
            <a:ext cx="10359152" cy="1531301"/>
          </a:xfrm>
        </p:spPr>
        <p:txBody>
          <a:bodyPr/>
          <a:lstStyle/>
          <a:p>
            <a:r>
              <a:rPr lang="en-GB" sz="4000" dirty="0" smtClean="0"/>
              <a:t>“</a:t>
            </a:r>
            <a:r>
              <a:rPr lang="en-GB" sz="4000" dirty="0"/>
              <a:t>Security and </a:t>
            </a:r>
            <a:r>
              <a:rPr lang="en-GB" sz="4000" dirty="0" err="1"/>
              <a:t>QoS</a:t>
            </a:r>
            <a:r>
              <a:rPr lang="en-GB" sz="4000" dirty="0"/>
              <a:t>/Reliability are amongst </a:t>
            </a:r>
            <a:r>
              <a:rPr lang="en-GB" sz="4000" dirty="0" smtClean="0"/>
              <a:t/>
            </a:r>
            <a:br>
              <a:rPr lang="en-GB" sz="4000" dirty="0" smtClean="0"/>
            </a:br>
            <a:r>
              <a:rPr lang="en-GB" sz="4000" dirty="0" smtClean="0"/>
              <a:t>  the </a:t>
            </a:r>
            <a:r>
              <a:rPr lang="en-GB" sz="4000" dirty="0"/>
              <a:t>top 3 blockers for cloud </a:t>
            </a:r>
            <a:r>
              <a:rPr lang="en-GB" sz="4000" dirty="0" smtClean="0"/>
              <a:t>adoption”</a:t>
            </a:r>
            <a:endParaRPr lang="en-GB" sz="4000" dirty="0"/>
          </a:p>
        </p:txBody>
      </p:sp>
      <p:sp>
        <p:nvSpPr>
          <p:cNvPr id="2" name="TextBox 1"/>
          <p:cNvSpPr txBox="1"/>
          <p:nvPr/>
        </p:nvSpPr>
        <p:spPr>
          <a:xfrm>
            <a:off x="1157487" y="2916821"/>
            <a:ext cx="3032690" cy="400110"/>
          </a:xfrm>
          <a:prstGeom prst="rect">
            <a:avLst/>
          </a:prstGeom>
          <a:noFill/>
        </p:spPr>
        <p:txBody>
          <a:bodyPr wrap="none" rtlCol="0">
            <a:spAutoFit/>
          </a:bodyPr>
          <a:lstStyle/>
          <a:p>
            <a:r>
              <a:rPr lang="en-GB" sz="2000" b="1" dirty="0" smtClean="0">
                <a:solidFill>
                  <a:schemeClr val="bg1"/>
                </a:solidFill>
                <a:latin typeface="Calibri" pitchFamily="34" charset="0"/>
                <a:cs typeface="Calibri" pitchFamily="34" charset="0"/>
                <a:hlinkClick r:id="rId3"/>
              </a:rPr>
              <a:t>www.colt.net/cio-research</a:t>
            </a:r>
            <a:endParaRPr lang="en-GB" sz="20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397223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800" dirty="0" smtClean="0"/>
              <a:t>The Xen Hypervisor was designed for the Cloud straight from the outset!</a:t>
            </a:r>
            <a:endParaRPr lang="en-GB" sz="4800" dirty="0"/>
          </a:p>
        </p:txBody>
      </p:sp>
    </p:spTree>
    <p:extLst>
      <p:ext uri="{BB962C8B-B14F-4D97-AF65-F5344CB8AC3E}">
        <p14:creationId xmlns:p14="http://schemas.microsoft.com/office/powerpoint/2010/main" val="229195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Security is key requirement for Cloud</a:t>
            </a:r>
          </a:p>
          <a:p>
            <a:endParaRPr lang="en-GB" sz="1000" dirty="0" smtClean="0"/>
          </a:p>
          <a:p>
            <a:r>
              <a:rPr lang="en-GB" dirty="0" smtClean="0"/>
              <a:t>Security is the primary goal of virtualization on the Client</a:t>
            </a:r>
          </a:p>
          <a:p>
            <a:pPr lvl="1"/>
            <a:r>
              <a:rPr lang="en-GB" sz="2400" dirty="0" smtClean="0"/>
              <a:t>Desktop, Laptops, Tablets &amp; Smart Phones</a:t>
            </a:r>
          </a:p>
          <a:p>
            <a:pPr lvl="1"/>
            <a:endParaRPr lang="en-GB" sz="1000" dirty="0" smtClean="0"/>
          </a:p>
          <a:p>
            <a:r>
              <a:rPr lang="en-GB" dirty="0" smtClean="0"/>
              <a:t>Maintaining </a:t>
            </a:r>
            <a:r>
              <a:rPr lang="en-GB" dirty="0"/>
              <a:t>isolation between VMs is </a:t>
            </a:r>
            <a:r>
              <a:rPr lang="en-GB" dirty="0" smtClean="0"/>
              <a:t>critical</a:t>
            </a:r>
            <a:endParaRPr lang="en-GB" dirty="0"/>
          </a:p>
          <a:p>
            <a:pPr lvl="1"/>
            <a:r>
              <a:rPr lang="en-GB" sz="2400" dirty="0" smtClean="0"/>
              <a:t>Spatial </a:t>
            </a:r>
            <a:r>
              <a:rPr lang="en-GB" sz="2400" dirty="0"/>
              <a:t>and Temporal </a:t>
            </a:r>
            <a:r>
              <a:rPr lang="en-GB" sz="2400" dirty="0" smtClean="0"/>
              <a:t>isolation</a:t>
            </a:r>
          </a:p>
          <a:p>
            <a:pPr lvl="1"/>
            <a:r>
              <a:rPr lang="en-GB" sz="2400" dirty="0"/>
              <a:t>Run multiple VMs with policy controlled information flow</a:t>
            </a:r>
          </a:p>
          <a:p>
            <a:pPr lvl="2"/>
            <a:r>
              <a:rPr lang="en-GB" sz="2000" dirty="0"/>
              <a:t>E.g. Personal VM; Corporate VM; VM for web browsing; VM for </a:t>
            </a:r>
            <a:r>
              <a:rPr lang="en-GB" sz="2000" dirty="0" smtClean="0"/>
              <a:t>banking</a:t>
            </a:r>
            <a:endParaRPr lang="en-GB" dirty="0" smtClean="0"/>
          </a:p>
        </p:txBody>
      </p:sp>
      <p:sp>
        <p:nvSpPr>
          <p:cNvPr id="2" name="Title 1"/>
          <p:cNvSpPr>
            <a:spLocks noGrp="1"/>
          </p:cNvSpPr>
          <p:nvPr>
            <p:ph type="title"/>
          </p:nvPr>
        </p:nvSpPr>
        <p:spPr>
          <a:xfrm>
            <a:off x="914399" y="333375"/>
            <a:ext cx="10776857" cy="1144588"/>
          </a:xfrm>
        </p:spPr>
        <p:txBody>
          <a:bodyPr/>
          <a:lstStyle/>
          <a:p>
            <a:r>
              <a:rPr lang="en-GB" dirty="0" smtClean="0"/>
              <a:t>Security and the </a:t>
            </a:r>
            <a:r>
              <a:rPr lang="en-GB" dirty="0"/>
              <a:t>N</a:t>
            </a:r>
            <a:r>
              <a:rPr lang="en-GB" dirty="0" smtClean="0"/>
              <a:t>ext Wave of Virtualization</a:t>
            </a:r>
            <a:endParaRPr lang="en-GB" dirty="0"/>
          </a:p>
        </p:txBody>
      </p:sp>
    </p:spTree>
    <p:extLst>
      <p:ext uri="{BB962C8B-B14F-4D97-AF65-F5344CB8AC3E}">
        <p14:creationId xmlns:p14="http://schemas.microsoft.com/office/powerpoint/2010/main" val="1708267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178"/>
          <p:cNvSpPr/>
          <p:nvPr/>
        </p:nvSpPr>
        <p:spPr>
          <a:xfrm>
            <a:off x="0" y="1447800"/>
            <a:ext cx="12187238" cy="5411788"/>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FFFFFF"/>
              </a:solidFill>
              <a:effectLst/>
              <a:uLnTx/>
              <a:uFillTx/>
              <a:latin typeface="Times New Roman"/>
              <a:ea typeface="+mn-ea"/>
              <a:cs typeface="+mn-cs"/>
            </a:endParaRPr>
          </a:p>
        </p:txBody>
      </p:sp>
      <p:sp>
        <p:nvSpPr>
          <p:cNvPr id="6" name="Rectangle 5"/>
          <p:cNvSpPr/>
          <p:nvPr/>
        </p:nvSpPr>
        <p:spPr>
          <a:xfrm>
            <a:off x="0" y="6131858"/>
            <a:ext cx="8390965" cy="7277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0" name="Rectangle 29"/>
          <p:cNvSpPr>
            <a:spLocks noChangeArrowheads="1"/>
          </p:cNvSpPr>
          <p:nvPr/>
        </p:nvSpPr>
        <p:spPr bwMode="auto">
          <a:xfrm>
            <a:off x="6068670" y="2420466"/>
            <a:ext cx="5746235" cy="3729600"/>
          </a:xfrm>
          <a:prstGeom prst="rect">
            <a:avLst/>
          </a:prstGeom>
          <a:ln/>
          <a:extLst/>
        </p:spPr>
        <p:style>
          <a:lnRef idx="1">
            <a:schemeClr val="accent5"/>
          </a:lnRef>
          <a:fillRef idx="2">
            <a:schemeClr val="accent5"/>
          </a:fillRef>
          <a:effectRef idx="1">
            <a:schemeClr val="accent5"/>
          </a:effectRef>
          <a:fontRef idx="minor">
            <a:schemeClr val="dk1"/>
          </a:fontRef>
        </p:style>
        <p:txBody>
          <a:bodyPr lIns="100794" tIns="50397" rIns="100794" bIns="50397" anchor="ctr"/>
          <a:lstStyle/>
          <a:p>
            <a:pPr algn="ctr" defTabSz="457152" eaLnBrk="0" hangingPunct="0">
              <a:lnSpc>
                <a:spcPct val="93000"/>
              </a:lnSpc>
              <a:buClr>
                <a:srgbClr val="000000"/>
              </a:buClr>
              <a:buSzPct val="100000"/>
              <a:buFont typeface="Times New Roman" charset="0"/>
              <a:buNone/>
              <a:defRPr/>
            </a:pPr>
            <a:endParaRPr lang="en-US" sz="2000">
              <a:solidFill>
                <a:srgbClr val="FFFFFF"/>
              </a:solidFill>
              <a:latin typeface="Verdana"/>
              <a:ea typeface="ＭＳ Ｐゴシック" pitchFamily="34" charset="-128"/>
            </a:endParaRPr>
          </a:p>
        </p:txBody>
      </p:sp>
      <p:sp>
        <p:nvSpPr>
          <p:cNvPr id="29" name="Rectangle 28"/>
          <p:cNvSpPr>
            <a:spLocks noChangeArrowheads="1"/>
          </p:cNvSpPr>
          <p:nvPr/>
        </p:nvSpPr>
        <p:spPr bwMode="auto">
          <a:xfrm>
            <a:off x="207281" y="2420466"/>
            <a:ext cx="5746235" cy="372963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00794" tIns="50397" rIns="100794" bIns="50397" anchor="ctr"/>
          <a:lstStyle/>
          <a:p>
            <a:pPr algn="ctr" defTabSz="457152" eaLnBrk="0" hangingPunct="0">
              <a:lnSpc>
                <a:spcPct val="93000"/>
              </a:lnSpc>
              <a:buClr>
                <a:srgbClr val="000000"/>
              </a:buClr>
              <a:buSzPct val="100000"/>
              <a:buFont typeface="Times New Roman" charset="0"/>
              <a:buNone/>
              <a:defRPr/>
            </a:pPr>
            <a:endParaRPr lang="en-US" sz="2000">
              <a:solidFill>
                <a:srgbClr val="FFFFFF"/>
              </a:solidFill>
              <a:latin typeface="Verdana"/>
              <a:ea typeface="ＭＳ Ｐゴシック" pitchFamily="34" charset="-128"/>
            </a:endParaRPr>
          </a:p>
        </p:txBody>
      </p:sp>
      <p:sp>
        <p:nvSpPr>
          <p:cNvPr id="54275" name="Title 28"/>
          <p:cNvSpPr>
            <a:spLocks noGrp="1"/>
          </p:cNvSpPr>
          <p:nvPr>
            <p:ph type="title"/>
          </p:nvPr>
        </p:nvSpPr>
        <p:spPr/>
        <p:txBody>
          <a:bodyPr/>
          <a:lstStyle/>
          <a:p>
            <a:pPr marL="185738" indent="-185738" eaLnBrk="1" hangingPunct="1">
              <a:lnSpc>
                <a:spcPct val="100000"/>
              </a:lnSpc>
            </a:pPr>
            <a:r>
              <a:rPr lang="en-US" altLang="zh-CN" sz="6000" dirty="0" smtClean="0">
                <a:latin typeface="Calibri" pitchFamily="34" charset="0"/>
                <a:ea typeface="SimSun" pitchFamily="2" charset="-122"/>
                <a:cs typeface="Calibri" pitchFamily="34" charset="0"/>
              </a:rPr>
              <a:t>Architecture Considerations</a:t>
            </a:r>
          </a:p>
        </p:txBody>
      </p:sp>
      <p:grpSp>
        <p:nvGrpSpPr>
          <p:cNvPr id="4" name="Group 3"/>
          <p:cNvGrpSpPr/>
          <p:nvPr/>
        </p:nvGrpSpPr>
        <p:grpSpPr>
          <a:xfrm>
            <a:off x="361780" y="1302048"/>
            <a:ext cx="5436000" cy="1231200"/>
            <a:chOff x="357600" y="1332528"/>
            <a:chExt cx="5436000" cy="1231200"/>
          </a:xfrm>
        </p:grpSpPr>
        <p:sp>
          <p:nvSpPr>
            <p:cNvPr id="31" name="AutoShape 7"/>
            <p:cNvSpPr>
              <a:spLocks noChangeArrowheads="1"/>
            </p:cNvSpPr>
            <p:nvPr/>
          </p:nvSpPr>
          <p:spPr bwMode="auto">
            <a:xfrm>
              <a:off x="357600" y="1332528"/>
              <a:ext cx="5436000" cy="12312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100794" tIns="50397" rIns="100794" bIns="50397" anchor="ctr"/>
            <a:lstStyle/>
            <a:p>
              <a:pPr algn="ctr" defTabSz="457152" eaLnBrk="0" hangingPunct="0">
                <a:lnSpc>
                  <a:spcPct val="93000"/>
                </a:lnSpc>
                <a:buClr>
                  <a:srgbClr val="000000"/>
                </a:buClr>
                <a:buSzPct val="100000"/>
                <a:buFont typeface="Times New Roman" charset="0"/>
                <a:buNone/>
                <a:defRPr/>
              </a:pPr>
              <a:endParaRPr lang="zh-CN" altLang="en-US" sz="2000">
                <a:solidFill>
                  <a:srgbClr val="FFFFFF"/>
                </a:solidFill>
                <a:latin typeface="Verdana"/>
                <a:ea typeface="ＭＳ Ｐゴシック" pitchFamily="34" charset="-128"/>
              </a:endParaRPr>
            </a:p>
          </p:txBody>
        </p:sp>
        <p:sp>
          <p:nvSpPr>
            <p:cNvPr id="32" name="Rectangle 31"/>
            <p:cNvSpPr>
              <a:spLocks noChangeArrowheads="1"/>
            </p:cNvSpPr>
            <p:nvPr/>
          </p:nvSpPr>
          <p:spPr bwMode="auto">
            <a:xfrm>
              <a:off x="444261" y="1391435"/>
              <a:ext cx="4947827" cy="1016485"/>
            </a:xfrm>
            <a:prstGeom prst="rect">
              <a:avLst/>
            </a:prstGeom>
            <a:noFill/>
            <a:ln w="9525">
              <a:noFill/>
              <a:miter lim="800000"/>
              <a:headEnd/>
              <a:tailEnd/>
            </a:ln>
          </p:spPr>
          <p:txBody>
            <a:bodyPr lIns="0" tIns="0" rIns="0" bIns="0"/>
            <a:lstStyle/>
            <a:p>
              <a:pPr defTabSz="455613" eaLnBrk="0" hangingPunct="0">
                <a:lnSpc>
                  <a:spcPct val="85000"/>
                </a:lnSpc>
                <a:spcBef>
                  <a:spcPct val="30000"/>
                </a:spcBef>
                <a:buClr>
                  <a:srgbClr val="000000"/>
                </a:buClr>
                <a:buSzPct val="100000"/>
                <a:buFont typeface="Times New Roman" pitchFamily="18" charset="0"/>
                <a:buNone/>
              </a:pPr>
              <a:r>
                <a:rPr lang="en-US" altLang="zh-CN" sz="2000" b="1" dirty="0" smtClean="0">
                  <a:solidFill>
                    <a:srgbClr val="0860A8"/>
                  </a:solidFill>
                  <a:latin typeface="Arial" pitchFamily="34" charset="0"/>
                  <a:ea typeface="ＭＳ Ｐゴシック" pitchFamily="34" charset="-128"/>
                </a:rPr>
                <a:t>Type 1: Bare metal Hypervisor</a:t>
              </a:r>
            </a:p>
            <a:p>
              <a:pPr defTabSz="455613" eaLnBrk="0" hangingPunct="0">
                <a:lnSpc>
                  <a:spcPct val="93000"/>
                </a:lnSpc>
                <a:spcBef>
                  <a:spcPct val="30000"/>
                </a:spcBef>
                <a:buClr>
                  <a:srgbClr val="000000"/>
                </a:buClr>
                <a:buSzPct val="100000"/>
                <a:buFont typeface="Times New Roman" pitchFamily="18" charset="0"/>
                <a:buNone/>
              </a:pPr>
              <a:r>
                <a:rPr lang="en-US" altLang="zh-CN" sz="1800" dirty="0" smtClean="0">
                  <a:solidFill>
                    <a:srgbClr val="111111"/>
                  </a:solidFill>
                  <a:latin typeface="Arial" pitchFamily="34" charset="0"/>
                  <a:ea typeface="ＭＳ Ｐゴシック" pitchFamily="34" charset="-128"/>
                </a:rPr>
                <a:t>A pure Hypervisor that runs directly on the hardware and hosts Guest OS’s.</a:t>
              </a:r>
            </a:p>
          </p:txBody>
        </p:sp>
      </p:grpSp>
      <p:grpSp>
        <p:nvGrpSpPr>
          <p:cNvPr id="3" name="Group 2"/>
          <p:cNvGrpSpPr/>
          <p:nvPr/>
        </p:nvGrpSpPr>
        <p:grpSpPr>
          <a:xfrm>
            <a:off x="6223787" y="1302048"/>
            <a:ext cx="5436000" cy="1249302"/>
            <a:chOff x="6172310" y="1332529"/>
            <a:chExt cx="5436000" cy="1249302"/>
          </a:xfrm>
        </p:grpSpPr>
        <p:sp>
          <p:nvSpPr>
            <p:cNvPr id="33" name="AutoShape 7"/>
            <p:cNvSpPr>
              <a:spLocks noChangeArrowheads="1"/>
            </p:cNvSpPr>
            <p:nvPr/>
          </p:nvSpPr>
          <p:spPr bwMode="auto">
            <a:xfrm>
              <a:off x="6172310" y="1332529"/>
              <a:ext cx="5436000" cy="123137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100794" tIns="50397" rIns="100794" bIns="50397" anchor="ctr"/>
            <a:lstStyle/>
            <a:p>
              <a:pPr algn="ctr" defTabSz="457152" eaLnBrk="0" hangingPunct="0">
                <a:lnSpc>
                  <a:spcPct val="93000"/>
                </a:lnSpc>
                <a:buClr>
                  <a:srgbClr val="000000"/>
                </a:buClr>
                <a:buSzPct val="100000"/>
                <a:buFont typeface="Times New Roman" charset="0"/>
                <a:buNone/>
                <a:defRPr/>
              </a:pPr>
              <a:endParaRPr lang="zh-CN" altLang="en-US" sz="2000" dirty="0">
                <a:solidFill>
                  <a:srgbClr val="FFFFFF"/>
                </a:solidFill>
                <a:latin typeface="Verdana"/>
                <a:ea typeface="ＭＳ Ｐゴシック" pitchFamily="34" charset="-128"/>
              </a:endParaRPr>
            </a:p>
          </p:txBody>
        </p:sp>
        <p:sp>
          <p:nvSpPr>
            <p:cNvPr id="34" name="Rectangle 8"/>
            <p:cNvSpPr>
              <a:spLocks noChangeArrowheads="1"/>
            </p:cNvSpPr>
            <p:nvPr/>
          </p:nvSpPr>
          <p:spPr bwMode="auto">
            <a:xfrm>
              <a:off x="6277868" y="1391435"/>
              <a:ext cx="5306726" cy="1190396"/>
            </a:xfrm>
            <a:prstGeom prst="rect">
              <a:avLst/>
            </a:prstGeom>
            <a:noFill/>
            <a:ln w="9525">
              <a:noFill/>
              <a:miter lim="800000"/>
              <a:headEnd/>
              <a:tailEnd/>
            </a:ln>
          </p:spPr>
          <p:txBody>
            <a:bodyPr lIns="0" tIns="0" rIns="0" bIns="0"/>
            <a:lstStyle/>
            <a:p>
              <a:pPr defTabSz="455613" eaLnBrk="0" hangingPunct="0">
                <a:lnSpc>
                  <a:spcPct val="85000"/>
                </a:lnSpc>
                <a:spcBef>
                  <a:spcPct val="30000"/>
                </a:spcBef>
                <a:buClr>
                  <a:srgbClr val="000000"/>
                </a:buClr>
                <a:buSzPct val="100000"/>
                <a:buFont typeface="Times New Roman" pitchFamily="18" charset="0"/>
                <a:buNone/>
              </a:pPr>
              <a:r>
                <a:rPr lang="en-US" altLang="zh-CN" sz="2000" b="1" dirty="0" smtClean="0">
                  <a:solidFill>
                    <a:srgbClr val="0860A8"/>
                  </a:solidFill>
                  <a:latin typeface="Arial" pitchFamily="34" charset="0"/>
                  <a:ea typeface="ＭＳ Ｐゴシック" pitchFamily="34" charset="-128"/>
                </a:rPr>
                <a:t>Type 2: OS ‘Hosted’</a:t>
              </a:r>
            </a:p>
            <a:p>
              <a:pPr defTabSz="455613" eaLnBrk="0" hangingPunct="0">
                <a:lnSpc>
                  <a:spcPct val="93000"/>
                </a:lnSpc>
                <a:spcBef>
                  <a:spcPct val="30000"/>
                </a:spcBef>
                <a:buClr>
                  <a:srgbClr val="000000"/>
                </a:buClr>
                <a:buSzPct val="100000"/>
                <a:buFont typeface="Times New Roman" pitchFamily="18" charset="0"/>
                <a:buNone/>
              </a:pPr>
              <a:r>
                <a:rPr lang="en-US" altLang="zh-CN" sz="1800" dirty="0" smtClean="0">
                  <a:solidFill>
                    <a:srgbClr val="111111"/>
                  </a:solidFill>
                  <a:latin typeface="Arial" pitchFamily="34" charset="0"/>
                  <a:ea typeface="ＭＳ Ｐゴシック" pitchFamily="34" charset="-128"/>
                </a:rPr>
                <a:t>A Hypervisor that runs within a Host OS and hosts Guest OS’s inside of it, using the host OS services to provide the virtual environment.</a:t>
              </a:r>
            </a:p>
          </p:txBody>
        </p:sp>
      </p:grpSp>
      <p:sp>
        <p:nvSpPr>
          <p:cNvPr id="37" name="Rectangle 3"/>
          <p:cNvSpPr txBox="1">
            <a:spLocks noChangeArrowheads="1"/>
          </p:cNvSpPr>
          <p:nvPr/>
        </p:nvSpPr>
        <p:spPr bwMode="auto">
          <a:xfrm>
            <a:off x="361780" y="6041985"/>
            <a:ext cx="5436000" cy="6480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100794" tIns="50397" rIns="100794" bIns="50397">
            <a:spAutoFit/>
          </a:bodyPr>
          <a:lstStyle/>
          <a:p>
            <a:pPr algn="ctr" defTabSz="457152" eaLnBrk="0" hangingPunct="0">
              <a:lnSpc>
                <a:spcPct val="93000"/>
              </a:lnSpc>
              <a:buClr>
                <a:srgbClr val="000000"/>
              </a:buClr>
              <a:buSzPct val="100000"/>
              <a:buFont typeface="Times New Roman" charset="0"/>
              <a:buNone/>
              <a:defRPr/>
            </a:pPr>
            <a:r>
              <a:rPr lang="en-US" sz="2000" b="1" i="1" kern="0" dirty="0">
                <a:solidFill>
                  <a:srgbClr val="111111"/>
                </a:solidFill>
                <a:latin typeface="Calibri"/>
              </a:rPr>
              <a:t>Provides </a:t>
            </a:r>
            <a:r>
              <a:rPr lang="en-US" sz="2000" b="1" i="1" kern="0" dirty="0" smtClean="0">
                <a:solidFill>
                  <a:srgbClr val="111111"/>
                </a:solidFill>
                <a:latin typeface="Calibri"/>
              </a:rPr>
              <a:t>partition </a:t>
            </a:r>
            <a:r>
              <a:rPr lang="en-US" sz="2000" b="1" i="1" kern="0" dirty="0">
                <a:solidFill>
                  <a:srgbClr val="111111"/>
                </a:solidFill>
                <a:latin typeface="Calibri"/>
              </a:rPr>
              <a:t>isolation + reliability, </a:t>
            </a:r>
            <a:r>
              <a:rPr lang="en-US" sz="2000" b="1" i="1" kern="0" dirty="0" smtClean="0">
                <a:solidFill>
                  <a:srgbClr val="111111"/>
                </a:solidFill>
                <a:latin typeface="Calibri"/>
              </a:rPr>
              <a:t/>
            </a:r>
            <a:br>
              <a:rPr lang="en-US" sz="2000" b="1" i="1" kern="0" dirty="0" smtClean="0">
                <a:solidFill>
                  <a:srgbClr val="111111"/>
                </a:solidFill>
                <a:latin typeface="Calibri"/>
              </a:rPr>
            </a:br>
            <a:r>
              <a:rPr lang="en-US" sz="2000" b="1" i="1" kern="0" dirty="0" smtClean="0">
                <a:solidFill>
                  <a:srgbClr val="111111"/>
                </a:solidFill>
                <a:latin typeface="Calibri"/>
              </a:rPr>
              <a:t>higher </a:t>
            </a:r>
            <a:r>
              <a:rPr lang="en-US" sz="2000" b="1" i="1" kern="0" dirty="0">
                <a:solidFill>
                  <a:srgbClr val="111111"/>
                </a:solidFill>
                <a:latin typeface="Calibri"/>
              </a:rPr>
              <a:t>security</a:t>
            </a:r>
          </a:p>
        </p:txBody>
      </p:sp>
      <p:sp>
        <p:nvSpPr>
          <p:cNvPr id="38" name="Rectangle 3"/>
          <p:cNvSpPr txBox="1">
            <a:spLocks noChangeArrowheads="1"/>
          </p:cNvSpPr>
          <p:nvPr/>
        </p:nvSpPr>
        <p:spPr bwMode="auto">
          <a:xfrm>
            <a:off x="6223787" y="6041986"/>
            <a:ext cx="5436000" cy="648000"/>
          </a:xfrm>
          <a:prstGeom prst="rect">
            <a:avLst/>
          </a:prstGeom>
          <a:ln/>
        </p:spPr>
        <p:style>
          <a:lnRef idx="1">
            <a:schemeClr val="accent3"/>
          </a:lnRef>
          <a:fillRef idx="2">
            <a:schemeClr val="accent3"/>
          </a:fillRef>
          <a:effectRef idx="1">
            <a:schemeClr val="accent3"/>
          </a:effectRef>
          <a:fontRef idx="minor">
            <a:schemeClr val="dk1"/>
          </a:fontRef>
        </p:style>
        <p:txBody>
          <a:bodyPr lIns="100794" tIns="50397" rIns="100794" bIns="50397" anchor="ctr"/>
          <a:lstStyle/>
          <a:p>
            <a:pPr algn="ctr" defTabSz="457152" eaLnBrk="0" hangingPunct="0">
              <a:lnSpc>
                <a:spcPct val="93000"/>
              </a:lnSpc>
              <a:buClr>
                <a:srgbClr val="000000"/>
              </a:buClr>
              <a:buSzPct val="100000"/>
              <a:buFont typeface="Times New Roman" charset="0"/>
              <a:buNone/>
              <a:defRPr/>
            </a:pPr>
            <a:r>
              <a:rPr lang="en-US" sz="2000" b="1" i="1" dirty="0">
                <a:solidFill>
                  <a:srgbClr val="111111"/>
                </a:solidFill>
                <a:latin typeface="Calibri"/>
                <a:cs typeface="Calibri"/>
              </a:rPr>
              <a:t>Low cost, no additional drivers </a:t>
            </a:r>
            <a:r>
              <a:rPr lang="en-US" sz="2000" b="1" i="1" dirty="0" smtClean="0">
                <a:solidFill>
                  <a:srgbClr val="111111"/>
                </a:solidFill>
                <a:latin typeface="Calibri"/>
                <a:cs typeface="Calibri"/>
              </a:rPr>
              <a:t/>
            </a:r>
            <a:br>
              <a:rPr lang="en-US" sz="2000" b="1" i="1" dirty="0" smtClean="0">
                <a:solidFill>
                  <a:srgbClr val="111111"/>
                </a:solidFill>
                <a:latin typeface="Calibri"/>
                <a:cs typeface="Calibri"/>
              </a:rPr>
            </a:br>
            <a:r>
              <a:rPr lang="en-US" sz="2000" b="1" i="1" dirty="0" smtClean="0">
                <a:solidFill>
                  <a:srgbClr val="111111"/>
                </a:solidFill>
                <a:latin typeface="Calibri"/>
                <a:cs typeface="Calibri"/>
              </a:rPr>
              <a:t>Ease of use &amp; installation</a:t>
            </a:r>
            <a:endParaRPr lang="en-US" sz="2000" b="1" i="1" dirty="0">
              <a:solidFill>
                <a:srgbClr val="111111"/>
              </a:solidFill>
              <a:latin typeface="Calibri"/>
              <a:cs typeface="Calibri"/>
            </a:endParaRPr>
          </a:p>
        </p:txBody>
      </p:sp>
      <p:grpSp>
        <p:nvGrpSpPr>
          <p:cNvPr id="2" name="Group 1"/>
          <p:cNvGrpSpPr/>
          <p:nvPr/>
        </p:nvGrpSpPr>
        <p:grpSpPr>
          <a:xfrm>
            <a:off x="361780" y="5312165"/>
            <a:ext cx="5437236" cy="586513"/>
            <a:chOff x="681348" y="5288216"/>
            <a:chExt cx="5437236" cy="586513"/>
          </a:xfrm>
        </p:grpSpPr>
        <p:sp>
          <p:nvSpPr>
            <p:cNvPr id="153" name="Rectangle 10"/>
            <p:cNvSpPr>
              <a:spLocks noChangeArrowheads="1"/>
            </p:cNvSpPr>
            <p:nvPr/>
          </p:nvSpPr>
          <p:spPr bwMode="auto">
            <a:xfrm>
              <a:off x="681348" y="5288216"/>
              <a:ext cx="5437236" cy="586513"/>
            </a:xfrm>
            <a:prstGeom prst="rect">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lstStyle/>
            <a:p>
              <a:pPr marL="0" marR="0" lvl="0" indent="0" algn="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DejaVu Sans" charset="0"/>
                </a:rPr>
                <a:t>Host HW</a:t>
              </a:r>
            </a:p>
          </p:txBody>
        </p:sp>
        <p:grpSp>
          <p:nvGrpSpPr>
            <p:cNvPr id="154" name="Group 153"/>
            <p:cNvGrpSpPr/>
            <p:nvPr/>
          </p:nvGrpSpPr>
          <p:grpSpPr>
            <a:xfrm>
              <a:off x="719170" y="5392273"/>
              <a:ext cx="4108311" cy="416480"/>
              <a:chOff x="585608" y="5392273"/>
              <a:chExt cx="4108311" cy="416480"/>
            </a:xfrm>
          </p:grpSpPr>
          <p:sp>
            <p:nvSpPr>
              <p:cNvPr id="155" name="Text Box 155"/>
              <p:cNvSpPr txBox="1">
                <a:spLocks noChangeArrowheads="1"/>
              </p:cNvSpPr>
              <p:nvPr/>
            </p:nvSpPr>
            <p:spPr bwMode="auto">
              <a:xfrm>
                <a:off x="1947913" y="5512762"/>
                <a:ext cx="627095"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Memory</a:t>
                </a:r>
              </a:p>
            </p:txBody>
          </p:sp>
          <p:sp>
            <p:nvSpPr>
              <p:cNvPr id="156" name="Text Box 155"/>
              <p:cNvSpPr txBox="1">
                <a:spLocks noChangeArrowheads="1"/>
              </p:cNvSpPr>
              <p:nvPr/>
            </p:nvSpPr>
            <p:spPr bwMode="auto">
              <a:xfrm>
                <a:off x="3439841" y="5512762"/>
                <a:ext cx="492444"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CPUs</a:t>
                </a:r>
              </a:p>
            </p:txBody>
          </p:sp>
          <p:sp>
            <p:nvSpPr>
              <p:cNvPr id="157" name="Text Box 198"/>
              <p:cNvSpPr txBox="1">
                <a:spLocks noChangeArrowheads="1"/>
              </p:cNvSpPr>
              <p:nvPr/>
            </p:nvSpPr>
            <p:spPr bwMode="auto">
              <a:xfrm>
                <a:off x="585608" y="5512762"/>
                <a:ext cx="338554"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I/O</a:t>
                </a:r>
              </a:p>
            </p:txBody>
          </p:sp>
          <p:pic>
            <p:nvPicPr>
              <p:cNvPr id="158" name="Picture 4" descr="C:\Users\larsk.CITRITE\Desktop\CP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9941" y="5392273"/>
                <a:ext cx="555307" cy="416480"/>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4" descr="C:\Users\larsk.CITRITE\Desktop\CP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9278" y="5392273"/>
                <a:ext cx="555307" cy="416480"/>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4" descr="C:\Users\larsk.CITRITE\Desktop\CP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8612" y="5392273"/>
                <a:ext cx="555307" cy="416480"/>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5" descr="C:\Users\larsk.CITRITE\Desktop\ME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9983" y="5399695"/>
                <a:ext cx="564294" cy="401637"/>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5" descr="C:\Users\larsk.CITRITE\Desktop\ME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2383" y="5399695"/>
                <a:ext cx="564294" cy="401637"/>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5" descr="C:\Users\larsk.CITRITE\Desktop\ME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5265" y="5399695"/>
                <a:ext cx="564294" cy="401637"/>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6" descr="C:\Users\larsk.CITRITE\Desktop\I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694" y="5403391"/>
                <a:ext cx="788488" cy="39424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0" name="Group 9"/>
          <p:cNvGrpSpPr/>
          <p:nvPr/>
        </p:nvGrpSpPr>
        <p:grpSpPr>
          <a:xfrm>
            <a:off x="6223169" y="5312165"/>
            <a:ext cx="5437236" cy="586513"/>
            <a:chOff x="6223169" y="5312165"/>
            <a:chExt cx="5437236" cy="586513"/>
          </a:xfrm>
        </p:grpSpPr>
        <p:sp>
          <p:nvSpPr>
            <p:cNvPr id="166" name="Rectangle 10"/>
            <p:cNvSpPr>
              <a:spLocks noChangeArrowheads="1"/>
            </p:cNvSpPr>
            <p:nvPr/>
          </p:nvSpPr>
          <p:spPr bwMode="auto">
            <a:xfrm>
              <a:off x="6223169" y="5312165"/>
              <a:ext cx="5437236" cy="586513"/>
            </a:xfrm>
            <a:prstGeom prst="rect">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lstStyle/>
            <a:p>
              <a:pPr marL="0" marR="0" lvl="0" indent="0"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DejaVu Sans" charset="0"/>
                </a:rPr>
                <a:t>Host HW</a:t>
              </a:r>
            </a:p>
          </p:txBody>
        </p:sp>
        <p:grpSp>
          <p:nvGrpSpPr>
            <p:cNvPr id="167" name="Group 166"/>
            <p:cNvGrpSpPr/>
            <p:nvPr/>
          </p:nvGrpSpPr>
          <p:grpSpPr>
            <a:xfrm>
              <a:off x="7397472" y="5416222"/>
              <a:ext cx="4108311" cy="416480"/>
              <a:chOff x="585608" y="5392273"/>
              <a:chExt cx="4108311" cy="416480"/>
            </a:xfrm>
          </p:grpSpPr>
          <p:sp>
            <p:nvSpPr>
              <p:cNvPr id="168" name="Text Box 155"/>
              <p:cNvSpPr txBox="1">
                <a:spLocks noChangeArrowheads="1"/>
              </p:cNvSpPr>
              <p:nvPr/>
            </p:nvSpPr>
            <p:spPr bwMode="auto">
              <a:xfrm>
                <a:off x="1947913" y="5512762"/>
                <a:ext cx="627095"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Memory</a:t>
                </a:r>
              </a:p>
            </p:txBody>
          </p:sp>
          <p:sp>
            <p:nvSpPr>
              <p:cNvPr id="169" name="Text Box 155"/>
              <p:cNvSpPr txBox="1">
                <a:spLocks noChangeArrowheads="1"/>
              </p:cNvSpPr>
              <p:nvPr/>
            </p:nvSpPr>
            <p:spPr bwMode="auto">
              <a:xfrm>
                <a:off x="3439841" y="5512762"/>
                <a:ext cx="492444"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CPUs</a:t>
                </a:r>
              </a:p>
            </p:txBody>
          </p:sp>
          <p:sp>
            <p:nvSpPr>
              <p:cNvPr id="170" name="Text Box 198"/>
              <p:cNvSpPr txBox="1">
                <a:spLocks noChangeArrowheads="1"/>
              </p:cNvSpPr>
              <p:nvPr/>
            </p:nvSpPr>
            <p:spPr bwMode="auto">
              <a:xfrm>
                <a:off x="585608" y="5512762"/>
                <a:ext cx="338554"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I/O</a:t>
                </a:r>
              </a:p>
            </p:txBody>
          </p:sp>
          <p:pic>
            <p:nvPicPr>
              <p:cNvPr id="171" name="Picture 4" descr="C:\Users\larsk.CITRITE\Desktop\CP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9941" y="5392273"/>
                <a:ext cx="555307" cy="416480"/>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4" descr="C:\Users\larsk.CITRITE\Desktop\CP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9278" y="5392273"/>
                <a:ext cx="555307" cy="416480"/>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4" descr="C:\Users\larsk.CITRITE\Desktop\CP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8612" y="5392273"/>
                <a:ext cx="555307" cy="416480"/>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5" descr="C:\Users\larsk.CITRITE\Desktop\ME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9983" y="5399695"/>
                <a:ext cx="564294" cy="401637"/>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5" descr="C:\Users\larsk.CITRITE\Desktop\ME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2383" y="5399695"/>
                <a:ext cx="564294" cy="401637"/>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5" descr="C:\Users\larsk.CITRITE\Desktop\ME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5265" y="5399695"/>
                <a:ext cx="564294" cy="401637"/>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6" descr="C:\Users\larsk.CITRITE\Desktop\I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694" y="5403391"/>
                <a:ext cx="788488" cy="39424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 name="Group 4"/>
          <p:cNvGrpSpPr/>
          <p:nvPr/>
        </p:nvGrpSpPr>
        <p:grpSpPr>
          <a:xfrm>
            <a:off x="361780" y="4382590"/>
            <a:ext cx="5437236" cy="841100"/>
            <a:chOff x="422268" y="3398521"/>
            <a:chExt cx="5437236" cy="841100"/>
          </a:xfrm>
        </p:grpSpPr>
        <p:sp>
          <p:nvSpPr>
            <p:cNvPr id="180" name="Rectangle 7"/>
            <p:cNvSpPr>
              <a:spLocks noChangeArrowheads="1"/>
            </p:cNvSpPr>
            <p:nvPr/>
          </p:nvSpPr>
          <p:spPr bwMode="auto">
            <a:xfrm>
              <a:off x="422268" y="3398521"/>
              <a:ext cx="5437236" cy="841100"/>
            </a:xfrm>
            <a:prstGeom prst="rect">
              <a:avLst/>
            </a:prstGeom>
            <a:ln>
              <a:headEnd/>
              <a:tailEnd/>
            </a:ln>
            <a:extLst/>
          </p:spPr>
          <p:style>
            <a:lnRef idx="0">
              <a:schemeClr val="accent5"/>
            </a:lnRef>
            <a:fillRef idx="3">
              <a:schemeClr val="accent5"/>
            </a:fillRef>
            <a:effectRef idx="3">
              <a:schemeClr val="accent5"/>
            </a:effectRef>
            <a:fontRef idx="minor">
              <a:schemeClr val="lt1"/>
            </a:fontRef>
          </p:style>
          <p:txBody>
            <a:bodyPr wrap="none" lIns="100794" tIns="100800" rIns="100794" bIns="100800"/>
            <a:lstStyle/>
            <a:p>
              <a:pPr algn="r" defTabSz="457152">
                <a:lnSpc>
                  <a:spcPct val="93000"/>
                </a:lnSpc>
                <a:buClr>
                  <a:srgbClr val="000000"/>
                </a:buClr>
                <a:buSzPct val="100000"/>
                <a:buFont typeface="Times New Roman" charset="0"/>
                <a:buNone/>
                <a:defRPr/>
              </a:pPr>
              <a:r>
                <a:rPr lang="en-US" sz="1500" b="1" dirty="0" smtClean="0">
                  <a:solidFill>
                    <a:srgbClr val="000000"/>
                  </a:solidFill>
                  <a:latin typeface="Arial" charset="0"/>
                  <a:ea typeface="ＭＳ Ｐゴシック" charset="0"/>
                  <a:cs typeface="DejaVu Sans" charset="0"/>
                </a:rPr>
                <a:t>Hypervisor</a:t>
              </a:r>
              <a:endParaRPr lang="en-US" sz="1500" b="1" dirty="0">
                <a:solidFill>
                  <a:srgbClr val="000000"/>
                </a:solidFill>
                <a:latin typeface="Arial" charset="0"/>
                <a:ea typeface="ＭＳ Ｐゴシック" charset="0"/>
                <a:cs typeface="DejaVu Sans" charset="0"/>
              </a:endParaRPr>
            </a:p>
          </p:txBody>
        </p:sp>
        <p:sp>
          <p:nvSpPr>
            <p:cNvPr id="184" name="Rectangle 183"/>
            <p:cNvSpPr>
              <a:spLocks noChangeArrowheads="1"/>
            </p:cNvSpPr>
            <p:nvPr/>
          </p:nvSpPr>
          <p:spPr bwMode="auto">
            <a:xfrm>
              <a:off x="3099780" y="3516503"/>
              <a:ext cx="1075980" cy="278257"/>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lang="en-US" sz="1300" b="1" kern="0" dirty="0" smtClean="0">
                  <a:solidFill>
                    <a:schemeClr val="bg2"/>
                  </a:solidFill>
                  <a:latin typeface="Arial" charset="0"/>
                  <a:ea typeface="ＭＳ Ｐゴシック" charset="0"/>
                  <a:cs typeface="DejaVu Sans" charset="0"/>
                </a:rPr>
                <a:t>Scheduler</a:t>
              </a:r>
              <a:endParaRPr kumimoji="0" lang="en-US" sz="1300" b="1" i="0" u="none" strike="noStrike" kern="0" cap="none" spc="0" normalizeH="0" baseline="0" noProof="0" dirty="0">
                <a:ln>
                  <a:noFill/>
                </a:ln>
                <a:solidFill>
                  <a:schemeClr val="bg2"/>
                </a:solidFill>
                <a:effectLst/>
                <a:uLnTx/>
                <a:uFillTx/>
                <a:latin typeface="Arial" charset="0"/>
                <a:ea typeface="ＭＳ Ｐゴシック" charset="0"/>
                <a:cs typeface="DejaVu Sans" charset="0"/>
              </a:endParaRPr>
            </a:p>
          </p:txBody>
        </p:sp>
        <p:sp>
          <p:nvSpPr>
            <p:cNvPr id="185" name="Rectangle 184"/>
            <p:cNvSpPr>
              <a:spLocks noChangeArrowheads="1"/>
            </p:cNvSpPr>
            <p:nvPr/>
          </p:nvSpPr>
          <p:spPr bwMode="auto">
            <a:xfrm>
              <a:off x="3084540" y="3882263"/>
              <a:ext cx="1075980" cy="278257"/>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lang="en-US" sz="1300" b="1" kern="0" noProof="0" dirty="0" smtClean="0">
                  <a:solidFill>
                    <a:schemeClr val="bg2"/>
                  </a:solidFill>
                  <a:latin typeface="Arial" charset="0"/>
                  <a:ea typeface="ＭＳ Ｐゴシック" charset="0"/>
                  <a:cs typeface="DejaVu Sans" charset="0"/>
                </a:rPr>
                <a:t>MMU</a:t>
              </a:r>
              <a:endParaRPr kumimoji="0" lang="en-US" sz="1300" b="1" i="0" u="none" strike="noStrike" kern="0" cap="none" spc="0" normalizeH="0" baseline="0" noProof="0" dirty="0">
                <a:ln>
                  <a:noFill/>
                </a:ln>
                <a:solidFill>
                  <a:schemeClr val="bg2"/>
                </a:solidFill>
                <a:effectLst/>
                <a:uLnTx/>
                <a:uFillTx/>
                <a:latin typeface="Arial" charset="0"/>
                <a:ea typeface="ＭＳ Ｐゴシック" charset="0"/>
                <a:cs typeface="DejaVu Sans" charset="0"/>
              </a:endParaRPr>
            </a:p>
          </p:txBody>
        </p:sp>
        <p:sp>
          <p:nvSpPr>
            <p:cNvPr id="188" name="Rectangle 187"/>
            <p:cNvSpPr>
              <a:spLocks noChangeArrowheads="1"/>
            </p:cNvSpPr>
            <p:nvPr/>
          </p:nvSpPr>
          <p:spPr bwMode="auto">
            <a:xfrm>
              <a:off x="737580" y="3516503"/>
              <a:ext cx="1898940" cy="439108"/>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sz="1300" b="1" i="0" u="none" strike="noStrike" kern="0" cap="none" spc="0" normalizeH="0" baseline="0" noProof="0" dirty="0">
                <a:ln>
                  <a:noFill/>
                </a:ln>
                <a:solidFill>
                  <a:schemeClr val="tx1"/>
                </a:solidFill>
                <a:effectLst/>
                <a:uLnTx/>
                <a:uFillTx/>
                <a:latin typeface="Arial" charset="0"/>
                <a:ea typeface="ＭＳ Ｐゴシック" charset="0"/>
                <a:cs typeface="DejaVu Sans" charset="0"/>
              </a:endParaRPr>
            </a:p>
          </p:txBody>
        </p:sp>
        <p:sp>
          <p:nvSpPr>
            <p:cNvPr id="187" name="Rectangle 186"/>
            <p:cNvSpPr>
              <a:spLocks noChangeArrowheads="1"/>
            </p:cNvSpPr>
            <p:nvPr/>
          </p:nvSpPr>
          <p:spPr bwMode="auto">
            <a:xfrm>
              <a:off x="646140" y="3618958"/>
              <a:ext cx="1898940" cy="439108"/>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sz="1300" b="1" i="0" u="none" strike="noStrike" kern="0" cap="none" spc="0" normalizeH="0" baseline="0" noProof="0" dirty="0">
                <a:ln>
                  <a:noFill/>
                </a:ln>
                <a:solidFill>
                  <a:schemeClr val="tx1"/>
                </a:solidFill>
                <a:effectLst/>
                <a:uLnTx/>
                <a:uFillTx/>
                <a:latin typeface="Arial" charset="0"/>
                <a:ea typeface="ＭＳ Ｐゴシック" charset="0"/>
                <a:cs typeface="DejaVu Sans" charset="0"/>
              </a:endParaRPr>
            </a:p>
          </p:txBody>
        </p:sp>
        <p:sp>
          <p:nvSpPr>
            <p:cNvPr id="182" name="Rectangle 181"/>
            <p:cNvSpPr>
              <a:spLocks noChangeArrowheads="1"/>
            </p:cNvSpPr>
            <p:nvPr/>
          </p:nvSpPr>
          <p:spPr bwMode="auto">
            <a:xfrm>
              <a:off x="554700" y="3721412"/>
              <a:ext cx="1898940" cy="439108"/>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lang="en-US" sz="1300" b="1" kern="0" dirty="0" smtClean="0">
                  <a:solidFill>
                    <a:schemeClr val="bg2"/>
                  </a:solidFill>
                  <a:latin typeface="Arial" charset="0"/>
                  <a:ea typeface="ＭＳ Ｐゴシック" charset="0"/>
                  <a:cs typeface="DejaVu Sans" charset="0"/>
                </a:rPr>
                <a:t>Device Drivers/Models</a:t>
              </a:r>
              <a:endParaRPr kumimoji="0" lang="en-US" sz="1300" b="1" i="0" u="none" strike="noStrike" kern="0" cap="none" spc="0" normalizeH="0" baseline="0" noProof="0" dirty="0">
                <a:ln>
                  <a:noFill/>
                </a:ln>
                <a:solidFill>
                  <a:schemeClr val="bg2"/>
                </a:solidFill>
                <a:effectLst/>
                <a:uLnTx/>
                <a:uFillTx/>
                <a:latin typeface="Arial" charset="0"/>
                <a:ea typeface="ＭＳ Ｐゴシック" charset="0"/>
                <a:cs typeface="DejaVu Sans" charset="0"/>
              </a:endParaRPr>
            </a:p>
          </p:txBody>
        </p:sp>
      </p:grpSp>
      <p:grpSp>
        <p:nvGrpSpPr>
          <p:cNvPr id="189" name="Group 188"/>
          <p:cNvGrpSpPr/>
          <p:nvPr/>
        </p:nvGrpSpPr>
        <p:grpSpPr>
          <a:xfrm>
            <a:off x="3969293" y="2647221"/>
            <a:ext cx="1807668" cy="1680175"/>
            <a:chOff x="2376803" y="2898898"/>
            <a:chExt cx="1807668" cy="1680175"/>
          </a:xfrm>
        </p:grpSpPr>
        <p:grpSp>
          <p:nvGrpSpPr>
            <p:cNvPr id="190" name="Group 189"/>
            <p:cNvGrpSpPr/>
            <p:nvPr/>
          </p:nvGrpSpPr>
          <p:grpSpPr>
            <a:xfrm>
              <a:off x="2376803" y="2898898"/>
              <a:ext cx="1807668" cy="1680175"/>
              <a:chOff x="2359551" y="2898898"/>
              <a:chExt cx="1807668" cy="1680175"/>
            </a:xfrm>
          </p:grpSpPr>
          <p:sp>
            <p:nvSpPr>
              <p:cNvPr id="192" name="Rectangle 6"/>
              <p:cNvSpPr>
                <a:spLocks noChangeArrowheads="1"/>
              </p:cNvSpPr>
              <p:nvPr/>
            </p:nvSpPr>
            <p:spPr bwMode="auto">
              <a:xfrm>
                <a:off x="2854452" y="2898898"/>
                <a:ext cx="1312767" cy="1015200"/>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wrap="none" lIns="100794" tIns="100800" rIns="100794" bIns="100800"/>
              <a:lstStyle/>
              <a:p>
                <a:pPr defTabSz="457152">
                  <a:lnSpc>
                    <a:spcPct val="93000"/>
                  </a:lnSpc>
                  <a:buClr>
                    <a:srgbClr val="000000"/>
                  </a:buClr>
                  <a:buSzPct val="100000"/>
                  <a:buFont typeface="Times New Roman" charset="0"/>
                  <a:buNone/>
                  <a:defRPr/>
                </a:pPr>
                <a:r>
                  <a:rPr lang="en-US" sz="1500" dirty="0">
                    <a:solidFill>
                      <a:srgbClr val="000000"/>
                    </a:solidFill>
                    <a:latin typeface="Arial" charset="0"/>
                    <a:ea typeface="ＭＳ Ｐゴシック" charset="0"/>
                    <a:cs typeface="DejaVu Sans" charset="0"/>
                  </a:rPr>
                  <a:t>VM</a:t>
                </a:r>
                <a:r>
                  <a:rPr lang="en-US" sz="1500" baseline="-25000" dirty="0">
                    <a:solidFill>
                      <a:srgbClr val="000000"/>
                    </a:solidFill>
                    <a:latin typeface="Arial" charset="0"/>
                    <a:ea typeface="ＭＳ Ｐゴシック" charset="0"/>
                    <a:cs typeface="DejaVu Sans" charset="0"/>
                  </a:rPr>
                  <a:t>n</a:t>
                </a:r>
              </a:p>
            </p:txBody>
          </p:sp>
          <p:sp>
            <p:nvSpPr>
              <p:cNvPr id="193" name="Rectangle 12"/>
              <p:cNvSpPr>
                <a:spLocks noChangeArrowheads="1"/>
              </p:cNvSpPr>
              <p:nvPr/>
            </p:nvSpPr>
            <p:spPr bwMode="auto">
              <a:xfrm>
                <a:off x="2607961" y="3234071"/>
                <a:ext cx="1312767" cy="1015200"/>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wrap="none" lIns="100794" tIns="100800" rIns="100794" bIns="100800"/>
              <a:lstStyle/>
              <a:p>
                <a:pPr defTabSz="457152">
                  <a:lnSpc>
                    <a:spcPct val="93000"/>
                  </a:lnSpc>
                  <a:buClr>
                    <a:srgbClr val="000000"/>
                  </a:buClr>
                  <a:buSzPct val="100000"/>
                  <a:buFont typeface="Times New Roman" charset="0"/>
                  <a:buNone/>
                  <a:defRPr/>
                </a:pPr>
                <a:r>
                  <a:rPr lang="en-US" sz="1500">
                    <a:solidFill>
                      <a:srgbClr val="000000"/>
                    </a:solidFill>
                    <a:latin typeface="Arial" charset="0"/>
                    <a:ea typeface="ＭＳ Ｐゴシック" charset="0"/>
                    <a:cs typeface="DejaVu Sans" charset="0"/>
                  </a:rPr>
                  <a:t>VM</a:t>
                </a:r>
                <a:r>
                  <a:rPr lang="en-US" sz="1500" baseline="-25000">
                    <a:solidFill>
                      <a:srgbClr val="000000"/>
                    </a:solidFill>
                    <a:latin typeface="Arial" charset="0"/>
                    <a:ea typeface="ＭＳ Ｐゴシック" charset="0"/>
                    <a:cs typeface="DejaVu Sans" charset="0"/>
                  </a:rPr>
                  <a:t>1</a:t>
                </a:r>
              </a:p>
            </p:txBody>
          </p:sp>
          <p:sp>
            <p:nvSpPr>
              <p:cNvPr id="194" name="Rectangle 13"/>
              <p:cNvSpPr>
                <a:spLocks noChangeArrowheads="1"/>
              </p:cNvSpPr>
              <p:nvPr/>
            </p:nvSpPr>
            <p:spPr bwMode="auto">
              <a:xfrm>
                <a:off x="2359551" y="3563873"/>
                <a:ext cx="1314687" cy="1015200"/>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wrap="none" lIns="100794" tIns="100800" rIns="100794" bIns="100800"/>
              <a:lstStyle/>
              <a:p>
                <a:pPr defTabSz="457152">
                  <a:lnSpc>
                    <a:spcPct val="93000"/>
                  </a:lnSpc>
                  <a:buClr>
                    <a:srgbClr val="000000"/>
                  </a:buClr>
                  <a:buSzPct val="100000"/>
                  <a:buFont typeface="Times New Roman" charset="0"/>
                  <a:buNone/>
                  <a:defRPr/>
                </a:pPr>
                <a:r>
                  <a:rPr lang="en-US" sz="1500" dirty="0">
                    <a:solidFill>
                      <a:srgbClr val="000000"/>
                    </a:solidFill>
                    <a:latin typeface="Arial" charset="0"/>
                    <a:ea typeface="ＭＳ Ｐゴシック" charset="0"/>
                    <a:cs typeface="DejaVu Sans" charset="0"/>
                  </a:rPr>
                  <a:t>VM</a:t>
                </a:r>
                <a:r>
                  <a:rPr lang="en-US" sz="1500" baseline="-25000" dirty="0">
                    <a:solidFill>
                      <a:srgbClr val="000000"/>
                    </a:solidFill>
                    <a:latin typeface="Arial" charset="0"/>
                    <a:ea typeface="ＭＳ Ｐゴシック" charset="0"/>
                    <a:cs typeface="DejaVu Sans" charset="0"/>
                  </a:rPr>
                  <a:t>0</a:t>
                </a:r>
              </a:p>
            </p:txBody>
          </p:sp>
        </p:grpSp>
        <p:sp>
          <p:nvSpPr>
            <p:cNvPr id="191" name="Rectangle 190"/>
            <p:cNvSpPr>
              <a:spLocks noChangeArrowheads="1"/>
            </p:cNvSpPr>
            <p:nvPr/>
          </p:nvSpPr>
          <p:spPr bwMode="auto">
            <a:xfrm>
              <a:off x="2458793" y="3963842"/>
              <a:ext cx="1150706" cy="557468"/>
            </a:xfrm>
            <a:prstGeom prst="rect">
              <a:avLst/>
            </a:prstGeom>
            <a:ln>
              <a:headEnd/>
              <a:tailEnd/>
            </a:ln>
            <a:extLst/>
          </p:spPr>
          <p:style>
            <a:lnRef idx="0">
              <a:schemeClr val="dk1"/>
            </a:lnRef>
            <a:fillRef idx="3">
              <a:schemeClr val="dk1"/>
            </a:fillRef>
            <a:effectRef idx="3">
              <a:schemeClr val="dk1"/>
            </a:effectRef>
            <a:fontRef idx="minor">
              <a:schemeClr val="lt1"/>
            </a:fontRef>
          </p:style>
          <p:txBody>
            <a:bodyPr wrap="none" lIns="100794" tIns="50397" rIns="100794" bIns="50397" anchor="ctr"/>
            <a:lstStyle/>
            <a:p>
              <a:pPr algn="ctr" defTabSz="457152">
                <a:lnSpc>
                  <a:spcPct val="93000"/>
                </a:lnSpc>
                <a:buClr>
                  <a:srgbClr val="000000"/>
                </a:buClr>
                <a:buSzPct val="100000"/>
                <a:buFont typeface="Times New Roman" charset="0"/>
                <a:buNone/>
                <a:defRPr/>
              </a:pPr>
              <a:r>
                <a:rPr lang="en-US" sz="1300" b="1" dirty="0">
                  <a:solidFill>
                    <a:schemeClr val="tx1"/>
                  </a:solidFill>
                  <a:latin typeface="Arial" charset="0"/>
                  <a:ea typeface="ＭＳ Ｐゴシック" charset="0"/>
                  <a:cs typeface="DejaVu Sans" charset="0"/>
                </a:rPr>
                <a:t>Guest OS</a:t>
              </a:r>
            </a:p>
            <a:p>
              <a:pPr algn="ctr" defTabSz="457152">
                <a:lnSpc>
                  <a:spcPct val="93000"/>
                </a:lnSpc>
                <a:buClr>
                  <a:srgbClr val="000000"/>
                </a:buClr>
                <a:buSzPct val="100000"/>
                <a:buFont typeface="Times New Roman" charset="0"/>
                <a:buNone/>
                <a:defRPr/>
              </a:pPr>
              <a:r>
                <a:rPr lang="en-US" sz="1300" b="1" dirty="0">
                  <a:solidFill>
                    <a:schemeClr val="tx1"/>
                  </a:solidFill>
                  <a:latin typeface="Arial" charset="0"/>
                  <a:ea typeface="ＭＳ Ｐゴシック" charset="0"/>
                  <a:cs typeface="DejaVu Sans" charset="0"/>
                </a:rPr>
                <a:t>and Apps</a:t>
              </a:r>
            </a:p>
          </p:txBody>
        </p:sp>
      </p:grpSp>
      <p:grpSp>
        <p:nvGrpSpPr>
          <p:cNvPr id="9" name="Group 8"/>
          <p:cNvGrpSpPr/>
          <p:nvPr/>
        </p:nvGrpSpPr>
        <p:grpSpPr>
          <a:xfrm>
            <a:off x="6214603" y="4175295"/>
            <a:ext cx="2844329" cy="1049848"/>
            <a:chOff x="6253792" y="4162232"/>
            <a:chExt cx="2844329" cy="1049848"/>
          </a:xfrm>
        </p:grpSpPr>
        <p:sp>
          <p:nvSpPr>
            <p:cNvPr id="36" name="Rectangle 7"/>
            <p:cNvSpPr>
              <a:spLocks noChangeArrowheads="1"/>
            </p:cNvSpPr>
            <p:nvPr/>
          </p:nvSpPr>
          <p:spPr bwMode="auto">
            <a:xfrm>
              <a:off x="6253792" y="4162232"/>
              <a:ext cx="2844329" cy="1049848"/>
            </a:xfrm>
            <a:prstGeom prst="rect">
              <a:avLst/>
            </a:prstGeom>
            <a:ln>
              <a:headEnd/>
              <a:tailEnd/>
            </a:ln>
            <a:extLst/>
          </p:spPr>
          <p:style>
            <a:lnRef idx="0">
              <a:schemeClr val="accent1"/>
            </a:lnRef>
            <a:fillRef idx="3">
              <a:schemeClr val="accent1"/>
            </a:fillRef>
            <a:effectRef idx="3">
              <a:schemeClr val="accent1"/>
            </a:effectRef>
            <a:fontRef idx="minor">
              <a:schemeClr val="lt1"/>
            </a:fontRef>
          </p:style>
          <p:txBody>
            <a:bodyPr wrap="none" lIns="100794" tIns="50397" rIns="100794" bIns="50397"/>
            <a:lstStyle/>
            <a:p>
              <a:pPr defTabSz="457152">
                <a:lnSpc>
                  <a:spcPct val="93000"/>
                </a:lnSpc>
                <a:buClr>
                  <a:srgbClr val="000000"/>
                </a:buClr>
                <a:buSzPct val="100000"/>
                <a:buFont typeface="Times New Roman" charset="0"/>
                <a:buNone/>
                <a:defRPr/>
              </a:pPr>
              <a:r>
                <a:rPr lang="en-US" sz="1500" b="1" dirty="0">
                  <a:solidFill>
                    <a:srgbClr val="FFFFFF"/>
                  </a:solidFill>
                  <a:latin typeface="Arial" charset="0"/>
                  <a:ea typeface="ＭＳ Ｐゴシック" charset="0"/>
                  <a:cs typeface="DejaVu Sans" charset="0"/>
                </a:rPr>
                <a:t>Host OS</a:t>
              </a:r>
            </a:p>
          </p:txBody>
        </p:sp>
        <p:sp>
          <p:nvSpPr>
            <p:cNvPr id="197" name="Rectangle 196"/>
            <p:cNvSpPr>
              <a:spLocks noChangeArrowheads="1"/>
            </p:cNvSpPr>
            <p:nvPr/>
          </p:nvSpPr>
          <p:spPr bwMode="auto">
            <a:xfrm>
              <a:off x="6516186" y="4496475"/>
              <a:ext cx="1365069" cy="439108"/>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sz="1300" b="1" i="0" u="none" strike="noStrike" kern="0" cap="none" spc="0" normalizeH="0" baseline="0" noProof="0" dirty="0">
                <a:ln>
                  <a:noFill/>
                </a:ln>
                <a:solidFill>
                  <a:schemeClr val="bg2"/>
                </a:solidFill>
                <a:effectLst/>
                <a:uLnTx/>
                <a:uFillTx/>
                <a:latin typeface="Arial" charset="0"/>
                <a:ea typeface="ＭＳ Ｐゴシック" charset="0"/>
                <a:cs typeface="DejaVu Sans" charset="0"/>
              </a:endParaRPr>
            </a:p>
          </p:txBody>
        </p:sp>
        <p:sp>
          <p:nvSpPr>
            <p:cNvPr id="196" name="Rectangle 195"/>
            <p:cNvSpPr>
              <a:spLocks noChangeArrowheads="1"/>
            </p:cNvSpPr>
            <p:nvPr/>
          </p:nvSpPr>
          <p:spPr bwMode="auto">
            <a:xfrm>
              <a:off x="6435631" y="4585738"/>
              <a:ext cx="1365069" cy="439108"/>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sz="1300" b="1" i="0" u="none" strike="noStrike" kern="0" cap="none" spc="0" normalizeH="0" baseline="0" noProof="0" dirty="0">
                <a:ln>
                  <a:noFill/>
                </a:ln>
                <a:solidFill>
                  <a:schemeClr val="bg2"/>
                </a:solidFill>
                <a:effectLst/>
                <a:uLnTx/>
                <a:uFillTx/>
                <a:latin typeface="Arial" charset="0"/>
                <a:ea typeface="ＭＳ Ｐゴシック" charset="0"/>
                <a:cs typeface="DejaVu Sans" charset="0"/>
              </a:endParaRPr>
            </a:p>
          </p:txBody>
        </p:sp>
        <p:sp>
          <p:nvSpPr>
            <p:cNvPr id="195" name="Rectangle 194"/>
            <p:cNvSpPr>
              <a:spLocks noChangeArrowheads="1"/>
            </p:cNvSpPr>
            <p:nvPr/>
          </p:nvSpPr>
          <p:spPr bwMode="auto">
            <a:xfrm>
              <a:off x="6355077" y="4675001"/>
              <a:ext cx="1365069" cy="439108"/>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lang="en-US" sz="1300" b="1" kern="0" dirty="0" smtClean="0">
                  <a:solidFill>
                    <a:schemeClr val="bg2"/>
                  </a:solidFill>
                  <a:latin typeface="Arial" charset="0"/>
                  <a:ea typeface="ＭＳ Ｐゴシック" charset="0"/>
                  <a:cs typeface="DejaVu Sans" charset="0"/>
                </a:rPr>
                <a:t>Device Drivers</a:t>
              </a:r>
              <a:endParaRPr kumimoji="0" lang="en-US" sz="1300" b="1" i="0" u="none" strike="noStrike" kern="0" cap="none" spc="0" normalizeH="0" baseline="0" noProof="0" dirty="0">
                <a:ln>
                  <a:noFill/>
                </a:ln>
                <a:solidFill>
                  <a:schemeClr val="bg2"/>
                </a:solidFill>
                <a:effectLst/>
                <a:uLnTx/>
                <a:uFillTx/>
                <a:latin typeface="Arial" charset="0"/>
                <a:ea typeface="ＭＳ Ｐゴシック" charset="0"/>
                <a:cs typeface="DejaVu Sans" charset="0"/>
              </a:endParaRPr>
            </a:p>
          </p:txBody>
        </p:sp>
      </p:grpSp>
      <p:sp>
        <p:nvSpPr>
          <p:cNvPr id="59" name="AutoShape 28"/>
          <p:cNvSpPr>
            <a:spLocks noChangeArrowheads="1"/>
          </p:cNvSpPr>
          <p:nvPr/>
        </p:nvSpPr>
        <p:spPr bwMode="auto">
          <a:xfrm>
            <a:off x="7879457" y="4807131"/>
            <a:ext cx="363206" cy="613454"/>
          </a:xfrm>
          <a:prstGeom prst="downArrow">
            <a:avLst>
              <a:gd name="adj1" fmla="val 50000"/>
              <a:gd name="adj2" fmla="val 67247"/>
            </a:avLst>
          </a:prstGeom>
          <a:ln w="12700">
            <a:solidFill>
              <a:schemeClr val="tx1"/>
            </a:solidFill>
            <a:miter lim="800000"/>
            <a:headEnd/>
            <a:tailEnd/>
          </a:ln>
          <a:effectLst/>
          <a:extLst/>
        </p:spPr>
        <p:style>
          <a:lnRef idx="0">
            <a:scrgbClr r="0" g="0" b="0"/>
          </a:lnRef>
          <a:fillRef idx="1003">
            <a:schemeClr val="lt2"/>
          </a:fillRef>
          <a:effectRef idx="0">
            <a:scrgbClr r="0" g="0" b="0"/>
          </a:effectRef>
          <a:fontRef idx="major"/>
        </p:style>
        <p:txBody>
          <a:bodyPr wrap="none" lIns="100794" tIns="50397" rIns="100794" bIns="50397" anchor="ctr"/>
          <a:lstStyle/>
          <a:p>
            <a:pPr defTabSz="457152" hangingPunct="0">
              <a:lnSpc>
                <a:spcPct val="93000"/>
              </a:lnSpc>
              <a:buClr>
                <a:srgbClr val="000000"/>
              </a:buClr>
              <a:buSzPct val="100000"/>
              <a:buFont typeface="Times New Roman" charset="0"/>
              <a:buNone/>
              <a:defRPr/>
            </a:pPr>
            <a:endParaRPr lang="en-US" sz="1800">
              <a:solidFill>
                <a:srgbClr val="000000"/>
              </a:solidFill>
              <a:latin typeface="Arial" charset="0"/>
              <a:ea typeface="ＭＳ Ｐゴシック" charset="0"/>
              <a:cs typeface="DejaVu Sans" charset="0"/>
            </a:endParaRPr>
          </a:p>
        </p:txBody>
      </p:sp>
      <p:sp>
        <p:nvSpPr>
          <p:cNvPr id="54290" name="Rectangle 16"/>
          <p:cNvSpPr>
            <a:spLocks noChangeArrowheads="1"/>
          </p:cNvSpPr>
          <p:nvPr/>
        </p:nvSpPr>
        <p:spPr bwMode="auto">
          <a:xfrm>
            <a:off x="8483087" y="4512108"/>
            <a:ext cx="1941073" cy="532979"/>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lIns="100794" tIns="50397" rIns="100794" bIns="50397" anchor="b"/>
          <a:lstStyle/>
          <a:p>
            <a:pPr defTabSz="455613">
              <a:lnSpc>
                <a:spcPct val="93000"/>
              </a:lnSpc>
              <a:buClr>
                <a:srgbClr val="000000"/>
              </a:buClr>
              <a:buSzPct val="100000"/>
              <a:buFont typeface="Times New Roman" pitchFamily="18" charset="0"/>
              <a:buNone/>
            </a:pPr>
            <a:r>
              <a:rPr lang="en-US" sz="1300" b="1" dirty="0" smtClean="0">
                <a:solidFill>
                  <a:srgbClr val="000000"/>
                </a:solidFill>
                <a:latin typeface="Arial" pitchFamily="34" charset="0"/>
                <a:ea typeface="ＭＳ Ｐゴシック" pitchFamily="34" charset="-128"/>
              </a:rPr>
              <a:t>Ring-0</a:t>
            </a:r>
            <a:r>
              <a:rPr lang="en-US" sz="1300" b="1" dirty="0" smtClean="0">
                <a:solidFill>
                  <a:srgbClr val="FFFFFF"/>
                </a:solidFill>
                <a:latin typeface="Arial" pitchFamily="34" charset="0"/>
                <a:ea typeface="ＭＳ Ｐゴシック" pitchFamily="34" charset="-128"/>
              </a:rPr>
              <a:t> </a:t>
            </a:r>
            <a:r>
              <a:rPr lang="en-US" sz="1300" b="1" dirty="0" smtClean="0">
                <a:solidFill>
                  <a:srgbClr val="000000"/>
                </a:solidFill>
                <a:latin typeface="Arial" pitchFamily="34" charset="0"/>
                <a:ea typeface="ＭＳ Ｐゴシック" pitchFamily="34" charset="-128"/>
              </a:rPr>
              <a:t>VM Monitor </a:t>
            </a:r>
            <a:br>
              <a:rPr lang="en-US" sz="1300" b="1" dirty="0" smtClean="0">
                <a:solidFill>
                  <a:srgbClr val="000000"/>
                </a:solidFill>
                <a:latin typeface="Arial" pitchFamily="34" charset="0"/>
                <a:ea typeface="ＭＳ Ｐゴシック" pitchFamily="34" charset="-128"/>
              </a:rPr>
            </a:br>
            <a:r>
              <a:rPr lang="ja-JP" altLang="en-US" sz="1300" dirty="0" smtClean="0">
                <a:solidFill>
                  <a:srgbClr val="000000"/>
                </a:solidFill>
                <a:latin typeface="Arial" pitchFamily="34" charset="0"/>
                <a:ea typeface="ＭＳ Ｐゴシック" pitchFamily="34" charset="-128"/>
              </a:rPr>
              <a:t>“</a:t>
            </a:r>
            <a:r>
              <a:rPr lang="en-US" altLang="ja-JP" sz="1300" dirty="0" smtClean="0">
                <a:solidFill>
                  <a:srgbClr val="000000"/>
                </a:solidFill>
                <a:latin typeface="Arial" pitchFamily="34" charset="0"/>
                <a:ea typeface="ＭＳ Ｐゴシック" pitchFamily="34" charset="-128"/>
              </a:rPr>
              <a:t>Kernel</a:t>
            </a:r>
            <a:r>
              <a:rPr lang="ja-JP" altLang="en-US" sz="1300" dirty="0">
                <a:solidFill>
                  <a:srgbClr val="000000"/>
                </a:solidFill>
                <a:latin typeface="Arial" pitchFamily="34" charset="0"/>
                <a:ea typeface="ＭＳ Ｐゴシック" pitchFamily="34" charset="-128"/>
              </a:rPr>
              <a:t> </a:t>
            </a:r>
            <a:r>
              <a:rPr lang="ja-JP" altLang="en-US" sz="1300" dirty="0" smtClean="0">
                <a:solidFill>
                  <a:srgbClr val="000000"/>
                </a:solidFill>
                <a:latin typeface="Arial" pitchFamily="34" charset="0"/>
                <a:ea typeface="ＭＳ Ｐゴシック" pitchFamily="34" charset="-128"/>
              </a:rPr>
              <a:t>“</a:t>
            </a:r>
            <a:endParaRPr lang="en-US" sz="1300" dirty="0" smtClean="0">
              <a:solidFill>
                <a:srgbClr val="000000"/>
              </a:solidFill>
              <a:latin typeface="Arial" pitchFamily="34" charset="0"/>
              <a:ea typeface="ＭＳ Ｐゴシック" pitchFamily="34" charset="-128"/>
            </a:endParaRPr>
          </a:p>
        </p:txBody>
      </p:sp>
      <p:grpSp>
        <p:nvGrpSpPr>
          <p:cNvPr id="198" name="Group 197"/>
          <p:cNvGrpSpPr/>
          <p:nvPr/>
        </p:nvGrpSpPr>
        <p:grpSpPr>
          <a:xfrm>
            <a:off x="9843287" y="2708180"/>
            <a:ext cx="1807668" cy="1680175"/>
            <a:chOff x="2376803" y="2898898"/>
            <a:chExt cx="1807668" cy="1680175"/>
          </a:xfrm>
        </p:grpSpPr>
        <p:grpSp>
          <p:nvGrpSpPr>
            <p:cNvPr id="199" name="Group 198"/>
            <p:cNvGrpSpPr/>
            <p:nvPr/>
          </p:nvGrpSpPr>
          <p:grpSpPr>
            <a:xfrm>
              <a:off x="2376803" y="2898898"/>
              <a:ext cx="1807668" cy="1680175"/>
              <a:chOff x="2359551" y="2898898"/>
              <a:chExt cx="1807668" cy="1680175"/>
            </a:xfrm>
          </p:grpSpPr>
          <p:sp>
            <p:nvSpPr>
              <p:cNvPr id="201" name="Rectangle 6"/>
              <p:cNvSpPr>
                <a:spLocks noChangeArrowheads="1"/>
              </p:cNvSpPr>
              <p:nvPr/>
            </p:nvSpPr>
            <p:spPr bwMode="auto">
              <a:xfrm>
                <a:off x="2854452" y="2898898"/>
                <a:ext cx="1312767" cy="1015200"/>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wrap="none" lIns="100794" tIns="100800" rIns="100794" bIns="100800"/>
              <a:lstStyle/>
              <a:p>
                <a:pPr defTabSz="457152">
                  <a:lnSpc>
                    <a:spcPct val="93000"/>
                  </a:lnSpc>
                  <a:buClr>
                    <a:srgbClr val="000000"/>
                  </a:buClr>
                  <a:buSzPct val="100000"/>
                  <a:buFont typeface="Times New Roman" charset="0"/>
                  <a:buNone/>
                  <a:defRPr/>
                </a:pPr>
                <a:r>
                  <a:rPr lang="en-US" sz="1500" dirty="0">
                    <a:solidFill>
                      <a:srgbClr val="000000"/>
                    </a:solidFill>
                    <a:latin typeface="Arial" charset="0"/>
                    <a:ea typeface="ＭＳ Ｐゴシック" charset="0"/>
                    <a:cs typeface="DejaVu Sans" charset="0"/>
                  </a:rPr>
                  <a:t>VM</a:t>
                </a:r>
                <a:r>
                  <a:rPr lang="en-US" sz="1500" baseline="-25000" dirty="0">
                    <a:solidFill>
                      <a:srgbClr val="000000"/>
                    </a:solidFill>
                    <a:latin typeface="Arial" charset="0"/>
                    <a:ea typeface="ＭＳ Ｐゴシック" charset="0"/>
                    <a:cs typeface="DejaVu Sans" charset="0"/>
                  </a:rPr>
                  <a:t>n</a:t>
                </a:r>
              </a:p>
            </p:txBody>
          </p:sp>
          <p:sp>
            <p:nvSpPr>
              <p:cNvPr id="202" name="Rectangle 12"/>
              <p:cNvSpPr>
                <a:spLocks noChangeArrowheads="1"/>
              </p:cNvSpPr>
              <p:nvPr/>
            </p:nvSpPr>
            <p:spPr bwMode="auto">
              <a:xfrm>
                <a:off x="2607961" y="3234071"/>
                <a:ext cx="1312767" cy="1015200"/>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wrap="none" lIns="100794" tIns="100800" rIns="100794" bIns="100800"/>
              <a:lstStyle/>
              <a:p>
                <a:pPr defTabSz="457152">
                  <a:lnSpc>
                    <a:spcPct val="93000"/>
                  </a:lnSpc>
                  <a:buClr>
                    <a:srgbClr val="000000"/>
                  </a:buClr>
                  <a:buSzPct val="100000"/>
                  <a:buFont typeface="Times New Roman" charset="0"/>
                  <a:buNone/>
                  <a:defRPr/>
                </a:pPr>
                <a:r>
                  <a:rPr lang="en-US" sz="1500">
                    <a:solidFill>
                      <a:srgbClr val="000000"/>
                    </a:solidFill>
                    <a:latin typeface="Arial" charset="0"/>
                    <a:ea typeface="ＭＳ Ｐゴシック" charset="0"/>
                    <a:cs typeface="DejaVu Sans" charset="0"/>
                  </a:rPr>
                  <a:t>VM</a:t>
                </a:r>
                <a:r>
                  <a:rPr lang="en-US" sz="1500" baseline="-25000">
                    <a:solidFill>
                      <a:srgbClr val="000000"/>
                    </a:solidFill>
                    <a:latin typeface="Arial" charset="0"/>
                    <a:ea typeface="ＭＳ Ｐゴシック" charset="0"/>
                    <a:cs typeface="DejaVu Sans" charset="0"/>
                  </a:rPr>
                  <a:t>1</a:t>
                </a:r>
              </a:p>
            </p:txBody>
          </p:sp>
          <p:sp>
            <p:nvSpPr>
              <p:cNvPr id="203" name="Rectangle 13"/>
              <p:cNvSpPr>
                <a:spLocks noChangeArrowheads="1"/>
              </p:cNvSpPr>
              <p:nvPr/>
            </p:nvSpPr>
            <p:spPr bwMode="auto">
              <a:xfrm>
                <a:off x="2359551" y="3563873"/>
                <a:ext cx="1314687" cy="1015200"/>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wrap="none" lIns="100794" tIns="100800" rIns="100794" bIns="100800"/>
              <a:lstStyle/>
              <a:p>
                <a:pPr defTabSz="457152">
                  <a:lnSpc>
                    <a:spcPct val="93000"/>
                  </a:lnSpc>
                  <a:buClr>
                    <a:srgbClr val="000000"/>
                  </a:buClr>
                  <a:buSzPct val="100000"/>
                  <a:buFont typeface="Times New Roman" charset="0"/>
                  <a:buNone/>
                  <a:defRPr/>
                </a:pPr>
                <a:r>
                  <a:rPr lang="en-US" sz="1500" dirty="0">
                    <a:solidFill>
                      <a:srgbClr val="000000"/>
                    </a:solidFill>
                    <a:latin typeface="Arial" charset="0"/>
                    <a:ea typeface="ＭＳ Ｐゴシック" charset="0"/>
                    <a:cs typeface="DejaVu Sans" charset="0"/>
                  </a:rPr>
                  <a:t>VM</a:t>
                </a:r>
                <a:r>
                  <a:rPr lang="en-US" sz="1500" baseline="-25000" dirty="0">
                    <a:solidFill>
                      <a:srgbClr val="000000"/>
                    </a:solidFill>
                    <a:latin typeface="Arial" charset="0"/>
                    <a:ea typeface="ＭＳ Ｐゴシック" charset="0"/>
                    <a:cs typeface="DejaVu Sans" charset="0"/>
                  </a:rPr>
                  <a:t>0</a:t>
                </a:r>
              </a:p>
            </p:txBody>
          </p:sp>
        </p:grpSp>
        <p:sp>
          <p:nvSpPr>
            <p:cNvPr id="200" name="Rectangle 199"/>
            <p:cNvSpPr>
              <a:spLocks noChangeArrowheads="1"/>
            </p:cNvSpPr>
            <p:nvPr/>
          </p:nvSpPr>
          <p:spPr bwMode="auto">
            <a:xfrm>
              <a:off x="2458793" y="3963842"/>
              <a:ext cx="1150706" cy="557468"/>
            </a:xfrm>
            <a:prstGeom prst="rect">
              <a:avLst/>
            </a:prstGeom>
            <a:ln>
              <a:headEnd/>
              <a:tailEnd/>
            </a:ln>
            <a:extLst/>
          </p:spPr>
          <p:style>
            <a:lnRef idx="0">
              <a:schemeClr val="dk1"/>
            </a:lnRef>
            <a:fillRef idx="3">
              <a:schemeClr val="dk1"/>
            </a:fillRef>
            <a:effectRef idx="3">
              <a:schemeClr val="dk1"/>
            </a:effectRef>
            <a:fontRef idx="minor">
              <a:schemeClr val="lt1"/>
            </a:fontRef>
          </p:style>
          <p:txBody>
            <a:bodyPr wrap="none" lIns="100794" tIns="50397" rIns="100794" bIns="50397" anchor="ctr"/>
            <a:lstStyle/>
            <a:p>
              <a:pPr algn="ctr" defTabSz="457152">
                <a:lnSpc>
                  <a:spcPct val="93000"/>
                </a:lnSpc>
                <a:buClr>
                  <a:srgbClr val="000000"/>
                </a:buClr>
                <a:buSzPct val="100000"/>
                <a:buFont typeface="Times New Roman" charset="0"/>
                <a:buNone/>
                <a:defRPr/>
              </a:pPr>
              <a:r>
                <a:rPr lang="en-US" sz="1300" b="1" dirty="0">
                  <a:solidFill>
                    <a:schemeClr val="tx1"/>
                  </a:solidFill>
                  <a:latin typeface="Arial" charset="0"/>
                  <a:ea typeface="ＭＳ Ｐゴシック" charset="0"/>
                  <a:cs typeface="DejaVu Sans" charset="0"/>
                </a:rPr>
                <a:t>Guest OS</a:t>
              </a:r>
            </a:p>
            <a:p>
              <a:pPr algn="ctr" defTabSz="457152">
                <a:lnSpc>
                  <a:spcPct val="93000"/>
                </a:lnSpc>
                <a:buClr>
                  <a:srgbClr val="000000"/>
                </a:buClr>
                <a:buSzPct val="100000"/>
                <a:buFont typeface="Times New Roman" charset="0"/>
                <a:buNone/>
                <a:defRPr/>
              </a:pPr>
              <a:r>
                <a:rPr lang="en-US" sz="1300" b="1" dirty="0">
                  <a:solidFill>
                    <a:schemeClr val="tx1"/>
                  </a:solidFill>
                  <a:latin typeface="Arial" charset="0"/>
                  <a:ea typeface="ＭＳ Ｐゴシック" charset="0"/>
                  <a:cs typeface="DejaVu Sans" charset="0"/>
                </a:rPr>
                <a:t>and Apps</a:t>
              </a:r>
            </a:p>
          </p:txBody>
        </p:sp>
      </p:grpSp>
      <p:grpSp>
        <p:nvGrpSpPr>
          <p:cNvPr id="11" name="Group 10"/>
          <p:cNvGrpSpPr/>
          <p:nvPr/>
        </p:nvGrpSpPr>
        <p:grpSpPr>
          <a:xfrm>
            <a:off x="6214603" y="2708180"/>
            <a:ext cx="910778" cy="862458"/>
            <a:chOff x="6214603" y="2812851"/>
            <a:chExt cx="910778" cy="862458"/>
          </a:xfrm>
        </p:grpSpPr>
        <p:sp>
          <p:nvSpPr>
            <p:cNvPr id="54286" name="Rectangle 9"/>
            <p:cNvSpPr>
              <a:spLocks noChangeArrowheads="1"/>
            </p:cNvSpPr>
            <p:nvPr/>
          </p:nvSpPr>
          <p:spPr bwMode="auto">
            <a:xfrm>
              <a:off x="6516979" y="2812851"/>
              <a:ext cx="608402" cy="610766"/>
            </a:xfrm>
            <a:prstGeom prst="rect">
              <a:avLst/>
            </a:prstGeom>
            <a:gradFill>
              <a:gsLst>
                <a:gs pos="0">
                  <a:srgbClr val="00A900"/>
                </a:gs>
                <a:gs pos="80000">
                  <a:srgbClr val="00D200"/>
                </a:gs>
                <a:gs pos="100000">
                  <a:srgbClr val="00D700"/>
                </a:gs>
              </a:gsLst>
            </a:gradFill>
            <a:ln>
              <a:headEnd/>
              <a:tailEnd/>
            </a:ln>
          </p:spPr>
          <p:style>
            <a:lnRef idx="0">
              <a:schemeClr val="accent1"/>
            </a:lnRef>
            <a:fillRef idx="3">
              <a:schemeClr val="accent1"/>
            </a:fillRef>
            <a:effectRef idx="3">
              <a:schemeClr val="accent1"/>
            </a:effectRef>
            <a:fontRef idx="minor">
              <a:schemeClr val="lt1"/>
            </a:fontRef>
          </p:style>
          <p:txBody>
            <a:bodyPr wrap="none" lIns="100794" tIns="50397" rIns="100794" bIns="50397" anchor="ctr"/>
            <a:lstStyle/>
            <a:p>
              <a:pPr defTabSz="455613" hangingPunct="0">
                <a:lnSpc>
                  <a:spcPct val="93000"/>
                </a:lnSpc>
                <a:buClr>
                  <a:srgbClr val="000000"/>
                </a:buClr>
                <a:buSzPct val="100000"/>
                <a:buFont typeface="Times New Roman" pitchFamily="18" charset="0"/>
                <a:buNone/>
              </a:pPr>
              <a:endParaRPr lang="en-US" sz="1800" smtClean="0">
                <a:solidFill>
                  <a:schemeClr val="bg2"/>
                </a:solidFill>
                <a:latin typeface="Arial" pitchFamily="34" charset="0"/>
                <a:ea typeface="ＭＳ Ｐゴシック" pitchFamily="34" charset="-128"/>
              </a:endParaRPr>
            </a:p>
          </p:txBody>
        </p:sp>
        <p:sp>
          <p:nvSpPr>
            <p:cNvPr id="54287" name="Rectangle 10"/>
            <p:cNvSpPr>
              <a:spLocks noChangeArrowheads="1"/>
            </p:cNvSpPr>
            <p:nvPr/>
          </p:nvSpPr>
          <p:spPr bwMode="auto">
            <a:xfrm>
              <a:off x="6366751" y="2940138"/>
              <a:ext cx="608402" cy="609325"/>
            </a:xfrm>
            <a:prstGeom prst="rect">
              <a:avLst/>
            </a:prstGeom>
            <a:gradFill>
              <a:gsLst>
                <a:gs pos="0">
                  <a:srgbClr val="00A900"/>
                </a:gs>
                <a:gs pos="80000">
                  <a:srgbClr val="00D200"/>
                </a:gs>
                <a:gs pos="100000">
                  <a:srgbClr val="00D700"/>
                </a:gs>
              </a:gsLst>
            </a:gradFill>
            <a:ln>
              <a:headEnd/>
              <a:tailEnd/>
            </a:ln>
          </p:spPr>
          <p:style>
            <a:lnRef idx="0">
              <a:schemeClr val="accent1"/>
            </a:lnRef>
            <a:fillRef idx="3">
              <a:schemeClr val="accent1"/>
            </a:fillRef>
            <a:effectRef idx="3">
              <a:schemeClr val="accent1"/>
            </a:effectRef>
            <a:fontRef idx="minor">
              <a:schemeClr val="lt1"/>
            </a:fontRef>
          </p:style>
          <p:txBody>
            <a:bodyPr wrap="none" lIns="100794" tIns="50397" rIns="100794" bIns="50397" anchor="ctr"/>
            <a:lstStyle/>
            <a:p>
              <a:pPr defTabSz="455613" hangingPunct="0">
                <a:lnSpc>
                  <a:spcPct val="93000"/>
                </a:lnSpc>
                <a:buClr>
                  <a:srgbClr val="000000"/>
                </a:buClr>
                <a:buSzPct val="100000"/>
                <a:buFont typeface="Times New Roman" pitchFamily="18" charset="0"/>
                <a:buNone/>
              </a:pPr>
              <a:endParaRPr lang="en-US" sz="1800" smtClean="0">
                <a:solidFill>
                  <a:schemeClr val="bg2"/>
                </a:solidFill>
                <a:latin typeface="Arial" pitchFamily="34" charset="0"/>
                <a:ea typeface="ＭＳ Ｐゴシック" pitchFamily="34" charset="-128"/>
              </a:endParaRPr>
            </a:p>
          </p:txBody>
        </p:sp>
        <p:sp>
          <p:nvSpPr>
            <p:cNvPr id="54295" name="Rectangle 21"/>
            <p:cNvSpPr>
              <a:spLocks noChangeArrowheads="1"/>
            </p:cNvSpPr>
            <p:nvPr/>
          </p:nvSpPr>
          <p:spPr bwMode="auto">
            <a:xfrm>
              <a:off x="6214603" y="3065984"/>
              <a:ext cx="610322" cy="609325"/>
            </a:xfrm>
            <a:prstGeom prst="rect">
              <a:avLst/>
            </a:prstGeom>
            <a:gradFill>
              <a:gsLst>
                <a:gs pos="0">
                  <a:srgbClr val="00A900"/>
                </a:gs>
                <a:gs pos="80000">
                  <a:srgbClr val="00D200"/>
                </a:gs>
                <a:gs pos="100000">
                  <a:srgbClr val="00D700"/>
                </a:gs>
              </a:gsLst>
            </a:gradFill>
            <a:ln>
              <a:headEnd/>
              <a:tailEnd/>
            </a:ln>
          </p:spPr>
          <p:style>
            <a:lnRef idx="0">
              <a:schemeClr val="accent1"/>
            </a:lnRef>
            <a:fillRef idx="3">
              <a:schemeClr val="accent1"/>
            </a:fillRef>
            <a:effectRef idx="3">
              <a:schemeClr val="accent1"/>
            </a:effectRef>
            <a:fontRef idx="minor">
              <a:schemeClr val="lt1"/>
            </a:fontRef>
          </p:style>
          <p:txBody>
            <a:bodyPr wrap="none" lIns="100794" tIns="50397" rIns="100794" bIns="50397" anchor="ctr"/>
            <a:lstStyle/>
            <a:p>
              <a:pPr defTabSz="455613">
                <a:lnSpc>
                  <a:spcPct val="93000"/>
                </a:lnSpc>
                <a:buClr>
                  <a:srgbClr val="000000"/>
                </a:buClr>
                <a:buSzPct val="100000"/>
                <a:buFont typeface="Times New Roman" pitchFamily="18" charset="0"/>
                <a:buNone/>
              </a:pPr>
              <a:r>
                <a:rPr lang="en-US" sz="1300" b="1" dirty="0" smtClean="0">
                  <a:solidFill>
                    <a:schemeClr val="bg2"/>
                  </a:solidFill>
                  <a:latin typeface="Arial" pitchFamily="34" charset="0"/>
                  <a:ea typeface="ＭＳ Ｐゴシック" pitchFamily="34" charset="-128"/>
                </a:rPr>
                <a:t>User</a:t>
              </a:r>
              <a:br>
                <a:rPr lang="en-US" sz="1300" b="1" dirty="0" smtClean="0">
                  <a:solidFill>
                    <a:schemeClr val="bg2"/>
                  </a:solidFill>
                  <a:latin typeface="Arial" pitchFamily="34" charset="0"/>
                  <a:ea typeface="ＭＳ Ｐゴシック" pitchFamily="34" charset="-128"/>
                </a:rPr>
              </a:br>
              <a:r>
                <a:rPr lang="en-US" sz="1300" b="1" dirty="0" smtClean="0">
                  <a:solidFill>
                    <a:schemeClr val="bg2"/>
                  </a:solidFill>
                  <a:latin typeface="Arial" pitchFamily="34" charset="0"/>
                  <a:ea typeface="ＭＳ Ｐゴシック" pitchFamily="34" charset="-128"/>
                </a:rPr>
                <a:t>Apps</a:t>
              </a:r>
            </a:p>
          </p:txBody>
        </p:sp>
      </p:grpSp>
      <p:grpSp>
        <p:nvGrpSpPr>
          <p:cNvPr id="12" name="Group 11"/>
          <p:cNvGrpSpPr/>
          <p:nvPr/>
        </p:nvGrpSpPr>
        <p:grpSpPr>
          <a:xfrm>
            <a:off x="7550331" y="2708180"/>
            <a:ext cx="1848239" cy="1142305"/>
            <a:chOff x="7550331" y="2728949"/>
            <a:chExt cx="1848239" cy="1142305"/>
          </a:xfrm>
        </p:grpSpPr>
        <p:sp>
          <p:nvSpPr>
            <p:cNvPr id="51" name="Rectangle 20"/>
            <p:cNvSpPr>
              <a:spLocks noChangeArrowheads="1"/>
            </p:cNvSpPr>
            <p:nvPr/>
          </p:nvSpPr>
          <p:spPr bwMode="auto">
            <a:xfrm>
              <a:off x="7550331" y="2728949"/>
              <a:ext cx="1848239" cy="1142305"/>
            </a:xfrm>
            <a:prstGeom prst="rect">
              <a:avLst/>
            </a:prstGeom>
            <a:ln>
              <a:headEnd/>
              <a:tailEnd/>
            </a:ln>
            <a:extLst/>
          </p:spPr>
          <p:style>
            <a:lnRef idx="0">
              <a:schemeClr val="accent5"/>
            </a:lnRef>
            <a:fillRef idx="3">
              <a:schemeClr val="accent5"/>
            </a:fillRef>
            <a:effectRef idx="3">
              <a:schemeClr val="accent5"/>
            </a:effectRef>
            <a:fontRef idx="minor">
              <a:schemeClr val="lt1"/>
            </a:fontRef>
          </p:style>
          <p:txBody>
            <a:bodyPr wrap="none" lIns="100794" tIns="50397" rIns="100794" bIns="50397"/>
            <a:lstStyle/>
            <a:p>
              <a:pPr defTabSz="457152">
                <a:lnSpc>
                  <a:spcPct val="93000"/>
                </a:lnSpc>
                <a:buClr>
                  <a:srgbClr val="000000"/>
                </a:buClr>
                <a:buSzPct val="100000"/>
                <a:buFont typeface="Times New Roman" charset="0"/>
                <a:buNone/>
                <a:defRPr/>
              </a:pPr>
              <a:r>
                <a:rPr lang="en-US" sz="1300" b="1" dirty="0">
                  <a:solidFill>
                    <a:srgbClr val="000000"/>
                  </a:solidFill>
                  <a:latin typeface="Arial" charset="0"/>
                  <a:ea typeface="ＭＳ Ｐゴシック" charset="0"/>
                  <a:cs typeface="DejaVu Sans" charset="0"/>
                </a:rPr>
                <a:t>User-level VMM</a:t>
              </a:r>
            </a:p>
          </p:txBody>
        </p:sp>
        <p:sp>
          <p:nvSpPr>
            <p:cNvPr id="204" name="Rectangle 203"/>
            <p:cNvSpPr>
              <a:spLocks noChangeArrowheads="1"/>
            </p:cNvSpPr>
            <p:nvPr/>
          </p:nvSpPr>
          <p:spPr bwMode="auto">
            <a:xfrm>
              <a:off x="7870382" y="3094378"/>
              <a:ext cx="1365069" cy="439108"/>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sz="1300" b="1" i="0" u="none" strike="noStrike" kern="0" cap="none" spc="0" normalizeH="0" baseline="0" noProof="0" dirty="0">
                <a:ln>
                  <a:noFill/>
                </a:ln>
                <a:solidFill>
                  <a:schemeClr val="bg2"/>
                </a:solidFill>
                <a:effectLst/>
                <a:uLnTx/>
                <a:uFillTx/>
                <a:latin typeface="Arial" charset="0"/>
                <a:ea typeface="ＭＳ Ｐゴシック" charset="0"/>
                <a:cs typeface="DejaVu Sans" charset="0"/>
              </a:endParaRPr>
            </a:p>
          </p:txBody>
        </p:sp>
        <p:sp>
          <p:nvSpPr>
            <p:cNvPr id="205" name="Rectangle 204"/>
            <p:cNvSpPr>
              <a:spLocks noChangeArrowheads="1"/>
            </p:cNvSpPr>
            <p:nvPr/>
          </p:nvSpPr>
          <p:spPr bwMode="auto">
            <a:xfrm>
              <a:off x="7789827" y="3183641"/>
              <a:ext cx="1365069" cy="439108"/>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sz="1300" b="1" i="0" u="none" strike="noStrike" kern="0" cap="none" spc="0" normalizeH="0" baseline="0" noProof="0" dirty="0">
                <a:ln>
                  <a:noFill/>
                </a:ln>
                <a:solidFill>
                  <a:schemeClr val="bg2"/>
                </a:solidFill>
                <a:effectLst/>
                <a:uLnTx/>
                <a:uFillTx/>
                <a:latin typeface="Arial" charset="0"/>
                <a:ea typeface="ＭＳ Ｐゴシック" charset="0"/>
                <a:cs typeface="DejaVu Sans" charset="0"/>
              </a:endParaRPr>
            </a:p>
          </p:txBody>
        </p:sp>
        <p:sp>
          <p:nvSpPr>
            <p:cNvPr id="206" name="Rectangle 205"/>
            <p:cNvSpPr>
              <a:spLocks noChangeArrowheads="1"/>
            </p:cNvSpPr>
            <p:nvPr/>
          </p:nvSpPr>
          <p:spPr bwMode="auto">
            <a:xfrm>
              <a:off x="7709273" y="3272904"/>
              <a:ext cx="1365069" cy="439108"/>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lang="en-US" sz="1300" b="1" kern="0" dirty="0" smtClean="0">
                  <a:solidFill>
                    <a:schemeClr val="bg2"/>
                  </a:solidFill>
                  <a:latin typeface="Arial" charset="0"/>
                  <a:ea typeface="ＭＳ Ｐゴシック" charset="0"/>
                  <a:cs typeface="DejaVu Sans" charset="0"/>
                </a:rPr>
                <a:t>Device Models</a:t>
              </a:r>
              <a:endParaRPr kumimoji="0" lang="en-US" sz="1300" b="1" i="0" u="none" strike="noStrike" kern="0" cap="none" spc="0" normalizeH="0" baseline="0" noProof="0" dirty="0">
                <a:ln>
                  <a:noFill/>
                </a:ln>
                <a:solidFill>
                  <a:schemeClr val="bg2"/>
                </a:solidFill>
                <a:effectLst/>
                <a:uLnTx/>
                <a:uFillTx/>
                <a:latin typeface="Arial" charset="0"/>
                <a:ea typeface="ＭＳ Ｐゴシック" charset="0"/>
                <a:cs typeface="DejaVu Sans" charset="0"/>
              </a:endParaRPr>
            </a:p>
          </p:txBody>
        </p:sp>
      </p:grpSp>
      <p:sp>
        <p:nvSpPr>
          <p:cNvPr id="60" name="AutoShape 29"/>
          <p:cNvSpPr>
            <a:spLocks noChangeArrowheads="1"/>
          </p:cNvSpPr>
          <p:nvPr/>
        </p:nvSpPr>
        <p:spPr bwMode="auto">
          <a:xfrm rot="1224289">
            <a:off x="7931826" y="3767039"/>
            <a:ext cx="391799" cy="580220"/>
          </a:xfrm>
          <a:prstGeom prst="downArrow">
            <a:avLst>
              <a:gd name="adj1" fmla="val 50000"/>
              <a:gd name="adj2" fmla="val 48980"/>
            </a:avLst>
          </a:prstGeom>
          <a:ln w="12700">
            <a:solidFill>
              <a:schemeClr val="tx1"/>
            </a:solidFill>
            <a:miter lim="800000"/>
            <a:headEnd/>
            <a:tailEnd/>
          </a:ln>
          <a:effectLst/>
          <a:extLst/>
        </p:spPr>
        <p:style>
          <a:lnRef idx="0">
            <a:scrgbClr r="0" g="0" b="0"/>
          </a:lnRef>
          <a:fillRef idx="1003">
            <a:schemeClr val="lt2"/>
          </a:fillRef>
          <a:effectRef idx="0">
            <a:scrgbClr r="0" g="0" b="0"/>
          </a:effectRef>
          <a:fontRef idx="major"/>
        </p:style>
        <p:txBody>
          <a:bodyPr wrap="none" lIns="100794" tIns="50397" rIns="100794" bIns="50397" anchor="ctr"/>
          <a:lstStyle/>
          <a:p>
            <a:pPr defTabSz="457152" hangingPunct="0">
              <a:lnSpc>
                <a:spcPct val="93000"/>
              </a:lnSpc>
              <a:buClr>
                <a:srgbClr val="000000"/>
              </a:buClr>
              <a:buSzPct val="100000"/>
              <a:buFont typeface="Times New Roman" charset="0"/>
              <a:buNone/>
              <a:defRPr/>
            </a:pPr>
            <a:endParaRPr lang="en-US" sz="1800">
              <a:solidFill>
                <a:srgbClr val="000000"/>
              </a:solidFill>
              <a:latin typeface="Arial" charset="0"/>
              <a:ea typeface="ＭＳ Ｐゴシック" charset="0"/>
              <a:cs typeface="DejaVu Sans" charset="0"/>
            </a:endParaRPr>
          </a:p>
        </p:txBody>
      </p:sp>
      <p:sp>
        <p:nvSpPr>
          <p:cNvPr id="58" name="AutoShape 27"/>
          <p:cNvSpPr>
            <a:spLocks noChangeArrowheads="1"/>
          </p:cNvSpPr>
          <p:nvPr/>
        </p:nvSpPr>
        <p:spPr bwMode="auto">
          <a:xfrm rot="6407010">
            <a:off x="8897806" y="3418758"/>
            <a:ext cx="616220" cy="1625605"/>
          </a:xfrm>
          <a:prstGeom prst="curvedLeftArrow">
            <a:avLst>
              <a:gd name="adj1" fmla="val 26778"/>
              <a:gd name="adj2" fmla="val 65227"/>
              <a:gd name="adj3" fmla="val 33157"/>
            </a:avLst>
          </a:prstGeom>
          <a:ln w="12700">
            <a:solidFill>
              <a:schemeClr val="tx1"/>
            </a:solidFill>
            <a:miter lim="800000"/>
            <a:headEnd/>
            <a:tailEnd/>
          </a:ln>
          <a:effectLst/>
          <a:extLst/>
        </p:spPr>
        <p:style>
          <a:lnRef idx="0">
            <a:scrgbClr r="0" g="0" b="0"/>
          </a:lnRef>
          <a:fillRef idx="1003">
            <a:schemeClr val="lt2"/>
          </a:fillRef>
          <a:effectRef idx="0">
            <a:scrgbClr r="0" g="0" b="0"/>
          </a:effectRef>
          <a:fontRef idx="major"/>
        </p:style>
        <p:txBody>
          <a:bodyPr wrap="none" lIns="100794" tIns="50397" rIns="100794" bIns="50397" anchor="ctr"/>
          <a:lstStyle/>
          <a:p>
            <a:pPr defTabSz="457152" hangingPunct="0">
              <a:lnSpc>
                <a:spcPct val="93000"/>
              </a:lnSpc>
              <a:buClr>
                <a:srgbClr val="000000"/>
              </a:buClr>
              <a:buSzPct val="100000"/>
              <a:buFont typeface="Times New Roman" charset="0"/>
              <a:buNone/>
              <a:defRPr/>
            </a:pPr>
            <a:endParaRPr lang="en-US" sz="1800">
              <a:solidFill>
                <a:srgbClr val="000000"/>
              </a:solidFill>
              <a:latin typeface="Arial" charset="0"/>
              <a:ea typeface="ＭＳ Ｐゴシック" charset="0"/>
              <a:cs typeface="DejaVu Sans" charset="0"/>
            </a:endParaRPr>
          </a:p>
        </p:txBody>
      </p:sp>
    </p:spTree>
    <p:extLst>
      <p:ext uri="{BB962C8B-B14F-4D97-AF65-F5344CB8AC3E}">
        <p14:creationId xmlns:p14="http://schemas.microsoft.com/office/powerpoint/2010/main" val="1680041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0" y="1447800"/>
            <a:ext cx="12187238" cy="5411788"/>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FFFFFF"/>
              </a:solidFill>
              <a:effectLst/>
              <a:uLnTx/>
              <a:uFillTx/>
              <a:latin typeface="Times New Roman"/>
              <a:ea typeface="+mn-ea"/>
              <a:cs typeface="+mn-cs"/>
            </a:endParaRPr>
          </a:p>
        </p:txBody>
      </p:sp>
      <p:sp>
        <p:nvSpPr>
          <p:cNvPr id="56321" name="Title 1"/>
          <p:cNvSpPr>
            <a:spLocks noGrp="1"/>
          </p:cNvSpPr>
          <p:nvPr>
            <p:ph type="title"/>
          </p:nvPr>
        </p:nvSpPr>
        <p:spPr>
          <a:xfrm>
            <a:off x="608403" y="382707"/>
            <a:ext cx="10970433" cy="1142304"/>
          </a:xfrm>
        </p:spPr>
        <p:txBody>
          <a:bodyPr/>
          <a:lstStyle/>
          <a:p>
            <a:pPr eaLnBrk="1" hangingPunct="1"/>
            <a:r>
              <a:rPr lang="en-US" sz="6000" dirty="0">
                <a:latin typeface="Calibri" pitchFamily="34" charset="0"/>
                <a:ea typeface="ＭＳ Ｐゴシック" pitchFamily="34" charset="-128"/>
                <a:cs typeface="Calibri" pitchFamily="34" charset="0"/>
              </a:rPr>
              <a:t>Xen: Type 1 with a Twist</a:t>
            </a:r>
            <a:endParaRPr lang="en-US" sz="6000" dirty="0" smtClean="0">
              <a:latin typeface="Calibri" pitchFamily="34" charset="0"/>
              <a:ea typeface="ＭＳ Ｐゴシック" pitchFamily="34" charset="-128"/>
              <a:cs typeface="Calibri" pitchFamily="34" charset="0"/>
            </a:endParaRPr>
          </a:p>
        </p:txBody>
      </p:sp>
      <p:sp>
        <p:nvSpPr>
          <p:cNvPr id="56323"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eaLnBrk="1"/>
            <a:fld id="{A9C7BBDF-CAB2-462A-9E33-27A33BC82580}" type="slidenum">
              <a:rPr lang="en-US" sz="1400">
                <a:solidFill>
                  <a:srgbClr val="FFFFFF"/>
                </a:solidFill>
              </a:rPr>
              <a:pPr eaLnBrk="1"/>
              <a:t>42</a:t>
            </a:fld>
            <a:endParaRPr lang="en-US" sz="1400" dirty="0">
              <a:solidFill>
                <a:srgbClr val="FFFFFF"/>
              </a:solidFill>
            </a:endParaRPr>
          </a:p>
        </p:txBody>
      </p:sp>
      <p:sp>
        <p:nvSpPr>
          <p:cNvPr id="8" name="Rectangle 7"/>
          <p:cNvSpPr>
            <a:spLocks noChangeArrowheads="1"/>
          </p:cNvSpPr>
          <p:nvPr/>
        </p:nvSpPr>
        <p:spPr bwMode="auto">
          <a:xfrm>
            <a:off x="431514" y="1698171"/>
            <a:ext cx="5961521" cy="435906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defTabSz="457152" hangingPunct="0">
              <a:lnSpc>
                <a:spcPct val="93000"/>
              </a:lnSpc>
              <a:buClr>
                <a:srgbClr val="000000"/>
              </a:buClr>
              <a:buSzPct val="100000"/>
              <a:buFont typeface="Times New Roman" charset="0"/>
              <a:buNone/>
              <a:defRPr/>
            </a:pPr>
            <a:endParaRPr lang="en-US" sz="1800">
              <a:solidFill>
                <a:srgbClr val="FFFFFF"/>
              </a:solidFill>
              <a:latin typeface="Verdana"/>
              <a:ea typeface="ＭＳ Ｐゴシック" pitchFamily="34" charset="-128"/>
            </a:endParaRPr>
          </a:p>
        </p:txBody>
      </p:sp>
      <p:sp>
        <p:nvSpPr>
          <p:cNvPr id="12" name="Rectangle 8"/>
          <p:cNvSpPr>
            <a:spLocks noChangeArrowheads="1"/>
          </p:cNvSpPr>
          <p:nvPr/>
        </p:nvSpPr>
        <p:spPr bwMode="auto">
          <a:xfrm>
            <a:off x="681348" y="1841864"/>
            <a:ext cx="2427612" cy="2704010"/>
          </a:xfrm>
          <a:prstGeom prst="rect">
            <a:avLst/>
          </a:prstGeom>
          <a:ln>
            <a:headEnd/>
            <a:tailEnd/>
          </a:ln>
          <a:extLst/>
        </p:spPr>
        <p:style>
          <a:lnRef idx="0">
            <a:schemeClr val="accent5"/>
          </a:lnRef>
          <a:fillRef idx="3">
            <a:schemeClr val="accent5"/>
          </a:fillRef>
          <a:effectRef idx="3">
            <a:schemeClr val="accent5"/>
          </a:effectRef>
          <a:fontRef idx="minor">
            <a:schemeClr val="lt1"/>
          </a:fontRef>
        </p:style>
        <p:txBody>
          <a:bodyPr wrap="none" lIns="100794" tIns="100800" rIns="100794" bIns="100800"/>
          <a:lstStyle/>
          <a:p>
            <a:pPr defTabSz="457152">
              <a:lnSpc>
                <a:spcPct val="93000"/>
              </a:lnSpc>
              <a:buClr>
                <a:srgbClr val="000000"/>
              </a:buClr>
              <a:buSzPct val="100000"/>
              <a:buFont typeface="Times New Roman" charset="0"/>
              <a:buNone/>
              <a:defRPr/>
            </a:pPr>
            <a:r>
              <a:rPr lang="en-US" sz="1500" dirty="0" smtClean="0">
                <a:solidFill>
                  <a:srgbClr val="000000"/>
                </a:solidFill>
                <a:latin typeface="Arial" charset="0"/>
                <a:ea typeface="ＭＳ Ｐゴシック" charset="0"/>
                <a:cs typeface="DejaVu Sans" charset="0"/>
              </a:rPr>
              <a:t>Control</a:t>
            </a:r>
            <a:r>
              <a:rPr lang="en-US" sz="1500" dirty="0">
                <a:solidFill>
                  <a:srgbClr val="000000"/>
                </a:solidFill>
                <a:latin typeface="Arial" charset="0"/>
                <a:ea typeface="ＭＳ Ｐゴシック" charset="0"/>
                <a:cs typeface="DejaVu Sans" charset="0"/>
              </a:rPr>
              <a:t> </a:t>
            </a:r>
            <a:r>
              <a:rPr lang="en-US" sz="1500" dirty="0" smtClean="0">
                <a:solidFill>
                  <a:srgbClr val="000000"/>
                </a:solidFill>
                <a:latin typeface="Arial" charset="0"/>
                <a:ea typeface="ＭＳ Ｐゴシック" charset="0"/>
                <a:cs typeface="DejaVu Sans" charset="0"/>
              </a:rPr>
              <a:t>domain </a:t>
            </a:r>
            <a:br>
              <a:rPr lang="en-US" sz="1500" dirty="0" smtClean="0">
                <a:solidFill>
                  <a:srgbClr val="000000"/>
                </a:solidFill>
                <a:latin typeface="Arial" charset="0"/>
                <a:ea typeface="ＭＳ Ｐゴシック" charset="0"/>
                <a:cs typeface="DejaVu Sans" charset="0"/>
              </a:rPr>
            </a:br>
            <a:r>
              <a:rPr lang="en-US" sz="1500" dirty="0" smtClean="0">
                <a:solidFill>
                  <a:srgbClr val="000000"/>
                </a:solidFill>
                <a:latin typeface="Arial" charset="0"/>
                <a:ea typeface="ＭＳ Ｐゴシック" charset="0"/>
                <a:cs typeface="DejaVu Sans" charset="0"/>
              </a:rPr>
              <a:t>(dom0)</a:t>
            </a:r>
            <a:endParaRPr lang="en-US" sz="1500" baseline="-25000" dirty="0">
              <a:solidFill>
                <a:srgbClr val="000000"/>
              </a:solidFill>
              <a:latin typeface="Arial" charset="0"/>
              <a:ea typeface="ＭＳ Ｐゴシック" charset="0"/>
              <a:cs typeface="DejaVu Sans" charset="0"/>
            </a:endParaRPr>
          </a:p>
        </p:txBody>
      </p:sp>
      <p:sp>
        <p:nvSpPr>
          <p:cNvPr id="14" name="Rectangle 10"/>
          <p:cNvSpPr>
            <a:spLocks noChangeArrowheads="1"/>
          </p:cNvSpPr>
          <p:nvPr/>
        </p:nvSpPr>
        <p:spPr bwMode="auto">
          <a:xfrm>
            <a:off x="681348" y="5288216"/>
            <a:ext cx="5437236" cy="586513"/>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wrap="none" lIns="100794" tIns="100800" rIns="100794" bIns="100800"/>
          <a:lstStyle/>
          <a:p>
            <a:pPr algn="r" defTabSz="457152">
              <a:lnSpc>
                <a:spcPct val="93000"/>
              </a:lnSpc>
              <a:buClr>
                <a:srgbClr val="000000"/>
              </a:buClr>
              <a:buSzPct val="100000"/>
              <a:buFont typeface="Times New Roman" charset="0"/>
              <a:buNone/>
              <a:defRPr/>
            </a:pPr>
            <a:r>
              <a:rPr lang="en-US" sz="1500" b="1" dirty="0">
                <a:solidFill>
                  <a:srgbClr val="000000"/>
                </a:solidFill>
                <a:latin typeface="Arial" charset="0"/>
                <a:ea typeface="ＭＳ Ｐゴシック" charset="0"/>
                <a:cs typeface="DejaVu Sans" charset="0"/>
              </a:rPr>
              <a:t>Host HW</a:t>
            </a:r>
          </a:p>
        </p:txBody>
      </p:sp>
      <p:grpSp>
        <p:nvGrpSpPr>
          <p:cNvPr id="9" name="Group 8"/>
          <p:cNvGrpSpPr/>
          <p:nvPr/>
        </p:nvGrpSpPr>
        <p:grpSpPr>
          <a:xfrm>
            <a:off x="4304573" y="2862757"/>
            <a:ext cx="1807668" cy="1680175"/>
            <a:chOff x="2376803" y="2898898"/>
            <a:chExt cx="1807668" cy="1680175"/>
          </a:xfrm>
        </p:grpSpPr>
        <p:grpSp>
          <p:nvGrpSpPr>
            <p:cNvPr id="7" name="Group 6"/>
            <p:cNvGrpSpPr/>
            <p:nvPr/>
          </p:nvGrpSpPr>
          <p:grpSpPr>
            <a:xfrm>
              <a:off x="2376803" y="2898898"/>
              <a:ext cx="1807668" cy="1680175"/>
              <a:chOff x="2359551" y="2898898"/>
              <a:chExt cx="1807668" cy="1680175"/>
            </a:xfrm>
          </p:grpSpPr>
          <p:sp>
            <p:nvSpPr>
              <p:cNvPr id="74" name="Rectangle 6"/>
              <p:cNvSpPr>
                <a:spLocks noChangeArrowheads="1"/>
              </p:cNvSpPr>
              <p:nvPr/>
            </p:nvSpPr>
            <p:spPr bwMode="auto">
              <a:xfrm>
                <a:off x="2854452" y="2898898"/>
                <a:ext cx="1312767" cy="1015200"/>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wrap="none" lIns="100794" tIns="100800" rIns="100794" bIns="100800"/>
              <a:lstStyle/>
              <a:p>
                <a:pPr defTabSz="457152">
                  <a:lnSpc>
                    <a:spcPct val="93000"/>
                  </a:lnSpc>
                  <a:buClr>
                    <a:srgbClr val="000000"/>
                  </a:buClr>
                  <a:buSzPct val="100000"/>
                  <a:buFont typeface="Times New Roman" charset="0"/>
                  <a:buNone/>
                  <a:defRPr/>
                </a:pPr>
                <a:r>
                  <a:rPr lang="en-US" sz="1500" dirty="0">
                    <a:solidFill>
                      <a:srgbClr val="000000"/>
                    </a:solidFill>
                    <a:latin typeface="Arial" charset="0"/>
                    <a:ea typeface="ＭＳ Ｐゴシック" charset="0"/>
                    <a:cs typeface="DejaVu Sans" charset="0"/>
                  </a:rPr>
                  <a:t>VM</a:t>
                </a:r>
                <a:r>
                  <a:rPr lang="en-US" sz="1500" baseline="-25000" dirty="0">
                    <a:solidFill>
                      <a:srgbClr val="000000"/>
                    </a:solidFill>
                    <a:latin typeface="Arial" charset="0"/>
                    <a:ea typeface="ＭＳ Ｐゴシック" charset="0"/>
                    <a:cs typeface="DejaVu Sans" charset="0"/>
                  </a:rPr>
                  <a:t>n</a:t>
                </a:r>
              </a:p>
            </p:txBody>
          </p:sp>
          <p:sp>
            <p:nvSpPr>
              <p:cNvPr id="75" name="Rectangle 12"/>
              <p:cNvSpPr>
                <a:spLocks noChangeArrowheads="1"/>
              </p:cNvSpPr>
              <p:nvPr/>
            </p:nvSpPr>
            <p:spPr bwMode="auto">
              <a:xfrm>
                <a:off x="2607961" y="3234071"/>
                <a:ext cx="1312767" cy="1015200"/>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wrap="none" lIns="100794" tIns="100800" rIns="100794" bIns="100800"/>
              <a:lstStyle/>
              <a:p>
                <a:pPr defTabSz="457152">
                  <a:lnSpc>
                    <a:spcPct val="93000"/>
                  </a:lnSpc>
                  <a:buClr>
                    <a:srgbClr val="000000"/>
                  </a:buClr>
                  <a:buSzPct val="100000"/>
                  <a:buFont typeface="Times New Roman" charset="0"/>
                  <a:buNone/>
                  <a:defRPr/>
                </a:pPr>
                <a:r>
                  <a:rPr lang="en-US" sz="1500">
                    <a:solidFill>
                      <a:srgbClr val="000000"/>
                    </a:solidFill>
                    <a:latin typeface="Arial" charset="0"/>
                    <a:ea typeface="ＭＳ Ｐゴシック" charset="0"/>
                    <a:cs typeface="DejaVu Sans" charset="0"/>
                  </a:rPr>
                  <a:t>VM</a:t>
                </a:r>
                <a:r>
                  <a:rPr lang="en-US" sz="1500" baseline="-25000">
                    <a:solidFill>
                      <a:srgbClr val="000000"/>
                    </a:solidFill>
                    <a:latin typeface="Arial" charset="0"/>
                    <a:ea typeface="ＭＳ Ｐゴシック" charset="0"/>
                    <a:cs typeface="DejaVu Sans" charset="0"/>
                  </a:rPr>
                  <a:t>1</a:t>
                </a:r>
              </a:p>
            </p:txBody>
          </p:sp>
          <p:sp>
            <p:nvSpPr>
              <p:cNvPr id="76" name="Rectangle 13"/>
              <p:cNvSpPr>
                <a:spLocks noChangeArrowheads="1"/>
              </p:cNvSpPr>
              <p:nvPr/>
            </p:nvSpPr>
            <p:spPr bwMode="auto">
              <a:xfrm>
                <a:off x="2359551" y="3563873"/>
                <a:ext cx="1314687" cy="1015200"/>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wrap="none" lIns="100794" tIns="100800" rIns="100794" bIns="100800"/>
              <a:lstStyle/>
              <a:p>
                <a:pPr defTabSz="457152">
                  <a:lnSpc>
                    <a:spcPct val="93000"/>
                  </a:lnSpc>
                  <a:buClr>
                    <a:srgbClr val="000000"/>
                  </a:buClr>
                  <a:buSzPct val="100000"/>
                  <a:buFont typeface="Times New Roman" charset="0"/>
                  <a:buNone/>
                  <a:defRPr/>
                </a:pPr>
                <a:r>
                  <a:rPr lang="en-US" sz="1500" dirty="0">
                    <a:solidFill>
                      <a:srgbClr val="000000"/>
                    </a:solidFill>
                    <a:latin typeface="Arial" charset="0"/>
                    <a:ea typeface="ＭＳ Ｐゴシック" charset="0"/>
                    <a:cs typeface="DejaVu Sans" charset="0"/>
                  </a:rPr>
                  <a:t>VM</a:t>
                </a:r>
                <a:r>
                  <a:rPr lang="en-US" sz="1500" baseline="-25000" dirty="0">
                    <a:solidFill>
                      <a:srgbClr val="000000"/>
                    </a:solidFill>
                    <a:latin typeface="Arial" charset="0"/>
                    <a:ea typeface="ＭＳ Ｐゴシック" charset="0"/>
                    <a:cs typeface="DejaVu Sans" charset="0"/>
                  </a:rPr>
                  <a:t>0</a:t>
                </a:r>
              </a:p>
            </p:txBody>
          </p:sp>
        </p:grpSp>
        <p:sp>
          <p:nvSpPr>
            <p:cNvPr id="77" name="Rectangle 76"/>
            <p:cNvSpPr>
              <a:spLocks noChangeArrowheads="1"/>
            </p:cNvSpPr>
            <p:nvPr/>
          </p:nvSpPr>
          <p:spPr bwMode="auto">
            <a:xfrm>
              <a:off x="2458793" y="3963842"/>
              <a:ext cx="1150706" cy="557468"/>
            </a:xfrm>
            <a:prstGeom prst="rect">
              <a:avLst/>
            </a:prstGeom>
            <a:ln>
              <a:headEnd/>
              <a:tailEnd/>
            </a:ln>
            <a:extLst/>
          </p:spPr>
          <p:style>
            <a:lnRef idx="0">
              <a:schemeClr val="dk1"/>
            </a:lnRef>
            <a:fillRef idx="3">
              <a:schemeClr val="dk1"/>
            </a:fillRef>
            <a:effectRef idx="3">
              <a:schemeClr val="dk1"/>
            </a:effectRef>
            <a:fontRef idx="minor">
              <a:schemeClr val="lt1"/>
            </a:fontRef>
          </p:style>
          <p:txBody>
            <a:bodyPr wrap="none" lIns="100794" tIns="50397" rIns="100794" bIns="50397" anchor="ctr"/>
            <a:lstStyle/>
            <a:p>
              <a:pPr algn="ctr" defTabSz="457152">
                <a:lnSpc>
                  <a:spcPct val="93000"/>
                </a:lnSpc>
                <a:buClr>
                  <a:srgbClr val="000000"/>
                </a:buClr>
                <a:buSzPct val="100000"/>
                <a:buFont typeface="Times New Roman" charset="0"/>
                <a:buNone/>
                <a:defRPr/>
              </a:pPr>
              <a:r>
                <a:rPr lang="en-US" sz="1300" b="1" dirty="0">
                  <a:solidFill>
                    <a:schemeClr val="tx1"/>
                  </a:solidFill>
                  <a:latin typeface="Arial" charset="0"/>
                  <a:ea typeface="ＭＳ Ｐゴシック" charset="0"/>
                  <a:cs typeface="DejaVu Sans" charset="0"/>
                </a:rPr>
                <a:t>Guest OS</a:t>
              </a:r>
            </a:p>
            <a:p>
              <a:pPr algn="ctr" defTabSz="457152">
                <a:lnSpc>
                  <a:spcPct val="93000"/>
                </a:lnSpc>
                <a:buClr>
                  <a:srgbClr val="000000"/>
                </a:buClr>
                <a:buSzPct val="100000"/>
                <a:buFont typeface="Times New Roman" charset="0"/>
                <a:buNone/>
                <a:defRPr/>
              </a:pPr>
              <a:r>
                <a:rPr lang="en-US" sz="1300" b="1" dirty="0">
                  <a:solidFill>
                    <a:schemeClr val="tx1"/>
                  </a:solidFill>
                  <a:latin typeface="Arial" charset="0"/>
                  <a:ea typeface="ＭＳ Ｐゴシック" charset="0"/>
                  <a:cs typeface="DejaVu Sans" charset="0"/>
                </a:rPr>
                <a:t>and Apps</a:t>
              </a:r>
            </a:p>
          </p:txBody>
        </p:sp>
      </p:grpSp>
      <p:grpSp>
        <p:nvGrpSpPr>
          <p:cNvPr id="5" name="Group 4"/>
          <p:cNvGrpSpPr/>
          <p:nvPr/>
        </p:nvGrpSpPr>
        <p:grpSpPr>
          <a:xfrm>
            <a:off x="719170" y="5392273"/>
            <a:ext cx="4108311" cy="416480"/>
            <a:chOff x="585608" y="5392273"/>
            <a:chExt cx="4108311" cy="416480"/>
          </a:xfrm>
        </p:grpSpPr>
        <p:sp>
          <p:nvSpPr>
            <p:cNvPr id="56344" name="Text Box 155"/>
            <p:cNvSpPr txBox="1">
              <a:spLocks noChangeArrowheads="1"/>
            </p:cNvSpPr>
            <p:nvPr/>
          </p:nvSpPr>
          <p:spPr bwMode="auto">
            <a:xfrm>
              <a:off x="1947913" y="5512762"/>
              <a:ext cx="627095"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Memory</a:t>
              </a:r>
            </a:p>
          </p:txBody>
        </p:sp>
        <p:sp>
          <p:nvSpPr>
            <p:cNvPr id="56345" name="Text Box 155"/>
            <p:cNvSpPr txBox="1">
              <a:spLocks noChangeArrowheads="1"/>
            </p:cNvSpPr>
            <p:nvPr/>
          </p:nvSpPr>
          <p:spPr bwMode="auto">
            <a:xfrm>
              <a:off x="3439841" y="5512762"/>
              <a:ext cx="492444"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CPUs</a:t>
              </a:r>
            </a:p>
          </p:txBody>
        </p:sp>
        <p:sp>
          <p:nvSpPr>
            <p:cNvPr id="56346" name="Text Box 198"/>
            <p:cNvSpPr txBox="1">
              <a:spLocks noChangeArrowheads="1"/>
            </p:cNvSpPr>
            <p:nvPr/>
          </p:nvSpPr>
          <p:spPr bwMode="auto">
            <a:xfrm>
              <a:off x="585608" y="5512762"/>
              <a:ext cx="338554"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I/O</a:t>
              </a:r>
            </a:p>
          </p:txBody>
        </p:sp>
        <p:pic>
          <p:nvPicPr>
            <p:cNvPr id="1028" name="Picture 4" descr="C:\Users\larsk.CITRITE\Desktop\CP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9941" y="5392273"/>
              <a:ext cx="555307" cy="41648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C:\Users\larsk.CITRITE\Desktop\CP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9278" y="5392273"/>
              <a:ext cx="555307" cy="41648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C:\Users\larsk.CITRITE\Desktop\CP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8612" y="5392273"/>
              <a:ext cx="555307" cy="41648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arsk.CITRITE\Desktop\ME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9983" y="5399695"/>
              <a:ext cx="564294" cy="40163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5" descr="C:\Users\larsk.CITRITE\Desktop\ME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2383" y="5399695"/>
              <a:ext cx="564294" cy="40163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5" descr="C:\Users\larsk.CITRITE\Desktop\ME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5265" y="5399695"/>
              <a:ext cx="564294" cy="4016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larsk.CITRITE\Desktop\I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694" y="5403391"/>
              <a:ext cx="788488" cy="394244"/>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Content Placeholder 29"/>
          <p:cNvSpPr>
            <a:spLocks noGrp="1"/>
          </p:cNvSpPr>
          <p:nvPr>
            <p:ph sz="quarter" idx="4"/>
          </p:nvPr>
        </p:nvSpPr>
        <p:spPr>
          <a:xfrm>
            <a:off x="6370238" y="1663849"/>
            <a:ext cx="5386928" cy="4585653"/>
          </a:xfrm>
        </p:spPr>
        <p:txBody>
          <a:bodyPr/>
          <a:lstStyle/>
          <a:p>
            <a:pPr marL="248461" indent="-248461" eaLnBrk="1" hangingPunct="1">
              <a:defRPr/>
            </a:pPr>
            <a:r>
              <a:rPr lang="en-US" sz="2400" dirty="0"/>
              <a:t>Thin hypervisor</a:t>
            </a:r>
          </a:p>
          <a:p>
            <a:pPr marL="628150" lvl="1" indent="-248461" eaLnBrk="1" hangingPunct="1">
              <a:defRPr/>
            </a:pPr>
            <a:r>
              <a:rPr lang="en-US" sz="2000" dirty="0" smtClean="0"/>
              <a:t>Functionality moved to Dom0</a:t>
            </a:r>
            <a:endParaRPr lang="en-US" sz="2000" dirty="0"/>
          </a:p>
          <a:p>
            <a:pPr marL="248461" indent="-248461" eaLnBrk="1" hangingPunct="1">
              <a:defRPr/>
            </a:pPr>
            <a:r>
              <a:rPr lang="en-US" sz="2400" dirty="0" smtClean="0"/>
              <a:t>Using Linux PVOPS</a:t>
            </a:r>
            <a:endParaRPr lang="en-US" sz="2400" dirty="0"/>
          </a:p>
          <a:p>
            <a:pPr marL="628150" lvl="1" indent="-248461" eaLnBrk="1" hangingPunct="1">
              <a:defRPr/>
            </a:pPr>
            <a:r>
              <a:rPr lang="en-US" sz="2000" dirty="0"/>
              <a:t>Take full advantage of PV</a:t>
            </a:r>
          </a:p>
          <a:p>
            <a:pPr marL="628150" lvl="1" indent="-248461" eaLnBrk="1" hangingPunct="1">
              <a:defRPr/>
            </a:pPr>
            <a:r>
              <a:rPr lang="en-US" sz="2000" dirty="0"/>
              <a:t>PV on HVM</a:t>
            </a:r>
          </a:p>
          <a:p>
            <a:pPr marL="628150" lvl="1" indent="-248461" eaLnBrk="1" hangingPunct="1">
              <a:defRPr/>
            </a:pPr>
            <a:r>
              <a:rPr lang="en-US" sz="2000" dirty="0"/>
              <a:t>No additional device drivers (Linux 3.x dom0)</a:t>
            </a:r>
          </a:p>
          <a:p>
            <a:pPr marL="248461" indent="-248461" eaLnBrk="1" hangingPunct="1">
              <a:defRPr/>
            </a:pPr>
            <a:r>
              <a:rPr lang="en-US" sz="2400" dirty="0" smtClean="0"/>
              <a:t>In other words</a:t>
            </a:r>
            <a:endParaRPr lang="en-US" sz="2400" dirty="0"/>
          </a:p>
          <a:p>
            <a:pPr marL="628150" lvl="1" indent="-248461" eaLnBrk="1" hangingPunct="1">
              <a:defRPr/>
            </a:pPr>
            <a:r>
              <a:rPr lang="en-US" sz="2000" dirty="0"/>
              <a:t>low cost </a:t>
            </a:r>
            <a:r>
              <a:rPr lang="en-US" sz="2000" dirty="0" smtClean="0"/>
              <a:t> (drivers)</a:t>
            </a:r>
          </a:p>
          <a:p>
            <a:pPr marL="628150" lvl="1" indent="-248461" eaLnBrk="1" hangingPunct="1">
              <a:defRPr/>
            </a:pPr>
            <a:r>
              <a:rPr lang="en-US" sz="2000" dirty="0" smtClean="0"/>
              <a:t>Ease of use &amp; Installation </a:t>
            </a:r>
          </a:p>
          <a:p>
            <a:pPr marL="628150" lvl="1" indent="-248461" eaLnBrk="1" hangingPunct="1">
              <a:defRPr/>
            </a:pPr>
            <a:r>
              <a:rPr lang="en-US" sz="2000" dirty="0" smtClean="0"/>
              <a:t>Isolation &amp; Security</a:t>
            </a:r>
            <a:endParaRPr lang="en-US" sz="2000" dirty="0"/>
          </a:p>
        </p:txBody>
      </p:sp>
      <p:grpSp>
        <p:nvGrpSpPr>
          <p:cNvPr id="38" name="Group 37"/>
          <p:cNvGrpSpPr/>
          <p:nvPr/>
        </p:nvGrpSpPr>
        <p:grpSpPr>
          <a:xfrm>
            <a:off x="681348" y="4650376"/>
            <a:ext cx="5437236" cy="521061"/>
            <a:chOff x="422268" y="3718559"/>
            <a:chExt cx="5437236" cy="521061"/>
          </a:xfrm>
        </p:grpSpPr>
        <p:sp>
          <p:nvSpPr>
            <p:cNvPr id="39" name="Rectangle 7"/>
            <p:cNvSpPr>
              <a:spLocks noChangeArrowheads="1"/>
            </p:cNvSpPr>
            <p:nvPr/>
          </p:nvSpPr>
          <p:spPr bwMode="auto">
            <a:xfrm>
              <a:off x="422268" y="3718559"/>
              <a:ext cx="5437236" cy="521061"/>
            </a:xfrm>
            <a:prstGeom prst="rect">
              <a:avLst/>
            </a:prstGeom>
            <a:ln>
              <a:headEnd/>
              <a:tailEnd/>
            </a:ln>
            <a:extLst/>
          </p:spPr>
          <p:style>
            <a:lnRef idx="0">
              <a:schemeClr val="accent5"/>
            </a:lnRef>
            <a:fillRef idx="3">
              <a:schemeClr val="accent5"/>
            </a:fillRef>
            <a:effectRef idx="3">
              <a:schemeClr val="accent5"/>
            </a:effectRef>
            <a:fontRef idx="minor">
              <a:schemeClr val="lt1"/>
            </a:fontRef>
          </p:style>
          <p:txBody>
            <a:bodyPr wrap="none" lIns="100794" tIns="100800" rIns="100794" bIns="100800"/>
            <a:lstStyle/>
            <a:p>
              <a:pPr algn="r" defTabSz="457152">
                <a:lnSpc>
                  <a:spcPct val="93000"/>
                </a:lnSpc>
                <a:buClr>
                  <a:srgbClr val="000000"/>
                </a:buClr>
                <a:buSzPct val="100000"/>
                <a:buFont typeface="Times New Roman" charset="0"/>
                <a:buNone/>
                <a:defRPr/>
              </a:pPr>
              <a:r>
                <a:rPr lang="en-US" sz="1500" b="1" dirty="0" smtClean="0">
                  <a:solidFill>
                    <a:srgbClr val="000000"/>
                  </a:solidFill>
                  <a:latin typeface="Arial" charset="0"/>
                  <a:ea typeface="ＭＳ Ｐゴシック" charset="0"/>
                  <a:cs typeface="DejaVu Sans" charset="0"/>
                </a:rPr>
                <a:t>Hypervisor</a:t>
              </a:r>
              <a:endParaRPr lang="en-US" sz="1500" b="1" dirty="0">
                <a:solidFill>
                  <a:srgbClr val="000000"/>
                </a:solidFill>
                <a:latin typeface="Arial" charset="0"/>
                <a:ea typeface="ＭＳ Ｐゴシック" charset="0"/>
                <a:cs typeface="DejaVu Sans" charset="0"/>
              </a:endParaRPr>
            </a:p>
          </p:txBody>
        </p:sp>
        <p:sp>
          <p:nvSpPr>
            <p:cNvPr id="40" name="Rectangle 39"/>
            <p:cNvSpPr>
              <a:spLocks noChangeArrowheads="1"/>
            </p:cNvSpPr>
            <p:nvPr/>
          </p:nvSpPr>
          <p:spPr bwMode="auto">
            <a:xfrm>
              <a:off x="513333" y="3882285"/>
              <a:ext cx="1075980" cy="278257"/>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lang="en-US" sz="1300" b="1" kern="0" dirty="0" smtClean="0">
                  <a:solidFill>
                    <a:schemeClr val="bg2"/>
                  </a:solidFill>
                  <a:latin typeface="Arial" charset="0"/>
                  <a:ea typeface="ＭＳ Ｐゴシック" charset="0"/>
                  <a:cs typeface="DejaVu Sans" charset="0"/>
                </a:rPr>
                <a:t>Scheduler</a:t>
              </a:r>
              <a:endParaRPr kumimoji="0" lang="en-US" sz="1300" b="1" i="0" u="none" strike="noStrike" kern="0" cap="none" spc="0" normalizeH="0" baseline="0" noProof="0" dirty="0">
                <a:ln>
                  <a:noFill/>
                </a:ln>
                <a:solidFill>
                  <a:schemeClr val="bg2"/>
                </a:solidFill>
                <a:effectLst/>
                <a:uLnTx/>
                <a:uFillTx/>
                <a:latin typeface="Arial" charset="0"/>
                <a:ea typeface="ＭＳ Ｐゴシック" charset="0"/>
                <a:cs typeface="DejaVu Sans" charset="0"/>
              </a:endParaRPr>
            </a:p>
          </p:txBody>
        </p:sp>
        <p:sp>
          <p:nvSpPr>
            <p:cNvPr id="41" name="Rectangle 40"/>
            <p:cNvSpPr>
              <a:spLocks noChangeArrowheads="1"/>
            </p:cNvSpPr>
            <p:nvPr/>
          </p:nvSpPr>
          <p:spPr bwMode="auto">
            <a:xfrm>
              <a:off x="1686799" y="3882285"/>
              <a:ext cx="1075980" cy="278257"/>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lang="en-US" sz="1300" b="1" kern="0" noProof="0" dirty="0" smtClean="0">
                  <a:solidFill>
                    <a:schemeClr val="bg2"/>
                  </a:solidFill>
                  <a:latin typeface="Arial" charset="0"/>
                  <a:ea typeface="ＭＳ Ｐゴシック" charset="0"/>
                  <a:cs typeface="DejaVu Sans" charset="0"/>
                </a:rPr>
                <a:t>MMU</a:t>
              </a:r>
              <a:endParaRPr kumimoji="0" lang="en-US" sz="1300" b="1" i="0" u="none" strike="noStrike" kern="0" cap="none" spc="0" normalizeH="0" baseline="0" noProof="0" dirty="0">
                <a:ln>
                  <a:noFill/>
                </a:ln>
                <a:solidFill>
                  <a:schemeClr val="bg2"/>
                </a:solidFill>
                <a:effectLst/>
                <a:uLnTx/>
                <a:uFillTx/>
                <a:latin typeface="Arial" charset="0"/>
                <a:ea typeface="ＭＳ Ｐゴシック" charset="0"/>
                <a:cs typeface="DejaVu Sans" charset="0"/>
              </a:endParaRPr>
            </a:p>
          </p:txBody>
        </p:sp>
      </p:grpSp>
      <p:sp>
        <p:nvSpPr>
          <p:cNvPr id="47" name="Rectangle 46"/>
          <p:cNvSpPr>
            <a:spLocks noChangeArrowheads="1"/>
          </p:cNvSpPr>
          <p:nvPr/>
        </p:nvSpPr>
        <p:spPr bwMode="auto">
          <a:xfrm>
            <a:off x="1077974" y="3452437"/>
            <a:ext cx="1657790" cy="439108"/>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sz="1300" b="1" i="0" u="none" strike="noStrike" kern="0" cap="none" spc="0" normalizeH="0" baseline="0" noProof="0" dirty="0">
              <a:ln>
                <a:noFill/>
              </a:ln>
              <a:solidFill>
                <a:schemeClr val="bg2"/>
              </a:solidFill>
              <a:effectLst/>
              <a:uLnTx/>
              <a:uFillTx/>
              <a:latin typeface="Arial" charset="0"/>
              <a:ea typeface="ＭＳ Ｐゴシック" charset="0"/>
              <a:cs typeface="DejaVu Sans" charset="0"/>
            </a:endParaRPr>
          </a:p>
        </p:txBody>
      </p:sp>
      <p:sp>
        <p:nvSpPr>
          <p:cNvPr id="48" name="Rectangle 47"/>
          <p:cNvSpPr>
            <a:spLocks noChangeArrowheads="1"/>
          </p:cNvSpPr>
          <p:nvPr/>
        </p:nvSpPr>
        <p:spPr bwMode="auto">
          <a:xfrm>
            <a:off x="980145" y="3541700"/>
            <a:ext cx="1657790" cy="439108"/>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sz="1300" b="1" i="0" u="none" strike="noStrike" kern="0" cap="none" spc="0" normalizeH="0" baseline="0" noProof="0" dirty="0">
              <a:ln>
                <a:noFill/>
              </a:ln>
              <a:solidFill>
                <a:schemeClr val="bg2"/>
              </a:solidFill>
              <a:effectLst/>
              <a:uLnTx/>
              <a:uFillTx/>
              <a:latin typeface="Arial" charset="0"/>
              <a:ea typeface="ＭＳ Ｐゴシック" charset="0"/>
              <a:cs typeface="DejaVu Sans" charset="0"/>
            </a:endParaRPr>
          </a:p>
        </p:txBody>
      </p:sp>
      <p:sp>
        <p:nvSpPr>
          <p:cNvPr id="49" name="Rectangle 48"/>
          <p:cNvSpPr>
            <a:spLocks noChangeArrowheads="1"/>
          </p:cNvSpPr>
          <p:nvPr/>
        </p:nvSpPr>
        <p:spPr bwMode="auto">
          <a:xfrm>
            <a:off x="882317" y="3630963"/>
            <a:ext cx="1657790" cy="439108"/>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lang="en-US" sz="1300" b="1" kern="0" dirty="0" smtClean="0">
                <a:solidFill>
                  <a:schemeClr val="bg2"/>
                </a:solidFill>
                <a:latin typeface="Arial" charset="0"/>
                <a:ea typeface="ＭＳ Ｐゴシック" charset="0"/>
                <a:cs typeface="DejaVu Sans" charset="0"/>
              </a:rPr>
              <a:t>Drivers</a:t>
            </a:r>
            <a:endParaRPr kumimoji="0" lang="en-US" sz="1300" b="1" i="0" u="none" strike="noStrike" kern="0" cap="none" spc="0" normalizeH="0" baseline="0" noProof="0" dirty="0">
              <a:ln>
                <a:noFill/>
              </a:ln>
              <a:solidFill>
                <a:schemeClr val="bg2"/>
              </a:solidFill>
              <a:effectLst/>
              <a:uLnTx/>
              <a:uFillTx/>
              <a:latin typeface="Arial" charset="0"/>
              <a:ea typeface="ＭＳ Ｐゴシック" charset="0"/>
              <a:cs typeface="DejaVu Sans" charset="0"/>
            </a:endParaRPr>
          </a:p>
        </p:txBody>
      </p:sp>
      <p:sp>
        <p:nvSpPr>
          <p:cNvPr id="51" name="Rectangle 50"/>
          <p:cNvSpPr>
            <a:spLocks noChangeArrowheads="1"/>
          </p:cNvSpPr>
          <p:nvPr/>
        </p:nvSpPr>
        <p:spPr bwMode="auto">
          <a:xfrm>
            <a:off x="1086681" y="2703490"/>
            <a:ext cx="1657790" cy="439108"/>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sz="1300" b="1" i="0" u="none" strike="noStrike" kern="0" cap="none" spc="0" normalizeH="0" baseline="0" noProof="0" dirty="0">
              <a:ln>
                <a:noFill/>
              </a:ln>
              <a:solidFill>
                <a:schemeClr val="bg2"/>
              </a:solidFill>
              <a:effectLst/>
              <a:uLnTx/>
              <a:uFillTx/>
              <a:latin typeface="Arial" charset="0"/>
              <a:ea typeface="ＭＳ Ｐゴシック" charset="0"/>
              <a:cs typeface="DejaVu Sans" charset="0"/>
            </a:endParaRPr>
          </a:p>
        </p:txBody>
      </p:sp>
      <p:sp>
        <p:nvSpPr>
          <p:cNvPr id="52" name="Rectangle 51"/>
          <p:cNvSpPr>
            <a:spLocks noChangeArrowheads="1"/>
          </p:cNvSpPr>
          <p:nvPr/>
        </p:nvSpPr>
        <p:spPr bwMode="auto">
          <a:xfrm>
            <a:off x="988852" y="2792753"/>
            <a:ext cx="1657790" cy="439108"/>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sz="1300" b="1" i="0" u="none" strike="noStrike" kern="0" cap="none" spc="0" normalizeH="0" baseline="0" noProof="0" dirty="0">
              <a:ln>
                <a:noFill/>
              </a:ln>
              <a:solidFill>
                <a:schemeClr val="bg2"/>
              </a:solidFill>
              <a:effectLst/>
              <a:uLnTx/>
              <a:uFillTx/>
              <a:latin typeface="Arial" charset="0"/>
              <a:ea typeface="ＭＳ Ｐゴシック" charset="0"/>
              <a:cs typeface="DejaVu Sans" charset="0"/>
            </a:endParaRPr>
          </a:p>
        </p:txBody>
      </p:sp>
      <p:sp>
        <p:nvSpPr>
          <p:cNvPr id="53" name="Rectangle 52"/>
          <p:cNvSpPr>
            <a:spLocks noChangeArrowheads="1"/>
          </p:cNvSpPr>
          <p:nvPr/>
        </p:nvSpPr>
        <p:spPr bwMode="auto">
          <a:xfrm>
            <a:off x="891024" y="2882016"/>
            <a:ext cx="1657790" cy="439108"/>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lang="en-US" sz="1300" b="1" kern="0" dirty="0" smtClean="0">
                <a:solidFill>
                  <a:schemeClr val="bg2"/>
                </a:solidFill>
                <a:latin typeface="Arial" charset="0"/>
                <a:ea typeface="ＭＳ Ｐゴシック" charset="0"/>
                <a:cs typeface="DejaVu Sans" charset="0"/>
              </a:rPr>
              <a:t>Device Models</a:t>
            </a:r>
            <a:endParaRPr kumimoji="0" lang="en-US" sz="1300" b="1" i="0" u="none" strike="noStrike" kern="0" cap="none" spc="0" normalizeH="0" baseline="0" noProof="0" dirty="0">
              <a:ln>
                <a:noFill/>
              </a:ln>
              <a:solidFill>
                <a:schemeClr val="bg2"/>
              </a:solidFill>
              <a:effectLst/>
              <a:uLnTx/>
              <a:uFillTx/>
              <a:latin typeface="Arial" charset="0"/>
              <a:ea typeface="ＭＳ Ｐゴシック" charset="0"/>
              <a:cs typeface="DejaVu Sans" charset="0"/>
            </a:endParaRPr>
          </a:p>
        </p:txBody>
      </p:sp>
      <p:sp>
        <p:nvSpPr>
          <p:cNvPr id="10" name="Rectangle 9"/>
          <p:cNvSpPr/>
          <p:nvPr/>
        </p:nvSpPr>
        <p:spPr bwMode="auto">
          <a:xfrm>
            <a:off x="767901" y="2560319"/>
            <a:ext cx="2253600" cy="1645921"/>
          </a:xfrm>
          <a:prstGeom prst="rect">
            <a:avLst/>
          </a:prstGeom>
          <a:noFill/>
          <a:ln w="19050">
            <a:solidFill>
              <a:schemeClr val="bg2"/>
            </a:solidFill>
            <a:prstDash val="dash"/>
            <a:headEnd/>
            <a:tailEnd/>
          </a:ln>
        </p:spPr>
        <p:style>
          <a:lnRef idx="1">
            <a:schemeClr val="accent3"/>
          </a:lnRef>
          <a:fillRef idx="2">
            <a:schemeClr val="accent3"/>
          </a:fillRef>
          <a:effectRef idx="1">
            <a:schemeClr val="accent3"/>
          </a:effectRef>
          <a:fontRef idx="minor">
            <a:schemeClr val="dk1"/>
          </a:fontRef>
        </p:style>
        <p:txBody>
          <a:bodyPr lIns="100794" tIns="50397" rIns="100794" bIns="50397" rtlCol="0" anchor="ctr"/>
          <a:lstStyle/>
          <a:p>
            <a:pPr algn="ctr" defTabSz="457152" eaLnBrk="0" hangingPunct="0">
              <a:lnSpc>
                <a:spcPct val="93000"/>
              </a:lnSpc>
              <a:buClr>
                <a:srgbClr val="000000"/>
              </a:buClr>
              <a:buSzPct val="100000"/>
              <a:buFont typeface="Times New Roman" charset="0"/>
              <a:buNone/>
            </a:pPr>
            <a:endParaRPr lang="en-GB" sz="2000">
              <a:solidFill>
                <a:srgbClr val="FFFFFF"/>
              </a:solidFill>
              <a:latin typeface="Verdana"/>
              <a:ea typeface="ＭＳ Ｐゴシック" pitchFamily="34" charset="-128"/>
            </a:endParaRPr>
          </a:p>
        </p:txBody>
      </p:sp>
      <p:sp>
        <p:nvSpPr>
          <p:cNvPr id="73" name="Rectangle 72"/>
          <p:cNvSpPr>
            <a:spLocks noChangeArrowheads="1"/>
          </p:cNvSpPr>
          <p:nvPr/>
        </p:nvSpPr>
        <p:spPr bwMode="auto">
          <a:xfrm>
            <a:off x="767901" y="4193181"/>
            <a:ext cx="2254507" cy="287486"/>
          </a:xfrm>
          <a:prstGeom prst="rect">
            <a:avLst/>
          </a:prstGeom>
          <a:ln>
            <a:headEnd/>
            <a:tailEnd/>
          </a:ln>
          <a:extLst/>
        </p:spPr>
        <p:style>
          <a:lnRef idx="0">
            <a:schemeClr val="dk1"/>
          </a:lnRef>
          <a:fillRef idx="3">
            <a:schemeClr val="dk1"/>
          </a:fillRef>
          <a:effectRef idx="3">
            <a:schemeClr val="dk1"/>
          </a:effectRef>
          <a:fontRef idx="minor">
            <a:schemeClr val="lt1"/>
          </a:fontRef>
        </p:style>
        <p:txBody>
          <a:bodyPr wrap="none" lIns="100794" tIns="50397" rIns="100794" bIns="50397" anchor="ctr"/>
          <a:lstStyle/>
          <a:p>
            <a:pPr defTabSz="457152">
              <a:lnSpc>
                <a:spcPct val="93000"/>
              </a:lnSpc>
              <a:buClr>
                <a:srgbClr val="000000"/>
              </a:buClr>
              <a:buSzPct val="100000"/>
              <a:buFont typeface="Times New Roman" charset="0"/>
              <a:buNone/>
              <a:defRPr/>
            </a:pPr>
            <a:r>
              <a:rPr lang="en-US" sz="1300" b="1" dirty="0" smtClean="0">
                <a:solidFill>
                  <a:schemeClr val="tx1"/>
                </a:solidFill>
                <a:latin typeface="Arial" charset="0"/>
                <a:ea typeface="ＭＳ Ｐゴシック" charset="0"/>
                <a:cs typeface="DejaVu Sans" charset="0"/>
              </a:rPr>
              <a:t>Linux, BSD, etc.</a:t>
            </a:r>
            <a:endParaRPr lang="en-US" sz="1300" b="1" dirty="0">
              <a:solidFill>
                <a:schemeClr val="tx1"/>
              </a:solidFill>
              <a:latin typeface="Arial" charset="0"/>
              <a:ea typeface="ＭＳ Ｐゴシック" charset="0"/>
              <a:cs typeface="DejaVu Sans" charset="0"/>
            </a:endParaRPr>
          </a:p>
        </p:txBody>
      </p:sp>
      <p:sp>
        <p:nvSpPr>
          <p:cNvPr id="50" name="AutoShape 28"/>
          <p:cNvSpPr>
            <a:spLocks noChangeArrowheads="1"/>
          </p:cNvSpPr>
          <p:nvPr/>
        </p:nvSpPr>
        <p:spPr bwMode="auto">
          <a:xfrm>
            <a:off x="2602063" y="4088674"/>
            <a:ext cx="363206" cy="678770"/>
          </a:xfrm>
          <a:prstGeom prst="downArrow">
            <a:avLst>
              <a:gd name="adj1" fmla="val 50000"/>
              <a:gd name="adj2" fmla="val 67247"/>
            </a:avLst>
          </a:prstGeom>
          <a:ln w="12700">
            <a:solidFill>
              <a:schemeClr val="tx1"/>
            </a:solidFill>
            <a:miter lim="800000"/>
            <a:headEnd/>
            <a:tailEnd/>
          </a:ln>
          <a:effectLst/>
          <a:extLst/>
        </p:spPr>
        <p:style>
          <a:lnRef idx="0">
            <a:scrgbClr r="0" g="0" b="0"/>
          </a:lnRef>
          <a:fillRef idx="1003">
            <a:schemeClr val="lt2"/>
          </a:fillRef>
          <a:effectRef idx="0">
            <a:scrgbClr r="0" g="0" b="0"/>
          </a:effectRef>
          <a:fontRef idx="major"/>
        </p:style>
        <p:txBody>
          <a:bodyPr wrap="none" lIns="100794" tIns="50397" rIns="100794" bIns="50397" anchor="ctr"/>
          <a:lstStyle/>
          <a:p>
            <a:pPr defTabSz="457152" hangingPunct="0">
              <a:lnSpc>
                <a:spcPct val="93000"/>
              </a:lnSpc>
              <a:buClr>
                <a:srgbClr val="000000"/>
              </a:buClr>
              <a:buSzPct val="100000"/>
              <a:buFont typeface="Times New Roman" charset="0"/>
              <a:buNone/>
              <a:defRPr/>
            </a:pPr>
            <a:endParaRPr lang="en-US" sz="1800">
              <a:solidFill>
                <a:srgbClr val="000000"/>
              </a:solidFill>
              <a:latin typeface="Arial" charset="0"/>
              <a:ea typeface="ＭＳ Ｐゴシック" charset="0"/>
              <a:cs typeface="DejaVu Sans" charset="0"/>
            </a:endParaRPr>
          </a:p>
        </p:txBody>
      </p:sp>
      <p:sp>
        <p:nvSpPr>
          <p:cNvPr id="43" name="Rectangle 42"/>
          <p:cNvSpPr>
            <a:spLocks noChangeArrowheads="1"/>
          </p:cNvSpPr>
          <p:nvPr/>
        </p:nvSpPr>
        <p:spPr bwMode="auto">
          <a:xfrm>
            <a:off x="3134599" y="4824262"/>
            <a:ext cx="1075980" cy="278257"/>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lang="en-US" sz="1300" b="1" kern="0" dirty="0" smtClean="0">
                <a:solidFill>
                  <a:schemeClr val="bg2"/>
                </a:solidFill>
                <a:latin typeface="Arial" charset="0"/>
                <a:ea typeface="ＭＳ Ｐゴシック" charset="0"/>
                <a:cs typeface="DejaVu Sans" charset="0"/>
              </a:rPr>
              <a:t>XSM</a:t>
            </a:r>
            <a:endParaRPr kumimoji="0" lang="en-US" sz="1300" b="1" i="0" u="none" strike="noStrike" kern="0" cap="none" spc="0" normalizeH="0" baseline="0" noProof="0" dirty="0">
              <a:ln>
                <a:noFill/>
              </a:ln>
              <a:solidFill>
                <a:schemeClr val="bg2"/>
              </a:solidFill>
              <a:effectLst/>
              <a:uLnTx/>
              <a:uFillTx/>
              <a:latin typeface="Arial" charset="0"/>
              <a:ea typeface="ＭＳ Ｐゴシック" charset="0"/>
              <a:cs typeface="DejaVu Sans" charset="0"/>
            </a:endParaRPr>
          </a:p>
        </p:txBody>
      </p:sp>
      <p:pic>
        <p:nvPicPr>
          <p:cNvPr id="44" name="Picture 4" descr="C:\Users\peterbl.CITRITE\AppData\Local\Microsoft\Windows\Temporary Internet Files\Content.IE5\NX45584Z\MC900431534[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12132" y="4863086"/>
            <a:ext cx="138135" cy="222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242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A4BF22-2A61-4844-96A4-6CA09801C4BF}" type="slidenum">
              <a:rPr lang="en-US" smtClean="0">
                <a:solidFill>
                  <a:srgbClr val="FFFFFF"/>
                </a:solidFill>
              </a:rPr>
              <a:pPr/>
              <a:t>43</a:t>
            </a:fld>
            <a:endParaRPr lang="en-US">
              <a:solidFill>
                <a:srgbClr val="FFFFFF"/>
              </a:solidFill>
            </a:endParaRPr>
          </a:p>
        </p:txBody>
      </p:sp>
      <p:sp>
        <p:nvSpPr>
          <p:cNvPr id="9" name="Content Placeholder 8"/>
          <p:cNvSpPr>
            <a:spLocks noGrp="1"/>
          </p:cNvSpPr>
          <p:nvPr>
            <p:ph idx="1"/>
          </p:nvPr>
        </p:nvSpPr>
        <p:spPr/>
        <p:txBody>
          <a:bodyPr/>
          <a:lstStyle/>
          <a:p>
            <a:r>
              <a:rPr lang="en-GB" sz="2800" dirty="0" smtClean="0"/>
              <a:t>Even without Advanced Security Features</a:t>
            </a:r>
            <a:r>
              <a:rPr lang="en-GB" sz="2800" dirty="0"/>
              <a:t> </a:t>
            </a:r>
            <a:endParaRPr lang="en-GB" sz="2800" dirty="0" smtClean="0"/>
          </a:p>
          <a:p>
            <a:pPr lvl="1"/>
            <a:r>
              <a:rPr lang="en-GB" sz="2400" dirty="0" smtClean="0"/>
              <a:t>Well-defined </a:t>
            </a:r>
            <a:r>
              <a:rPr lang="en-GB" sz="2400" dirty="0"/>
              <a:t>trusted computing </a:t>
            </a:r>
            <a:r>
              <a:rPr lang="en-GB" sz="2400" dirty="0" smtClean="0"/>
              <a:t>base </a:t>
            </a:r>
            <a:br>
              <a:rPr lang="en-GB" sz="2400" dirty="0" smtClean="0"/>
            </a:br>
            <a:r>
              <a:rPr lang="en-GB" sz="2400" dirty="0" smtClean="0"/>
              <a:t>(much smaller than on type-2 hypervisor)</a:t>
            </a:r>
            <a:endParaRPr lang="en-GB" sz="2400" dirty="0"/>
          </a:p>
          <a:p>
            <a:pPr lvl="1"/>
            <a:r>
              <a:rPr lang="en-GB" sz="2400" dirty="0"/>
              <a:t>No extra services in hypervisor </a:t>
            </a:r>
            <a:r>
              <a:rPr lang="en-GB" sz="2400" dirty="0" smtClean="0"/>
              <a:t>layer</a:t>
            </a:r>
          </a:p>
          <a:p>
            <a:pPr lvl="1"/>
            <a:endParaRPr lang="en-GB" sz="800" dirty="0"/>
          </a:p>
          <a:p>
            <a:r>
              <a:rPr lang="en-GB" sz="2800" b="1" dirty="0" smtClean="0"/>
              <a:t>More Robustness:</a:t>
            </a:r>
            <a:r>
              <a:rPr lang="en-GB" sz="2800" dirty="0" smtClean="0"/>
              <a:t> Mature, Tried &amp; Tested, Architecture</a:t>
            </a:r>
          </a:p>
          <a:p>
            <a:endParaRPr lang="en-GB" sz="800" dirty="0" smtClean="0"/>
          </a:p>
          <a:p>
            <a:r>
              <a:rPr lang="en-GB" sz="2800" dirty="0" smtClean="0"/>
              <a:t>Xen Security Modules (or XSM)</a:t>
            </a:r>
          </a:p>
          <a:p>
            <a:pPr lvl="1"/>
            <a:r>
              <a:rPr lang="en-GB" sz="2400" dirty="0" smtClean="0"/>
              <a:t>Developed and contributed to Xen by NSA</a:t>
            </a:r>
          </a:p>
          <a:p>
            <a:pPr lvl="1"/>
            <a:r>
              <a:rPr lang="en-GB" sz="2400" dirty="0" smtClean="0"/>
              <a:t>Generalized Security Framework for Xen</a:t>
            </a:r>
          </a:p>
          <a:p>
            <a:pPr lvl="1"/>
            <a:r>
              <a:rPr lang="en-GB" sz="2400" dirty="0" smtClean="0"/>
              <a:t>The </a:t>
            </a:r>
            <a:r>
              <a:rPr lang="en-GB" sz="2400" dirty="0"/>
              <a:t>Xen equivalent of </a:t>
            </a:r>
            <a:r>
              <a:rPr lang="en-GB" sz="2400" dirty="0" smtClean="0">
                <a:hlinkClick r:id="rId3"/>
              </a:rPr>
              <a:t>SELinux</a:t>
            </a:r>
            <a:endParaRPr lang="en-GB" sz="2400" dirty="0" smtClean="0"/>
          </a:p>
        </p:txBody>
      </p:sp>
      <p:sp>
        <p:nvSpPr>
          <p:cNvPr id="8" name="Title 7"/>
          <p:cNvSpPr>
            <a:spLocks noGrp="1"/>
          </p:cNvSpPr>
          <p:nvPr>
            <p:ph type="title"/>
          </p:nvPr>
        </p:nvSpPr>
        <p:spPr/>
        <p:txBody>
          <a:bodyPr/>
          <a:lstStyle/>
          <a:p>
            <a:r>
              <a:rPr lang="en-GB" sz="4800" dirty="0" smtClean="0">
                <a:latin typeface="Calibri" pitchFamily="34" charset="0"/>
                <a:cs typeface="Calibri" pitchFamily="34" charset="0"/>
              </a:rPr>
              <a:t>Xen Security &amp; Robustness Advantages</a:t>
            </a:r>
            <a:endParaRPr lang="en-GB" sz="4800" dirty="0">
              <a:latin typeface="Calibri" pitchFamily="34" charset="0"/>
              <a:cs typeface="Calibri" pitchFamily="34" charset="0"/>
            </a:endParaRPr>
          </a:p>
        </p:txBody>
      </p:sp>
    </p:spTree>
    <p:extLst>
      <p:ext uri="{BB962C8B-B14F-4D97-AF65-F5344CB8AC3E}">
        <p14:creationId xmlns:p14="http://schemas.microsoft.com/office/powerpoint/2010/main" val="1033491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043" y="1809239"/>
            <a:ext cx="10696710" cy="4338898"/>
          </a:xfrm>
        </p:spPr>
        <p:txBody>
          <a:bodyPr/>
          <a:lstStyle/>
          <a:p>
            <a:r>
              <a:rPr lang="en-GB" dirty="0" smtClean="0"/>
              <a:t>Split Control Domain </a:t>
            </a:r>
            <a:r>
              <a:rPr lang="en-GB" dirty="0"/>
              <a:t>into Driver, Stub and Service </a:t>
            </a:r>
            <a:r>
              <a:rPr lang="en-GB" dirty="0" smtClean="0"/>
              <a:t>Domains</a:t>
            </a:r>
          </a:p>
          <a:p>
            <a:pPr lvl="1"/>
            <a:r>
              <a:rPr lang="en-GB" dirty="0" smtClean="0"/>
              <a:t>Each contains a specific set of control logic</a:t>
            </a:r>
          </a:p>
          <a:p>
            <a:pPr lvl="1"/>
            <a:r>
              <a:rPr lang="en-GB" dirty="0" smtClean="0"/>
              <a:t>See: ”</a:t>
            </a:r>
            <a:r>
              <a:rPr lang="en-GB" dirty="0" smtClean="0">
                <a:hlinkClick r:id="rId3"/>
              </a:rPr>
              <a:t>Breaking </a:t>
            </a:r>
            <a:r>
              <a:rPr lang="en-GB" dirty="0">
                <a:hlinkClick r:id="rId3"/>
              </a:rPr>
              <a:t>up is hard to </a:t>
            </a:r>
            <a:r>
              <a:rPr lang="en-GB" dirty="0" smtClean="0">
                <a:hlinkClick r:id="rId3"/>
              </a:rPr>
              <a:t>do</a:t>
            </a:r>
            <a:r>
              <a:rPr lang="en-GB" dirty="0" smtClean="0"/>
              <a:t>” @ </a:t>
            </a:r>
            <a:r>
              <a:rPr lang="en-GB" dirty="0" smtClean="0">
                <a:hlinkClick r:id="rId4"/>
              </a:rPr>
              <a:t>Xen Papers</a:t>
            </a:r>
            <a:endParaRPr lang="en-GB" dirty="0" smtClean="0"/>
          </a:p>
          <a:p>
            <a:pPr lvl="1"/>
            <a:endParaRPr lang="en-GB" sz="1050" dirty="0" smtClean="0"/>
          </a:p>
          <a:p>
            <a:r>
              <a:rPr lang="en-GB" dirty="0" smtClean="0"/>
              <a:t>Unique benefit of the Xen architecture</a:t>
            </a:r>
          </a:p>
          <a:p>
            <a:pPr lvl="1"/>
            <a:r>
              <a:rPr lang="en-GB" b="1" dirty="0" smtClean="0"/>
              <a:t>Security</a:t>
            </a:r>
            <a:r>
              <a:rPr lang="en-GB" dirty="0" smtClean="0"/>
              <a:t>: Minimum privilege; Narrow interfaces</a:t>
            </a:r>
          </a:p>
          <a:p>
            <a:pPr lvl="1"/>
            <a:r>
              <a:rPr lang="en-GB" b="1" dirty="0" smtClean="0"/>
              <a:t>Performance:</a:t>
            </a:r>
            <a:r>
              <a:rPr lang="en-GB" dirty="0" smtClean="0"/>
              <a:t> lightweight, e.g. Mini OS directly on hypervisor</a:t>
            </a:r>
          </a:p>
          <a:p>
            <a:pPr lvl="1"/>
            <a:r>
              <a:rPr lang="en-GB" b="1" dirty="0" smtClean="0"/>
              <a:t>Robustness:</a:t>
            </a:r>
            <a:r>
              <a:rPr lang="en-GB" dirty="0" smtClean="0"/>
              <a:t> ability </a:t>
            </a:r>
            <a:r>
              <a:rPr lang="en-GB" dirty="0"/>
              <a:t>to </a:t>
            </a:r>
            <a:r>
              <a:rPr lang="en-GB" dirty="0" smtClean="0"/>
              <a:t>safely restart parts of the system</a:t>
            </a:r>
          </a:p>
          <a:p>
            <a:pPr lvl="1"/>
            <a:r>
              <a:rPr lang="en-GB" b="1" dirty="0" smtClean="0"/>
              <a:t>Scalability:</a:t>
            </a:r>
            <a:r>
              <a:rPr lang="en-GB" dirty="0" smtClean="0"/>
              <a:t> more distributed system (less reliable on Dom0)</a:t>
            </a:r>
            <a:endParaRPr lang="en-GB" dirty="0"/>
          </a:p>
        </p:txBody>
      </p:sp>
      <p:sp>
        <p:nvSpPr>
          <p:cNvPr id="2" name="Title 1"/>
          <p:cNvSpPr>
            <a:spLocks noGrp="1"/>
          </p:cNvSpPr>
          <p:nvPr>
            <p:ph type="title"/>
          </p:nvPr>
        </p:nvSpPr>
        <p:spPr/>
        <p:txBody>
          <a:bodyPr/>
          <a:lstStyle/>
          <a:p>
            <a:r>
              <a:rPr lang="en-GB" sz="5400" dirty="0" smtClean="0"/>
              <a:t>Advanced Security: Disaggregation</a:t>
            </a:r>
            <a:endParaRPr lang="en-GB" sz="5400" dirty="0"/>
          </a:p>
        </p:txBody>
      </p:sp>
    </p:spTree>
    <p:extLst>
      <p:ext uri="{BB962C8B-B14F-4D97-AF65-F5344CB8AC3E}">
        <p14:creationId xmlns:p14="http://schemas.microsoft.com/office/powerpoint/2010/main" val="1546917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6258558" y="2442759"/>
            <a:ext cx="5486400" cy="2834640"/>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FFFFFF"/>
              </a:solidFill>
              <a:effectLst/>
              <a:uLnTx/>
              <a:uFillTx/>
              <a:latin typeface="Times New Roman"/>
              <a:ea typeface="+mn-ea"/>
              <a:cs typeface="+mn-cs"/>
            </a:endParaRPr>
          </a:p>
        </p:txBody>
      </p:sp>
      <p:sp>
        <p:nvSpPr>
          <p:cNvPr id="379907" name="Rectangle 3"/>
          <p:cNvSpPr>
            <a:spLocks noGrp="1" noChangeArrowheads="1"/>
          </p:cNvSpPr>
          <p:nvPr>
            <p:ph idx="1"/>
          </p:nvPr>
        </p:nvSpPr>
        <p:spPr>
          <a:xfrm>
            <a:off x="914043" y="1809239"/>
            <a:ext cx="5082720" cy="4117182"/>
          </a:xfrm>
        </p:spPr>
        <p:txBody>
          <a:bodyPr/>
          <a:lstStyle/>
          <a:p>
            <a:r>
              <a:rPr lang="en-GB" sz="3200" dirty="0" smtClean="0"/>
              <a:t>Detect </a:t>
            </a:r>
            <a:r>
              <a:rPr lang="en-GB" sz="3200" dirty="0"/>
              <a:t>failure e.g.</a:t>
            </a:r>
          </a:p>
          <a:p>
            <a:pPr lvl="1"/>
            <a:r>
              <a:rPr lang="en-GB" sz="2800" dirty="0"/>
              <a:t>Illegal access</a:t>
            </a:r>
          </a:p>
          <a:p>
            <a:pPr lvl="1"/>
            <a:r>
              <a:rPr lang="en-GB" sz="2800" dirty="0"/>
              <a:t>Timeout</a:t>
            </a:r>
          </a:p>
          <a:p>
            <a:r>
              <a:rPr lang="en-GB" sz="3200" dirty="0"/>
              <a:t>Kill domain, restart</a:t>
            </a:r>
          </a:p>
          <a:p>
            <a:pPr lvl="1"/>
            <a:r>
              <a:rPr lang="en-GB" sz="2400" dirty="0" smtClean="0"/>
              <a:t>E.g. Just 275ms </a:t>
            </a:r>
            <a:r>
              <a:rPr lang="en-GB" sz="2400" dirty="0"/>
              <a:t>outage from </a:t>
            </a:r>
            <a:r>
              <a:rPr lang="en-GB" sz="2400" dirty="0" smtClean="0"/>
              <a:t/>
            </a:r>
            <a:br>
              <a:rPr lang="en-GB" sz="2400" dirty="0" smtClean="0"/>
            </a:br>
            <a:r>
              <a:rPr lang="en-GB" sz="2400" dirty="0" smtClean="0"/>
              <a:t>failed Ethernet driver</a:t>
            </a:r>
          </a:p>
          <a:p>
            <a:r>
              <a:rPr lang="en-GB" sz="3200" dirty="0" smtClean="0"/>
              <a:t>Auto-restarts to </a:t>
            </a:r>
            <a:br>
              <a:rPr lang="en-GB" sz="3200" dirty="0" smtClean="0"/>
            </a:br>
            <a:r>
              <a:rPr lang="en-GB" sz="3200" dirty="0" smtClean="0"/>
              <a:t>enhance security</a:t>
            </a:r>
            <a:endParaRPr lang="en-GB" sz="3200" dirty="0"/>
          </a:p>
        </p:txBody>
      </p:sp>
      <p:sp>
        <p:nvSpPr>
          <p:cNvPr id="379906" name="Rectangle 2"/>
          <p:cNvSpPr>
            <a:spLocks noGrp="1" noChangeArrowheads="1"/>
          </p:cNvSpPr>
          <p:nvPr>
            <p:ph type="title"/>
          </p:nvPr>
        </p:nvSpPr>
        <p:spPr>
          <a:xfrm>
            <a:off x="914400" y="333375"/>
            <a:ext cx="10789920" cy="1144588"/>
          </a:xfrm>
        </p:spPr>
        <p:txBody>
          <a:bodyPr/>
          <a:lstStyle/>
          <a:p>
            <a:r>
              <a:rPr lang="en-GB" sz="4800" dirty="0" smtClean="0"/>
              <a:t>Example: Network Driver Domain for HA</a:t>
            </a:r>
            <a:endParaRPr lang="en-US" sz="4800" dirty="0"/>
          </a:p>
        </p:txBody>
      </p:sp>
      <p:sp>
        <p:nvSpPr>
          <p:cNvPr id="379909" name="AutoShape 5"/>
          <p:cNvSpPr>
            <a:spLocks noChangeAspect="1" noChangeArrowheads="1" noTextEdit="1"/>
          </p:cNvSpPr>
          <p:nvPr/>
        </p:nvSpPr>
        <p:spPr bwMode="auto">
          <a:xfrm>
            <a:off x="5435298" y="1408274"/>
            <a:ext cx="6573915" cy="3359928"/>
          </a:xfrm>
          <a:prstGeom prst="rect">
            <a:avLst/>
          </a:prstGeom>
          <a:noFill/>
          <a:ln w="9525">
            <a:noFill/>
            <a:miter lim="800000"/>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11" name="Line 7"/>
          <p:cNvSpPr>
            <a:spLocks noChangeShapeType="1"/>
          </p:cNvSpPr>
          <p:nvPr/>
        </p:nvSpPr>
        <p:spPr bwMode="auto">
          <a:xfrm>
            <a:off x="6235198" y="5239520"/>
            <a:ext cx="95212" cy="1587"/>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12" name="Line 8"/>
          <p:cNvSpPr>
            <a:spLocks noChangeShapeType="1"/>
          </p:cNvSpPr>
          <p:nvPr/>
        </p:nvSpPr>
        <p:spPr bwMode="auto">
          <a:xfrm flipH="1">
            <a:off x="11577693" y="5239520"/>
            <a:ext cx="97329" cy="1587"/>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13" name="Line 9"/>
          <p:cNvSpPr>
            <a:spLocks noChangeShapeType="1"/>
          </p:cNvSpPr>
          <p:nvPr/>
        </p:nvSpPr>
        <p:spPr bwMode="auto">
          <a:xfrm>
            <a:off x="6108247" y="5239520"/>
            <a:ext cx="2115" cy="1587"/>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14" name="Rectangle 10"/>
          <p:cNvSpPr>
            <a:spLocks noChangeArrowheads="1"/>
          </p:cNvSpPr>
          <p:nvPr/>
        </p:nvSpPr>
        <p:spPr bwMode="auto">
          <a:xfrm>
            <a:off x="6000339" y="5147423"/>
            <a:ext cx="107402"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0</a:t>
            </a:r>
            <a:endParaRPr lang="en-GB" sz="1800" b="1" dirty="0">
              <a:solidFill>
                <a:srgbClr val="000000"/>
              </a:solidFill>
              <a:cs typeface="Arial" pitchFamily="34" charset="0"/>
            </a:endParaRPr>
          </a:p>
        </p:txBody>
      </p:sp>
      <p:sp>
        <p:nvSpPr>
          <p:cNvPr id="379915" name="Line 11"/>
          <p:cNvSpPr>
            <a:spLocks noChangeShapeType="1"/>
          </p:cNvSpPr>
          <p:nvPr/>
        </p:nvSpPr>
        <p:spPr bwMode="auto">
          <a:xfrm>
            <a:off x="6108247" y="5291918"/>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16" name="Line 12"/>
          <p:cNvSpPr>
            <a:spLocks noChangeShapeType="1"/>
          </p:cNvSpPr>
          <p:nvPr/>
        </p:nvSpPr>
        <p:spPr bwMode="auto">
          <a:xfrm>
            <a:off x="6235198" y="4844140"/>
            <a:ext cx="95212"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17" name="Line 13"/>
          <p:cNvSpPr>
            <a:spLocks noChangeShapeType="1"/>
          </p:cNvSpPr>
          <p:nvPr/>
        </p:nvSpPr>
        <p:spPr bwMode="auto">
          <a:xfrm flipH="1">
            <a:off x="11577693" y="4844140"/>
            <a:ext cx="97329"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18" name="Line 14"/>
          <p:cNvSpPr>
            <a:spLocks noChangeShapeType="1"/>
          </p:cNvSpPr>
          <p:nvPr/>
        </p:nvSpPr>
        <p:spPr bwMode="auto">
          <a:xfrm>
            <a:off x="6108247" y="4844140"/>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19" name="Rectangle 15"/>
          <p:cNvSpPr>
            <a:spLocks noChangeArrowheads="1"/>
          </p:cNvSpPr>
          <p:nvPr/>
        </p:nvSpPr>
        <p:spPr bwMode="auto">
          <a:xfrm>
            <a:off x="5845883" y="4748867"/>
            <a:ext cx="267702"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 50</a:t>
            </a:r>
            <a:endParaRPr lang="en-GB" sz="1800" b="1" dirty="0">
              <a:solidFill>
                <a:srgbClr val="000000"/>
              </a:solidFill>
              <a:cs typeface="Arial" pitchFamily="34" charset="0"/>
            </a:endParaRPr>
          </a:p>
        </p:txBody>
      </p:sp>
      <p:sp>
        <p:nvSpPr>
          <p:cNvPr id="379920" name="Line 16"/>
          <p:cNvSpPr>
            <a:spLocks noChangeShapeType="1"/>
          </p:cNvSpPr>
          <p:nvPr/>
        </p:nvSpPr>
        <p:spPr bwMode="auto">
          <a:xfrm>
            <a:off x="6108247" y="4894951"/>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21" name="Line 17"/>
          <p:cNvSpPr>
            <a:spLocks noChangeShapeType="1"/>
          </p:cNvSpPr>
          <p:nvPr/>
        </p:nvSpPr>
        <p:spPr bwMode="auto">
          <a:xfrm>
            <a:off x="6235198" y="4447173"/>
            <a:ext cx="95212"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22" name="Line 18"/>
          <p:cNvSpPr>
            <a:spLocks noChangeShapeType="1"/>
          </p:cNvSpPr>
          <p:nvPr/>
        </p:nvSpPr>
        <p:spPr bwMode="auto">
          <a:xfrm flipH="1">
            <a:off x="11577693" y="4447173"/>
            <a:ext cx="97329"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23" name="Line 19"/>
          <p:cNvSpPr>
            <a:spLocks noChangeShapeType="1"/>
          </p:cNvSpPr>
          <p:nvPr/>
        </p:nvSpPr>
        <p:spPr bwMode="auto">
          <a:xfrm>
            <a:off x="6108247" y="4447173"/>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24" name="Rectangle 20"/>
          <p:cNvSpPr>
            <a:spLocks noChangeArrowheads="1"/>
          </p:cNvSpPr>
          <p:nvPr/>
        </p:nvSpPr>
        <p:spPr bwMode="auto">
          <a:xfrm>
            <a:off x="5737975" y="4353489"/>
            <a:ext cx="375103"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 100</a:t>
            </a:r>
            <a:endParaRPr lang="en-GB" sz="1800" b="1" dirty="0">
              <a:solidFill>
                <a:srgbClr val="000000"/>
              </a:solidFill>
              <a:cs typeface="Arial" pitchFamily="34" charset="0"/>
            </a:endParaRPr>
          </a:p>
        </p:txBody>
      </p:sp>
      <p:sp>
        <p:nvSpPr>
          <p:cNvPr id="379925" name="Line 21"/>
          <p:cNvSpPr>
            <a:spLocks noChangeShapeType="1"/>
          </p:cNvSpPr>
          <p:nvPr/>
        </p:nvSpPr>
        <p:spPr bwMode="auto">
          <a:xfrm>
            <a:off x="6108247" y="4499573"/>
            <a:ext cx="2115" cy="1587"/>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26" name="Line 22"/>
          <p:cNvSpPr>
            <a:spLocks noChangeShapeType="1"/>
          </p:cNvSpPr>
          <p:nvPr/>
        </p:nvSpPr>
        <p:spPr bwMode="auto">
          <a:xfrm>
            <a:off x="6235198" y="4050206"/>
            <a:ext cx="95212"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27" name="Line 23"/>
          <p:cNvSpPr>
            <a:spLocks noChangeShapeType="1"/>
          </p:cNvSpPr>
          <p:nvPr/>
        </p:nvSpPr>
        <p:spPr bwMode="auto">
          <a:xfrm flipH="1">
            <a:off x="11577693" y="4050206"/>
            <a:ext cx="97329"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28" name="Line 24"/>
          <p:cNvSpPr>
            <a:spLocks noChangeShapeType="1"/>
          </p:cNvSpPr>
          <p:nvPr/>
        </p:nvSpPr>
        <p:spPr bwMode="auto">
          <a:xfrm>
            <a:off x="6108247" y="4050206"/>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29" name="Rectangle 25"/>
          <p:cNvSpPr>
            <a:spLocks noChangeArrowheads="1"/>
          </p:cNvSpPr>
          <p:nvPr/>
        </p:nvSpPr>
        <p:spPr bwMode="auto">
          <a:xfrm>
            <a:off x="5737975" y="3958109"/>
            <a:ext cx="375103"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 150</a:t>
            </a:r>
            <a:endParaRPr lang="en-GB" sz="1800" b="1" dirty="0">
              <a:solidFill>
                <a:srgbClr val="000000"/>
              </a:solidFill>
              <a:cs typeface="Arial" pitchFamily="34" charset="0"/>
            </a:endParaRPr>
          </a:p>
        </p:txBody>
      </p:sp>
      <p:sp>
        <p:nvSpPr>
          <p:cNvPr id="379930" name="Line 26"/>
          <p:cNvSpPr>
            <a:spLocks noChangeShapeType="1"/>
          </p:cNvSpPr>
          <p:nvPr/>
        </p:nvSpPr>
        <p:spPr bwMode="auto">
          <a:xfrm>
            <a:off x="6108247" y="4104193"/>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31" name="Line 27"/>
          <p:cNvSpPr>
            <a:spLocks noChangeShapeType="1"/>
          </p:cNvSpPr>
          <p:nvPr/>
        </p:nvSpPr>
        <p:spPr bwMode="auto">
          <a:xfrm>
            <a:off x="6235198" y="3654828"/>
            <a:ext cx="95212" cy="1587"/>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32" name="Line 28"/>
          <p:cNvSpPr>
            <a:spLocks noChangeShapeType="1"/>
          </p:cNvSpPr>
          <p:nvPr/>
        </p:nvSpPr>
        <p:spPr bwMode="auto">
          <a:xfrm flipH="1">
            <a:off x="11577693" y="3654828"/>
            <a:ext cx="97329" cy="1587"/>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33" name="Line 29"/>
          <p:cNvSpPr>
            <a:spLocks noChangeShapeType="1"/>
          </p:cNvSpPr>
          <p:nvPr/>
        </p:nvSpPr>
        <p:spPr bwMode="auto">
          <a:xfrm>
            <a:off x="6108247" y="3654828"/>
            <a:ext cx="2115" cy="1587"/>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34" name="Rectangle 30"/>
          <p:cNvSpPr>
            <a:spLocks noChangeArrowheads="1"/>
          </p:cNvSpPr>
          <p:nvPr/>
        </p:nvSpPr>
        <p:spPr bwMode="auto">
          <a:xfrm>
            <a:off x="5737975" y="3561142"/>
            <a:ext cx="375103"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 200</a:t>
            </a:r>
            <a:endParaRPr lang="en-GB" sz="1800" b="1" dirty="0">
              <a:solidFill>
                <a:srgbClr val="000000"/>
              </a:solidFill>
              <a:cs typeface="Arial" pitchFamily="34" charset="0"/>
            </a:endParaRPr>
          </a:p>
        </p:txBody>
      </p:sp>
      <p:sp>
        <p:nvSpPr>
          <p:cNvPr id="379935" name="Line 31"/>
          <p:cNvSpPr>
            <a:spLocks noChangeShapeType="1"/>
          </p:cNvSpPr>
          <p:nvPr/>
        </p:nvSpPr>
        <p:spPr bwMode="auto">
          <a:xfrm>
            <a:off x="6108247" y="3707226"/>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36" name="Line 32"/>
          <p:cNvSpPr>
            <a:spLocks noChangeShapeType="1"/>
          </p:cNvSpPr>
          <p:nvPr/>
        </p:nvSpPr>
        <p:spPr bwMode="auto">
          <a:xfrm>
            <a:off x="6235198" y="3259448"/>
            <a:ext cx="95212"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37" name="Line 33"/>
          <p:cNvSpPr>
            <a:spLocks noChangeShapeType="1"/>
          </p:cNvSpPr>
          <p:nvPr/>
        </p:nvSpPr>
        <p:spPr bwMode="auto">
          <a:xfrm flipH="1">
            <a:off x="11577693" y="3259448"/>
            <a:ext cx="97329"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38" name="Line 34"/>
          <p:cNvSpPr>
            <a:spLocks noChangeShapeType="1"/>
          </p:cNvSpPr>
          <p:nvPr/>
        </p:nvSpPr>
        <p:spPr bwMode="auto">
          <a:xfrm>
            <a:off x="6108247" y="3259448"/>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39" name="Rectangle 35"/>
          <p:cNvSpPr>
            <a:spLocks noChangeArrowheads="1"/>
          </p:cNvSpPr>
          <p:nvPr/>
        </p:nvSpPr>
        <p:spPr bwMode="auto">
          <a:xfrm>
            <a:off x="5737975" y="3165764"/>
            <a:ext cx="375103"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 250</a:t>
            </a:r>
            <a:endParaRPr lang="en-GB" sz="1800" b="1" dirty="0">
              <a:solidFill>
                <a:srgbClr val="000000"/>
              </a:solidFill>
              <a:cs typeface="Arial" pitchFamily="34" charset="0"/>
            </a:endParaRPr>
          </a:p>
        </p:txBody>
      </p:sp>
      <p:sp>
        <p:nvSpPr>
          <p:cNvPr id="379940" name="Line 36"/>
          <p:cNvSpPr>
            <a:spLocks noChangeShapeType="1"/>
          </p:cNvSpPr>
          <p:nvPr/>
        </p:nvSpPr>
        <p:spPr bwMode="auto">
          <a:xfrm>
            <a:off x="6108247" y="3310259"/>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41" name="Line 37"/>
          <p:cNvSpPr>
            <a:spLocks noChangeShapeType="1"/>
          </p:cNvSpPr>
          <p:nvPr/>
        </p:nvSpPr>
        <p:spPr bwMode="auto">
          <a:xfrm>
            <a:off x="6235198" y="2862481"/>
            <a:ext cx="95212"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42" name="Line 38"/>
          <p:cNvSpPr>
            <a:spLocks noChangeShapeType="1"/>
          </p:cNvSpPr>
          <p:nvPr/>
        </p:nvSpPr>
        <p:spPr bwMode="auto">
          <a:xfrm flipH="1">
            <a:off x="11577693" y="2862481"/>
            <a:ext cx="97329"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43" name="Line 39"/>
          <p:cNvSpPr>
            <a:spLocks noChangeShapeType="1"/>
          </p:cNvSpPr>
          <p:nvPr/>
        </p:nvSpPr>
        <p:spPr bwMode="auto">
          <a:xfrm>
            <a:off x="6108247" y="2862481"/>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44" name="Rectangle 40"/>
          <p:cNvSpPr>
            <a:spLocks noChangeArrowheads="1"/>
          </p:cNvSpPr>
          <p:nvPr/>
        </p:nvSpPr>
        <p:spPr bwMode="auto">
          <a:xfrm>
            <a:off x="5737975" y="2768797"/>
            <a:ext cx="375103"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 300</a:t>
            </a:r>
            <a:endParaRPr lang="en-GB" sz="1800" b="1" dirty="0">
              <a:solidFill>
                <a:srgbClr val="000000"/>
              </a:solidFill>
              <a:cs typeface="Arial" pitchFamily="34" charset="0"/>
            </a:endParaRPr>
          </a:p>
        </p:txBody>
      </p:sp>
      <p:sp>
        <p:nvSpPr>
          <p:cNvPr id="379945" name="Line 41"/>
          <p:cNvSpPr>
            <a:spLocks noChangeShapeType="1"/>
          </p:cNvSpPr>
          <p:nvPr/>
        </p:nvSpPr>
        <p:spPr bwMode="auto">
          <a:xfrm>
            <a:off x="6108247" y="2914881"/>
            <a:ext cx="2115" cy="1587"/>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46" name="Line 42"/>
          <p:cNvSpPr>
            <a:spLocks noChangeShapeType="1"/>
          </p:cNvSpPr>
          <p:nvPr/>
        </p:nvSpPr>
        <p:spPr bwMode="auto">
          <a:xfrm>
            <a:off x="6235198" y="2465514"/>
            <a:ext cx="95212"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47" name="Line 43"/>
          <p:cNvSpPr>
            <a:spLocks noChangeShapeType="1"/>
          </p:cNvSpPr>
          <p:nvPr/>
        </p:nvSpPr>
        <p:spPr bwMode="auto">
          <a:xfrm flipH="1">
            <a:off x="11577693" y="2465514"/>
            <a:ext cx="97329"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48" name="Line 44"/>
          <p:cNvSpPr>
            <a:spLocks noChangeShapeType="1"/>
          </p:cNvSpPr>
          <p:nvPr/>
        </p:nvSpPr>
        <p:spPr bwMode="auto">
          <a:xfrm>
            <a:off x="6108247" y="2465514"/>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49" name="Rectangle 45"/>
          <p:cNvSpPr>
            <a:spLocks noChangeArrowheads="1"/>
          </p:cNvSpPr>
          <p:nvPr/>
        </p:nvSpPr>
        <p:spPr bwMode="auto">
          <a:xfrm>
            <a:off x="5737975" y="2371831"/>
            <a:ext cx="375103"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 350</a:t>
            </a:r>
            <a:endParaRPr lang="en-GB" sz="1800" b="1" dirty="0">
              <a:solidFill>
                <a:srgbClr val="000000"/>
              </a:solidFill>
              <a:cs typeface="Arial" pitchFamily="34" charset="0"/>
            </a:endParaRPr>
          </a:p>
        </p:txBody>
      </p:sp>
      <p:sp>
        <p:nvSpPr>
          <p:cNvPr id="379950" name="Line 46"/>
          <p:cNvSpPr>
            <a:spLocks noChangeShapeType="1"/>
          </p:cNvSpPr>
          <p:nvPr/>
        </p:nvSpPr>
        <p:spPr bwMode="auto">
          <a:xfrm>
            <a:off x="6108247" y="2517915"/>
            <a:ext cx="2115" cy="1587"/>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51" name="Line 47"/>
          <p:cNvSpPr>
            <a:spLocks noChangeShapeType="1"/>
          </p:cNvSpPr>
          <p:nvPr/>
        </p:nvSpPr>
        <p:spPr bwMode="auto">
          <a:xfrm flipV="1">
            <a:off x="6235198" y="5168064"/>
            <a:ext cx="2115"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52" name="Line 48"/>
          <p:cNvSpPr>
            <a:spLocks noChangeShapeType="1"/>
          </p:cNvSpPr>
          <p:nvPr/>
        </p:nvSpPr>
        <p:spPr bwMode="auto">
          <a:xfrm>
            <a:off x="6235198" y="2465514"/>
            <a:ext cx="2115"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53" name="Line 49"/>
          <p:cNvSpPr>
            <a:spLocks noChangeShapeType="1"/>
          </p:cNvSpPr>
          <p:nvPr/>
        </p:nvSpPr>
        <p:spPr bwMode="auto">
          <a:xfrm>
            <a:off x="6235198" y="5399893"/>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54" name="Rectangle 50"/>
          <p:cNvSpPr>
            <a:spLocks noChangeArrowheads="1"/>
          </p:cNvSpPr>
          <p:nvPr/>
        </p:nvSpPr>
        <p:spPr bwMode="auto">
          <a:xfrm>
            <a:off x="6205576" y="5306210"/>
            <a:ext cx="107402"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0</a:t>
            </a:r>
            <a:endParaRPr lang="en-GB" sz="1800" b="1" dirty="0">
              <a:solidFill>
                <a:srgbClr val="000000"/>
              </a:solidFill>
              <a:cs typeface="Arial" pitchFamily="34" charset="0"/>
            </a:endParaRPr>
          </a:p>
        </p:txBody>
      </p:sp>
      <p:sp>
        <p:nvSpPr>
          <p:cNvPr id="379955" name="Line 51"/>
          <p:cNvSpPr>
            <a:spLocks noChangeShapeType="1"/>
          </p:cNvSpPr>
          <p:nvPr/>
        </p:nvSpPr>
        <p:spPr bwMode="auto">
          <a:xfrm>
            <a:off x="6313482" y="5450705"/>
            <a:ext cx="2117"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56" name="Line 52"/>
          <p:cNvSpPr>
            <a:spLocks noChangeShapeType="1"/>
          </p:cNvSpPr>
          <p:nvPr/>
        </p:nvSpPr>
        <p:spPr bwMode="auto">
          <a:xfrm flipV="1">
            <a:off x="6916498" y="5168064"/>
            <a:ext cx="2115"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57" name="Line 53"/>
          <p:cNvSpPr>
            <a:spLocks noChangeShapeType="1"/>
          </p:cNvSpPr>
          <p:nvPr/>
        </p:nvSpPr>
        <p:spPr bwMode="auto">
          <a:xfrm>
            <a:off x="6916498" y="2465514"/>
            <a:ext cx="2115"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58" name="Line 54"/>
          <p:cNvSpPr>
            <a:spLocks noChangeShapeType="1"/>
          </p:cNvSpPr>
          <p:nvPr/>
        </p:nvSpPr>
        <p:spPr bwMode="auto">
          <a:xfrm>
            <a:off x="6916498" y="5399893"/>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59" name="Rectangle 55"/>
          <p:cNvSpPr>
            <a:spLocks noChangeArrowheads="1"/>
          </p:cNvSpPr>
          <p:nvPr/>
        </p:nvSpPr>
        <p:spPr bwMode="auto">
          <a:xfrm>
            <a:off x="6882645" y="5306210"/>
            <a:ext cx="107402"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5</a:t>
            </a:r>
            <a:endParaRPr lang="en-GB" sz="1800" b="1" dirty="0">
              <a:solidFill>
                <a:srgbClr val="000000"/>
              </a:solidFill>
              <a:cs typeface="Arial" pitchFamily="34" charset="0"/>
            </a:endParaRPr>
          </a:p>
        </p:txBody>
      </p:sp>
      <p:sp>
        <p:nvSpPr>
          <p:cNvPr id="379960" name="Line 56"/>
          <p:cNvSpPr>
            <a:spLocks noChangeShapeType="1"/>
          </p:cNvSpPr>
          <p:nvPr/>
        </p:nvSpPr>
        <p:spPr bwMode="auto">
          <a:xfrm>
            <a:off x="6992669" y="5450705"/>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61" name="Line 57"/>
          <p:cNvSpPr>
            <a:spLocks noChangeShapeType="1"/>
          </p:cNvSpPr>
          <p:nvPr/>
        </p:nvSpPr>
        <p:spPr bwMode="auto">
          <a:xfrm flipV="1">
            <a:off x="7595681" y="5168064"/>
            <a:ext cx="2117"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62" name="Line 58"/>
          <p:cNvSpPr>
            <a:spLocks noChangeShapeType="1"/>
          </p:cNvSpPr>
          <p:nvPr/>
        </p:nvSpPr>
        <p:spPr bwMode="auto">
          <a:xfrm>
            <a:off x="7595681" y="2465514"/>
            <a:ext cx="2117"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63" name="Line 59"/>
          <p:cNvSpPr>
            <a:spLocks noChangeShapeType="1"/>
          </p:cNvSpPr>
          <p:nvPr/>
        </p:nvSpPr>
        <p:spPr bwMode="auto">
          <a:xfrm>
            <a:off x="7595681" y="5399893"/>
            <a:ext cx="2117"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64" name="Rectangle 60"/>
          <p:cNvSpPr>
            <a:spLocks noChangeArrowheads="1"/>
          </p:cNvSpPr>
          <p:nvPr/>
        </p:nvSpPr>
        <p:spPr bwMode="auto">
          <a:xfrm>
            <a:off x="7462385" y="5306210"/>
            <a:ext cx="267702"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 10</a:t>
            </a:r>
            <a:endParaRPr lang="en-GB" sz="1800" b="1" dirty="0">
              <a:solidFill>
                <a:srgbClr val="000000"/>
              </a:solidFill>
              <a:cs typeface="Arial" pitchFamily="34" charset="0"/>
            </a:endParaRPr>
          </a:p>
        </p:txBody>
      </p:sp>
      <p:sp>
        <p:nvSpPr>
          <p:cNvPr id="379965" name="Line 61"/>
          <p:cNvSpPr>
            <a:spLocks noChangeShapeType="1"/>
          </p:cNvSpPr>
          <p:nvPr/>
        </p:nvSpPr>
        <p:spPr bwMode="auto">
          <a:xfrm>
            <a:off x="7726863" y="5450705"/>
            <a:ext cx="2117"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66" name="Line 62"/>
          <p:cNvSpPr>
            <a:spLocks noChangeShapeType="1"/>
          </p:cNvSpPr>
          <p:nvPr/>
        </p:nvSpPr>
        <p:spPr bwMode="auto">
          <a:xfrm flipV="1">
            <a:off x="8274868" y="5168064"/>
            <a:ext cx="2115"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67" name="Line 63"/>
          <p:cNvSpPr>
            <a:spLocks noChangeShapeType="1"/>
          </p:cNvSpPr>
          <p:nvPr/>
        </p:nvSpPr>
        <p:spPr bwMode="auto">
          <a:xfrm>
            <a:off x="8274868" y="2465514"/>
            <a:ext cx="2115"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68" name="Line 64"/>
          <p:cNvSpPr>
            <a:spLocks noChangeShapeType="1"/>
          </p:cNvSpPr>
          <p:nvPr/>
        </p:nvSpPr>
        <p:spPr bwMode="auto">
          <a:xfrm>
            <a:off x="8274868" y="5399893"/>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69" name="Rectangle 65"/>
          <p:cNvSpPr>
            <a:spLocks noChangeArrowheads="1"/>
          </p:cNvSpPr>
          <p:nvPr/>
        </p:nvSpPr>
        <p:spPr bwMode="auto">
          <a:xfrm>
            <a:off x="8143685" y="5306210"/>
            <a:ext cx="267702"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 15</a:t>
            </a:r>
            <a:endParaRPr lang="en-GB" sz="1800" b="1" dirty="0">
              <a:solidFill>
                <a:srgbClr val="000000"/>
              </a:solidFill>
              <a:cs typeface="Arial" pitchFamily="34" charset="0"/>
            </a:endParaRPr>
          </a:p>
        </p:txBody>
      </p:sp>
      <p:sp>
        <p:nvSpPr>
          <p:cNvPr id="379970" name="Line 66"/>
          <p:cNvSpPr>
            <a:spLocks noChangeShapeType="1"/>
          </p:cNvSpPr>
          <p:nvPr/>
        </p:nvSpPr>
        <p:spPr bwMode="auto">
          <a:xfrm>
            <a:off x="8406050" y="5450705"/>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71" name="Line 67"/>
          <p:cNvSpPr>
            <a:spLocks noChangeShapeType="1"/>
          </p:cNvSpPr>
          <p:nvPr/>
        </p:nvSpPr>
        <p:spPr bwMode="auto">
          <a:xfrm flipV="1">
            <a:off x="8954050" y="5168064"/>
            <a:ext cx="2117"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72" name="Line 68"/>
          <p:cNvSpPr>
            <a:spLocks noChangeShapeType="1"/>
          </p:cNvSpPr>
          <p:nvPr/>
        </p:nvSpPr>
        <p:spPr bwMode="auto">
          <a:xfrm>
            <a:off x="8954050" y="2465514"/>
            <a:ext cx="2117"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73" name="Line 69"/>
          <p:cNvSpPr>
            <a:spLocks noChangeShapeType="1"/>
          </p:cNvSpPr>
          <p:nvPr/>
        </p:nvSpPr>
        <p:spPr bwMode="auto">
          <a:xfrm>
            <a:off x="8954050" y="5399893"/>
            <a:ext cx="2117"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74" name="Rectangle 70"/>
          <p:cNvSpPr>
            <a:spLocks noChangeArrowheads="1"/>
          </p:cNvSpPr>
          <p:nvPr/>
        </p:nvSpPr>
        <p:spPr bwMode="auto">
          <a:xfrm>
            <a:off x="8822869" y="5306210"/>
            <a:ext cx="267702"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 20</a:t>
            </a:r>
            <a:endParaRPr lang="en-GB" sz="1800" b="1" dirty="0">
              <a:solidFill>
                <a:srgbClr val="000000"/>
              </a:solidFill>
              <a:cs typeface="Arial" pitchFamily="34" charset="0"/>
            </a:endParaRPr>
          </a:p>
        </p:txBody>
      </p:sp>
      <p:sp>
        <p:nvSpPr>
          <p:cNvPr id="379975" name="Line 71"/>
          <p:cNvSpPr>
            <a:spLocks noChangeShapeType="1"/>
          </p:cNvSpPr>
          <p:nvPr/>
        </p:nvSpPr>
        <p:spPr bwMode="auto">
          <a:xfrm>
            <a:off x="9087350" y="5450705"/>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76" name="Line 72"/>
          <p:cNvSpPr>
            <a:spLocks noChangeShapeType="1"/>
          </p:cNvSpPr>
          <p:nvPr/>
        </p:nvSpPr>
        <p:spPr bwMode="auto">
          <a:xfrm flipV="1">
            <a:off x="9635351" y="5168064"/>
            <a:ext cx="2117"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77" name="Line 73"/>
          <p:cNvSpPr>
            <a:spLocks noChangeShapeType="1"/>
          </p:cNvSpPr>
          <p:nvPr/>
        </p:nvSpPr>
        <p:spPr bwMode="auto">
          <a:xfrm>
            <a:off x="9635351" y="2465514"/>
            <a:ext cx="2117"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78" name="Line 74"/>
          <p:cNvSpPr>
            <a:spLocks noChangeShapeType="1"/>
          </p:cNvSpPr>
          <p:nvPr/>
        </p:nvSpPr>
        <p:spPr bwMode="auto">
          <a:xfrm>
            <a:off x="9635351" y="5399893"/>
            <a:ext cx="2117"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79" name="Rectangle 75"/>
          <p:cNvSpPr>
            <a:spLocks noChangeArrowheads="1"/>
          </p:cNvSpPr>
          <p:nvPr/>
        </p:nvSpPr>
        <p:spPr bwMode="auto">
          <a:xfrm>
            <a:off x="9502055" y="5306210"/>
            <a:ext cx="267702"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 25</a:t>
            </a:r>
            <a:endParaRPr lang="en-GB" sz="1800" b="1" dirty="0">
              <a:solidFill>
                <a:srgbClr val="000000"/>
              </a:solidFill>
              <a:cs typeface="Arial" pitchFamily="34" charset="0"/>
            </a:endParaRPr>
          </a:p>
        </p:txBody>
      </p:sp>
      <p:sp>
        <p:nvSpPr>
          <p:cNvPr id="379980" name="Line 76"/>
          <p:cNvSpPr>
            <a:spLocks noChangeShapeType="1"/>
          </p:cNvSpPr>
          <p:nvPr/>
        </p:nvSpPr>
        <p:spPr bwMode="auto">
          <a:xfrm>
            <a:off x="9766533" y="5450705"/>
            <a:ext cx="2117"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81" name="Line 77"/>
          <p:cNvSpPr>
            <a:spLocks noChangeShapeType="1"/>
          </p:cNvSpPr>
          <p:nvPr/>
        </p:nvSpPr>
        <p:spPr bwMode="auto">
          <a:xfrm flipV="1">
            <a:off x="10314537" y="5168064"/>
            <a:ext cx="2115"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82" name="Line 78"/>
          <p:cNvSpPr>
            <a:spLocks noChangeShapeType="1"/>
          </p:cNvSpPr>
          <p:nvPr/>
        </p:nvSpPr>
        <p:spPr bwMode="auto">
          <a:xfrm>
            <a:off x="10314537" y="2465514"/>
            <a:ext cx="2115"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83" name="Line 79"/>
          <p:cNvSpPr>
            <a:spLocks noChangeShapeType="1"/>
          </p:cNvSpPr>
          <p:nvPr/>
        </p:nvSpPr>
        <p:spPr bwMode="auto">
          <a:xfrm>
            <a:off x="10314537" y="5399893"/>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84" name="Rectangle 80"/>
          <p:cNvSpPr>
            <a:spLocks noChangeArrowheads="1"/>
          </p:cNvSpPr>
          <p:nvPr/>
        </p:nvSpPr>
        <p:spPr bwMode="auto">
          <a:xfrm>
            <a:off x="10181238" y="5306210"/>
            <a:ext cx="267702"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 30</a:t>
            </a:r>
            <a:endParaRPr lang="en-GB" sz="1800" b="1" dirty="0">
              <a:solidFill>
                <a:srgbClr val="000000"/>
              </a:solidFill>
              <a:cs typeface="Arial" pitchFamily="34" charset="0"/>
            </a:endParaRPr>
          </a:p>
        </p:txBody>
      </p:sp>
      <p:sp>
        <p:nvSpPr>
          <p:cNvPr id="379985" name="Line 81"/>
          <p:cNvSpPr>
            <a:spLocks noChangeShapeType="1"/>
          </p:cNvSpPr>
          <p:nvPr/>
        </p:nvSpPr>
        <p:spPr bwMode="auto">
          <a:xfrm>
            <a:off x="10447833" y="5450705"/>
            <a:ext cx="2117"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86" name="Line 82"/>
          <p:cNvSpPr>
            <a:spLocks noChangeShapeType="1"/>
          </p:cNvSpPr>
          <p:nvPr/>
        </p:nvSpPr>
        <p:spPr bwMode="auto">
          <a:xfrm flipV="1">
            <a:off x="10995838" y="5168064"/>
            <a:ext cx="2115"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87" name="Line 83"/>
          <p:cNvSpPr>
            <a:spLocks noChangeShapeType="1"/>
          </p:cNvSpPr>
          <p:nvPr/>
        </p:nvSpPr>
        <p:spPr bwMode="auto">
          <a:xfrm>
            <a:off x="10995838" y="2465514"/>
            <a:ext cx="2115"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88" name="Line 84"/>
          <p:cNvSpPr>
            <a:spLocks noChangeShapeType="1"/>
          </p:cNvSpPr>
          <p:nvPr/>
        </p:nvSpPr>
        <p:spPr bwMode="auto">
          <a:xfrm>
            <a:off x="10995838" y="5399893"/>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89" name="Rectangle 85"/>
          <p:cNvSpPr>
            <a:spLocks noChangeArrowheads="1"/>
          </p:cNvSpPr>
          <p:nvPr/>
        </p:nvSpPr>
        <p:spPr bwMode="auto">
          <a:xfrm>
            <a:off x="10862539" y="5306210"/>
            <a:ext cx="267702"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 35</a:t>
            </a:r>
            <a:endParaRPr lang="en-GB" sz="1800" b="1" dirty="0">
              <a:solidFill>
                <a:srgbClr val="000000"/>
              </a:solidFill>
              <a:cs typeface="Arial" pitchFamily="34" charset="0"/>
            </a:endParaRPr>
          </a:p>
        </p:txBody>
      </p:sp>
      <p:sp>
        <p:nvSpPr>
          <p:cNvPr id="379990" name="Line 86"/>
          <p:cNvSpPr>
            <a:spLocks noChangeShapeType="1"/>
          </p:cNvSpPr>
          <p:nvPr/>
        </p:nvSpPr>
        <p:spPr bwMode="auto">
          <a:xfrm>
            <a:off x="11127020" y="5450705"/>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91" name="Line 87"/>
          <p:cNvSpPr>
            <a:spLocks noChangeShapeType="1"/>
          </p:cNvSpPr>
          <p:nvPr/>
        </p:nvSpPr>
        <p:spPr bwMode="auto">
          <a:xfrm flipV="1">
            <a:off x="11675021" y="5168064"/>
            <a:ext cx="2117"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92" name="Line 88"/>
          <p:cNvSpPr>
            <a:spLocks noChangeShapeType="1"/>
          </p:cNvSpPr>
          <p:nvPr/>
        </p:nvSpPr>
        <p:spPr bwMode="auto">
          <a:xfrm>
            <a:off x="11675021" y="2465514"/>
            <a:ext cx="2117"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93" name="Line 89"/>
          <p:cNvSpPr>
            <a:spLocks noChangeShapeType="1"/>
          </p:cNvSpPr>
          <p:nvPr/>
        </p:nvSpPr>
        <p:spPr bwMode="auto">
          <a:xfrm>
            <a:off x="11675021" y="5399893"/>
            <a:ext cx="2117"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94" name="Rectangle 90"/>
          <p:cNvSpPr>
            <a:spLocks noChangeArrowheads="1"/>
          </p:cNvSpPr>
          <p:nvPr/>
        </p:nvSpPr>
        <p:spPr bwMode="auto">
          <a:xfrm>
            <a:off x="11543839" y="5306210"/>
            <a:ext cx="267702"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 40</a:t>
            </a:r>
            <a:endParaRPr lang="en-GB" sz="1800" b="1" dirty="0">
              <a:solidFill>
                <a:srgbClr val="000000"/>
              </a:solidFill>
              <a:cs typeface="Arial" pitchFamily="34" charset="0"/>
            </a:endParaRPr>
          </a:p>
        </p:txBody>
      </p:sp>
      <p:sp>
        <p:nvSpPr>
          <p:cNvPr id="379995" name="Line 91"/>
          <p:cNvSpPr>
            <a:spLocks noChangeShapeType="1"/>
          </p:cNvSpPr>
          <p:nvPr/>
        </p:nvSpPr>
        <p:spPr bwMode="auto">
          <a:xfrm>
            <a:off x="11806203" y="5450705"/>
            <a:ext cx="2117"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96" name="Rectangle 92"/>
          <p:cNvSpPr>
            <a:spLocks noChangeArrowheads="1"/>
          </p:cNvSpPr>
          <p:nvPr/>
        </p:nvSpPr>
        <p:spPr bwMode="auto">
          <a:xfrm>
            <a:off x="6235197" y="2479582"/>
            <a:ext cx="5439824" cy="2774005"/>
          </a:xfrm>
          <a:prstGeom prst="rect">
            <a:avLst/>
          </a:prstGeom>
          <a:noFill/>
          <a:ln w="3175">
            <a:solidFill>
              <a:srgbClr val="000000"/>
            </a:solidFill>
            <a:miter lim="800000"/>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97" name="Line 93"/>
          <p:cNvSpPr>
            <a:spLocks noChangeShapeType="1"/>
          </p:cNvSpPr>
          <p:nvPr/>
        </p:nvSpPr>
        <p:spPr bwMode="auto">
          <a:xfrm>
            <a:off x="5625836" y="3853310"/>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98" name="Freeform 94"/>
          <p:cNvSpPr>
            <a:spLocks noEditPoints="1"/>
          </p:cNvSpPr>
          <p:nvPr/>
        </p:nvSpPr>
        <p:spPr bwMode="auto">
          <a:xfrm>
            <a:off x="5541201" y="2787851"/>
            <a:ext cx="203121" cy="2094397"/>
          </a:xfrm>
          <a:custGeom>
            <a:avLst/>
            <a:gdLst/>
            <a:ahLst/>
            <a:cxnLst>
              <a:cxn ang="0">
                <a:pos x="84" y="2547"/>
              </a:cxn>
              <a:cxn ang="0">
                <a:pos x="88" y="2621"/>
              </a:cxn>
              <a:cxn ang="0">
                <a:pos x="123" y="2570"/>
              </a:cxn>
              <a:cxn ang="0">
                <a:pos x="48" y="2472"/>
              </a:cxn>
              <a:cxn ang="0">
                <a:pos x="81" y="2472"/>
              </a:cxn>
              <a:cxn ang="0">
                <a:pos x="148" y="2500"/>
              </a:cxn>
              <a:cxn ang="0">
                <a:pos x="134" y="2502"/>
              </a:cxn>
              <a:cxn ang="0">
                <a:pos x="127" y="2398"/>
              </a:cxn>
              <a:cxn ang="0">
                <a:pos x="46" y="2363"/>
              </a:cxn>
              <a:cxn ang="0">
                <a:pos x="148" y="2382"/>
              </a:cxn>
              <a:cxn ang="0">
                <a:pos x="0" y="2315"/>
              </a:cxn>
              <a:cxn ang="0">
                <a:pos x="86" y="2244"/>
              </a:cxn>
              <a:cxn ang="0">
                <a:pos x="132" y="2201"/>
              </a:cxn>
              <a:cxn ang="0">
                <a:pos x="64" y="2183"/>
              </a:cxn>
              <a:cxn ang="0">
                <a:pos x="148" y="2105"/>
              </a:cxn>
              <a:cxn ang="0">
                <a:pos x="46" y="2024"/>
              </a:cxn>
              <a:cxn ang="0">
                <a:pos x="21" y="2027"/>
              </a:cxn>
              <a:cxn ang="0">
                <a:pos x="76" y="1912"/>
              </a:cxn>
              <a:cxn ang="0">
                <a:pos x="46" y="1962"/>
              </a:cxn>
              <a:cxn ang="0">
                <a:pos x="148" y="1833"/>
              </a:cxn>
              <a:cxn ang="0">
                <a:pos x="91" y="1716"/>
              </a:cxn>
              <a:cxn ang="0">
                <a:pos x="108" y="1802"/>
              </a:cxn>
              <a:cxn ang="0">
                <a:pos x="126" y="1775"/>
              </a:cxn>
              <a:cxn ang="0">
                <a:pos x="86" y="1734"/>
              </a:cxn>
              <a:cxn ang="0">
                <a:pos x="57" y="1673"/>
              </a:cxn>
              <a:cxn ang="0">
                <a:pos x="48" y="1514"/>
              </a:cxn>
              <a:cxn ang="0">
                <a:pos x="81" y="1512"/>
              </a:cxn>
              <a:cxn ang="0">
                <a:pos x="148" y="1543"/>
              </a:cxn>
              <a:cxn ang="0">
                <a:pos x="134" y="1544"/>
              </a:cxn>
              <a:cxn ang="0">
                <a:pos x="68" y="1439"/>
              </a:cxn>
              <a:cxn ang="0">
                <a:pos x="145" y="1382"/>
              </a:cxn>
              <a:cxn ang="0">
                <a:pos x="46" y="1385"/>
              </a:cxn>
              <a:cxn ang="0">
                <a:pos x="5" y="1324"/>
              </a:cxn>
              <a:cxn ang="0">
                <a:pos x="127" y="1251"/>
              </a:cxn>
              <a:cxn ang="0">
                <a:pos x="65" y="1184"/>
              </a:cxn>
              <a:cxn ang="0">
                <a:pos x="104" y="1191"/>
              </a:cxn>
              <a:cxn ang="0">
                <a:pos x="145" y="1116"/>
              </a:cxn>
              <a:cxn ang="0">
                <a:pos x="99" y="1163"/>
              </a:cxn>
              <a:cxn ang="0">
                <a:pos x="57" y="888"/>
              </a:cxn>
              <a:cxn ang="0">
                <a:pos x="65" y="902"/>
              </a:cxn>
              <a:cxn ang="0">
                <a:pos x="147" y="934"/>
              </a:cxn>
              <a:cxn ang="0">
                <a:pos x="134" y="923"/>
              </a:cxn>
              <a:cxn ang="0">
                <a:pos x="115" y="848"/>
              </a:cxn>
              <a:cxn ang="0">
                <a:pos x="121" y="829"/>
              </a:cxn>
              <a:cxn ang="0">
                <a:pos x="45" y="744"/>
              </a:cxn>
              <a:cxn ang="0">
                <a:pos x="145" y="722"/>
              </a:cxn>
              <a:cxn ang="0">
                <a:pos x="64" y="762"/>
              </a:cxn>
              <a:cxn ang="0">
                <a:pos x="60" y="647"/>
              </a:cxn>
              <a:cxn ang="0">
                <a:pos x="45" y="633"/>
              </a:cxn>
              <a:cxn ang="0">
                <a:pos x="123" y="548"/>
              </a:cxn>
              <a:cxn ang="0">
                <a:pos x="45" y="523"/>
              </a:cxn>
              <a:cxn ang="0">
                <a:pos x="147" y="518"/>
              </a:cxn>
              <a:cxn ang="0">
                <a:pos x="178" y="459"/>
              </a:cxn>
              <a:cxn ang="0">
                <a:pos x="48" y="335"/>
              </a:cxn>
              <a:cxn ang="0">
                <a:pos x="75" y="324"/>
              </a:cxn>
              <a:cxn ang="0">
                <a:pos x="64" y="227"/>
              </a:cxn>
              <a:cxn ang="0">
                <a:pos x="89" y="156"/>
              </a:cxn>
              <a:cxn ang="0">
                <a:pos x="64" y="204"/>
              </a:cxn>
              <a:cxn ang="0">
                <a:pos x="147" y="98"/>
              </a:cxn>
              <a:cxn ang="0">
                <a:pos x="72" y="98"/>
              </a:cxn>
              <a:cxn ang="0">
                <a:pos x="62" y="112"/>
              </a:cxn>
              <a:cxn ang="0">
                <a:pos x="132" y="102"/>
              </a:cxn>
              <a:cxn ang="0">
                <a:pos x="21" y="31"/>
              </a:cxn>
            </a:cxnLst>
            <a:rect l="0" t="0" r="r" b="b"/>
            <a:pathLst>
              <a:path w="191" h="2639">
                <a:moveTo>
                  <a:pt x="186" y="2639"/>
                </a:moveTo>
                <a:lnTo>
                  <a:pt x="186" y="2621"/>
                </a:lnTo>
                <a:lnTo>
                  <a:pt x="132" y="2621"/>
                </a:lnTo>
                <a:lnTo>
                  <a:pt x="132" y="2620"/>
                </a:lnTo>
                <a:lnTo>
                  <a:pt x="132" y="2620"/>
                </a:lnTo>
                <a:lnTo>
                  <a:pt x="139" y="2615"/>
                </a:lnTo>
                <a:lnTo>
                  <a:pt x="143" y="2609"/>
                </a:lnTo>
                <a:lnTo>
                  <a:pt x="147" y="2599"/>
                </a:lnTo>
                <a:lnTo>
                  <a:pt x="148" y="2590"/>
                </a:lnTo>
                <a:lnTo>
                  <a:pt x="148" y="2590"/>
                </a:lnTo>
                <a:lnTo>
                  <a:pt x="147" y="2582"/>
                </a:lnTo>
                <a:lnTo>
                  <a:pt x="145" y="2574"/>
                </a:lnTo>
                <a:lnTo>
                  <a:pt x="140" y="2566"/>
                </a:lnTo>
                <a:lnTo>
                  <a:pt x="134" y="2559"/>
                </a:lnTo>
                <a:lnTo>
                  <a:pt x="127" y="2553"/>
                </a:lnTo>
                <a:lnTo>
                  <a:pt x="118" y="2548"/>
                </a:lnTo>
                <a:lnTo>
                  <a:pt x="107" y="2547"/>
                </a:lnTo>
                <a:lnTo>
                  <a:pt x="94" y="2545"/>
                </a:lnTo>
                <a:lnTo>
                  <a:pt x="94" y="2545"/>
                </a:lnTo>
                <a:lnTo>
                  <a:pt x="84" y="2547"/>
                </a:lnTo>
                <a:lnTo>
                  <a:pt x="75" y="2548"/>
                </a:lnTo>
                <a:lnTo>
                  <a:pt x="65" y="2551"/>
                </a:lnTo>
                <a:lnTo>
                  <a:pt x="59" y="2558"/>
                </a:lnTo>
                <a:lnTo>
                  <a:pt x="53" y="2564"/>
                </a:lnTo>
                <a:lnTo>
                  <a:pt x="48" y="2570"/>
                </a:lnTo>
                <a:lnTo>
                  <a:pt x="46" y="2578"/>
                </a:lnTo>
                <a:lnTo>
                  <a:pt x="45" y="2586"/>
                </a:lnTo>
                <a:lnTo>
                  <a:pt x="45" y="2586"/>
                </a:lnTo>
                <a:lnTo>
                  <a:pt x="46" y="2599"/>
                </a:lnTo>
                <a:lnTo>
                  <a:pt x="49" y="2609"/>
                </a:lnTo>
                <a:lnTo>
                  <a:pt x="56" y="2615"/>
                </a:lnTo>
                <a:lnTo>
                  <a:pt x="64" y="2621"/>
                </a:lnTo>
                <a:lnTo>
                  <a:pt x="64" y="2623"/>
                </a:lnTo>
                <a:lnTo>
                  <a:pt x="46" y="2623"/>
                </a:lnTo>
                <a:lnTo>
                  <a:pt x="46" y="2639"/>
                </a:lnTo>
                <a:lnTo>
                  <a:pt x="46" y="2639"/>
                </a:lnTo>
                <a:lnTo>
                  <a:pt x="80" y="2639"/>
                </a:lnTo>
                <a:lnTo>
                  <a:pt x="186" y="2639"/>
                </a:lnTo>
                <a:close/>
                <a:moveTo>
                  <a:pt x="88" y="2621"/>
                </a:moveTo>
                <a:lnTo>
                  <a:pt x="88" y="2621"/>
                </a:lnTo>
                <a:lnTo>
                  <a:pt x="81" y="2620"/>
                </a:lnTo>
                <a:lnTo>
                  <a:pt x="81" y="2620"/>
                </a:lnTo>
                <a:lnTo>
                  <a:pt x="72" y="2615"/>
                </a:lnTo>
                <a:lnTo>
                  <a:pt x="65" y="2609"/>
                </a:lnTo>
                <a:lnTo>
                  <a:pt x="60" y="2601"/>
                </a:lnTo>
                <a:lnTo>
                  <a:pt x="59" y="2593"/>
                </a:lnTo>
                <a:lnTo>
                  <a:pt x="59" y="2593"/>
                </a:lnTo>
                <a:lnTo>
                  <a:pt x="59" y="2586"/>
                </a:lnTo>
                <a:lnTo>
                  <a:pt x="62" y="2580"/>
                </a:lnTo>
                <a:lnTo>
                  <a:pt x="65" y="2575"/>
                </a:lnTo>
                <a:lnTo>
                  <a:pt x="70" y="2570"/>
                </a:lnTo>
                <a:lnTo>
                  <a:pt x="75" y="2567"/>
                </a:lnTo>
                <a:lnTo>
                  <a:pt x="81" y="2566"/>
                </a:lnTo>
                <a:lnTo>
                  <a:pt x="88" y="2564"/>
                </a:lnTo>
                <a:lnTo>
                  <a:pt x="96" y="2564"/>
                </a:lnTo>
                <a:lnTo>
                  <a:pt x="96" y="2564"/>
                </a:lnTo>
                <a:lnTo>
                  <a:pt x="104" y="2564"/>
                </a:lnTo>
                <a:lnTo>
                  <a:pt x="111" y="2566"/>
                </a:lnTo>
                <a:lnTo>
                  <a:pt x="118" y="2567"/>
                </a:lnTo>
                <a:lnTo>
                  <a:pt x="123" y="2570"/>
                </a:lnTo>
                <a:lnTo>
                  <a:pt x="127" y="2575"/>
                </a:lnTo>
                <a:lnTo>
                  <a:pt x="131" y="2580"/>
                </a:lnTo>
                <a:lnTo>
                  <a:pt x="132" y="2586"/>
                </a:lnTo>
                <a:lnTo>
                  <a:pt x="134" y="2593"/>
                </a:lnTo>
                <a:lnTo>
                  <a:pt x="134" y="2593"/>
                </a:lnTo>
                <a:lnTo>
                  <a:pt x="132" y="2602"/>
                </a:lnTo>
                <a:lnTo>
                  <a:pt x="127" y="2610"/>
                </a:lnTo>
                <a:lnTo>
                  <a:pt x="121" y="2617"/>
                </a:lnTo>
                <a:lnTo>
                  <a:pt x="113" y="2620"/>
                </a:lnTo>
                <a:lnTo>
                  <a:pt x="113" y="2620"/>
                </a:lnTo>
                <a:lnTo>
                  <a:pt x="105" y="2621"/>
                </a:lnTo>
                <a:lnTo>
                  <a:pt x="88" y="2621"/>
                </a:lnTo>
                <a:close/>
                <a:moveTo>
                  <a:pt x="84" y="2453"/>
                </a:moveTo>
                <a:lnTo>
                  <a:pt x="84" y="2453"/>
                </a:lnTo>
                <a:lnTo>
                  <a:pt x="78" y="2454"/>
                </a:lnTo>
                <a:lnTo>
                  <a:pt x="70" y="2454"/>
                </a:lnTo>
                <a:lnTo>
                  <a:pt x="64" y="2457"/>
                </a:lnTo>
                <a:lnTo>
                  <a:pt x="57" y="2460"/>
                </a:lnTo>
                <a:lnTo>
                  <a:pt x="53" y="2465"/>
                </a:lnTo>
                <a:lnTo>
                  <a:pt x="48" y="2472"/>
                </a:lnTo>
                <a:lnTo>
                  <a:pt x="46" y="2481"/>
                </a:lnTo>
                <a:lnTo>
                  <a:pt x="45" y="2491"/>
                </a:lnTo>
                <a:lnTo>
                  <a:pt x="45" y="2491"/>
                </a:lnTo>
                <a:lnTo>
                  <a:pt x="45" y="2500"/>
                </a:lnTo>
                <a:lnTo>
                  <a:pt x="46" y="2508"/>
                </a:lnTo>
                <a:lnTo>
                  <a:pt x="49" y="2516"/>
                </a:lnTo>
                <a:lnTo>
                  <a:pt x="53" y="2524"/>
                </a:lnTo>
                <a:lnTo>
                  <a:pt x="65" y="2519"/>
                </a:lnTo>
                <a:lnTo>
                  <a:pt x="65" y="2519"/>
                </a:lnTo>
                <a:lnTo>
                  <a:pt x="62" y="2513"/>
                </a:lnTo>
                <a:lnTo>
                  <a:pt x="59" y="2507"/>
                </a:lnTo>
                <a:lnTo>
                  <a:pt x="59" y="2500"/>
                </a:lnTo>
                <a:lnTo>
                  <a:pt x="57" y="2494"/>
                </a:lnTo>
                <a:lnTo>
                  <a:pt x="57" y="2494"/>
                </a:lnTo>
                <a:lnTo>
                  <a:pt x="59" y="2488"/>
                </a:lnTo>
                <a:lnTo>
                  <a:pt x="60" y="2481"/>
                </a:lnTo>
                <a:lnTo>
                  <a:pt x="62" y="2478"/>
                </a:lnTo>
                <a:lnTo>
                  <a:pt x="65" y="2475"/>
                </a:lnTo>
                <a:lnTo>
                  <a:pt x="73" y="2472"/>
                </a:lnTo>
                <a:lnTo>
                  <a:pt x="81" y="2472"/>
                </a:lnTo>
                <a:lnTo>
                  <a:pt x="83" y="2472"/>
                </a:lnTo>
                <a:lnTo>
                  <a:pt x="83" y="2472"/>
                </a:lnTo>
                <a:lnTo>
                  <a:pt x="83" y="2484"/>
                </a:lnTo>
                <a:lnTo>
                  <a:pt x="84" y="2497"/>
                </a:lnTo>
                <a:lnTo>
                  <a:pt x="88" y="2507"/>
                </a:lnTo>
                <a:lnTo>
                  <a:pt x="92" y="2515"/>
                </a:lnTo>
                <a:lnTo>
                  <a:pt x="97" y="2521"/>
                </a:lnTo>
                <a:lnTo>
                  <a:pt x="104" y="2526"/>
                </a:lnTo>
                <a:lnTo>
                  <a:pt x="111" y="2529"/>
                </a:lnTo>
                <a:lnTo>
                  <a:pt x="119" y="2531"/>
                </a:lnTo>
                <a:lnTo>
                  <a:pt x="119" y="2531"/>
                </a:lnTo>
                <a:lnTo>
                  <a:pt x="124" y="2531"/>
                </a:lnTo>
                <a:lnTo>
                  <a:pt x="129" y="2529"/>
                </a:lnTo>
                <a:lnTo>
                  <a:pt x="134" y="2526"/>
                </a:lnTo>
                <a:lnTo>
                  <a:pt x="139" y="2523"/>
                </a:lnTo>
                <a:lnTo>
                  <a:pt x="142" y="2518"/>
                </a:lnTo>
                <a:lnTo>
                  <a:pt x="145" y="2513"/>
                </a:lnTo>
                <a:lnTo>
                  <a:pt x="147" y="2507"/>
                </a:lnTo>
                <a:lnTo>
                  <a:pt x="148" y="2500"/>
                </a:lnTo>
                <a:lnTo>
                  <a:pt x="148" y="2500"/>
                </a:lnTo>
                <a:lnTo>
                  <a:pt x="147" y="2491"/>
                </a:lnTo>
                <a:lnTo>
                  <a:pt x="143" y="2481"/>
                </a:lnTo>
                <a:lnTo>
                  <a:pt x="139" y="2475"/>
                </a:lnTo>
                <a:lnTo>
                  <a:pt x="132" y="2470"/>
                </a:lnTo>
                <a:lnTo>
                  <a:pt x="132" y="2470"/>
                </a:lnTo>
                <a:lnTo>
                  <a:pt x="145" y="2468"/>
                </a:lnTo>
                <a:lnTo>
                  <a:pt x="145" y="2453"/>
                </a:lnTo>
                <a:lnTo>
                  <a:pt x="145" y="2453"/>
                </a:lnTo>
                <a:lnTo>
                  <a:pt x="121" y="2453"/>
                </a:lnTo>
                <a:lnTo>
                  <a:pt x="84" y="2453"/>
                </a:lnTo>
                <a:close/>
                <a:moveTo>
                  <a:pt x="111" y="2470"/>
                </a:moveTo>
                <a:lnTo>
                  <a:pt x="111" y="2470"/>
                </a:lnTo>
                <a:lnTo>
                  <a:pt x="118" y="2472"/>
                </a:lnTo>
                <a:lnTo>
                  <a:pt x="118" y="2472"/>
                </a:lnTo>
                <a:lnTo>
                  <a:pt x="124" y="2475"/>
                </a:lnTo>
                <a:lnTo>
                  <a:pt x="129" y="2480"/>
                </a:lnTo>
                <a:lnTo>
                  <a:pt x="132" y="2488"/>
                </a:lnTo>
                <a:lnTo>
                  <a:pt x="134" y="2496"/>
                </a:lnTo>
                <a:lnTo>
                  <a:pt x="134" y="2496"/>
                </a:lnTo>
                <a:lnTo>
                  <a:pt x="134" y="2502"/>
                </a:lnTo>
                <a:lnTo>
                  <a:pt x="131" y="2508"/>
                </a:lnTo>
                <a:lnTo>
                  <a:pt x="124" y="2511"/>
                </a:lnTo>
                <a:lnTo>
                  <a:pt x="118" y="2513"/>
                </a:lnTo>
                <a:lnTo>
                  <a:pt x="118" y="2513"/>
                </a:lnTo>
                <a:lnTo>
                  <a:pt x="111" y="2511"/>
                </a:lnTo>
                <a:lnTo>
                  <a:pt x="105" y="2508"/>
                </a:lnTo>
                <a:lnTo>
                  <a:pt x="102" y="2505"/>
                </a:lnTo>
                <a:lnTo>
                  <a:pt x="99" y="2499"/>
                </a:lnTo>
                <a:lnTo>
                  <a:pt x="97" y="2492"/>
                </a:lnTo>
                <a:lnTo>
                  <a:pt x="96" y="2486"/>
                </a:lnTo>
                <a:lnTo>
                  <a:pt x="96" y="2470"/>
                </a:lnTo>
                <a:lnTo>
                  <a:pt x="111" y="2470"/>
                </a:lnTo>
                <a:close/>
                <a:moveTo>
                  <a:pt x="129" y="2357"/>
                </a:moveTo>
                <a:lnTo>
                  <a:pt x="129" y="2357"/>
                </a:lnTo>
                <a:lnTo>
                  <a:pt x="132" y="2366"/>
                </a:lnTo>
                <a:lnTo>
                  <a:pt x="134" y="2379"/>
                </a:lnTo>
                <a:lnTo>
                  <a:pt x="134" y="2379"/>
                </a:lnTo>
                <a:lnTo>
                  <a:pt x="132" y="2386"/>
                </a:lnTo>
                <a:lnTo>
                  <a:pt x="131" y="2392"/>
                </a:lnTo>
                <a:lnTo>
                  <a:pt x="127" y="2398"/>
                </a:lnTo>
                <a:lnTo>
                  <a:pt x="123" y="2403"/>
                </a:lnTo>
                <a:lnTo>
                  <a:pt x="118" y="2408"/>
                </a:lnTo>
                <a:lnTo>
                  <a:pt x="111" y="2411"/>
                </a:lnTo>
                <a:lnTo>
                  <a:pt x="105" y="2413"/>
                </a:lnTo>
                <a:lnTo>
                  <a:pt x="96" y="2413"/>
                </a:lnTo>
                <a:lnTo>
                  <a:pt x="96" y="2413"/>
                </a:lnTo>
                <a:lnTo>
                  <a:pt x="89" y="2413"/>
                </a:lnTo>
                <a:lnTo>
                  <a:pt x="81" y="2411"/>
                </a:lnTo>
                <a:lnTo>
                  <a:pt x="75" y="2408"/>
                </a:lnTo>
                <a:lnTo>
                  <a:pt x="70" y="2405"/>
                </a:lnTo>
                <a:lnTo>
                  <a:pt x="65" y="2400"/>
                </a:lnTo>
                <a:lnTo>
                  <a:pt x="62" y="2394"/>
                </a:lnTo>
                <a:lnTo>
                  <a:pt x="59" y="2387"/>
                </a:lnTo>
                <a:lnTo>
                  <a:pt x="59" y="2379"/>
                </a:lnTo>
                <a:lnTo>
                  <a:pt x="59" y="2379"/>
                </a:lnTo>
                <a:lnTo>
                  <a:pt x="60" y="2366"/>
                </a:lnTo>
                <a:lnTo>
                  <a:pt x="64" y="2359"/>
                </a:lnTo>
                <a:lnTo>
                  <a:pt x="49" y="2354"/>
                </a:lnTo>
                <a:lnTo>
                  <a:pt x="49" y="2354"/>
                </a:lnTo>
                <a:lnTo>
                  <a:pt x="46" y="2363"/>
                </a:lnTo>
                <a:lnTo>
                  <a:pt x="45" y="2379"/>
                </a:lnTo>
                <a:lnTo>
                  <a:pt x="45" y="2379"/>
                </a:lnTo>
                <a:lnTo>
                  <a:pt x="46" y="2390"/>
                </a:lnTo>
                <a:lnTo>
                  <a:pt x="48" y="2400"/>
                </a:lnTo>
                <a:lnTo>
                  <a:pt x="53" y="2410"/>
                </a:lnTo>
                <a:lnTo>
                  <a:pt x="59" y="2417"/>
                </a:lnTo>
                <a:lnTo>
                  <a:pt x="67" y="2424"/>
                </a:lnTo>
                <a:lnTo>
                  <a:pt x="76" y="2427"/>
                </a:lnTo>
                <a:lnTo>
                  <a:pt x="86" y="2430"/>
                </a:lnTo>
                <a:lnTo>
                  <a:pt x="97" y="2432"/>
                </a:lnTo>
                <a:lnTo>
                  <a:pt x="97" y="2432"/>
                </a:lnTo>
                <a:lnTo>
                  <a:pt x="108" y="2430"/>
                </a:lnTo>
                <a:lnTo>
                  <a:pt x="118" y="2429"/>
                </a:lnTo>
                <a:lnTo>
                  <a:pt x="126" y="2424"/>
                </a:lnTo>
                <a:lnTo>
                  <a:pt x="134" y="2417"/>
                </a:lnTo>
                <a:lnTo>
                  <a:pt x="140" y="2411"/>
                </a:lnTo>
                <a:lnTo>
                  <a:pt x="143" y="2403"/>
                </a:lnTo>
                <a:lnTo>
                  <a:pt x="147" y="2394"/>
                </a:lnTo>
                <a:lnTo>
                  <a:pt x="148" y="2382"/>
                </a:lnTo>
                <a:lnTo>
                  <a:pt x="148" y="2382"/>
                </a:lnTo>
                <a:lnTo>
                  <a:pt x="147" y="2373"/>
                </a:lnTo>
                <a:lnTo>
                  <a:pt x="145" y="2365"/>
                </a:lnTo>
                <a:lnTo>
                  <a:pt x="142" y="2354"/>
                </a:lnTo>
                <a:lnTo>
                  <a:pt x="129" y="2357"/>
                </a:lnTo>
                <a:close/>
                <a:moveTo>
                  <a:pt x="0" y="2315"/>
                </a:moveTo>
                <a:lnTo>
                  <a:pt x="0" y="2333"/>
                </a:lnTo>
                <a:lnTo>
                  <a:pt x="145" y="2333"/>
                </a:lnTo>
                <a:lnTo>
                  <a:pt x="145" y="2315"/>
                </a:lnTo>
                <a:lnTo>
                  <a:pt x="108" y="2315"/>
                </a:lnTo>
                <a:lnTo>
                  <a:pt x="97" y="2306"/>
                </a:lnTo>
                <a:lnTo>
                  <a:pt x="145" y="2272"/>
                </a:lnTo>
                <a:lnTo>
                  <a:pt x="145" y="2250"/>
                </a:lnTo>
                <a:lnTo>
                  <a:pt x="88" y="2293"/>
                </a:lnTo>
                <a:lnTo>
                  <a:pt x="46" y="2255"/>
                </a:lnTo>
                <a:lnTo>
                  <a:pt x="46" y="2277"/>
                </a:lnTo>
                <a:lnTo>
                  <a:pt x="81" y="2306"/>
                </a:lnTo>
                <a:lnTo>
                  <a:pt x="81" y="2306"/>
                </a:lnTo>
                <a:lnTo>
                  <a:pt x="92" y="2314"/>
                </a:lnTo>
                <a:lnTo>
                  <a:pt x="92" y="2315"/>
                </a:lnTo>
                <a:lnTo>
                  <a:pt x="0" y="2315"/>
                </a:lnTo>
                <a:close/>
                <a:moveTo>
                  <a:pt x="99" y="2158"/>
                </a:moveTo>
                <a:lnTo>
                  <a:pt x="99" y="2158"/>
                </a:lnTo>
                <a:lnTo>
                  <a:pt x="91" y="2158"/>
                </a:lnTo>
                <a:lnTo>
                  <a:pt x="91" y="2158"/>
                </a:lnTo>
                <a:lnTo>
                  <a:pt x="83" y="2158"/>
                </a:lnTo>
                <a:lnTo>
                  <a:pt x="76" y="2159"/>
                </a:lnTo>
                <a:lnTo>
                  <a:pt x="68" y="2163"/>
                </a:lnTo>
                <a:lnTo>
                  <a:pt x="60" y="2166"/>
                </a:lnTo>
                <a:lnTo>
                  <a:pt x="54" y="2170"/>
                </a:lnTo>
                <a:lnTo>
                  <a:pt x="49" y="2178"/>
                </a:lnTo>
                <a:lnTo>
                  <a:pt x="46" y="2186"/>
                </a:lnTo>
                <a:lnTo>
                  <a:pt x="45" y="2198"/>
                </a:lnTo>
                <a:lnTo>
                  <a:pt x="45" y="2198"/>
                </a:lnTo>
                <a:lnTo>
                  <a:pt x="45" y="2209"/>
                </a:lnTo>
                <a:lnTo>
                  <a:pt x="48" y="2217"/>
                </a:lnTo>
                <a:lnTo>
                  <a:pt x="53" y="2225"/>
                </a:lnTo>
                <a:lnTo>
                  <a:pt x="60" y="2233"/>
                </a:lnTo>
                <a:lnTo>
                  <a:pt x="67" y="2237"/>
                </a:lnTo>
                <a:lnTo>
                  <a:pt x="76" y="2241"/>
                </a:lnTo>
                <a:lnTo>
                  <a:pt x="86" y="2244"/>
                </a:lnTo>
                <a:lnTo>
                  <a:pt x="97" y="2244"/>
                </a:lnTo>
                <a:lnTo>
                  <a:pt x="97" y="2244"/>
                </a:lnTo>
                <a:lnTo>
                  <a:pt x="108" y="2244"/>
                </a:lnTo>
                <a:lnTo>
                  <a:pt x="118" y="2241"/>
                </a:lnTo>
                <a:lnTo>
                  <a:pt x="126" y="2237"/>
                </a:lnTo>
                <a:lnTo>
                  <a:pt x="134" y="2231"/>
                </a:lnTo>
                <a:lnTo>
                  <a:pt x="140" y="2225"/>
                </a:lnTo>
                <a:lnTo>
                  <a:pt x="143" y="2217"/>
                </a:lnTo>
                <a:lnTo>
                  <a:pt x="147" y="2207"/>
                </a:lnTo>
                <a:lnTo>
                  <a:pt x="148" y="2196"/>
                </a:lnTo>
                <a:lnTo>
                  <a:pt x="148" y="2196"/>
                </a:lnTo>
                <a:lnTo>
                  <a:pt x="147" y="2185"/>
                </a:lnTo>
                <a:lnTo>
                  <a:pt x="145" y="2175"/>
                </a:lnTo>
                <a:lnTo>
                  <a:pt x="142" y="2163"/>
                </a:lnTo>
                <a:lnTo>
                  <a:pt x="129" y="2166"/>
                </a:lnTo>
                <a:lnTo>
                  <a:pt x="129" y="2166"/>
                </a:lnTo>
                <a:lnTo>
                  <a:pt x="132" y="2177"/>
                </a:lnTo>
                <a:lnTo>
                  <a:pt x="134" y="2193"/>
                </a:lnTo>
                <a:lnTo>
                  <a:pt x="134" y="2193"/>
                </a:lnTo>
                <a:lnTo>
                  <a:pt x="132" y="2201"/>
                </a:lnTo>
                <a:lnTo>
                  <a:pt x="132" y="2206"/>
                </a:lnTo>
                <a:lnTo>
                  <a:pt x="129" y="2212"/>
                </a:lnTo>
                <a:lnTo>
                  <a:pt x="126" y="2217"/>
                </a:lnTo>
                <a:lnTo>
                  <a:pt x="121" y="2221"/>
                </a:lnTo>
                <a:lnTo>
                  <a:pt x="115" y="2225"/>
                </a:lnTo>
                <a:lnTo>
                  <a:pt x="108" y="2226"/>
                </a:lnTo>
                <a:lnTo>
                  <a:pt x="99" y="2228"/>
                </a:lnTo>
                <a:lnTo>
                  <a:pt x="99" y="2158"/>
                </a:lnTo>
                <a:close/>
                <a:moveTo>
                  <a:pt x="86" y="2226"/>
                </a:moveTo>
                <a:lnTo>
                  <a:pt x="86" y="2226"/>
                </a:lnTo>
                <a:lnTo>
                  <a:pt x="76" y="2225"/>
                </a:lnTo>
                <a:lnTo>
                  <a:pt x="67" y="2220"/>
                </a:lnTo>
                <a:lnTo>
                  <a:pt x="64" y="2215"/>
                </a:lnTo>
                <a:lnTo>
                  <a:pt x="60" y="2212"/>
                </a:lnTo>
                <a:lnTo>
                  <a:pt x="57" y="2206"/>
                </a:lnTo>
                <a:lnTo>
                  <a:pt x="57" y="2199"/>
                </a:lnTo>
                <a:lnTo>
                  <a:pt x="57" y="2199"/>
                </a:lnTo>
                <a:lnTo>
                  <a:pt x="57" y="2193"/>
                </a:lnTo>
                <a:lnTo>
                  <a:pt x="60" y="2186"/>
                </a:lnTo>
                <a:lnTo>
                  <a:pt x="64" y="2183"/>
                </a:lnTo>
                <a:lnTo>
                  <a:pt x="67" y="2180"/>
                </a:lnTo>
                <a:lnTo>
                  <a:pt x="76" y="2175"/>
                </a:lnTo>
                <a:lnTo>
                  <a:pt x="86" y="2175"/>
                </a:lnTo>
                <a:lnTo>
                  <a:pt x="86" y="2226"/>
                </a:lnTo>
                <a:close/>
                <a:moveTo>
                  <a:pt x="29" y="2131"/>
                </a:moveTo>
                <a:lnTo>
                  <a:pt x="46" y="2131"/>
                </a:lnTo>
                <a:lnTo>
                  <a:pt x="46" y="2147"/>
                </a:lnTo>
                <a:lnTo>
                  <a:pt x="60" y="2147"/>
                </a:lnTo>
                <a:lnTo>
                  <a:pt x="60" y="2131"/>
                </a:lnTo>
                <a:lnTo>
                  <a:pt x="115" y="2131"/>
                </a:lnTo>
                <a:lnTo>
                  <a:pt x="115" y="2131"/>
                </a:lnTo>
                <a:lnTo>
                  <a:pt x="123" y="2131"/>
                </a:lnTo>
                <a:lnTo>
                  <a:pt x="129" y="2129"/>
                </a:lnTo>
                <a:lnTo>
                  <a:pt x="135" y="2127"/>
                </a:lnTo>
                <a:lnTo>
                  <a:pt x="140" y="2124"/>
                </a:lnTo>
                <a:lnTo>
                  <a:pt x="140" y="2124"/>
                </a:lnTo>
                <a:lnTo>
                  <a:pt x="143" y="2121"/>
                </a:lnTo>
                <a:lnTo>
                  <a:pt x="145" y="2116"/>
                </a:lnTo>
                <a:lnTo>
                  <a:pt x="147" y="2112"/>
                </a:lnTo>
                <a:lnTo>
                  <a:pt x="148" y="2105"/>
                </a:lnTo>
                <a:lnTo>
                  <a:pt x="148" y="2105"/>
                </a:lnTo>
                <a:lnTo>
                  <a:pt x="147" y="2096"/>
                </a:lnTo>
                <a:lnTo>
                  <a:pt x="145" y="2089"/>
                </a:lnTo>
                <a:lnTo>
                  <a:pt x="132" y="2089"/>
                </a:lnTo>
                <a:lnTo>
                  <a:pt x="132" y="2089"/>
                </a:lnTo>
                <a:lnTo>
                  <a:pt x="132" y="2100"/>
                </a:lnTo>
                <a:lnTo>
                  <a:pt x="132" y="2100"/>
                </a:lnTo>
                <a:lnTo>
                  <a:pt x="132" y="2107"/>
                </a:lnTo>
                <a:lnTo>
                  <a:pt x="127" y="2110"/>
                </a:lnTo>
                <a:lnTo>
                  <a:pt x="121" y="2113"/>
                </a:lnTo>
                <a:lnTo>
                  <a:pt x="113" y="2113"/>
                </a:lnTo>
                <a:lnTo>
                  <a:pt x="60" y="2113"/>
                </a:lnTo>
                <a:lnTo>
                  <a:pt x="60" y="2088"/>
                </a:lnTo>
                <a:lnTo>
                  <a:pt x="46" y="2088"/>
                </a:lnTo>
                <a:lnTo>
                  <a:pt x="46" y="2113"/>
                </a:lnTo>
                <a:lnTo>
                  <a:pt x="22" y="2113"/>
                </a:lnTo>
                <a:lnTo>
                  <a:pt x="29" y="2131"/>
                </a:lnTo>
                <a:close/>
                <a:moveTo>
                  <a:pt x="145" y="2006"/>
                </a:moveTo>
                <a:lnTo>
                  <a:pt x="46" y="2006"/>
                </a:lnTo>
                <a:lnTo>
                  <a:pt x="46" y="2024"/>
                </a:lnTo>
                <a:lnTo>
                  <a:pt x="145" y="2024"/>
                </a:lnTo>
                <a:lnTo>
                  <a:pt x="145" y="2006"/>
                </a:lnTo>
                <a:close/>
                <a:moveTo>
                  <a:pt x="29" y="2016"/>
                </a:moveTo>
                <a:lnTo>
                  <a:pt x="29" y="2016"/>
                </a:lnTo>
                <a:lnTo>
                  <a:pt x="27" y="2011"/>
                </a:lnTo>
                <a:lnTo>
                  <a:pt x="25" y="2008"/>
                </a:lnTo>
                <a:lnTo>
                  <a:pt x="21" y="2005"/>
                </a:lnTo>
                <a:lnTo>
                  <a:pt x="17" y="2005"/>
                </a:lnTo>
                <a:lnTo>
                  <a:pt x="17" y="2005"/>
                </a:lnTo>
                <a:lnTo>
                  <a:pt x="13" y="2005"/>
                </a:lnTo>
                <a:lnTo>
                  <a:pt x="9" y="2008"/>
                </a:lnTo>
                <a:lnTo>
                  <a:pt x="6" y="2011"/>
                </a:lnTo>
                <a:lnTo>
                  <a:pt x="5" y="2016"/>
                </a:lnTo>
                <a:lnTo>
                  <a:pt x="5" y="2016"/>
                </a:lnTo>
                <a:lnTo>
                  <a:pt x="6" y="2021"/>
                </a:lnTo>
                <a:lnTo>
                  <a:pt x="9" y="2024"/>
                </a:lnTo>
                <a:lnTo>
                  <a:pt x="13" y="2025"/>
                </a:lnTo>
                <a:lnTo>
                  <a:pt x="17" y="2027"/>
                </a:lnTo>
                <a:lnTo>
                  <a:pt x="17" y="2027"/>
                </a:lnTo>
                <a:lnTo>
                  <a:pt x="21" y="2027"/>
                </a:lnTo>
                <a:lnTo>
                  <a:pt x="25" y="2024"/>
                </a:lnTo>
                <a:lnTo>
                  <a:pt x="27" y="2021"/>
                </a:lnTo>
                <a:lnTo>
                  <a:pt x="29" y="2016"/>
                </a:lnTo>
                <a:lnTo>
                  <a:pt x="29" y="2016"/>
                </a:lnTo>
                <a:close/>
                <a:moveTo>
                  <a:pt x="145" y="1976"/>
                </a:moveTo>
                <a:lnTo>
                  <a:pt x="145" y="1959"/>
                </a:lnTo>
                <a:lnTo>
                  <a:pt x="86" y="1959"/>
                </a:lnTo>
                <a:lnTo>
                  <a:pt x="86" y="1959"/>
                </a:lnTo>
                <a:lnTo>
                  <a:pt x="78" y="1957"/>
                </a:lnTo>
                <a:lnTo>
                  <a:pt x="78" y="1957"/>
                </a:lnTo>
                <a:lnTo>
                  <a:pt x="70" y="1954"/>
                </a:lnTo>
                <a:lnTo>
                  <a:pt x="65" y="1949"/>
                </a:lnTo>
                <a:lnTo>
                  <a:pt x="60" y="1941"/>
                </a:lnTo>
                <a:lnTo>
                  <a:pt x="59" y="1933"/>
                </a:lnTo>
                <a:lnTo>
                  <a:pt x="59" y="1933"/>
                </a:lnTo>
                <a:lnTo>
                  <a:pt x="60" y="1928"/>
                </a:lnTo>
                <a:lnTo>
                  <a:pt x="62" y="1924"/>
                </a:lnTo>
                <a:lnTo>
                  <a:pt x="64" y="1919"/>
                </a:lnTo>
                <a:lnTo>
                  <a:pt x="68" y="1916"/>
                </a:lnTo>
                <a:lnTo>
                  <a:pt x="76" y="1912"/>
                </a:lnTo>
                <a:lnTo>
                  <a:pt x="89" y="1911"/>
                </a:lnTo>
                <a:lnTo>
                  <a:pt x="145" y="1911"/>
                </a:lnTo>
                <a:lnTo>
                  <a:pt x="145" y="1893"/>
                </a:lnTo>
                <a:lnTo>
                  <a:pt x="86" y="1893"/>
                </a:lnTo>
                <a:lnTo>
                  <a:pt x="86" y="1893"/>
                </a:lnTo>
                <a:lnTo>
                  <a:pt x="75" y="1893"/>
                </a:lnTo>
                <a:lnTo>
                  <a:pt x="65" y="1896"/>
                </a:lnTo>
                <a:lnTo>
                  <a:pt x="59" y="1900"/>
                </a:lnTo>
                <a:lnTo>
                  <a:pt x="53" y="1904"/>
                </a:lnTo>
                <a:lnTo>
                  <a:pt x="49" y="1911"/>
                </a:lnTo>
                <a:lnTo>
                  <a:pt x="46" y="1917"/>
                </a:lnTo>
                <a:lnTo>
                  <a:pt x="45" y="1922"/>
                </a:lnTo>
                <a:lnTo>
                  <a:pt x="45" y="1928"/>
                </a:lnTo>
                <a:lnTo>
                  <a:pt x="45" y="1928"/>
                </a:lnTo>
                <a:lnTo>
                  <a:pt x="46" y="1939"/>
                </a:lnTo>
                <a:lnTo>
                  <a:pt x="51" y="1947"/>
                </a:lnTo>
                <a:lnTo>
                  <a:pt x="56" y="1955"/>
                </a:lnTo>
                <a:lnTo>
                  <a:pt x="62" y="1960"/>
                </a:lnTo>
                <a:lnTo>
                  <a:pt x="62" y="1960"/>
                </a:lnTo>
                <a:lnTo>
                  <a:pt x="46" y="1962"/>
                </a:lnTo>
                <a:lnTo>
                  <a:pt x="46" y="1978"/>
                </a:lnTo>
                <a:lnTo>
                  <a:pt x="46" y="1978"/>
                </a:lnTo>
                <a:lnTo>
                  <a:pt x="73" y="1976"/>
                </a:lnTo>
                <a:lnTo>
                  <a:pt x="145" y="1976"/>
                </a:lnTo>
                <a:close/>
                <a:moveTo>
                  <a:pt x="29" y="1860"/>
                </a:moveTo>
                <a:lnTo>
                  <a:pt x="46" y="1860"/>
                </a:lnTo>
                <a:lnTo>
                  <a:pt x="46" y="1874"/>
                </a:lnTo>
                <a:lnTo>
                  <a:pt x="60" y="1874"/>
                </a:lnTo>
                <a:lnTo>
                  <a:pt x="60" y="1860"/>
                </a:lnTo>
                <a:lnTo>
                  <a:pt x="115" y="1860"/>
                </a:lnTo>
                <a:lnTo>
                  <a:pt x="115" y="1860"/>
                </a:lnTo>
                <a:lnTo>
                  <a:pt x="123" y="1860"/>
                </a:lnTo>
                <a:lnTo>
                  <a:pt x="129" y="1858"/>
                </a:lnTo>
                <a:lnTo>
                  <a:pt x="135" y="1855"/>
                </a:lnTo>
                <a:lnTo>
                  <a:pt x="140" y="1852"/>
                </a:lnTo>
                <a:lnTo>
                  <a:pt x="140" y="1852"/>
                </a:lnTo>
                <a:lnTo>
                  <a:pt x="143" y="1849"/>
                </a:lnTo>
                <a:lnTo>
                  <a:pt x="145" y="1844"/>
                </a:lnTo>
                <a:lnTo>
                  <a:pt x="147" y="1839"/>
                </a:lnTo>
                <a:lnTo>
                  <a:pt x="148" y="1833"/>
                </a:lnTo>
                <a:lnTo>
                  <a:pt x="148" y="1833"/>
                </a:lnTo>
                <a:lnTo>
                  <a:pt x="147" y="1823"/>
                </a:lnTo>
                <a:lnTo>
                  <a:pt x="145" y="1817"/>
                </a:lnTo>
                <a:lnTo>
                  <a:pt x="132" y="1818"/>
                </a:lnTo>
                <a:lnTo>
                  <a:pt x="132" y="1818"/>
                </a:lnTo>
                <a:lnTo>
                  <a:pt x="132" y="1828"/>
                </a:lnTo>
                <a:lnTo>
                  <a:pt x="132" y="1828"/>
                </a:lnTo>
                <a:lnTo>
                  <a:pt x="132" y="1834"/>
                </a:lnTo>
                <a:lnTo>
                  <a:pt x="127" y="1839"/>
                </a:lnTo>
                <a:lnTo>
                  <a:pt x="121" y="1841"/>
                </a:lnTo>
                <a:lnTo>
                  <a:pt x="113" y="1842"/>
                </a:lnTo>
                <a:lnTo>
                  <a:pt x="60" y="1842"/>
                </a:lnTo>
                <a:lnTo>
                  <a:pt x="60" y="1817"/>
                </a:lnTo>
                <a:lnTo>
                  <a:pt x="46" y="1817"/>
                </a:lnTo>
                <a:lnTo>
                  <a:pt x="46" y="1842"/>
                </a:lnTo>
                <a:lnTo>
                  <a:pt x="22" y="1842"/>
                </a:lnTo>
                <a:lnTo>
                  <a:pt x="29" y="1860"/>
                </a:lnTo>
                <a:close/>
                <a:moveTo>
                  <a:pt x="99" y="1716"/>
                </a:moveTo>
                <a:lnTo>
                  <a:pt x="99" y="1716"/>
                </a:lnTo>
                <a:lnTo>
                  <a:pt x="91" y="1716"/>
                </a:lnTo>
                <a:lnTo>
                  <a:pt x="91" y="1716"/>
                </a:lnTo>
                <a:lnTo>
                  <a:pt x="83" y="1716"/>
                </a:lnTo>
                <a:lnTo>
                  <a:pt x="76" y="1718"/>
                </a:lnTo>
                <a:lnTo>
                  <a:pt x="68" y="1721"/>
                </a:lnTo>
                <a:lnTo>
                  <a:pt x="60" y="1724"/>
                </a:lnTo>
                <a:lnTo>
                  <a:pt x="54" y="1729"/>
                </a:lnTo>
                <a:lnTo>
                  <a:pt x="49" y="1737"/>
                </a:lnTo>
                <a:lnTo>
                  <a:pt x="46" y="1745"/>
                </a:lnTo>
                <a:lnTo>
                  <a:pt x="45" y="1756"/>
                </a:lnTo>
                <a:lnTo>
                  <a:pt x="45" y="1756"/>
                </a:lnTo>
                <a:lnTo>
                  <a:pt x="45" y="1767"/>
                </a:lnTo>
                <a:lnTo>
                  <a:pt x="48" y="1775"/>
                </a:lnTo>
                <a:lnTo>
                  <a:pt x="53" y="1783"/>
                </a:lnTo>
                <a:lnTo>
                  <a:pt x="60" y="1791"/>
                </a:lnTo>
                <a:lnTo>
                  <a:pt x="67" y="1796"/>
                </a:lnTo>
                <a:lnTo>
                  <a:pt x="76" y="1799"/>
                </a:lnTo>
                <a:lnTo>
                  <a:pt x="86" y="1802"/>
                </a:lnTo>
                <a:lnTo>
                  <a:pt x="97" y="1802"/>
                </a:lnTo>
                <a:lnTo>
                  <a:pt x="97" y="1802"/>
                </a:lnTo>
                <a:lnTo>
                  <a:pt x="108" y="1802"/>
                </a:lnTo>
                <a:lnTo>
                  <a:pt x="118" y="1799"/>
                </a:lnTo>
                <a:lnTo>
                  <a:pt x="126" y="1796"/>
                </a:lnTo>
                <a:lnTo>
                  <a:pt x="134" y="1790"/>
                </a:lnTo>
                <a:lnTo>
                  <a:pt x="140" y="1783"/>
                </a:lnTo>
                <a:lnTo>
                  <a:pt x="143" y="1775"/>
                </a:lnTo>
                <a:lnTo>
                  <a:pt x="147" y="1766"/>
                </a:lnTo>
                <a:lnTo>
                  <a:pt x="148" y="1755"/>
                </a:lnTo>
                <a:lnTo>
                  <a:pt x="148" y="1755"/>
                </a:lnTo>
                <a:lnTo>
                  <a:pt x="147" y="1743"/>
                </a:lnTo>
                <a:lnTo>
                  <a:pt x="145" y="1734"/>
                </a:lnTo>
                <a:lnTo>
                  <a:pt x="142" y="1721"/>
                </a:lnTo>
                <a:lnTo>
                  <a:pt x="129" y="1724"/>
                </a:lnTo>
                <a:lnTo>
                  <a:pt x="129" y="1724"/>
                </a:lnTo>
                <a:lnTo>
                  <a:pt x="132" y="1736"/>
                </a:lnTo>
                <a:lnTo>
                  <a:pt x="134" y="1751"/>
                </a:lnTo>
                <a:lnTo>
                  <a:pt x="134" y="1751"/>
                </a:lnTo>
                <a:lnTo>
                  <a:pt x="132" y="1759"/>
                </a:lnTo>
                <a:lnTo>
                  <a:pt x="132" y="1764"/>
                </a:lnTo>
                <a:lnTo>
                  <a:pt x="129" y="1771"/>
                </a:lnTo>
                <a:lnTo>
                  <a:pt x="126" y="1775"/>
                </a:lnTo>
                <a:lnTo>
                  <a:pt x="121" y="1780"/>
                </a:lnTo>
                <a:lnTo>
                  <a:pt x="115" y="1783"/>
                </a:lnTo>
                <a:lnTo>
                  <a:pt x="108" y="1785"/>
                </a:lnTo>
                <a:lnTo>
                  <a:pt x="99" y="1786"/>
                </a:lnTo>
                <a:lnTo>
                  <a:pt x="99" y="1716"/>
                </a:lnTo>
                <a:close/>
                <a:moveTo>
                  <a:pt x="86" y="1785"/>
                </a:moveTo>
                <a:lnTo>
                  <a:pt x="86" y="1785"/>
                </a:lnTo>
                <a:lnTo>
                  <a:pt x="76" y="1783"/>
                </a:lnTo>
                <a:lnTo>
                  <a:pt x="67" y="1779"/>
                </a:lnTo>
                <a:lnTo>
                  <a:pt x="64" y="1774"/>
                </a:lnTo>
                <a:lnTo>
                  <a:pt x="60" y="1771"/>
                </a:lnTo>
                <a:lnTo>
                  <a:pt x="57" y="1764"/>
                </a:lnTo>
                <a:lnTo>
                  <a:pt x="57" y="1758"/>
                </a:lnTo>
                <a:lnTo>
                  <a:pt x="57" y="1758"/>
                </a:lnTo>
                <a:lnTo>
                  <a:pt x="57" y="1751"/>
                </a:lnTo>
                <a:lnTo>
                  <a:pt x="60" y="1745"/>
                </a:lnTo>
                <a:lnTo>
                  <a:pt x="64" y="1742"/>
                </a:lnTo>
                <a:lnTo>
                  <a:pt x="67" y="1739"/>
                </a:lnTo>
                <a:lnTo>
                  <a:pt x="76" y="1734"/>
                </a:lnTo>
                <a:lnTo>
                  <a:pt x="86" y="1734"/>
                </a:lnTo>
                <a:lnTo>
                  <a:pt x="86" y="1785"/>
                </a:lnTo>
                <a:close/>
                <a:moveTo>
                  <a:pt x="145" y="1694"/>
                </a:moveTo>
                <a:lnTo>
                  <a:pt x="145" y="1677"/>
                </a:lnTo>
                <a:lnTo>
                  <a:pt x="92" y="1677"/>
                </a:lnTo>
                <a:lnTo>
                  <a:pt x="92" y="1677"/>
                </a:lnTo>
                <a:lnTo>
                  <a:pt x="84" y="1675"/>
                </a:lnTo>
                <a:lnTo>
                  <a:pt x="84" y="1675"/>
                </a:lnTo>
                <a:lnTo>
                  <a:pt x="75" y="1672"/>
                </a:lnTo>
                <a:lnTo>
                  <a:pt x="68" y="1667"/>
                </a:lnTo>
                <a:lnTo>
                  <a:pt x="64" y="1661"/>
                </a:lnTo>
                <a:lnTo>
                  <a:pt x="62" y="1651"/>
                </a:lnTo>
                <a:lnTo>
                  <a:pt x="62" y="1651"/>
                </a:lnTo>
                <a:lnTo>
                  <a:pt x="62" y="1645"/>
                </a:lnTo>
                <a:lnTo>
                  <a:pt x="45" y="1645"/>
                </a:lnTo>
                <a:lnTo>
                  <a:pt x="45" y="1645"/>
                </a:lnTo>
                <a:lnTo>
                  <a:pt x="45" y="1649"/>
                </a:lnTo>
                <a:lnTo>
                  <a:pt x="45" y="1649"/>
                </a:lnTo>
                <a:lnTo>
                  <a:pt x="46" y="1659"/>
                </a:lnTo>
                <a:lnTo>
                  <a:pt x="51" y="1667"/>
                </a:lnTo>
                <a:lnTo>
                  <a:pt x="57" y="1673"/>
                </a:lnTo>
                <a:lnTo>
                  <a:pt x="65" y="1678"/>
                </a:lnTo>
                <a:lnTo>
                  <a:pt x="65" y="1678"/>
                </a:lnTo>
                <a:lnTo>
                  <a:pt x="46" y="1678"/>
                </a:lnTo>
                <a:lnTo>
                  <a:pt x="46" y="1694"/>
                </a:lnTo>
                <a:lnTo>
                  <a:pt x="46" y="1694"/>
                </a:lnTo>
                <a:lnTo>
                  <a:pt x="78" y="1694"/>
                </a:lnTo>
                <a:lnTo>
                  <a:pt x="145" y="1694"/>
                </a:lnTo>
                <a:close/>
                <a:moveTo>
                  <a:pt x="84" y="1637"/>
                </a:moveTo>
                <a:lnTo>
                  <a:pt x="97" y="1637"/>
                </a:lnTo>
                <a:lnTo>
                  <a:pt x="97" y="1586"/>
                </a:lnTo>
                <a:lnTo>
                  <a:pt x="84" y="1586"/>
                </a:lnTo>
                <a:lnTo>
                  <a:pt x="84" y="1637"/>
                </a:lnTo>
                <a:close/>
                <a:moveTo>
                  <a:pt x="84" y="1495"/>
                </a:moveTo>
                <a:lnTo>
                  <a:pt x="84" y="1495"/>
                </a:lnTo>
                <a:lnTo>
                  <a:pt x="78" y="1495"/>
                </a:lnTo>
                <a:lnTo>
                  <a:pt x="70" y="1496"/>
                </a:lnTo>
                <a:lnTo>
                  <a:pt x="64" y="1500"/>
                </a:lnTo>
                <a:lnTo>
                  <a:pt x="57" y="1503"/>
                </a:lnTo>
                <a:lnTo>
                  <a:pt x="53" y="1508"/>
                </a:lnTo>
                <a:lnTo>
                  <a:pt x="48" y="1514"/>
                </a:lnTo>
                <a:lnTo>
                  <a:pt x="46" y="1522"/>
                </a:lnTo>
                <a:lnTo>
                  <a:pt x="45" y="1533"/>
                </a:lnTo>
                <a:lnTo>
                  <a:pt x="45" y="1533"/>
                </a:lnTo>
                <a:lnTo>
                  <a:pt x="45" y="1543"/>
                </a:lnTo>
                <a:lnTo>
                  <a:pt x="46" y="1551"/>
                </a:lnTo>
                <a:lnTo>
                  <a:pt x="49" y="1559"/>
                </a:lnTo>
                <a:lnTo>
                  <a:pt x="53" y="1565"/>
                </a:lnTo>
                <a:lnTo>
                  <a:pt x="65" y="1562"/>
                </a:lnTo>
                <a:lnTo>
                  <a:pt x="65" y="1562"/>
                </a:lnTo>
                <a:lnTo>
                  <a:pt x="62" y="1555"/>
                </a:lnTo>
                <a:lnTo>
                  <a:pt x="59" y="1549"/>
                </a:lnTo>
                <a:lnTo>
                  <a:pt x="59" y="1543"/>
                </a:lnTo>
                <a:lnTo>
                  <a:pt x="57" y="1535"/>
                </a:lnTo>
                <a:lnTo>
                  <a:pt x="57" y="1535"/>
                </a:lnTo>
                <a:lnTo>
                  <a:pt x="59" y="1528"/>
                </a:lnTo>
                <a:lnTo>
                  <a:pt x="60" y="1524"/>
                </a:lnTo>
                <a:lnTo>
                  <a:pt x="62" y="1519"/>
                </a:lnTo>
                <a:lnTo>
                  <a:pt x="65" y="1517"/>
                </a:lnTo>
                <a:lnTo>
                  <a:pt x="73" y="1514"/>
                </a:lnTo>
                <a:lnTo>
                  <a:pt x="81" y="1512"/>
                </a:lnTo>
                <a:lnTo>
                  <a:pt x="83" y="1512"/>
                </a:lnTo>
                <a:lnTo>
                  <a:pt x="83" y="1512"/>
                </a:lnTo>
                <a:lnTo>
                  <a:pt x="83" y="1527"/>
                </a:lnTo>
                <a:lnTo>
                  <a:pt x="84" y="1538"/>
                </a:lnTo>
                <a:lnTo>
                  <a:pt x="88" y="1549"/>
                </a:lnTo>
                <a:lnTo>
                  <a:pt x="92" y="1557"/>
                </a:lnTo>
                <a:lnTo>
                  <a:pt x="97" y="1563"/>
                </a:lnTo>
                <a:lnTo>
                  <a:pt x="104" y="1568"/>
                </a:lnTo>
                <a:lnTo>
                  <a:pt x="111" y="1571"/>
                </a:lnTo>
                <a:lnTo>
                  <a:pt x="119" y="1573"/>
                </a:lnTo>
                <a:lnTo>
                  <a:pt x="119" y="1573"/>
                </a:lnTo>
                <a:lnTo>
                  <a:pt x="124" y="1571"/>
                </a:lnTo>
                <a:lnTo>
                  <a:pt x="129" y="1570"/>
                </a:lnTo>
                <a:lnTo>
                  <a:pt x="134" y="1568"/>
                </a:lnTo>
                <a:lnTo>
                  <a:pt x="139" y="1565"/>
                </a:lnTo>
                <a:lnTo>
                  <a:pt x="142" y="1560"/>
                </a:lnTo>
                <a:lnTo>
                  <a:pt x="145" y="1555"/>
                </a:lnTo>
                <a:lnTo>
                  <a:pt x="147" y="1549"/>
                </a:lnTo>
                <a:lnTo>
                  <a:pt x="148" y="1543"/>
                </a:lnTo>
                <a:lnTo>
                  <a:pt x="148" y="1543"/>
                </a:lnTo>
                <a:lnTo>
                  <a:pt x="147" y="1532"/>
                </a:lnTo>
                <a:lnTo>
                  <a:pt x="143" y="1524"/>
                </a:lnTo>
                <a:lnTo>
                  <a:pt x="139" y="1517"/>
                </a:lnTo>
                <a:lnTo>
                  <a:pt x="132" y="1512"/>
                </a:lnTo>
                <a:lnTo>
                  <a:pt x="132" y="1511"/>
                </a:lnTo>
                <a:lnTo>
                  <a:pt x="145" y="1509"/>
                </a:lnTo>
                <a:lnTo>
                  <a:pt x="145" y="1493"/>
                </a:lnTo>
                <a:lnTo>
                  <a:pt x="145" y="1493"/>
                </a:lnTo>
                <a:lnTo>
                  <a:pt x="121" y="1495"/>
                </a:lnTo>
                <a:lnTo>
                  <a:pt x="84" y="1495"/>
                </a:lnTo>
                <a:close/>
                <a:moveTo>
                  <a:pt x="111" y="1512"/>
                </a:moveTo>
                <a:lnTo>
                  <a:pt x="111" y="1512"/>
                </a:lnTo>
                <a:lnTo>
                  <a:pt x="118" y="1514"/>
                </a:lnTo>
                <a:lnTo>
                  <a:pt x="118" y="1514"/>
                </a:lnTo>
                <a:lnTo>
                  <a:pt x="124" y="1517"/>
                </a:lnTo>
                <a:lnTo>
                  <a:pt x="129" y="1522"/>
                </a:lnTo>
                <a:lnTo>
                  <a:pt x="132" y="1528"/>
                </a:lnTo>
                <a:lnTo>
                  <a:pt x="134" y="1538"/>
                </a:lnTo>
                <a:lnTo>
                  <a:pt x="134" y="1538"/>
                </a:lnTo>
                <a:lnTo>
                  <a:pt x="134" y="1544"/>
                </a:lnTo>
                <a:lnTo>
                  <a:pt x="131" y="1549"/>
                </a:lnTo>
                <a:lnTo>
                  <a:pt x="124" y="1552"/>
                </a:lnTo>
                <a:lnTo>
                  <a:pt x="118" y="1554"/>
                </a:lnTo>
                <a:lnTo>
                  <a:pt x="118" y="1554"/>
                </a:lnTo>
                <a:lnTo>
                  <a:pt x="111" y="1554"/>
                </a:lnTo>
                <a:lnTo>
                  <a:pt x="105" y="1551"/>
                </a:lnTo>
                <a:lnTo>
                  <a:pt x="102" y="1546"/>
                </a:lnTo>
                <a:lnTo>
                  <a:pt x="99" y="1541"/>
                </a:lnTo>
                <a:lnTo>
                  <a:pt x="97" y="1535"/>
                </a:lnTo>
                <a:lnTo>
                  <a:pt x="96" y="1527"/>
                </a:lnTo>
                <a:lnTo>
                  <a:pt x="96" y="1512"/>
                </a:lnTo>
                <a:lnTo>
                  <a:pt x="111" y="1512"/>
                </a:lnTo>
                <a:close/>
                <a:moveTo>
                  <a:pt x="145" y="1466"/>
                </a:moveTo>
                <a:lnTo>
                  <a:pt x="145" y="1449"/>
                </a:lnTo>
                <a:lnTo>
                  <a:pt x="92" y="1449"/>
                </a:lnTo>
                <a:lnTo>
                  <a:pt x="92" y="1449"/>
                </a:lnTo>
                <a:lnTo>
                  <a:pt x="84" y="1447"/>
                </a:lnTo>
                <a:lnTo>
                  <a:pt x="84" y="1447"/>
                </a:lnTo>
                <a:lnTo>
                  <a:pt x="75" y="1444"/>
                </a:lnTo>
                <a:lnTo>
                  <a:pt x="68" y="1439"/>
                </a:lnTo>
                <a:lnTo>
                  <a:pt x="64" y="1433"/>
                </a:lnTo>
                <a:lnTo>
                  <a:pt x="62" y="1423"/>
                </a:lnTo>
                <a:lnTo>
                  <a:pt x="62" y="1423"/>
                </a:lnTo>
                <a:lnTo>
                  <a:pt x="62" y="1417"/>
                </a:lnTo>
                <a:lnTo>
                  <a:pt x="45" y="1417"/>
                </a:lnTo>
                <a:lnTo>
                  <a:pt x="45" y="1417"/>
                </a:lnTo>
                <a:lnTo>
                  <a:pt x="45" y="1422"/>
                </a:lnTo>
                <a:lnTo>
                  <a:pt x="45" y="1422"/>
                </a:lnTo>
                <a:lnTo>
                  <a:pt x="46" y="1431"/>
                </a:lnTo>
                <a:lnTo>
                  <a:pt x="51" y="1439"/>
                </a:lnTo>
                <a:lnTo>
                  <a:pt x="57" y="1446"/>
                </a:lnTo>
                <a:lnTo>
                  <a:pt x="65" y="1450"/>
                </a:lnTo>
                <a:lnTo>
                  <a:pt x="65" y="1450"/>
                </a:lnTo>
                <a:lnTo>
                  <a:pt x="46" y="1452"/>
                </a:lnTo>
                <a:lnTo>
                  <a:pt x="46" y="1466"/>
                </a:lnTo>
                <a:lnTo>
                  <a:pt x="46" y="1466"/>
                </a:lnTo>
                <a:lnTo>
                  <a:pt x="78" y="1466"/>
                </a:lnTo>
                <a:lnTo>
                  <a:pt x="145" y="1466"/>
                </a:lnTo>
                <a:close/>
                <a:moveTo>
                  <a:pt x="145" y="1399"/>
                </a:moveTo>
                <a:lnTo>
                  <a:pt x="145" y="1382"/>
                </a:lnTo>
                <a:lnTo>
                  <a:pt x="92" y="1382"/>
                </a:lnTo>
                <a:lnTo>
                  <a:pt x="92" y="1382"/>
                </a:lnTo>
                <a:lnTo>
                  <a:pt x="84" y="1382"/>
                </a:lnTo>
                <a:lnTo>
                  <a:pt x="84" y="1382"/>
                </a:lnTo>
                <a:lnTo>
                  <a:pt x="75" y="1379"/>
                </a:lnTo>
                <a:lnTo>
                  <a:pt x="68" y="1372"/>
                </a:lnTo>
                <a:lnTo>
                  <a:pt x="64" y="1366"/>
                </a:lnTo>
                <a:lnTo>
                  <a:pt x="62" y="1356"/>
                </a:lnTo>
                <a:lnTo>
                  <a:pt x="62" y="1356"/>
                </a:lnTo>
                <a:lnTo>
                  <a:pt x="62" y="1350"/>
                </a:lnTo>
                <a:lnTo>
                  <a:pt x="45" y="1350"/>
                </a:lnTo>
                <a:lnTo>
                  <a:pt x="45" y="1350"/>
                </a:lnTo>
                <a:lnTo>
                  <a:pt x="45" y="1356"/>
                </a:lnTo>
                <a:lnTo>
                  <a:pt x="45" y="1356"/>
                </a:lnTo>
                <a:lnTo>
                  <a:pt x="46" y="1364"/>
                </a:lnTo>
                <a:lnTo>
                  <a:pt x="51" y="1372"/>
                </a:lnTo>
                <a:lnTo>
                  <a:pt x="57" y="1379"/>
                </a:lnTo>
                <a:lnTo>
                  <a:pt x="65" y="1383"/>
                </a:lnTo>
                <a:lnTo>
                  <a:pt x="65" y="1383"/>
                </a:lnTo>
                <a:lnTo>
                  <a:pt x="46" y="1385"/>
                </a:lnTo>
                <a:lnTo>
                  <a:pt x="46" y="1401"/>
                </a:lnTo>
                <a:lnTo>
                  <a:pt x="46" y="1401"/>
                </a:lnTo>
                <a:lnTo>
                  <a:pt x="78" y="1399"/>
                </a:lnTo>
                <a:lnTo>
                  <a:pt x="145" y="1399"/>
                </a:lnTo>
                <a:close/>
                <a:moveTo>
                  <a:pt x="145" y="1315"/>
                </a:moveTo>
                <a:lnTo>
                  <a:pt x="46" y="1315"/>
                </a:lnTo>
                <a:lnTo>
                  <a:pt x="46" y="1332"/>
                </a:lnTo>
                <a:lnTo>
                  <a:pt x="145" y="1332"/>
                </a:lnTo>
                <a:lnTo>
                  <a:pt x="145" y="1315"/>
                </a:lnTo>
                <a:close/>
                <a:moveTo>
                  <a:pt x="29" y="1324"/>
                </a:moveTo>
                <a:lnTo>
                  <a:pt x="29" y="1324"/>
                </a:lnTo>
                <a:lnTo>
                  <a:pt x="27" y="1320"/>
                </a:lnTo>
                <a:lnTo>
                  <a:pt x="25" y="1315"/>
                </a:lnTo>
                <a:lnTo>
                  <a:pt x="21" y="1313"/>
                </a:lnTo>
                <a:lnTo>
                  <a:pt x="17" y="1313"/>
                </a:lnTo>
                <a:lnTo>
                  <a:pt x="17" y="1313"/>
                </a:lnTo>
                <a:lnTo>
                  <a:pt x="13" y="1313"/>
                </a:lnTo>
                <a:lnTo>
                  <a:pt x="9" y="1315"/>
                </a:lnTo>
                <a:lnTo>
                  <a:pt x="6" y="1320"/>
                </a:lnTo>
                <a:lnTo>
                  <a:pt x="5" y="1324"/>
                </a:lnTo>
                <a:lnTo>
                  <a:pt x="5" y="1324"/>
                </a:lnTo>
                <a:lnTo>
                  <a:pt x="6" y="1329"/>
                </a:lnTo>
                <a:lnTo>
                  <a:pt x="9" y="1332"/>
                </a:lnTo>
                <a:lnTo>
                  <a:pt x="13" y="1334"/>
                </a:lnTo>
                <a:lnTo>
                  <a:pt x="17" y="1336"/>
                </a:lnTo>
                <a:lnTo>
                  <a:pt x="17" y="1336"/>
                </a:lnTo>
                <a:lnTo>
                  <a:pt x="21" y="1334"/>
                </a:lnTo>
                <a:lnTo>
                  <a:pt x="25" y="1332"/>
                </a:lnTo>
                <a:lnTo>
                  <a:pt x="27" y="1329"/>
                </a:lnTo>
                <a:lnTo>
                  <a:pt x="29" y="1324"/>
                </a:lnTo>
                <a:lnTo>
                  <a:pt x="29" y="1324"/>
                </a:lnTo>
                <a:close/>
                <a:moveTo>
                  <a:pt x="46" y="1297"/>
                </a:moveTo>
                <a:lnTo>
                  <a:pt x="145" y="1259"/>
                </a:lnTo>
                <a:lnTo>
                  <a:pt x="145" y="1243"/>
                </a:lnTo>
                <a:lnTo>
                  <a:pt x="46" y="1203"/>
                </a:lnTo>
                <a:lnTo>
                  <a:pt x="46" y="1222"/>
                </a:lnTo>
                <a:lnTo>
                  <a:pt x="102" y="1242"/>
                </a:lnTo>
                <a:lnTo>
                  <a:pt x="102" y="1242"/>
                </a:lnTo>
                <a:lnTo>
                  <a:pt x="127" y="1250"/>
                </a:lnTo>
                <a:lnTo>
                  <a:pt x="127" y="1251"/>
                </a:lnTo>
                <a:lnTo>
                  <a:pt x="127" y="1251"/>
                </a:lnTo>
                <a:lnTo>
                  <a:pt x="102" y="1259"/>
                </a:lnTo>
                <a:lnTo>
                  <a:pt x="46" y="1278"/>
                </a:lnTo>
                <a:lnTo>
                  <a:pt x="46" y="1297"/>
                </a:lnTo>
                <a:close/>
                <a:moveTo>
                  <a:pt x="84" y="1117"/>
                </a:moveTo>
                <a:lnTo>
                  <a:pt x="84" y="1117"/>
                </a:lnTo>
                <a:lnTo>
                  <a:pt x="78" y="1117"/>
                </a:lnTo>
                <a:lnTo>
                  <a:pt x="70" y="1119"/>
                </a:lnTo>
                <a:lnTo>
                  <a:pt x="64" y="1122"/>
                </a:lnTo>
                <a:lnTo>
                  <a:pt x="57" y="1125"/>
                </a:lnTo>
                <a:lnTo>
                  <a:pt x="53" y="1130"/>
                </a:lnTo>
                <a:lnTo>
                  <a:pt x="48" y="1136"/>
                </a:lnTo>
                <a:lnTo>
                  <a:pt x="46" y="1144"/>
                </a:lnTo>
                <a:lnTo>
                  <a:pt x="45" y="1156"/>
                </a:lnTo>
                <a:lnTo>
                  <a:pt x="45" y="1156"/>
                </a:lnTo>
                <a:lnTo>
                  <a:pt x="45" y="1165"/>
                </a:lnTo>
                <a:lnTo>
                  <a:pt x="46" y="1173"/>
                </a:lnTo>
                <a:lnTo>
                  <a:pt x="49" y="1181"/>
                </a:lnTo>
                <a:lnTo>
                  <a:pt x="53" y="1187"/>
                </a:lnTo>
                <a:lnTo>
                  <a:pt x="65" y="1184"/>
                </a:lnTo>
                <a:lnTo>
                  <a:pt x="65" y="1184"/>
                </a:lnTo>
                <a:lnTo>
                  <a:pt x="62" y="1178"/>
                </a:lnTo>
                <a:lnTo>
                  <a:pt x="59" y="1171"/>
                </a:lnTo>
                <a:lnTo>
                  <a:pt x="59" y="1165"/>
                </a:lnTo>
                <a:lnTo>
                  <a:pt x="57" y="1157"/>
                </a:lnTo>
                <a:lnTo>
                  <a:pt x="57" y="1157"/>
                </a:lnTo>
                <a:lnTo>
                  <a:pt x="59" y="1151"/>
                </a:lnTo>
                <a:lnTo>
                  <a:pt x="60" y="1146"/>
                </a:lnTo>
                <a:lnTo>
                  <a:pt x="62" y="1141"/>
                </a:lnTo>
                <a:lnTo>
                  <a:pt x="65" y="1140"/>
                </a:lnTo>
                <a:lnTo>
                  <a:pt x="73" y="1136"/>
                </a:lnTo>
                <a:lnTo>
                  <a:pt x="81" y="1135"/>
                </a:lnTo>
                <a:lnTo>
                  <a:pt x="83" y="1135"/>
                </a:lnTo>
                <a:lnTo>
                  <a:pt x="83" y="1135"/>
                </a:lnTo>
                <a:lnTo>
                  <a:pt x="83" y="1149"/>
                </a:lnTo>
                <a:lnTo>
                  <a:pt x="84" y="1160"/>
                </a:lnTo>
                <a:lnTo>
                  <a:pt x="88" y="1171"/>
                </a:lnTo>
                <a:lnTo>
                  <a:pt x="92" y="1179"/>
                </a:lnTo>
                <a:lnTo>
                  <a:pt x="97" y="1186"/>
                </a:lnTo>
                <a:lnTo>
                  <a:pt x="104" y="1191"/>
                </a:lnTo>
                <a:lnTo>
                  <a:pt x="111" y="1194"/>
                </a:lnTo>
                <a:lnTo>
                  <a:pt x="119" y="1195"/>
                </a:lnTo>
                <a:lnTo>
                  <a:pt x="119" y="1195"/>
                </a:lnTo>
                <a:lnTo>
                  <a:pt x="124" y="1194"/>
                </a:lnTo>
                <a:lnTo>
                  <a:pt x="129" y="1192"/>
                </a:lnTo>
                <a:lnTo>
                  <a:pt x="134" y="1191"/>
                </a:lnTo>
                <a:lnTo>
                  <a:pt x="139" y="1187"/>
                </a:lnTo>
                <a:lnTo>
                  <a:pt x="142" y="1183"/>
                </a:lnTo>
                <a:lnTo>
                  <a:pt x="145" y="1178"/>
                </a:lnTo>
                <a:lnTo>
                  <a:pt x="147" y="1171"/>
                </a:lnTo>
                <a:lnTo>
                  <a:pt x="148" y="1165"/>
                </a:lnTo>
                <a:lnTo>
                  <a:pt x="148" y="1165"/>
                </a:lnTo>
                <a:lnTo>
                  <a:pt x="147" y="1154"/>
                </a:lnTo>
                <a:lnTo>
                  <a:pt x="143" y="1146"/>
                </a:lnTo>
                <a:lnTo>
                  <a:pt x="139" y="1140"/>
                </a:lnTo>
                <a:lnTo>
                  <a:pt x="132" y="1135"/>
                </a:lnTo>
                <a:lnTo>
                  <a:pt x="132" y="1133"/>
                </a:lnTo>
                <a:lnTo>
                  <a:pt x="145" y="1132"/>
                </a:lnTo>
                <a:lnTo>
                  <a:pt x="145" y="1116"/>
                </a:lnTo>
                <a:lnTo>
                  <a:pt x="145" y="1116"/>
                </a:lnTo>
                <a:lnTo>
                  <a:pt x="121" y="1117"/>
                </a:lnTo>
                <a:lnTo>
                  <a:pt x="84" y="1117"/>
                </a:lnTo>
                <a:close/>
                <a:moveTo>
                  <a:pt x="111" y="1135"/>
                </a:moveTo>
                <a:lnTo>
                  <a:pt x="111" y="1135"/>
                </a:lnTo>
                <a:lnTo>
                  <a:pt x="118" y="1136"/>
                </a:lnTo>
                <a:lnTo>
                  <a:pt x="118" y="1136"/>
                </a:lnTo>
                <a:lnTo>
                  <a:pt x="124" y="1140"/>
                </a:lnTo>
                <a:lnTo>
                  <a:pt x="129" y="1144"/>
                </a:lnTo>
                <a:lnTo>
                  <a:pt x="132" y="1151"/>
                </a:lnTo>
                <a:lnTo>
                  <a:pt x="134" y="1160"/>
                </a:lnTo>
                <a:lnTo>
                  <a:pt x="134" y="1160"/>
                </a:lnTo>
                <a:lnTo>
                  <a:pt x="134" y="1167"/>
                </a:lnTo>
                <a:lnTo>
                  <a:pt x="131" y="1171"/>
                </a:lnTo>
                <a:lnTo>
                  <a:pt x="124" y="1176"/>
                </a:lnTo>
                <a:lnTo>
                  <a:pt x="118" y="1176"/>
                </a:lnTo>
                <a:lnTo>
                  <a:pt x="118" y="1176"/>
                </a:lnTo>
                <a:lnTo>
                  <a:pt x="111" y="1176"/>
                </a:lnTo>
                <a:lnTo>
                  <a:pt x="105" y="1173"/>
                </a:lnTo>
                <a:lnTo>
                  <a:pt x="102" y="1168"/>
                </a:lnTo>
                <a:lnTo>
                  <a:pt x="99" y="1163"/>
                </a:lnTo>
                <a:lnTo>
                  <a:pt x="97" y="1157"/>
                </a:lnTo>
                <a:lnTo>
                  <a:pt x="96" y="1149"/>
                </a:lnTo>
                <a:lnTo>
                  <a:pt x="96" y="1135"/>
                </a:lnTo>
                <a:lnTo>
                  <a:pt x="111" y="1135"/>
                </a:lnTo>
                <a:close/>
                <a:moveTo>
                  <a:pt x="145" y="1089"/>
                </a:moveTo>
                <a:lnTo>
                  <a:pt x="145" y="1071"/>
                </a:lnTo>
                <a:lnTo>
                  <a:pt x="0" y="1071"/>
                </a:lnTo>
                <a:lnTo>
                  <a:pt x="0" y="1089"/>
                </a:lnTo>
                <a:lnTo>
                  <a:pt x="145" y="1089"/>
                </a:lnTo>
                <a:close/>
                <a:moveTo>
                  <a:pt x="145" y="998"/>
                </a:moveTo>
                <a:lnTo>
                  <a:pt x="145" y="980"/>
                </a:lnTo>
                <a:lnTo>
                  <a:pt x="0" y="980"/>
                </a:lnTo>
                <a:lnTo>
                  <a:pt x="0" y="998"/>
                </a:lnTo>
                <a:lnTo>
                  <a:pt x="145" y="998"/>
                </a:lnTo>
                <a:close/>
                <a:moveTo>
                  <a:pt x="84" y="880"/>
                </a:moveTo>
                <a:lnTo>
                  <a:pt x="84" y="880"/>
                </a:lnTo>
                <a:lnTo>
                  <a:pt x="78" y="881"/>
                </a:lnTo>
                <a:lnTo>
                  <a:pt x="70" y="881"/>
                </a:lnTo>
                <a:lnTo>
                  <a:pt x="64" y="885"/>
                </a:lnTo>
                <a:lnTo>
                  <a:pt x="57" y="888"/>
                </a:lnTo>
                <a:lnTo>
                  <a:pt x="53" y="893"/>
                </a:lnTo>
                <a:lnTo>
                  <a:pt x="48" y="899"/>
                </a:lnTo>
                <a:lnTo>
                  <a:pt x="46" y="909"/>
                </a:lnTo>
                <a:lnTo>
                  <a:pt x="45" y="918"/>
                </a:lnTo>
                <a:lnTo>
                  <a:pt x="45" y="918"/>
                </a:lnTo>
                <a:lnTo>
                  <a:pt x="45" y="928"/>
                </a:lnTo>
                <a:lnTo>
                  <a:pt x="46" y="936"/>
                </a:lnTo>
                <a:lnTo>
                  <a:pt x="49" y="944"/>
                </a:lnTo>
                <a:lnTo>
                  <a:pt x="53" y="952"/>
                </a:lnTo>
                <a:lnTo>
                  <a:pt x="65" y="947"/>
                </a:lnTo>
                <a:lnTo>
                  <a:pt x="65" y="947"/>
                </a:lnTo>
                <a:lnTo>
                  <a:pt x="62" y="940"/>
                </a:lnTo>
                <a:lnTo>
                  <a:pt x="59" y="934"/>
                </a:lnTo>
                <a:lnTo>
                  <a:pt x="59" y="928"/>
                </a:lnTo>
                <a:lnTo>
                  <a:pt x="57" y="921"/>
                </a:lnTo>
                <a:lnTo>
                  <a:pt x="57" y="921"/>
                </a:lnTo>
                <a:lnTo>
                  <a:pt x="59" y="915"/>
                </a:lnTo>
                <a:lnTo>
                  <a:pt x="60" y="909"/>
                </a:lnTo>
                <a:lnTo>
                  <a:pt x="62" y="905"/>
                </a:lnTo>
                <a:lnTo>
                  <a:pt x="65" y="902"/>
                </a:lnTo>
                <a:lnTo>
                  <a:pt x="73" y="899"/>
                </a:lnTo>
                <a:lnTo>
                  <a:pt x="81" y="899"/>
                </a:lnTo>
                <a:lnTo>
                  <a:pt x="83" y="899"/>
                </a:lnTo>
                <a:lnTo>
                  <a:pt x="83" y="899"/>
                </a:lnTo>
                <a:lnTo>
                  <a:pt x="83" y="912"/>
                </a:lnTo>
                <a:lnTo>
                  <a:pt x="84" y="924"/>
                </a:lnTo>
                <a:lnTo>
                  <a:pt x="88" y="934"/>
                </a:lnTo>
                <a:lnTo>
                  <a:pt x="92" y="942"/>
                </a:lnTo>
                <a:lnTo>
                  <a:pt x="97" y="948"/>
                </a:lnTo>
                <a:lnTo>
                  <a:pt x="104" y="953"/>
                </a:lnTo>
                <a:lnTo>
                  <a:pt x="111" y="956"/>
                </a:lnTo>
                <a:lnTo>
                  <a:pt x="119" y="958"/>
                </a:lnTo>
                <a:lnTo>
                  <a:pt x="119" y="958"/>
                </a:lnTo>
                <a:lnTo>
                  <a:pt x="124" y="958"/>
                </a:lnTo>
                <a:lnTo>
                  <a:pt x="129" y="956"/>
                </a:lnTo>
                <a:lnTo>
                  <a:pt x="134" y="953"/>
                </a:lnTo>
                <a:lnTo>
                  <a:pt x="139" y="950"/>
                </a:lnTo>
                <a:lnTo>
                  <a:pt x="142" y="945"/>
                </a:lnTo>
                <a:lnTo>
                  <a:pt x="145" y="940"/>
                </a:lnTo>
                <a:lnTo>
                  <a:pt x="147" y="934"/>
                </a:lnTo>
                <a:lnTo>
                  <a:pt x="148" y="928"/>
                </a:lnTo>
                <a:lnTo>
                  <a:pt x="148" y="928"/>
                </a:lnTo>
                <a:lnTo>
                  <a:pt x="147" y="918"/>
                </a:lnTo>
                <a:lnTo>
                  <a:pt x="143" y="909"/>
                </a:lnTo>
                <a:lnTo>
                  <a:pt x="139" y="902"/>
                </a:lnTo>
                <a:lnTo>
                  <a:pt x="132" y="897"/>
                </a:lnTo>
                <a:lnTo>
                  <a:pt x="132" y="897"/>
                </a:lnTo>
                <a:lnTo>
                  <a:pt x="145" y="896"/>
                </a:lnTo>
                <a:lnTo>
                  <a:pt x="145" y="880"/>
                </a:lnTo>
                <a:lnTo>
                  <a:pt x="145" y="880"/>
                </a:lnTo>
                <a:lnTo>
                  <a:pt x="121" y="880"/>
                </a:lnTo>
                <a:lnTo>
                  <a:pt x="84" y="880"/>
                </a:lnTo>
                <a:close/>
                <a:moveTo>
                  <a:pt x="111" y="897"/>
                </a:moveTo>
                <a:lnTo>
                  <a:pt x="111" y="897"/>
                </a:lnTo>
                <a:lnTo>
                  <a:pt x="118" y="899"/>
                </a:lnTo>
                <a:lnTo>
                  <a:pt x="118" y="899"/>
                </a:lnTo>
                <a:lnTo>
                  <a:pt x="124" y="902"/>
                </a:lnTo>
                <a:lnTo>
                  <a:pt x="129" y="907"/>
                </a:lnTo>
                <a:lnTo>
                  <a:pt x="132" y="915"/>
                </a:lnTo>
                <a:lnTo>
                  <a:pt x="134" y="923"/>
                </a:lnTo>
                <a:lnTo>
                  <a:pt x="134" y="923"/>
                </a:lnTo>
                <a:lnTo>
                  <a:pt x="134" y="929"/>
                </a:lnTo>
                <a:lnTo>
                  <a:pt x="131" y="936"/>
                </a:lnTo>
                <a:lnTo>
                  <a:pt x="124" y="939"/>
                </a:lnTo>
                <a:lnTo>
                  <a:pt x="118" y="940"/>
                </a:lnTo>
                <a:lnTo>
                  <a:pt x="118" y="940"/>
                </a:lnTo>
                <a:lnTo>
                  <a:pt x="111" y="939"/>
                </a:lnTo>
                <a:lnTo>
                  <a:pt x="105" y="936"/>
                </a:lnTo>
                <a:lnTo>
                  <a:pt x="102" y="932"/>
                </a:lnTo>
                <a:lnTo>
                  <a:pt x="99" y="926"/>
                </a:lnTo>
                <a:lnTo>
                  <a:pt x="97" y="920"/>
                </a:lnTo>
                <a:lnTo>
                  <a:pt x="96" y="913"/>
                </a:lnTo>
                <a:lnTo>
                  <a:pt x="96" y="897"/>
                </a:lnTo>
                <a:lnTo>
                  <a:pt x="111" y="897"/>
                </a:lnTo>
                <a:close/>
                <a:moveTo>
                  <a:pt x="29" y="848"/>
                </a:moveTo>
                <a:lnTo>
                  <a:pt x="46" y="848"/>
                </a:lnTo>
                <a:lnTo>
                  <a:pt x="46" y="862"/>
                </a:lnTo>
                <a:lnTo>
                  <a:pt x="60" y="862"/>
                </a:lnTo>
                <a:lnTo>
                  <a:pt x="60" y="848"/>
                </a:lnTo>
                <a:lnTo>
                  <a:pt x="115" y="848"/>
                </a:lnTo>
                <a:lnTo>
                  <a:pt x="115" y="848"/>
                </a:lnTo>
                <a:lnTo>
                  <a:pt x="123" y="848"/>
                </a:lnTo>
                <a:lnTo>
                  <a:pt x="129" y="846"/>
                </a:lnTo>
                <a:lnTo>
                  <a:pt x="135" y="843"/>
                </a:lnTo>
                <a:lnTo>
                  <a:pt x="140" y="840"/>
                </a:lnTo>
                <a:lnTo>
                  <a:pt x="140" y="840"/>
                </a:lnTo>
                <a:lnTo>
                  <a:pt x="143" y="837"/>
                </a:lnTo>
                <a:lnTo>
                  <a:pt x="145" y="832"/>
                </a:lnTo>
                <a:lnTo>
                  <a:pt x="147" y="827"/>
                </a:lnTo>
                <a:lnTo>
                  <a:pt x="148" y="821"/>
                </a:lnTo>
                <a:lnTo>
                  <a:pt x="148" y="821"/>
                </a:lnTo>
                <a:lnTo>
                  <a:pt x="147" y="811"/>
                </a:lnTo>
                <a:lnTo>
                  <a:pt x="145" y="805"/>
                </a:lnTo>
                <a:lnTo>
                  <a:pt x="132" y="807"/>
                </a:lnTo>
                <a:lnTo>
                  <a:pt x="132" y="807"/>
                </a:lnTo>
                <a:lnTo>
                  <a:pt x="132" y="816"/>
                </a:lnTo>
                <a:lnTo>
                  <a:pt x="132" y="816"/>
                </a:lnTo>
                <a:lnTo>
                  <a:pt x="132" y="823"/>
                </a:lnTo>
                <a:lnTo>
                  <a:pt x="127" y="827"/>
                </a:lnTo>
                <a:lnTo>
                  <a:pt x="121" y="829"/>
                </a:lnTo>
                <a:lnTo>
                  <a:pt x="113" y="830"/>
                </a:lnTo>
                <a:lnTo>
                  <a:pt x="60" y="830"/>
                </a:lnTo>
                <a:lnTo>
                  <a:pt x="60" y="805"/>
                </a:lnTo>
                <a:lnTo>
                  <a:pt x="46" y="805"/>
                </a:lnTo>
                <a:lnTo>
                  <a:pt x="46" y="830"/>
                </a:lnTo>
                <a:lnTo>
                  <a:pt x="22" y="830"/>
                </a:lnTo>
                <a:lnTo>
                  <a:pt x="29" y="848"/>
                </a:lnTo>
                <a:close/>
                <a:moveTo>
                  <a:pt x="99" y="705"/>
                </a:moveTo>
                <a:lnTo>
                  <a:pt x="99" y="705"/>
                </a:lnTo>
                <a:lnTo>
                  <a:pt x="91" y="705"/>
                </a:lnTo>
                <a:lnTo>
                  <a:pt x="91" y="705"/>
                </a:lnTo>
                <a:lnTo>
                  <a:pt x="83" y="705"/>
                </a:lnTo>
                <a:lnTo>
                  <a:pt x="76" y="706"/>
                </a:lnTo>
                <a:lnTo>
                  <a:pt x="68" y="709"/>
                </a:lnTo>
                <a:lnTo>
                  <a:pt x="60" y="713"/>
                </a:lnTo>
                <a:lnTo>
                  <a:pt x="54" y="717"/>
                </a:lnTo>
                <a:lnTo>
                  <a:pt x="49" y="725"/>
                </a:lnTo>
                <a:lnTo>
                  <a:pt x="46" y="733"/>
                </a:lnTo>
                <a:lnTo>
                  <a:pt x="45" y="744"/>
                </a:lnTo>
                <a:lnTo>
                  <a:pt x="45" y="744"/>
                </a:lnTo>
                <a:lnTo>
                  <a:pt x="45" y="756"/>
                </a:lnTo>
                <a:lnTo>
                  <a:pt x="48" y="764"/>
                </a:lnTo>
                <a:lnTo>
                  <a:pt x="53" y="772"/>
                </a:lnTo>
                <a:lnTo>
                  <a:pt x="60" y="779"/>
                </a:lnTo>
                <a:lnTo>
                  <a:pt x="67" y="784"/>
                </a:lnTo>
                <a:lnTo>
                  <a:pt x="76" y="787"/>
                </a:lnTo>
                <a:lnTo>
                  <a:pt x="86" y="791"/>
                </a:lnTo>
                <a:lnTo>
                  <a:pt x="97" y="791"/>
                </a:lnTo>
                <a:lnTo>
                  <a:pt x="97" y="791"/>
                </a:lnTo>
                <a:lnTo>
                  <a:pt x="108" y="791"/>
                </a:lnTo>
                <a:lnTo>
                  <a:pt x="118" y="787"/>
                </a:lnTo>
                <a:lnTo>
                  <a:pt x="126" y="784"/>
                </a:lnTo>
                <a:lnTo>
                  <a:pt x="134" y="778"/>
                </a:lnTo>
                <a:lnTo>
                  <a:pt x="140" y="772"/>
                </a:lnTo>
                <a:lnTo>
                  <a:pt x="143" y="764"/>
                </a:lnTo>
                <a:lnTo>
                  <a:pt x="147" y="754"/>
                </a:lnTo>
                <a:lnTo>
                  <a:pt x="148" y="743"/>
                </a:lnTo>
                <a:lnTo>
                  <a:pt x="148" y="743"/>
                </a:lnTo>
                <a:lnTo>
                  <a:pt x="147" y="732"/>
                </a:lnTo>
                <a:lnTo>
                  <a:pt x="145" y="722"/>
                </a:lnTo>
                <a:lnTo>
                  <a:pt x="142" y="709"/>
                </a:lnTo>
                <a:lnTo>
                  <a:pt x="129" y="713"/>
                </a:lnTo>
                <a:lnTo>
                  <a:pt x="129" y="713"/>
                </a:lnTo>
                <a:lnTo>
                  <a:pt x="132" y="724"/>
                </a:lnTo>
                <a:lnTo>
                  <a:pt x="134" y="740"/>
                </a:lnTo>
                <a:lnTo>
                  <a:pt x="134" y="740"/>
                </a:lnTo>
                <a:lnTo>
                  <a:pt x="132" y="748"/>
                </a:lnTo>
                <a:lnTo>
                  <a:pt x="132" y="752"/>
                </a:lnTo>
                <a:lnTo>
                  <a:pt x="129" y="759"/>
                </a:lnTo>
                <a:lnTo>
                  <a:pt x="126" y="764"/>
                </a:lnTo>
                <a:lnTo>
                  <a:pt x="121" y="768"/>
                </a:lnTo>
                <a:lnTo>
                  <a:pt x="115" y="772"/>
                </a:lnTo>
                <a:lnTo>
                  <a:pt x="108" y="773"/>
                </a:lnTo>
                <a:lnTo>
                  <a:pt x="99" y="775"/>
                </a:lnTo>
                <a:lnTo>
                  <a:pt x="99" y="705"/>
                </a:lnTo>
                <a:close/>
                <a:moveTo>
                  <a:pt x="86" y="773"/>
                </a:moveTo>
                <a:lnTo>
                  <a:pt x="86" y="773"/>
                </a:lnTo>
                <a:lnTo>
                  <a:pt x="76" y="772"/>
                </a:lnTo>
                <a:lnTo>
                  <a:pt x="67" y="767"/>
                </a:lnTo>
                <a:lnTo>
                  <a:pt x="64" y="762"/>
                </a:lnTo>
                <a:lnTo>
                  <a:pt x="60" y="759"/>
                </a:lnTo>
                <a:lnTo>
                  <a:pt x="57" y="752"/>
                </a:lnTo>
                <a:lnTo>
                  <a:pt x="57" y="746"/>
                </a:lnTo>
                <a:lnTo>
                  <a:pt x="57" y="746"/>
                </a:lnTo>
                <a:lnTo>
                  <a:pt x="57" y="740"/>
                </a:lnTo>
                <a:lnTo>
                  <a:pt x="60" y="733"/>
                </a:lnTo>
                <a:lnTo>
                  <a:pt x="64" y="730"/>
                </a:lnTo>
                <a:lnTo>
                  <a:pt x="67" y="727"/>
                </a:lnTo>
                <a:lnTo>
                  <a:pt x="76" y="722"/>
                </a:lnTo>
                <a:lnTo>
                  <a:pt x="86" y="722"/>
                </a:lnTo>
                <a:lnTo>
                  <a:pt x="86" y="773"/>
                </a:lnTo>
                <a:close/>
                <a:moveTo>
                  <a:pt x="145" y="682"/>
                </a:moveTo>
                <a:lnTo>
                  <a:pt x="145" y="665"/>
                </a:lnTo>
                <a:lnTo>
                  <a:pt x="86" y="665"/>
                </a:lnTo>
                <a:lnTo>
                  <a:pt x="86" y="665"/>
                </a:lnTo>
                <a:lnTo>
                  <a:pt x="78" y="663"/>
                </a:lnTo>
                <a:lnTo>
                  <a:pt x="78" y="663"/>
                </a:lnTo>
                <a:lnTo>
                  <a:pt x="70" y="660"/>
                </a:lnTo>
                <a:lnTo>
                  <a:pt x="65" y="654"/>
                </a:lnTo>
                <a:lnTo>
                  <a:pt x="60" y="647"/>
                </a:lnTo>
                <a:lnTo>
                  <a:pt x="59" y="639"/>
                </a:lnTo>
                <a:lnTo>
                  <a:pt x="59" y="639"/>
                </a:lnTo>
                <a:lnTo>
                  <a:pt x="60" y="633"/>
                </a:lnTo>
                <a:lnTo>
                  <a:pt x="62" y="628"/>
                </a:lnTo>
                <a:lnTo>
                  <a:pt x="64" y="625"/>
                </a:lnTo>
                <a:lnTo>
                  <a:pt x="68" y="622"/>
                </a:lnTo>
                <a:lnTo>
                  <a:pt x="76" y="617"/>
                </a:lnTo>
                <a:lnTo>
                  <a:pt x="89" y="615"/>
                </a:lnTo>
                <a:lnTo>
                  <a:pt x="145" y="615"/>
                </a:lnTo>
                <a:lnTo>
                  <a:pt x="145" y="598"/>
                </a:lnTo>
                <a:lnTo>
                  <a:pt x="86" y="598"/>
                </a:lnTo>
                <a:lnTo>
                  <a:pt x="86" y="598"/>
                </a:lnTo>
                <a:lnTo>
                  <a:pt x="75" y="599"/>
                </a:lnTo>
                <a:lnTo>
                  <a:pt x="65" y="601"/>
                </a:lnTo>
                <a:lnTo>
                  <a:pt x="59" y="606"/>
                </a:lnTo>
                <a:lnTo>
                  <a:pt x="53" y="611"/>
                </a:lnTo>
                <a:lnTo>
                  <a:pt x="49" y="615"/>
                </a:lnTo>
                <a:lnTo>
                  <a:pt x="46" y="622"/>
                </a:lnTo>
                <a:lnTo>
                  <a:pt x="45" y="628"/>
                </a:lnTo>
                <a:lnTo>
                  <a:pt x="45" y="633"/>
                </a:lnTo>
                <a:lnTo>
                  <a:pt x="45" y="633"/>
                </a:lnTo>
                <a:lnTo>
                  <a:pt x="46" y="644"/>
                </a:lnTo>
                <a:lnTo>
                  <a:pt x="51" y="654"/>
                </a:lnTo>
                <a:lnTo>
                  <a:pt x="56" y="660"/>
                </a:lnTo>
                <a:lnTo>
                  <a:pt x="62" y="666"/>
                </a:lnTo>
                <a:lnTo>
                  <a:pt x="62" y="666"/>
                </a:lnTo>
                <a:lnTo>
                  <a:pt x="46" y="666"/>
                </a:lnTo>
                <a:lnTo>
                  <a:pt x="46" y="682"/>
                </a:lnTo>
                <a:lnTo>
                  <a:pt x="46" y="682"/>
                </a:lnTo>
                <a:lnTo>
                  <a:pt x="73" y="682"/>
                </a:lnTo>
                <a:lnTo>
                  <a:pt x="145" y="682"/>
                </a:lnTo>
                <a:close/>
                <a:moveTo>
                  <a:pt x="129" y="502"/>
                </a:moveTo>
                <a:lnTo>
                  <a:pt x="129" y="502"/>
                </a:lnTo>
                <a:lnTo>
                  <a:pt x="132" y="510"/>
                </a:lnTo>
                <a:lnTo>
                  <a:pt x="134" y="523"/>
                </a:lnTo>
                <a:lnTo>
                  <a:pt x="134" y="523"/>
                </a:lnTo>
                <a:lnTo>
                  <a:pt x="132" y="531"/>
                </a:lnTo>
                <a:lnTo>
                  <a:pt x="131" y="537"/>
                </a:lnTo>
                <a:lnTo>
                  <a:pt x="127" y="544"/>
                </a:lnTo>
                <a:lnTo>
                  <a:pt x="123" y="548"/>
                </a:lnTo>
                <a:lnTo>
                  <a:pt x="118" y="552"/>
                </a:lnTo>
                <a:lnTo>
                  <a:pt x="111" y="555"/>
                </a:lnTo>
                <a:lnTo>
                  <a:pt x="105" y="558"/>
                </a:lnTo>
                <a:lnTo>
                  <a:pt x="96" y="558"/>
                </a:lnTo>
                <a:lnTo>
                  <a:pt x="96" y="558"/>
                </a:lnTo>
                <a:lnTo>
                  <a:pt x="89" y="558"/>
                </a:lnTo>
                <a:lnTo>
                  <a:pt x="81" y="555"/>
                </a:lnTo>
                <a:lnTo>
                  <a:pt x="75" y="553"/>
                </a:lnTo>
                <a:lnTo>
                  <a:pt x="70" y="548"/>
                </a:lnTo>
                <a:lnTo>
                  <a:pt x="65" y="544"/>
                </a:lnTo>
                <a:lnTo>
                  <a:pt x="62" y="537"/>
                </a:lnTo>
                <a:lnTo>
                  <a:pt x="59" y="531"/>
                </a:lnTo>
                <a:lnTo>
                  <a:pt x="59" y="523"/>
                </a:lnTo>
                <a:lnTo>
                  <a:pt x="59" y="523"/>
                </a:lnTo>
                <a:lnTo>
                  <a:pt x="60" y="510"/>
                </a:lnTo>
                <a:lnTo>
                  <a:pt x="64" y="502"/>
                </a:lnTo>
                <a:lnTo>
                  <a:pt x="49" y="497"/>
                </a:lnTo>
                <a:lnTo>
                  <a:pt x="49" y="497"/>
                </a:lnTo>
                <a:lnTo>
                  <a:pt x="46" y="509"/>
                </a:lnTo>
                <a:lnTo>
                  <a:pt x="45" y="523"/>
                </a:lnTo>
                <a:lnTo>
                  <a:pt x="45" y="523"/>
                </a:lnTo>
                <a:lnTo>
                  <a:pt x="46" y="534"/>
                </a:lnTo>
                <a:lnTo>
                  <a:pt x="48" y="545"/>
                </a:lnTo>
                <a:lnTo>
                  <a:pt x="53" y="553"/>
                </a:lnTo>
                <a:lnTo>
                  <a:pt x="59" y="561"/>
                </a:lnTo>
                <a:lnTo>
                  <a:pt x="67" y="568"/>
                </a:lnTo>
                <a:lnTo>
                  <a:pt x="76" y="572"/>
                </a:lnTo>
                <a:lnTo>
                  <a:pt x="86" y="576"/>
                </a:lnTo>
                <a:lnTo>
                  <a:pt x="97" y="576"/>
                </a:lnTo>
                <a:lnTo>
                  <a:pt x="97" y="576"/>
                </a:lnTo>
                <a:lnTo>
                  <a:pt x="108" y="576"/>
                </a:lnTo>
                <a:lnTo>
                  <a:pt x="118" y="572"/>
                </a:lnTo>
                <a:lnTo>
                  <a:pt x="126" y="568"/>
                </a:lnTo>
                <a:lnTo>
                  <a:pt x="134" y="563"/>
                </a:lnTo>
                <a:lnTo>
                  <a:pt x="140" y="555"/>
                </a:lnTo>
                <a:lnTo>
                  <a:pt x="143" y="547"/>
                </a:lnTo>
                <a:lnTo>
                  <a:pt x="147" y="537"/>
                </a:lnTo>
                <a:lnTo>
                  <a:pt x="148" y="526"/>
                </a:lnTo>
                <a:lnTo>
                  <a:pt x="148" y="526"/>
                </a:lnTo>
                <a:lnTo>
                  <a:pt x="147" y="518"/>
                </a:lnTo>
                <a:lnTo>
                  <a:pt x="145" y="510"/>
                </a:lnTo>
                <a:lnTo>
                  <a:pt x="142" y="499"/>
                </a:lnTo>
                <a:lnTo>
                  <a:pt x="129" y="502"/>
                </a:lnTo>
                <a:close/>
                <a:moveTo>
                  <a:pt x="46" y="491"/>
                </a:moveTo>
                <a:lnTo>
                  <a:pt x="139" y="454"/>
                </a:lnTo>
                <a:lnTo>
                  <a:pt x="139" y="454"/>
                </a:lnTo>
                <a:lnTo>
                  <a:pt x="142" y="453"/>
                </a:lnTo>
                <a:lnTo>
                  <a:pt x="142" y="453"/>
                </a:lnTo>
                <a:lnTo>
                  <a:pt x="147" y="454"/>
                </a:lnTo>
                <a:lnTo>
                  <a:pt x="147" y="454"/>
                </a:lnTo>
                <a:lnTo>
                  <a:pt x="159" y="461"/>
                </a:lnTo>
                <a:lnTo>
                  <a:pt x="167" y="469"/>
                </a:lnTo>
                <a:lnTo>
                  <a:pt x="167" y="469"/>
                </a:lnTo>
                <a:lnTo>
                  <a:pt x="172" y="477"/>
                </a:lnTo>
                <a:lnTo>
                  <a:pt x="175" y="485"/>
                </a:lnTo>
                <a:lnTo>
                  <a:pt x="191" y="480"/>
                </a:lnTo>
                <a:lnTo>
                  <a:pt x="191" y="480"/>
                </a:lnTo>
                <a:lnTo>
                  <a:pt x="188" y="472"/>
                </a:lnTo>
                <a:lnTo>
                  <a:pt x="183" y="466"/>
                </a:lnTo>
                <a:lnTo>
                  <a:pt x="178" y="459"/>
                </a:lnTo>
                <a:lnTo>
                  <a:pt x="178" y="459"/>
                </a:lnTo>
                <a:lnTo>
                  <a:pt x="169" y="450"/>
                </a:lnTo>
                <a:lnTo>
                  <a:pt x="156" y="442"/>
                </a:lnTo>
                <a:lnTo>
                  <a:pt x="140" y="434"/>
                </a:lnTo>
                <a:lnTo>
                  <a:pt x="116" y="424"/>
                </a:lnTo>
                <a:lnTo>
                  <a:pt x="46" y="397"/>
                </a:lnTo>
                <a:lnTo>
                  <a:pt x="46" y="416"/>
                </a:lnTo>
                <a:lnTo>
                  <a:pt x="105" y="437"/>
                </a:lnTo>
                <a:lnTo>
                  <a:pt x="105" y="437"/>
                </a:lnTo>
                <a:lnTo>
                  <a:pt x="126" y="443"/>
                </a:lnTo>
                <a:lnTo>
                  <a:pt x="126" y="443"/>
                </a:lnTo>
                <a:lnTo>
                  <a:pt x="126" y="443"/>
                </a:lnTo>
                <a:lnTo>
                  <a:pt x="105" y="450"/>
                </a:lnTo>
                <a:lnTo>
                  <a:pt x="46" y="470"/>
                </a:lnTo>
                <a:lnTo>
                  <a:pt x="46" y="491"/>
                </a:lnTo>
                <a:close/>
                <a:moveTo>
                  <a:pt x="3" y="313"/>
                </a:moveTo>
                <a:lnTo>
                  <a:pt x="3" y="313"/>
                </a:lnTo>
                <a:lnTo>
                  <a:pt x="19" y="322"/>
                </a:lnTo>
                <a:lnTo>
                  <a:pt x="37" y="332"/>
                </a:lnTo>
                <a:lnTo>
                  <a:pt x="48" y="335"/>
                </a:lnTo>
                <a:lnTo>
                  <a:pt x="60" y="338"/>
                </a:lnTo>
                <a:lnTo>
                  <a:pt x="73" y="340"/>
                </a:lnTo>
                <a:lnTo>
                  <a:pt x="88" y="340"/>
                </a:lnTo>
                <a:lnTo>
                  <a:pt x="88" y="340"/>
                </a:lnTo>
                <a:lnTo>
                  <a:pt x="102" y="340"/>
                </a:lnTo>
                <a:lnTo>
                  <a:pt x="115" y="338"/>
                </a:lnTo>
                <a:lnTo>
                  <a:pt x="126" y="335"/>
                </a:lnTo>
                <a:lnTo>
                  <a:pt x="137" y="332"/>
                </a:lnTo>
                <a:lnTo>
                  <a:pt x="156" y="322"/>
                </a:lnTo>
                <a:lnTo>
                  <a:pt x="170" y="313"/>
                </a:lnTo>
                <a:lnTo>
                  <a:pt x="170" y="300"/>
                </a:lnTo>
                <a:lnTo>
                  <a:pt x="170" y="300"/>
                </a:lnTo>
                <a:lnTo>
                  <a:pt x="153" y="309"/>
                </a:lnTo>
                <a:lnTo>
                  <a:pt x="135" y="317"/>
                </a:lnTo>
                <a:lnTo>
                  <a:pt x="124" y="321"/>
                </a:lnTo>
                <a:lnTo>
                  <a:pt x="113" y="324"/>
                </a:lnTo>
                <a:lnTo>
                  <a:pt x="100" y="324"/>
                </a:lnTo>
                <a:lnTo>
                  <a:pt x="88" y="325"/>
                </a:lnTo>
                <a:lnTo>
                  <a:pt x="88" y="325"/>
                </a:lnTo>
                <a:lnTo>
                  <a:pt x="75" y="324"/>
                </a:lnTo>
                <a:lnTo>
                  <a:pt x="62" y="324"/>
                </a:lnTo>
                <a:lnTo>
                  <a:pt x="49" y="321"/>
                </a:lnTo>
                <a:lnTo>
                  <a:pt x="40" y="317"/>
                </a:lnTo>
                <a:lnTo>
                  <a:pt x="21" y="309"/>
                </a:lnTo>
                <a:lnTo>
                  <a:pt x="3" y="300"/>
                </a:lnTo>
                <a:lnTo>
                  <a:pt x="3" y="313"/>
                </a:lnTo>
                <a:close/>
                <a:moveTo>
                  <a:pt x="145" y="281"/>
                </a:moveTo>
                <a:lnTo>
                  <a:pt x="145" y="263"/>
                </a:lnTo>
                <a:lnTo>
                  <a:pt x="86" y="263"/>
                </a:lnTo>
                <a:lnTo>
                  <a:pt x="86" y="263"/>
                </a:lnTo>
                <a:lnTo>
                  <a:pt x="76" y="262"/>
                </a:lnTo>
                <a:lnTo>
                  <a:pt x="76" y="262"/>
                </a:lnTo>
                <a:lnTo>
                  <a:pt x="70" y="258"/>
                </a:lnTo>
                <a:lnTo>
                  <a:pt x="65" y="254"/>
                </a:lnTo>
                <a:lnTo>
                  <a:pt x="60" y="247"/>
                </a:lnTo>
                <a:lnTo>
                  <a:pt x="59" y="239"/>
                </a:lnTo>
                <a:lnTo>
                  <a:pt x="59" y="239"/>
                </a:lnTo>
                <a:lnTo>
                  <a:pt x="59" y="235"/>
                </a:lnTo>
                <a:lnTo>
                  <a:pt x="60" y="230"/>
                </a:lnTo>
                <a:lnTo>
                  <a:pt x="64" y="227"/>
                </a:lnTo>
                <a:lnTo>
                  <a:pt x="67" y="223"/>
                </a:lnTo>
                <a:lnTo>
                  <a:pt x="75" y="220"/>
                </a:lnTo>
                <a:lnTo>
                  <a:pt x="86" y="219"/>
                </a:lnTo>
                <a:lnTo>
                  <a:pt x="145" y="219"/>
                </a:lnTo>
                <a:lnTo>
                  <a:pt x="145" y="201"/>
                </a:lnTo>
                <a:lnTo>
                  <a:pt x="84" y="201"/>
                </a:lnTo>
                <a:lnTo>
                  <a:pt x="84" y="201"/>
                </a:lnTo>
                <a:lnTo>
                  <a:pt x="75" y="199"/>
                </a:lnTo>
                <a:lnTo>
                  <a:pt x="75" y="199"/>
                </a:lnTo>
                <a:lnTo>
                  <a:pt x="68" y="196"/>
                </a:lnTo>
                <a:lnTo>
                  <a:pt x="64" y="192"/>
                </a:lnTo>
                <a:lnTo>
                  <a:pt x="60" y="185"/>
                </a:lnTo>
                <a:lnTo>
                  <a:pt x="59" y="179"/>
                </a:lnTo>
                <a:lnTo>
                  <a:pt x="59" y="179"/>
                </a:lnTo>
                <a:lnTo>
                  <a:pt x="59" y="172"/>
                </a:lnTo>
                <a:lnTo>
                  <a:pt x="60" y="169"/>
                </a:lnTo>
                <a:lnTo>
                  <a:pt x="64" y="164"/>
                </a:lnTo>
                <a:lnTo>
                  <a:pt x="67" y="163"/>
                </a:lnTo>
                <a:lnTo>
                  <a:pt x="76" y="158"/>
                </a:lnTo>
                <a:lnTo>
                  <a:pt x="89" y="156"/>
                </a:lnTo>
                <a:lnTo>
                  <a:pt x="145" y="156"/>
                </a:lnTo>
                <a:lnTo>
                  <a:pt x="145" y="139"/>
                </a:lnTo>
                <a:lnTo>
                  <a:pt x="88" y="139"/>
                </a:lnTo>
                <a:lnTo>
                  <a:pt x="88" y="139"/>
                </a:lnTo>
                <a:lnTo>
                  <a:pt x="75" y="141"/>
                </a:lnTo>
                <a:lnTo>
                  <a:pt x="67" y="142"/>
                </a:lnTo>
                <a:lnTo>
                  <a:pt x="59" y="145"/>
                </a:lnTo>
                <a:lnTo>
                  <a:pt x="53" y="150"/>
                </a:lnTo>
                <a:lnTo>
                  <a:pt x="49" y="155"/>
                </a:lnTo>
                <a:lnTo>
                  <a:pt x="46" y="161"/>
                </a:lnTo>
                <a:lnTo>
                  <a:pt x="45" y="166"/>
                </a:lnTo>
                <a:lnTo>
                  <a:pt x="45" y="172"/>
                </a:lnTo>
                <a:lnTo>
                  <a:pt x="45" y="172"/>
                </a:lnTo>
                <a:lnTo>
                  <a:pt x="45" y="179"/>
                </a:lnTo>
                <a:lnTo>
                  <a:pt x="46" y="184"/>
                </a:lnTo>
                <a:lnTo>
                  <a:pt x="51" y="193"/>
                </a:lnTo>
                <a:lnTo>
                  <a:pt x="51" y="193"/>
                </a:lnTo>
                <a:lnTo>
                  <a:pt x="57" y="199"/>
                </a:lnTo>
                <a:lnTo>
                  <a:pt x="64" y="204"/>
                </a:lnTo>
                <a:lnTo>
                  <a:pt x="64" y="204"/>
                </a:lnTo>
                <a:lnTo>
                  <a:pt x="64" y="204"/>
                </a:lnTo>
                <a:lnTo>
                  <a:pt x="56" y="209"/>
                </a:lnTo>
                <a:lnTo>
                  <a:pt x="49" y="215"/>
                </a:lnTo>
                <a:lnTo>
                  <a:pt x="46" y="223"/>
                </a:lnTo>
                <a:lnTo>
                  <a:pt x="45" y="233"/>
                </a:lnTo>
                <a:lnTo>
                  <a:pt x="45" y="233"/>
                </a:lnTo>
                <a:lnTo>
                  <a:pt x="46" y="244"/>
                </a:lnTo>
                <a:lnTo>
                  <a:pt x="49" y="252"/>
                </a:lnTo>
                <a:lnTo>
                  <a:pt x="56" y="258"/>
                </a:lnTo>
                <a:lnTo>
                  <a:pt x="62" y="263"/>
                </a:lnTo>
                <a:lnTo>
                  <a:pt x="62" y="265"/>
                </a:lnTo>
                <a:lnTo>
                  <a:pt x="46" y="265"/>
                </a:lnTo>
                <a:lnTo>
                  <a:pt x="46" y="281"/>
                </a:lnTo>
                <a:lnTo>
                  <a:pt x="46" y="281"/>
                </a:lnTo>
                <a:lnTo>
                  <a:pt x="73" y="281"/>
                </a:lnTo>
                <a:lnTo>
                  <a:pt x="145" y="281"/>
                </a:lnTo>
                <a:close/>
                <a:moveTo>
                  <a:pt x="140" y="117"/>
                </a:moveTo>
                <a:lnTo>
                  <a:pt x="140" y="117"/>
                </a:lnTo>
                <a:lnTo>
                  <a:pt x="145" y="104"/>
                </a:lnTo>
                <a:lnTo>
                  <a:pt x="147" y="98"/>
                </a:lnTo>
                <a:lnTo>
                  <a:pt x="148" y="90"/>
                </a:lnTo>
                <a:lnTo>
                  <a:pt x="148" y="90"/>
                </a:lnTo>
                <a:lnTo>
                  <a:pt x="147" y="82"/>
                </a:lnTo>
                <a:lnTo>
                  <a:pt x="145" y="74"/>
                </a:lnTo>
                <a:lnTo>
                  <a:pt x="143" y="67"/>
                </a:lnTo>
                <a:lnTo>
                  <a:pt x="139" y="62"/>
                </a:lnTo>
                <a:lnTo>
                  <a:pt x="135" y="58"/>
                </a:lnTo>
                <a:lnTo>
                  <a:pt x="131" y="54"/>
                </a:lnTo>
                <a:lnTo>
                  <a:pt x="124" y="53"/>
                </a:lnTo>
                <a:lnTo>
                  <a:pt x="118" y="53"/>
                </a:lnTo>
                <a:lnTo>
                  <a:pt x="118" y="53"/>
                </a:lnTo>
                <a:lnTo>
                  <a:pt x="108" y="54"/>
                </a:lnTo>
                <a:lnTo>
                  <a:pt x="100" y="59"/>
                </a:lnTo>
                <a:lnTo>
                  <a:pt x="94" y="67"/>
                </a:lnTo>
                <a:lnTo>
                  <a:pt x="88" y="78"/>
                </a:lnTo>
                <a:lnTo>
                  <a:pt x="88" y="78"/>
                </a:lnTo>
                <a:lnTo>
                  <a:pt x="84" y="86"/>
                </a:lnTo>
                <a:lnTo>
                  <a:pt x="81" y="93"/>
                </a:lnTo>
                <a:lnTo>
                  <a:pt x="76" y="96"/>
                </a:lnTo>
                <a:lnTo>
                  <a:pt x="72" y="98"/>
                </a:lnTo>
                <a:lnTo>
                  <a:pt x="72" y="98"/>
                </a:lnTo>
                <a:lnTo>
                  <a:pt x="65" y="96"/>
                </a:lnTo>
                <a:lnTo>
                  <a:pt x="62" y="93"/>
                </a:lnTo>
                <a:lnTo>
                  <a:pt x="59" y="88"/>
                </a:lnTo>
                <a:lnTo>
                  <a:pt x="57" y="80"/>
                </a:lnTo>
                <a:lnTo>
                  <a:pt x="57" y="80"/>
                </a:lnTo>
                <a:lnTo>
                  <a:pt x="59" y="74"/>
                </a:lnTo>
                <a:lnTo>
                  <a:pt x="60" y="69"/>
                </a:lnTo>
                <a:lnTo>
                  <a:pt x="64" y="61"/>
                </a:lnTo>
                <a:lnTo>
                  <a:pt x="51" y="56"/>
                </a:lnTo>
                <a:lnTo>
                  <a:pt x="51" y="56"/>
                </a:lnTo>
                <a:lnTo>
                  <a:pt x="46" y="66"/>
                </a:lnTo>
                <a:lnTo>
                  <a:pt x="45" y="80"/>
                </a:lnTo>
                <a:lnTo>
                  <a:pt x="45" y="80"/>
                </a:lnTo>
                <a:lnTo>
                  <a:pt x="45" y="88"/>
                </a:lnTo>
                <a:lnTo>
                  <a:pt x="46" y="94"/>
                </a:lnTo>
                <a:lnTo>
                  <a:pt x="49" y="101"/>
                </a:lnTo>
                <a:lnTo>
                  <a:pt x="53" y="105"/>
                </a:lnTo>
                <a:lnTo>
                  <a:pt x="57" y="109"/>
                </a:lnTo>
                <a:lnTo>
                  <a:pt x="62" y="112"/>
                </a:lnTo>
                <a:lnTo>
                  <a:pt x="67" y="113"/>
                </a:lnTo>
                <a:lnTo>
                  <a:pt x="73" y="115"/>
                </a:lnTo>
                <a:lnTo>
                  <a:pt x="73" y="115"/>
                </a:lnTo>
                <a:lnTo>
                  <a:pt x="81" y="113"/>
                </a:lnTo>
                <a:lnTo>
                  <a:pt x="89" y="107"/>
                </a:lnTo>
                <a:lnTo>
                  <a:pt x="96" y="99"/>
                </a:lnTo>
                <a:lnTo>
                  <a:pt x="102" y="88"/>
                </a:lnTo>
                <a:lnTo>
                  <a:pt x="102" y="88"/>
                </a:lnTo>
                <a:lnTo>
                  <a:pt x="105" y="80"/>
                </a:lnTo>
                <a:lnTo>
                  <a:pt x="108" y="74"/>
                </a:lnTo>
                <a:lnTo>
                  <a:pt x="113" y="70"/>
                </a:lnTo>
                <a:lnTo>
                  <a:pt x="119" y="70"/>
                </a:lnTo>
                <a:lnTo>
                  <a:pt x="119" y="70"/>
                </a:lnTo>
                <a:lnTo>
                  <a:pt x="126" y="70"/>
                </a:lnTo>
                <a:lnTo>
                  <a:pt x="131" y="75"/>
                </a:lnTo>
                <a:lnTo>
                  <a:pt x="134" y="80"/>
                </a:lnTo>
                <a:lnTo>
                  <a:pt x="134" y="90"/>
                </a:lnTo>
                <a:lnTo>
                  <a:pt x="134" y="90"/>
                </a:lnTo>
                <a:lnTo>
                  <a:pt x="134" y="96"/>
                </a:lnTo>
                <a:lnTo>
                  <a:pt x="132" y="102"/>
                </a:lnTo>
                <a:lnTo>
                  <a:pt x="127" y="113"/>
                </a:lnTo>
                <a:lnTo>
                  <a:pt x="140" y="117"/>
                </a:lnTo>
                <a:close/>
                <a:moveTo>
                  <a:pt x="170" y="26"/>
                </a:moveTo>
                <a:lnTo>
                  <a:pt x="170" y="26"/>
                </a:lnTo>
                <a:lnTo>
                  <a:pt x="156" y="16"/>
                </a:lnTo>
                <a:lnTo>
                  <a:pt x="137" y="8"/>
                </a:lnTo>
                <a:lnTo>
                  <a:pt x="126" y="5"/>
                </a:lnTo>
                <a:lnTo>
                  <a:pt x="115" y="2"/>
                </a:lnTo>
                <a:lnTo>
                  <a:pt x="102" y="0"/>
                </a:lnTo>
                <a:lnTo>
                  <a:pt x="88" y="0"/>
                </a:lnTo>
                <a:lnTo>
                  <a:pt x="88" y="0"/>
                </a:lnTo>
                <a:lnTo>
                  <a:pt x="73" y="0"/>
                </a:lnTo>
                <a:lnTo>
                  <a:pt x="59" y="2"/>
                </a:lnTo>
                <a:lnTo>
                  <a:pt x="48" y="5"/>
                </a:lnTo>
                <a:lnTo>
                  <a:pt x="37" y="8"/>
                </a:lnTo>
                <a:lnTo>
                  <a:pt x="17" y="16"/>
                </a:lnTo>
                <a:lnTo>
                  <a:pt x="3" y="26"/>
                </a:lnTo>
                <a:lnTo>
                  <a:pt x="3" y="40"/>
                </a:lnTo>
                <a:lnTo>
                  <a:pt x="3" y="40"/>
                </a:lnTo>
                <a:lnTo>
                  <a:pt x="21" y="31"/>
                </a:lnTo>
                <a:lnTo>
                  <a:pt x="40" y="23"/>
                </a:lnTo>
                <a:lnTo>
                  <a:pt x="49" y="19"/>
                </a:lnTo>
                <a:lnTo>
                  <a:pt x="60" y="16"/>
                </a:lnTo>
                <a:lnTo>
                  <a:pt x="73" y="15"/>
                </a:lnTo>
                <a:lnTo>
                  <a:pt x="88" y="15"/>
                </a:lnTo>
                <a:lnTo>
                  <a:pt x="88" y="15"/>
                </a:lnTo>
                <a:lnTo>
                  <a:pt x="100" y="15"/>
                </a:lnTo>
                <a:lnTo>
                  <a:pt x="113" y="16"/>
                </a:lnTo>
                <a:lnTo>
                  <a:pt x="124" y="19"/>
                </a:lnTo>
                <a:lnTo>
                  <a:pt x="135" y="23"/>
                </a:lnTo>
                <a:lnTo>
                  <a:pt x="155" y="31"/>
                </a:lnTo>
                <a:lnTo>
                  <a:pt x="170" y="40"/>
                </a:lnTo>
                <a:lnTo>
                  <a:pt x="170" y="26"/>
                </a:lnTo>
                <a:close/>
              </a:path>
            </a:pathLst>
          </a:custGeom>
          <a:solidFill>
            <a:srgbClr val="000000"/>
          </a:solidFill>
          <a:ln w="9525">
            <a:no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99" name="Line 95"/>
          <p:cNvSpPr>
            <a:spLocks noChangeShapeType="1"/>
          </p:cNvSpPr>
          <p:nvPr/>
        </p:nvSpPr>
        <p:spPr bwMode="auto">
          <a:xfrm>
            <a:off x="5625836" y="3853310"/>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80000" name="Line 96"/>
          <p:cNvSpPr>
            <a:spLocks noChangeShapeType="1"/>
          </p:cNvSpPr>
          <p:nvPr/>
        </p:nvSpPr>
        <p:spPr bwMode="auto">
          <a:xfrm>
            <a:off x="8954050" y="5638073"/>
            <a:ext cx="2117"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80001" name="Rectangle 97"/>
          <p:cNvSpPr>
            <a:spLocks noChangeArrowheads="1"/>
          </p:cNvSpPr>
          <p:nvPr/>
        </p:nvSpPr>
        <p:spPr bwMode="auto">
          <a:xfrm>
            <a:off x="8628212" y="5545977"/>
            <a:ext cx="684483"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time (s)</a:t>
            </a:r>
            <a:endParaRPr lang="en-GB" sz="1800" b="1" dirty="0">
              <a:solidFill>
                <a:srgbClr val="000000"/>
              </a:solidFill>
              <a:cs typeface="Arial" pitchFamily="34" charset="0"/>
            </a:endParaRPr>
          </a:p>
        </p:txBody>
      </p:sp>
      <p:sp>
        <p:nvSpPr>
          <p:cNvPr id="380002" name="Line 98"/>
          <p:cNvSpPr>
            <a:spLocks noChangeShapeType="1"/>
          </p:cNvSpPr>
          <p:nvPr/>
        </p:nvSpPr>
        <p:spPr bwMode="auto">
          <a:xfrm>
            <a:off x="9282007" y="5690474"/>
            <a:ext cx="2115" cy="1587"/>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80003" name="Freeform 99"/>
          <p:cNvSpPr>
            <a:spLocks/>
          </p:cNvSpPr>
          <p:nvPr/>
        </p:nvSpPr>
        <p:spPr bwMode="auto">
          <a:xfrm>
            <a:off x="6235197" y="4764747"/>
            <a:ext cx="793439" cy="79393"/>
          </a:xfrm>
          <a:custGeom>
            <a:avLst/>
            <a:gdLst/>
            <a:ahLst/>
            <a:cxnLst>
              <a:cxn ang="0">
                <a:pos x="8" y="0"/>
              </a:cxn>
              <a:cxn ang="0">
                <a:pos x="24" y="0"/>
              </a:cxn>
              <a:cxn ang="0">
                <a:pos x="40" y="0"/>
              </a:cxn>
              <a:cxn ang="0">
                <a:pos x="56" y="0"/>
              </a:cxn>
              <a:cxn ang="0">
                <a:pos x="70" y="0"/>
              </a:cxn>
              <a:cxn ang="0">
                <a:pos x="86" y="0"/>
              </a:cxn>
              <a:cxn ang="0">
                <a:pos x="100" y="0"/>
              </a:cxn>
              <a:cxn ang="0">
                <a:pos x="116" y="0"/>
              </a:cxn>
              <a:cxn ang="0">
                <a:pos x="131" y="0"/>
              </a:cxn>
              <a:cxn ang="0">
                <a:pos x="147" y="0"/>
              </a:cxn>
              <a:cxn ang="0">
                <a:pos x="163" y="0"/>
              </a:cxn>
              <a:cxn ang="0">
                <a:pos x="178" y="0"/>
              </a:cxn>
              <a:cxn ang="0">
                <a:pos x="193" y="0"/>
              </a:cxn>
              <a:cxn ang="0">
                <a:pos x="209" y="0"/>
              </a:cxn>
              <a:cxn ang="0">
                <a:pos x="225" y="0"/>
              </a:cxn>
              <a:cxn ang="0">
                <a:pos x="241" y="0"/>
              </a:cxn>
              <a:cxn ang="0">
                <a:pos x="255" y="0"/>
              </a:cxn>
              <a:cxn ang="0">
                <a:pos x="271" y="0"/>
              </a:cxn>
              <a:cxn ang="0">
                <a:pos x="287" y="0"/>
              </a:cxn>
              <a:cxn ang="0">
                <a:pos x="301" y="0"/>
              </a:cxn>
              <a:cxn ang="0">
                <a:pos x="316" y="0"/>
              </a:cxn>
              <a:cxn ang="0">
                <a:pos x="331" y="0"/>
              </a:cxn>
              <a:cxn ang="0">
                <a:pos x="347" y="0"/>
              </a:cxn>
              <a:cxn ang="0">
                <a:pos x="363" y="0"/>
              </a:cxn>
              <a:cxn ang="0">
                <a:pos x="378" y="0"/>
              </a:cxn>
              <a:cxn ang="0">
                <a:pos x="394" y="0"/>
              </a:cxn>
              <a:cxn ang="0">
                <a:pos x="408" y="101"/>
              </a:cxn>
              <a:cxn ang="0">
                <a:pos x="422" y="101"/>
              </a:cxn>
              <a:cxn ang="0">
                <a:pos x="435" y="101"/>
              </a:cxn>
              <a:cxn ang="0">
                <a:pos x="448" y="101"/>
              </a:cxn>
              <a:cxn ang="0">
                <a:pos x="461" y="101"/>
              </a:cxn>
              <a:cxn ang="0">
                <a:pos x="473" y="101"/>
              </a:cxn>
              <a:cxn ang="0">
                <a:pos x="488" y="101"/>
              </a:cxn>
              <a:cxn ang="0">
                <a:pos x="502" y="101"/>
              </a:cxn>
              <a:cxn ang="0">
                <a:pos x="513" y="101"/>
              </a:cxn>
              <a:cxn ang="0">
                <a:pos x="528" y="0"/>
              </a:cxn>
              <a:cxn ang="0">
                <a:pos x="540" y="101"/>
              </a:cxn>
              <a:cxn ang="0">
                <a:pos x="553" y="101"/>
              </a:cxn>
              <a:cxn ang="0">
                <a:pos x="567" y="101"/>
              </a:cxn>
              <a:cxn ang="0">
                <a:pos x="580" y="101"/>
              </a:cxn>
              <a:cxn ang="0">
                <a:pos x="594" y="0"/>
              </a:cxn>
              <a:cxn ang="0">
                <a:pos x="607" y="101"/>
              </a:cxn>
              <a:cxn ang="0">
                <a:pos x="622" y="0"/>
              </a:cxn>
              <a:cxn ang="0">
                <a:pos x="636" y="0"/>
              </a:cxn>
              <a:cxn ang="0">
                <a:pos x="649" y="101"/>
              </a:cxn>
              <a:cxn ang="0">
                <a:pos x="663" y="101"/>
              </a:cxn>
              <a:cxn ang="0">
                <a:pos x="677" y="101"/>
              </a:cxn>
              <a:cxn ang="0">
                <a:pos x="692" y="101"/>
              </a:cxn>
              <a:cxn ang="0">
                <a:pos x="704" y="101"/>
              </a:cxn>
              <a:cxn ang="0">
                <a:pos x="717" y="101"/>
              </a:cxn>
              <a:cxn ang="0">
                <a:pos x="732" y="101"/>
              </a:cxn>
              <a:cxn ang="0">
                <a:pos x="744" y="101"/>
              </a:cxn>
            </a:cxnLst>
            <a:rect l="0" t="0" r="r" b="b"/>
            <a:pathLst>
              <a:path w="749" h="101">
                <a:moveTo>
                  <a:pt x="0" y="0"/>
                </a:moveTo>
                <a:lnTo>
                  <a:pt x="8" y="0"/>
                </a:lnTo>
                <a:lnTo>
                  <a:pt x="16" y="0"/>
                </a:lnTo>
                <a:lnTo>
                  <a:pt x="24" y="0"/>
                </a:lnTo>
                <a:lnTo>
                  <a:pt x="32" y="0"/>
                </a:lnTo>
                <a:lnTo>
                  <a:pt x="40" y="0"/>
                </a:lnTo>
                <a:lnTo>
                  <a:pt x="46" y="0"/>
                </a:lnTo>
                <a:lnTo>
                  <a:pt x="56" y="0"/>
                </a:lnTo>
                <a:lnTo>
                  <a:pt x="62" y="0"/>
                </a:lnTo>
                <a:lnTo>
                  <a:pt x="70" y="0"/>
                </a:lnTo>
                <a:lnTo>
                  <a:pt x="78" y="0"/>
                </a:lnTo>
                <a:lnTo>
                  <a:pt x="86" y="0"/>
                </a:lnTo>
                <a:lnTo>
                  <a:pt x="94" y="0"/>
                </a:lnTo>
                <a:lnTo>
                  <a:pt x="100" y="0"/>
                </a:lnTo>
                <a:lnTo>
                  <a:pt x="108" y="0"/>
                </a:lnTo>
                <a:lnTo>
                  <a:pt x="116" y="0"/>
                </a:lnTo>
                <a:lnTo>
                  <a:pt x="124" y="0"/>
                </a:lnTo>
                <a:lnTo>
                  <a:pt x="131" y="0"/>
                </a:lnTo>
                <a:lnTo>
                  <a:pt x="140" y="0"/>
                </a:lnTo>
                <a:lnTo>
                  <a:pt x="147" y="0"/>
                </a:lnTo>
                <a:lnTo>
                  <a:pt x="156" y="0"/>
                </a:lnTo>
                <a:lnTo>
                  <a:pt x="163" y="0"/>
                </a:lnTo>
                <a:lnTo>
                  <a:pt x="171" y="0"/>
                </a:lnTo>
                <a:lnTo>
                  <a:pt x="178" y="0"/>
                </a:lnTo>
                <a:lnTo>
                  <a:pt x="186" y="0"/>
                </a:lnTo>
                <a:lnTo>
                  <a:pt x="193" y="0"/>
                </a:lnTo>
                <a:lnTo>
                  <a:pt x="201" y="0"/>
                </a:lnTo>
                <a:lnTo>
                  <a:pt x="209" y="0"/>
                </a:lnTo>
                <a:lnTo>
                  <a:pt x="217" y="0"/>
                </a:lnTo>
                <a:lnTo>
                  <a:pt x="225" y="0"/>
                </a:lnTo>
                <a:lnTo>
                  <a:pt x="231" y="0"/>
                </a:lnTo>
                <a:lnTo>
                  <a:pt x="241" y="0"/>
                </a:lnTo>
                <a:lnTo>
                  <a:pt x="247" y="0"/>
                </a:lnTo>
                <a:lnTo>
                  <a:pt x="255" y="0"/>
                </a:lnTo>
                <a:lnTo>
                  <a:pt x="263" y="0"/>
                </a:lnTo>
                <a:lnTo>
                  <a:pt x="271" y="0"/>
                </a:lnTo>
                <a:lnTo>
                  <a:pt x="279" y="0"/>
                </a:lnTo>
                <a:lnTo>
                  <a:pt x="287" y="0"/>
                </a:lnTo>
                <a:lnTo>
                  <a:pt x="293" y="0"/>
                </a:lnTo>
                <a:lnTo>
                  <a:pt x="301" y="0"/>
                </a:lnTo>
                <a:lnTo>
                  <a:pt x="309" y="0"/>
                </a:lnTo>
                <a:lnTo>
                  <a:pt x="316" y="0"/>
                </a:lnTo>
                <a:lnTo>
                  <a:pt x="325" y="0"/>
                </a:lnTo>
                <a:lnTo>
                  <a:pt x="331" y="0"/>
                </a:lnTo>
                <a:lnTo>
                  <a:pt x="341" y="0"/>
                </a:lnTo>
                <a:lnTo>
                  <a:pt x="347" y="0"/>
                </a:lnTo>
                <a:lnTo>
                  <a:pt x="355" y="0"/>
                </a:lnTo>
                <a:lnTo>
                  <a:pt x="363" y="0"/>
                </a:lnTo>
                <a:lnTo>
                  <a:pt x="371" y="0"/>
                </a:lnTo>
                <a:lnTo>
                  <a:pt x="378" y="0"/>
                </a:lnTo>
                <a:lnTo>
                  <a:pt x="387" y="0"/>
                </a:lnTo>
                <a:lnTo>
                  <a:pt x="394" y="0"/>
                </a:lnTo>
                <a:lnTo>
                  <a:pt x="402" y="0"/>
                </a:lnTo>
                <a:lnTo>
                  <a:pt x="408" y="101"/>
                </a:lnTo>
                <a:lnTo>
                  <a:pt x="416" y="0"/>
                </a:lnTo>
                <a:lnTo>
                  <a:pt x="422" y="101"/>
                </a:lnTo>
                <a:lnTo>
                  <a:pt x="429" y="101"/>
                </a:lnTo>
                <a:lnTo>
                  <a:pt x="435" y="101"/>
                </a:lnTo>
                <a:lnTo>
                  <a:pt x="441" y="101"/>
                </a:lnTo>
                <a:lnTo>
                  <a:pt x="448" y="101"/>
                </a:lnTo>
                <a:lnTo>
                  <a:pt x="454" y="101"/>
                </a:lnTo>
                <a:lnTo>
                  <a:pt x="461" y="101"/>
                </a:lnTo>
                <a:lnTo>
                  <a:pt x="467" y="101"/>
                </a:lnTo>
                <a:lnTo>
                  <a:pt x="473" y="101"/>
                </a:lnTo>
                <a:lnTo>
                  <a:pt x="481" y="0"/>
                </a:lnTo>
                <a:lnTo>
                  <a:pt x="488" y="101"/>
                </a:lnTo>
                <a:lnTo>
                  <a:pt x="494" y="101"/>
                </a:lnTo>
                <a:lnTo>
                  <a:pt x="502" y="101"/>
                </a:lnTo>
                <a:lnTo>
                  <a:pt x="507" y="101"/>
                </a:lnTo>
                <a:lnTo>
                  <a:pt x="513" y="101"/>
                </a:lnTo>
                <a:lnTo>
                  <a:pt x="520" y="101"/>
                </a:lnTo>
                <a:lnTo>
                  <a:pt x="528" y="0"/>
                </a:lnTo>
                <a:lnTo>
                  <a:pt x="534" y="101"/>
                </a:lnTo>
                <a:lnTo>
                  <a:pt x="540" y="101"/>
                </a:lnTo>
                <a:lnTo>
                  <a:pt x="547" y="101"/>
                </a:lnTo>
                <a:lnTo>
                  <a:pt x="553" y="101"/>
                </a:lnTo>
                <a:lnTo>
                  <a:pt x="561" y="0"/>
                </a:lnTo>
                <a:lnTo>
                  <a:pt x="567" y="101"/>
                </a:lnTo>
                <a:lnTo>
                  <a:pt x="574" y="101"/>
                </a:lnTo>
                <a:lnTo>
                  <a:pt x="580" y="101"/>
                </a:lnTo>
                <a:lnTo>
                  <a:pt x="588" y="101"/>
                </a:lnTo>
                <a:lnTo>
                  <a:pt x="594" y="0"/>
                </a:lnTo>
                <a:lnTo>
                  <a:pt x="601" y="101"/>
                </a:lnTo>
                <a:lnTo>
                  <a:pt x="607" y="101"/>
                </a:lnTo>
                <a:lnTo>
                  <a:pt x="614" y="101"/>
                </a:lnTo>
                <a:lnTo>
                  <a:pt x="622" y="0"/>
                </a:lnTo>
                <a:lnTo>
                  <a:pt x="628" y="101"/>
                </a:lnTo>
                <a:lnTo>
                  <a:pt x="636" y="0"/>
                </a:lnTo>
                <a:lnTo>
                  <a:pt x="644" y="0"/>
                </a:lnTo>
                <a:lnTo>
                  <a:pt x="649" y="101"/>
                </a:lnTo>
                <a:lnTo>
                  <a:pt x="658" y="0"/>
                </a:lnTo>
                <a:lnTo>
                  <a:pt x="663" y="101"/>
                </a:lnTo>
                <a:lnTo>
                  <a:pt x="673" y="0"/>
                </a:lnTo>
                <a:lnTo>
                  <a:pt x="677" y="101"/>
                </a:lnTo>
                <a:lnTo>
                  <a:pt x="687" y="0"/>
                </a:lnTo>
                <a:lnTo>
                  <a:pt x="692" y="101"/>
                </a:lnTo>
                <a:lnTo>
                  <a:pt x="700" y="101"/>
                </a:lnTo>
                <a:lnTo>
                  <a:pt x="704" y="101"/>
                </a:lnTo>
                <a:lnTo>
                  <a:pt x="711" y="101"/>
                </a:lnTo>
                <a:lnTo>
                  <a:pt x="717" y="101"/>
                </a:lnTo>
                <a:lnTo>
                  <a:pt x="724" y="101"/>
                </a:lnTo>
                <a:lnTo>
                  <a:pt x="732" y="101"/>
                </a:lnTo>
                <a:lnTo>
                  <a:pt x="736" y="101"/>
                </a:lnTo>
                <a:lnTo>
                  <a:pt x="744" y="101"/>
                </a:lnTo>
                <a:lnTo>
                  <a:pt x="749" y="101"/>
                </a:lnTo>
              </a:path>
            </a:pathLst>
          </a:custGeom>
          <a:noFill/>
          <a:ln w="1588">
            <a:solidFill>
              <a:srgbClr val="FF0000"/>
            </a:solidFill>
            <a:prstDash val="solid"/>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80004" name="Freeform 100"/>
          <p:cNvSpPr>
            <a:spLocks/>
          </p:cNvSpPr>
          <p:nvPr/>
        </p:nvSpPr>
        <p:spPr bwMode="auto">
          <a:xfrm>
            <a:off x="7028636" y="3259448"/>
            <a:ext cx="837873" cy="1584692"/>
          </a:xfrm>
          <a:custGeom>
            <a:avLst/>
            <a:gdLst/>
            <a:ahLst/>
            <a:cxnLst>
              <a:cxn ang="0">
                <a:pos x="8" y="1997"/>
              </a:cxn>
              <a:cxn ang="0">
                <a:pos x="22" y="1896"/>
              </a:cxn>
              <a:cxn ang="0">
                <a:pos x="35" y="1997"/>
              </a:cxn>
              <a:cxn ang="0">
                <a:pos x="49" y="1896"/>
              </a:cxn>
              <a:cxn ang="0">
                <a:pos x="65" y="1896"/>
              </a:cxn>
              <a:cxn ang="0">
                <a:pos x="81" y="1896"/>
              </a:cxn>
              <a:cxn ang="0">
                <a:pos x="97" y="1896"/>
              </a:cxn>
              <a:cxn ang="0">
                <a:pos x="112" y="1896"/>
              </a:cxn>
              <a:cxn ang="0">
                <a:pos x="126" y="1896"/>
              </a:cxn>
              <a:cxn ang="0">
                <a:pos x="142" y="1896"/>
              </a:cxn>
              <a:cxn ang="0">
                <a:pos x="158" y="1896"/>
              </a:cxn>
              <a:cxn ang="0">
                <a:pos x="172" y="1896"/>
              </a:cxn>
              <a:cxn ang="0">
                <a:pos x="188" y="1896"/>
              </a:cxn>
              <a:cxn ang="0">
                <a:pos x="204" y="1896"/>
              </a:cxn>
              <a:cxn ang="0">
                <a:pos x="220" y="1896"/>
              </a:cxn>
              <a:cxn ang="0">
                <a:pos x="234" y="1896"/>
              </a:cxn>
              <a:cxn ang="0">
                <a:pos x="250" y="1896"/>
              </a:cxn>
              <a:cxn ang="0">
                <a:pos x="266" y="1896"/>
              </a:cxn>
              <a:cxn ang="0">
                <a:pos x="282" y="1896"/>
              </a:cxn>
              <a:cxn ang="0">
                <a:pos x="296" y="1896"/>
              </a:cxn>
              <a:cxn ang="0">
                <a:pos x="312" y="1896"/>
              </a:cxn>
              <a:cxn ang="0">
                <a:pos x="327" y="1896"/>
              </a:cxn>
              <a:cxn ang="0">
                <a:pos x="343" y="1896"/>
              </a:cxn>
              <a:cxn ang="0">
                <a:pos x="357" y="1896"/>
              </a:cxn>
              <a:cxn ang="0">
                <a:pos x="373" y="1896"/>
              </a:cxn>
              <a:cxn ang="0">
                <a:pos x="389" y="1896"/>
              </a:cxn>
              <a:cxn ang="0">
                <a:pos x="405" y="1896"/>
              </a:cxn>
              <a:cxn ang="0">
                <a:pos x="419" y="1896"/>
              </a:cxn>
              <a:cxn ang="0">
                <a:pos x="435" y="1896"/>
              </a:cxn>
              <a:cxn ang="0">
                <a:pos x="451" y="1896"/>
              </a:cxn>
              <a:cxn ang="0">
                <a:pos x="467" y="1896"/>
              </a:cxn>
              <a:cxn ang="0">
                <a:pos x="481" y="1896"/>
              </a:cxn>
              <a:cxn ang="0">
                <a:pos x="521" y="0"/>
              </a:cxn>
              <a:cxn ang="0">
                <a:pos x="537" y="1896"/>
              </a:cxn>
              <a:cxn ang="0">
                <a:pos x="553" y="1896"/>
              </a:cxn>
              <a:cxn ang="0">
                <a:pos x="567" y="1896"/>
              </a:cxn>
              <a:cxn ang="0">
                <a:pos x="583" y="1896"/>
              </a:cxn>
              <a:cxn ang="0">
                <a:pos x="599" y="1896"/>
              </a:cxn>
              <a:cxn ang="0">
                <a:pos x="614" y="1997"/>
              </a:cxn>
              <a:cxn ang="0">
                <a:pos x="626" y="1997"/>
              </a:cxn>
              <a:cxn ang="0">
                <a:pos x="639" y="1995"/>
              </a:cxn>
              <a:cxn ang="0">
                <a:pos x="653" y="1898"/>
              </a:cxn>
              <a:cxn ang="0">
                <a:pos x="666" y="1997"/>
              </a:cxn>
              <a:cxn ang="0">
                <a:pos x="679" y="1997"/>
              </a:cxn>
              <a:cxn ang="0">
                <a:pos x="693" y="1997"/>
              </a:cxn>
              <a:cxn ang="0">
                <a:pos x="706" y="1997"/>
              </a:cxn>
              <a:cxn ang="0">
                <a:pos x="719" y="1997"/>
              </a:cxn>
              <a:cxn ang="0">
                <a:pos x="732" y="1997"/>
              </a:cxn>
              <a:cxn ang="0">
                <a:pos x="746" y="1896"/>
              </a:cxn>
              <a:cxn ang="0">
                <a:pos x="759" y="1997"/>
              </a:cxn>
              <a:cxn ang="0">
                <a:pos x="771" y="1997"/>
              </a:cxn>
              <a:cxn ang="0">
                <a:pos x="786" y="1997"/>
              </a:cxn>
            </a:cxnLst>
            <a:rect l="0" t="0" r="r" b="b"/>
            <a:pathLst>
              <a:path w="792" h="1997">
                <a:moveTo>
                  <a:pt x="0" y="1997"/>
                </a:moveTo>
                <a:lnTo>
                  <a:pt x="8" y="1997"/>
                </a:lnTo>
                <a:lnTo>
                  <a:pt x="13" y="1997"/>
                </a:lnTo>
                <a:lnTo>
                  <a:pt x="22" y="1896"/>
                </a:lnTo>
                <a:lnTo>
                  <a:pt x="27" y="1997"/>
                </a:lnTo>
                <a:lnTo>
                  <a:pt x="35" y="1997"/>
                </a:lnTo>
                <a:lnTo>
                  <a:pt x="41" y="1896"/>
                </a:lnTo>
                <a:lnTo>
                  <a:pt x="49" y="1896"/>
                </a:lnTo>
                <a:lnTo>
                  <a:pt x="57" y="1896"/>
                </a:lnTo>
                <a:lnTo>
                  <a:pt x="65" y="1896"/>
                </a:lnTo>
                <a:lnTo>
                  <a:pt x="73" y="1896"/>
                </a:lnTo>
                <a:lnTo>
                  <a:pt x="81" y="1896"/>
                </a:lnTo>
                <a:lnTo>
                  <a:pt x="88" y="1896"/>
                </a:lnTo>
                <a:lnTo>
                  <a:pt x="97" y="1896"/>
                </a:lnTo>
                <a:lnTo>
                  <a:pt x="104" y="1896"/>
                </a:lnTo>
                <a:lnTo>
                  <a:pt x="112" y="1896"/>
                </a:lnTo>
                <a:lnTo>
                  <a:pt x="120" y="1896"/>
                </a:lnTo>
                <a:lnTo>
                  <a:pt x="126" y="1896"/>
                </a:lnTo>
                <a:lnTo>
                  <a:pt x="136" y="1896"/>
                </a:lnTo>
                <a:lnTo>
                  <a:pt x="142" y="1896"/>
                </a:lnTo>
                <a:lnTo>
                  <a:pt x="150" y="1896"/>
                </a:lnTo>
                <a:lnTo>
                  <a:pt x="158" y="1896"/>
                </a:lnTo>
                <a:lnTo>
                  <a:pt x="166" y="1896"/>
                </a:lnTo>
                <a:lnTo>
                  <a:pt x="172" y="1896"/>
                </a:lnTo>
                <a:lnTo>
                  <a:pt x="182" y="1896"/>
                </a:lnTo>
                <a:lnTo>
                  <a:pt x="188" y="1896"/>
                </a:lnTo>
                <a:lnTo>
                  <a:pt x="198" y="1896"/>
                </a:lnTo>
                <a:lnTo>
                  <a:pt x="204" y="1896"/>
                </a:lnTo>
                <a:lnTo>
                  <a:pt x="212" y="1896"/>
                </a:lnTo>
                <a:lnTo>
                  <a:pt x="220" y="1896"/>
                </a:lnTo>
                <a:lnTo>
                  <a:pt x="226" y="1896"/>
                </a:lnTo>
                <a:lnTo>
                  <a:pt x="234" y="1896"/>
                </a:lnTo>
                <a:lnTo>
                  <a:pt x="242" y="1896"/>
                </a:lnTo>
                <a:lnTo>
                  <a:pt x="250" y="1896"/>
                </a:lnTo>
                <a:lnTo>
                  <a:pt x="258" y="1896"/>
                </a:lnTo>
                <a:lnTo>
                  <a:pt x="266" y="1896"/>
                </a:lnTo>
                <a:lnTo>
                  <a:pt x="273" y="1896"/>
                </a:lnTo>
                <a:lnTo>
                  <a:pt x="282" y="1896"/>
                </a:lnTo>
                <a:lnTo>
                  <a:pt x="289" y="1896"/>
                </a:lnTo>
                <a:lnTo>
                  <a:pt x="296" y="1896"/>
                </a:lnTo>
                <a:lnTo>
                  <a:pt x="304" y="1896"/>
                </a:lnTo>
                <a:lnTo>
                  <a:pt x="312" y="1896"/>
                </a:lnTo>
                <a:lnTo>
                  <a:pt x="320" y="1896"/>
                </a:lnTo>
                <a:lnTo>
                  <a:pt x="327" y="1896"/>
                </a:lnTo>
                <a:lnTo>
                  <a:pt x="335" y="1896"/>
                </a:lnTo>
                <a:lnTo>
                  <a:pt x="343" y="1896"/>
                </a:lnTo>
                <a:lnTo>
                  <a:pt x="351" y="1896"/>
                </a:lnTo>
                <a:lnTo>
                  <a:pt x="357" y="1896"/>
                </a:lnTo>
                <a:lnTo>
                  <a:pt x="367" y="1896"/>
                </a:lnTo>
                <a:lnTo>
                  <a:pt x="373" y="1896"/>
                </a:lnTo>
                <a:lnTo>
                  <a:pt x="383" y="1896"/>
                </a:lnTo>
                <a:lnTo>
                  <a:pt x="389" y="1896"/>
                </a:lnTo>
                <a:lnTo>
                  <a:pt x="397" y="1896"/>
                </a:lnTo>
                <a:lnTo>
                  <a:pt x="405" y="1896"/>
                </a:lnTo>
                <a:lnTo>
                  <a:pt x="413" y="1896"/>
                </a:lnTo>
                <a:lnTo>
                  <a:pt x="419" y="1896"/>
                </a:lnTo>
                <a:lnTo>
                  <a:pt x="427" y="1896"/>
                </a:lnTo>
                <a:lnTo>
                  <a:pt x="435" y="1896"/>
                </a:lnTo>
                <a:lnTo>
                  <a:pt x="443" y="1896"/>
                </a:lnTo>
                <a:lnTo>
                  <a:pt x="451" y="1896"/>
                </a:lnTo>
                <a:lnTo>
                  <a:pt x="457" y="1896"/>
                </a:lnTo>
                <a:lnTo>
                  <a:pt x="467" y="1896"/>
                </a:lnTo>
                <a:lnTo>
                  <a:pt x="473" y="1896"/>
                </a:lnTo>
                <a:lnTo>
                  <a:pt x="481" y="1896"/>
                </a:lnTo>
                <a:lnTo>
                  <a:pt x="489" y="1896"/>
                </a:lnTo>
                <a:lnTo>
                  <a:pt x="521" y="0"/>
                </a:lnTo>
                <a:lnTo>
                  <a:pt x="529" y="1896"/>
                </a:lnTo>
                <a:lnTo>
                  <a:pt x="537" y="1896"/>
                </a:lnTo>
                <a:lnTo>
                  <a:pt x="544" y="1896"/>
                </a:lnTo>
                <a:lnTo>
                  <a:pt x="553" y="1896"/>
                </a:lnTo>
                <a:lnTo>
                  <a:pt x="559" y="1896"/>
                </a:lnTo>
                <a:lnTo>
                  <a:pt x="567" y="1896"/>
                </a:lnTo>
                <a:lnTo>
                  <a:pt x="575" y="1896"/>
                </a:lnTo>
                <a:lnTo>
                  <a:pt x="583" y="1896"/>
                </a:lnTo>
                <a:lnTo>
                  <a:pt x="591" y="1896"/>
                </a:lnTo>
                <a:lnTo>
                  <a:pt x="599" y="1896"/>
                </a:lnTo>
                <a:lnTo>
                  <a:pt x="606" y="1896"/>
                </a:lnTo>
                <a:lnTo>
                  <a:pt x="614" y="1997"/>
                </a:lnTo>
                <a:lnTo>
                  <a:pt x="618" y="1997"/>
                </a:lnTo>
                <a:lnTo>
                  <a:pt x="626" y="1997"/>
                </a:lnTo>
                <a:lnTo>
                  <a:pt x="631" y="1997"/>
                </a:lnTo>
                <a:lnTo>
                  <a:pt x="639" y="1995"/>
                </a:lnTo>
                <a:lnTo>
                  <a:pt x="644" y="1997"/>
                </a:lnTo>
                <a:lnTo>
                  <a:pt x="653" y="1898"/>
                </a:lnTo>
                <a:lnTo>
                  <a:pt x="660" y="1896"/>
                </a:lnTo>
                <a:lnTo>
                  <a:pt x="666" y="1997"/>
                </a:lnTo>
                <a:lnTo>
                  <a:pt x="673" y="1997"/>
                </a:lnTo>
                <a:lnTo>
                  <a:pt x="679" y="1997"/>
                </a:lnTo>
                <a:lnTo>
                  <a:pt x="687" y="1896"/>
                </a:lnTo>
                <a:lnTo>
                  <a:pt x="693" y="1997"/>
                </a:lnTo>
                <a:lnTo>
                  <a:pt x="700" y="1997"/>
                </a:lnTo>
                <a:lnTo>
                  <a:pt x="706" y="1997"/>
                </a:lnTo>
                <a:lnTo>
                  <a:pt x="714" y="1997"/>
                </a:lnTo>
                <a:lnTo>
                  <a:pt x="719" y="1997"/>
                </a:lnTo>
                <a:lnTo>
                  <a:pt x="727" y="1997"/>
                </a:lnTo>
                <a:lnTo>
                  <a:pt x="732" y="1997"/>
                </a:lnTo>
                <a:lnTo>
                  <a:pt x="740" y="1997"/>
                </a:lnTo>
                <a:lnTo>
                  <a:pt x="746" y="1896"/>
                </a:lnTo>
                <a:lnTo>
                  <a:pt x="754" y="1997"/>
                </a:lnTo>
                <a:lnTo>
                  <a:pt x="759" y="1997"/>
                </a:lnTo>
                <a:lnTo>
                  <a:pt x="765" y="1997"/>
                </a:lnTo>
                <a:lnTo>
                  <a:pt x="771" y="1997"/>
                </a:lnTo>
                <a:lnTo>
                  <a:pt x="779" y="1896"/>
                </a:lnTo>
                <a:lnTo>
                  <a:pt x="786" y="1997"/>
                </a:lnTo>
                <a:lnTo>
                  <a:pt x="792" y="1997"/>
                </a:lnTo>
              </a:path>
            </a:pathLst>
          </a:custGeom>
          <a:noFill/>
          <a:ln w="1588">
            <a:solidFill>
              <a:srgbClr val="FF0000"/>
            </a:solidFill>
            <a:prstDash val="solid"/>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80005" name="Freeform 101"/>
          <p:cNvSpPr>
            <a:spLocks/>
          </p:cNvSpPr>
          <p:nvPr/>
        </p:nvSpPr>
        <p:spPr bwMode="auto">
          <a:xfrm>
            <a:off x="7866509" y="4747281"/>
            <a:ext cx="820946" cy="96859"/>
          </a:xfrm>
          <a:custGeom>
            <a:avLst/>
            <a:gdLst/>
            <a:ahLst/>
            <a:cxnLst>
              <a:cxn ang="0">
                <a:pos x="8" y="122"/>
              </a:cxn>
              <a:cxn ang="0">
                <a:pos x="21" y="122"/>
              </a:cxn>
              <a:cxn ang="0">
                <a:pos x="34" y="122"/>
              </a:cxn>
              <a:cxn ang="0">
                <a:pos x="46" y="122"/>
              </a:cxn>
              <a:cxn ang="0">
                <a:pos x="59" y="120"/>
              </a:cxn>
              <a:cxn ang="0">
                <a:pos x="72" y="122"/>
              </a:cxn>
              <a:cxn ang="0">
                <a:pos x="85" y="122"/>
              </a:cxn>
              <a:cxn ang="0">
                <a:pos x="97" y="122"/>
              </a:cxn>
              <a:cxn ang="0">
                <a:pos x="110" y="122"/>
              </a:cxn>
              <a:cxn ang="0">
                <a:pos x="126" y="21"/>
              </a:cxn>
              <a:cxn ang="0">
                <a:pos x="139" y="122"/>
              </a:cxn>
              <a:cxn ang="0">
                <a:pos x="155" y="21"/>
              </a:cxn>
              <a:cxn ang="0">
                <a:pos x="169" y="122"/>
              </a:cxn>
              <a:cxn ang="0">
                <a:pos x="183" y="21"/>
              </a:cxn>
              <a:cxn ang="0">
                <a:pos x="199" y="0"/>
              </a:cxn>
              <a:cxn ang="0">
                <a:pos x="214" y="21"/>
              </a:cxn>
              <a:cxn ang="0">
                <a:pos x="230" y="21"/>
              </a:cxn>
              <a:cxn ang="0">
                <a:pos x="246" y="21"/>
              </a:cxn>
              <a:cxn ang="0">
                <a:pos x="260" y="21"/>
              </a:cxn>
              <a:cxn ang="0">
                <a:pos x="276" y="21"/>
              </a:cxn>
              <a:cxn ang="0">
                <a:pos x="292" y="21"/>
              </a:cxn>
              <a:cxn ang="0">
                <a:pos x="308" y="21"/>
              </a:cxn>
              <a:cxn ang="0">
                <a:pos x="322" y="21"/>
              </a:cxn>
              <a:cxn ang="0">
                <a:pos x="338" y="21"/>
              </a:cxn>
              <a:cxn ang="0">
                <a:pos x="352" y="21"/>
              </a:cxn>
              <a:cxn ang="0">
                <a:pos x="368" y="21"/>
              </a:cxn>
              <a:cxn ang="0">
                <a:pos x="383" y="21"/>
              </a:cxn>
              <a:cxn ang="0">
                <a:pos x="399" y="21"/>
              </a:cxn>
              <a:cxn ang="0">
                <a:pos x="415" y="21"/>
              </a:cxn>
              <a:cxn ang="0">
                <a:pos x="430" y="21"/>
              </a:cxn>
              <a:cxn ang="0">
                <a:pos x="445" y="21"/>
              </a:cxn>
              <a:cxn ang="0">
                <a:pos x="461" y="21"/>
              </a:cxn>
              <a:cxn ang="0">
                <a:pos x="477" y="21"/>
              </a:cxn>
              <a:cxn ang="0">
                <a:pos x="493" y="21"/>
              </a:cxn>
              <a:cxn ang="0">
                <a:pos x="507" y="21"/>
              </a:cxn>
              <a:cxn ang="0">
                <a:pos x="523" y="21"/>
              </a:cxn>
              <a:cxn ang="0">
                <a:pos x="539" y="21"/>
              </a:cxn>
              <a:cxn ang="0">
                <a:pos x="553" y="21"/>
              </a:cxn>
              <a:cxn ang="0">
                <a:pos x="568" y="21"/>
              </a:cxn>
              <a:cxn ang="0">
                <a:pos x="583" y="21"/>
              </a:cxn>
              <a:cxn ang="0">
                <a:pos x="599" y="21"/>
              </a:cxn>
              <a:cxn ang="0">
                <a:pos x="615" y="21"/>
              </a:cxn>
              <a:cxn ang="0">
                <a:pos x="631" y="21"/>
              </a:cxn>
              <a:cxn ang="0">
                <a:pos x="646" y="21"/>
              </a:cxn>
              <a:cxn ang="0">
                <a:pos x="662" y="21"/>
              </a:cxn>
              <a:cxn ang="0">
                <a:pos x="677" y="21"/>
              </a:cxn>
              <a:cxn ang="0">
                <a:pos x="693" y="21"/>
              </a:cxn>
              <a:cxn ang="0">
                <a:pos x="708" y="21"/>
              </a:cxn>
              <a:cxn ang="0">
                <a:pos x="724" y="21"/>
              </a:cxn>
              <a:cxn ang="0">
                <a:pos x="740" y="21"/>
              </a:cxn>
              <a:cxn ang="0">
                <a:pos x="756" y="21"/>
              </a:cxn>
              <a:cxn ang="0">
                <a:pos x="770" y="21"/>
              </a:cxn>
            </a:cxnLst>
            <a:rect l="0" t="0" r="r" b="b"/>
            <a:pathLst>
              <a:path w="776" h="122">
                <a:moveTo>
                  <a:pt x="0" y="122"/>
                </a:moveTo>
                <a:lnTo>
                  <a:pt x="8" y="122"/>
                </a:lnTo>
                <a:lnTo>
                  <a:pt x="13" y="122"/>
                </a:lnTo>
                <a:lnTo>
                  <a:pt x="21" y="122"/>
                </a:lnTo>
                <a:lnTo>
                  <a:pt x="26" y="122"/>
                </a:lnTo>
                <a:lnTo>
                  <a:pt x="34" y="122"/>
                </a:lnTo>
                <a:lnTo>
                  <a:pt x="38" y="122"/>
                </a:lnTo>
                <a:lnTo>
                  <a:pt x="46" y="122"/>
                </a:lnTo>
                <a:lnTo>
                  <a:pt x="51" y="122"/>
                </a:lnTo>
                <a:lnTo>
                  <a:pt x="59" y="120"/>
                </a:lnTo>
                <a:lnTo>
                  <a:pt x="65" y="23"/>
                </a:lnTo>
                <a:lnTo>
                  <a:pt x="72" y="122"/>
                </a:lnTo>
                <a:lnTo>
                  <a:pt x="80" y="122"/>
                </a:lnTo>
                <a:lnTo>
                  <a:pt x="85" y="122"/>
                </a:lnTo>
                <a:lnTo>
                  <a:pt x="93" y="122"/>
                </a:lnTo>
                <a:lnTo>
                  <a:pt x="97" y="122"/>
                </a:lnTo>
                <a:lnTo>
                  <a:pt x="105" y="122"/>
                </a:lnTo>
                <a:lnTo>
                  <a:pt x="110" y="122"/>
                </a:lnTo>
                <a:lnTo>
                  <a:pt x="120" y="21"/>
                </a:lnTo>
                <a:lnTo>
                  <a:pt x="126" y="21"/>
                </a:lnTo>
                <a:lnTo>
                  <a:pt x="134" y="122"/>
                </a:lnTo>
                <a:lnTo>
                  <a:pt x="139" y="122"/>
                </a:lnTo>
                <a:lnTo>
                  <a:pt x="147" y="21"/>
                </a:lnTo>
                <a:lnTo>
                  <a:pt x="155" y="21"/>
                </a:lnTo>
                <a:lnTo>
                  <a:pt x="163" y="21"/>
                </a:lnTo>
                <a:lnTo>
                  <a:pt x="169" y="122"/>
                </a:lnTo>
                <a:lnTo>
                  <a:pt x="177" y="21"/>
                </a:lnTo>
                <a:lnTo>
                  <a:pt x="183" y="21"/>
                </a:lnTo>
                <a:lnTo>
                  <a:pt x="193" y="21"/>
                </a:lnTo>
                <a:lnTo>
                  <a:pt x="199" y="0"/>
                </a:lnTo>
                <a:lnTo>
                  <a:pt x="207" y="122"/>
                </a:lnTo>
                <a:lnTo>
                  <a:pt x="214" y="21"/>
                </a:lnTo>
                <a:lnTo>
                  <a:pt x="223" y="21"/>
                </a:lnTo>
                <a:lnTo>
                  <a:pt x="230" y="21"/>
                </a:lnTo>
                <a:lnTo>
                  <a:pt x="238" y="21"/>
                </a:lnTo>
                <a:lnTo>
                  <a:pt x="246" y="21"/>
                </a:lnTo>
                <a:lnTo>
                  <a:pt x="252" y="21"/>
                </a:lnTo>
                <a:lnTo>
                  <a:pt x="260" y="21"/>
                </a:lnTo>
                <a:lnTo>
                  <a:pt x="268" y="21"/>
                </a:lnTo>
                <a:lnTo>
                  <a:pt x="276" y="21"/>
                </a:lnTo>
                <a:lnTo>
                  <a:pt x="284" y="21"/>
                </a:lnTo>
                <a:lnTo>
                  <a:pt x="292" y="21"/>
                </a:lnTo>
                <a:lnTo>
                  <a:pt x="298" y="21"/>
                </a:lnTo>
                <a:lnTo>
                  <a:pt x="308" y="21"/>
                </a:lnTo>
                <a:lnTo>
                  <a:pt x="314" y="21"/>
                </a:lnTo>
                <a:lnTo>
                  <a:pt x="322" y="21"/>
                </a:lnTo>
                <a:lnTo>
                  <a:pt x="330" y="21"/>
                </a:lnTo>
                <a:lnTo>
                  <a:pt x="338" y="21"/>
                </a:lnTo>
                <a:lnTo>
                  <a:pt x="346" y="21"/>
                </a:lnTo>
                <a:lnTo>
                  <a:pt x="352" y="21"/>
                </a:lnTo>
                <a:lnTo>
                  <a:pt x="360" y="21"/>
                </a:lnTo>
                <a:lnTo>
                  <a:pt x="368" y="21"/>
                </a:lnTo>
                <a:lnTo>
                  <a:pt x="376" y="21"/>
                </a:lnTo>
                <a:lnTo>
                  <a:pt x="383" y="21"/>
                </a:lnTo>
                <a:lnTo>
                  <a:pt x="392" y="21"/>
                </a:lnTo>
                <a:lnTo>
                  <a:pt x="399" y="21"/>
                </a:lnTo>
                <a:lnTo>
                  <a:pt x="408" y="21"/>
                </a:lnTo>
                <a:lnTo>
                  <a:pt x="415" y="21"/>
                </a:lnTo>
                <a:lnTo>
                  <a:pt x="422" y="21"/>
                </a:lnTo>
                <a:lnTo>
                  <a:pt x="430" y="21"/>
                </a:lnTo>
                <a:lnTo>
                  <a:pt x="438" y="21"/>
                </a:lnTo>
                <a:lnTo>
                  <a:pt x="445" y="21"/>
                </a:lnTo>
                <a:lnTo>
                  <a:pt x="453" y="21"/>
                </a:lnTo>
                <a:lnTo>
                  <a:pt x="461" y="21"/>
                </a:lnTo>
                <a:lnTo>
                  <a:pt x="469" y="21"/>
                </a:lnTo>
                <a:lnTo>
                  <a:pt x="477" y="21"/>
                </a:lnTo>
                <a:lnTo>
                  <a:pt x="483" y="21"/>
                </a:lnTo>
                <a:lnTo>
                  <a:pt x="493" y="21"/>
                </a:lnTo>
                <a:lnTo>
                  <a:pt x="499" y="21"/>
                </a:lnTo>
                <a:lnTo>
                  <a:pt x="507" y="21"/>
                </a:lnTo>
                <a:lnTo>
                  <a:pt x="515" y="21"/>
                </a:lnTo>
                <a:lnTo>
                  <a:pt x="523" y="21"/>
                </a:lnTo>
                <a:lnTo>
                  <a:pt x="531" y="21"/>
                </a:lnTo>
                <a:lnTo>
                  <a:pt x="539" y="21"/>
                </a:lnTo>
                <a:lnTo>
                  <a:pt x="545" y="21"/>
                </a:lnTo>
                <a:lnTo>
                  <a:pt x="553" y="21"/>
                </a:lnTo>
                <a:lnTo>
                  <a:pt x="561" y="21"/>
                </a:lnTo>
                <a:lnTo>
                  <a:pt x="568" y="21"/>
                </a:lnTo>
                <a:lnTo>
                  <a:pt x="577" y="21"/>
                </a:lnTo>
                <a:lnTo>
                  <a:pt x="583" y="21"/>
                </a:lnTo>
                <a:lnTo>
                  <a:pt x="593" y="21"/>
                </a:lnTo>
                <a:lnTo>
                  <a:pt x="599" y="21"/>
                </a:lnTo>
                <a:lnTo>
                  <a:pt x="607" y="21"/>
                </a:lnTo>
                <a:lnTo>
                  <a:pt x="615" y="21"/>
                </a:lnTo>
                <a:lnTo>
                  <a:pt x="623" y="21"/>
                </a:lnTo>
                <a:lnTo>
                  <a:pt x="631" y="21"/>
                </a:lnTo>
                <a:lnTo>
                  <a:pt x="639" y="21"/>
                </a:lnTo>
                <a:lnTo>
                  <a:pt x="646" y="21"/>
                </a:lnTo>
                <a:lnTo>
                  <a:pt x="654" y="21"/>
                </a:lnTo>
                <a:lnTo>
                  <a:pt x="662" y="21"/>
                </a:lnTo>
                <a:lnTo>
                  <a:pt x="668" y="21"/>
                </a:lnTo>
                <a:lnTo>
                  <a:pt x="677" y="21"/>
                </a:lnTo>
                <a:lnTo>
                  <a:pt x="684" y="21"/>
                </a:lnTo>
                <a:lnTo>
                  <a:pt x="693" y="21"/>
                </a:lnTo>
                <a:lnTo>
                  <a:pt x="700" y="21"/>
                </a:lnTo>
                <a:lnTo>
                  <a:pt x="708" y="21"/>
                </a:lnTo>
                <a:lnTo>
                  <a:pt x="716" y="21"/>
                </a:lnTo>
                <a:lnTo>
                  <a:pt x="724" y="21"/>
                </a:lnTo>
                <a:lnTo>
                  <a:pt x="730" y="21"/>
                </a:lnTo>
                <a:lnTo>
                  <a:pt x="740" y="21"/>
                </a:lnTo>
                <a:lnTo>
                  <a:pt x="746" y="21"/>
                </a:lnTo>
                <a:lnTo>
                  <a:pt x="756" y="21"/>
                </a:lnTo>
                <a:lnTo>
                  <a:pt x="762" y="21"/>
                </a:lnTo>
                <a:lnTo>
                  <a:pt x="770" y="21"/>
                </a:lnTo>
                <a:lnTo>
                  <a:pt x="776" y="122"/>
                </a:lnTo>
              </a:path>
            </a:pathLst>
          </a:custGeom>
          <a:noFill/>
          <a:ln w="1588">
            <a:solidFill>
              <a:srgbClr val="FF0000"/>
            </a:solidFill>
            <a:prstDash val="solid"/>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80006" name="Freeform 102"/>
          <p:cNvSpPr>
            <a:spLocks/>
          </p:cNvSpPr>
          <p:nvPr/>
        </p:nvSpPr>
        <p:spPr bwMode="auto">
          <a:xfrm>
            <a:off x="8687455" y="2862481"/>
            <a:ext cx="823062" cy="1981659"/>
          </a:xfrm>
          <a:custGeom>
            <a:avLst/>
            <a:gdLst/>
            <a:ahLst/>
            <a:cxnLst>
              <a:cxn ang="0">
                <a:pos x="7" y="2496"/>
              </a:cxn>
              <a:cxn ang="0">
                <a:pos x="19" y="2494"/>
              </a:cxn>
              <a:cxn ang="0">
                <a:pos x="34" y="2496"/>
              </a:cxn>
              <a:cxn ang="0">
                <a:pos x="48" y="2395"/>
              </a:cxn>
              <a:cxn ang="0">
                <a:pos x="62" y="2496"/>
              </a:cxn>
              <a:cxn ang="0">
                <a:pos x="77" y="2395"/>
              </a:cxn>
              <a:cxn ang="0">
                <a:pos x="90" y="2496"/>
              </a:cxn>
              <a:cxn ang="0">
                <a:pos x="102" y="2496"/>
              </a:cxn>
              <a:cxn ang="0">
                <a:pos x="113" y="2496"/>
              </a:cxn>
              <a:cxn ang="0">
                <a:pos x="126" y="2496"/>
              </a:cxn>
              <a:cxn ang="0">
                <a:pos x="139" y="2496"/>
              </a:cxn>
              <a:cxn ang="0">
                <a:pos x="153" y="2496"/>
              </a:cxn>
              <a:cxn ang="0">
                <a:pos x="166" y="2496"/>
              </a:cxn>
              <a:cxn ang="0">
                <a:pos x="180" y="2496"/>
              </a:cxn>
              <a:cxn ang="0">
                <a:pos x="193" y="2496"/>
              </a:cxn>
              <a:cxn ang="0">
                <a:pos x="238" y="2395"/>
              </a:cxn>
              <a:cxn ang="0">
                <a:pos x="252" y="2496"/>
              </a:cxn>
              <a:cxn ang="0">
                <a:pos x="265" y="2496"/>
              </a:cxn>
              <a:cxn ang="0">
                <a:pos x="278" y="2496"/>
              </a:cxn>
              <a:cxn ang="0">
                <a:pos x="290" y="2496"/>
              </a:cxn>
              <a:cxn ang="0">
                <a:pos x="305" y="2395"/>
              </a:cxn>
              <a:cxn ang="0">
                <a:pos x="317" y="2496"/>
              </a:cxn>
              <a:cxn ang="0">
                <a:pos x="332" y="2395"/>
              </a:cxn>
              <a:cxn ang="0">
                <a:pos x="346" y="2395"/>
              </a:cxn>
              <a:cxn ang="0">
                <a:pos x="359" y="2496"/>
              </a:cxn>
              <a:cxn ang="0">
                <a:pos x="372" y="2496"/>
              </a:cxn>
              <a:cxn ang="0">
                <a:pos x="386" y="2395"/>
              </a:cxn>
              <a:cxn ang="0">
                <a:pos x="402" y="2395"/>
              </a:cxn>
              <a:cxn ang="0">
                <a:pos x="418" y="2395"/>
              </a:cxn>
              <a:cxn ang="0">
                <a:pos x="434" y="2395"/>
              </a:cxn>
              <a:cxn ang="0">
                <a:pos x="448" y="2496"/>
              </a:cxn>
              <a:cxn ang="0">
                <a:pos x="462" y="2395"/>
              </a:cxn>
              <a:cxn ang="0">
                <a:pos x="478" y="2395"/>
              </a:cxn>
              <a:cxn ang="0">
                <a:pos x="494" y="2395"/>
              </a:cxn>
              <a:cxn ang="0">
                <a:pos x="510" y="2395"/>
              </a:cxn>
              <a:cxn ang="0">
                <a:pos x="525" y="2395"/>
              </a:cxn>
              <a:cxn ang="0">
                <a:pos x="539" y="2395"/>
              </a:cxn>
              <a:cxn ang="0">
                <a:pos x="555" y="2395"/>
              </a:cxn>
              <a:cxn ang="0">
                <a:pos x="571" y="2395"/>
              </a:cxn>
              <a:cxn ang="0">
                <a:pos x="585" y="2395"/>
              </a:cxn>
              <a:cxn ang="0">
                <a:pos x="601" y="2395"/>
              </a:cxn>
              <a:cxn ang="0">
                <a:pos x="617" y="2395"/>
              </a:cxn>
              <a:cxn ang="0">
                <a:pos x="633" y="2395"/>
              </a:cxn>
              <a:cxn ang="0">
                <a:pos x="647" y="2395"/>
              </a:cxn>
              <a:cxn ang="0">
                <a:pos x="663" y="2395"/>
              </a:cxn>
              <a:cxn ang="0">
                <a:pos x="679" y="2395"/>
              </a:cxn>
              <a:cxn ang="0">
                <a:pos x="695" y="2395"/>
              </a:cxn>
              <a:cxn ang="0">
                <a:pos x="710" y="2395"/>
              </a:cxn>
              <a:cxn ang="0">
                <a:pos x="725" y="2389"/>
              </a:cxn>
              <a:cxn ang="0">
                <a:pos x="740" y="2395"/>
              </a:cxn>
              <a:cxn ang="0">
                <a:pos x="756" y="2395"/>
              </a:cxn>
              <a:cxn ang="0">
                <a:pos x="770" y="2395"/>
              </a:cxn>
            </a:cxnLst>
            <a:rect l="0" t="0" r="r" b="b"/>
            <a:pathLst>
              <a:path w="780" h="2496">
                <a:moveTo>
                  <a:pt x="0" y="2496"/>
                </a:moveTo>
                <a:lnTo>
                  <a:pt x="7" y="2496"/>
                </a:lnTo>
                <a:lnTo>
                  <a:pt x="13" y="2496"/>
                </a:lnTo>
                <a:lnTo>
                  <a:pt x="19" y="2494"/>
                </a:lnTo>
                <a:lnTo>
                  <a:pt x="27" y="2397"/>
                </a:lnTo>
                <a:lnTo>
                  <a:pt x="34" y="2496"/>
                </a:lnTo>
                <a:lnTo>
                  <a:pt x="40" y="2496"/>
                </a:lnTo>
                <a:lnTo>
                  <a:pt x="48" y="2395"/>
                </a:lnTo>
                <a:lnTo>
                  <a:pt x="54" y="2395"/>
                </a:lnTo>
                <a:lnTo>
                  <a:pt x="62" y="2496"/>
                </a:lnTo>
                <a:lnTo>
                  <a:pt x="67" y="2496"/>
                </a:lnTo>
                <a:lnTo>
                  <a:pt x="77" y="2395"/>
                </a:lnTo>
                <a:lnTo>
                  <a:pt x="82" y="2496"/>
                </a:lnTo>
                <a:lnTo>
                  <a:pt x="90" y="2496"/>
                </a:lnTo>
                <a:lnTo>
                  <a:pt x="94" y="2496"/>
                </a:lnTo>
                <a:lnTo>
                  <a:pt x="102" y="2496"/>
                </a:lnTo>
                <a:lnTo>
                  <a:pt x="109" y="2496"/>
                </a:lnTo>
                <a:lnTo>
                  <a:pt x="113" y="2496"/>
                </a:lnTo>
                <a:lnTo>
                  <a:pt x="121" y="2496"/>
                </a:lnTo>
                <a:lnTo>
                  <a:pt x="126" y="2496"/>
                </a:lnTo>
                <a:lnTo>
                  <a:pt x="134" y="2496"/>
                </a:lnTo>
                <a:lnTo>
                  <a:pt x="139" y="2496"/>
                </a:lnTo>
                <a:lnTo>
                  <a:pt x="149" y="2395"/>
                </a:lnTo>
                <a:lnTo>
                  <a:pt x="153" y="2496"/>
                </a:lnTo>
                <a:lnTo>
                  <a:pt x="161" y="2496"/>
                </a:lnTo>
                <a:lnTo>
                  <a:pt x="166" y="2496"/>
                </a:lnTo>
                <a:lnTo>
                  <a:pt x="174" y="2496"/>
                </a:lnTo>
                <a:lnTo>
                  <a:pt x="180" y="2496"/>
                </a:lnTo>
                <a:lnTo>
                  <a:pt x="187" y="2496"/>
                </a:lnTo>
                <a:lnTo>
                  <a:pt x="193" y="2496"/>
                </a:lnTo>
                <a:lnTo>
                  <a:pt x="231" y="0"/>
                </a:lnTo>
                <a:lnTo>
                  <a:pt x="238" y="2395"/>
                </a:lnTo>
                <a:lnTo>
                  <a:pt x="246" y="2496"/>
                </a:lnTo>
                <a:lnTo>
                  <a:pt x="252" y="2496"/>
                </a:lnTo>
                <a:lnTo>
                  <a:pt x="258" y="2496"/>
                </a:lnTo>
                <a:lnTo>
                  <a:pt x="265" y="2496"/>
                </a:lnTo>
                <a:lnTo>
                  <a:pt x="271" y="2496"/>
                </a:lnTo>
                <a:lnTo>
                  <a:pt x="278" y="2496"/>
                </a:lnTo>
                <a:lnTo>
                  <a:pt x="284" y="2496"/>
                </a:lnTo>
                <a:lnTo>
                  <a:pt x="290" y="2496"/>
                </a:lnTo>
                <a:lnTo>
                  <a:pt x="297" y="2496"/>
                </a:lnTo>
                <a:lnTo>
                  <a:pt x="305" y="2395"/>
                </a:lnTo>
                <a:lnTo>
                  <a:pt x="311" y="2496"/>
                </a:lnTo>
                <a:lnTo>
                  <a:pt x="317" y="2496"/>
                </a:lnTo>
                <a:lnTo>
                  <a:pt x="324" y="2496"/>
                </a:lnTo>
                <a:lnTo>
                  <a:pt x="332" y="2395"/>
                </a:lnTo>
                <a:lnTo>
                  <a:pt x="338" y="2496"/>
                </a:lnTo>
                <a:lnTo>
                  <a:pt x="346" y="2395"/>
                </a:lnTo>
                <a:lnTo>
                  <a:pt x="353" y="2496"/>
                </a:lnTo>
                <a:lnTo>
                  <a:pt x="359" y="2496"/>
                </a:lnTo>
                <a:lnTo>
                  <a:pt x="365" y="2496"/>
                </a:lnTo>
                <a:lnTo>
                  <a:pt x="372" y="2496"/>
                </a:lnTo>
                <a:lnTo>
                  <a:pt x="380" y="2395"/>
                </a:lnTo>
                <a:lnTo>
                  <a:pt x="386" y="2395"/>
                </a:lnTo>
                <a:lnTo>
                  <a:pt x="396" y="2395"/>
                </a:lnTo>
                <a:lnTo>
                  <a:pt x="402" y="2395"/>
                </a:lnTo>
                <a:lnTo>
                  <a:pt x="410" y="2395"/>
                </a:lnTo>
                <a:lnTo>
                  <a:pt x="418" y="2395"/>
                </a:lnTo>
                <a:lnTo>
                  <a:pt x="424" y="2395"/>
                </a:lnTo>
                <a:lnTo>
                  <a:pt x="434" y="2395"/>
                </a:lnTo>
                <a:lnTo>
                  <a:pt x="440" y="2395"/>
                </a:lnTo>
                <a:lnTo>
                  <a:pt x="448" y="2496"/>
                </a:lnTo>
                <a:lnTo>
                  <a:pt x="455" y="2395"/>
                </a:lnTo>
                <a:lnTo>
                  <a:pt x="462" y="2395"/>
                </a:lnTo>
                <a:lnTo>
                  <a:pt x="470" y="2395"/>
                </a:lnTo>
                <a:lnTo>
                  <a:pt x="478" y="2395"/>
                </a:lnTo>
                <a:lnTo>
                  <a:pt x="485" y="2395"/>
                </a:lnTo>
                <a:lnTo>
                  <a:pt x="494" y="2395"/>
                </a:lnTo>
                <a:lnTo>
                  <a:pt x="501" y="2395"/>
                </a:lnTo>
                <a:lnTo>
                  <a:pt x="510" y="2395"/>
                </a:lnTo>
                <a:lnTo>
                  <a:pt x="517" y="2395"/>
                </a:lnTo>
                <a:lnTo>
                  <a:pt x="525" y="2395"/>
                </a:lnTo>
                <a:lnTo>
                  <a:pt x="533" y="2395"/>
                </a:lnTo>
                <a:lnTo>
                  <a:pt x="539" y="2395"/>
                </a:lnTo>
                <a:lnTo>
                  <a:pt x="547" y="2395"/>
                </a:lnTo>
                <a:lnTo>
                  <a:pt x="555" y="2395"/>
                </a:lnTo>
                <a:lnTo>
                  <a:pt x="563" y="2395"/>
                </a:lnTo>
                <a:lnTo>
                  <a:pt x="571" y="2395"/>
                </a:lnTo>
                <a:lnTo>
                  <a:pt x="579" y="2395"/>
                </a:lnTo>
                <a:lnTo>
                  <a:pt x="585" y="2395"/>
                </a:lnTo>
                <a:lnTo>
                  <a:pt x="595" y="2395"/>
                </a:lnTo>
                <a:lnTo>
                  <a:pt x="601" y="2395"/>
                </a:lnTo>
                <a:lnTo>
                  <a:pt x="609" y="2395"/>
                </a:lnTo>
                <a:lnTo>
                  <a:pt x="617" y="2395"/>
                </a:lnTo>
                <a:lnTo>
                  <a:pt x="625" y="2395"/>
                </a:lnTo>
                <a:lnTo>
                  <a:pt x="633" y="2395"/>
                </a:lnTo>
                <a:lnTo>
                  <a:pt x="639" y="2395"/>
                </a:lnTo>
                <a:lnTo>
                  <a:pt x="647" y="2395"/>
                </a:lnTo>
                <a:lnTo>
                  <a:pt x="655" y="2395"/>
                </a:lnTo>
                <a:lnTo>
                  <a:pt x="663" y="2395"/>
                </a:lnTo>
                <a:lnTo>
                  <a:pt x="670" y="2395"/>
                </a:lnTo>
                <a:lnTo>
                  <a:pt x="679" y="2395"/>
                </a:lnTo>
                <a:lnTo>
                  <a:pt x="686" y="2395"/>
                </a:lnTo>
                <a:lnTo>
                  <a:pt x="695" y="2395"/>
                </a:lnTo>
                <a:lnTo>
                  <a:pt x="702" y="2395"/>
                </a:lnTo>
                <a:lnTo>
                  <a:pt x="710" y="2395"/>
                </a:lnTo>
                <a:lnTo>
                  <a:pt x="717" y="2395"/>
                </a:lnTo>
                <a:lnTo>
                  <a:pt x="725" y="2389"/>
                </a:lnTo>
                <a:lnTo>
                  <a:pt x="732" y="2402"/>
                </a:lnTo>
                <a:lnTo>
                  <a:pt x="740" y="2395"/>
                </a:lnTo>
                <a:lnTo>
                  <a:pt x="748" y="2395"/>
                </a:lnTo>
                <a:lnTo>
                  <a:pt x="756" y="2395"/>
                </a:lnTo>
                <a:lnTo>
                  <a:pt x="764" y="2395"/>
                </a:lnTo>
                <a:lnTo>
                  <a:pt x="770" y="2395"/>
                </a:lnTo>
                <a:lnTo>
                  <a:pt x="780" y="2395"/>
                </a:lnTo>
              </a:path>
            </a:pathLst>
          </a:custGeom>
          <a:noFill/>
          <a:ln w="1588">
            <a:solidFill>
              <a:srgbClr val="FF0000"/>
            </a:solidFill>
            <a:prstDash val="solid"/>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80007" name="Freeform 103"/>
          <p:cNvSpPr>
            <a:spLocks/>
          </p:cNvSpPr>
          <p:nvPr/>
        </p:nvSpPr>
        <p:spPr bwMode="auto">
          <a:xfrm>
            <a:off x="9510517" y="2862481"/>
            <a:ext cx="820946" cy="1981659"/>
          </a:xfrm>
          <a:custGeom>
            <a:avLst/>
            <a:gdLst/>
            <a:ahLst/>
            <a:cxnLst>
              <a:cxn ang="0">
                <a:pos x="6" y="2395"/>
              </a:cxn>
              <a:cxn ang="0">
                <a:pos x="22" y="2395"/>
              </a:cxn>
              <a:cxn ang="0">
                <a:pos x="38" y="2395"/>
              </a:cxn>
              <a:cxn ang="0">
                <a:pos x="52" y="2395"/>
              </a:cxn>
              <a:cxn ang="0">
                <a:pos x="68" y="2395"/>
              </a:cxn>
              <a:cxn ang="0">
                <a:pos x="84" y="2395"/>
              </a:cxn>
              <a:cxn ang="0">
                <a:pos x="100" y="2395"/>
              </a:cxn>
              <a:cxn ang="0">
                <a:pos x="114" y="2395"/>
              </a:cxn>
              <a:cxn ang="0">
                <a:pos x="130" y="2395"/>
              </a:cxn>
              <a:cxn ang="0">
                <a:pos x="145" y="2496"/>
              </a:cxn>
              <a:cxn ang="0">
                <a:pos x="157" y="2496"/>
              </a:cxn>
              <a:cxn ang="0">
                <a:pos x="172" y="2496"/>
              </a:cxn>
              <a:cxn ang="0">
                <a:pos x="185" y="2496"/>
              </a:cxn>
              <a:cxn ang="0">
                <a:pos x="197" y="2496"/>
              </a:cxn>
              <a:cxn ang="0">
                <a:pos x="210" y="2496"/>
              </a:cxn>
              <a:cxn ang="0">
                <a:pos x="223" y="2496"/>
              </a:cxn>
              <a:cxn ang="0">
                <a:pos x="236" y="2496"/>
              </a:cxn>
              <a:cxn ang="0">
                <a:pos x="250" y="2395"/>
              </a:cxn>
              <a:cxn ang="0">
                <a:pos x="264" y="2496"/>
              </a:cxn>
              <a:cxn ang="0">
                <a:pos x="279" y="2496"/>
              </a:cxn>
              <a:cxn ang="0">
                <a:pos x="291" y="2496"/>
              </a:cxn>
              <a:cxn ang="0">
                <a:pos x="304" y="2496"/>
              </a:cxn>
              <a:cxn ang="0">
                <a:pos x="320" y="2395"/>
              </a:cxn>
              <a:cxn ang="0">
                <a:pos x="333" y="2496"/>
              </a:cxn>
              <a:cxn ang="0">
                <a:pos x="347" y="2496"/>
              </a:cxn>
              <a:cxn ang="0">
                <a:pos x="360" y="2496"/>
              </a:cxn>
              <a:cxn ang="0">
                <a:pos x="374" y="2395"/>
              </a:cxn>
              <a:cxn ang="0">
                <a:pos x="387" y="2496"/>
              </a:cxn>
              <a:cxn ang="0">
                <a:pos x="401" y="2395"/>
              </a:cxn>
              <a:cxn ang="0">
                <a:pos x="416" y="2496"/>
              </a:cxn>
              <a:cxn ang="0">
                <a:pos x="430" y="2496"/>
              </a:cxn>
              <a:cxn ang="0">
                <a:pos x="444" y="2496"/>
              </a:cxn>
              <a:cxn ang="0">
                <a:pos x="459" y="2395"/>
              </a:cxn>
              <a:cxn ang="0">
                <a:pos x="471" y="2496"/>
              </a:cxn>
              <a:cxn ang="0">
                <a:pos x="484" y="2496"/>
              </a:cxn>
              <a:cxn ang="0">
                <a:pos x="497" y="2395"/>
              </a:cxn>
              <a:cxn ang="0">
                <a:pos x="510" y="2496"/>
              </a:cxn>
              <a:cxn ang="0">
                <a:pos x="522" y="2496"/>
              </a:cxn>
              <a:cxn ang="0">
                <a:pos x="535" y="2496"/>
              </a:cxn>
              <a:cxn ang="0">
                <a:pos x="551" y="2395"/>
              </a:cxn>
              <a:cxn ang="0">
                <a:pos x="567" y="2395"/>
              </a:cxn>
              <a:cxn ang="0">
                <a:pos x="581" y="2395"/>
              </a:cxn>
              <a:cxn ang="0">
                <a:pos x="597" y="2395"/>
              </a:cxn>
              <a:cxn ang="0">
                <a:pos x="613" y="2395"/>
              </a:cxn>
              <a:cxn ang="0">
                <a:pos x="629" y="2395"/>
              </a:cxn>
              <a:cxn ang="0">
                <a:pos x="645" y="2395"/>
              </a:cxn>
              <a:cxn ang="0">
                <a:pos x="659" y="2395"/>
              </a:cxn>
              <a:cxn ang="0">
                <a:pos x="675" y="2395"/>
              </a:cxn>
              <a:cxn ang="0">
                <a:pos x="691" y="2395"/>
              </a:cxn>
              <a:cxn ang="0">
                <a:pos x="736" y="0"/>
              </a:cxn>
              <a:cxn ang="0">
                <a:pos x="752" y="2395"/>
              </a:cxn>
              <a:cxn ang="0">
                <a:pos x="768" y="2395"/>
              </a:cxn>
            </a:cxnLst>
            <a:rect l="0" t="0" r="r" b="b"/>
            <a:pathLst>
              <a:path w="776" h="2496">
                <a:moveTo>
                  <a:pt x="0" y="2395"/>
                </a:moveTo>
                <a:lnTo>
                  <a:pt x="6" y="2395"/>
                </a:lnTo>
                <a:lnTo>
                  <a:pt x="14" y="2395"/>
                </a:lnTo>
                <a:lnTo>
                  <a:pt x="22" y="2395"/>
                </a:lnTo>
                <a:lnTo>
                  <a:pt x="30" y="2395"/>
                </a:lnTo>
                <a:lnTo>
                  <a:pt x="38" y="2395"/>
                </a:lnTo>
                <a:lnTo>
                  <a:pt x="46" y="2395"/>
                </a:lnTo>
                <a:lnTo>
                  <a:pt x="52" y="2395"/>
                </a:lnTo>
                <a:lnTo>
                  <a:pt x="60" y="2395"/>
                </a:lnTo>
                <a:lnTo>
                  <a:pt x="68" y="2395"/>
                </a:lnTo>
                <a:lnTo>
                  <a:pt x="75" y="2395"/>
                </a:lnTo>
                <a:lnTo>
                  <a:pt x="84" y="2395"/>
                </a:lnTo>
                <a:lnTo>
                  <a:pt x="90" y="2395"/>
                </a:lnTo>
                <a:lnTo>
                  <a:pt x="100" y="2395"/>
                </a:lnTo>
                <a:lnTo>
                  <a:pt x="106" y="2395"/>
                </a:lnTo>
                <a:lnTo>
                  <a:pt x="114" y="2395"/>
                </a:lnTo>
                <a:lnTo>
                  <a:pt x="122" y="2395"/>
                </a:lnTo>
                <a:lnTo>
                  <a:pt x="130" y="2395"/>
                </a:lnTo>
                <a:lnTo>
                  <a:pt x="137" y="2395"/>
                </a:lnTo>
                <a:lnTo>
                  <a:pt x="145" y="2496"/>
                </a:lnTo>
                <a:lnTo>
                  <a:pt x="149" y="2496"/>
                </a:lnTo>
                <a:lnTo>
                  <a:pt x="157" y="2496"/>
                </a:lnTo>
                <a:lnTo>
                  <a:pt x="164" y="2395"/>
                </a:lnTo>
                <a:lnTo>
                  <a:pt x="172" y="2496"/>
                </a:lnTo>
                <a:lnTo>
                  <a:pt x="177" y="2496"/>
                </a:lnTo>
                <a:lnTo>
                  <a:pt x="185" y="2496"/>
                </a:lnTo>
                <a:lnTo>
                  <a:pt x="189" y="2496"/>
                </a:lnTo>
                <a:lnTo>
                  <a:pt x="197" y="2496"/>
                </a:lnTo>
                <a:lnTo>
                  <a:pt x="204" y="2496"/>
                </a:lnTo>
                <a:lnTo>
                  <a:pt x="210" y="2496"/>
                </a:lnTo>
                <a:lnTo>
                  <a:pt x="216" y="2496"/>
                </a:lnTo>
                <a:lnTo>
                  <a:pt x="223" y="2496"/>
                </a:lnTo>
                <a:lnTo>
                  <a:pt x="231" y="2395"/>
                </a:lnTo>
                <a:lnTo>
                  <a:pt x="236" y="2496"/>
                </a:lnTo>
                <a:lnTo>
                  <a:pt x="243" y="2496"/>
                </a:lnTo>
                <a:lnTo>
                  <a:pt x="250" y="2395"/>
                </a:lnTo>
                <a:lnTo>
                  <a:pt x="259" y="2395"/>
                </a:lnTo>
                <a:lnTo>
                  <a:pt x="264" y="2496"/>
                </a:lnTo>
                <a:lnTo>
                  <a:pt x="274" y="2395"/>
                </a:lnTo>
                <a:lnTo>
                  <a:pt x="279" y="2496"/>
                </a:lnTo>
                <a:lnTo>
                  <a:pt x="287" y="2496"/>
                </a:lnTo>
                <a:lnTo>
                  <a:pt x="291" y="2496"/>
                </a:lnTo>
                <a:lnTo>
                  <a:pt x="298" y="2496"/>
                </a:lnTo>
                <a:lnTo>
                  <a:pt x="304" y="2496"/>
                </a:lnTo>
                <a:lnTo>
                  <a:pt x="312" y="2395"/>
                </a:lnTo>
                <a:lnTo>
                  <a:pt x="320" y="2395"/>
                </a:lnTo>
                <a:lnTo>
                  <a:pt x="326" y="2496"/>
                </a:lnTo>
                <a:lnTo>
                  <a:pt x="333" y="2496"/>
                </a:lnTo>
                <a:lnTo>
                  <a:pt x="341" y="2395"/>
                </a:lnTo>
                <a:lnTo>
                  <a:pt x="347" y="2496"/>
                </a:lnTo>
                <a:lnTo>
                  <a:pt x="353" y="2496"/>
                </a:lnTo>
                <a:lnTo>
                  <a:pt x="360" y="2496"/>
                </a:lnTo>
                <a:lnTo>
                  <a:pt x="366" y="2496"/>
                </a:lnTo>
                <a:lnTo>
                  <a:pt x="374" y="2395"/>
                </a:lnTo>
                <a:lnTo>
                  <a:pt x="381" y="2496"/>
                </a:lnTo>
                <a:lnTo>
                  <a:pt x="387" y="2496"/>
                </a:lnTo>
                <a:lnTo>
                  <a:pt x="393" y="2496"/>
                </a:lnTo>
                <a:lnTo>
                  <a:pt x="401" y="2395"/>
                </a:lnTo>
                <a:lnTo>
                  <a:pt x="409" y="2395"/>
                </a:lnTo>
                <a:lnTo>
                  <a:pt x="416" y="2496"/>
                </a:lnTo>
                <a:lnTo>
                  <a:pt x="422" y="2395"/>
                </a:lnTo>
                <a:lnTo>
                  <a:pt x="430" y="2496"/>
                </a:lnTo>
                <a:lnTo>
                  <a:pt x="436" y="2395"/>
                </a:lnTo>
                <a:lnTo>
                  <a:pt x="444" y="2496"/>
                </a:lnTo>
                <a:lnTo>
                  <a:pt x="449" y="2496"/>
                </a:lnTo>
                <a:lnTo>
                  <a:pt x="459" y="2395"/>
                </a:lnTo>
                <a:lnTo>
                  <a:pt x="463" y="2496"/>
                </a:lnTo>
                <a:lnTo>
                  <a:pt x="471" y="2496"/>
                </a:lnTo>
                <a:lnTo>
                  <a:pt x="476" y="2496"/>
                </a:lnTo>
                <a:lnTo>
                  <a:pt x="484" y="2496"/>
                </a:lnTo>
                <a:lnTo>
                  <a:pt x="491" y="2496"/>
                </a:lnTo>
                <a:lnTo>
                  <a:pt x="497" y="2395"/>
                </a:lnTo>
                <a:lnTo>
                  <a:pt x="505" y="2496"/>
                </a:lnTo>
                <a:lnTo>
                  <a:pt x="510" y="2496"/>
                </a:lnTo>
                <a:lnTo>
                  <a:pt x="518" y="2496"/>
                </a:lnTo>
                <a:lnTo>
                  <a:pt x="522" y="2496"/>
                </a:lnTo>
                <a:lnTo>
                  <a:pt x="530" y="2496"/>
                </a:lnTo>
                <a:lnTo>
                  <a:pt x="535" y="2496"/>
                </a:lnTo>
                <a:lnTo>
                  <a:pt x="545" y="2395"/>
                </a:lnTo>
                <a:lnTo>
                  <a:pt x="551" y="2395"/>
                </a:lnTo>
                <a:lnTo>
                  <a:pt x="559" y="2395"/>
                </a:lnTo>
                <a:lnTo>
                  <a:pt x="567" y="2395"/>
                </a:lnTo>
                <a:lnTo>
                  <a:pt x="575" y="2395"/>
                </a:lnTo>
                <a:lnTo>
                  <a:pt x="581" y="2395"/>
                </a:lnTo>
                <a:lnTo>
                  <a:pt x="591" y="2395"/>
                </a:lnTo>
                <a:lnTo>
                  <a:pt x="597" y="2395"/>
                </a:lnTo>
                <a:lnTo>
                  <a:pt x="605" y="2395"/>
                </a:lnTo>
                <a:lnTo>
                  <a:pt x="613" y="2395"/>
                </a:lnTo>
                <a:lnTo>
                  <a:pt x="620" y="2395"/>
                </a:lnTo>
                <a:lnTo>
                  <a:pt x="629" y="2395"/>
                </a:lnTo>
                <a:lnTo>
                  <a:pt x="636" y="2395"/>
                </a:lnTo>
                <a:lnTo>
                  <a:pt x="645" y="2395"/>
                </a:lnTo>
                <a:lnTo>
                  <a:pt x="651" y="2395"/>
                </a:lnTo>
                <a:lnTo>
                  <a:pt x="659" y="2395"/>
                </a:lnTo>
                <a:lnTo>
                  <a:pt x="667" y="2395"/>
                </a:lnTo>
                <a:lnTo>
                  <a:pt x="675" y="2395"/>
                </a:lnTo>
                <a:lnTo>
                  <a:pt x="682" y="2395"/>
                </a:lnTo>
                <a:lnTo>
                  <a:pt x="691" y="2395"/>
                </a:lnTo>
                <a:lnTo>
                  <a:pt x="698" y="2395"/>
                </a:lnTo>
                <a:lnTo>
                  <a:pt x="736" y="0"/>
                </a:lnTo>
                <a:lnTo>
                  <a:pt x="744" y="2395"/>
                </a:lnTo>
                <a:lnTo>
                  <a:pt x="752" y="2395"/>
                </a:lnTo>
                <a:lnTo>
                  <a:pt x="760" y="2395"/>
                </a:lnTo>
                <a:lnTo>
                  <a:pt x="768" y="2395"/>
                </a:lnTo>
                <a:lnTo>
                  <a:pt x="776" y="2395"/>
                </a:lnTo>
              </a:path>
            </a:pathLst>
          </a:custGeom>
          <a:noFill/>
          <a:ln w="1588">
            <a:solidFill>
              <a:srgbClr val="FF0000"/>
            </a:solidFill>
            <a:prstDash val="solid"/>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80008" name="Freeform 104"/>
          <p:cNvSpPr>
            <a:spLocks/>
          </p:cNvSpPr>
          <p:nvPr/>
        </p:nvSpPr>
        <p:spPr bwMode="auto">
          <a:xfrm>
            <a:off x="10331463" y="4764747"/>
            <a:ext cx="787092" cy="79393"/>
          </a:xfrm>
          <a:custGeom>
            <a:avLst/>
            <a:gdLst/>
            <a:ahLst/>
            <a:cxnLst>
              <a:cxn ang="0">
                <a:pos x="6" y="0"/>
              </a:cxn>
              <a:cxn ang="0">
                <a:pos x="22" y="0"/>
              </a:cxn>
              <a:cxn ang="0">
                <a:pos x="38" y="0"/>
              </a:cxn>
              <a:cxn ang="0">
                <a:pos x="54" y="0"/>
              </a:cxn>
              <a:cxn ang="0">
                <a:pos x="68" y="0"/>
              </a:cxn>
              <a:cxn ang="0">
                <a:pos x="84" y="0"/>
              </a:cxn>
              <a:cxn ang="0">
                <a:pos x="100" y="0"/>
              </a:cxn>
              <a:cxn ang="0">
                <a:pos x="116" y="0"/>
              </a:cxn>
              <a:cxn ang="0">
                <a:pos x="130" y="0"/>
              </a:cxn>
              <a:cxn ang="0">
                <a:pos x="145" y="0"/>
              </a:cxn>
              <a:cxn ang="0">
                <a:pos x="161" y="0"/>
              </a:cxn>
              <a:cxn ang="0">
                <a:pos x="177" y="0"/>
              </a:cxn>
              <a:cxn ang="0">
                <a:pos x="191" y="0"/>
              </a:cxn>
              <a:cxn ang="0">
                <a:pos x="207" y="0"/>
              </a:cxn>
              <a:cxn ang="0">
                <a:pos x="223" y="0"/>
              </a:cxn>
              <a:cxn ang="0">
                <a:pos x="239" y="0"/>
              </a:cxn>
              <a:cxn ang="0">
                <a:pos x="253" y="0"/>
              </a:cxn>
              <a:cxn ang="0">
                <a:pos x="269" y="0"/>
              </a:cxn>
              <a:cxn ang="0">
                <a:pos x="285" y="0"/>
              </a:cxn>
              <a:cxn ang="0">
                <a:pos x="301" y="0"/>
              </a:cxn>
              <a:cxn ang="0">
                <a:pos x="315" y="0"/>
              </a:cxn>
              <a:cxn ang="0">
                <a:pos x="330" y="101"/>
              </a:cxn>
              <a:cxn ang="0">
                <a:pos x="342" y="101"/>
              </a:cxn>
              <a:cxn ang="0">
                <a:pos x="355" y="101"/>
              </a:cxn>
              <a:cxn ang="0">
                <a:pos x="368" y="101"/>
              </a:cxn>
              <a:cxn ang="0">
                <a:pos x="381" y="101"/>
              </a:cxn>
              <a:cxn ang="0">
                <a:pos x="393" y="101"/>
              </a:cxn>
              <a:cxn ang="0">
                <a:pos x="408" y="101"/>
              </a:cxn>
              <a:cxn ang="0">
                <a:pos x="421" y="101"/>
              </a:cxn>
              <a:cxn ang="0">
                <a:pos x="435" y="101"/>
              </a:cxn>
              <a:cxn ang="0">
                <a:pos x="448" y="101"/>
              </a:cxn>
              <a:cxn ang="0">
                <a:pos x="460" y="101"/>
              </a:cxn>
              <a:cxn ang="0">
                <a:pos x="475" y="101"/>
              </a:cxn>
              <a:cxn ang="0">
                <a:pos x="487" y="101"/>
              </a:cxn>
              <a:cxn ang="0">
                <a:pos x="502" y="0"/>
              </a:cxn>
              <a:cxn ang="0">
                <a:pos x="515" y="101"/>
              </a:cxn>
              <a:cxn ang="0">
                <a:pos x="529" y="101"/>
              </a:cxn>
              <a:cxn ang="0">
                <a:pos x="542" y="101"/>
              </a:cxn>
              <a:cxn ang="0">
                <a:pos x="556" y="0"/>
              </a:cxn>
              <a:cxn ang="0">
                <a:pos x="569" y="101"/>
              </a:cxn>
              <a:cxn ang="0">
                <a:pos x="585" y="0"/>
              </a:cxn>
              <a:cxn ang="0">
                <a:pos x="597" y="101"/>
              </a:cxn>
              <a:cxn ang="0">
                <a:pos x="609" y="101"/>
              </a:cxn>
              <a:cxn ang="0">
                <a:pos x="621" y="101"/>
              </a:cxn>
              <a:cxn ang="0">
                <a:pos x="634" y="101"/>
              </a:cxn>
              <a:cxn ang="0">
                <a:pos x="648" y="101"/>
              </a:cxn>
              <a:cxn ang="0">
                <a:pos x="663" y="0"/>
              </a:cxn>
              <a:cxn ang="0">
                <a:pos x="676" y="101"/>
              </a:cxn>
              <a:cxn ang="0">
                <a:pos x="690" y="101"/>
              </a:cxn>
              <a:cxn ang="0">
                <a:pos x="704" y="0"/>
              </a:cxn>
              <a:cxn ang="0">
                <a:pos x="719" y="0"/>
              </a:cxn>
              <a:cxn ang="0">
                <a:pos x="733" y="0"/>
              </a:cxn>
            </a:cxnLst>
            <a:rect l="0" t="0" r="r" b="b"/>
            <a:pathLst>
              <a:path w="742" h="101">
                <a:moveTo>
                  <a:pt x="0" y="0"/>
                </a:moveTo>
                <a:lnTo>
                  <a:pt x="6" y="0"/>
                </a:lnTo>
                <a:lnTo>
                  <a:pt x="16" y="0"/>
                </a:lnTo>
                <a:lnTo>
                  <a:pt x="22" y="0"/>
                </a:lnTo>
                <a:lnTo>
                  <a:pt x="30" y="0"/>
                </a:lnTo>
                <a:lnTo>
                  <a:pt x="38" y="0"/>
                </a:lnTo>
                <a:lnTo>
                  <a:pt x="44" y="0"/>
                </a:lnTo>
                <a:lnTo>
                  <a:pt x="54" y="0"/>
                </a:lnTo>
                <a:lnTo>
                  <a:pt x="60" y="0"/>
                </a:lnTo>
                <a:lnTo>
                  <a:pt x="68" y="0"/>
                </a:lnTo>
                <a:lnTo>
                  <a:pt x="76" y="0"/>
                </a:lnTo>
                <a:lnTo>
                  <a:pt x="84" y="0"/>
                </a:lnTo>
                <a:lnTo>
                  <a:pt x="91" y="0"/>
                </a:lnTo>
                <a:lnTo>
                  <a:pt x="100" y="0"/>
                </a:lnTo>
                <a:lnTo>
                  <a:pt x="107" y="0"/>
                </a:lnTo>
                <a:lnTo>
                  <a:pt x="116" y="0"/>
                </a:lnTo>
                <a:lnTo>
                  <a:pt x="123" y="0"/>
                </a:lnTo>
                <a:lnTo>
                  <a:pt x="130" y="0"/>
                </a:lnTo>
                <a:lnTo>
                  <a:pt x="138" y="0"/>
                </a:lnTo>
                <a:lnTo>
                  <a:pt x="145" y="0"/>
                </a:lnTo>
                <a:lnTo>
                  <a:pt x="153" y="0"/>
                </a:lnTo>
                <a:lnTo>
                  <a:pt x="161" y="0"/>
                </a:lnTo>
                <a:lnTo>
                  <a:pt x="169" y="0"/>
                </a:lnTo>
                <a:lnTo>
                  <a:pt x="177" y="0"/>
                </a:lnTo>
                <a:lnTo>
                  <a:pt x="185" y="0"/>
                </a:lnTo>
                <a:lnTo>
                  <a:pt x="191" y="0"/>
                </a:lnTo>
                <a:lnTo>
                  <a:pt x="201" y="0"/>
                </a:lnTo>
                <a:lnTo>
                  <a:pt x="207" y="0"/>
                </a:lnTo>
                <a:lnTo>
                  <a:pt x="215" y="0"/>
                </a:lnTo>
                <a:lnTo>
                  <a:pt x="223" y="0"/>
                </a:lnTo>
                <a:lnTo>
                  <a:pt x="231" y="0"/>
                </a:lnTo>
                <a:lnTo>
                  <a:pt x="239" y="0"/>
                </a:lnTo>
                <a:lnTo>
                  <a:pt x="245" y="0"/>
                </a:lnTo>
                <a:lnTo>
                  <a:pt x="253" y="0"/>
                </a:lnTo>
                <a:lnTo>
                  <a:pt x="261" y="0"/>
                </a:lnTo>
                <a:lnTo>
                  <a:pt x="269" y="0"/>
                </a:lnTo>
                <a:lnTo>
                  <a:pt x="276" y="0"/>
                </a:lnTo>
                <a:lnTo>
                  <a:pt x="285" y="0"/>
                </a:lnTo>
                <a:lnTo>
                  <a:pt x="291" y="0"/>
                </a:lnTo>
                <a:lnTo>
                  <a:pt x="301" y="0"/>
                </a:lnTo>
                <a:lnTo>
                  <a:pt x="307" y="0"/>
                </a:lnTo>
                <a:lnTo>
                  <a:pt x="315" y="0"/>
                </a:lnTo>
                <a:lnTo>
                  <a:pt x="323" y="0"/>
                </a:lnTo>
                <a:lnTo>
                  <a:pt x="330" y="101"/>
                </a:lnTo>
                <a:lnTo>
                  <a:pt x="336" y="101"/>
                </a:lnTo>
                <a:lnTo>
                  <a:pt x="342" y="101"/>
                </a:lnTo>
                <a:lnTo>
                  <a:pt x="349" y="101"/>
                </a:lnTo>
                <a:lnTo>
                  <a:pt x="355" y="101"/>
                </a:lnTo>
                <a:lnTo>
                  <a:pt x="362" y="101"/>
                </a:lnTo>
                <a:lnTo>
                  <a:pt x="368" y="101"/>
                </a:lnTo>
                <a:lnTo>
                  <a:pt x="374" y="101"/>
                </a:lnTo>
                <a:lnTo>
                  <a:pt x="381" y="101"/>
                </a:lnTo>
                <a:lnTo>
                  <a:pt x="387" y="101"/>
                </a:lnTo>
                <a:lnTo>
                  <a:pt x="393" y="101"/>
                </a:lnTo>
                <a:lnTo>
                  <a:pt x="401" y="0"/>
                </a:lnTo>
                <a:lnTo>
                  <a:pt x="408" y="101"/>
                </a:lnTo>
                <a:lnTo>
                  <a:pt x="414" y="101"/>
                </a:lnTo>
                <a:lnTo>
                  <a:pt x="421" y="101"/>
                </a:lnTo>
                <a:lnTo>
                  <a:pt x="429" y="0"/>
                </a:lnTo>
                <a:lnTo>
                  <a:pt x="435" y="101"/>
                </a:lnTo>
                <a:lnTo>
                  <a:pt x="443" y="0"/>
                </a:lnTo>
                <a:lnTo>
                  <a:pt x="448" y="101"/>
                </a:lnTo>
                <a:lnTo>
                  <a:pt x="456" y="101"/>
                </a:lnTo>
                <a:lnTo>
                  <a:pt x="460" y="101"/>
                </a:lnTo>
                <a:lnTo>
                  <a:pt x="468" y="101"/>
                </a:lnTo>
                <a:lnTo>
                  <a:pt x="475" y="101"/>
                </a:lnTo>
                <a:lnTo>
                  <a:pt x="481" y="101"/>
                </a:lnTo>
                <a:lnTo>
                  <a:pt x="487" y="101"/>
                </a:lnTo>
                <a:lnTo>
                  <a:pt x="494" y="101"/>
                </a:lnTo>
                <a:lnTo>
                  <a:pt x="502" y="0"/>
                </a:lnTo>
                <a:lnTo>
                  <a:pt x="508" y="101"/>
                </a:lnTo>
                <a:lnTo>
                  <a:pt x="515" y="101"/>
                </a:lnTo>
                <a:lnTo>
                  <a:pt x="523" y="0"/>
                </a:lnTo>
                <a:lnTo>
                  <a:pt x="529" y="101"/>
                </a:lnTo>
                <a:lnTo>
                  <a:pt x="535" y="101"/>
                </a:lnTo>
                <a:lnTo>
                  <a:pt x="542" y="101"/>
                </a:lnTo>
                <a:lnTo>
                  <a:pt x="546" y="101"/>
                </a:lnTo>
                <a:lnTo>
                  <a:pt x="556" y="0"/>
                </a:lnTo>
                <a:lnTo>
                  <a:pt x="561" y="101"/>
                </a:lnTo>
                <a:lnTo>
                  <a:pt x="569" y="101"/>
                </a:lnTo>
                <a:lnTo>
                  <a:pt x="575" y="0"/>
                </a:lnTo>
                <a:lnTo>
                  <a:pt x="585" y="0"/>
                </a:lnTo>
                <a:lnTo>
                  <a:pt x="589" y="101"/>
                </a:lnTo>
                <a:lnTo>
                  <a:pt x="597" y="101"/>
                </a:lnTo>
                <a:lnTo>
                  <a:pt x="604" y="101"/>
                </a:lnTo>
                <a:lnTo>
                  <a:pt x="609" y="101"/>
                </a:lnTo>
                <a:lnTo>
                  <a:pt x="617" y="101"/>
                </a:lnTo>
                <a:lnTo>
                  <a:pt x="621" y="101"/>
                </a:lnTo>
                <a:lnTo>
                  <a:pt x="629" y="101"/>
                </a:lnTo>
                <a:lnTo>
                  <a:pt x="634" y="101"/>
                </a:lnTo>
                <a:lnTo>
                  <a:pt x="644" y="0"/>
                </a:lnTo>
                <a:lnTo>
                  <a:pt x="648" y="101"/>
                </a:lnTo>
                <a:lnTo>
                  <a:pt x="656" y="101"/>
                </a:lnTo>
                <a:lnTo>
                  <a:pt x="663" y="0"/>
                </a:lnTo>
                <a:lnTo>
                  <a:pt x="671" y="101"/>
                </a:lnTo>
                <a:lnTo>
                  <a:pt x="676" y="101"/>
                </a:lnTo>
                <a:lnTo>
                  <a:pt x="684" y="101"/>
                </a:lnTo>
                <a:lnTo>
                  <a:pt x="690" y="101"/>
                </a:lnTo>
                <a:lnTo>
                  <a:pt x="696" y="101"/>
                </a:lnTo>
                <a:lnTo>
                  <a:pt x="704" y="0"/>
                </a:lnTo>
                <a:lnTo>
                  <a:pt x="711" y="0"/>
                </a:lnTo>
                <a:lnTo>
                  <a:pt x="719" y="0"/>
                </a:lnTo>
                <a:lnTo>
                  <a:pt x="727" y="0"/>
                </a:lnTo>
                <a:lnTo>
                  <a:pt x="733" y="0"/>
                </a:lnTo>
                <a:lnTo>
                  <a:pt x="742" y="0"/>
                </a:lnTo>
              </a:path>
            </a:pathLst>
          </a:custGeom>
          <a:noFill/>
          <a:ln w="1588">
            <a:solidFill>
              <a:srgbClr val="FF0000"/>
            </a:solidFill>
            <a:prstDash val="solid"/>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80009" name="Freeform 105"/>
          <p:cNvSpPr>
            <a:spLocks/>
          </p:cNvSpPr>
          <p:nvPr/>
        </p:nvSpPr>
        <p:spPr bwMode="auto">
          <a:xfrm>
            <a:off x="11118556" y="4763159"/>
            <a:ext cx="512033" cy="1587"/>
          </a:xfrm>
          <a:custGeom>
            <a:avLst/>
            <a:gdLst/>
            <a:ahLst/>
            <a:cxnLst>
              <a:cxn ang="0">
                <a:pos x="7" y="1"/>
              </a:cxn>
              <a:cxn ang="0">
                <a:pos x="23" y="1"/>
              </a:cxn>
              <a:cxn ang="0">
                <a:pos x="39" y="1"/>
              </a:cxn>
              <a:cxn ang="0">
                <a:pos x="53" y="1"/>
              </a:cxn>
              <a:cxn ang="0">
                <a:pos x="69" y="1"/>
              </a:cxn>
              <a:cxn ang="0">
                <a:pos x="85" y="1"/>
              </a:cxn>
              <a:cxn ang="0">
                <a:pos x="101" y="1"/>
              </a:cxn>
              <a:cxn ang="0">
                <a:pos x="115" y="1"/>
              </a:cxn>
              <a:cxn ang="0">
                <a:pos x="131" y="1"/>
              </a:cxn>
              <a:cxn ang="0">
                <a:pos x="147" y="0"/>
              </a:cxn>
              <a:cxn ang="0">
                <a:pos x="163" y="1"/>
              </a:cxn>
              <a:cxn ang="0">
                <a:pos x="177" y="1"/>
              </a:cxn>
              <a:cxn ang="0">
                <a:pos x="192" y="1"/>
              </a:cxn>
              <a:cxn ang="0">
                <a:pos x="208" y="1"/>
              </a:cxn>
              <a:cxn ang="0">
                <a:pos x="224" y="1"/>
              </a:cxn>
              <a:cxn ang="0">
                <a:pos x="238" y="1"/>
              </a:cxn>
              <a:cxn ang="0">
                <a:pos x="254" y="1"/>
              </a:cxn>
              <a:cxn ang="0">
                <a:pos x="270" y="1"/>
              </a:cxn>
              <a:cxn ang="0">
                <a:pos x="286" y="1"/>
              </a:cxn>
              <a:cxn ang="0">
                <a:pos x="300" y="1"/>
              </a:cxn>
              <a:cxn ang="0">
                <a:pos x="316" y="1"/>
              </a:cxn>
              <a:cxn ang="0">
                <a:pos x="332" y="1"/>
              </a:cxn>
              <a:cxn ang="0">
                <a:pos x="348" y="1"/>
              </a:cxn>
              <a:cxn ang="0">
                <a:pos x="362" y="1"/>
              </a:cxn>
              <a:cxn ang="0">
                <a:pos x="378" y="1"/>
              </a:cxn>
              <a:cxn ang="0">
                <a:pos x="393" y="1"/>
              </a:cxn>
              <a:cxn ang="0">
                <a:pos x="408" y="1"/>
              </a:cxn>
              <a:cxn ang="0">
                <a:pos x="423" y="1"/>
              </a:cxn>
              <a:cxn ang="0">
                <a:pos x="439" y="1"/>
              </a:cxn>
              <a:cxn ang="0">
                <a:pos x="455" y="1"/>
              </a:cxn>
              <a:cxn ang="0">
                <a:pos x="471" y="1"/>
              </a:cxn>
              <a:cxn ang="0">
                <a:pos x="485" y="1"/>
              </a:cxn>
            </a:cxnLst>
            <a:rect l="0" t="0" r="r" b="b"/>
            <a:pathLst>
              <a:path w="485" h="3">
                <a:moveTo>
                  <a:pt x="0" y="1"/>
                </a:moveTo>
                <a:lnTo>
                  <a:pt x="7" y="1"/>
                </a:lnTo>
                <a:lnTo>
                  <a:pt x="16" y="1"/>
                </a:lnTo>
                <a:lnTo>
                  <a:pt x="23" y="1"/>
                </a:lnTo>
                <a:lnTo>
                  <a:pt x="31" y="1"/>
                </a:lnTo>
                <a:lnTo>
                  <a:pt x="39" y="1"/>
                </a:lnTo>
                <a:lnTo>
                  <a:pt x="47" y="1"/>
                </a:lnTo>
                <a:lnTo>
                  <a:pt x="53" y="1"/>
                </a:lnTo>
                <a:lnTo>
                  <a:pt x="63" y="1"/>
                </a:lnTo>
                <a:lnTo>
                  <a:pt x="69" y="1"/>
                </a:lnTo>
                <a:lnTo>
                  <a:pt x="77" y="1"/>
                </a:lnTo>
                <a:lnTo>
                  <a:pt x="85" y="1"/>
                </a:lnTo>
                <a:lnTo>
                  <a:pt x="91" y="1"/>
                </a:lnTo>
                <a:lnTo>
                  <a:pt x="101" y="1"/>
                </a:lnTo>
                <a:lnTo>
                  <a:pt x="107" y="1"/>
                </a:lnTo>
                <a:lnTo>
                  <a:pt x="115" y="1"/>
                </a:lnTo>
                <a:lnTo>
                  <a:pt x="123" y="1"/>
                </a:lnTo>
                <a:lnTo>
                  <a:pt x="131" y="1"/>
                </a:lnTo>
                <a:lnTo>
                  <a:pt x="139" y="1"/>
                </a:lnTo>
                <a:lnTo>
                  <a:pt x="147" y="0"/>
                </a:lnTo>
                <a:lnTo>
                  <a:pt x="153" y="3"/>
                </a:lnTo>
                <a:lnTo>
                  <a:pt x="163" y="1"/>
                </a:lnTo>
                <a:lnTo>
                  <a:pt x="169" y="1"/>
                </a:lnTo>
                <a:lnTo>
                  <a:pt x="177" y="1"/>
                </a:lnTo>
                <a:lnTo>
                  <a:pt x="185" y="1"/>
                </a:lnTo>
                <a:lnTo>
                  <a:pt x="192" y="1"/>
                </a:lnTo>
                <a:lnTo>
                  <a:pt x="201" y="1"/>
                </a:lnTo>
                <a:lnTo>
                  <a:pt x="208" y="1"/>
                </a:lnTo>
                <a:lnTo>
                  <a:pt x="216" y="1"/>
                </a:lnTo>
                <a:lnTo>
                  <a:pt x="224" y="1"/>
                </a:lnTo>
                <a:lnTo>
                  <a:pt x="232" y="1"/>
                </a:lnTo>
                <a:lnTo>
                  <a:pt x="238" y="1"/>
                </a:lnTo>
                <a:lnTo>
                  <a:pt x="248" y="1"/>
                </a:lnTo>
                <a:lnTo>
                  <a:pt x="254" y="1"/>
                </a:lnTo>
                <a:lnTo>
                  <a:pt x="263" y="1"/>
                </a:lnTo>
                <a:lnTo>
                  <a:pt x="270" y="1"/>
                </a:lnTo>
                <a:lnTo>
                  <a:pt x="278" y="1"/>
                </a:lnTo>
                <a:lnTo>
                  <a:pt x="286" y="1"/>
                </a:lnTo>
                <a:lnTo>
                  <a:pt x="292" y="1"/>
                </a:lnTo>
                <a:lnTo>
                  <a:pt x="300" y="1"/>
                </a:lnTo>
                <a:lnTo>
                  <a:pt x="308" y="1"/>
                </a:lnTo>
                <a:lnTo>
                  <a:pt x="316" y="1"/>
                </a:lnTo>
                <a:lnTo>
                  <a:pt x="324" y="1"/>
                </a:lnTo>
                <a:lnTo>
                  <a:pt x="332" y="1"/>
                </a:lnTo>
                <a:lnTo>
                  <a:pt x="338" y="1"/>
                </a:lnTo>
                <a:lnTo>
                  <a:pt x="348" y="1"/>
                </a:lnTo>
                <a:lnTo>
                  <a:pt x="354" y="1"/>
                </a:lnTo>
                <a:lnTo>
                  <a:pt x="362" y="1"/>
                </a:lnTo>
                <a:lnTo>
                  <a:pt x="370" y="1"/>
                </a:lnTo>
                <a:lnTo>
                  <a:pt x="378" y="1"/>
                </a:lnTo>
                <a:lnTo>
                  <a:pt x="386" y="1"/>
                </a:lnTo>
                <a:lnTo>
                  <a:pt x="393" y="1"/>
                </a:lnTo>
                <a:lnTo>
                  <a:pt x="401" y="1"/>
                </a:lnTo>
                <a:lnTo>
                  <a:pt x="408" y="1"/>
                </a:lnTo>
                <a:lnTo>
                  <a:pt x="416" y="1"/>
                </a:lnTo>
                <a:lnTo>
                  <a:pt x="423" y="1"/>
                </a:lnTo>
                <a:lnTo>
                  <a:pt x="432" y="1"/>
                </a:lnTo>
                <a:lnTo>
                  <a:pt x="439" y="1"/>
                </a:lnTo>
                <a:lnTo>
                  <a:pt x="448" y="1"/>
                </a:lnTo>
                <a:lnTo>
                  <a:pt x="455" y="1"/>
                </a:lnTo>
                <a:lnTo>
                  <a:pt x="463" y="1"/>
                </a:lnTo>
                <a:lnTo>
                  <a:pt x="471" y="1"/>
                </a:lnTo>
                <a:lnTo>
                  <a:pt x="479" y="1"/>
                </a:lnTo>
                <a:lnTo>
                  <a:pt x="485" y="1"/>
                </a:lnTo>
              </a:path>
            </a:pathLst>
          </a:custGeom>
          <a:noFill/>
          <a:ln w="1588">
            <a:solidFill>
              <a:srgbClr val="FF0000"/>
            </a:solidFill>
            <a:prstDash val="solid"/>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80010" name="Rectangle 106"/>
          <p:cNvSpPr>
            <a:spLocks noChangeArrowheads="1"/>
          </p:cNvSpPr>
          <p:nvPr/>
        </p:nvSpPr>
        <p:spPr bwMode="auto">
          <a:xfrm>
            <a:off x="6235197" y="2465514"/>
            <a:ext cx="5439824" cy="2774005"/>
          </a:xfrm>
          <a:prstGeom prst="rect">
            <a:avLst/>
          </a:prstGeom>
          <a:noFill/>
          <a:ln w="3175">
            <a:solidFill>
              <a:srgbClr val="000000"/>
            </a:solidFill>
            <a:miter lim="800000"/>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26353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First products configured to take advantage of the security benefits of </a:t>
            </a:r>
            <a:r>
              <a:rPr lang="en-GB" dirty="0" err="1" smtClean="0"/>
              <a:t>Xen’s</a:t>
            </a:r>
            <a:r>
              <a:rPr lang="en-GB" dirty="0" smtClean="0"/>
              <a:t> architecture</a:t>
            </a:r>
          </a:p>
          <a:p>
            <a:r>
              <a:rPr lang="en-GB" dirty="0" smtClean="0"/>
              <a:t>Isolated Driver Domains</a:t>
            </a:r>
          </a:p>
          <a:p>
            <a:r>
              <a:rPr lang="en-GB" dirty="0" smtClean="0"/>
              <a:t>Virtual hardware Emulation Domains</a:t>
            </a:r>
          </a:p>
          <a:p>
            <a:r>
              <a:rPr lang="en-GB" dirty="0" smtClean="0"/>
              <a:t>Service VMs (global and per-guest)</a:t>
            </a:r>
          </a:p>
          <a:p>
            <a:r>
              <a:rPr lang="en-GB" dirty="0" smtClean="0"/>
              <a:t>Xen Security Modules</a:t>
            </a:r>
            <a:endParaRPr lang="en-GB" dirty="0"/>
          </a:p>
        </p:txBody>
      </p:sp>
      <p:sp>
        <p:nvSpPr>
          <p:cNvPr id="2" name="Title 1"/>
          <p:cNvSpPr>
            <a:spLocks noGrp="1"/>
          </p:cNvSpPr>
          <p:nvPr>
            <p:ph type="title"/>
          </p:nvPr>
        </p:nvSpPr>
        <p:spPr/>
        <p:txBody>
          <a:bodyPr/>
          <a:lstStyle/>
          <a:p>
            <a:r>
              <a:rPr lang="en-GB" sz="6000" dirty="0" err="1"/>
              <a:t>Qubes</a:t>
            </a:r>
            <a:r>
              <a:rPr lang="en-GB" sz="6000" dirty="0"/>
              <a:t> </a:t>
            </a:r>
            <a:r>
              <a:rPr lang="en-GB" sz="6000" dirty="0" smtClean="0"/>
              <a:t>OS / </a:t>
            </a:r>
            <a:r>
              <a:rPr lang="en-GB" sz="6000" dirty="0" err="1" smtClean="0"/>
              <a:t>XenClient</a:t>
            </a:r>
            <a:r>
              <a:rPr lang="en-GB" sz="6000" dirty="0" smtClean="0"/>
              <a:t> XT</a:t>
            </a:r>
            <a:endParaRPr lang="en-GB" sz="6000" dirty="0"/>
          </a:p>
        </p:txBody>
      </p:sp>
    </p:spTree>
    <p:extLst>
      <p:ext uri="{BB962C8B-B14F-4D97-AF65-F5344CB8AC3E}">
        <p14:creationId xmlns:p14="http://schemas.microsoft.com/office/powerpoint/2010/main" val="2595027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1447800"/>
            <a:ext cx="12187238" cy="5411788"/>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FFFFFF"/>
              </a:solidFill>
              <a:effectLst/>
              <a:uLnTx/>
              <a:uFillTx/>
              <a:latin typeface="Times New Roman"/>
              <a:ea typeface="+mn-ea"/>
              <a:cs typeface="+mn-cs"/>
            </a:endParaRPr>
          </a:p>
        </p:txBody>
      </p:sp>
      <p:sp>
        <p:nvSpPr>
          <p:cNvPr id="2" name="Title 1"/>
          <p:cNvSpPr>
            <a:spLocks noGrp="1"/>
          </p:cNvSpPr>
          <p:nvPr>
            <p:ph type="title"/>
          </p:nvPr>
        </p:nvSpPr>
        <p:spPr/>
        <p:txBody>
          <a:bodyPr/>
          <a:lstStyle/>
          <a:p>
            <a:r>
              <a:rPr lang="en-GB" sz="5400" dirty="0" smtClean="0"/>
              <a:t>Advanced </a:t>
            </a:r>
            <a:r>
              <a:rPr lang="en-GB" sz="5400" dirty="0" err="1" smtClean="0"/>
              <a:t>XenClient</a:t>
            </a:r>
            <a:r>
              <a:rPr lang="en-GB" sz="5400" dirty="0" smtClean="0"/>
              <a:t> Architecture</a:t>
            </a:r>
            <a:endParaRPr lang="en-GB" sz="5400" dirty="0"/>
          </a:p>
        </p:txBody>
      </p:sp>
      <p:sp>
        <p:nvSpPr>
          <p:cNvPr id="47" name="Rounded Rectangle 46"/>
          <p:cNvSpPr/>
          <p:nvPr/>
        </p:nvSpPr>
        <p:spPr>
          <a:xfrm>
            <a:off x="1024589" y="4519443"/>
            <a:ext cx="10269916" cy="725382"/>
          </a:xfrm>
          <a:prstGeom prst="roundRect">
            <a:avLst>
              <a:gd name="adj" fmla="val 0"/>
            </a:avLst>
          </a:prstGeom>
          <a:gradFill rotWithShape="1">
            <a:gsLst>
              <a:gs pos="0">
                <a:srgbClr val="4D4F53">
                  <a:shade val="51000"/>
                  <a:satMod val="130000"/>
                </a:srgbClr>
              </a:gs>
              <a:gs pos="80000">
                <a:srgbClr val="4D4F53">
                  <a:shade val="93000"/>
                  <a:satMod val="130000"/>
                </a:srgbClr>
              </a:gs>
              <a:gs pos="100000">
                <a:srgbClr val="4D4F5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559" tIns="45779" rIns="91559" bIns="45779" rtlCol="0" anchor="ctr"/>
          <a:lstStyle/>
          <a:p>
            <a:pPr algn="ctr" defTabSz="915586" fontAlgn="auto">
              <a:spcBef>
                <a:spcPts val="0"/>
              </a:spcBef>
              <a:spcAft>
                <a:spcPts val="0"/>
              </a:spcAft>
              <a:defRPr/>
            </a:pPr>
            <a:r>
              <a:rPr lang="en-US" sz="1800" kern="0" dirty="0" smtClean="0">
                <a:solidFill>
                  <a:prstClr val="white"/>
                </a:solidFill>
                <a:latin typeface="Calibri" pitchFamily="34" charset="0"/>
                <a:cs typeface="Calibri" pitchFamily="34" charset="0"/>
              </a:rPr>
              <a:t>Xen Hypervisor</a:t>
            </a:r>
          </a:p>
          <a:p>
            <a:pPr algn="ctr" defTabSz="915586" fontAlgn="auto">
              <a:spcBef>
                <a:spcPts val="0"/>
              </a:spcBef>
              <a:spcAft>
                <a:spcPts val="0"/>
              </a:spcAft>
              <a:defRPr/>
            </a:pPr>
            <a:endParaRPr lang="en-US" sz="1800" kern="0" dirty="0" smtClean="0">
              <a:solidFill>
                <a:prstClr val="white"/>
              </a:solidFill>
              <a:latin typeface="Calibri" pitchFamily="34" charset="0"/>
              <a:cs typeface="Calibri" pitchFamily="34" charset="0"/>
            </a:endParaRPr>
          </a:p>
        </p:txBody>
      </p:sp>
      <p:sp>
        <p:nvSpPr>
          <p:cNvPr id="49" name="Rounded Rectangle 48"/>
          <p:cNvSpPr/>
          <p:nvPr/>
        </p:nvSpPr>
        <p:spPr>
          <a:xfrm>
            <a:off x="1024589" y="5292133"/>
            <a:ext cx="10269916" cy="1056534"/>
          </a:xfrm>
          <a:prstGeom prst="roundRect">
            <a:avLst>
              <a:gd name="adj" fmla="val 0"/>
            </a:avLst>
          </a:prstGeom>
          <a:ln/>
        </p:spPr>
        <p:style>
          <a:lnRef idx="0">
            <a:schemeClr val="accent3"/>
          </a:lnRef>
          <a:fillRef idx="3">
            <a:schemeClr val="accent3"/>
          </a:fillRef>
          <a:effectRef idx="3">
            <a:schemeClr val="accent3"/>
          </a:effectRef>
          <a:fontRef idx="minor">
            <a:schemeClr val="lt1"/>
          </a:fontRef>
        </p:style>
        <p:txBody>
          <a:bodyPr lIns="91559" tIns="45779" rIns="91559" bIns="45779" rtlCol="0" anchor="ctr"/>
          <a:lstStyle/>
          <a:p>
            <a:pPr algn="ctr" defTabSz="915586" fontAlgn="auto">
              <a:spcBef>
                <a:spcPts val="0"/>
              </a:spcBef>
              <a:spcAft>
                <a:spcPts val="0"/>
              </a:spcAft>
              <a:defRPr/>
            </a:pPr>
            <a:r>
              <a:rPr lang="en-US" sz="1800" b="1" kern="0" dirty="0" smtClean="0">
                <a:solidFill>
                  <a:schemeClr val="tx1"/>
                </a:solidFill>
                <a:latin typeface="Calibri" pitchFamily="34" charset="0"/>
                <a:cs typeface="Calibri" pitchFamily="34" charset="0"/>
              </a:rPr>
              <a:t>Intel </a:t>
            </a:r>
            <a:r>
              <a:rPr lang="en-US" sz="1800" b="1" kern="0" dirty="0" err="1" smtClean="0">
                <a:solidFill>
                  <a:schemeClr val="tx1"/>
                </a:solidFill>
                <a:latin typeface="Calibri" pitchFamily="34" charset="0"/>
                <a:cs typeface="Calibri" pitchFamily="34" charset="0"/>
              </a:rPr>
              <a:t>vPro</a:t>
            </a:r>
            <a:r>
              <a:rPr lang="en-US" sz="1800" b="1" kern="0" dirty="0" smtClean="0">
                <a:solidFill>
                  <a:schemeClr val="tx1"/>
                </a:solidFill>
                <a:latin typeface="Calibri" pitchFamily="34" charset="0"/>
                <a:cs typeface="Calibri" pitchFamily="34" charset="0"/>
              </a:rPr>
              <a:t> Hardware</a:t>
            </a:r>
          </a:p>
        </p:txBody>
      </p:sp>
      <p:sp>
        <p:nvSpPr>
          <p:cNvPr id="51" name="Rounded Rectangle 50"/>
          <p:cNvSpPr/>
          <p:nvPr/>
        </p:nvSpPr>
        <p:spPr>
          <a:xfrm rot="16200000">
            <a:off x="1701298" y="3121687"/>
            <a:ext cx="1717598" cy="888678"/>
          </a:xfrm>
          <a:prstGeom prst="roundRect">
            <a:avLst>
              <a:gd name="adj" fmla="val 0"/>
            </a:avLst>
          </a:prstGeom>
          <a:gradFill rotWithShape="1">
            <a:gsLst>
              <a:gs pos="0">
                <a:srgbClr val="4D4F53">
                  <a:shade val="51000"/>
                  <a:satMod val="130000"/>
                </a:srgbClr>
              </a:gs>
              <a:gs pos="80000">
                <a:srgbClr val="4D4F53">
                  <a:shade val="93000"/>
                  <a:satMod val="130000"/>
                </a:srgbClr>
              </a:gs>
              <a:gs pos="100000">
                <a:srgbClr val="4D4F5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559" tIns="45779" rIns="91559" bIns="45779" rtlCol="0" anchor="ctr"/>
          <a:lstStyle/>
          <a:p>
            <a:pPr algn="ctr" defTabSz="915586" fontAlgn="auto">
              <a:spcBef>
                <a:spcPts val="0"/>
              </a:spcBef>
              <a:spcAft>
                <a:spcPts val="0"/>
              </a:spcAft>
              <a:defRPr/>
            </a:pPr>
            <a:r>
              <a:rPr lang="en-US" sz="1800" kern="0" dirty="0" smtClean="0">
                <a:solidFill>
                  <a:prstClr val="white"/>
                </a:solidFill>
                <a:latin typeface="Calibri" pitchFamily="34" charset="0"/>
                <a:cs typeface="Calibri" pitchFamily="34" charset="0"/>
              </a:rPr>
              <a:t>Management Domain</a:t>
            </a:r>
          </a:p>
        </p:txBody>
      </p:sp>
      <p:sp>
        <p:nvSpPr>
          <p:cNvPr id="52" name="Rounded Rectangle 51"/>
          <p:cNvSpPr/>
          <p:nvPr/>
        </p:nvSpPr>
        <p:spPr>
          <a:xfrm rot="16200000">
            <a:off x="2802509" y="3127407"/>
            <a:ext cx="1701838" cy="893002"/>
          </a:xfrm>
          <a:prstGeom prst="roundRect">
            <a:avLst>
              <a:gd name="adj" fmla="val 0"/>
            </a:avLst>
          </a:prstGeom>
          <a:gradFill rotWithShape="1">
            <a:gsLst>
              <a:gs pos="0">
                <a:srgbClr val="4D4F53">
                  <a:shade val="51000"/>
                  <a:satMod val="130000"/>
                </a:srgbClr>
              </a:gs>
              <a:gs pos="80000">
                <a:srgbClr val="4D4F53">
                  <a:shade val="93000"/>
                  <a:satMod val="130000"/>
                </a:srgbClr>
              </a:gs>
              <a:gs pos="100000">
                <a:srgbClr val="4D4F5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559" tIns="45779" rIns="91559" bIns="45779" rtlCol="0" anchor="ctr"/>
          <a:lstStyle/>
          <a:p>
            <a:pPr algn="ctr" defTabSz="915586" fontAlgn="auto">
              <a:spcBef>
                <a:spcPts val="0"/>
              </a:spcBef>
              <a:spcAft>
                <a:spcPts val="0"/>
              </a:spcAft>
            </a:pPr>
            <a:r>
              <a:rPr lang="en-US" sz="1800" kern="0" dirty="0">
                <a:solidFill>
                  <a:prstClr val="white"/>
                </a:solidFill>
                <a:latin typeface="Calibri" pitchFamily="34" charset="0"/>
                <a:cs typeface="Calibri" pitchFamily="34" charset="0"/>
              </a:rPr>
              <a:t>Network Isolation</a:t>
            </a:r>
          </a:p>
        </p:txBody>
      </p:sp>
      <p:sp>
        <p:nvSpPr>
          <p:cNvPr id="55" name="Rounded Rectangle 54"/>
          <p:cNvSpPr/>
          <p:nvPr/>
        </p:nvSpPr>
        <p:spPr>
          <a:xfrm>
            <a:off x="9169781" y="1713582"/>
            <a:ext cx="2118880" cy="2711243"/>
          </a:xfrm>
          <a:prstGeom prst="roundRect">
            <a:avLst>
              <a:gd name="adj" fmla="val 0"/>
            </a:avLst>
          </a:prstGeom>
          <a:solidFill>
            <a:srgbClr val="1F497D">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559" tIns="45779" rIns="91559" bIns="45779" rtlCol="0" anchor="ctr"/>
          <a:lstStyle/>
          <a:p>
            <a:pPr algn="ctr" defTabSz="915586" fontAlgn="auto">
              <a:spcBef>
                <a:spcPts val="0"/>
              </a:spcBef>
              <a:spcAft>
                <a:spcPts val="0"/>
              </a:spcAft>
              <a:defRPr/>
            </a:pPr>
            <a:r>
              <a:rPr lang="en-US" sz="1800" kern="0" dirty="0" smtClean="0">
                <a:solidFill>
                  <a:prstClr val="white"/>
                </a:solidFill>
                <a:latin typeface="Calibri" pitchFamily="34" charset="0"/>
                <a:cs typeface="Calibri" pitchFamily="34" charset="0"/>
              </a:rPr>
              <a:t>User VM</a:t>
            </a:r>
          </a:p>
        </p:txBody>
      </p:sp>
      <p:sp>
        <p:nvSpPr>
          <p:cNvPr id="56" name="Left Brace 55"/>
          <p:cNvSpPr/>
          <p:nvPr/>
        </p:nvSpPr>
        <p:spPr bwMode="auto">
          <a:xfrm rot="5400000">
            <a:off x="2348320" y="846095"/>
            <a:ext cx="429686" cy="3077147"/>
          </a:xfrm>
          <a:prstGeom prst="leftBrace">
            <a:avLst>
              <a:gd name="adj1" fmla="val 0"/>
              <a:gd name="adj2" fmla="val 50000"/>
            </a:avLst>
          </a:prstGeom>
          <a:noFill/>
          <a:ln w="25400" algn="ctr">
            <a:solidFill>
              <a:srgbClr val="008B95"/>
            </a:solidFill>
            <a:round/>
            <a:headEnd/>
            <a:tailEnd type="none" w="lg" len="lg"/>
          </a:ln>
        </p:spPr>
        <p:txBody>
          <a:bodyPr lIns="91559" tIns="45779" rIns="91559" bIns="45779" rtlCol="0" anchor="ctr"/>
          <a:lstStyle/>
          <a:p>
            <a:pPr algn="ctr" defTabSz="915586" fontAlgn="auto">
              <a:spcBef>
                <a:spcPts val="0"/>
              </a:spcBef>
              <a:spcAft>
                <a:spcPts val="0"/>
              </a:spcAft>
            </a:pPr>
            <a:endParaRPr lang="en-US" sz="1800">
              <a:solidFill>
                <a:prstClr val="black"/>
              </a:solidFill>
              <a:latin typeface="Arial"/>
              <a:cs typeface="Arial" pitchFamily="34" charset="0"/>
            </a:endParaRPr>
          </a:p>
        </p:txBody>
      </p:sp>
      <p:sp>
        <p:nvSpPr>
          <p:cNvPr id="57" name="TextBox 56"/>
          <p:cNvSpPr txBox="1"/>
          <p:nvPr/>
        </p:nvSpPr>
        <p:spPr>
          <a:xfrm>
            <a:off x="1737497" y="1550815"/>
            <a:ext cx="1651333" cy="646450"/>
          </a:xfrm>
          <a:prstGeom prst="rect">
            <a:avLst/>
          </a:prstGeom>
          <a:noFill/>
        </p:spPr>
        <p:txBody>
          <a:bodyPr wrap="none" lIns="91559" tIns="45779" rIns="91559" bIns="45779" rtlCol="0">
            <a:spAutoFit/>
          </a:bodyPr>
          <a:lstStyle/>
          <a:p>
            <a:pPr algn="ctr" defTabSz="915586" fontAlgn="auto">
              <a:spcBef>
                <a:spcPts val="0"/>
              </a:spcBef>
              <a:spcAft>
                <a:spcPts val="0"/>
              </a:spcAft>
            </a:pPr>
            <a:r>
              <a:rPr lang="en-US" sz="1800" dirty="0" smtClean="0">
                <a:solidFill>
                  <a:prstClr val="black"/>
                </a:solidFill>
                <a:latin typeface="Calibri" pitchFamily="34" charset="0"/>
                <a:cs typeface="Calibri" pitchFamily="34" charset="0"/>
              </a:rPr>
              <a:t>Per host/device</a:t>
            </a:r>
          </a:p>
          <a:p>
            <a:pPr algn="ctr" defTabSz="915586" fontAlgn="auto">
              <a:spcBef>
                <a:spcPts val="0"/>
              </a:spcBef>
              <a:spcAft>
                <a:spcPts val="0"/>
              </a:spcAft>
            </a:pPr>
            <a:r>
              <a:rPr lang="en-US" sz="1800" dirty="0" smtClean="0">
                <a:solidFill>
                  <a:prstClr val="black"/>
                </a:solidFill>
                <a:latin typeface="Calibri" pitchFamily="34" charset="0"/>
                <a:cs typeface="Calibri" pitchFamily="34" charset="0"/>
              </a:rPr>
              <a:t>Service VMs</a:t>
            </a:r>
          </a:p>
        </p:txBody>
      </p:sp>
      <p:sp>
        <p:nvSpPr>
          <p:cNvPr id="60" name="Rectangle 59"/>
          <p:cNvSpPr/>
          <p:nvPr/>
        </p:nvSpPr>
        <p:spPr>
          <a:xfrm>
            <a:off x="1024589" y="4937976"/>
            <a:ext cx="10269916" cy="237998"/>
          </a:xfrm>
          <a:prstGeom prst="rect">
            <a:avLst/>
          </a:prstGeom>
          <a:ln/>
        </p:spPr>
        <p:style>
          <a:lnRef idx="0">
            <a:schemeClr val="accent6"/>
          </a:lnRef>
          <a:fillRef idx="3">
            <a:schemeClr val="accent6"/>
          </a:fillRef>
          <a:effectRef idx="3">
            <a:schemeClr val="accent6"/>
          </a:effectRef>
          <a:fontRef idx="minor">
            <a:schemeClr val="lt1"/>
          </a:fontRef>
        </p:style>
        <p:txBody>
          <a:bodyPr lIns="91559" tIns="45779" rIns="91559" bIns="45779" rtlCol="0" anchor="ctr"/>
          <a:lstStyle/>
          <a:p>
            <a:pPr algn="ctr" defTabSz="915586" fontAlgn="auto">
              <a:spcBef>
                <a:spcPts val="0"/>
              </a:spcBef>
              <a:spcAft>
                <a:spcPts val="0"/>
              </a:spcAft>
              <a:defRPr/>
            </a:pPr>
            <a:r>
              <a:rPr lang="en-US" sz="1400" kern="0" dirty="0" smtClean="0">
                <a:solidFill>
                  <a:prstClr val="white"/>
                </a:solidFill>
                <a:latin typeface="Calibri" pitchFamily="34" charset="0"/>
                <a:cs typeface="Calibri" pitchFamily="34" charset="0"/>
              </a:rPr>
              <a:t>Xen Security Modules</a:t>
            </a:r>
          </a:p>
        </p:txBody>
      </p:sp>
      <p:pic>
        <p:nvPicPr>
          <p:cNvPr id="61" name="Picture 4" descr="C:\Users\peterbl.CITRITE\AppData\Local\Microsoft\Windows\Temporary Internet Files\Content.IE5\NX45584Z\MC90043153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1892" y="4944366"/>
            <a:ext cx="138135" cy="222082"/>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p:cNvSpPr/>
          <p:nvPr/>
        </p:nvSpPr>
        <p:spPr>
          <a:xfrm>
            <a:off x="7508664" y="5508959"/>
            <a:ext cx="753999" cy="307504"/>
          </a:xfrm>
          <a:prstGeom prst="rect">
            <a:avLst/>
          </a:prstGeom>
          <a:solidFill>
            <a:srgbClr val="4D4F53">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559" tIns="45779" rIns="91559" bIns="45779" rtlCol="0" anchor="ctr"/>
          <a:lstStyle/>
          <a:p>
            <a:pPr algn="ctr" defTabSz="915586" fontAlgn="auto">
              <a:spcBef>
                <a:spcPts val="0"/>
              </a:spcBef>
              <a:spcAft>
                <a:spcPts val="0"/>
              </a:spcAft>
              <a:defRPr/>
            </a:pPr>
            <a:r>
              <a:rPr lang="en-US" sz="1200" kern="0" dirty="0" smtClean="0">
                <a:latin typeface="Calibri" pitchFamily="34" charset="0"/>
                <a:cs typeface="Calibri" pitchFamily="34" charset="0"/>
              </a:rPr>
              <a:t>VT-d</a:t>
            </a:r>
          </a:p>
        </p:txBody>
      </p:sp>
      <p:sp>
        <p:nvSpPr>
          <p:cNvPr id="63" name="Rectangle 62"/>
          <p:cNvSpPr/>
          <p:nvPr/>
        </p:nvSpPr>
        <p:spPr>
          <a:xfrm>
            <a:off x="8311278" y="5507640"/>
            <a:ext cx="753999" cy="307504"/>
          </a:xfrm>
          <a:prstGeom prst="rect">
            <a:avLst/>
          </a:prstGeom>
          <a:gradFill rotWithShape="1">
            <a:gsLst>
              <a:gs pos="0">
                <a:srgbClr val="0D75B1">
                  <a:shade val="51000"/>
                  <a:satMod val="130000"/>
                </a:srgbClr>
              </a:gs>
              <a:gs pos="80000">
                <a:srgbClr val="0D75B1">
                  <a:shade val="93000"/>
                  <a:satMod val="130000"/>
                </a:srgbClr>
              </a:gs>
              <a:gs pos="100000">
                <a:srgbClr val="0D75B1">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559" tIns="45779" rIns="91559" bIns="45779" rtlCol="0" anchor="ctr"/>
          <a:lstStyle/>
          <a:p>
            <a:pPr algn="ctr" defTabSz="915586" fontAlgn="auto">
              <a:spcBef>
                <a:spcPts val="0"/>
              </a:spcBef>
              <a:spcAft>
                <a:spcPts val="0"/>
              </a:spcAft>
              <a:defRPr/>
            </a:pPr>
            <a:r>
              <a:rPr lang="en-US" sz="1400" kern="0" dirty="0" smtClean="0">
                <a:solidFill>
                  <a:prstClr val="white"/>
                </a:solidFill>
                <a:latin typeface="Calibri" pitchFamily="34" charset="0"/>
                <a:cs typeface="Calibri" pitchFamily="34" charset="0"/>
              </a:rPr>
              <a:t>TXT</a:t>
            </a:r>
          </a:p>
        </p:txBody>
      </p:sp>
      <p:sp>
        <p:nvSpPr>
          <p:cNvPr id="64" name="Rectangle 63"/>
          <p:cNvSpPr/>
          <p:nvPr/>
        </p:nvSpPr>
        <p:spPr>
          <a:xfrm>
            <a:off x="7509950" y="5859820"/>
            <a:ext cx="753999" cy="307504"/>
          </a:xfrm>
          <a:prstGeom prst="rect">
            <a:avLst/>
          </a:prstGeom>
          <a:solidFill>
            <a:srgbClr val="4D4F53">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559" tIns="45779" rIns="91559" bIns="45779" rtlCol="0" anchor="ctr"/>
          <a:lstStyle/>
          <a:p>
            <a:pPr algn="ctr" defTabSz="915586" fontAlgn="auto">
              <a:spcBef>
                <a:spcPts val="0"/>
              </a:spcBef>
              <a:spcAft>
                <a:spcPts val="0"/>
              </a:spcAft>
              <a:defRPr/>
            </a:pPr>
            <a:r>
              <a:rPr lang="en-US" sz="1200" kern="0" dirty="0" smtClean="0">
                <a:latin typeface="Calibri" pitchFamily="34" charset="0"/>
                <a:cs typeface="Calibri" pitchFamily="34" charset="0"/>
              </a:rPr>
              <a:t>VT-x</a:t>
            </a:r>
          </a:p>
        </p:txBody>
      </p:sp>
      <p:sp>
        <p:nvSpPr>
          <p:cNvPr id="65" name="Rectangle 64"/>
          <p:cNvSpPr/>
          <p:nvPr/>
        </p:nvSpPr>
        <p:spPr>
          <a:xfrm>
            <a:off x="8311278" y="5858501"/>
            <a:ext cx="753999" cy="307504"/>
          </a:xfrm>
          <a:prstGeom prst="rect">
            <a:avLst/>
          </a:prstGeom>
          <a:solidFill>
            <a:srgbClr val="4D4F53">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559" tIns="45779" rIns="91559" bIns="45779" rtlCol="0" anchor="ctr"/>
          <a:lstStyle/>
          <a:p>
            <a:pPr algn="ctr" defTabSz="915586" fontAlgn="auto">
              <a:spcBef>
                <a:spcPts val="0"/>
              </a:spcBef>
              <a:spcAft>
                <a:spcPts val="0"/>
              </a:spcAft>
              <a:defRPr/>
            </a:pPr>
            <a:r>
              <a:rPr lang="en-US" sz="1200" kern="0" dirty="0" smtClean="0">
                <a:latin typeface="Calibri" pitchFamily="34" charset="0"/>
                <a:cs typeface="Calibri" pitchFamily="34" charset="0"/>
              </a:rPr>
              <a:t>AES-NI</a:t>
            </a:r>
          </a:p>
        </p:txBody>
      </p:sp>
      <p:sp>
        <p:nvSpPr>
          <p:cNvPr id="67" name="Rectangle 66"/>
          <p:cNvSpPr/>
          <p:nvPr/>
        </p:nvSpPr>
        <p:spPr>
          <a:xfrm>
            <a:off x="9193435" y="4054165"/>
            <a:ext cx="2071572" cy="231740"/>
          </a:xfrm>
          <a:prstGeom prst="rect">
            <a:avLst/>
          </a:prstGeom>
          <a:ln/>
        </p:spPr>
        <p:style>
          <a:lnRef idx="0">
            <a:schemeClr val="accent6"/>
          </a:lnRef>
          <a:fillRef idx="3">
            <a:schemeClr val="accent6"/>
          </a:fillRef>
          <a:effectRef idx="3">
            <a:schemeClr val="accent6"/>
          </a:effectRef>
          <a:fontRef idx="minor">
            <a:schemeClr val="lt1"/>
          </a:fontRef>
        </p:style>
        <p:txBody>
          <a:bodyPr lIns="91559" tIns="45779" rIns="91559" bIns="45779" rtlCol="0" anchor="ctr"/>
          <a:lstStyle/>
          <a:p>
            <a:pPr algn="ctr" defTabSz="915586" fontAlgn="auto">
              <a:spcBef>
                <a:spcPts val="0"/>
              </a:spcBef>
              <a:spcAft>
                <a:spcPts val="0"/>
              </a:spcAft>
              <a:defRPr/>
            </a:pPr>
            <a:r>
              <a:rPr lang="en-US" sz="1400" kern="0" dirty="0" smtClean="0">
                <a:solidFill>
                  <a:prstClr val="white"/>
                </a:solidFill>
                <a:latin typeface="Calibri" pitchFamily="34" charset="0"/>
                <a:cs typeface="Calibri" pitchFamily="34" charset="0"/>
              </a:rPr>
              <a:t>Policy Granularity</a:t>
            </a:r>
          </a:p>
        </p:txBody>
      </p:sp>
      <p:sp>
        <p:nvSpPr>
          <p:cNvPr id="25" name="Rounded Rectangle 24"/>
          <p:cNvSpPr/>
          <p:nvPr/>
        </p:nvSpPr>
        <p:spPr>
          <a:xfrm>
            <a:off x="6874349" y="1711234"/>
            <a:ext cx="2118880" cy="2711243"/>
          </a:xfrm>
          <a:prstGeom prst="roundRect">
            <a:avLst>
              <a:gd name="adj" fmla="val 0"/>
            </a:avLst>
          </a:prstGeom>
          <a:solidFill>
            <a:srgbClr val="1F497D">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559" tIns="45779" rIns="91559" bIns="45779" rtlCol="0" anchor="ctr"/>
          <a:lstStyle/>
          <a:p>
            <a:pPr algn="ctr" defTabSz="915586" fontAlgn="auto">
              <a:spcBef>
                <a:spcPts val="0"/>
              </a:spcBef>
              <a:spcAft>
                <a:spcPts val="0"/>
              </a:spcAft>
              <a:defRPr/>
            </a:pPr>
            <a:r>
              <a:rPr lang="en-US" sz="1800" kern="0" dirty="0" smtClean="0">
                <a:solidFill>
                  <a:prstClr val="white"/>
                </a:solidFill>
                <a:latin typeface="Calibri" pitchFamily="34" charset="0"/>
                <a:cs typeface="Calibri" pitchFamily="34" charset="0"/>
              </a:rPr>
              <a:t>User VM</a:t>
            </a:r>
          </a:p>
        </p:txBody>
      </p:sp>
      <p:sp>
        <p:nvSpPr>
          <p:cNvPr id="26" name="Rectangle 25"/>
          <p:cNvSpPr/>
          <p:nvPr/>
        </p:nvSpPr>
        <p:spPr>
          <a:xfrm>
            <a:off x="6898003" y="4051817"/>
            <a:ext cx="2071572" cy="231740"/>
          </a:xfrm>
          <a:prstGeom prst="rect">
            <a:avLst/>
          </a:prstGeom>
          <a:ln/>
        </p:spPr>
        <p:style>
          <a:lnRef idx="0">
            <a:schemeClr val="accent6"/>
          </a:lnRef>
          <a:fillRef idx="3">
            <a:schemeClr val="accent6"/>
          </a:fillRef>
          <a:effectRef idx="3">
            <a:schemeClr val="accent6"/>
          </a:effectRef>
          <a:fontRef idx="minor">
            <a:schemeClr val="lt1"/>
          </a:fontRef>
        </p:style>
        <p:txBody>
          <a:bodyPr lIns="91559" tIns="45779" rIns="91559" bIns="45779" rtlCol="0" anchor="ctr"/>
          <a:lstStyle/>
          <a:p>
            <a:pPr algn="ctr" defTabSz="915586" fontAlgn="auto">
              <a:spcBef>
                <a:spcPts val="0"/>
              </a:spcBef>
              <a:spcAft>
                <a:spcPts val="0"/>
              </a:spcAft>
              <a:defRPr/>
            </a:pPr>
            <a:r>
              <a:rPr lang="en-US" sz="1400" kern="0" dirty="0" smtClean="0">
                <a:solidFill>
                  <a:prstClr val="white"/>
                </a:solidFill>
                <a:latin typeface="Calibri" pitchFamily="34" charset="0"/>
                <a:cs typeface="Calibri" pitchFamily="34" charset="0"/>
              </a:rPr>
              <a:t>Policy Granularity</a:t>
            </a:r>
          </a:p>
        </p:txBody>
      </p:sp>
      <p:sp>
        <p:nvSpPr>
          <p:cNvPr id="28" name="Rounded Rectangle 27"/>
          <p:cNvSpPr/>
          <p:nvPr/>
        </p:nvSpPr>
        <p:spPr>
          <a:xfrm rot="16200000">
            <a:off x="5278313" y="3039475"/>
            <a:ext cx="1699488" cy="893002"/>
          </a:xfrm>
          <a:prstGeom prst="roundRect">
            <a:avLst>
              <a:gd name="adj" fmla="val 0"/>
            </a:avLst>
          </a:prstGeom>
          <a:gradFill rotWithShape="1">
            <a:gsLst>
              <a:gs pos="0">
                <a:srgbClr val="0D75B1">
                  <a:shade val="51000"/>
                  <a:satMod val="130000"/>
                </a:srgbClr>
              </a:gs>
              <a:gs pos="80000">
                <a:srgbClr val="0D75B1">
                  <a:shade val="93000"/>
                  <a:satMod val="130000"/>
                </a:srgbClr>
              </a:gs>
              <a:gs pos="100000">
                <a:srgbClr val="0D75B1">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559" tIns="45779" rIns="91559" bIns="45779" rtlCol="0" anchor="ctr"/>
          <a:lstStyle/>
          <a:p>
            <a:pPr algn="ctr" defTabSz="915586" fontAlgn="auto">
              <a:spcBef>
                <a:spcPts val="0"/>
              </a:spcBef>
              <a:spcAft>
                <a:spcPts val="0"/>
              </a:spcAft>
              <a:defRPr/>
            </a:pPr>
            <a:r>
              <a:rPr lang="en-US" sz="1800" kern="0" dirty="0" smtClean="0">
                <a:solidFill>
                  <a:prstClr val="white"/>
                </a:solidFill>
                <a:latin typeface="Arial"/>
                <a:cs typeface="Arial" pitchFamily="34" charset="0"/>
              </a:rPr>
              <a:t>Device Emulate</a:t>
            </a:r>
          </a:p>
        </p:txBody>
      </p:sp>
      <p:sp>
        <p:nvSpPr>
          <p:cNvPr id="29" name="Rounded Rectangle 28"/>
          <p:cNvSpPr/>
          <p:nvPr/>
        </p:nvSpPr>
        <p:spPr>
          <a:xfrm rot="16200000">
            <a:off x="4118991" y="3040651"/>
            <a:ext cx="1701837" cy="893002"/>
          </a:xfrm>
          <a:prstGeom prst="roundRect">
            <a:avLst>
              <a:gd name="adj" fmla="val 0"/>
            </a:avLst>
          </a:prstGeom>
          <a:gradFill rotWithShape="1">
            <a:gsLst>
              <a:gs pos="0">
                <a:srgbClr val="0D75B1">
                  <a:shade val="51000"/>
                  <a:satMod val="130000"/>
                </a:srgbClr>
              </a:gs>
              <a:gs pos="80000">
                <a:srgbClr val="0D75B1">
                  <a:shade val="93000"/>
                  <a:satMod val="130000"/>
                </a:srgbClr>
              </a:gs>
              <a:gs pos="100000">
                <a:srgbClr val="0D75B1">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559" tIns="45779" rIns="91559" bIns="45779" rtlCol="0" anchor="ctr"/>
          <a:lstStyle/>
          <a:p>
            <a:pPr algn="ctr" defTabSz="915586" fontAlgn="auto">
              <a:spcBef>
                <a:spcPts val="0"/>
              </a:spcBef>
              <a:spcAft>
                <a:spcPts val="0"/>
              </a:spcAft>
              <a:defRPr/>
            </a:pPr>
            <a:r>
              <a:rPr lang="en-US" sz="1800" kern="0" dirty="0" smtClean="0">
                <a:solidFill>
                  <a:prstClr val="white"/>
                </a:solidFill>
                <a:latin typeface="Arial"/>
                <a:cs typeface="Arial" pitchFamily="34" charset="0"/>
              </a:rPr>
              <a:t>VPN Isolation</a:t>
            </a:r>
          </a:p>
        </p:txBody>
      </p:sp>
      <p:sp>
        <p:nvSpPr>
          <p:cNvPr id="27" name="Rounded Rectangle 26"/>
          <p:cNvSpPr/>
          <p:nvPr/>
        </p:nvSpPr>
        <p:spPr>
          <a:xfrm rot="16200000">
            <a:off x="5168117" y="3126231"/>
            <a:ext cx="1699488" cy="893002"/>
          </a:xfrm>
          <a:prstGeom prst="roundRect">
            <a:avLst>
              <a:gd name="adj" fmla="val 0"/>
            </a:avLst>
          </a:prstGeom>
          <a:gradFill rotWithShape="1">
            <a:gsLst>
              <a:gs pos="0">
                <a:srgbClr val="0D75B1">
                  <a:shade val="51000"/>
                  <a:satMod val="130000"/>
                </a:srgbClr>
              </a:gs>
              <a:gs pos="80000">
                <a:srgbClr val="0D75B1">
                  <a:shade val="93000"/>
                  <a:satMod val="130000"/>
                </a:srgbClr>
              </a:gs>
              <a:gs pos="100000">
                <a:srgbClr val="0D75B1">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559" tIns="45779" rIns="91559" bIns="45779" rtlCol="0" anchor="ctr"/>
          <a:lstStyle/>
          <a:p>
            <a:pPr algn="ctr" defTabSz="915586" fontAlgn="auto">
              <a:spcBef>
                <a:spcPts val="0"/>
              </a:spcBef>
              <a:spcAft>
                <a:spcPts val="0"/>
              </a:spcAft>
              <a:defRPr/>
            </a:pPr>
            <a:r>
              <a:rPr lang="en-US" sz="1800" kern="0" dirty="0" smtClean="0">
                <a:solidFill>
                  <a:prstClr val="white"/>
                </a:solidFill>
                <a:latin typeface="Calibri" pitchFamily="34" charset="0"/>
                <a:cs typeface="Calibri" pitchFamily="34" charset="0"/>
              </a:rPr>
              <a:t>Device Emulation</a:t>
            </a:r>
          </a:p>
        </p:txBody>
      </p:sp>
      <p:sp>
        <p:nvSpPr>
          <p:cNvPr id="53" name="Rounded Rectangle 52"/>
          <p:cNvSpPr/>
          <p:nvPr/>
        </p:nvSpPr>
        <p:spPr>
          <a:xfrm rot="16200000">
            <a:off x="4008795" y="3127407"/>
            <a:ext cx="1701837" cy="893002"/>
          </a:xfrm>
          <a:prstGeom prst="roundRect">
            <a:avLst>
              <a:gd name="adj" fmla="val 0"/>
            </a:avLst>
          </a:prstGeom>
          <a:gradFill rotWithShape="1">
            <a:gsLst>
              <a:gs pos="0">
                <a:srgbClr val="0D75B1">
                  <a:shade val="51000"/>
                  <a:satMod val="130000"/>
                </a:srgbClr>
              </a:gs>
              <a:gs pos="80000">
                <a:srgbClr val="0D75B1">
                  <a:shade val="93000"/>
                  <a:satMod val="130000"/>
                </a:srgbClr>
              </a:gs>
              <a:gs pos="100000">
                <a:srgbClr val="0D75B1">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559" tIns="45779" rIns="91559" bIns="45779" rtlCol="0" anchor="ctr"/>
          <a:lstStyle/>
          <a:p>
            <a:pPr algn="ctr" defTabSz="915586" fontAlgn="auto">
              <a:spcBef>
                <a:spcPts val="0"/>
              </a:spcBef>
              <a:spcAft>
                <a:spcPts val="0"/>
              </a:spcAft>
              <a:defRPr/>
            </a:pPr>
            <a:r>
              <a:rPr lang="en-US" sz="1800" kern="0" dirty="0" smtClean="0">
                <a:solidFill>
                  <a:prstClr val="white"/>
                </a:solidFill>
                <a:latin typeface="Calibri" pitchFamily="34" charset="0"/>
                <a:cs typeface="Calibri" pitchFamily="34" charset="0"/>
              </a:rPr>
              <a:t>VPN Isolation</a:t>
            </a:r>
          </a:p>
        </p:txBody>
      </p:sp>
      <p:sp>
        <p:nvSpPr>
          <p:cNvPr id="30" name="Left Brace 29"/>
          <p:cNvSpPr/>
          <p:nvPr/>
        </p:nvSpPr>
        <p:spPr bwMode="auto">
          <a:xfrm rot="5400000">
            <a:off x="5291189" y="1319339"/>
            <a:ext cx="443396" cy="2141585"/>
          </a:xfrm>
          <a:prstGeom prst="leftBrace">
            <a:avLst>
              <a:gd name="adj1" fmla="val 0"/>
              <a:gd name="adj2" fmla="val 50000"/>
            </a:avLst>
          </a:prstGeom>
          <a:noFill/>
          <a:ln w="25400" algn="ctr">
            <a:solidFill>
              <a:srgbClr val="008B95"/>
            </a:solidFill>
            <a:round/>
            <a:headEnd/>
            <a:tailEnd type="none" w="lg" len="lg"/>
          </a:ln>
        </p:spPr>
        <p:txBody>
          <a:bodyPr lIns="91559" tIns="45779" rIns="91559" bIns="45779" rtlCol="0" anchor="ctr"/>
          <a:lstStyle/>
          <a:p>
            <a:pPr algn="ctr" defTabSz="915586" fontAlgn="auto">
              <a:spcBef>
                <a:spcPts val="0"/>
              </a:spcBef>
              <a:spcAft>
                <a:spcPts val="0"/>
              </a:spcAft>
            </a:pPr>
            <a:endParaRPr lang="en-US" sz="1800">
              <a:solidFill>
                <a:prstClr val="black"/>
              </a:solidFill>
              <a:latin typeface="Arial"/>
              <a:cs typeface="Arial" pitchFamily="34" charset="0"/>
            </a:endParaRPr>
          </a:p>
        </p:txBody>
      </p:sp>
      <p:sp>
        <p:nvSpPr>
          <p:cNvPr id="31" name="TextBox 30"/>
          <p:cNvSpPr txBox="1"/>
          <p:nvPr/>
        </p:nvSpPr>
        <p:spPr>
          <a:xfrm>
            <a:off x="4847906" y="1562535"/>
            <a:ext cx="1329963" cy="646450"/>
          </a:xfrm>
          <a:prstGeom prst="rect">
            <a:avLst/>
          </a:prstGeom>
          <a:noFill/>
        </p:spPr>
        <p:txBody>
          <a:bodyPr wrap="none" lIns="91559" tIns="45779" rIns="91559" bIns="45779" rtlCol="0">
            <a:spAutoFit/>
          </a:bodyPr>
          <a:lstStyle/>
          <a:p>
            <a:pPr algn="ctr" defTabSz="915586" fontAlgn="auto">
              <a:spcBef>
                <a:spcPts val="0"/>
              </a:spcBef>
              <a:spcAft>
                <a:spcPts val="0"/>
              </a:spcAft>
            </a:pPr>
            <a:r>
              <a:rPr lang="en-US" sz="1800" dirty="0" smtClean="0">
                <a:solidFill>
                  <a:prstClr val="black"/>
                </a:solidFill>
                <a:latin typeface="Calibri" pitchFamily="34" charset="0"/>
                <a:cs typeface="Calibri" pitchFamily="34" charset="0"/>
              </a:rPr>
              <a:t>Per guest</a:t>
            </a:r>
          </a:p>
          <a:p>
            <a:pPr algn="ctr" defTabSz="915586" fontAlgn="auto">
              <a:spcBef>
                <a:spcPts val="0"/>
              </a:spcBef>
              <a:spcAft>
                <a:spcPts val="0"/>
              </a:spcAft>
            </a:pPr>
            <a:r>
              <a:rPr lang="en-US" sz="1800" dirty="0" smtClean="0">
                <a:solidFill>
                  <a:prstClr val="black"/>
                </a:solidFill>
                <a:latin typeface="Calibri" pitchFamily="34" charset="0"/>
                <a:cs typeface="Calibri" pitchFamily="34" charset="0"/>
              </a:rPr>
              <a:t>Service VMs</a:t>
            </a:r>
          </a:p>
        </p:txBody>
      </p:sp>
      <p:sp>
        <p:nvSpPr>
          <p:cNvPr id="32" name="Rounded Rectangle 31"/>
          <p:cNvSpPr/>
          <p:nvPr/>
        </p:nvSpPr>
        <p:spPr>
          <a:xfrm rot="16200000">
            <a:off x="610129" y="3126607"/>
            <a:ext cx="1717598" cy="888678"/>
          </a:xfrm>
          <a:prstGeom prst="roundRect">
            <a:avLst>
              <a:gd name="adj" fmla="val 0"/>
            </a:avLst>
          </a:prstGeom>
          <a:ln/>
        </p:spPr>
        <p:style>
          <a:lnRef idx="0">
            <a:schemeClr val="accent5"/>
          </a:lnRef>
          <a:fillRef idx="3">
            <a:schemeClr val="accent5"/>
          </a:fillRef>
          <a:effectRef idx="3">
            <a:schemeClr val="accent5"/>
          </a:effectRef>
          <a:fontRef idx="minor">
            <a:schemeClr val="lt1"/>
          </a:fontRef>
        </p:style>
        <p:txBody>
          <a:bodyPr lIns="91559" tIns="45779" rIns="91559" bIns="45779" rtlCol="0" anchor="ctr"/>
          <a:lstStyle/>
          <a:p>
            <a:pPr algn="ctr" defTabSz="915586" fontAlgn="auto">
              <a:spcBef>
                <a:spcPts val="0"/>
              </a:spcBef>
              <a:spcAft>
                <a:spcPts val="0"/>
              </a:spcAft>
              <a:defRPr/>
            </a:pPr>
            <a:r>
              <a:rPr lang="en-US" sz="1800" kern="0" dirty="0" smtClean="0">
                <a:solidFill>
                  <a:schemeClr val="tx1"/>
                </a:solidFill>
                <a:latin typeface="Calibri" pitchFamily="34" charset="0"/>
                <a:cs typeface="Calibri" pitchFamily="34" charset="0"/>
              </a:rPr>
              <a:t>Control Domain</a:t>
            </a:r>
          </a:p>
        </p:txBody>
      </p:sp>
    </p:spTree>
    <p:extLst>
      <p:ext uri="{BB962C8B-B14F-4D97-AF65-F5344CB8AC3E}">
        <p14:creationId xmlns:p14="http://schemas.microsoft.com/office/powerpoint/2010/main" val="3313231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sz="2800" dirty="0" smtClean="0"/>
              <a:t>Today, XCP and commercial Xen based Server products</a:t>
            </a:r>
          </a:p>
          <a:p>
            <a:pPr lvl="1"/>
            <a:r>
              <a:rPr lang="en-GB" sz="2400" dirty="0" smtClean="0"/>
              <a:t>Do not make use of XSM</a:t>
            </a:r>
          </a:p>
          <a:p>
            <a:pPr lvl="1"/>
            <a:r>
              <a:rPr lang="en-GB" sz="2400" dirty="0" smtClean="0"/>
              <a:t>Do not make use of Advanced Security Features (Disaggregation)</a:t>
            </a:r>
          </a:p>
          <a:p>
            <a:r>
              <a:rPr lang="en-GB" sz="2800" dirty="0" smtClean="0"/>
              <a:t>Most of these features are poorly documented on xen wiki</a:t>
            </a:r>
          </a:p>
          <a:p>
            <a:pPr lvl="1"/>
            <a:endParaRPr lang="en-GB" sz="900" dirty="0" smtClean="0"/>
          </a:p>
          <a:p>
            <a:r>
              <a:rPr lang="en-GB" sz="2800" dirty="0" smtClean="0"/>
              <a:t>In XCP, work has started to add these features</a:t>
            </a:r>
          </a:p>
          <a:p>
            <a:pPr lvl="1"/>
            <a:r>
              <a:rPr lang="en-GB" sz="2400" dirty="0" smtClean="0"/>
              <a:t>Various articles of how this may be done on the </a:t>
            </a:r>
            <a:r>
              <a:rPr lang="en-GB" sz="2400" dirty="0" smtClean="0">
                <a:hlinkClick r:id="rId3"/>
              </a:rPr>
              <a:t>xen wiki</a:t>
            </a:r>
            <a:endParaRPr lang="en-GB" sz="2400" dirty="0" smtClean="0"/>
          </a:p>
          <a:p>
            <a:pPr lvl="1"/>
            <a:r>
              <a:rPr lang="en-GB" sz="2400" dirty="0" smtClean="0"/>
              <a:t>Hopefully more information soon</a:t>
            </a:r>
          </a:p>
          <a:p>
            <a:r>
              <a:rPr lang="en-GB" sz="2800" dirty="0" smtClean="0"/>
              <a:t>Commitment on improving docs for Security, Reliability &amp; Tuning</a:t>
            </a:r>
            <a:endParaRPr lang="en-GB" sz="2800" dirty="0"/>
          </a:p>
        </p:txBody>
      </p:sp>
      <p:sp>
        <p:nvSpPr>
          <p:cNvPr id="3" name="Title 2"/>
          <p:cNvSpPr>
            <a:spLocks noGrp="1"/>
          </p:cNvSpPr>
          <p:nvPr>
            <p:ph type="title"/>
          </p:nvPr>
        </p:nvSpPr>
        <p:spPr/>
        <p:txBody>
          <a:bodyPr/>
          <a:lstStyle/>
          <a:p>
            <a:r>
              <a:rPr lang="en-GB" sz="6000" dirty="0" smtClean="0"/>
              <a:t>BUT…</a:t>
            </a:r>
            <a:endParaRPr lang="en-GB" sz="6000" dirty="0"/>
          </a:p>
        </p:txBody>
      </p:sp>
    </p:spTree>
    <p:extLst>
      <p:ext uri="{BB962C8B-B14F-4D97-AF65-F5344CB8AC3E}">
        <p14:creationId xmlns:p14="http://schemas.microsoft.com/office/powerpoint/2010/main" val="3989247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6000" dirty="0" smtClean="0"/>
              <a:t>PVOPS : Xen in Linux 3.x</a:t>
            </a:r>
            <a:endParaRPr lang="en-GB" sz="6000" dirty="0"/>
          </a:p>
        </p:txBody>
      </p:sp>
    </p:spTree>
    <p:extLst>
      <p:ext uri="{BB962C8B-B14F-4D97-AF65-F5344CB8AC3E}">
        <p14:creationId xmlns:p14="http://schemas.microsoft.com/office/powerpoint/2010/main" val="849304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14042" y="1809239"/>
            <a:ext cx="11035503" cy="4117182"/>
          </a:xfrm>
        </p:spPr>
        <p:txBody>
          <a:bodyPr/>
          <a:lstStyle/>
          <a:p>
            <a:r>
              <a:rPr lang="en-GB" dirty="0" smtClean="0"/>
              <a:t>Guardian of Xen Hypervisor and related OSS Projects</a:t>
            </a:r>
          </a:p>
          <a:p>
            <a:r>
              <a:rPr lang="en-GB" dirty="0" smtClean="0"/>
              <a:t>Xen project Governance similar to Linux Kernel</a:t>
            </a:r>
          </a:p>
          <a:p>
            <a:r>
              <a:rPr lang="en-GB" dirty="0" smtClean="0"/>
              <a:t>Projects</a:t>
            </a:r>
          </a:p>
          <a:p>
            <a:pPr lvl="1"/>
            <a:r>
              <a:rPr lang="en-GB" dirty="0" smtClean="0"/>
              <a:t>Xen Hypervisor (led by Citrix)</a:t>
            </a:r>
          </a:p>
          <a:p>
            <a:pPr lvl="1"/>
            <a:r>
              <a:rPr lang="en-GB" dirty="0" smtClean="0"/>
              <a:t>Xen Cloud Platform aka </a:t>
            </a:r>
            <a:r>
              <a:rPr lang="en-GB" dirty="0"/>
              <a:t>XCP (led by Citrix)</a:t>
            </a:r>
            <a:endParaRPr lang="en-GB" dirty="0" smtClean="0"/>
          </a:p>
          <a:p>
            <a:pPr lvl="1"/>
            <a:r>
              <a:rPr lang="en-GB" dirty="0" smtClean="0"/>
              <a:t>Xen </a:t>
            </a:r>
            <a:r>
              <a:rPr lang="en-GB" dirty="0"/>
              <a:t>ARM (led by </a:t>
            </a:r>
            <a:r>
              <a:rPr lang="en-GB" dirty="0" smtClean="0"/>
              <a:t>Samsung)</a:t>
            </a:r>
          </a:p>
          <a:p>
            <a:pPr lvl="1"/>
            <a:r>
              <a:rPr lang="en-GB" dirty="0"/>
              <a:t>PVOPS : </a:t>
            </a:r>
            <a:r>
              <a:rPr lang="en-GB" dirty="0" smtClean="0"/>
              <a:t>Xen components and support in Linux </a:t>
            </a:r>
            <a:r>
              <a:rPr lang="en-GB" dirty="0"/>
              <a:t>Kernel (led by </a:t>
            </a:r>
            <a:r>
              <a:rPr lang="en-GB" dirty="0" smtClean="0"/>
              <a:t>Oracle)</a:t>
            </a:r>
            <a:endParaRPr lang="en-GB" dirty="0"/>
          </a:p>
        </p:txBody>
      </p:sp>
      <p:sp>
        <p:nvSpPr>
          <p:cNvPr id="3" name="Title 2"/>
          <p:cNvSpPr>
            <a:spLocks noGrp="1"/>
          </p:cNvSpPr>
          <p:nvPr>
            <p:ph type="title"/>
          </p:nvPr>
        </p:nvSpPr>
        <p:spPr/>
        <p:txBody>
          <a:bodyPr/>
          <a:lstStyle/>
          <a:p>
            <a:r>
              <a:rPr lang="en-GB" sz="6000" dirty="0" smtClean="0"/>
              <a:t>Xen.org</a:t>
            </a:r>
            <a:endParaRPr lang="en-GB" sz="6000" dirty="0"/>
          </a:p>
        </p:txBody>
      </p:sp>
    </p:spTree>
    <p:extLst>
      <p:ext uri="{BB962C8B-B14F-4D97-AF65-F5344CB8AC3E}">
        <p14:creationId xmlns:p14="http://schemas.microsoft.com/office/powerpoint/2010/main" val="620248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pPr lvl="0"/>
            <a:r>
              <a:rPr lang="fi-FI" dirty="0"/>
              <a:t>Xen-pciback module</a:t>
            </a:r>
          </a:p>
          <a:p>
            <a:pPr lvl="0"/>
            <a:r>
              <a:rPr lang="fi-FI" dirty="0" smtClean="0"/>
              <a:t>Usability </a:t>
            </a:r>
            <a:r>
              <a:rPr lang="fi-FI" dirty="0"/>
              <a:t>improvements</a:t>
            </a:r>
          </a:p>
          <a:p>
            <a:pPr lvl="1"/>
            <a:r>
              <a:rPr lang="fi-FI" dirty="0" smtClean="0"/>
              <a:t>Auto </a:t>
            </a:r>
            <a:r>
              <a:rPr lang="fi-FI" dirty="0"/>
              <a:t>loading of backend modules</a:t>
            </a:r>
          </a:p>
          <a:p>
            <a:pPr lvl="1"/>
            <a:r>
              <a:rPr lang="fi-FI" dirty="0"/>
              <a:t>Helps distros to package / deploy</a:t>
            </a:r>
          </a:p>
          <a:p>
            <a:pPr lvl="0"/>
            <a:r>
              <a:rPr lang="fi-FI" dirty="0"/>
              <a:t>Memory Hotplug</a:t>
            </a:r>
          </a:p>
          <a:p>
            <a:pPr lvl="0"/>
            <a:r>
              <a:rPr lang="fi-FI" dirty="0"/>
              <a:t>Bug fixes</a:t>
            </a:r>
          </a:p>
          <a:p>
            <a:pPr lvl="1"/>
            <a:r>
              <a:rPr lang="fi-FI" dirty="0"/>
              <a:t>e.g. VGA text console for dom0 </a:t>
            </a:r>
            <a:r>
              <a:rPr lang="fi-FI" dirty="0" smtClean="0"/>
              <a:t>fixed</a:t>
            </a:r>
            <a:endParaRPr lang="fi-FI" dirty="0"/>
          </a:p>
        </p:txBody>
      </p:sp>
      <p:sp>
        <p:nvSpPr>
          <p:cNvPr id="2" name="Content Placeholder 1"/>
          <p:cNvSpPr>
            <a:spLocks noGrp="1"/>
          </p:cNvSpPr>
          <p:nvPr>
            <p:ph sz="half" idx="2"/>
          </p:nvPr>
        </p:nvSpPr>
        <p:spPr/>
        <p:txBody>
          <a:bodyPr/>
          <a:lstStyle/>
          <a:p>
            <a:pPr lvl="0"/>
            <a:r>
              <a:rPr lang="en-GB" dirty="0" smtClean="0"/>
              <a:t>Many bug fixes: </a:t>
            </a:r>
            <a:r>
              <a:rPr lang="en-GB" b="1" u="sng" dirty="0" smtClean="0"/>
              <a:t>THANK YOU!</a:t>
            </a:r>
          </a:p>
          <a:p>
            <a:pPr lvl="0"/>
            <a:r>
              <a:rPr lang="en-GB" dirty="0" smtClean="0"/>
              <a:t>Support for </a:t>
            </a:r>
            <a:r>
              <a:rPr lang="en-GB" dirty="0"/>
              <a:t>more than 256 PCI devices</a:t>
            </a:r>
            <a:endParaRPr lang="fi-FI" dirty="0" smtClean="0"/>
          </a:p>
          <a:p>
            <a:pPr lvl="0"/>
            <a:r>
              <a:rPr lang="en-GB" dirty="0" err="1" smtClean="0"/>
              <a:t>Kexec</a:t>
            </a:r>
            <a:r>
              <a:rPr lang="en-GB" dirty="0" smtClean="0"/>
              <a:t> </a:t>
            </a:r>
            <a:r>
              <a:rPr lang="en-GB" dirty="0"/>
              <a:t>support for </a:t>
            </a:r>
            <a:r>
              <a:rPr lang="en-GB" dirty="0" smtClean="0"/>
              <a:t>PV on HVM</a:t>
            </a:r>
            <a:endParaRPr lang="fi-FI" dirty="0" smtClean="0"/>
          </a:p>
          <a:p>
            <a:pPr lvl="0"/>
            <a:r>
              <a:rPr lang="fi-FI" dirty="0" smtClean="0"/>
              <a:t>Laid foundations for HVM </a:t>
            </a:r>
            <a:r>
              <a:rPr lang="en-GB" dirty="0" smtClean="0"/>
              <a:t>Driver Domains</a:t>
            </a:r>
            <a:endParaRPr lang="fi-FI" dirty="0" smtClean="0"/>
          </a:p>
          <a:p>
            <a:pPr lvl="0"/>
            <a:r>
              <a:rPr lang="fi-FI" dirty="0" smtClean="0"/>
              <a:t>Blkback/front: added </a:t>
            </a:r>
            <a:r>
              <a:rPr lang="en-GB" dirty="0" smtClean="0"/>
              <a:t>support for discard </a:t>
            </a:r>
            <a:r>
              <a:rPr lang="en-GB" dirty="0"/>
              <a:t>(TRIM or UNMAP</a:t>
            </a:r>
            <a:r>
              <a:rPr lang="en-GB" dirty="0" smtClean="0"/>
              <a:t>) and </a:t>
            </a:r>
            <a:r>
              <a:rPr lang="en-GB" dirty="0"/>
              <a:t>emulation of barriers</a:t>
            </a:r>
            <a:endParaRPr lang="fi-FI" dirty="0"/>
          </a:p>
        </p:txBody>
      </p:sp>
      <p:sp>
        <p:nvSpPr>
          <p:cNvPr id="3" name="Title 2"/>
          <p:cNvSpPr>
            <a:spLocks noGrp="1"/>
          </p:cNvSpPr>
          <p:nvPr>
            <p:ph type="title"/>
          </p:nvPr>
        </p:nvSpPr>
        <p:spPr/>
        <p:txBody>
          <a:bodyPr/>
          <a:lstStyle/>
          <a:p>
            <a:r>
              <a:rPr lang="en-GB" sz="6000" dirty="0" smtClean="0"/>
              <a:t>New in Linux 3.1 &amp; </a:t>
            </a:r>
            <a:r>
              <a:rPr lang="en-GB" sz="6000" dirty="0" smtClean="0">
                <a:hlinkClick r:id="rId3"/>
              </a:rPr>
              <a:t>3.2</a:t>
            </a:r>
            <a:endParaRPr lang="en-GB" sz="6000" dirty="0"/>
          </a:p>
        </p:txBody>
      </p:sp>
    </p:spTree>
    <p:extLst>
      <p:ext uri="{BB962C8B-B14F-4D97-AF65-F5344CB8AC3E}">
        <p14:creationId xmlns:p14="http://schemas.microsoft.com/office/powerpoint/2010/main" val="263891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fi-FI" dirty="0" smtClean="0"/>
              <a:t>Documentation improvements</a:t>
            </a:r>
          </a:p>
          <a:p>
            <a:pPr lvl="0"/>
            <a:r>
              <a:rPr lang="fi-FI" dirty="0"/>
              <a:t>Continue to round out the feature set, usability, rough </a:t>
            </a:r>
            <a:r>
              <a:rPr lang="fi-FI" dirty="0" smtClean="0"/>
              <a:t>edges</a:t>
            </a:r>
          </a:p>
          <a:p>
            <a:r>
              <a:rPr lang="fi-FI" dirty="0" smtClean="0"/>
              <a:t>Graphics improvements</a:t>
            </a:r>
            <a:endParaRPr lang="fi-FI" dirty="0"/>
          </a:p>
          <a:p>
            <a:pPr lvl="0"/>
            <a:r>
              <a:rPr lang="fi-FI" dirty="0" smtClean="0"/>
              <a:t>More Blkback and Netback optimisations</a:t>
            </a:r>
          </a:p>
          <a:p>
            <a:r>
              <a:rPr lang="en-GB" dirty="0"/>
              <a:t>New driver for doing </a:t>
            </a:r>
            <a:r>
              <a:rPr lang="en-GB" dirty="0" err="1"/>
              <a:t>ioctl</a:t>
            </a:r>
            <a:r>
              <a:rPr lang="en-GB" dirty="0"/>
              <a:t> </a:t>
            </a:r>
            <a:endParaRPr lang="fi-FI" dirty="0"/>
          </a:p>
          <a:p>
            <a:pPr lvl="0"/>
            <a:endParaRPr lang="fi-FI" dirty="0" smtClean="0"/>
          </a:p>
        </p:txBody>
      </p:sp>
      <p:sp>
        <p:nvSpPr>
          <p:cNvPr id="6" name="Content Placeholder 5"/>
          <p:cNvSpPr>
            <a:spLocks noGrp="1"/>
          </p:cNvSpPr>
          <p:nvPr>
            <p:ph sz="half" idx="2"/>
          </p:nvPr>
        </p:nvSpPr>
        <p:spPr/>
        <p:txBody>
          <a:bodyPr/>
          <a:lstStyle/>
          <a:p>
            <a:pPr lvl="0"/>
            <a:r>
              <a:rPr lang="fi-FI" dirty="0"/>
              <a:t>ACPI </a:t>
            </a:r>
            <a:r>
              <a:rPr lang="fi-FI" dirty="0" smtClean="0"/>
              <a:t>power management</a:t>
            </a:r>
          </a:p>
          <a:p>
            <a:r>
              <a:rPr lang="en-GB" dirty="0" smtClean="0"/>
              <a:t>Make Netback </a:t>
            </a:r>
            <a:r>
              <a:rPr lang="en-GB" dirty="0"/>
              <a:t>work much </a:t>
            </a:r>
            <a:r>
              <a:rPr lang="en-GB" dirty="0" err="1"/>
              <a:t>much</a:t>
            </a:r>
            <a:r>
              <a:rPr lang="en-GB" dirty="0"/>
              <a:t> better than it does </a:t>
            </a:r>
            <a:r>
              <a:rPr lang="en-GB" dirty="0" smtClean="0"/>
              <a:t>now!</a:t>
            </a:r>
          </a:p>
          <a:p>
            <a:r>
              <a:rPr lang="en-GB" dirty="0" smtClean="0"/>
              <a:t>Allow </a:t>
            </a:r>
            <a:r>
              <a:rPr lang="en-GB" dirty="0" err="1"/>
              <a:t>backends</a:t>
            </a:r>
            <a:r>
              <a:rPr lang="en-GB" dirty="0"/>
              <a:t> and </a:t>
            </a:r>
            <a:r>
              <a:rPr lang="en-GB" dirty="0" err="1"/>
              <a:t>xenstore</a:t>
            </a:r>
            <a:r>
              <a:rPr lang="en-GB" dirty="0"/>
              <a:t> to run in </a:t>
            </a:r>
            <a:r>
              <a:rPr lang="en-GB" dirty="0" smtClean="0"/>
              <a:t>guests</a:t>
            </a:r>
          </a:p>
          <a:p>
            <a:r>
              <a:rPr lang="en-GB" dirty="0" smtClean="0"/>
              <a:t>Completing work for Device Driver Domains</a:t>
            </a:r>
            <a:r>
              <a:rPr lang="en-GB" dirty="0"/>
              <a:t/>
            </a:r>
            <a:br>
              <a:rPr lang="en-GB" dirty="0"/>
            </a:br>
            <a:endParaRPr lang="en-GB" sz="1000" dirty="0"/>
          </a:p>
          <a:p>
            <a:pPr marL="0" indent="0">
              <a:buNone/>
            </a:pPr>
            <a:r>
              <a:rPr lang="fi-FI" i="1" dirty="0" smtClean="0"/>
              <a:t>See full </a:t>
            </a:r>
            <a:r>
              <a:rPr lang="fi-FI" i="1" dirty="0"/>
              <a:t>list at </a:t>
            </a:r>
            <a:r>
              <a:rPr lang="fi-FI" i="1" dirty="0">
                <a:hlinkClick r:id="rId3"/>
              </a:rPr>
              <a:t>PVOPS Wiki</a:t>
            </a:r>
            <a:endParaRPr lang="fi-FI" i="1" dirty="0"/>
          </a:p>
          <a:p>
            <a:pPr marL="0" lvl="0" indent="0">
              <a:buNone/>
            </a:pPr>
            <a:endParaRPr lang="fi-FI" dirty="0">
              <a:solidFill>
                <a:srgbClr val="FF0000"/>
              </a:solidFill>
            </a:endParaRPr>
          </a:p>
        </p:txBody>
      </p:sp>
      <p:sp>
        <p:nvSpPr>
          <p:cNvPr id="4" name="Title 3"/>
          <p:cNvSpPr>
            <a:spLocks noGrp="1"/>
          </p:cNvSpPr>
          <p:nvPr>
            <p:ph type="title"/>
          </p:nvPr>
        </p:nvSpPr>
        <p:spPr>
          <a:xfrm>
            <a:off x="914400" y="324414"/>
            <a:ext cx="10358438" cy="1144588"/>
          </a:xfrm>
        </p:spPr>
        <p:txBody>
          <a:bodyPr/>
          <a:lstStyle/>
          <a:p>
            <a:r>
              <a:rPr lang="en-GB" sz="6000" dirty="0" smtClean="0"/>
              <a:t>Planned for </a:t>
            </a:r>
            <a:r>
              <a:rPr lang="en-GB" sz="6000" dirty="0" smtClean="0">
                <a:hlinkClick r:id="rId4"/>
              </a:rPr>
              <a:t>3.3</a:t>
            </a:r>
            <a:r>
              <a:rPr lang="en-GB" sz="6000" dirty="0" smtClean="0"/>
              <a:t> and beyond</a:t>
            </a:r>
            <a:endParaRPr lang="en-GB" sz="6000" dirty="0"/>
          </a:p>
        </p:txBody>
      </p:sp>
    </p:spTree>
    <p:extLst>
      <p:ext uri="{BB962C8B-B14F-4D97-AF65-F5344CB8AC3E}">
        <p14:creationId xmlns:p14="http://schemas.microsoft.com/office/powerpoint/2010/main" val="840423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lvl="0"/>
            <a:r>
              <a:rPr lang="fi-FI" sz="2800" dirty="0"/>
              <a:t>So I can just install &lt;favorite distro&gt; and use Xen?</a:t>
            </a:r>
          </a:p>
          <a:p>
            <a:pPr lvl="1"/>
            <a:r>
              <a:rPr lang="fi-FI" sz="2400" dirty="0"/>
              <a:t>Yes! </a:t>
            </a:r>
          </a:p>
          <a:p>
            <a:pPr lvl="2"/>
            <a:r>
              <a:rPr lang="fi-FI" sz="2000" dirty="0" smtClean="0"/>
              <a:t>But, check whether your distributions has </a:t>
            </a:r>
            <a:r>
              <a:rPr lang="fi-FI" sz="2000" dirty="0"/>
              <a:t>3.0+ </a:t>
            </a:r>
            <a:r>
              <a:rPr lang="fi-FI" sz="2000" dirty="0" smtClean="0"/>
              <a:t>kernel</a:t>
            </a:r>
            <a:endParaRPr lang="fi-FI" sz="2000" dirty="0"/>
          </a:p>
          <a:p>
            <a:pPr lvl="1"/>
            <a:r>
              <a:rPr lang="fi-FI" sz="2400" dirty="0"/>
              <a:t>For details visit </a:t>
            </a:r>
            <a:r>
              <a:rPr lang="fi-FI" sz="2400" dirty="0" smtClean="0">
                <a:hlinkClick r:id="rId3"/>
              </a:rPr>
              <a:t>Dom 0 Kernels for Xen</a:t>
            </a:r>
            <a:r>
              <a:rPr lang="fi-FI" sz="2400" dirty="0" smtClean="0"/>
              <a:t> Wiki</a:t>
            </a:r>
            <a:endParaRPr lang="fi-FI" sz="2400" dirty="0">
              <a:hlinkClick r:id="rId4"/>
            </a:endParaRPr>
          </a:p>
          <a:p>
            <a:pPr lvl="1"/>
            <a:r>
              <a:rPr lang="fi-FI" sz="2400" dirty="0"/>
              <a:t>Some distros don't enable all backends – please open distro bugs (and let xen-devel know)</a:t>
            </a:r>
          </a:p>
          <a:p>
            <a:pPr lvl="0"/>
            <a:r>
              <a:rPr lang="fi-FI" sz="2800" dirty="0"/>
              <a:t>Or you can build a </a:t>
            </a:r>
            <a:r>
              <a:rPr lang="fi-FI" sz="2800" dirty="0" smtClean="0"/>
              <a:t>v3.x </a:t>
            </a:r>
            <a:r>
              <a:rPr lang="fi-FI" sz="2800" dirty="0"/>
              <a:t>Linux kernel with Xen </a:t>
            </a:r>
            <a:r>
              <a:rPr lang="fi-FI" sz="2800" dirty="0" smtClean="0"/>
              <a:t>4.1.2 </a:t>
            </a:r>
            <a:r>
              <a:rPr lang="fi-FI" sz="2800" dirty="0"/>
              <a:t>on existing distro.</a:t>
            </a:r>
          </a:p>
          <a:p>
            <a:pPr lvl="1"/>
            <a:r>
              <a:rPr lang="fi-FI" sz="2400" dirty="0"/>
              <a:t>Details, explanations, etc: </a:t>
            </a:r>
            <a:r>
              <a:rPr lang="fi-FI" sz="2400" dirty="0">
                <a:hlinkClick r:id="rId5"/>
              </a:rPr>
              <a:t>XenParavirtOps</a:t>
            </a:r>
            <a:r>
              <a:rPr lang="fi-FI" sz="2400" dirty="0"/>
              <a:t> </a:t>
            </a:r>
            <a:r>
              <a:rPr lang="fi-FI" sz="2400" dirty="0" smtClean="0"/>
              <a:t>Wiki</a:t>
            </a:r>
            <a:endParaRPr lang="fi-FI" sz="2400" dirty="0"/>
          </a:p>
        </p:txBody>
      </p:sp>
      <p:sp>
        <p:nvSpPr>
          <p:cNvPr id="5" name="Title 4"/>
          <p:cNvSpPr>
            <a:spLocks noGrp="1"/>
          </p:cNvSpPr>
          <p:nvPr>
            <p:ph type="title"/>
          </p:nvPr>
        </p:nvSpPr>
        <p:spPr/>
        <p:txBody>
          <a:bodyPr/>
          <a:lstStyle/>
          <a:p>
            <a:r>
              <a:rPr lang="en-GB" sz="6000" dirty="0" smtClean="0"/>
              <a:t>OK, so Upstream has stuff!</a:t>
            </a:r>
            <a:endParaRPr lang="en-GB" sz="6000" dirty="0"/>
          </a:p>
        </p:txBody>
      </p:sp>
    </p:spTree>
    <p:extLst>
      <p:ext uri="{BB962C8B-B14F-4D97-AF65-F5344CB8AC3E}">
        <p14:creationId xmlns:p14="http://schemas.microsoft.com/office/powerpoint/2010/main" val="2200203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565200" indent="-457200"/>
            <a:r>
              <a:rPr lang="fi-FI" dirty="0"/>
              <a:t>Take Linux </a:t>
            </a:r>
            <a:r>
              <a:rPr lang="fi-FI" dirty="0" smtClean="0"/>
              <a:t>3.2 or 3.3 RCs (soon) for </a:t>
            </a:r>
            <a:r>
              <a:rPr lang="fi-FI" dirty="0"/>
              <a:t>a spin with Xen </a:t>
            </a:r>
            <a:r>
              <a:rPr lang="fi-FI" dirty="0" smtClean="0"/>
              <a:t>4.1.2</a:t>
            </a:r>
            <a:endParaRPr lang="fi-FI" dirty="0"/>
          </a:p>
          <a:p>
            <a:pPr marL="565200" indent="-457200"/>
            <a:r>
              <a:rPr lang="fi-FI" dirty="0" smtClean="0"/>
              <a:t>Run </a:t>
            </a:r>
            <a:r>
              <a:rPr lang="fi-FI" dirty="0"/>
              <a:t>it first without Xen to establish a baseline</a:t>
            </a:r>
          </a:p>
          <a:p>
            <a:pPr marL="565200" indent="-457200"/>
            <a:r>
              <a:rPr lang="fi-FI" dirty="0"/>
              <a:t>Then run it under Xen and see what happens</a:t>
            </a:r>
          </a:p>
          <a:p>
            <a:pPr marL="565200" indent="-457200"/>
            <a:r>
              <a:rPr lang="fi-FI" dirty="0"/>
              <a:t>Please send e-mail to xen-devel with what works and with what does not</a:t>
            </a:r>
            <a:r>
              <a:rPr lang="fi-FI" dirty="0" smtClean="0"/>
              <a:t>.</a:t>
            </a:r>
            <a:endParaRPr lang="fi-FI" dirty="0"/>
          </a:p>
        </p:txBody>
      </p:sp>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i-FI" sz="6000" dirty="0"/>
              <a:t>How you can help</a:t>
            </a:r>
          </a:p>
        </p:txBody>
      </p:sp>
    </p:spTree>
    <p:extLst>
      <p:ext uri="{BB962C8B-B14F-4D97-AF65-F5344CB8AC3E}">
        <p14:creationId xmlns:p14="http://schemas.microsoft.com/office/powerpoint/2010/main" val="720790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6000" dirty="0" smtClean="0"/>
              <a:t>Xen ARM Project</a:t>
            </a:r>
            <a:endParaRPr lang="en-GB" sz="6000" dirty="0"/>
          </a:p>
        </p:txBody>
      </p:sp>
    </p:spTree>
    <p:extLst>
      <p:ext uri="{BB962C8B-B14F-4D97-AF65-F5344CB8AC3E}">
        <p14:creationId xmlns:p14="http://schemas.microsoft.com/office/powerpoint/2010/main" val="2630578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6000" dirty="0" smtClean="0"/>
              <a:t>Xen ARM History</a:t>
            </a:r>
            <a:endParaRPr lang="en-GB" sz="6000" dirty="0"/>
          </a:p>
        </p:txBody>
      </p:sp>
      <p:cxnSp>
        <p:nvCxnSpPr>
          <p:cNvPr id="331" name="직선 화살표 연결선 9"/>
          <p:cNvCxnSpPr/>
          <p:nvPr/>
        </p:nvCxnSpPr>
        <p:spPr>
          <a:xfrm>
            <a:off x="1522860" y="2693862"/>
            <a:ext cx="8143932" cy="1588"/>
          </a:xfrm>
          <a:prstGeom prst="straightConnector1">
            <a:avLst/>
          </a:prstGeom>
          <a:ln w="476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32" name="직선 연결선 10"/>
          <p:cNvCxnSpPr/>
          <p:nvPr/>
        </p:nvCxnSpPr>
        <p:spPr>
          <a:xfrm rot="5400000">
            <a:off x="1272827" y="2704726"/>
            <a:ext cx="50006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333" name="TextBox 332"/>
          <p:cNvSpPr txBox="1"/>
          <p:nvPr/>
        </p:nvSpPr>
        <p:spPr>
          <a:xfrm>
            <a:off x="1236830" y="2007580"/>
            <a:ext cx="638204" cy="523220"/>
          </a:xfrm>
          <a:prstGeom prst="rect">
            <a:avLst/>
          </a:prstGeom>
          <a:noFill/>
        </p:spPr>
        <p:txBody>
          <a:bodyPr wrap="square" rtlCol="0">
            <a:spAutoFit/>
          </a:bodyPr>
          <a:lstStyle/>
          <a:p>
            <a:r>
              <a:rPr lang="en-US" altLang="ko-KR" sz="2800" b="1" dirty="0" smtClean="0">
                <a:latin typeface="Calibri" pitchFamily="34" charset="0"/>
                <a:cs typeface="Calibri" pitchFamily="34" charset="0"/>
              </a:rPr>
              <a:t>‘04</a:t>
            </a:r>
            <a:endParaRPr lang="ko-KR" altLang="en-US" sz="2800" b="1" dirty="0">
              <a:latin typeface="Calibri" pitchFamily="34" charset="0"/>
              <a:cs typeface="Calibri" pitchFamily="34" charset="0"/>
            </a:endParaRPr>
          </a:p>
        </p:txBody>
      </p:sp>
      <p:cxnSp>
        <p:nvCxnSpPr>
          <p:cNvPr id="334" name="직선 연결선 12"/>
          <p:cNvCxnSpPr/>
          <p:nvPr/>
        </p:nvCxnSpPr>
        <p:spPr>
          <a:xfrm rot="5400000">
            <a:off x="6297296" y="2704726"/>
            <a:ext cx="50006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335" name="TextBox 334"/>
          <p:cNvSpPr txBox="1"/>
          <p:nvPr/>
        </p:nvSpPr>
        <p:spPr>
          <a:xfrm>
            <a:off x="6261300" y="2007580"/>
            <a:ext cx="752460" cy="523220"/>
          </a:xfrm>
          <a:prstGeom prst="rect">
            <a:avLst/>
          </a:prstGeom>
          <a:noFill/>
        </p:spPr>
        <p:txBody>
          <a:bodyPr wrap="square" rtlCol="0">
            <a:spAutoFit/>
          </a:bodyPr>
          <a:lstStyle/>
          <a:p>
            <a:r>
              <a:rPr lang="en-US" altLang="ko-KR" sz="2800" b="1" dirty="0" smtClean="0">
                <a:latin typeface="Calibri" pitchFamily="34" charset="0"/>
                <a:cs typeface="Calibri" pitchFamily="34" charset="0"/>
              </a:rPr>
              <a:t>‘10</a:t>
            </a:r>
            <a:endParaRPr lang="ko-KR" altLang="en-US" sz="2800" b="1" dirty="0">
              <a:latin typeface="Calibri" pitchFamily="34" charset="0"/>
              <a:cs typeface="Calibri" pitchFamily="34" charset="0"/>
            </a:endParaRPr>
          </a:p>
        </p:txBody>
      </p:sp>
      <p:cxnSp>
        <p:nvCxnSpPr>
          <p:cNvPr id="336" name="직선 연결선 14"/>
          <p:cNvCxnSpPr/>
          <p:nvPr/>
        </p:nvCxnSpPr>
        <p:spPr>
          <a:xfrm rot="5400000">
            <a:off x="2877789" y="2704726"/>
            <a:ext cx="50006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7" name="직선 연결선 15"/>
          <p:cNvCxnSpPr/>
          <p:nvPr/>
        </p:nvCxnSpPr>
        <p:spPr>
          <a:xfrm rot="5400000">
            <a:off x="4539903" y="2704726"/>
            <a:ext cx="50006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338" name="TextBox 337"/>
          <p:cNvSpPr txBox="1"/>
          <p:nvPr/>
        </p:nvSpPr>
        <p:spPr>
          <a:xfrm>
            <a:off x="4503906" y="2007580"/>
            <a:ext cx="704848" cy="523220"/>
          </a:xfrm>
          <a:prstGeom prst="rect">
            <a:avLst/>
          </a:prstGeom>
          <a:noFill/>
        </p:spPr>
        <p:txBody>
          <a:bodyPr wrap="square" rtlCol="0">
            <a:spAutoFit/>
          </a:bodyPr>
          <a:lstStyle/>
          <a:p>
            <a:r>
              <a:rPr lang="en-US" altLang="ko-KR" sz="2800" b="1" dirty="0" smtClean="0">
                <a:latin typeface="Calibri" pitchFamily="34" charset="0"/>
                <a:cs typeface="Calibri" pitchFamily="34" charset="0"/>
              </a:rPr>
              <a:t>‘09</a:t>
            </a:r>
            <a:endParaRPr lang="ko-KR" altLang="en-US" sz="2800" b="1" dirty="0">
              <a:latin typeface="Calibri" pitchFamily="34" charset="0"/>
              <a:cs typeface="Calibri" pitchFamily="34" charset="0"/>
            </a:endParaRPr>
          </a:p>
        </p:txBody>
      </p:sp>
      <p:sp>
        <p:nvSpPr>
          <p:cNvPr id="339" name="TextBox 338"/>
          <p:cNvSpPr txBox="1"/>
          <p:nvPr/>
        </p:nvSpPr>
        <p:spPr>
          <a:xfrm>
            <a:off x="2841792" y="2007580"/>
            <a:ext cx="657236" cy="523220"/>
          </a:xfrm>
          <a:prstGeom prst="rect">
            <a:avLst/>
          </a:prstGeom>
          <a:noFill/>
        </p:spPr>
        <p:txBody>
          <a:bodyPr wrap="square" rtlCol="0">
            <a:spAutoFit/>
          </a:bodyPr>
          <a:lstStyle/>
          <a:p>
            <a:r>
              <a:rPr lang="en-US" altLang="ko-KR" sz="2800" b="1" dirty="0" smtClean="0">
                <a:latin typeface="Calibri" pitchFamily="34" charset="0"/>
                <a:cs typeface="Calibri" pitchFamily="34" charset="0"/>
              </a:rPr>
              <a:t>‘08</a:t>
            </a:r>
            <a:endParaRPr lang="ko-KR" altLang="en-US" sz="2800" b="1" dirty="0">
              <a:latin typeface="Calibri" pitchFamily="34" charset="0"/>
              <a:cs typeface="Calibri" pitchFamily="34" charset="0"/>
            </a:endParaRPr>
          </a:p>
        </p:txBody>
      </p:sp>
      <p:sp>
        <p:nvSpPr>
          <p:cNvPr id="340" name="타원 18"/>
          <p:cNvSpPr/>
          <p:nvPr/>
        </p:nvSpPr>
        <p:spPr>
          <a:xfrm>
            <a:off x="1428624" y="2631948"/>
            <a:ext cx="214314" cy="214314"/>
          </a:xfrm>
          <a:prstGeom prst="ellipse">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itchFamily="34" charset="0"/>
              <a:cs typeface="Calibri" pitchFamily="34" charset="0"/>
            </a:endParaRPr>
          </a:p>
        </p:txBody>
      </p:sp>
      <p:sp>
        <p:nvSpPr>
          <p:cNvPr id="341" name="TextBox 340"/>
          <p:cNvSpPr txBox="1"/>
          <p:nvPr/>
        </p:nvSpPr>
        <p:spPr>
          <a:xfrm>
            <a:off x="555806" y="2979886"/>
            <a:ext cx="1981200" cy="1077218"/>
          </a:xfrm>
          <a:prstGeom prst="rect">
            <a:avLst/>
          </a:prstGeom>
          <a:noFill/>
        </p:spPr>
        <p:txBody>
          <a:bodyPr wrap="square" rtlCol="0">
            <a:spAutoFit/>
          </a:bodyPr>
          <a:lstStyle/>
          <a:p>
            <a:r>
              <a:rPr lang="en-US" altLang="ko-KR" sz="1600" b="1" dirty="0" smtClean="0">
                <a:latin typeface="Calibri" pitchFamily="34" charset="0"/>
                <a:cs typeface="Calibri" pitchFamily="34" charset="0"/>
              </a:rPr>
              <a:t>x86</a:t>
            </a:r>
            <a:r>
              <a:rPr lang="ko-KR" altLang="en-US" sz="1600" b="1" dirty="0" smtClean="0">
                <a:latin typeface="Calibri" pitchFamily="34" charset="0"/>
                <a:cs typeface="Calibri" pitchFamily="34" charset="0"/>
              </a:rPr>
              <a:t> </a:t>
            </a:r>
            <a:r>
              <a:rPr lang="en-US" altLang="ko-KR" sz="1600" b="1" dirty="0" err="1" smtClean="0">
                <a:latin typeface="Calibri" pitchFamily="34" charset="0"/>
                <a:cs typeface="Calibri" pitchFamily="34" charset="0"/>
              </a:rPr>
              <a:t>Xen</a:t>
            </a:r>
            <a:r>
              <a:rPr lang="en-US" altLang="ko-KR" sz="1600" b="1" dirty="0" smtClean="0">
                <a:latin typeface="Calibri" pitchFamily="34" charset="0"/>
                <a:cs typeface="Calibri" pitchFamily="34" charset="0"/>
              </a:rPr>
              <a:t> Hypervisor </a:t>
            </a:r>
          </a:p>
          <a:p>
            <a:r>
              <a:rPr lang="en-US" altLang="ko-KR" sz="1600" b="1" dirty="0" smtClean="0">
                <a:latin typeface="Calibri" pitchFamily="34" charset="0"/>
                <a:cs typeface="Calibri" pitchFamily="34" charset="0"/>
              </a:rPr>
              <a:t>Release</a:t>
            </a:r>
          </a:p>
          <a:p>
            <a:r>
              <a:rPr lang="en-US" altLang="ko-KR" sz="1600" dirty="0" smtClean="0">
                <a:latin typeface="Calibri" pitchFamily="34" charset="0"/>
                <a:cs typeface="Calibri" pitchFamily="34" charset="0"/>
              </a:rPr>
              <a:t>(Cambridge University)</a:t>
            </a:r>
            <a:endParaRPr lang="ko-KR" altLang="en-US" sz="1600" dirty="0">
              <a:latin typeface="Calibri" pitchFamily="34" charset="0"/>
              <a:cs typeface="Calibri" pitchFamily="34" charset="0"/>
            </a:endParaRPr>
          </a:p>
        </p:txBody>
      </p:sp>
      <p:sp>
        <p:nvSpPr>
          <p:cNvPr id="342" name="타원 20"/>
          <p:cNvSpPr/>
          <p:nvPr/>
        </p:nvSpPr>
        <p:spPr>
          <a:xfrm>
            <a:off x="3613594" y="2617662"/>
            <a:ext cx="214314" cy="214314"/>
          </a:xfrm>
          <a:prstGeom prst="ellipse">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itchFamily="34" charset="0"/>
              <a:cs typeface="Calibri" pitchFamily="34" charset="0"/>
            </a:endParaRPr>
          </a:p>
        </p:txBody>
      </p:sp>
      <p:sp>
        <p:nvSpPr>
          <p:cNvPr id="343" name="TextBox 342"/>
          <p:cNvSpPr txBox="1"/>
          <p:nvPr/>
        </p:nvSpPr>
        <p:spPr>
          <a:xfrm>
            <a:off x="2330826" y="2979886"/>
            <a:ext cx="1595718" cy="1323439"/>
          </a:xfrm>
          <a:prstGeom prst="rect">
            <a:avLst/>
          </a:prstGeom>
          <a:noFill/>
        </p:spPr>
        <p:txBody>
          <a:bodyPr wrap="square" rtlCol="0">
            <a:spAutoFit/>
          </a:bodyPr>
          <a:lstStyle/>
          <a:p>
            <a:r>
              <a:rPr lang="en-US" altLang="ko-KR" sz="1600" b="1" dirty="0" err="1" smtClean="0">
                <a:latin typeface="Calibri" pitchFamily="34" charset="0"/>
                <a:cs typeface="Calibri" pitchFamily="34" charset="0"/>
              </a:rPr>
              <a:t>Xen</a:t>
            </a:r>
            <a:r>
              <a:rPr lang="en-US" altLang="ko-KR" sz="1600" b="1" dirty="0" smtClean="0">
                <a:latin typeface="Calibri" pitchFamily="34" charset="0"/>
                <a:cs typeface="Calibri" pitchFamily="34" charset="0"/>
              </a:rPr>
              <a:t> ARM 1</a:t>
            </a:r>
            <a:r>
              <a:rPr lang="en-US" altLang="ko-KR" sz="1600" b="1" baseline="30000" dirty="0" smtClean="0">
                <a:latin typeface="Calibri" pitchFamily="34" charset="0"/>
                <a:cs typeface="Calibri" pitchFamily="34" charset="0"/>
              </a:rPr>
              <a:t>st</a:t>
            </a:r>
            <a:r>
              <a:rPr lang="en-US" altLang="ko-KR" sz="1600" b="1" dirty="0" smtClean="0">
                <a:latin typeface="Calibri" pitchFamily="34" charset="0"/>
                <a:cs typeface="Calibri" pitchFamily="34" charset="0"/>
              </a:rPr>
              <a:t> Release: </a:t>
            </a:r>
            <a:r>
              <a:rPr lang="en-US" altLang="ko-KR" sz="1600" dirty="0" smtClean="0">
                <a:latin typeface="Calibri" pitchFamily="34" charset="0"/>
                <a:cs typeface="Calibri" pitchFamily="34" charset="0"/>
              </a:rPr>
              <a:t>ARM9</a:t>
            </a:r>
            <a:r>
              <a:rPr lang="ko-KR" altLang="en-US"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Xen</a:t>
            </a:r>
            <a:r>
              <a:rPr lang="en-US" altLang="ko-KR" sz="1600" dirty="0" smtClean="0">
                <a:latin typeface="Calibri" pitchFamily="34" charset="0"/>
                <a:cs typeface="Calibri" pitchFamily="34" charset="0"/>
              </a:rPr>
              <a:t> Hypervisor,</a:t>
            </a:r>
            <a:r>
              <a:rPr lang="ko-KR" altLang="en-US" sz="1600" dirty="0" smtClean="0">
                <a:latin typeface="Calibri" pitchFamily="34" charset="0"/>
                <a:cs typeface="Calibri" pitchFamily="34" charset="0"/>
              </a:rPr>
              <a:t> </a:t>
            </a:r>
            <a:r>
              <a:rPr lang="en-US" altLang="ko-KR" sz="1600" dirty="0" smtClean="0">
                <a:latin typeface="Calibri" pitchFamily="34" charset="0"/>
                <a:cs typeface="Calibri" pitchFamily="34" charset="0"/>
              </a:rPr>
              <a:t>Mini-OS (Samsung)</a:t>
            </a:r>
            <a:endParaRPr lang="ko-KR" altLang="en-US" sz="1600" dirty="0">
              <a:latin typeface="Calibri" pitchFamily="34" charset="0"/>
              <a:cs typeface="Calibri" pitchFamily="34" charset="0"/>
            </a:endParaRPr>
          </a:p>
        </p:txBody>
      </p:sp>
      <p:sp>
        <p:nvSpPr>
          <p:cNvPr id="344" name="타원 22"/>
          <p:cNvSpPr/>
          <p:nvPr/>
        </p:nvSpPr>
        <p:spPr>
          <a:xfrm>
            <a:off x="4513708" y="2617662"/>
            <a:ext cx="214314" cy="214314"/>
          </a:xfrm>
          <a:prstGeom prst="ellipse">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itchFamily="34" charset="0"/>
              <a:cs typeface="Calibri" pitchFamily="34" charset="0"/>
            </a:endParaRPr>
          </a:p>
        </p:txBody>
      </p:sp>
      <p:sp>
        <p:nvSpPr>
          <p:cNvPr id="345" name="TextBox 344"/>
          <p:cNvSpPr txBox="1"/>
          <p:nvPr/>
        </p:nvSpPr>
        <p:spPr>
          <a:xfrm>
            <a:off x="3944472" y="2979886"/>
            <a:ext cx="1703293" cy="1569660"/>
          </a:xfrm>
          <a:prstGeom prst="rect">
            <a:avLst/>
          </a:prstGeom>
          <a:noFill/>
        </p:spPr>
        <p:txBody>
          <a:bodyPr wrap="square" rtlCol="0">
            <a:spAutoFit/>
          </a:bodyPr>
          <a:lstStyle/>
          <a:p>
            <a:r>
              <a:rPr lang="en-US" altLang="ko-KR" sz="1600" b="1" dirty="0" err="1" smtClean="0">
                <a:latin typeface="Calibri" pitchFamily="34" charset="0"/>
                <a:cs typeface="Calibri" pitchFamily="34" charset="0"/>
              </a:rPr>
              <a:t>Xen</a:t>
            </a:r>
            <a:r>
              <a:rPr lang="en-US" altLang="ko-KR" sz="1600" b="1" dirty="0" smtClean="0">
                <a:latin typeface="Calibri" pitchFamily="34" charset="0"/>
                <a:cs typeface="Calibri" pitchFamily="34" charset="0"/>
              </a:rPr>
              <a:t> ARM 2</a:t>
            </a:r>
            <a:r>
              <a:rPr lang="en-US" altLang="ko-KR" sz="1600" b="1" baseline="30000" dirty="0" smtClean="0">
                <a:latin typeface="Calibri" pitchFamily="34" charset="0"/>
                <a:cs typeface="Calibri" pitchFamily="34" charset="0"/>
              </a:rPr>
              <a:t>nd</a:t>
            </a:r>
            <a:r>
              <a:rPr lang="en-US" altLang="ko-KR" sz="1600" b="1" dirty="0" smtClean="0">
                <a:latin typeface="Calibri" pitchFamily="34" charset="0"/>
                <a:cs typeface="Calibri" pitchFamily="34" charset="0"/>
              </a:rPr>
              <a:t>  Release: </a:t>
            </a:r>
            <a:r>
              <a:rPr lang="en-US" altLang="ko-KR" sz="1600" dirty="0" err="1" smtClean="0">
                <a:latin typeface="Calibri" pitchFamily="34" charset="0"/>
                <a:cs typeface="Calibri" pitchFamily="34" charset="0"/>
              </a:rPr>
              <a:t>Paravirtualized</a:t>
            </a:r>
            <a:r>
              <a:rPr lang="en-US" altLang="ko-KR" sz="1600" dirty="0" smtClean="0">
                <a:latin typeface="Calibri" pitchFamily="34" charset="0"/>
                <a:cs typeface="Calibri" pitchFamily="34" charset="0"/>
              </a:rPr>
              <a:t> Linux kernel (v2.6.24), </a:t>
            </a:r>
            <a:r>
              <a:rPr lang="en-US" altLang="ko-KR" sz="1600" dirty="0" err="1" smtClean="0">
                <a:latin typeface="Calibri" pitchFamily="34" charset="0"/>
                <a:cs typeface="Calibri" pitchFamily="34" charset="0"/>
              </a:rPr>
              <a:t>Xen</a:t>
            </a:r>
            <a:r>
              <a:rPr lang="en-US" altLang="ko-KR" sz="1600" dirty="0" smtClean="0">
                <a:latin typeface="Calibri" pitchFamily="34" charset="0"/>
                <a:cs typeface="Calibri" pitchFamily="34" charset="0"/>
              </a:rPr>
              <a:t> tool </a:t>
            </a:r>
          </a:p>
          <a:p>
            <a:r>
              <a:rPr lang="en-US" altLang="ko-KR" sz="1600" dirty="0" smtClean="0">
                <a:latin typeface="Calibri" pitchFamily="34" charset="0"/>
                <a:cs typeface="Calibri" pitchFamily="34" charset="0"/>
              </a:rPr>
              <a:t>(Samsung)</a:t>
            </a:r>
            <a:endParaRPr lang="ko-KR" altLang="en-US" sz="1600" dirty="0">
              <a:latin typeface="Calibri" pitchFamily="34" charset="0"/>
              <a:cs typeface="Calibri" pitchFamily="34" charset="0"/>
            </a:endParaRPr>
          </a:p>
        </p:txBody>
      </p:sp>
      <p:sp>
        <p:nvSpPr>
          <p:cNvPr id="346" name="타원 24"/>
          <p:cNvSpPr/>
          <p:nvPr/>
        </p:nvSpPr>
        <p:spPr>
          <a:xfrm>
            <a:off x="6980672" y="2631948"/>
            <a:ext cx="214314" cy="214314"/>
          </a:xfrm>
          <a:prstGeom prst="ellipse">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itchFamily="34" charset="0"/>
              <a:cs typeface="Calibri" pitchFamily="34" charset="0"/>
            </a:endParaRPr>
          </a:p>
        </p:txBody>
      </p:sp>
      <p:sp>
        <p:nvSpPr>
          <p:cNvPr id="347" name="TextBox 346"/>
          <p:cNvSpPr txBox="1"/>
          <p:nvPr/>
        </p:nvSpPr>
        <p:spPr>
          <a:xfrm>
            <a:off x="7212082" y="2979886"/>
            <a:ext cx="1645042" cy="1323439"/>
          </a:xfrm>
          <a:prstGeom prst="rect">
            <a:avLst/>
          </a:prstGeom>
          <a:noFill/>
        </p:spPr>
        <p:txBody>
          <a:bodyPr wrap="square" rtlCol="0">
            <a:spAutoFit/>
          </a:bodyPr>
          <a:lstStyle/>
          <a:p>
            <a:r>
              <a:rPr lang="en-US" altLang="ko-KR" sz="1600" b="1" dirty="0" err="1" smtClean="0">
                <a:latin typeface="Calibri" pitchFamily="34" charset="0"/>
                <a:cs typeface="Calibri" pitchFamily="34" charset="0"/>
              </a:rPr>
              <a:t>Xen</a:t>
            </a:r>
            <a:r>
              <a:rPr lang="en-US" altLang="ko-KR" sz="1600" b="1" dirty="0" smtClean="0">
                <a:latin typeface="Calibri" pitchFamily="34" charset="0"/>
                <a:cs typeface="Calibri" pitchFamily="34" charset="0"/>
              </a:rPr>
              <a:t> ARM 4</a:t>
            </a:r>
            <a:r>
              <a:rPr lang="en-US" altLang="ko-KR" sz="1600" b="1" baseline="30000" dirty="0" smtClean="0">
                <a:latin typeface="Calibri" pitchFamily="34" charset="0"/>
                <a:cs typeface="Calibri" pitchFamily="34" charset="0"/>
              </a:rPr>
              <a:t>th</a:t>
            </a:r>
            <a:r>
              <a:rPr lang="en-US" altLang="ko-KR" sz="1600" b="1" dirty="0" smtClean="0">
                <a:latin typeface="Calibri" pitchFamily="34" charset="0"/>
                <a:cs typeface="Calibri" pitchFamily="34" charset="0"/>
              </a:rPr>
              <a:t>  Release: </a:t>
            </a:r>
            <a:r>
              <a:rPr lang="en-US" altLang="ko-KR" sz="1600" dirty="0" smtClean="0">
                <a:latin typeface="Calibri" pitchFamily="34" charset="0"/>
                <a:cs typeface="Calibri" pitchFamily="34" charset="0"/>
              </a:rPr>
              <a:t>Performance Optimization (Samsung)</a:t>
            </a:r>
            <a:endParaRPr lang="ko-KR" altLang="en-US" sz="1600" dirty="0">
              <a:latin typeface="Calibri" pitchFamily="34" charset="0"/>
              <a:cs typeface="Calibri" pitchFamily="34" charset="0"/>
            </a:endParaRPr>
          </a:p>
        </p:txBody>
      </p:sp>
      <p:sp>
        <p:nvSpPr>
          <p:cNvPr id="348" name="타원 26"/>
          <p:cNvSpPr/>
          <p:nvPr/>
        </p:nvSpPr>
        <p:spPr>
          <a:xfrm>
            <a:off x="6147234" y="2617662"/>
            <a:ext cx="214314" cy="214314"/>
          </a:xfrm>
          <a:prstGeom prst="ellipse">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itchFamily="34" charset="0"/>
              <a:cs typeface="Calibri" pitchFamily="34" charset="0"/>
            </a:endParaRPr>
          </a:p>
        </p:txBody>
      </p:sp>
      <p:sp>
        <p:nvSpPr>
          <p:cNvPr id="349" name="TextBox 348"/>
          <p:cNvSpPr txBox="1"/>
          <p:nvPr/>
        </p:nvSpPr>
        <p:spPr>
          <a:xfrm>
            <a:off x="5734853" y="2979886"/>
            <a:ext cx="1616198" cy="1323439"/>
          </a:xfrm>
          <a:prstGeom prst="rect">
            <a:avLst/>
          </a:prstGeom>
          <a:noFill/>
        </p:spPr>
        <p:txBody>
          <a:bodyPr wrap="square" rtlCol="0">
            <a:spAutoFit/>
          </a:bodyPr>
          <a:lstStyle/>
          <a:p>
            <a:r>
              <a:rPr lang="en-US" altLang="ko-KR" sz="1600" b="1" dirty="0" err="1" smtClean="0">
                <a:latin typeface="Calibri" pitchFamily="34" charset="0"/>
                <a:cs typeface="Calibri" pitchFamily="34" charset="0"/>
              </a:rPr>
              <a:t>Xen</a:t>
            </a:r>
            <a:r>
              <a:rPr lang="en-US" altLang="ko-KR" sz="1600" b="1" dirty="0" smtClean="0">
                <a:latin typeface="Calibri" pitchFamily="34" charset="0"/>
                <a:cs typeface="Calibri" pitchFamily="34" charset="0"/>
              </a:rPr>
              <a:t> ARM 3</a:t>
            </a:r>
            <a:r>
              <a:rPr lang="en-US" altLang="ko-KR" sz="1600" b="1" baseline="30000" dirty="0" smtClean="0">
                <a:latin typeface="Calibri" pitchFamily="34" charset="0"/>
                <a:cs typeface="Calibri" pitchFamily="34" charset="0"/>
              </a:rPr>
              <a:t>rd</a:t>
            </a:r>
            <a:r>
              <a:rPr lang="en-US" altLang="ko-KR" sz="1600" b="1" dirty="0" smtClean="0">
                <a:latin typeface="Calibri" pitchFamily="34" charset="0"/>
                <a:cs typeface="Calibri" pitchFamily="34" charset="0"/>
              </a:rPr>
              <a:t>  Release: </a:t>
            </a:r>
            <a:endParaRPr lang="en-US" altLang="ko-KR" sz="1600" dirty="0" smtClean="0">
              <a:latin typeface="Calibri" pitchFamily="34" charset="0"/>
              <a:cs typeface="Calibri" pitchFamily="34" charset="0"/>
            </a:endParaRPr>
          </a:p>
          <a:p>
            <a:r>
              <a:rPr lang="en-US" altLang="ko-KR" sz="1600" dirty="0" smtClean="0">
                <a:latin typeface="Calibri" pitchFamily="34" charset="0"/>
                <a:cs typeface="Calibri" pitchFamily="34" charset="0"/>
              </a:rPr>
              <a:t>ARM11MPCore Support</a:t>
            </a:r>
          </a:p>
          <a:p>
            <a:r>
              <a:rPr lang="en-US" altLang="ko-KR" sz="1600" dirty="0" smtClean="0">
                <a:latin typeface="Calibri" pitchFamily="34" charset="0"/>
                <a:cs typeface="Calibri" pitchFamily="34" charset="0"/>
              </a:rPr>
              <a:t>(Samsung)</a:t>
            </a:r>
            <a:endParaRPr lang="ko-KR" altLang="en-US" sz="1600" dirty="0">
              <a:latin typeface="Calibri" pitchFamily="34" charset="0"/>
              <a:cs typeface="Calibri" pitchFamily="34" charset="0"/>
            </a:endParaRPr>
          </a:p>
        </p:txBody>
      </p:sp>
      <p:cxnSp>
        <p:nvCxnSpPr>
          <p:cNvPr id="350" name="직선 연결선 30"/>
          <p:cNvCxnSpPr/>
          <p:nvPr/>
        </p:nvCxnSpPr>
        <p:spPr>
          <a:xfrm rot="5400000">
            <a:off x="7464075" y="2715295"/>
            <a:ext cx="50006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351" name="TextBox 350"/>
          <p:cNvSpPr txBox="1"/>
          <p:nvPr/>
        </p:nvSpPr>
        <p:spPr>
          <a:xfrm>
            <a:off x="7347132" y="1999101"/>
            <a:ext cx="752460" cy="523220"/>
          </a:xfrm>
          <a:prstGeom prst="rect">
            <a:avLst/>
          </a:prstGeom>
          <a:noFill/>
        </p:spPr>
        <p:txBody>
          <a:bodyPr wrap="square" rtlCol="0">
            <a:spAutoFit/>
          </a:bodyPr>
          <a:lstStyle/>
          <a:p>
            <a:r>
              <a:rPr lang="en-US" altLang="ko-KR" sz="2800" b="1" dirty="0" smtClean="0">
                <a:latin typeface="Calibri" pitchFamily="34" charset="0"/>
                <a:cs typeface="Calibri" pitchFamily="34" charset="0"/>
              </a:rPr>
              <a:t>‘11</a:t>
            </a:r>
            <a:endParaRPr lang="ko-KR" altLang="en-US" sz="2800" b="1" dirty="0">
              <a:latin typeface="Calibri" pitchFamily="34" charset="0"/>
              <a:cs typeface="Calibri" pitchFamily="34" charset="0"/>
            </a:endParaRPr>
          </a:p>
        </p:txBody>
      </p:sp>
      <p:sp>
        <p:nvSpPr>
          <p:cNvPr id="352" name="타원 32"/>
          <p:cNvSpPr/>
          <p:nvPr/>
        </p:nvSpPr>
        <p:spPr>
          <a:xfrm>
            <a:off x="8476108" y="2617662"/>
            <a:ext cx="214314" cy="214314"/>
          </a:xfrm>
          <a:prstGeom prst="ellipse">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itchFamily="34" charset="0"/>
              <a:cs typeface="Calibri" pitchFamily="34" charset="0"/>
            </a:endParaRPr>
          </a:p>
        </p:txBody>
      </p:sp>
      <p:sp>
        <p:nvSpPr>
          <p:cNvPr id="353" name="TextBox 352"/>
          <p:cNvSpPr txBox="1"/>
          <p:nvPr/>
        </p:nvSpPr>
        <p:spPr>
          <a:xfrm>
            <a:off x="8610578" y="2979886"/>
            <a:ext cx="1788477" cy="1077218"/>
          </a:xfrm>
          <a:prstGeom prst="rect">
            <a:avLst/>
          </a:prstGeom>
          <a:noFill/>
        </p:spPr>
        <p:txBody>
          <a:bodyPr wrap="square" rtlCol="0">
            <a:spAutoFit/>
          </a:bodyPr>
          <a:lstStyle/>
          <a:p>
            <a:r>
              <a:rPr lang="en-US" altLang="ko-KR" sz="1600" b="1" dirty="0" err="1" smtClean="0">
                <a:latin typeface="Calibri" pitchFamily="34" charset="0"/>
                <a:cs typeface="Calibri" pitchFamily="34" charset="0"/>
              </a:rPr>
              <a:t>Xen</a:t>
            </a:r>
            <a:r>
              <a:rPr lang="en-US" altLang="ko-KR" sz="1600" b="1" dirty="0" smtClean="0">
                <a:latin typeface="Calibri" pitchFamily="34" charset="0"/>
                <a:cs typeface="Calibri" pitchFamily="34" charset="0"/>
              </a:rPr>
              <a:t> ARM 5</a:t>
            </a:r>
            <a:r>
              <a:rPr lang="en-US" altLang="ko-KR" sz="1600" b="1" baseline="30000" dirty="0" smtClean="0">
                <a:latin typeface="Calibri" pitchFamily="34" charset="0"/>
                <a:cs typeface="Calibri" pitchFamily="34" charset="0"/>
              </a:rPr>
              <a:t>th</a:t>
            </a:r>
            <a:r>
              <a:rPr lang="en-US" altLang="ko-KR" sz="1600" b="1" dirty="0" smtClean="0">
                <a:latin typeface="Calibri" pitchFamily="34" charset="0"/>
                <a:cs typeface="Calibri" pitchFamily="34" charset="0"/>
              </a:rPr>
              <a:t>  Release: </a:t>
            </a:r>
            <a:r>
              <a:rPr lang="en-US" altLang="ko-KR" sz="1600" dirty="0" smtClean="0">
                <a:latin typeface="Calibri" pitchFamily="34" charset="0"/>
                <a:cs typeface="Calibri" pitchFamily="34" charset="0"/>
              </a:rPr>
              <a:t>Cortex-A9 </a:t>
            </a:r>
            <a:r>
              <a:rPr lang="en-US" altLang="ko-KR" sz="1600" dirty="0" err="1" smtClean="0">
                <a:latin typeface="Calibri" pitchFamily="34" charset="0"/>
                <a:cs typeface="Calibri" pitchFamily="34" charset="0"/>
              </a:rPr>
              <a:t>MPCore</a:t>
            </a:r>
            <a:r>
              <a:rPr lang="en-US" altLang="ko-KR" sz="1600" dirty="0" smtClean="0">
                <a:latin typeface="Calibri" pitchFamily="34" charset="0"/>
                <a:cs typeface="Calibri" pitchFamily="34" charset="0"/>
              </a:rPr>
              <a:t> Support</a:t>
            </a:r>
          </a:p>
          <a:p>
            <a:r>
              <a:rPr lang="en-US" altLang="ko-KR" sz="1600" dirty="0" smtClean="0">
                <a:latin typeface="Calibri" pitchFamily="34" charset="0"/>
                <a:cs typeface="Calibri" pitchFamily="34" charset="0"/>
              </a:rPr>
              <a:t>(Samsung)</a:t>
            </a:r>
            <a:endParaRPr lang="ko-KR" altLang="en-US" sz="1600" dirty="0">
              <a:latin typeface="Calibri" pitchFamily="34" charset="0"/>
              <a:cs typeface="Calibri" pitchFamily="34" charset="0"/>
            </a:endParaRPr>
          </a:p>
        </p:txBody>
      </p:sp>
      <p:sp>
        <p:nvSpPr>
          <p:cNvPr id="354" name="Content Placeholder 2"/>
          <p:cNvSpPr>
            <a:spLocks noGrp="1"/>
          </p:cNvSpPr>
          <p:nvPr>
            <p:ph idx="1"/>
          </p:nvPr>
        </p:nvSpPr>
        <p:spPr>
          <a:xfrm>
            <a:off x="914043" y="4625793"/>
            <a:ext cx="9502945" cy="1488136"/>
          </a:xfrm>
        </p:spPr>
        <p:txBody>
          <a:bodyPr/>
          <a:lstStyle/>
          <a:p>
            <a:pPr marL="0" indent="0">
              <a:buNone/>
            </a:pPr>
            <a:r>
              <a:rPr lang="en-GB" sz="2400" dirty="0" smtClean="0"/>
              <a:t>More information:</a:t>
            </a:r>
          </a:p>
          <a:p>
            <a:pPr lvl="1"/>
            <a:r>
              <a:rPr lang="en-GB" sz="2000" dirty="0" smtClean="0">
                <a:hlinkClick r:id="rId3"/>
              </a:rPr>
              <a:t>wiki.xen.org/wiki/Xen ARM (PV) </a:t>
            </a:r>
            <a:r>
              <a:rPr lang="en-GB" sz="2000" dirty="0" smtClean="0"/>
              <a:t>&amp; </a:t>
            </a:r>
            <a:r>
              <a:rPr lang="en-GB" sz="2000" dirty="0" smtClean="0">
                <a:hlinkClick r:id="rId4"/>
              </a:rPr>
              <a:t>xen-arm mailing list</a:t>
            </a:r>
            <a:endParaRPr lang="en-GB" sz="2000" dirty="0" smtClean="0"/>
          </a:p>
          <a:p>
            <a:pPr lvl="2"/>
            <a:r>
              <a:rPr lang="en-GB" sz="1800" dirty="0"/>
              <a:t>Good overview in slides and papers links </a:t>
            </a:r>
            <a:r>
              <a:rPr lang="en-GB" sz="1800" dirty="0" smtClean="0"/>
              <a:t>section</a:t>
            </a:r>
            <a:endParaRPr lang="en-GB" sz="1800" dirty="0"/>
          </a:p>
          <a:p>
            <a:pPr lvl="1"/>
            <a:r>
              <a:rPr lang="en-GB" sz="2000" dirty="0" smtClean="0">
                <a:hlinkClick r:id="rId5"/>
              </a:rPr>
              <a:t>wiki.xen.org/wiki/Xen_ARMv7_with_Virtualization_Extensions</a:t>
            </a:r>
            <a:endParaRPr lang="en-GB" sz="2000" dirty="0" smtClean="0"/>
          </a:p>
        </p:txBody>
      </p:sp>
    </p:spTree>
    <p:extLst>
      <p:ext uri="{BB962C8B-B14F-4D97-AF65-F5344CB8AC3E}">
        <p14:creationId xmlns:p14="http://schemas.microsoft.com/office/powerpoint/2010/main" val="783381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Rectangle 3"/>
          <p:cNvSpPr>
            <a:spLocks noGrp="1" noChangeArrowheads="1"/>
          </p:cNvSpPr>
          <p:nvPr>
            <p:ph idx="1"/>
          </p:nvPr>
        </p:nvSpPr>
        <p:spPr>
          <a:xfrm>
            <a:off x="914043" y="1809238"/>
            <a:ext cx="10883510" cy="4466055"/>
          </a:xfrm>
        </p:spPr>
        <p:txBody>
          <a:bodyPr/>
          <a:lstStyle/>
          <a:p>
            <a:pPr>
              <a:lnSpc>
                <a:spcPct val="90000"/>
              </a:lnSpc>
            </a:pPr>
            <a:r>
              <a:rPr lang="en-GB" dirty="0"/>
              <a:t>Smart</a:t>
            </a:r>
            <a:r>
              <a:rPr lang="en-GB" sz="3600" dirty="0"/>
              <a:t> </a:t>
            </a:r>
            <a:r>
              <a:rPr lang="en-GB" dirty="0"/>
              <a:t>Phones</a:t>
            </a:r>
          </a:p>
          <a:p>
            <a:pPr lvl="1"/>
            <a:r>
              <a:rPr lang="en-US" altLang="ko-KR" sz="2400" b="1" u="sng" dirty="0"/>
              <a:t>HW Consolidation:</a:t>
            </a:r>
            <a:r>
              <a:rPr lang="en-US" altLang="ko-KR" sz="2400" b="1" dirty="0"/>
              <a:t> </a:t>
            </a:r>
            <a:r>
              <a:rPr lang="en-US" altLang="ko-KR" sz="2400" dirty="0"/>
              <a:t>AP(Application Processor) and</a:t>
            </a:r>
            <a:r>
              <a:rPr lang="ko-KR" altLang="en-US" sz="2400" dirty="0"/>
              <a:t> </a:t>
            </a:r>
            <a:r>
              <a:rPr lang="en-US" altLang="ko-KR" sz="2400" dirty="0"/>
              <a:t>BP(Baseband Processor) can share multicore ARM CPU </a:t>
            </a:r>
            <a:r>
              <a:rPr lang="en-US" altLang="ko-KR" sz="2400" dirty="0" err="1"/>
              <a:t>SoC</a:t>
            </a:r>
            <a:r>
              <a:rPr lang="en-US" altLang="ko-KR" sz="2400" dirty="0"/>
              <a:t> in order to run both Linux and Real-time OS efficiently</a:t>
            </a:r>
          </a:p>
          <a:p>
            <a:pPr lvl="1"/>
            <a:r>
              <a:rPr lang="en-US" altLang="ko-KR" sz="2400" b="1" u="sng" dirty="0"/>
              <a:t>OS</a:t>
            </a:r>
            <a:r>
              <a:rPr lang="ko-KR" altLang="en-US" sz="2400" b="1" u="sng" dirty="0"/>
              <a:t> </a:t>
            </a:r>
            <a:r>
              <a:rPr lang="en-US" altLang="ko-KR" sz="2400" b="1" u="sng" dirty="0"/>
              <a:t>Isolation: </a:t>
            </a:r>
            <a:r>
              <a:rPr lang="en-US" altLang="ko-KR" sz="2400" dirty="0"/>
              <a:t>important call services can be effectively separated from downloaded third party applications by Xen ARM combined with access control</a:t>
            </a:r>
          </a:p>
          <a:p>
            <a:pPr lvl="1"/>
            <a:r>
              <a:rPr lang="en-US" altLang="ko-KR" sz="2400" b="1" u="sng" dirty="0"/>
              <a:t>Rich User Experience:</a:t>
            </a:r>
            <a:r>
              <a:rPr lang="en-US" altLang="ko-KR" sz="2400" dirty="0"/>
              <a:t> multiple OS domains can run concurrently on a single smartphone</a:t>
            </a:r>
          </a:p>
          <a:p>
            <a:pPr>
              <a:lnSpc>
                <a:spcPct val="90000"/>
              </a:lnSpc>
            </a:pPr>
            <a:r>
              <a:rPr lang="en-GB" dirty="0"/>
              <a:t>Client Virtualization: </a:t>
            </a:r>
            <a:r>
              <a:rPr lang="en-GB" dirty="0" err="1"/>
              <a:t>Qubes</a:t>
            </a:r>
            <a:r>
              <a:rPr lang="en-GB" dirty="0"/>
              <a:t> OS / </a:t>
            </a:r>
            <a:r>
              <a:rPr lang="en-GB" dirty="0" err="1"/>
              <a:t>XenClient</a:t>
            </a:r>
            <a:r>
              <a:rPr lang="en-GB" dirty="0"/>
              <a:t> / </a:t>
            </a:r>
            <a:r>
              <a:rPr lang="en-GB" dirty="0" err="1"/>
              <a:t>XenClient</a:t>
            </a:r>
            <a:r>
              <a:rPr lang="en-GB" dirty="0"/>
              <a:t> XT</a:t>
            </a:r>
          </a:p>
          <a:p>
            <a:pPr>
              <a:lnSpc>
                <a:spcPct val="90000"/>
              </a:lnSpc>
            </a:pPr>
            <a:r>
              <a:rPr lang="en-GB" dirty="0" smtClean="0"/>
              <a:t>ARM </a:t>
            </a:r>
            <a:r>
              <a:rPr lang="en-GB" dirty="0"/>
              <a:t>based Servers: </a:t>
            </a:r>
            <a:r>
              <a:rPr lang="en-GB" dirty="0" smtClean="0"/>
              <a:t>ARM v7 </a:t>
            </a:r>
            <a:r>
              <a:rPr lang="en-GB" dirty="0"/>
              <a:t>&amp; </a:t>
            </a:r>
            <a:r>
              <a:rPr lang="en-GB" dirty="0" smtClean="0"/>
              <a:t>v8</a:t>
            </a:r>
          </a:p>
        </p:txBody>
      </p:sp>
      <p:sp>
        <p:nvSpPr>
          <p:cNvPr id="194562" name="Rectangle 2"/>
          <p:cNvSpPr>
            <a:spLocks noGrp="1" noChangeArrowheads="1"/>
          </p:cNvSpPr>
          <p:nvPr>
            <p:ph type="title"/>
          </p:nvPr>
        </p:nvSpPr>
        <p:spPr>
          <a:xfrm>
            <a:off x="914400" y="333375"/>
            <a:ext cx="10972800" cy="1144588"/>
          </a:xfrm>
        </p:spPr>
        <p:txBody>
          <a:bodyPr/>
          <a:lstStyle/>
          <a:p>
            <a:r>
              <a:rPr lang="en-GB" sz="5400" dirty="0" smtClean="0"/>
              <a:t>From Mobiles to Laptops to Servers</a:t>
            </a:r>
            <a:endParaRPr lang="en-GB" sz="5400" dirty="0"/>
          </a:p>
        </p:txBody>
      </p:sp>
    </p:spTree>
    <p:extLst>
      <p:ext uri="{BB962C8B-B14F-4D97-AF65-F5344CB8AC3E}">
        <p14:creationId xmlns:p14="http://schemas.microsoft.com/office/powerpoint/2010/main" val="2446062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6000" dirty="0" smtClean="0"/>
              <a:t>Current Developments</a:t>
            </a:r>
            <a:endParaRPr lang="en-GB" sz="6000" dirty="0"/>
          </a:p>
        </p:txBody>
      </p:sp>
      <p:cxnSp>
        <p:nvCxnSpPr>
          <p:cNvPr id="5" name="직선 화살표 연결선 42"/>
          <p:cNvCxnSpPr/>
          <p:nvPr/>
        </p:nvCxnSpPr>
        <p:spPr bwMode="auto">
          <a:xfrm rot="5400000" flipH="1" flipV="1">
            <a:off x="3284278" y="2668964"/>
            <a:ext cx="466614" cy="1588"/>
          </a:xfrm>
          <a:prstGeom prst="straightConnector1">
            <a:avLst/>
          </a:prstGeom>
          <a:solidFill>
            <a:srgbClr val="FF6699"/>
          </a:solidFill>
          <a:ln w="38100" cap="flat" cmpd="sng" algn="ctr">
            <a:solidFill>
              <a:schemeClr val="bg1">
                <a:lumMod val="75000"/>
              </a:schemeClr>
            </a:solidFill>
            <a:prstDash val="sysDot"/>
            <a:round/>
            <a:headEnd type="none" w="med" len="med"/>
            <a:tailEnd type="arrow"/>
          </a:ln>
          <a:effectLst/>
        </p:spPr>
      </p:cxnSp>
      <p:cxnSp>
        <p:nvCxnSpPr>
          <p:cNvPr id="6" name="직선 화살표 연결선 43"/>
          <p:cNvCxnSpPr/>
          <p:nvPr/>
        </p:nvCxnSpPr>
        <p:spPr bwMode="auto">
          <a:xfrm flipH="1" flipV="1">
            <a:off x="5087381" y="2436451"/>
            <a:ext cx="13120" cy="562781"/>
          </a:xfrm>
          <a:prstGeom prst="straightConnector1">
            <a:avLst/>
          </a:prstGeom>
          <a:solidFill>
            <a:srgbClr val="FF6699"/>
          </a:solidFill>
          <a:ln w="38100" cap="flat" cmpd="sng" algn="ctr">
            <a:solidFill>
              <a:schemeClr val="bg1">
                <a:lumMod val="75000"/>
              </a:schemeClr>
            </a:solidFill>
            <a:prstDash val="sysDot"/>
            <a:round/>
            <a:headEnd type="none" w="med" len="med"/>
            <a:tailEnd type="arrow"/>
          </a:ln>
          <a:effectLst/>
        </p:spPr>
      </p:cxnSp>
      <p:cxnSp>
        <p:nvCxnSpPr>
          <p:cNvPr id="7" name="직선 화살표 연결선 48"/>
          <p:cNvCxnSpPr/>
          <p:nvPr/>
        </p:nvCxnSpPr>
        <p:spPr bwMode="auto">
          <a:xfrm rot="5400000" flipH="1" flipV="1">
            <a:off x="6814595" y="2668964"/>
            <a:ext cx="466614" cy="1588"/>
          </a:xfrm>
          <a:prstGeom prst="straightConnector1">
            <a:avLst/>
          </a:prstGeom>
          <a:solidFill>
            <a:srgbClr val="FF6699"/>
          </a:solidFill>
          <a:ln w="38100" cap="flat" cmpd="sng" algn="ctr">
            <a:solidFill>
              <a:schemeClr val="bg1">
                <a:lumMod val="75000"/>
              </a:schemeClr>
            </a:solidFill>
            <a:prstDash val="sysDot"/>
            <a:round/>
            <a:headEnd type="none" w="med" len="med"/>
            <a:tailEnd type="arrow"/>
          </a:ln>
          <a:effectLst/>
        </p:spPr>
      </p:cxnSp>
      <p:cxnSp>
        <p:nvCxnSpPr>
          <p:cNvPr id="8" name="직선 화살표 연결선 9"/>
          <p:cNvCxnSpPr/>
          <p:nvPr/>
        </p:nvCxnSpPr>
        <p:spPr>
          <a:xfrm>
            <a:off x="1120904" y="2343296"/>
            <a:ext cx="8143932" cy="1588"/>
          </a:xfrm>
          <a:prstGeom prst="straightConnector1">
            <a:avLst/>
          </a:prstGeom>
          <a:ln w="476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직선 연결선 10"/>
          <p:cNvCxnSpPr/>
          <p:nvPr/>
        </p:nvCxnSpPr>
        <p:spPr>
          <a:xfrm rot="5400000">
            <a:off x="870871" y="2354160"/>
            <a:ext cx="50006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0" y="1745223"/>
            <a:ext cx="638204" cy="523220"/>
          </a:xfrm>
          <a:prstGeom prst="rect">
            <a:avLst/>
          </a:prstGeom>
          <a:noFill/>
        </p:spPr>
        <p:txBody>
          <a:bodyPr wrap="square" rtlCol="0">
            <a:spAutoFit/>
          </a:bodyPr>
          <a:lstStyle/>
          <a:p>
            <a:r>
              <a:rPr lang="en-US" altLang="ko-KR" sz="2800" b="1" dirty="0" smtClean="0">
                <a:latin typeface="Calibri" pitchFamily="34" charset="0"/>
                <a:cs typeface="Calibri" pitchFamily="34" charset="0"/>
              </a:rPr>
              <a:t>‘11</a:t>
            </a:r>
            <a:endParaRPr lang="ko-KR" altLang="en-US" sz="2800" b="1" dirty="0">
              <a:latin typeface="Calibri" pitchFamily="34" charset="0"/>
              <a:cs typeface="Calibri" pitchFamily="34" charset="0"/>
            </a:endParaRPr>
          </a:p>
        </p:txBody>
      </p:sp>
      <p:cxnSp>
        <p:nvCxnSpPr>
          <p:cNvPr id="11" name="직선 연결선 14"/>
          <p:cNvCxnSpPr/>
          <p:nvPr/>
        </p:nvCxnSpPr>
        <p:spPr>
          <a:xfrm rot="5400000">
            <a:off x="2856833" y="2354160"/>
            <a:ext cx="50006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71764" y="1745223"/>
            <a:ext cx="657236" cy="523220"/>
          </a:xfrm>
          <a:prstGeom prst="rect">
            <a:avLst/>
          </a:prstGeom>
          <a:noFill/>
        </p:spPr>
        <p:txBody>
          <a:bodyPr wrap="square" rtlCol="0">
            <a:spAutoFit/>
          </a:bodyPr>
          <a:lstStyle/>
          <a:p>
            <a:r>
              <a:rPr lang="en-US" altLang="ko-KR" sz="2800" b="1" dirty="0" smtClean="0">
                <a:latin typeface="Calibri" pitchFamily="34" charset="0"/>
                <a:cs typeface="Calibri" pitchFamily="34" charset="0"/>
              </a:rPr>
              <a:t>‘12</a:t>
            </a:r>
            <a:endParaRPr lang="ko-KR" altLang="en-US" sz="2800" b="1" dirty="0">
              <a:latin typeface="Calibri" pitchFamily="34" charset="0"/>
              <a:cs typeface="Calibri" pitchFamily="34" charset="0"/>
            </a:endParaRPr>
          </a:p>
        </p:txBody>
      </p:sp>
      <p:sp>
        <p:nvSpPr>
          <p:cNvPr id="13" name="타원 18"/>
          <p:cNvSpPr/>
          <p:nvPr/>
        </p:nvSpPr>
        <p:spPr>
          <a:xfrm>
            <a:off x="2903182" y="2281382"/>
            <a:ext cx="214314" cy="214314"/>
          </a:xfrm>
          <a:prstGeom prst="ellipse">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itchFamily="34" charset="0"/>
              <a:cs typeface="Calibri" pitchFamily="34" charset="0"/>
            </a:endParaRPr>
          </a:p>
        </p:txBody>
      </p:sp>
      <p:sp>
        <p:nvSpPr>
          <p:cNvPr id="14" name="TextBox 13"/>
          <p:cNvSpPr txBox="1"/>
          <p:nvPr/>
        </p:nvSpPr>
        <p:spPr>
          <a:xfrm>
            <a:off x="1054559" y="2902271"/>
            <a:ext cx="2590800" cy="646331"/>
          </a:xfrm>
          <a:prstGeom prst="rect">
            <a:avLst/>
          </a:prstGeom>
          <a:noFill/>
        </p:spPr>
        <p:txBody>
          <a:bodyPr wrap="square" rtlCol="0">
            <a:spAutoFit/>
          </a:bodyPr>
          <a:lstStyle/>
          <a:p>
            <a:pPr algn="r"/>
            <a:r>
              <a:rPr lang="en-US" altLang="ko-KR" sz="1800" b="1" dirty="0" smtClean="0">
                <a:latin typeface="Calibri" pitchFamily="34" charset="0"/>
                <a:cs typeface="Calibri" pitchFamily="34" charset="0"/>
              </a:rPr>
              <a:t>Finish rebase</a:t>
            </a:r>
            <a:br>
              <a:rPr lang="en-US" altLang="ko-KR" sz="1800" b="1" dirty="0" smtClean="0">
                <a:latin typeface="Calibri" pitchFamily="34" charset="0"/>
                <a:cs typeface="Calibri" pitchFamily="34" charset="0"/>
              </a:rPr>
            </a:br>
            <a:r>
              <a:rPr lang="en-US" altLang="ko-KR" sz="1800" b="1" dirty="0" smtClean="0">
                <a:latin typeface="Calibri" pitchFamily="34" charset="0"/>
                <a:cs typeface="Calibri" pitchFamily="34" charset="0"/>
              </a:rPr>
              <a:t>and new repos</a:t>
            </a:r>
          </a:p>
        </p:txBody>
      </p:sp>
      <p:sp>
        <p:nvSpPr>
          <p:cNvPr id="15" name="타원 20"/>
          <p:cNvSpPr/>
          <p:nvPr/>
        </p:nvSpPr>
        <p:spPr>
          <a:xfrm>
            <a:off x="6945438" y="2267096"/>
            <a:ext cx="214314" cy="214314"/>
          </a:xfrm>
          <a:prstGeom prst="ellipse">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itchFamily="34" charset="0"/>
              <a:cs typeface="Calibri" pitchFamily="34" charset="0"/>
            </a:endParaRPr>
          </a:p>
        </p:txBody>
      </p:sp>
      <p:sp>
        <p:nvSpPr>
          <p:cNvPr id="16" name="TextBox 15"/>
          <p:cNvSpPr txBox="1"/>
          <p:nvPr/>
        </p:nvSpPr>
        <p:spPr>
          <a:xfrm>
            <a:off x="3695373" y="3014649"/>
            <a:ext cx="2514600" cy="646331"/>
          </a:xfrm>
          <a:prstGeom prst="rect">
            <a:avLst/>
          </a:prstGeom>
          <a:noFill/>
        </p:spPr>
        <p:txBody>
          <a:bodyPr wrap="square" rtlCol="0">
            <a:spAutoFit/>
          </a:bodyPr>
          <a:lstStyle/>
          <a:p>
            <a:pPr algn="ctr"/>
            <a:r>
              <a:rPr lang="en-US" altLang="ko-KR" sz="1800" b="1" dirty="0" smtClean="0">
                <a:latin typeface="Calibri" pitchFamily="34" charset="0"/>
                <a:cs typeface="Calibri" pitchFamily="34" charset="0"/>
              </a:rPr>
              <a:t>Cortex-A15 Support</a:t>
            </a:r>
            <a:br>
              <a:rPr lang="en-US" altLang="ko-KR" sz="1800" b="1" dirty="0" smtClean="0">
                <a:latin typeface="Calibri" pitchFamily="34" charset="0"/>
                <a:cs typeface="Calibri" pitchFamily="34" charset="0"/>
              </a:rPr>
            </a:br>
            <a:r>
              <a:rPr lang="en-US" altLang="ko-KR" sz="1800" b="1" dirty="0" smtClean="0">
                <a:latin typeface="Calibri" pitchFamily="34" charset="0"/>
                <a:cs typeface="Calibri" pitchFamily="34" charset="0"/>
              </a:rPr>
              <a:t>(ARM </a:t>
            </a:r>
            <a:r>
              <a:rPr lang="en-US" altLang="ko-KR" sz="1800" b="1" dirty="0" err="1" smtClean="0">
                <a:latin typeface="Calibri" pitchFamily="34" charset="0"/>
                <a:cs typeface="Calibri" pitchFamily="34" charset="0"/>
              </a:rPr>
              <a:t>virt</a:t>
            </a:r>
            <a:r>
              <a:rPr lang="en-US" altLang="ko-KR" sz="1800" b="1" dirty="0" smtClean="0">
                <a:latin typeface="Calibri" pitchFamily="34" charset="0"/>
                <a:cs typeface="Calibri" pitchFamily="34" charset="0"/>
              </a:rPr>
              <a:t> extensions)</a:t>
            </a:r>
          </a:p>
        </p:txBody>
      </p:sp>
      <p:sp>
        <p:nvSpPr>
          <p:cNvPr id="17" name="타원 24"/>
          <p:cNvSpPr/>
          <p:nvPr/>
        </p:nvSpPr>
        <p:spPr>
          <a:xfrm>
            <a:off x="4984677" y="2256327"/>
            <a:ext cx="214314" cy="214314"/>
          </a:xfrm>
          <a:prstGeom prst="ellipse">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itchFamily="34" charset="0"/>
              <a:cs typeface="Calibri" pitchFamily="34" charset="0"/>
            </a:endParaRPr>
          </a:p>
        </p:txBody>
      </p:sp>
      <p:sp>
        <p:nvSpPr>
          <p:cNvPr id="18" name="TextBox 17"/>
          <p:cNvSpPr txBox="1"/>
          <p:nvPr/>
        </p:nvSpPr>
        <p:spPr>
          <a:xfrm>
            <a:off x="6080628" y="2902271"/>
            <a:ext cx="2514600" cy="646331"/>
          </a:xfrm>
          <a:prstGeom prst="rect">
            <a:avLst/>
          </a:prstGeom>
          <a:noFill/>
        </p:spPr>
        <p:txBody>
          <a:bodyPr wrap="square" rtlCol="0">
            <a:spAutoFit/>
          </a:bodyPr>
          <a:lstStyle/>
          <a:p>
            <a:pPr algn="ctr"/>
            <a:r>
              <a:rPr lang="en-US" altLang="ko-KR" sz="1800" b="1" dirty="0" smtClean="0">
                <a:latin typeface="Calibri" pitchFamily="34" charset="0"/>
                <a:cs typeface="Calibri" pitchFamily="34" charset="0"/>
              </a:rPr>
              <a:t>Lightweight version of </a:t>
            </a:r>
          </a:p>
          <a:p>
            <a:pPr algn="ctr"/>
            <a:r>
              <a:rPr lang="en-US" altLang="ko-KR" sz="1800" b="1" dirty="0" err="1" smtClean="0">
                <a:latin typeface="Calibri" pitchFamily="34" charset="0"/>
                <a:cs typeface="Calibri" pitchFamily="34" charset="0"/>
              </a:rPr>
              <a:t>Xen</a:t>
            </a:r>
            <a:r>
              <a:rPr lang="en-US" altLang="ko-KR" sz="1800" b="1" dirty="0" smtClean="0">
                <a:latin typeface="Calibri" pitchFamily="34" charset="0"/>
                <a:cs typeface="Calibri" pitchFamily="34" charset="0"/>
              </a:rPr>
              <a:t> tools</a:t>
            </a:r>
          </a:p>
        </p:txBody>
      </p:sp>
      <p:cxnSp>
        <p:nvCxnSpPr>
          <p:cNvPr id="19" name="직선 연결선 26"/>
          <p:cNvCxnSpPr/>
          <p:nvPr/>
        </p:nvCxnSpPr>
        <p:spPr>
          <a:xfrm rot="5400000">
            <a:off x="7747919" y="2364729"/>
            <a:ext cx="50006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662850" y="1755792"/>
            <a:ext cx="657236" cy="523220"/>
          </a:xfrm>
          <a:prstGeom prst="rect">
            <a:avLst/>
          </a:prstGeom>
          <a:noFill/>
        </p:spPr>
        <p:txBody>
          <a:bodyPr wrap="square" rtlCol="0">
            <a:spAutoFit/>
          </a:bodyPr>
          <a:lstStyle/>
          <a:p>
            <a:r>
              <a:rPr lang="en-US" altLang="ko-KR" sz="2800" b="1" dirty="0" smtClean="0">
                <a:latin typeface="Calibri" pitchFamily="34" charset="0"/>
                <a:cs typeface="Calibri" pitchFamily="34" charset="0"/>
              </a:rPr>
              <a:t>‘13</a:t>
            </a:r>
            <a:endParaRPr lang="ko-KR" altLang="en-US" sz="2800" b="1" dirty="0">
              <a:latin typeface="Calibri" pitchFamily="34" charset="0"/>
              <a:cs typeface="Calibri" pitchFamily="34" charset="0"/>
            </a:endParaRPr>
          </a:p>
        </p:txBody>
      </p:sp>
      <p:sp>
        <p:nvSpPr>
          <p:cNvPr id="21" name="AutoShape 34"/>
          <p:cNvSpPr>
            <a:spLocks noChangeArrowheads="1"/>
          </p:cNvSpPr>
          <p:nvPr/>
        </p:nvSpPr>
        <p:spPr bwMode="auto">
          <a:xfrm>
            <a:off x="1041274" y="3960191"/>
            <a:ext cx="10280442" cy="2705303"/>
          </a:xfrm>
          <a:prstGeom prst="roundRect">
            <a:avLst>
              <a:gd name="adj" fmla="val 3088"/>
            </a:avLst>
          </a:prstGeom>
          <a:solidFill>
            <a:srgbClr val="DDDDDD">
              <a:alpha val="30000"/>
            </a:srgbClr>
          </a:solidFill>
          <a:ln w="19050">
            <a:solidFill>
              <a:srgbClr val="969696"/>
            </a:solidFill>
            <a:round/>
            <a:headEnd/>
            <a:tailEnd/>
          </a:ln>
          <a:effectLst/>
        </p:spPr>
        <p:txBody>
          <a:bodyPr tIns="36000" anchor="ctr">
            <a:normAutofit fontScale="70000" lnSpcReduction="20000"/>
          </a:bodyPr>
          <a:lstStyle/>
          <a:p>
            <a:pPr marL="177800" lvl="1" indent="-177800" eaLnBrk="0" hangingPunct="0">
              <a:spcAft>
                <a:spcPts val="300"/>
              </a:spcAft>
              <a:buClr>
                <a:schemeClr val="tx2"/>
              </a:buClr>
              <a:buSzPct val="95000"/>
              <a:buFont typeface="Wingdings" pitchFamily="2" charset="2"/>
              <a:buChar char="§"/>
              <a:defRPr/>
            </a:pPr>
            <a:endParaRPr lang="en-US" altLang="ko-KR" sz="1400" kern="0" dirty="0" smtClean="0">
              <a:solidFill>
                <a:srgbClr val="003366"/>
              </a:solidFill>
              <a:latin typeface="Calibri" pitchFamily="34" charset="0"/>
              <a:cs typeface="Calibri" pitchFamily="34" charset="0"/>
              <a:sym typeface="Wingdings" pitchFamily="2" charset="2"/>
            </a:endParaRPr>
          </a:p>
          <a:p>
            <a:pPr marL="177800" lvl="1" indent="-177800" eaLnBrk="0" hangingPunct="0">
              <a:spcAft>
                <a:spcPts val="300"/>
              </a:spcAft>
              <a:buClr>
                <a:schemeClr val="tx2"/>
              </a:buClr>
              <a:buSzPct val="95000"/>
              <a:buFont typeface="Wingdings" pitchFamily="2" charset="2"/>
              <a:buChar char="§"/>
              <a:defRPr/>
            </a:pPr>
            <a:endParaRPr lang="en-US" altLang="ko-KR" sz="1400" kern="0" dirty="0" smtClean="0">
              <a:solidFill>
                <a:srgbClr val="003366"/>
              </a:solidFill>
              <a:latin typeface="Calibri" pitchFamily="34" charset="0"/>
              <a:cs typeface="Calibri" pitchFamily="34" charset="0"/>
              <a:sym typeface="Wingdings" pitchFamily="2" charset="2"/>
            </a:endParaRPr>
          </a:p>
          <a:p>
            <a:pPr marL="177800" lvl="1" indent="-177800" eaLnBrk="0" hangingPunct="0">
              <a:spcAft>
                <a:spcPts val="300"/>
              </a:spcAft>
              <a:buClr>
                <a:schemeClr val="tx2"/>
              </a:buClr>
              <a:buSzPct val="95000"/>
              <a:buFont typeface="Wingdings" pitchFamily="2" charset="2"/>
              <a:buChar char="§"/>
              <a:defRPr/>
            </a:pPr>
            <a:r>
              <a:rPr lang="en-US" altLang="ko-KR" sz="2900" b="1" kern="0" dirty="0" smtClean="0">
                <a:solidFill>
                  <a:srgbClr val="003366"/>
                </a:solidFill>
                <a:latin typeface="Calibri" pitchFamily="34" charset="0"/>
                <a:cs typeface="Calibri" pitchFamily="34" charset="0"/>
                <a:sym typeface="Wingdings" pitchFamily="2" charset="2"/>
              </a:rPr>
              <a:t>Align Xen ARM with Xen mainline</a:t>
            </a:r>
          </a:p>
          <a:p>
            <a:pPr marL="635000" lvl="2" indent="-177800" eaLnBrk="0" hangingPunct="0">
              <a:spcAft>
                <a:spcPts val="300"/>
              </a:spcAft>
              <a:buClr>
                <a:schemeClr val="tx2"/>
              </a:buClr>
              <a:buSzPct val="95000"/>
              <a:buFont typeface="Wingdings" pitchFamily="2" charset="2"/>
              <a:buChar char="§"/>
              <a:defRPr/>
            </a:pPr>
            <a:r>
              <a:rPr lang="en-US" altLang="ko-KR" sz="2600" kern="0" dirty="0" smtClean="0">
                <a:solidFill>
                  <a:srgbClr val="003366"/>
                </a:solidFill>
                <a:latin typeface="Calibri" pitchFamily="34" charset="0"/>
                <a:cs typeface="Calibri" pitchFamily="34" charset="0"/>
                <a:sym typeface="Wingdings" pitchFamily="2" charset="2"/>
              </a:rPr>
              <a:t>Rebased on xen-</a:t>
            </a:r>
            <a:r>
              <a:rPr lang="en-US" altLang="ko-KR" sz="2600" kern="0" dirty="0" err="1" smtClean="0">
                <a:solidFill>
                  <a:srgbClr val="003366"/>
                </a:solidFill>
                <a:latin typeface="Calibri" pitchFamily="34" charset="0"/>
                <a:cs typeface="Calibri" pitchFamily="34" charset="0"/>
                <a:sym typeface="Wingdings" pitchFamily="2" charset="2"/>
              </a:rPr>
              <a:t>unstable.hg</a:t>
            </a:r>
            <a:r>
              <a:rPr lang="en-US" altLang="ko-KR" sz="2600" kern="0" dirty="0" smtClean="0">
                <a:solidFill>
                  <a:srgbClr val="003366"/>
                </a:solidFill>
                <a:latin typeface="Calibri" pitchFamily="34" charset="0"/>
                <a:cs typeface="Calibri" pitchFamily="34" charset="0"/>
                <a:sym typeface="Wingdings" pitchFamily="2" charset="2"/>
              </a:rPr>
              <a:t>: public repo for Xen ARM that is routinely synced </a:t>
            </a:r>
            <a:r>
              <a:rPr lang="en-US" altLang="ko-KR" sz="2600" kern="0" dirty="0">
                <a:solidFill>
                  <a:srgbClr val="003366"/>
                </a:solidFill>
                <a:latin typeface="Calibri" pitchFamily="34" charset="0"/>
                <a:cs typeface="Calibri" pitchFamily="34" charset="0"/>
                <a:sym typeface="Wingdings" pitchFamily="2" charset="2"/>
              </a:rPr>
              <a:t>with xen-</a:t>
            </a:r>
            <a:r>
              <a:rPr lang="en-US" altLang="ko-KR" sz="2600" kern="0" dirty="0" err="1">
                <a:solidFill>
                  <a:srgbClr val="003366"/>
                </a:solidFill>
                <a:latin typeface="Calibri" pitchFamily="34" charset="0"/>
                <a:cs typeface="Calibri" pitchFamily="34" charset="0"/>
                <a:sym typeface="Wingdings" pitchFamily="2" charset="2"/>
              </a:rPr>
              <a:t>unstable.hg</a:t>
            </a:r>
            <a:endParaRPr lang="en-US" altLang="ko-KR" sz="2600" kern="0" dirty="0" smtClean="0">
              <a:solidFill>
                <a:srgbClr val="003366"/>
              </a:solidFill>
              <a:latin typeface="Calibri" pitchFamily="34" charset="0"/>
              <a:cs typeface="Calibri" pitchFamily="34" charset="0"/>
              <a:sym typeface="Wingdings" pitchFamily="2" charset="2"/>
            </a:endParaRPr>
          </a:p>
          <a:p>
            <a:pPr marL="635000" lvl="2" indent="-177800" eaLnBrk="0" hangingPunct="0">
              <a:spcAft>
                <a:spcPts val="300"/>
              </a:spcAft>
              <a:buClr>
                <a:schemeClr val="tx2"/>
              </a:buClr>
              <a:buSzPct val="95000"/>
              <a:buFont typeface="Wingdings" pitchFamily="2" charset="2"/>
              <a:buChar char="§"/>
              <a:defRPr/>
            </a:pPr>
            <a:r>
              <a:rPr lang="en-US" altLang="ko-KR" sz="2600" kern="0" dirty="0" smtClean="0">
                <a:solidFill>
                  <a:srgbClr val="003366"/>
                </a:solidFill>
                <a:latin typeface="Calibri" pitchFamily="34" charset="0"/>
                <a:cs typeface="Calibri" pitchFamily="34" charset="0"/>
                <a:sym typeface="Wingdings" pitchFamily="2" charset="2"/>
              </a:rPr>
              <a:t>Many parts of the Xen ARM has been rewritten for the integration</a:t>
            </a:r>
          </a:p>
          <a:p>
            <a:pPr marL="635000" lvl="2" indent="-177800" eaLnBrk="0" hangingPunct="0">
              <a:spcAft>
                <a:spcPts val="300"/>
              </a:spcAft>
              <a:buClr>
                <a:schemeClr val="tx2"/>
              </a:buClr>
              <a:buSzPct val="95000"/>
              <a:buFont typeface="Wingdings" pitchFamily="2" charset="2"/>
              <a:buChar char="§"/>
              <a:defRPr/>
            </a:pPr>
            <a:r>
              <a:rPr lang="en-US" altLang="ko-KR" sz="2600" kern="0" dirty="0" smtClean="0">
                <a:solidFill>
                  <a:srgbClr val="003366"/>
                </a:solidFill>
                <a:latin typeface="Calibri" pitchFamily="34" charset="0"/>
                <a:cs typeface="Calibri" pitchFamily="34" charset="0"/>
                <a:sym typeface="Wingdings" pitchFamily="2" charset="2"/>
              </a:rPr>
              <a:t>Publish source for PV port of ARM Linux Kernel</a:t>
            </a:r>
          </a:p>
          <a:p>
            <a:pPr marL="177800" lvl="1" indent="-177800" eaLnBrk="0" hangingPunct="0">
              <a:spcAft>
                <a:spcPts val="300"/>
              </a:spcAft>
              <a:buClr>
                <a:schemeClr val="tx2"/>
              </a:buClr>
              <a:buSzPct val="95000"/>
              <a:buFont typeface="Wingdings" pitchFamily="2" charset="2"/>
              <a:buChar char="§"/>
              <a:defRPr/>
            </a:pPr>
            <a:endParaRPr lang="en-US" altLang="ko-KR" sz="1300" kern="0" dirty="0" smtClean="0">
              <a:solidFill>
                <a:srgbClr val="003366"/>
              </a:solidFill>
              <a:latin typeface="Calibri" pitchFamily="34" charset="0"/>
              <a:cs typeface="Calibri" pitchFamily="34" charset="0"/>
              <a:sym typeface="Wingdings" pitchFamily="2" charset="2"/>
            </a:endParaRPr>
          </a:p>
          <a:p>
            <a:pPr marL="177800" lvl="1" indent="-177800" eaLnBrk="0" hangingPunct="0">
              <a:spcAft>
                <a:spcPts val="300"/>
              </a:spcAft>
              <a:buClr>
                <a:schemeClr val="tx2"/>
              </a:buClr>
              <a:buSzPct val="95000"/>
              <a:buFont typeface="Wingdings" pitchFamily="2" charset="2"/>
              <a:buChar char="§"/>
              <a:defRPr/>
            </a:pPr>
            <a:r>
              <a:rPr lang="en-US" altLang="ko-KR" sz="2900" b="1" kern="0" dirty="0" smtClean="0">
                <a:solidFill>
                  <a:srgbClr val="003366"/>
                </a:solidFill>
                <a:latin typeface="Calibri" pitchFamily="34" charset="0"/>
                <a:cs typeface="Calibri" pitchFamily="34" charset="0"/>
                <a:sym typeface="Wingdings" pitchFamily="2" charset="2"/>
              </a:rPr>
              <a:t>Prototyping of Cortex A15 support using ARM virtualization extensions</a:t>
            </a:r>
          </a:p>
          <a:p>
            <a:pPr marL="635000" lvl="2" indent="-177800" eaLnBrk="0" hangingPunct="0">
              <a:spcAft>
                <a:spcPts val="300"/>
              </a:spcAft>
              <a:buClr>
                <a:schemeClr val="tx2"/>
              </a:buClr>
              <a:buSzPct val="95000"/>
              <a:buFont typeface="Wingdings" pitchFamily="2" charset="2"/>
              <a:buChar char="§"/>
              <a:defRPr/>
            </a:pPr>
            <a:r>
              <a:rPr lang="en-US" altLang="ko-KR" sz="2600" kern="0" dirty="0" smtClean="0">
                <a:solidFill>
                  <a:srgbClr val="003366"/>
                </a:solidFill>
                <a:latin typeface="Calibri" pitchFamily="34" charset="0"/>
                <a:cs typeface="Calibri" pitchFamily="34" charset="0"/>
                <a:sym typeface="Wingdings" pitchFamily="2" charset="2"/>
              </a:rPr>
              <a:t>First patches have made it into xen-</a:t>
            </a:r>
            <a:r>
              <a:rPr lang="en-US" altLang="ko-KR" sz="2600" kern="0" dirty="0" err="1" smtClean="0">
                <a:solidFill>
                  <a:srgbClr val="003366"/>
                </a:solidFill>
                <a:latin typeface="Calibri" pitchFamily="34" charset="0"/>
                <a:cs typeface="Calibri" pitchFamily="34" charset="0"/>
                <a:sym typeface="Wingdings" pitchFamily="2" charset="2"/>
              </a:rPr>
              <a:t>unstable.hg</a:t>
            </a:r>
            <a:endParaRPr lang="en-US" altLang="ko-KR" sz="2600" kern="0" dirty="0" smtClean="0">
              <a:solidFill>
                <a:srgbClr val="003366"/>
              </a:solidFill>
              <a:latin typeface="Calibri" pitchFamily="34" charset="0"/>
              <a:cs typeface="Calibri" pitchFamily="34" charset="0"/>
              <a:sym typeface="Wingdings" pitchFamily="2" charset="2"/>
            </a:endParaRPr>
          </a:p>
          <a:p>
            <a:pPr marL="177800" lvl="1" indent="-177800" eaLnBrk="0" hangingPunct="0">
              <a:spcAft>
                <a:spcPts val="300"/>
              </a:spcAft>
              <a:buClr>
                <a:schemeClr val="tx2"/>
              </a:buClr>
              <a:buSzPct val="95000"/>
              <a:buFont typeface="Wingdings" pitchFamily="2" charset="2"/>
              <a:buChar char="§"/>
              <a:defRPr/>
            </a:pPr>
            <a:endParaRPr lang="en-US" altLang="ko-KR" sz="1300" kern="0" dirty="0">
              <a:solidFill>
                <a:srgbClr val="003366"/>
              </a:solidFill>
              <a:latin typeface="Calibri" pitchFamily="34" charset="0"/>
              <a:cs typeface="Calibri" pitchFamily="34" charset="0"/>
              <a:sym typeface="Wingdings" pitchFamily="2" charset="2"/>
            </a:endParaRPr>
          </a:p>
          <a:p>
            <a:pPr marL="177800" lvl="1" indent="-177800" eaLnBrk="0" hangingPunct="0">
              <a:spcAft>
                <a:spcPts val="300"/>
              </a:spcAft>
              <a:buClr>
                <a:schemeClr val="tx2"/>
              </a:buClr>
              <a:buSzPct val="95000"/>
              <a:buFont typeface="Wingdings" pitchFamily="2" charset="2"/>
              <a:buChar char="§"/>
              <a:defRPr/>
            </a:pPr>
            <a:r>
              <a:rPr lang="en-US" altLang="ko-KR" sz="2900" b="1" kern="0" dirty="0" smtClean="0">
                <a:solidFill>
                  <a:srgbClr val="003366"/>
                </a:solidFill>
                <a:latin typeface="Calibri" pitchFamily="34" charset="0"/>
                <a:cs typeface="Calibri" pitchFamily="34" charset="0"/>
                <a:sym typeface="Wingdings" pitchFamily="2" charset="2"/>
              </a:rPr>
              <a:t>Select reference platform(s) for Xen ARM [likely that we will follow </a:t>
            </a:r>
            <a:r>
              <a:rPr lang="en-US" altLang="ko-KR" sz="2900" b="1" kern="0" dirty="0" err="1" smtClean="0">
                <a:solidFill>
                  <a:srgbClr val="003366"/>
                </a:solidFill>
                <a:latin typeface="Calibri" pitchFamily="34" charset="0"/>
                <a:cs typeface="Calibri" pitchFamily="34" charset="0"/>
                <a:sym typeface="Wingdings" pitchFamily="2" charset="2"/>
              </a:rPr>
              <a:t>Linaro</a:t>
            </a:r>
            <a:r>
              <a:rPr lang="en-US" altLang="ko-KR" sz="2900" b="1" kern="0" dirty="0" smtClean="0">
                <a:solidFill>
                  <a:srgbClr val="003366"/>
                </a:solidFill>
                <a:latin typeface="Calibri" pitchFamily="34" charset="0"/>
                <a:cs typeface="Calibri" pitchFamily="34" charset="0"/>
                <a:sym typeface="Wingdings" pitchFamily="2" charset="2"/>
              </a:rPr>
              <a:t>]</a:t>
            </a:r>
            <a:endParaRPr lang="en-US" altLang="ko-KR" sz="2900" b="1" kern="0" dirty="0">
              <a:solidFill>
                <a:srgbClr val="003366"/>
              </a:solidFill>
              <a:latin typeface="Calibri" pitchFamily="34" charset="0"/>
              <a:cs typeface="Calibri" pitchFamily="34" charset="0"/>
              <a:sym typeface="Wingdings" pitchFamily="2" charset="2"/>
            </a:endParaRPr>
          </a:p>
        </p:txBody>
      </p:sp>
      <p:sp>
        <p:nvSpPr>
          <p:cNvPr id="22" name="직사각형 27"/>
          <p:cNvSpPr>
            <a:spLocks noChangeArrowheads="1"/>
          </p:cNvSpPr>
          <p:nvPr/>
        </p:nvSpPr>
        <p:spPr bwMode="auto">
          <a:xfrm>
            <a:off x="1222248" y="3709817"/>
            <a:ext cx="2141438" cy="388652"/>
          </a:xfrm>
          <a:prstGeom prst="roundRect">
            <a:avLst/>
          </a:prstGeom>
          <a:gradFill flip="none" rotWithShape="1">
            <a:gsLst>
              <a:gs pos="46000">
                <a:schemeClr val="tx2">
                  <a:lumMod val="60000"/>
                  <a:lumOff val="40000"/>
                  <a:shade val="30000"/>
                  <a:satMod val="115000"/>
                </a:schemeClr>
              </a:gs>
              <a:gs pos="4600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w="12700" algn="ctr">
            <a:solidFill>
              <a:schemeClr val="tx2">
                <a:lumMod val="60000"/>
                <a:lumOff val="40000"/>
              </a:schemeClr>
            </a:solidFill>
            <a:miter lim="800000"/>
            <a:headEnd/>
            <a:tailEnd/>
          </a:ln>
          <a:effectLst>
            <a:outerShdw blurRad="50800" dist="38100" dir="2700000" algn="tl" rotWithShape="0">
              <a:prstClr val="black">
                <a:alpha val="40000"/>
              </a:prstClr>
            </a:outerShdw>
            <a:reflection blurRad="6350" stA="50000" endA="300" endPos="90000" dir="5400000" sy="-100000" algn="bl" rotWithShape="0"/>
          </a:effectLst>
        </p:spPr>
        <p:txBody>
          <a:bodyPr lIns="36000" rIns="36000" anchor="ctr"/>
          <a:lstStyle/>
          <a:p>
            <a:pPr>
              <a:defRPr/>
            </a:pPr>
            <a:r>
              <a:rPr lang="en-US" altLang="ko-KR" sz="1600" b="1" dirty="0" smtClean="0">
                <a:solidFill>
                  <a:prstClr val="white"/>
                </a:solidFill>
                <a:latin typeface="Calibri" pitchFamily="34" charset="0"/>
                <a:cs typeface="Calibri" pitchFamily="34" charset="0"/>
              </a:rPr>
              <a:t>  Key Activities</a:t>
            </a:r>
            <a:endParaRPr lang="ko-KR" altLang="en-US" sz="1600" b="1" dirty="0">
              <a:solidFill>
                <a:prstClr val="white"/>
              </a:solidFill>
              <a:latin typeface="Calibri" pitchFamily="34" charset="0"/>
              <a:cs typeface="Calibri" pitchFamily="34" charset="0"/>
            </a:endParaRPr>
          </a:p>
        </p:txBody>
      </p:sp>
    </p:spTree>
    <p:extLst>
      <p:ext uri="{BB962C8B-B14F-4D97-AF65-F5344CB8AC3E}">
        <p14:creationId xmlns:p14="http://schemas.microsoft.com/office/powerpoint/2010/main" val="3748430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35515" y="1809239"/>
            <a:ext cx="4223085" cy="4117182"/>
          </a:xfrm>
        </p:spPr>
        <p:txBody>
          <a:bodyPr/>
          <a:lstStyle/>
          <a:p>
            <a:pPr marL="0" indent="0">
              <a:buNone/>
            </a:pPr>
            <a:r>
              <a:rPr lang="en-GB" sz="2400" dirty="0"/>
              <a:t>10 </a:t>
            </a:r>
            <a:r>
              <a:rPr lang="en-GB" sz="2400" dirty="0" err="1"/>
              <a:t>Freescale</a:t>
            </a:r>
            <a:r>
              <a:rPr lang="en-GB" sz="2400" dirty="0"/>
              <a:t> i.MX53 Loco </a:t>
            </a:r>
            <a:r>
              <a:rPr lang="en-GB" sz="2400" dirty="0" err="1" smtClean="0"/>
              <a:t>Quickstart</a:t>
            </a:r>
            <a:r>
              <a:rPr lang="en-GB" sz="2400" dirty="0" smtClean="0"/>
              <a:t> boards</a:t>
            </a:r>
          </a:p>
          <a:p>
            <a:pPr marL="0" indent="0">
              <a:buNone/>
            </a:pPr>
            <a:endParaRPr lang="en-GB" sz="2400" dirty="0" smtClean="0"/>
          </a:p>
          <a:p>
            <a:pPr marL="0" indent="0">
              <a:buNone/>
            </a:pPr>
            <a:r>
              <a:rPr lang="en-GB" sz="2400" dirty="0" smtClean="0"/>
              <a:t>Running </a:t>
            </a:r>
            <a:r>
              <a:rPr lang="en-GB" sz="2400" dirty="0" err="1" smtClean="0"/>
              <a:t>Debian</a:t>
            </a:r>
            <a:r>
              <a:rPr lang="en-GB" sz="2400" dirty="0"/>
              <a:t> </a:t>
            </a:r>
            <a:r>
              <a:rPr lang="en-GB" sz="2400" dirty="0" smtClean="0"/>
              <a:t>"</a:t>
            </a:r>
            <a:r>
              <a:rPr lang="en-GB" sz="2400" dirty="0" err="1" smtClean="0"/>
              <a:t>armhf</a:t>
            </a:r>
            <a:r>
              <a:rPr lang="en-GB" sz="2400" dirty="0"/>
              <a:t>" with a mainline 3.2.0 kernel </a:t>
            </a:r>
            <a:endParaRPr lang="en-GB" sz="2400" dirty="0" smtClean="0"/>
          </a:p>
          <a:p>
            <a:pPr marL="0" indent="0">
              <a:buNone/>
            </a:pPr>
            <a:endParaRPr lang="en-GB" sz="2400" dirty="0" smtClean="0"/>
          </a:p>
          <a:p>
            <a:pPr marL="0" indent="0">
              <a:buNone/>
            </a:pPr>
            <a:r>
              <a:rPr lang="en-GB" sz="2400" dirty="0" smtClean="0"/>
              <a:t>Speed up development of Xen for Cortex A15</a:t>
            </a:r>
            <a:br>
              <a:rPr lang="en-GB" sz="2400" dirty="0" smtClean="0"/>
            </a:br>
            <a:r>
              <a:rPr lang="en-GB" sz="2400" dirty="0" smtClean="0"/>
              <a:t>(avoid cross compilation)</a:t>
            </a:r>
            <a:endParaRPr lang="en-GB" sz="2400" dirty="0"/>
          </a:p>
        </p:txBody>
      </p:sp>
      <p:sp>
        <p:nvSpPr>
          <p:cNvPr id="3" name="Title 2"/>
          <p:cNvSpPr>
            <a:spLocks noGrp="1"/>
          </p:cNvSpPr>
          <p:nvPr>
            <p:ph type="title"/>
          </p:nvPr>
        </p:nvSpPr>
        <p:spPr>
          <a:xfrm>
            <a:off x="914399" y="333375"/>
            <a:ext cx="10684043" cy="1144588"/>
          </a:xfrm>
        </p:spPr>
        <p:txBody>
          <a:bodyPr/>
          <a:lstStyle/>
          <a:p>
            <a:r>
              <a:rPr lang="en-GB" sz="6000" dirty="0" smtClean="0"/>
              <a:t>A bit of fun: our ARM Build Farm</a:t>
            </a:r>
            <a:endParaRPr lang="en-GB" sz="6000" dirty="0"/>
          </a:p>
        </p:txBody>
      </p:sp>
      <p:pic>
        <p:nvPicPr>
          <p:cNvPr id="1026" name="Picture 2" descr="C:\Users\larsk.CITRITE\Desktop\IMG_20120113_1735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3395" y="157605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475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6000" dirty="0" smtClean="0"/>
              <a:t>Summary: Why Xen?</a:t>
            </a:r>
            <a:endParaRPr lang="en-GB" sz="6000" dirty="0"/>
          </a:p>
        </p:txBody>
      </p:sp>
    </p:spTree>
    <p:extLst>
      <p:ext uri="{BB962C8B-B14F-4D97-AF65-F5344CB8AC3E}">
        <p14:creationId xmlns:p14="http://schemas.microsoft.com/office/powerpoint/2010/main" val="1671526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6000" dirty="0" smtClean="0"/>
              <a:t>The Xen Community</a:t>
            </a:r>
            <a:endParaRPr lang="en-GB" sz="6000" dirty="0"/>
          </a:p>
        </p:txBody>
      </p:sp>
    </p:spTree>
    <p:extLst>
      <p:ext uri="{BB962C8B-B14F-4D97-AF65-F5344CB8AC3E}">
        <p14:creationId xmlns:p14="http://schemas.microsoft.com/office/powerpoint/2010/main" val="16727074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sz="2800" dirty="0" smtClean="0">
                <a:effectLst>
                  <a:outerShdw blurRad="38100" dist="38100" dir="2700000" algn="tl">
                    <a:srgbClr val="000000">
                      <a:alpha val="43137"/>
                    </a:srgbClr>
                  </a:outerShdw>
                </a:effectLst>
              </a:rPr>
              <a:t>Designed for the Cloud : many advantages for cloud use!</a:t>
            </a:r>
          </a:p>
          <a:p>
            <a:pPr lvl="1"/>
            <a:r>
              <a:rPr lang="en-GB" sz="2400" dirty="0">
                <a:effectLst>
                  <a:outerShdw blurRad="38100" dist="38100" dir="2700000" algn="tl">
                    <a:srgbClr val="000000">
                      <a:alpha val="43137"/>
                    </a:srgbClr>
                  </a:outerShdw>
                </a:effectLst>
              </a:rPr>
              <a:t>Resilience, Robustness &amp; Scalability </a:t>
            </a:r>
            <a:endParaRPr lang="en-GB" sz="2400" dirty="0" smtClean="0">
              <a:effectLst>
                <a:outerShdw blurRad="38100" dist="38100" dir="2700000" algn="tl">
                  <a:srgbClr val="000000">
                    <a:alpha val="43137"/>
                  </a:srgbClr>
                </a:outerShdw>
              </a:effectLst>
            </a:endParaRPr>
          </a:p>
          <a:p>
            <a:pPr lvl="1"/>
            <a:r>
              <a:rPr lang="en-GB" sz="2400" dirty="0" smtClean="0">
                <a:effectLst>
                  <a:outerShdw blurRad="38100" dist="38100" dir="2700000" algn="tl">
                    <a:srgbClr val="000000">
                      <a:alpha val="43137"/>
                    </a:srgbClr>
                  </a:outerShdw>
                </a:effectLst>
              </a:rPr>
              <a:t>Security: Small </a:t>
            </a:r>
            <a:r>
              <a:rPr lang="en-GB" sz="2400" dirty="0">
                <a:effectLst>
                  <a:outerShdw blurRad="38100" dist="38100" dir="2700000" algn="tl">
                    <a:srgbClr val="000000">
                      <a:alpha val="43137"/>
                    </a:srgbClr>
                  </a:outerShdw>
                </a:effectLst>
              </a:rPr>
              <a:t>surface of </a:t>
            </a:r>
            <a:r>
              <a:rPr lang="en-GB" sz="2400" dirty="0" smtClean="0">
                <a:effectLst>
                  <a:outerShdw blurRad="38100" dist="38100" dir="2700000" algn="tl">
                    <a:srgbClr val="000000">
                      <a:alpha val="43137"/>
                    </a:srgbClr>
                  </a:outerShdw>
                </a:effectLst>
              </a:rPr>
              <a:t>attack, Isolation &amp; Advanced Security Features</a:t>
            </a:r>
            <a:endParaRPr lang="en-GB" sz="2400" dirty="0">
              <a:effectLst>
                <a:outerShdw blurRad="38100" dist="38100" dir="2700000" algn="tl">
                  <a:srgbClr val="000000">
                    <a:alpha val="43137"/>
                  </a:srgbClr>
                </a:outerShdw>
              </a:effectLst>
            </a:endParaRPr>
          </a:p>
          <a:p>
            <a:r>
              <a:rPr lang="en-GB" sz="2800" dirty="0">
                <a:effectLst>
                  <a:outerShdw blurRad="38100" dist="38100" dir="2700000" algn="tl">
                    <a:srgbClr val="000000">
                      <a:alpha val="43137"/>
                    </a:srgbClr>
                  </a:outerShdw>
                </a:effectLst>
              </a:rPr>
              <a:t>Widely used by Cloud Providers</a:t>
            </a:r>
          </a:p>
          <a:p>
            <a:r>
              <a:rPr lang="en-GB" sz="2800" dirty="0" smtClean="0">
                <a:effectLst>
                  <a:outerShdw blurRad="38100" dist="38100" dir="2700000" algn="tl">
                    <a:srgbClr val="000000">
                      <a:alpha val="43137"/>
                    </a:srgbClr>
                  </a:outerShdw>
                </a:effectLst>
              </a:rPr>
              <a:t>XCP &amp; XAPI</a:t>
            </a:r>
          </a:p>
          <a:p>
            <a:pPr lvl="1"/>
            <a:r>
              <a:rPr lang="en-GB" sz="2400" dirty="0" smtClean="0">
                <a:effectLst>
                  <a:outerShdw blurRad="38100" dist="38100" dir="2700000" algn="tl">
                    <a:srgbClr val="000000">
                      <a:alpha val="43137"/>
                    </a:srgbClr>
                  </a:outerShdw>
                </a:effectLst>
              </a:rPr>
              <a:t>Ready for use with cloud orchestration stacks </a:t>
            </a:r>
          </a:p>
          <a:p>
            <a:pPr lvl="1"/>
            <a:r>
              <a:rPr lang="en-GB" sz="2400" dirty="0" smtClean="0">
                <a:effectLst>
                  <a:outerShdw blurRad="38100" dist="38100" dir="2700000" algn="tl">
                    <a:srgbClr val="000000">
                      <a:alpha val="43137"/>
                    </a:srgbClr>
                  </a:outerShdw>
                </a:effectLst>
              </a:rPr>
              <a:t>XCP and XAPI on Linux: flexibility and choice</a:t>
            </a:r>
          </a:p>
          <a:p>
            <a:pPr lvl="1"/>
            <a:r>
              <a:rPr lang="en-GB" sz="2400" dirty="0">
                <a:effectLst>
                  <a:outerShdw blurRad="38100" dist="38100" dir="2700000" algn="tl">
                    <a:srgbClr val="000000">
                      <a:alpha val="43137"/>
                    </a:srgbClr>
                  </a:outerShdw>
                </a:effectLst>
              </a:rPr>
              <a:t>Lots of additional improvements for cloud coming in 2012</a:t>
            </a:r>
          </a:p>
          <a:p>
            <a:r>
              <a:rPr lang="en-GB" sz="2800" dirty="0" smtClean="0">
                <a:effectLst>
                  <a:outerShdw blurRad="38100" dist="38100" dir="2700000" algn="tl">
                    <a:srgbClr val="000000">
                      <a:alpha val="43137"/>
                    </a:srgbClr>
                  </a:outerShdw>
                </a:effectLst>
              </a:rPr>
              <a:t>Flexibility and choice of Usage Models</a:t>
            </a:r>
            <a:endParaRPr lang="en-GB" sz="2800" dirty="0">
              <a:effectLst>
                <a:outerShdw blurRad="38100" dist="38100" dir="2700000" algn="tl">
                  <a:srgbClr val="000000">
                    <a:alpha val="43137"/>
                  </a:srgbClr>
                </a:outerShdw>
              </a:effectLst>
            </a:endParaRPr>
          </a:p>
          <a:p>
            <a:pPr lvl="1"/>
            <a:r>
              <a:rPr lang="en-GB" sz="2400" dirty="0" smtClean="0">
                <a:effectLst>
                  <a:outerShdw blurRad="38100" dist="38100" dir="2700000" algn="tl">
                    <a:srgbClr val="000000">
                      <a:alpha val="43137"/>
                    </a:srgbClr>
                  </a:outerShdw>
                </a:effectLst>
              </a:rPr>
              <a:t>Also one of the challenges for Xen</a:t>
            </a:r>
          </a:p>
          <a:p>
            <a:r>
              <a:rPr lang="en-GB" sz="2800" dirty="0" smtClean="0">
                <a:effectLst>
                  <a:outerShdw blurRad="38100" dist="38100" dir="2700000" algn="tl">
                    <a:srgbClr val="000000">
                      <a:alpha val="43137"/>
                    </a:srgbClr>
                  </a:outerShdw>
                </a:effectLst>
              </a:rPr>
              <a:t>Catching up on “Ease of deployment and getting started”</a:t>
            </a:r>
          </a:p>
          <a:p>
            <a:r>
              <a:rPr lang="en-GB" sz="2800" dirty="0" smtClean="0">
                <a:effectLst>
                  <a:outerShdw blurRad="38100" dist="38100" dir="2700000" algn="tl">
                    <a:srgbClr val="000000">
                      <a:alpha val="43137"/>
                    </a:srgbClr>
                  </a:outerShdw>
                </a:effectLst>
              </a:rPr>
              <a:t>Open Source with a large community and eco-system</a:t>
            </a:r>
          </a:p>
        </p:txBody>
      </p:sp>
    </p:spTree>
    <p:extLst>
      <p:ext uri="{BB962C8B-B14F-4D97-AF65-F5344CB8AC3E}">
        <p14:creationId xmlns:p14="http://schemas.microsoft.com/office/powerpoint/2010/main" val="3019288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6000" dirty="0" smtClean="0"/>
              <a:t>Resources</a:t>
            </a:r>
            <a:endParaRPr lang="en-GB" sz="6000" dirty="0"/>
          </a:p>
        </p:txBody>
      </p:sp>
    </p:spTree>
    <p:extLst>
      <p:ext uri="{BB962C8B-B14F-4D97-AF65-F5344CB8AC3E}">
        <p14:creationId xmlns:p14="http://schemas.microsoft.com/office/powerpoint/2010/main" val="2166229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042" y="1809239"/>
            <a:ext cx="10912197" cy="4250902"/>
          </a:xfrm>
        </p:spPr>
        <p:txBody>
          <a:bodyPr/>
          <a:lstStyle/>
          <a:p>
            <a:r>
              <a:rPr lang="en-GB" sz="3600" b="1" dirty="0" smtClean="0"/>
              <a:t>IRC</a:t>
            </a:r>
            <a:r>
              <a:rPr lang="en-GB" sz="3600" b="1" dirty="0"/>
              <a:t>:</a:t>
            </a:r>
            <a:r>
              <a:rPr lang="en-GB" sz="3600" dirty="0"/>
              <a:t> </a:t>
            </a:r>
            <a:r>
              <a:rPr lang="en-GB" sz="3600" dirty="0">
                <a:hlinkClick r:id="rId3"/>
              </a:rPr>
              <a:t>##xen @ FREENODE</a:t>
            </a:r>
            <a:endParaRPr lang="en-GB" sz="3600" dirty="0"/>
          </a:p>
          <a:p>
            <a:r>
              <a:rPr lang="en-GB" sz="3600" b="1" dirty="0" smtClean="0"/>
              <a:t>Mailing List:</a:t>
            </a:r>
            <a:r>
              <a:rPr lang="en-GB" sz="3600" dirty="0" smtClean="0"/>
              <a:t> </a:t>
            </a:r>
            <a:r>
              <a:rPr lang="en-GB" sz="3600" dirty="0" smtClean="0">
                <a:hlinkClick r:id="rId4"/>
              </a:rPr>
              <a:t>xen-users</a:t>
            </a:r>
            <a:r>
              <a:rPr lang="en-GB" sz="3600" dirty="0" smtClean="0"/>
              <a:t> &amp; </a:t>
            </a:r>
            <a:r>
              <a:rPr lang="en-GB" sz="3600" dirty="0" smtClean="0">
                <a:hlinkClick r:id="rId5"/>
              </a:rPr>
              <a:t>xen-</a:t>
            </a:r>
            <a:r>
              <a:rPr lang="en-GB" sz="3600" dirty="0" err="1" smtClean="0">
                <a:hlinkClick r:id="rId5"/>
              </a:rPr>
              <a:t>api</a:t>
            </a:r>
            <a:endParaRPr lang="en-GB" sz="3600" dirty="0" smtClean="0"/>
          </a:p>
          <a:p>
            <a:r>
              <a:rPr lang="en-GB" sz="3600" b="1" dirty="0" smtClean="0"/>
              <a:t>Wiki:</a:t>
            </a:r>
            <a:r>
              <a:rPr lang="en-GB" sz="3600" dirty="0" smtClean="0"/>
              <a:t> </a:t>
            </a:r>
            <a:r>
              <a:rPr lang="en-GB" sz="3600" dirty="0" smtClean="0">
                <a:hlinkClick r:id="rId6"/>
              </a:rPr>
              <a:t>wiki.xen.org</a:t>
            </a:r>
            <a:endParaRPr lang="en-GB" sz="3600" dirty="0" smtClean="0"/>
          </a:p>
          <a:p>
            <a:pPr lvl="1"/>
            <a:r>
              <a:rPr lang="en-GB" sz="3200" dirty="0" smtClean="0"/>
              <a:t>Beginners &amp; User Categories</a:t>
            </a:r>
          </a:p>
          <a:p>
            <a:r>
              <a:rPr lang="en-GB" sz="3600" b="1" dirty="0" smtClean="0"/>
              <a:t>Excellent XCP Tutorials</a:t>
            </a:r>
          </a:p>
          <a:p>
            <a:pPr lvl="1"/>
            <a:r>
              <a:rPr lang="en-GB" sz="3200" dirty="0" smtClean="0"/>
              <a:t>A day worth of material @ </a:t>
            </a:r>
            <a:r>
              <a:rPr lang="en-GB" sz="3200" dirty="0" smtClean="0">
                <a:hlinkClick r:id="rId7"/>
              </a:rPr>
              <a:t>xen.org/community/xenday11</a:t>
            </a:r>
            <a:endParaRPr lang="en-GB" sz="3200" dirty="0"/>
          </a:p>
        </p:txBody>
      </p:sp>
      <p:sp>
        <p:nvSpPr>
          <p:cNvPr id="2" name="Title 1"/>
          <p:cNvSpPr>
            <a:spLocks noGrp="1"/>
          </p:cNvSpPr>
          <p:nvPr>
            <p:ph type="title"/>
          </p:nvPr>
        </p:nvSpPr>
        <p:spPr/>
        <p:txBody>
          <a:bodyPr/>
          <a:lstStyle/>
          <a:p>
            <a:r>
              <a:rPr lang="en-GB" sz="6000" dirty="0"/>
              <a:t>Xen </a:t>
            </a:r>
            <a:r>
              <a:rPr lang="en-GB" sz="6000" dirty="0" smtClean="0"/>
              <a:t>Resources</a:t>
            </a:r>
            <a:endParaRPr lang="en-GB" sz="6000" dirty="0"/>
          </a:p>
        </p:txBody>
      </p:sp>
    </p:spTree>
    <p:extLst>
      <p:ext uri="{BB962C8B-B14F-4D97-AF65-F5344CB8AC3E}">
        <p14:creationId xmlns:p14="http://schemas.microsoft.com/office/powerpoint/2010/main" val="1266540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043" y="1809239"/>
            <a:ext cx="10359152" cy="4250902"/>
          </a:xfrm>
        </p:spPr>
        <p:txBody>
          <a:bodyPr/>
          <a:lstStyle/>
          <a:p>
            <a:r>
              <a:rPr lang="en-GB" sz="3600" dirty="0" smtClean="0"/>
              <a:t>Same process as for Linux Kernel</a:t>
            </a:r>
          </a:p>
          <a:p>
            <a:pPr lvl="1"/>
            <a:r>
              <a:rPr lang="en-GB" sz="3200" dirty="0" smtClean="0"/>
              <a:t>Same license: GPLv2</a:t>
            </a:r>
          </a:p>
          <a:p>
            <a:pPr lvl="1"/>
            <a:r>
              <a:rPr lang="en-GB" sz="3200" dirty="0" smtClean="0"/>
              <a:t>Same roles: Developers, Maintainers, Committers</a:t>
            </a:r>
          </a:p>
          <a:p>
            <a:pPr lvl="1"/>
            <a:r>
              <a:rPr lang="en-GB" sz="3200" dirty="0" smtClean="0"/>
              <a:t>Contributions by patches + sign-off </a:t>
            </a:r>
            <a:br>
              <a:rPr lang="en-GB" sz="3200" dirty="0" smtClean="0"/>
            </a:br>
            <a:r>
              <a:rPr lang="en-GB" sz="3200" dirty="0" smtClean="0"/>
              <a:t>(</a:t>
            </a:r>
            <a:r>
              <a:rPr lang="en-GB" sz="3200" dirty="0" smtClean="0">
                <a:hlinkClick r:id="rId3"/>
              </a:rPr>
              <a:t>Developer Certificate of Origin</a:t>
            </a:r>
            <a:r>
              <a:rPr lang="en-GB" sz="3200" dirty="0" smtClean="0"/>
              <a:t>)</a:t>
            </a:r>
          </a:p>
          <a:p>
            <a:pPr lvl="1"/>
            <a:r>
              <a:rPr lang="en-GB" sz="3200" dirty="0" smtClean="0"/>
              <a:t>Details @ </a:t>
            </a:r>
            <a:r>
              <a:rPr lang="en-GB" sz="3200" dirty="0" smtClean="0">
                <a:hlinkClick r:id="rId4"/>
              </a:rPr>
              <a:t>xen.org/projects/governance.html</a:t>
            </a:r>
            <a:endParaRPr lang="en-GB" sz="3200" dirty="0" smtClean="0"/>
          </a:p>
          <a:p>
            <a:pPr marL="457200" lvl="1" indent="0">
              <a:buNone/>
            </a:pPr>
            <a:endParaRPr lang="en-GB" sz="1100" dirty="0" smtClean="0"/>
          </a:p>
        </p:txBody>
      </p:sp>
      <p:sp>
        <p:nvSpPr>
          <p:cNvPr id="2" name="Title 1"/>
          <p:cNvSpPr>
            <a:spLocks noGrp="1"/>
          </p:cNvSpPr>
          <p:nvPr>
            <p:ph type="title"/>
          </p:nvPr>
        </p:nvSpPr>
        <p:spPr/>
        <p:txBody>
          <a:bodyPr/>
          <a:lstStyle/>
          <a:p>
            <a:r>
              <a:rPr lang="en-GB" sz="6000" dirty="0" smtClean="0"/>
              <a:t>How to Contribute</a:t>
            </a:r>
            <a:endParaRPr lang="en-GB" sz="6000" dirty="0"/>
          </a:p>
        </p:txBody>
      </p:sp>
    </p:spTree>
    <p:extLst>
      <p:ext uri="{BB962C8B-B14F-4D97-AF65-F5344CB8AC3E}">
        <p14:creationId xmlns:p14="http://schemas.microsoft.com/office/powerpoint/2010/main" val="2513722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dirty="0" smtClean="0"/>
              <a:t>Shameless Marketing</a:t>
            </a:r>
            <a:endParaRPr lang="en-GB" sz="6000" dirty="0"/>
          </a:p>
        </p:txBody>
      </p:sp>
      <p:sp>
        <p:nvSpPr>
          <p:cNvPr id="4" name="Rectangle 3"/>
          <p:cNvSpPr/>
          <p:nvPr/>
        </p:nvSpPr>
        <p:spPr>
          <a:xfrm>
            <a:off x="804672" y="4736592"/>
            <a:ext cx="8887968" cy="841248"/>
          </a:xfrm>
          <a:prstGeom prst="rect">
            <a:avLst/>
          </a:prstGeom>
          <a:ln w="47625">
            <a:solidFill>
              <a:srgbClr val="0070C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3" name="Content Placeholder 2"/>
          <p:cNvSpPr txBox="1">
            <a:spLocks/>
          </p:cNvSpPr>
          <p:nvPr/>
        </p:nvSpPr>
        <p:spPr>
          <a:xfrm>
            <a:off x="914043" y="1809239"/>
            <a:ext cx="10359152" cy="425090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sz="4000" dirty="0" smtClean="0"/>
              <a:t>Vendors in the Xen community are hiring!</a:t>
            </a:r>
          </a:p>
          <a:p>
            <a:pPr marL="0" indent="0">
              <a:buNone/>
            </a:pPr>
            <a:r>
              <a:rPr lang="en-GB" sz="4000" dirty="0">
                <a:solidFill>
                  <a:schemeClr val="tx1">
                    <a:lumMod val="75000"/>
                    <a:lumOff val="25000"/>
                  </a:schemeClr>
                </a:solidFill>
              </a:rPr>
              <a:t>Vendors in the </a:t>
            </a:r>
            <a:r>
              <a:rPr lang="en-GB" sz="4000" dirty="0" smtClean="0">
                <a:solidFill>
                  <a:schemeClr val="tx1">
                    <a:lumMod val="75000"/>
                    <a:lumOff val="25000"/>
                  </a:schemeClr>
                </a:solidFill>
              </a:rPr>
              <a:t>Xen </a:t>
            </a:r>
            <a:r>
              <a:rPr lang="en-GB" sz="4000" dirty="0">
                <a:solidFill>
                  <a:schemeClr val="tx1">
                    <a:lumMod val="75000"/>
                    <a:lumOff val="25000"/>
                  </a:schemeClr>
                </a:solidFill>
              </a:rPr>
              <a:t>community are hiring</a:t>
            </a:r>
            <a:r>
              <a:rPr lang="en-GB" sz="4000" dirty="0" smtClean="0">
                <a:solidFill>
                  <a:schemeClr val="tx1">
                    <a:lumMod val="75000"/>
                    <a:lumOff val="25000"/>
                  </a:schemeClr>
                </a:solidFill>
              </a:rPr>
              <a:t>!</a:t>
            </a:r>
          </a:p>
          <a:p>
            <a:pPr marL="0" indent="0">
              <a:buNone/>
            </a:pPr>
            <a:r>
              <a:rPr lang="en-GB" sz="4000" dirty="0">
                <a:solidFill>
                  <a:schemeClr val="bg1">
                    <a:lumMod val="50000"/>
                  </a:schemeClr>
                </a:solidFill>
              </a:rPr>
              <a:t>Vendors in the </a:t>
            </a:r>
            <a:r>
              <a:rPr lang="en-GB" sz="4000" dirty="0" smtClean="0">
                <a:solidFill>
                  <a:schemeClr val="bg1">
                    <a:lumMod val="50000"/>
                  </a:schemeClr>
                </a:solidFill>
              </a:rPr>
              <a:t>Xen </a:t>
            </a:r>
            <a:r>
              <a:rPr lang="en-GB" sz="4000" dirty="0">
                <a:solidFill>
                  <a:schemeClr val="bg1">
                    <a:lumMod val="50000"/>
                  </a:schemeClr>
                </a:solidFill>
              </a:rPr>
              <a:t>community are hiring</a:t>
            </a:r>
            <a:r>
              <a:rPr lang="en-GB" sz="4000" dirty="0" smtClean="0">
                <a:solidFill>
                  <a:schemeClr val="bg1">
                    <a:lumMod val="50000"/>
                  </a:schemeClr>
                </a:solidFill>
              </a:rPr>
              <a:t>!</a:t>
            </a:r>
            <a:br>
              <a:rPr lang="en-GB" sz="4000" dirty="0" smtClean="0">
                <a:solidFill>
                  <a:schemeClr val="bg1">
                    <a:lumMod val="50000"/>
                  </a:schemeClr>
                </a:solidFill>
              </a:rPr>
            </a:br>
            <a:endParaRPr lang="en-GB" sz="4000" dirty="0">
              <a:solidFill>
                <a:schemeClr val="bg1">
                  <a:lumMod val="50000"/>
                </a:schemeClr>
              </a:solidFill>
            </a:endParaRPr>
          </a:p>
          <a:p>
            <a:pPr marL="0" indent="0">
              <a:buNone/>
            </a:pPr>
            <a:r>
              <a:rPr lang="en-GB" sz="5400" dirty="0" smtClean="0">
                <a:hlinkClick r:id="rId3"/>
              </a:rPr>
              <a:t>xen.org/community/jobs.html</a:t>
            </a:r>
            <a:endParaRPr lang="en-GB" sz="5400" dirty="0"/>
          </a:p>
        </p:txBody>
      </p:sp>
    </p:spTree>
    <p:extLst>
      <p:ext uri="{BB962C8B-B14F-4D97-AF65-F5344CB8AC3E}">
        <p14:creationId xmlns:p14="http://schemas.microsoft.com/office/powerpoint/2010/main" val="3006773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20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2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200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dirty="0" smtClean="0"/>
              <a:t>Questions …</a:t>
            </a:r>
            <a:endParaRPr lang="en-GB" sz="6000" dirty="0"/>
          </a:p>
        </p:txBody>
      </p:sp>
    </p:spTree>
    <p:extLst>
      <p:ext uri="{BB962C8B-B14F-4D97-AF65-F5344CB8AC3E}">
        <p14:creationId xmlns:p14="http://schemas.microsoft.com/office/powerpoint/2010/main" val="3183265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49788"/>
            <a:ext cx="2223247" cy="7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p:nvPr>
        </p:nvSpPr>
        <p:spPr/>
        <p:txBody>
          <a:bodyPr/>
          <a:lstStyle/>
          <a:p>
            <a:r>
              <a:rPr lang="en-GB" sz="6000" dirty="0" smtClean="0"/>
              <a:t>Xen Contributions &amp; Vendors</a:t>
            </a:r>
            <a:endParaRPr lang="en-GB" sz="6000" dirty="0"/>
          </a:p>
        </p:txBody>
      </p:sp>
      <p:sp>
        <p:nvSpPr>
          <p:cNvPr id="8" name="Subtitle 1"/>
          <p:cNvSpPr txBox="1">
            <a:spLocks/>
          </p:cNvSpPr>
          <p:nvPr/>
        </p:nvSpPr>
        <p:spPr bwMode="auto">
          <a:xfrm>
            <a:off x="1072139" y="1585772"/>
            <a:ext cx="3211331" cy="3685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GB" sz="2400" b="1" dirty="0" smtClean="0">
                <a:solidFill>
                  <a:srgbClr val="000000"/>
                </a:solidFill>
              </a:rPr>
              <a:t>By Change Sets </a:t>
            </a:r>
            <a:r>
              <a:rPr lang="en-GB" sz="2400" b="1" baseline="30000" dirty="0">
                <a:solidFill>
                  <a:srgbClr val="000000"/>
                </a:solidFill>
              </a:rPr>
              <a:t>*)</a:t>
            </a:r>
            <a:endParaRPr lang="en-GB" sz="2400" b="1" dirty="0" smtClean="0">
              <a:solidFill>
                <a:srgbClr val="000000"/>
              </a:solidFill>
            </a:endParaRPr>
          </a:p>
        </p:txBody>
      </p:sp>
      <p:sp>
        <p:nvSpPr>
          <p:cNvPr id="14" name="Subtitle 1"/>
          <p:cNvSpPr txBox="1">
            <a:spLocks/>
          </p:cNvSpPr>
          <p:nvPr/>
        </p:nvSpPr>
        <p:spPr bwMode="auto">
          <a:xfrm>
            <a:off x="715364" y="6014349"/>
            <a:ext cx="5346142" cy="470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buFontTx/>
              <a:buNone/>
            </a:pPr>
            <a:r>
              <a:rPr lang="en-GB" sz="1400" dirty="0" smtClean="0">
                <a:solidFill>
                  <a:srgbClr val="000000"/>
                </a:solidFill>
              </a:rPr>
              <a:t>*) Does not count activity on </a:t>
            </a:r>
            <a:r>
              <a:rPr lang="en-GB" sz="1400" dirty="0" err="1" smtClean="0">
                <a:solidFill>
                  <a:srgbClr val="000000"/>
                </a:solidFill>
              </a:rPr>
              <a:t>XenARM</a:t>
            </a:r>
            <a:r>
              <a:rPr lang="en-GB" sz="1400" dirty="0" smtClean="0">
                <a:solidFill>
                  <a:srgbClr val="000000"/>
                </a:solidFill>
              </a:rPr>
              <a:t> </a:t>
            </a:r>
            <a:br>
              <a:rPr lang="en-GB" sz="1400" dirty="0" smtClean="0">
                <a:solidFill>
                  <a:srgbClr val="000000"/>
                </a:solidFill>
              </a:rPr>
            </a:br>
            <a:r>
              <a:rPr lang="en-GB" sz="1400" dirty="0" smtClean="0">
                <a:solidFill>
                  <a:srgbClr val="000000"/>
                </a:solidFill>
              </a:rPr>
              <a:t>     (as not yet in an official repo)</a:t>
            </a:r>
          </a:p>
        </p:txBody>
      </p:sp>
      <p:cxnSp>
        <p:nvCxnSpPr>
          <p:cNvPr id="16" name="Straight Connector 15"/>
          <p:cNvCxnSpPr/>
          <p:nvPr/>
        </p:nvCxnSpPr>
        <p:spPr bwMode="auto">
          <a:xfrm>
            <a:off x="803177" y="6009489"/>
            <a:ext cx="1000898" cy="0"/>
          </a:xfrm>
          <a:prstGeom prst="line">
            <a:avLst/>
          </a:prstGeom>
          <a:noFill/>
          <a:ln w="15875" cap="flat" cmpd="sng" algn="ctr">
            <a:solidFill>
              <a:schemeClr val="bg2"/>
            </a:solidFill>
            <a:prstDash val="solid"/>
            <a:round/>
            <a:headEnd type="none" w="med" len="med"/>
            <a:tailEnd type="none" w="med" len="med"/>
          </a:ln>
          <a:effectLst/>
        </p:spPr>
      </p:cxnSp>
      <p:sp>
        <p:nvSpPr>
          <p:cNvPr id="11" name="Subtitle 1"/>
          <p:cNvSpPr txBox="1">
            <a:spLocks/>
          </p:cNvSpPr>
          <p:nvPr/>
        </p:nvSpPr>
        <p:spPr bwMode="auto">
          <a:xfrm>
            <a:off x="6645792" y="1602570"/>
            <a:ext cx="4766846" cy="3517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GB" sz="2400" b="1" dirty="0" smtClean="0">
                <a:solidFill>
                  <a:srgbClr val="000000"/>
                </a:solidFill>
              </a:rPr>
              <a:t>2011 Contributions by KLOC </a:t>
            </a:r>
            <a:r>
              <a:rPr lang="en-GB" sz="2400" b="1" baseline="30000" dirty="0" smtClean="0">
                <a:solidFill>
                  <a:srgbClr val="000000"/>
                </a:solidFill>
              </a:rPr>
              <a:t>**) ***) </a:t>
            </a:r>
          </a:p>
        </p:txBody>
      </p:sp>
      <p:sp>
        <p:nvSpPr>
          <p:cNvPr id="13" name="Subtitle 1"/>
          <p:cNvSpPr txBox="1">
            <a:spLocks/>
          </p:cNvSpPr>
          <p:nvPr/>
        </p:nvSpPr>
        <p:spPr bwMode="auto">
          <a:xfrm>
            <a:off x="6526855" y="6014348"/>
            <a:ext cx="5557282" cy="7233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buFontTx/>
              <a:buNone/>
            </a:pPr>
            <a:r>
              <a:rPr lang="en-GB" sz="1400" dirty="0" smtClean="0">
                <a:solidFill>
                  <a:srgbClr val="000000"/>
                </a:solidFill>
              </a:rPr>
              <a:t>*) Activity on Development branch (not yet in </a:t>
            </a:r>
            <a:r>
              <a:rPr lang="en-GB" sz="1400" dirty="0" err="1" smtClean="0">
                <a:solidFill>
                  <a:srgbClr val="000000"/>
                </a:solidFill>
              </a:rPr>
              <a:t>xen</a:t>
            </a:r>
            <a:r>
              <a:rPr lang="en-GB" sz="1400" dirty="0" smtClean="0">
                <a:solidFill>
                  <a:srgbClr val="000000"/>
                </a:solidFill>
              </a:rPr>
              <a:t>-unstable)</a:t>
            </a:r>
          </a:p>
          <a:p>
            <a:pPr marL="0" indent="0">
              <a:spcBef>
                <a:spcPts val="0"/>
              </a:spcBef>
              <a:buFontTx/>
              <a:buNone/>
            </a:pPr>
            <a:r>
              <a:rPr lang="en-GB" sz="1400" dirty="0" smtClean="0">
                <a:solidFill>
                  <a:srgbClr val="000000"/>
                </a:solidFill>
              </a:rPr>
              <a:t>**) Includes PVOPS </a:t>
            </a:r>
            <a:br>
              <a:rPr lang="en-GB" sz="1400" dirty="0" smtClean="0">
                <a:solidFill>
                  <a:srgbClr val="000000"/>
                </a:solidFill>
              </a:rPr>
            </a:br>
            <a:r>
              <a:rPr lang="en-GB" sz="1400" dirty="0" smtClean="0">
                <a:solidFill>
                  <a:srgbClr val="000000"/>
                </a:solidFill>
              </a:rPr>
              <a:t>***) Figures up to end of Q3 2011</a:t>
            </a:r>
          </a:p>
        </p:txBody>
      </p:sp>
      <p:cxnSp>
        <p:nvCxnSpPr>
          <p:cNvPr id="15" name="Straight Connector 14"/>
          <p:cNvCxnSpPr/>
          <p:nvPr/>
        </p:nvCxnSpPr>
        <p:spPr bwMode="auto">
          <a:xfrm>
            <a:off x="6660734" y="6009489"/>
            <a:ext cx="1000898" cy="0"/>
          </a:xfrm>
          <a:prstGeom prst="line">
            <a:avLst/>
          </a:prstGeom>
          <a:noFill/>
          <a:ln w="15875" cap="flat" cmpd="sng" algn="ctr">
            <a:solidFill>
              <a:schemeClr val="bg2"/>
            </a:solidFill>
            <a:prstDash val="solid"/>
            <a:round/>
            <a:headEnd type="none" w="med" len="med"/>
            <a:tailEnd type="none" w="med" len="med"/>
          </a:ln>
          <a:effectLst/>
        </p:spPr>
      </p:cxnSp>
      <p:graphicFrame>
        <p:nvGraphicFramePr>
          <p:cNvPr id="19" name="Chart 18"/>
          <p:cNvGraphicFramePr>
            <a:graphicFrameLocks/>
          </p:cNvGraphicFramePr>
          <p:nvPr>
            <p:extLst>
              <p:ext uri="{D42A27DB-BD31-4B8C-83A1-F6EECF244321}">
                <p14:modId xmlns:p14="http://schemas.microsoft.com/office/powerpoint/2010/main" val="1150337168"/>
              </p:ext>
            </p:extLst>
          </p:nvPr>
        </p:nvGraphicFramePr>
        <p:xfrm>
          <a:off x="6141619" y="1872139"/>
          <a:ext cx="5535705" cy="41002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ext uri="{D42A27DB-BD31-4B8C-83A1-F6EECF244321}">
                <p14:modId xmlns:p14="http://schemas.microsoft.com/office/powerpoint/2010/main" val="2255968872"/>
              </p:ext>
            </p:extLst>
          </p:nvPr>
        </p:nvGraphicFramePr>
        <p:xfrm>
          <a:off x="1016282" y="2178510"/>
          <a:ext cx="5288257" cy="36568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7676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dirty="0" smtClean="0"/>
              <a:t>Community &amp; Ecosystem Map</a:t>
            </a:r>
            <a:endParaRPr lang="en-GB" sz="6000" dirty="0"/>
          </a:p>
        </p:txBody>
      </p:sp>
      <p:sp>
        <p:nvSpPr>
          <p:cNvPr id="8" name="Rectangle 7"/>
          <p:cNvSpPr/>
          <p:nvPr/>
        </p:nvSpPr>
        <p:spPr>
          <a:xfrm>
            <a:off x="4687748" y="1956119"/>
            <a:ext cx="358815" cy="2685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ADD #s</a:t>
            </a:r>
            <a:endParaRPr lang="en-GB" dirty="0"/>
          </a:p>
        </p:txBody>
      </p:sp>
      <p:grpSp>
        <p:nvGrpSpPr>
          <p:cNvPr id="37" name="Group 36"/>
          <p:cNvGrpSpPr/>
          <p:nvPr/>
        </p:nvGrpSpPr>
        <p:grpSpPr>
          <a:xfrm>
            <a:off x="0" y="1456267"/>
            <a:ext cx="12187238" cy="5403321"/>
            <a:chOff x="0" y="1456267"/>
            <a:chExt cx="12187238" cy="5403321"/>
          </a:xfrm>
        </p:grpSpPr>
        <p:sp>
          <p:nvSpPr>
            <p:cNvPr id="36" name="Rectangle 35"/>
            <p:cNvSpPr/>
            <p:nvPr/>
          </p:nvSpPr>
          <p:spPr>
            <a:xfrm>
              <a:off x="0" y="1456267"/>
              <a:ext cx="12187238" cy="5403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3309908" y="1527859"/>
              <a:ext cx="5567423" cy="5162309"/>
              <a:chOff x="3298781" y="1481559"/>
              <a:chExt cx="5567423" cy="5162309"/>
            </a:xfrm>
          </p:grpSpPr>
          <p:sp>
            <p:nvSpPr>
              <p:cNvPr id="3" name="Rectangle 2"/>
              <p:cNvSpPr/>
              <p:nvPr/>
            </p:nvSpPr>
            <p:spPr>
              <a:xfrm>
                <a:off x="3298781" y="1481559"/>
                <a:ext cx="5567423" cy="5162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2" name="Group 21"/>
              <p:cNvGrpSpPr>
                <a:grpSpLocks noChangeAspect="1"/>
              </p:cNvGrpSpPr>
              <p:nvPr/>
            </p:nvGrpSpPr>
            <p:grpSpPr>
              <a:xfrm>
                <a:off x="3668081" y="1649353"/>
                <a:ext cx="4828823" cy="4826721"/>
                <a:chOff x="1828800" y="533400"/>
                <a:chExt cx="5648632" cy="5646174"/>
              </a:xfrm>
            </p:grpSpPr>
            <p:sp>
              <p:nvSpPr>
                <p:cNvPr id="23" name="Oval 22"/>
                <p:cNvSpPr>
                  <a:spLocks noChangeAspect="1"/>
                </p:cNvSpPr>
                <p:nvPr/>
              </p:nvSpPr>
              <p:spPr>
                <a:xfrm>
                  <a:off x="2590800" y="1295400"/>
                  <a:ext cx="4114800" cy="4114800"/>
                </a:xfrm>
                <a:prstGeom prst="ellipse">
                  <a:avLst/>
                </a:prstGeom>
                <a:noFill/>
                <a:ln w="50800" cap="flat" cmpd="sng" algn="ctr">
                  <a:solidFill>
                    <a:sysClr val="windowText" lastClr="000000"/>
                  </a:solidFill>
                  <a:prstDash val="solid"/>
                </a:ln>
                <a:effectLst>
                  <a:outerShdw blurRad="254000" dist="12700" dir="2700000" sx="105000" sy="105000" algn="tl"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Oval 23"/>
                <p:cNvSpPr/>
                <p:nvPr/>
              </p:nvSpPr>
              <p:spPr>
                <a:xfrm>
                  <a:off x="3924300" y="4807974"/>
                  <a:ext cx="1371600" cy="1371600"/>
                </a:xfrm>
                <a:prstGeom prst="ellipse">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50800" cap="flat" cmpd="sng" algn="ctr">
                  <a:solidFill>
                    <a:srgbClr val="F79646">
                      <a:shade val="95000"/>
                      <a:satMod val="105000"/>
                    </a:srgbClr>
                  </a:solidFill>
                  <a:prstDash val="solid"/>
                </a:ln>
                <a:effectLst>
                  <a:outerShdw blurRad="254000" dist="12700" dir="2700000" sx="105000" sy="105000" algn="tl"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ysClr val="windowText" lastClr="000000"/>
                      </a:solidFill>
                      <a:effectLst/>
                      <a:uLnTx/>
                      <a:uFillTx/>
                      <a:latin typeface="Calibri"/>
                      <a:ea typeface="+mn-ea"/>
                      <a:cs typeface="+mn-cs"/>
                    </a:rPr>
                    <a:t>Consulting Firms</a:t>
                  </a:r>
                  <a:endParaRPr kumimoji="0" lang="en-GB" sz="14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Oval 24"/>
                <p:cNvSpPr/>
                <p:nvPr/>
              </p:nvSpPr>
              <p:spPr>
                <a:xfrm>
                  <a:off x="5471652" y="4191000"/>
                  <a:ext cx="1371600" cy="1371600"/>
                </a:xfrm>
                <a:prstGeom prst="ellipse">
                  <a:avLst/>
                </a:prstGeom>
                <a:gradFill rotWithShape="1">
                  <a:gsLst>
                    <a:gs pos="1000">
                      <a:srgbClr val="FFFF66"/>
                    </a:gs>
                    <a:gs pos="35000">
                      <a:srgbClr val="FFFF99"/>
                    </a:gs>
                    <a:gs pos="100000">
                      <a:srgbClr val="FFFFCC"/>
                    </a:gs>
                  </a:gsLst>
                  <a:lin ang="16200000" scaled="1"/>
                </a:gradFill>
                <a:ln w="50800" cap="flat" cmpd="sng" algn="ctr">
                  <a:solidFill>
                    <a:srgbClr val="FFFF00"/>
                  </a:solidFill>
                  <a:prstDash val="solid"/>
                </a:ln>
                <a:effectLst>
                  <a:outerShdw blurRad="254000" dist="12700" dir="2700000" sx="105000" sy="105000" algn="tl" rotWithShape="0">
                    <a:prstClr val="black">
                      <a:alpha val="40000"/>
                    </a:prstClr>
                  </a:outerShdw>
                </a:effectLst>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ysClr val="windowText" lastClr="000000"/>
                      </a:solidFill>
                      <a:effectLst/>
                      <a:uLnTx/>
                      <a:uFillTx/>
                      <a:latin typeface="Calibri"/>
                      <a:ea typeface="+mn-ea"/>
                      <a:cs typeface="+mn-cs"/>
                    </a:rPr>
                    <a:t>Consulting </a:t>
                  </a:r>
                  <a:br>
                    <a:rPr kumimoji="0" lang="en-GB" sz="1400" b="1" i="0" u="none" strike="noStrike" kern="0" cap="none" spc="0" normalizeH="0" baseline="0" noProof="0" dirty="0" smtClean="0">
                      <a:ln>
                        <a:noFill/>
                      </a:ln>
                      <a:solidFill>
                        <a:sysClr val="windowText" lastClr="000000"/>
                      </a:solidFill>
                      <a:effectLst/>
                      <a:uLnTx/>
                      <a:uFillTx/>
                      <a:latin typeface="Calibri"/>
                      <a:ea typeface="+mn-ea"/>
                      <a:cs typeface="+mn-cs"/>
                    </a:rPr>
                  </a:br>
                  <a:r>
                    <a:rPr kumimoji="0" lang="en-GB" sz="1400" b="1" i="0" u="none" strike="noStrike" kern="0" cap="none" spc="0" normalizeH="0" baseline="0" noProof="0" dirty="0" smtClean="0">
                      <a:ln>
                        <a:noFill/>
                      </a:ln>
                      <a:solidFill>
                        <a:sysClr val="windowText" lastClr="000000"/>
                      </a:solidFill>
                      <a:effectLst/>
                      <a:uLnTx/>
                      <a:uFillTx/>
                      <a:latin typeface="Calibri"/>
                      <a:ea typeface="+mn-ea"/>
                      <a:cs typeface="+mn-cs"/>
                    </a:rPr>
                    <a:t>People</a:t>
                  </a:r>
                  <a:endParaRPr kumimoji="0" lang="en-GB" sz="14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6" name="Oval 25"/>
                <p:cNvSpPr/>
                <p:nvPr/>
              </p:nvSpPr>
              <p:spPr>
                <a:xfrm>
                  <a:off x="5486400" y="1143000"/>
                  <a:ext cx="1371600" cy="1371600"/>
                </a:xfrm>
                <a:prstGeom prst="ellipse">
                  <a:avLst/>
                </a:prstGeom>
                <a:gradFill rotWithShape="1">
                  <a:gsLst>
                    <a:gs pos="0">
                      <a:srgbClr val="4BACC6">
                        <a:lumMod val="60000"/>
                        <a:lumOff val="40000"/>
                      </a:srgbClr>
                    </a:gs>
                    <a:gs pos="35000">
                      <a:srgbClr val="4BACC6">
                        <a:lumMod val="40000"/>
                        <a:lumOff val="60000"/>
                      </a:srgbClr>
                    </a:gs>
                    <a:gs pos="100000">
                      <a:srgbClr val="4BACC6">
                        <a:lumMod val="20000"/>
                        <a:lumOff val="80000"/>
                      </a:srgbClr>
                    </a:gs>
                  </a:gsLst>
                  <a:lin ang="16200000" scaled="1"/>
                </a:gradFill>
                <a:ln w="50800" cap="flat" cmpd="sng" algn="ctr">
                  <a:solidFill>
                    <a:srgbClr val="4BACC6">
                      <a:lumMod val="75000"/>
                    </a:srgbClr>
                  </a:solidFill>
                  <a:prstDash val="solid"/>
                </a:ln>
                <a:effectLst>
                  <a:outerShdw blurRad="254000" dist="12700" dir="2700000" sx="105000" sy="105000" algn="tl"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ysClr val="windowText" lastClr="000000"/>
                      </a:solidFill>
                      <a:effectLst/>
                      <a:uLnTx/>
                      <a:uFillTx/>
                      <a:latin typeface="Calibri"/>
                      <a:ea typeface="+mn-ea"/>
                      <a:cs typeface="+mn-cs"/>
                    </a:rPr>
                    <a:t>Xen Projects</a:t>
                  </a:r>
                  <a:endParaRPr kumimoji="0" lang="en-GB" sz="14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7" name="Oval 26"/>
                <p:cNvSpPr/>
                <p:nvPr/>
              </p:nvSpPr>
              <p:spPr>
                <a:xfrm>
                  <a:off x="6105832" y="2667000"/>
                  <a:ext cx="1371600" cy="1371600"/>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50800" cap="flat" cmpd="sng" algn="ctr">
                  <a:solidFill>
                    <a:srgbClr val="9BBB59">
                      <a:shade val="95000"/>
                      <a:satMod val="105000"/>
                    </a:srgbClr>
                  </a:solidFill>
                  <a:prstDash val="solid"/>
                </a:ln>
                <a:effectLst>
                  <a:outerShdw blurRad="254000" dist="12700" dir="2700000" sx="105000" sy="105000" algn="tl" rotWithShape="0">
                    <a:prstClr val="black">
                      <a:alpha val="40000"/>
                    </a:prstClr>
                  </a:outerShdw>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ysClr val="windowText" lastClr="000000"/>
                      </a:solidFill>
                      <a:effectLst/>
                      <a:uLnTx/>
                      <a:uFillTx/>
                      <a:latin typeface="Calibri"/>
                      <a:ea typeface="+mn-ea"/>
                      <a:cs typeface="+mn-cs"/>
                    </a:rPr>
                    <a:t>XCP </a:t>
                  </a:r>
                  <a:br>
                    <a:rPr kumimoji="0" lang="en-GB" sz="1400" b="1" i="0" u="none" strike="noStrike" kern="0" cap="none" spc="0" normalizeH="0" baseline="0" noProof="0" dirty="0" smtClean="0">
                      <a:ln>
                        <a:noFill/>
                      </a:ln>
                      <a:solidFill>
                        <a:sysClr val="windowText" lastClr="000000"/>
                      </a:solidFill>
                      <a:effectLst/>
                      <a:uLnTx/>
                      <a:uFillTx/>
                      <a:latin typeface="Calibri"/>
                      <a:ea typeface="+mn-ea"/>
                      <a:cs typeface="+mn-cs"/>
                    </a:rPr>
                  </a:br>
                  <a:r>
                    <a:rPr kumimoji="0" lang="en-GB" sz="1400" b="1" i="0" u="none" strike="noStrike" kern="0" cap="none" spc="0" normalizeH="0" baseline="0" noProof="0" dirty="0" smtClean="0">
                      <a:ln>
                        <a:noFill/>
                      </a:ln>
                      <a:solidFill>
                        <a:sysClr val="windowText" lastClr="000000"/>
                      </a:solidFill>
                      <a:effectLst/>
                      <a:uLnTx/>
                      <a:uFillTx/>
                      <a:latin typeface="Calibri"/>
                      <a:ea typeface="+mn-ea"/>
                      <a:cs typeface="+mn-cs"/>
                    </a:rPr>
                    <a:t>Projects</a:t>
                  </a:r>
                  <a:endParaRPr kumimoji="0" lang="en-GB" sz="14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8" name="Oval 27"/>
                <p:cNvSpPr/>
                <p:nvPr/>
              </p:nvSpPr>
              <p:spPr>
                <a:xfrm>
                  <a:off x="2438400" y="4161503"/>
                  <a:ext cx="1371600" cy="1371600"/>
                </a:xfrm>
                <a:prstGeom prst="ellipse">
                  <a:avLst/>
                </a:prstGeom>
                <a:gradFill rotWithShape="1">
                  <a:gsLst>
                    <a:gs pos="0">
                      <a:srgbClr val="C0504D">
                        <a:lumMod val="60000"/>
                        <a:lumOff val="40000"/>
                      </a:srgbClr>
                    </a:gs>
                    <a:gs pos="35000">
                      <a:srgbClr val="C0504D">
                        <a:lumMod val="40000"/>
                        <a:lumOff val="60000"/>
                      </a:srgbClr>
                    </a:gs>
                    <a:gs pos="100000">
                      <a:srgbClr val="C0504D">
                        <a:lumMod val="20000"/>
                        <a:lumOff val="80000"/>
                      </a:srgbClr>
                    </a:gs>
                  </a:gsLst>
                  <a:lin ang="16200000" scaled="1"/>
                </a:gradFill>
                <a:ln w="50800" cap="flat" cmpd="sng" algn="ctr">
                  <a:solidFill>
                    <a:srgbClr val="C0504D">
                      <a:lumMod val="75000"/>
                    </a:srgbClr>
                  </a:solidFill>
                  <a:prstDash val="solid"/>
                </a:ln>
                <a:effectLst>
                  <a:outerShdw blurRad="254000" dist="12700" dir="2700000" sx="105000" sy="105000" algn="tl"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ysClr val="windowText" lastClr="000000"/>
                      </a:solidFill>
                      <a:effectLst/>
                      <a:uLnTx/>
                      <a:uFillTx/>
                      <a:latin typeface="Calibri"/>
                      <a:ea typeface="+mn-ea"/>
                      <a:cs typeface="+mn-cs"/>
                    </a:rPr>
                    <a:t>Xen Products</a:t>
                  </a:r>
                  <a:endParaRPr kumimoji="0" lang="en-GB" sz="14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9" name="Oval 28"/>
                <p:cNvSpPr/>
                <p:nvPr/>
              </p:nvSpPr>
              <p:spPr>
                <a:xfrm>
                  <a:off x="1828800" y="2729141"/>
                  <a:ext cx="1371600" cy="1371600"/>
                </a:xfrm>
                <a:prstGeom prst="ellipse">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50800" cap="flat" cmpd="sng" algn="ctr">
                  <a:solidFill>
                    <a:srgbClr val="8064A2">
                      <a:shade val="95000"/>
                      <a:satMod val="105000"/>
                    </a:srgbClr>
                  </a:solidFill>
                  <a:prstDash val="solid"/>
                </a:ln>
                <a:effectLst>
                  <a:outerShdw blurRad="254000" dist="12700" dir="2700000" sx="105000" sy="105000" algn="tl"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ysClr val="windowText" lastClr="000000"/>
                      </a:solidFill>
                      <a:effectLst/>
                      <a:uLnTx/>
                      <a:uFillTx/>
                      <a:latin typeface="Calibri"/>
                      <a:ea typeface="+mn-ea"/>
                      <a:cs typeface="+mn-cs"/>
                    </a:rPr>
                    <a:t>XCP Products</a:t>
                  </a:r>
                  <a:endParaRPr kumimoji="0" lang="en-GB" sz="14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30" name="Picture 2" descr="C:\Users\larsk.CITRITE\Desktop\XenFuPanda_NoLogo_1332x124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1607" y="2023677"/>
                  <a:ext cx="2833187" cy="2658246"/>
                </a:xfrm>
                <a:prstGeom prst="rect">
                  <a:avLst/>
                </a:prstGeom>
                <a:noFill/>
                <a:effectLst>
                  <a:outerShdw blurRad="127000" dist="12700" dir="2700000" sx="105000" sy="105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2" name="Oval 31"/>
                <p:cNvSpPr/>
                <p:nvPr/>
              </p:nvSpPr>
              <p:spPr>
                <a:xfrm>
                  <a:off x="3904752" y="533400"/>
                  <a:ext cx="1371600" cy="1371600"/>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50800" cap="flat" cmpd="sng" algn="ctr">
                  <a:solidFill>
                    <a:srgbClr val="4F81BD">
                      <a:shade val="95000"/>
                      <a:satMod val="105000"/>
                    </a:srgbClr>
                  </a:solidFill>
                  <a:prstDash val="solid"/>
                </a:ln>
                <a:effectLst>
                  <a:outerShdw blurRad="254000" dist="12700" dir="2700000" sx="105000" sy="105000" algn="tl"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ysClr val="windowText" lastClr="000000"/>
                      </a:solidFill>
                      <a:effectLst/>
                      <a:uLnTx/>
                      <a:uFillTx/>
                      <a:latin typeface="Calibri"/>
                      <a:ea typeface="+mn-ea"/>
                      <a:cs typeface="+mn-cs"/>
                    </a:rPr>
                    <a:t>Research</a:t>
                  </a:r>
                </a:p>
              </p:txBody>
            </p:sp>
            <p:sp>
              <p:nvSpPr>
                <p:cNvPr id="33" name="Oval 32"/>
                <p:cNvSpPr/>
                <p:nvPr/>
              </p:nvSpPr>
              <p:spPr>
                <a:xfrm>
                  <a:off x="2362200" y="1219200"/>
                  <a:ext cx="1371600" cy="1371600"/>
                </a:xfrm>
                <a:prstGeom prst="ellipse">
                  <a:avLst/>
                </a:prstGeom>
                <a:gradFill rotWithShape="1">
                  <a:gsLst>
                    <a:gs pos="0">
                      <a:srgbClr val="1F497D">
                        <a:lumMod val="60000"/>
                        <a:lumOff val="40000"/>
                      </a:srgbClr>
                    </a:gs>
                    <a:gs pos="35000">
                      <a:srgbClr val="1F497D">
                        <a:lumMod val="40000"/>
                        <a:lumOff val="60000"/>
                      </a:srgbClr>
                    </a:gs>
                    <a:gs pos="100000">
                      <a:srgbClr val="1F497D">
                        <a:lumMod val="20000"/>
                        <a:lumOff val="80000"/>
                      </a:srgbClr>
                    </a:gs>
                  </a:gsLst>
                  <a:lin ang="16200000" scaled="1"/>
                </a:gradFill>
                <a:ln w="50800" cap="flat" cmpd="sng" algn="ctr">
                  <a:solidFill>
                    <a:srgbClr val="1F497D">
                      <a:lumMod val="75000"/>
                    </a:srgbClr>
                  </a:solidFill>
                  <a:prstDash val="solid"/>
                </a:ln>
                <a:effectLst>
                  <a:outerShdw blurRad="254000" dist="12700" dir="2700000" sx="105000" sy="105000" algn="tl"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ysClr val="windowText" lastClr="000000"/>
                      </a:solidFill>
                      <a:effectLst/>
                      <a:uLnTx/>
                      <a:uFillTx/>
                      <a:latin typeface="Calibri"/>
                      <a:ea typeface="+mn-ea"/>
                      <a:cs typeface="+mn-cs"/>
                    </a:rPr>
                    <a:t>Hosting</a:t>
                  </a:r>
                  <a:br>
                    <a:rPr kumimoji="0" lang="en-GB" sz="1400" b="1" i="0" u="none" strike="noStrike" kern="0" cap="none" spc="0" normalizeH="0" baseline="0" noProof="0" dirty="0" smtClean="0">
                      <a:ln>
                        <a:noFill/>
                      </a:ln>
                      <a:solidFill>
                        <a:sysClr val="windowText" lastClr="000000"/>
                      </a:solidFill>
                      <a:effectLst/>
                      <a:uLnTx/>
                      <a:uFillTx/>
                      <a:latin typeface="Calibri"/>
                      <a:ea typeface="+mn-ea"/>
                      <a:cs typeface="+mn-cs"/>
                    </a:rPr>
                  </a:br>
                  <a:r>
                    <a:rPr kumimoji="0" lang="en-GB" sz="1400" b="1" i="0" u="none" strike="noStrike" kern="0" cap="none" spc="0" normalizeH="0" baseline="0" noProof="0" dirty="0" smtClean="0">
                      <a:ln>
                        <a:noFill/>
                      </a:ln>
                      <a:solidFill>
                        <a:sysClr val="windowText" lastClr="000000"/>
                      </a:solidFill>
                      <a:effectLst/>
                      <a:uLnTx/>
                      <a:uFillTx/>
                      <a:latin typeface="Calibri"/>
                      <a:ea typeface="+mn-ea"/>
                      <a:cs typeface="+mn-cs"/>
                    </a:rPr>
                    <a:t>Vendors</a:t>
                  </a:r>
                  <a:endParaRPr kumimoji="0" lang="en-GB" sz="14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sp>
        <p:nvSpPr>
          <p:cNvPr id="34" name="TextBox 33"/>
          <p:cNvSpPr txBox="1"/>
          <p:nvPr/>
        </p:nvSpPr>
        <p:spPr>
          <a:xfrm>
            <a:off x="1030146" y="1446835"/>
            <a:ext cx="2882905" cy="369332"/>
          </a:xfrm>
          <a:prstGeom prst="rect">
            <a:avLst/>
          </a:prstGeom>
          <a:noFill/>
        </p:spPr>
        <p:txBody>
          <a:bodyPr wrap="none" rtlCol="0">
            <a:spAutoFit/>
          </a:bodyPr>
          <a:lstStyle/>
          <a:p>
            <a:r>
              <a:rPr lang="en-GB" sz="1800" dirty="0" smtClean="0">
                <a:latin typeface="Calibri" pitchFamily="34" charset="0"/>
                <a:cs typeface="Calibri" pitchFamily="34" charset="0"/>
                <a:hlinkClick r:id="rId4"/>
              </a:rPr>
              <a:t>xen.org/community/projects</a:t>
            </a:r>
            <a:endParaRPr lang="en-GB" sz="1800" dirty="0">
              <a:latin typeface="Calibri" pitchFamily="34" charset="0"/>
              <a:cs typeface="Calibri" pitchFamily="34" charset="0"/>
            </a:endParaRPr>
          </a:p>
        </p:txBody>
      </p:sp>
      <p:grpSp>
        <p:nvGrpSpPr>
          <p:cNvPr id="6" name="Group 5"/>
          <p:cNvGrpSpPr/>
          <p:nvPr/>
        </p:nvGrpSpPr>
        <p:grpSpPr>
          <a:xfrm>
            <a:off x="8705568" y="4569829"/>
            <a:ext cx="3362687" cy="2278488"/>
            <a:chOff x="8705568" y="4569829"/>
            <a:chExt cx="3362687" cy="2278488"/>
          </a:xfrm>
        </p:grpSpPr>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5568" y="5415757"/>
              <a:ext cx="2042160" cy="1432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82224" y="5578997"/>
              <a:ext cx="1086031" cy="1086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28049" y="4569829"/>
              <a:ext cx="11430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6"/>
          <p:cNvGrpSpPr/>
          <p:nvPr/>
        </p:nvGrpSpPr>
        <p:grpSpPr>
          <a:xfrm>
            <a:off x="151233" y="2095016"/>
            <a:ext cx="3152093" cy="2417120"/>
            <a:chOff x="151233" y="2095016"/>
            <a:chExt cx="3152093" cy="2417120"/>
          </a:xfrm>
        </p:grpSpPr>
        <p:pic>
          <p:nvPicPr>
            <p:cNvPr id="307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1233" y="2100984"/>
              <a:ext cx="1191430" cy="63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7180" y="2841524"/>
              <a:ext cx="861060" cy="849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18199" y="2095016"/>
              <a:ext cx="1085127" cy="813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3354" y="3727046"/>
              <a:ext cx="785090" cy="78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38934" y="2380044"/>
              <a:ext cx="89535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13967" y="3055715"/>
              <a:ext cx="870735" cy="88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157905" y="5000263"/>
            <a:ext cx="2819313" cy="1766104"/>
            <a:chOff x="157905" y="5000263"/>
            <a:chExt cx="2819313" cy="1766104"/>
          </a:xfrm>
        </p:grpSpPr>
        <p:pic>
          <p:nvPicPr>
            <p:cNvPr id="3089" name="Picture 1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35067" y="5706317"/>
              <a:ext cx="842151" cy="86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0" name="Picture 1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7905" y="5000263"/>
              <a:ext cx="926204" cy="729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1" name="Picture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2155" y="5716538"/>
              <a:ext cx="1458691" cy="66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7438" y="6156767"/>
              <a:ext cx="1714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10"/>
          <p:cNvGrpSpPr/>
          <p:nvPr/>
        </p:nvGrpSpPr>
        <p:grpSpPr>
          <a:xfrm>
            <a:off x="8587105" y="1503680"/>
            <a:ext cx="3427952" cy="2346959"/>
            <a:chOff x="8587105" y="1503680"/>
            <a:chExt cx="3427952" cy="2346959"/>
          </a:xfrm>
        </p:grpSpPr>
        <p:grpSp>
          <p:nvGrpSpPr>
            <p:cNvPr id="5" name="Group 4"/>
            <p:cNvGrpSpPr/>
            <p:nvPr/>
          </p:nvGrpSpPr>
          <p:grpSpPr>
            <a:xfrm>
              <a:off x="9208766" y="1503680"/>
              <a:ext cx="2806291" cy="2346959"/>
              <a:chOff x="9208766" y="1503680"/>
              <a:chExt cx="2806291" cy="2346959"/>
            </a:xfrm>
          </p:grpSpPr>
          <p:pic>
            <p:nvPicPr>
              <p:cNvPr id="3077" name="Picture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408973" y="1795518"/>
                <a:ext cx="2286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927008" y="1503680"/>
                <a:ext cx="1088049" cy="98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208766" y="1606289"/>
                <a:ext cx="1328738"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995025" y="2897504"/>
                <a:ext cx="953135"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587105" y="2902268"/>
              <a:ext cx="22860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42749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6000" dirty="0" smtClean="0"/>
              <a:t>Xen Overview</a:t>
            </a:r>
            <a:endParaRPr lang="en-GB" sz="6000" dirty="0"/>
          </a:p>
        </p:txBody>
      </p:sp>
    </p:spTree>
    <p:extLst>
      <p:ext uri="{BB962C8B-B14F-4D97-AF65-F5344CB8AC3E}">
        <p14:creationId xmlns:p14="http://schemas.microsoft.com/office/powerpoint/2010/main" val="649770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Custom 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B0F0"/>
      </a:hlink>
      <a:folHlink>
        <a:srgbClr val="00B0F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a:latin typeface="Rod" pitchFamily="49" charset="-79"/>
            <a:cs typeface="Rod" pitchFamily="49" charset="-79"/>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xenenterprise">
  <a:themeElements>
    <a:clrScheme name="1_xenenterpri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587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xenenterpri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xenenterpris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xenenterpris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xenenterpris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xenenterpris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xenenterpris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xenenterpris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xenenterpris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xenenterpris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xenenterpris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xenenterpris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xenenterpris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xenenterprise">
  <a:themeElements>
    <a:clrScheme name="1_xenenterpri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587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xenenterpri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xenenterpris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xenenterpris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xenenterpris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xenenterpris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xenenterpris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xenenterpris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xenenterpris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xenenterpris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xenenterpris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xenenterpris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xenenterpris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Architecture">
  <a:themeElements>
    <a:clrScheme name="">
      <a:dk1>
        <a:srgbClr val="000000"/>
      </a:dk1>
      <a:lt1>
        <a:srgbClr val="FFFFFF"/>
      </a:lt1>
      <a:dk2>
        <a:srgbClr val="0860A8"/>
      </a:dk2>
      <a:lt2>
        <a:srgbClr val="FDB605"/>
      </a:lt2>
      <a:accent1>
        <a:srgbClr val="009900"/>
      </a:accent1>
      <a:accent2>
        <a:srgbClr val="FF5C00"/>
      </a:accent2>
      <a:accent3>
        <a:srgbClr val="AAB6D1"/>
      </a:accent3>
      <a:accent4>
        <a:srgbClr val="DADADA"/>
      </a:accent4>
      <a:accent5>
        <a:srgbClr val="AACAAA"/>
      </a:accent5>
      <a:accent6>
        <a:srgbClr val="E75300"/>
      </a:accent6>
      <a:hlink>
        <a:srgbClr val="A50021"/>
      </a:hlink>
      <a:folHlink>
        <a:srgbClr val="567EB9"/>
      </a:folHlink>
    </a:clrScheme>
    <a:fontScheme name="2_Architectur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Architectu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rchit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Architectu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rchitectu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rchitectu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rchitectu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Architectu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Architectur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2_Architectur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2_Architectur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2_Architectur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2_Architectur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2_Architectur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2_Architectur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Architecture">
  <a:themeElements>
    <a:clrScheme name="">
      <a:dk1>
        <a:srgbClr val="000000"/>
      </a:dk1>
      <a:lt1>
        <a:srgbClr val="FFFFFF"/>
      </a:lt1>
      <a:dk2>
        <a:srgbClr val="0860A8"/>
      </a:dk2>
      <a:lt2>
        <a:srgbClr val="FDB605"/>
      </a:lt2>
      <a:accent1>
        <a:srgbClr val="009900"/>
      </a:accent1>
      <a:accent2>
        <a:srgbClr val="FF5C00"/>
      </a:accent2>
      <a:accent3>
        <a:srgbClr val="AAB6D1"/>
      </a:accent3>
      <a:accent4>
        <a:srgbClr val="DADADA"/>
      </a:accent4>
      <a:accent5>
        <a:srgbClr val="AACAAA"/>
      </a:accent5>
      <a:accent6>
        <a:srgbClr val="E75300"/>
      </a:accent6>
      <a:hlink>
        <a:srgbClr val="A50021"/>
      </a:hlink>
      <a:folHlink>
        <a:srgbClr val="567EB9"/>
      </a:folHlink>
    </a:clrScheme>
    <a:fontScheme name="2_Architectur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100794" tIns="50397" rIns="100794" bIns="50397" anchor="ctr"/>
      <a:lstStyle>
        <a:defPPr algn="ctr" defTabSz="457152" eaLnBrk="0" hangingPunct="0">
          <a:lnSpc>
            <a:spcPct val="93000"/>
          </a:lnSpc>
          <a:buClr>
            <a:srgbClr val="000000"/>
          </a:buClr>
          <a:buSzPct val="100000"/>
          <a:buFont typeface="Times New Roman" charset="0"/>
          <a:buNone/>
          <a:defRPr sz="2000">
            <a:solidFill>
              <a:srgbClr val="FFFFFF"/>
            </a:solidFill>
            <a:latin typeface="Verdana"/>
            <a:ea typeface="ＭＳ Ｐゴシック" pitchFamily="34" charset="-128"/>
          </a:defRPr>
        </a:defPPr>
      </a:lstStyle>
      <a:style>
        <a:lnRef idx="1">
          <a:schemeClr val="accent3"/>
        </a:lnRef>
        <a:fillRef idx="2">
          <a:schemeClr val="accent3"/>
        </a:fillRef>
        <a:effectRef idx="1">
          <a:schemeClr val="accent3"/>
        </a:effectRef>
        <a:fontRef idx="minor">
          <a:schemeClr val="dk1"/>
        </a:fontRef>
      </a:style>
    </a:spDef>
  </a:objectDefaults>
  <a:extraClrSchemeLst>
    <a:extraClrScheme>
      <a:clrScheme name="2_Architectu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rchit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Architectu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rchitectu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rchitectu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rchitectu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Architectu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Architectur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2_Architectur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2_Architectur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2_Architectur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2_Architectur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2_Architectur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2_Architectur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6277</TotalTime>
  <Words>5256</Words>
  <Application>Microsoft Office PowerPoint</Application>
  <PresentationFormat>Custom</PresentationFormat>
  <Paragraphs>1027</Paragraphs>
  <Slides>65</Slides>
  <Notes>54</Notes>
  <HiddenSlides>0</HiddenSlides>
  <MMClips>0</MMClips>
  <ScaleCrop>false</ScaleCrop>
  <HeadingPairs>
    <vt:vector size="4" baseType="variant">
      <vt:variant>
        <vt:lpstr>Theme</vt:lpstr>
      </vt:variant>
      <vt:variant>
        <vt:i4>5</vt:i4>
      </vt:variant>
      <vt:variant>
        <vt:lpstr>Slide Titles</vt:lpstr>
      </vt:variant>
      <vt:variant>
        <vt:i4>65</vt:i4>
      </vt:variant>
    </vt:vector>
  </HeadingPairs>
  <TitlesOfParts>
    <vt:vector size="70" baseType="lpstr">
      <vt:lpstr>Default Design</vt:lpstr>
      <vt:lpstr>1_xenenterprise</vt:lpstr>
      <vt:lpstr>2_xenenterprise</vt:lpstr>
      <vt:lpstr>3_Architecture</vt:lpstr>
      <vt:lpstr>2_Architecture</vt:lpstr>
      <vt:lpstr>Xen Cloud Platform</vt:lpstr>
      <vt:lpstr>A Brief History of Xen in the Cloud</vt:lpstr>
      <vt:lpstr>A Brief History of Xen in the Cloud</vt:lpstr>
      <vt:lpstr>The Xen Hypervisor was designed for the Cloud straight from the outset!</vt:lpstr>
      <vt:lpstr>Xen.org</vt:lpstr>
      <vt:lpstr>The Xen Community</vt:lpstr>
      <vt:lpstr>Xen Contributions &amp; Vendors</vt:lpstr>
      <vt:lpstr>Community &amp; Ecosystem Map</vt:lpstr>
      <vt:lpstr>Xen Overview</vt:lpstr>
      <vt:lpstr>Basic Xen Concepts</vt:lpstr>
      <vt:lpstr>PV Domains</vt:lpstr>
      <vt:lpstr>HVM</vt:lpstr>
      <vt:lpstr>PV on HVM</vt:lpstr>
      <vt:lpstr>Xen and the Linux Kernel</vt:lpstr>
      <vt:lpstr>Xen and the Linux Kernel</vt:lpstr>
      <vt:lpstr>Current State</vt:lpstr>
      <vt:lpstr>XCP Project</vt:lpstr>
      <vt:lpstr>XCP</vt:lpstr>
      <vt:lpstr>XCP Overview</vt:lpstr>
      <vt:lpstr>Project “Kronos”: XAPI on Linux</vt:lpstr>
      <vt:lpstr>Xen vs. XCP vs. XAPI on Linux</vt:lpstr>
      <vt:lpstr>XCP/XAPI Vision &amp; Next Steps</vt:lpstr>
      <vt:lpstr>XCP 1.5 (soon)</vt:lpstr>
      <vt:lpstr>XAPI Overview</vt:lpstr>
      <vt:lpstr>XAPI: What is it?</vt:lpstr>
      <vt:lpstr>XAPI from 30000 Feet</vt:lpstr>
      <vt:lpstr>XAPI Functionality Overview</vt:lpstr>
      <vt:lpstr>Open vSwitch</vt:lpstr>
      <vt:lpstr>Why use Open vSwitch with Cloud?</vt:lpstr>
      <vt:lpstr>XAPI Management Options</vt:lpstr>
      <vt:lpstr>OpenXenManager</vt:lpstr>
      <vt:lpstr>Xen VNC Proxy (XVP)</vt:lpstr>
      <vt:lpstr>XCP and Cloud Orchestration Stacks</vt:lpstr>
      <vt:lpstr>Cloud VM vs. Cloud Package(s) in Dom0</vt:lpstr>
      <vt:lpstr>Xen Hypervisor Project</vt:lpstr>
      <vt:lpstr>Xen 4.1 Release: 21 March 2011</vt:lpstr>
      <vt:lpstr>Upcoming Xen 4.2 Release</vt:lpstr>
      <vt:lpstr>Xen, Security, QoS and the Cloud</vt:lpstr>
      <vt:lpstr>“Security and QoS/Reliability are amongst    the top 3 blockers for cloud adoption”</vt:lpstr>
      <vt:lpstr>Security and the Next Wave of Virtualization</vt:lpstr>
      <vt:lpstr>Architecture Considerations</vt:lpstr>
      <vt:lpstr>Xen: Type 1 with a Twist</vt:lpstr>
      <vt:lpstr>Xen Security &amp; Robustness Advantages</vt:lpstr>
      <vt:lpstr>Advanced Security: Disaggregation</vt:lpstr>
      <vt:lpstr>Example: Network Driver Domain for HA</vt:lpstr>
      <vt:lpstr>Qubes OS / XenClient XT</vt:lpstr>
      <vt:lpstr>Advanced XenClient Architecture</vt:lpstr>
      <vt:lpstr>BUT…</vt:lpstr>
      <vt:lpstr>PVOPS : Xen in Linux 3.x</vt:lpstr>
      <vt:lpstr>New in Linux 3.1 &amp; 3.2</vt:lpstr>
      <vt:lpstr>Planned for 3.3 and beyond</vt:lpstr>
      <vt:lpstr>OK, so Upstream has stuff!</vt:lpstr>
      <vt:lpstr>How you can help</vt:lpstr>
      <vt:lpstr>Xen ARM Project</vt:lpstr>
      <vt:lpstr>Xen ARM History</vt:lpstr>
      <vt:lpstr>From Mobiles to Laptops to Servers</vt:lpstr>
      <vt:lpstr>Current Developments</vt:lpstr>
      <vt:lpstr>A bit of fun: our ARM Build Farm</vt:lpstr>
      <vt:lpstr>Summary: Why Xen?</vt:lpstr>
      <vt:lpstr>PowerPoint Presentation</vt:lpstr>
      <vt:lpstr>Resources</vt:lpstr>
      <vt:lpstr>Xen Resources</vt:lpstr>
      <vt:lpstr>How to Contribute</vt:lpstr>
      <vt:lpstr>Shameless Marketing</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Lars Kurth</cp:lastModifiedBy>
  <cp:revision>508</cp:revision>
  <dcterms:created xsi:type="dcterms:W3CDTF">2004-05-06T09:28:21Z</dcterms:created>
  <dcterms:modified xsi:type="dcterms:W3CDTF">2012-04-17T11:02:33Z</dcterms:modified>
</cp:coreProperties>
</file>