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4.png" ContentType="image/png"/>
  <Override PartName="/ppt/media/image4.jpeg" ContentType="image/jpeg"/>
  <Override PartName="/ppt/media/image1.jpeg" ContentType="image/jpeg"/>
  <Override PartName="/ppt/media/image8.jpeg" ContentType="image/jpeg"/>
  <Override PartName="/ppt/media/image13.png" ContentType="image/png"/>
  <Override PartName="/ppt/media/image5.jpeg" ContentType="image/jpeg"/>
  <Override PartName="/ppt/media/image2.jpeg" ContentType="image/jpeg"/>
  <Override PartName="/ppt/media/image12.png" ContentType="image/png"/>
  <Override PartName="/ppt/media/image9.jpeg" ContentType="image/jpeg"/>
  <Override PartName="/ppt/media/image16.png" ContentType="image/png"/>
  <Override PartName="/ppt/media/image6.jpeg" ContentType="image/jpeg"/>
  <Override PartName="/ppt/media/image10.jpeg" ContentType="image/jpeg"/>
  <Override PartName="/ppt/media/image11.png" ContentType="image/png"/>
  <Override PartName="/ppt/media/image3.jpeg" ContentType="image/jpeg"/>
  <Override PartName="/ppt/media/image15.png" ContentType="image/png"/>
  <Override PartName="/ppt/media/image7.jpeg" ContentType="image/jpeg"/>
  <Override PartName="/ppt/slideLayouts/slideLayout3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18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.xml.rels" ContentType="application/vnd.openxmlformats-package.relationships+xml"/>
  <Override PartName="/ppt/slideLayouts/slideLayout7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562720" y="6673320"/>
            <a:ext cx="3123720" cy="189000"/>
          </a:xfrm>
          <a:prstGeom prst="rect">
            <a:avLst/>
          </a:prstGeom>
        </p:spPr>
        <p:txBody>
          <a:bodyPr anchor="b" anchorCtr="1" bIns="41040" lIns="0" rIns="0" tIns="41040"/>
          <a:p>
            <a:pPr>
              <a:lnSpc>
                <a:spcPct val="100000"/>
              </a:lnSpc>
            </a:pPr>
            <a:r>
              <a:rPr lang="en-US" sz="700">
                <a:solidFill>
                  <a:srgbClr val="b8b8b8"/>
                </a:solidFill>
                <a:latin typeface="Verdana"/>
                <a:ea typeface="Verdana"/>
              </a:rPr>
              <a:t>©2010 RingCentral, Inc.  All rights reserved. RingCentral Confidential</a:t>
            </a:r>
            <a:endParaRPr/>
          </a:p>
        </p:txBody>
      </p:sp>
      <p:sp>
        <p:nvSpPr>
          <p:cNvPr id="1" name="CustomShape 2"/>
          <p:cNvSpPr/>
          <p:nvPr/>
        </p:nvSpPr>
        <p:spPr>
          <a:xfrm>
            <a:off x="0" y="0"/>
            <a:ext cx="304560" cy="6552720"/>
          </a:xfrm>
          <a:prstGeom prst="rect">
            <a:avLst/>
          </a:prstGeom>
          <a:gradFill>
            <a:gsLst>
              <a:gs pos="0">
                <a:srgbClr val="ff8b00"/>
              </a:gs>
              <a:gs pos="100000">
                <a:srgbClr val="fff8f0"/>
              </a:gs>
            </a:gsLst>
            <a:lin ang="5400000"/>
          </a:gradFill>
        </p:spPr>
      </p:sp>
      <p:sp>
        <p:nvSpPr>
          <p:cNvPr id="2" name="CustomShape 3"/>
          <p:cNvSpPr/>
          <p:nvPr/>
        </p:nvSpPr>
        <p:spPr>
          <a:xfrm>
            <a:off x="0" y="0"/>
            <a:ext cx="9143640" cy="151920"/>
          </a:xfrm>
          <a:prstGeom prst="rect">
            <a:avLst/>
          </a:prstGeom>
          <a:solidFill>
            <a:srgbClr val="0668a0"/>
          </a:solidFill>
        </p:spPr>
      </p:sp>
      <p:sp>
        <p:nvSpPr>
          <p:cNvPr id="3" name="CustomShape 4"/>
          <p:cNvSpPr/>
          <p:nvPr/>
        </p:nvSpPr>
        <p:spPr>
          <a:xfrm>
            <a:off x="8571240" y="6672240"/>
            <a:ext cx="566280" cy="188640"/>
          </a:xfrm>
          <a:prstGeom prst="rect">
            <a:avLst/>
          </a:prstGeom>
        </p:spPr>
        <p:txBody>
          <a:bodyPr anchor="b" bIns="41040" lIns="82080" rIns="82080" tIns="41040" wrap="none"/>
          <a:p>
            <a:pPr algn="r">
              <a:lnSpc>
                <a:spcPct val="100000"/>
              </a:lnSpc>
            </a:pPr>
            <a:fld id="{91E1F111-5141-41A1-9191-81B1019171E1}" type="slidenum">
              <a:rPr lang="en-US" sz="700">
                <a:solidFill>
                  <a:srgbClr val="949494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descr="" id="4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7315200" y="6400800"/>
            <a:ext cx="1572840" cy="248760"/>
          </a:xfrm>
          <a:prstGeom prst="rect">
            <a:avLst/>
          </a:prstGeom>
        </p:spPr>
      </p:pic>
      <p:sp>
        <p:nvSpPr>
          <p:cNvPr id="5" name="CustomShape 5"/>
          <p:cNvSpPr/>
          <p:nvPr/>
        </p:nvSpPr>
        <p:spPr>
          <a:xfrm>
            <a:off x="8571240" y="6672240"/>
            <a:ext cx="566280" cy="188640"/>
          </a:xfrm>
          <a:prstGeom prst="rect">
            <a:avLst/>
          </a:prstGeom>
        </p:spPr>
        <p:txBody>
          <a:bodyPr anchor="b" bIns="41040" lIns="82080" rIns="82080" tIns="41040" wrap="none"/>
          <a:p>
            <a:pPr algn="r">
              <a:lnSpc>
                <a:spcPct val="100000"/>
              </a:lnSpc>
            </a:pPr>
            <a:fld id="{81D1B121-51F1-4141-A111-51E1D151C1E1}" type="slidenum">
              <a:rPr lang="en-US" sz="700">
                <a:solidFill>
                  <a:srgbClr val="949494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6" name="CustomShape 6"/>
          <p:cNvSpPr/>
          <p:nvPr/>
        </p:nvSpPr>
        <p:spPr>
          <a:xfrm>
            <a:off x="0" y="0"/>
            <a:ext cx="304560" cy="6552720"/>
          </a:xfrm>
          <a:prstGeom prst="rect">
            <a:avLst/>
          </a:prstGeom>
          <a:gradFill>
            <a:gsLst>
              <a:gs pos="0">
                <a:srgbClr val="ff8b00"/>
              </a:gs>
              <a:gs pos="100000">
                <a:srgbClr val="fff8f0"/>
              </a:gs>
            </a:gsLst>
            <a:lin ang="5400000"/>
          </a:gradFill>
        </p:spPr>
      </p:sp>
      <p:pic>
        <p:nvPicPr>
          <p:cNvPr descr="" id="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990720" y="914400"/>
            <a:ext cx="2625480" cy="552240"/>
          </a:xfrm>
          <a:prstGeom prst="rect">
            <a:avLst/>
          </a:prstGeom>
        </p:spPr>
      </p:pic>
      <p:sp>
        <p:nvSpPr>
          <p:cNvPr id="8" name="CustomShape 7"/>
          <p:cNvSpPr/>
          <p:nvPr/>
        </p:nvSpPr>
        <p:spPr>
          <a:xfrm>
            <a:off x="8381880" y="1981080"/>
            <a:ext cx="761760" cy="27428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CustomShape 8"/>
          <p:cNvSpPr/>
          <p:nvPr/>
        </p:nvSpPr>
        <p:spPr>
          <a:xfrm>
            <a:off x="3657600" y="1981080"/>
            <a:ext cx="761760" cy="27428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CustomShape 9"/>
          <p:cNvSpPr/>
          <p:nvPr/>
        </p:nvSpPr>
        <p:spPr>
          <a:xfrm>
            <a:off x="8458200" y="1981080"/>
            <a:ext cx="761760" cy="2742840"/>
          </a:xfrm>
          <a:prstGeom prst="rect">
            <a:avLst/>
          </a:prstGeom>
          <a:solidFill>
            <a:srgbClr val="0668a0"/>
          </a:solidFill>
        </p:spPr>
      </p:sp>
      <p:sp>
        <p:nvSpPr>
          <p:cNvPr id="11" name="CustomShape 10"/>
          <p:cNvSpPr/>
          <p:nvPr/>
        </p:nvSpPr>
        <p:spPr>
          <a:xfrm>
            <a:off x="-76320" y="1981080"/>
            <a:ext cx="4419360" cy="2742840"/>
          </a:xfrm>
          <a:prstGeom prst="rect">
            <a:avLst/>
          </a:prstGeom>
          <a:solidFill>
            <a:srgbClr val="0668a0"/>
          </a:solidFill>
        </p:spPr>
      </p:sp>
      <p:sp>
        <p:nvSpPr>
          <p:cNvPr id="12" name="PlaceHolder 11"/>
          <p:cNvSpPr>
            <a:spLocks noGrp="1"/>
          </p:cNvSpPr>
          <p:nvPr>
            <p:ph type="body"/>
          </p:nvPr>
        </p:nvSpPr>
        <p:spPr>
          <a:xfrm>
            <a:off x="4419720" y="1981080"/>
            <a:ext cx="3962160" cy="27428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4d4d4d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4d4d4d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4d4d4d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4d4d4d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4d4d4d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4d4d4d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4d4d4d"/>
                </a:solidFill>
                <a:latin typeface="Arial"/>
              </a:rPr>
              <a:t>Seventh Outline LevelClick icon to add picture</a:t>
            </a:r>
            <a:endParaRPr/>
          </a:p>
        </p:txBody>
      </p:sp>
      <p:sp>
        <p:nvSpPr>
          <p:cNvPr id="13" name="PlaceHolder 12"/>
          <p:cNvSpPr>
            <a:spLocks noGrp="1"/>
          </p:cNvSpPr>
          <p:nvPr>
            <p:ph type="title"/>
          </p:nvPr>
        </p:nvSpPr>
        <p:spPr>
          <a:xfrm>
            <a:off x="990720" y="2895480"/>
            <a:ext cx="3200040" cy="914040"/>
          </a:xfrm>
          <a:prstGeom prst="rect">
            <a:avLst/>
          </a:prstGeom>
        </p:spPr>
        <p:txBody>
          <a:bodyPr anchor="ctr" lIns="0" rIns="0" tIns="0"/>
          <a:p>
            <a:pPr>
              <a:lnSpc>
                <a:spcPct val="90000"/>
              </a:lnSpc>
            </a:pPr>
            <a:r>
              <a:rPr lang="en-US" sz="2500">
                <a:solidFill>
                  <a:srgbClr val="ffffff"/>
                </a:solidFill>
                <a:latin typeface="Verdan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5562720" y="6673320"/>
            <a:ext cx="3123720" cy="189000"/>
          </a:xfrm>
          <a:prstGeom prst="rect">
            <a:avLst/>
          </a:prstGeom>
        </p:spPr>
        <p:txBody>
          <a:bodyPr anchor="b" anchorCtr="1" bIns="41040" lIns="0" rIns="0" tIns="41040"/>
          <a:p>
            <a:pPr>
              <a:lnSpc>
                <a:spcPct val="100000"/>
              </a:lnSpc>
            </a:pPr>
            <a:r>
              <a:rPr lang="en-US" sz="700">
                <a:solidFill>
                  <a:srgbClr val="b8b8b8"/>
                </a:solidFill>
                <a:latin typeface="Verdana"/>
                <a:ea typeface="Verdana"/>
              </a:rPr>
              <a:t>©2010 RingCentral, Inc.  All rights reserved. RingCentral Confidential</a:t>
            </a:r>
            <a:endParaRPr/>
          </a:p>
        </p:txBody>
      </p:sp>
      <p:sp>
        <p:nvSpPr>
          <p:cNvPr id="47" name="CustomShape 2"/>
          <p:cNvSpPr/>
          <p:nvPr/>
        </p:nvSpPr>
        <p:spPr>
          <a:xfrm>
            <a:off x="0" y="0"/>
            <a:ext cx="304560" cy="6552720"/>
          </a:xfrm>
          <a:prstGeom prst="rect">
            <a:avLst/>
          </a:prstGeom>
          <a:gradFill>
            <a:gsLst>
              <a:gs pos="0">
                <a:srgbClr val="ff8b00"/>
              </a:gs>
              <a:gs pos="100000">
                <a:srgbClr val="fff8f0"/>
              </a:gs>
            </a:gsLst>
            <a:lin ang="5400000"/>
          </a:gradFill>
        </p:spPr>
      </p:sp>
      <p:sp>
        <p:nvSpPr>
          <p:cNvPr id="48" name="CustomShape 3"/>
          <p:cNvSpPr/>
          <p:nvPr/>
        </p:nvSpPr>
        <p:spPr>
          <a:xfrm>
            <a:off x="0" y="0"/>
            <a:ext cx="9143640" cy="151920"/>
          </a:xfrm>
          <a:prstGeom prst="rect">
            <a:avLst/>
          </a:prstGeom>
          <a:solidFill>
            <a:srgbClr val="0668a0"/>
          </a:solidFill>
        </p:spPr>
      </p:sp>
      <p:sp>
        <p:nvSpPr>
          <p:cNvPr id="49" name="CustomShape 4"/>
          <p:cNvSpPr/>
          <p:nvPr/>
        </p:nvSpPr>
        <p:spPr>
          <a:xfrm>
            <a:off x="8571240" y="6672240"/>
            <a:ext cx="566280" cy="188640"/>
          </a:xfrm>
          <a:prstGeom prst="rect">
            <a:avLst/>
          </a:prstGeom>
        </p:spPr>
        <p:txBody>
          <a:bodyPr anchor="b" bIns="41040" lIns="82080" rIns="82080" tIns="41040" wrap="none"/>
          <a:p>
            <a:pPr algn="r">
              <a:lnSpc>
                <a:spcPct val="100000"/>
              </a:lnSpc>
            </a:pPr>
            <a:fld id="{D1E10191-91A1-4161-B161-31D14191A161}" type="slidenum">
              <a:rPr lang="en-US" sz="700">
                <a:solidFill>
                  <a:srgbClr val="949494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descr="" id="50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7315200" y="6400800"/>
            <a:ext cx="1572840" cy="248760"/>
          </a:xfrm>
          <a:prstGeom prst="rect">
            <a:avLst/>
          </a:prstGeom>
        </p:spPr>
      </p:pic>
      <p:sp>
        <p:nvSpPr>
          <p:cNvPr id="51" name="CustomShape 5"/>
          <p:cNvSpPr/>
          <p:nvPr/>
        </p:nvSpPr>
        <p:spPr>
          <a:xfrm>
            <a:off x="8571240" y="6672240"/>
            <a:ext cx="566280" cy="188640"/>
          </a:xfrm>
          <a:prstGeom prst="rect">
            <a:avLst/>
          </a:prstGeom>
        </p:spPr>
        <p:txBody>
          <a:bodyPr anchor="b" bIns="41040" lIns="82080" rIns="82080" tIns="41040" wrap="none"/>
          <a:p>
            <a:pPr algn="r">
              <a:lnSpc>
                <a:spcPct val="100000"/>
              </a:lnSpc>
            </a:pPr>
            <a:fld id="{B1F14161-31A1-4151-A161-31D1E1E1B1B1}" type="slidenum">
              <a:rPr lang="en-US" sz="700">
                <a:solidFill>
                  <a:srgbClr val="949494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52" name="PlaceHolder 6"/>
          <p:cNvSpPr>
            <a:spLocks noGrp="1"/>
          </p:cNvSpPr>
          <p:nvPr>
            <p:ph type="title"/>
          </p:nvPr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53" name="PlaceHolder 7"/>
          <p:cNvSpPr>
            <a:spLocks noGrp="1"/>
          </p:cNvSpPr>
          <p:nvPr>
            <p:ph type="body"/>
          </p:nvPr>
        </p:nvSpPr>
        <p:spPr>
          <a:xfrm>
            <a:off x="609480" y="1371600"/>
            <a:ext cx="8305560" cy="48002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1">
              <a:buFont typeface="Arial"/>
              <a:buChar char="•"/>
            </a:pPr>
            <a:r>
              <a:rPr lang="en-US" sz="1600">
                <a:solidFill>
                  <a:srgbClr val="4d4d4d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2">
              <a:buSzPct val="65000"/>
              <a:buFont typeface="Arial"/>
              <a:buChar char="•"/>
            </a:pPr>
            <a:r>
              <a:rPr lang="en-US" sz="1400">
                <a:solidFill>
                  <a:srgbClr val="4d4d4d"/>
                </a:solidFill>
                <a:latin typeface="Arial"/>
                <a:ea typeface="ＭＳ Ｐゴシック"/>
              </a:rPr>
              <a:t>Fourth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562720" y="6673320"/>
            <a:ext cx="3123720" cy="189000"/>
          </a:xfrm>
          <a:prstGeom prst="rect">
            <a:avLst/>
          </a:prstGeom>
        </p:spPr>
        <p:txBody>
          <a:bodyPr anchor="b" anchorCtr="1" bIns="41040" lIns="0" rIns="0" tIns="41040"/>
          <a:p>
            <a:pPr>
              <a:lnSpc>
                <a:spcPct val="100000"/>
              </a:lnSpc>
            </a:pPr>
            <a:r>
              <a:rPr lang="en-US" sz="700">
                <a:solidFill>
                  <a:srgbClr val="b8b8b8"/>
                </a:solidFill>
                <a:latin typeface="Verdana"/>
                <a:ea typeface="Verdana"/>
              </a:rPr>
              <a:t>©2010 RingCentral, Inc.  All rights reserved. RingCentral Confidential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0" y="0"/>
            <a:ext cx="304560" cy="6552720"/>
          </a:xfrm>
          <a:prstGeom prst="rect">
            <a:avLst/>
          </a:prstGeom>
          <a:gradFill>
            <a:gsLst>
              <a:gs pos="0">
                <a:srgbClr val="ff8b00"/>
              </a:gs>
              <a:gs pos="100000">
                <a:srgbClr val="fff8f0"/>
              </a:gs>
            </a:gsLst>
            <a:lin ang="5400000"/>
          </a:gradFill>
        </p:spPr>
      </p:sp>
      <p:sp>
        <p:nvSpPr>
          <p:cNvPr id="88" name="CustomShape 3"/>
          <p:cNvSpPr/>
          <p:nvPr/>
        </p:nvSpPr>
        <p:spPr>
          <a:xfrm>
            <a:off x="0" y="0"/>
            <a:ext cx="9143640" cy="151920"/>
          </a:xfrm>
          <a:prstGeom prst="rect">
            <a:avLst/>
          </a:prstGeom>
          <a:solidFill>
            <a:srgbClr val="0668a0"/>
          </a:solidFill>
        </p:spPr>
      </p:sp>
      <p:sp>
        <p:nvSpPr>
          <p:cNvPr id="89" name="CustomShape 4"/>
          <p:cNvSpPr/>
          <p:nvPr/>
        </p:nvSpPr>
        <p:spPr>
          <a:xfrm>
            <a:off x="8571240" y="6672240"/>
            <a:ext cx="566280" cy="188640"/>
          </a:xfrm>
          <a:prstGeom prst="rect">
            <a:avLst/>
          </a:prstGeom>
        </p:spPr>
        <p:txBody>
          <a:bodyPr anchor="b" bIns="41040" lIns="82080" rIns="82080" tIns="41040" wrap="none"/>
          <a:p>
            <a:pPr algn="r">
              <a:lnSpc>
                <a:spcPct val="100000"/>
              </a:lnSpc>
            </a:pPr>
            <a:fld id="{716181A1-F1F1-41B1-A151-31013161E121}" type="slidenum">
              <a:rPr lang="en-US" sz="700">
                <a:solidFill>
                  <a:srgbClr val="949494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descr="" id="90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7315200" y="6400800"/>
            <a:ext cx="1572840" cy="248760"/>
          </a:xfrm>
          <a:prstGeom prst="rect">
            <a:avLst/>
          </a:prstGeom>
        </p:spPr>
      </p:pic>
      <p:sp>
        <p:nvSpPr>
          <p:cNvPr id="91" name="CustomShape 5"/>
          <p:cNvSpPr/>
          <p:nvPr/>
        </p:nvSpPr>
        <p:spPr>
          <a:xfrm>
            <a:off x="8571240" y="6672240"/>
            <a:ext cx="566280" cy="188640"/>
          </a:xfrm>
          <a:prstGeom prst="rect">
            <a:avLst/>
          </a:prstGeom>
        </p:spPr>
        <p:txBody>
          <a:bodyPr anchor="b" bIns="41040" lIns="82080" rIns="82080" tIns="41040" wrap="none"/>
          <a:p>
            <a:pPr algn="r">
              <a:lnSpc>
                <a:spcPct val="100000"/>
              </a:lnSpc>
            </a:pPr>
            <a:fld id="{D1D171C1-91F1-4181-9181-E151F19171C1}" type="slidenum">
              <a:rPr lang="en-US" sz="700">
                <a:solidFill>
                  <a:srgbClr val="949494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92" name="CustomShape 6"/>
          <p:cNvSpPr/>
          <p:nvPr/>
        </p:nvSpPr>
        <p:spPr>
          <a:xfrm>
            <a:off x="-76320" y="1981080"/>
            <a:ext cx="9295920" cy="1676160"/>
          </a:xfrm>
          <a:prstGeom prst="rect">
            <a:avLst/>
          </a:prstGeom>
          <a:solidFill>
            <a:srgbClr val="969696"/>
          </a:solidFill>
        </p:spPr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722160" y="3809880"/>
            <a:ext cx="8192880" cy="1499760"/>
          </a:xfrm>
          <a:prstGeom prst="rect">
            <a:avLst/>
          </a:prstGeom>
        </p:spPr>
        <p:txBody>
          <a:bodyPr lIns="0" rIns="0"/>
          <a:p>
            <a:pPr>
              <a:buSzPct val="45000"/>
              <a:buFont typeface="StarSymbol"/>
              <a:buChar char="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</p:txBody>
      </p:sp>
      <p:sp>
        <p:nvSpPr>
          <p:cNvPr id="94" name="PlaceHolder 8"/>
          <p:cNvSpPr>
            <a:spLocks noGrp="1"/>
          </p:cNvSpPr>
          <p:nvPr>
            <p:ph type="title"/>
          </p:nvPr>
        </p:nvSpPr>
        <p:spPr>
          <a:xfrm>
            <a:off x="722160" y="2209680"/>
            <a:ext cx="8192880" cy="1371240"/>
          </a:xfrm>
          <a:prstGeom prst="rect">
            <a:avLst/>
          </a:prstGeom>
        </p:spPr>
        <p:txBody>
          <a:bodyPr anchor="b" lIns="0" tIns="0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562720" y="6673320"/>
            <a:ext cx="3123720" cy="189000"/>
          </a:xfrm>
          <a:prstGeom prst="rect">
            <a:avLst/>
          </a:prstGeom>
        </p:spPr>
        <p:txBody>
          <a:bodyPr anchor="b" anchorCtr="1" bIns="41040" lIns="0" rIns="0" tIns="41040"/>
          <a:p>
            <a:pPr>
              <a:lnSpc>
                <a:spcPct val="100000"/>
              </a:lnSpc>
            </a:pPr>
            <a:r>
              <a:rPr lang="en-US" sz="700">
                <a:solidFill>
                  <a:srgbClr val="b8b8b8"/>
                </a:solidFill>
                <a:latin typeface="Verdana"/>
                <a:ea typeface="Verdana"/>
              </a:rPr>
              <a:t>©2010 RingCentral, Inc.  All rights reserved. RingCentral Confidential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0" y="0"/>
            <a:ext cx="304560" cy="6552720"/>
          </a:xfrm>
          <a:prstGeom prst="rect">
            <a:avLst/>
          </a:prstGeom>
          <a:gradFill>
            <a:gsLst>
              <a:gs pos="0">
                <a:srgbClr val="ff8b00"/>
              </a:gs>
              <a:gs pos="100000">
                <a:srgbClr val="fff8f0"/>
              </a:gs>
            </a:gsLst>
            <a:lin ang="5400000"/>
          </a:gradFill>
        </p:spPr>
      </p:sp>
      <p:sp>
        <p:nvSpPr>
          <p:cNvPr id="129" name="CustomShape 3"/>
          <p:cNvSpPr/>
          <p:nvPr/>
        </p:nvSpPr>
        <p:spPr>
          <a:xfrm>
            <a:off x="0" y="0"/>
            <a:ext cx="9143640" cy="151920"/>
          </a:xfrm>
          <a:prstGeom prst="rect">
            <a:avLst/>
          </a:prstGeom>
          <a:solidFill>
            <a:srgbClr val="0668a0"/>
          </a:solidFill>
        </p:spPr>
      </p:sp>
      <p:sp>
        <p:nvSpPr>
          <p:cNvPr id="130" name="CustomShape 4"/>
          <p:cNvSpPr/>
          <p:nvPr/>
        </p:nvSpPr>
        <p:spPr>
          <a:xfrm>
            <a:off x="8571240" y="6672240"/>
            <a:ext cx="566280" cy="188640"/>
          </a:xfrm>
          <a:prstGeom prst="rect">
            <a:avLst/>
          </a:prstGeom>
        </p:spPr>
        <p:txBody>
          <a:bodyPr anchor="b" bIns="41040" lIns="82080" rIns="82080" tIns="41040" wrap="none"/>
          <a:p>
            <a:pPr algn="r">
              <a:lnSpc>
                <a:spcPct val="100000"/>
              </a:lnSpc>
            </a:pPr>
            <a:fld id="{F1E14101-5141-4151-A171-513101319111}" type="slidenum">
              <a:rPr lang="en-US" sz="700">
                <a:solidFill>
                  <a:srgbClr val="949494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descr="" id="131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7315200" y="6400800"/>
            <a:ext cx="1572840" cy="248760"/>
          </a:xfrm>
          <a:prstGeom prst="rect">
            <a:avLst/>
          </a:prstGeom>
        </p:spPr>
      </p:pic>
      <p:sp>
        <p:nvSpPr>
          <p:cNvPr id="132" name="CustomShape 5"/>
          <p:cNvSpPr/>
          <p:nvPr/>
        </p:nvSpPr>
        <p:spPr>
          <a:xfrm>
            <a:off x="8571240" y="6672240"/>
            <a:ext cx="566280" cy="188640"/>
          </a:xfrm>
          <a:prstGeom prst="rect">
            <a:avLst/>
          </a:prstGeom>
        </p:spPr>
        <p:txBody>
          <a:bodyPr anchor="b" bIns="41040" lIns="82080" rIns="82080" tIns="41040" wrap="none"/>
          <a:p>
            <a:pPr algn="r">
              <a:lnSpc>
                <a:spcPct val="100000"/>
              </a:lnSpc>
            </a:pPr>
            <a:fld id="{B1D1F1F1-A151-4111-B1E1-9101A1C1E181}" type="slidenum">
              <a:rPr lang="en-US" sz="700">
                <a:solidFill>
                  <a:srgbClr val="949494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609480" y="1371600"/>
            <a:ext cx="4039920" cy="63936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b="1" lang="en-US" sz="2300">
                <a:solidFill>
                  <a:srgbClr val="4d4d4d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2300">
                <a:solidFill>
                  <a:srgbClr val="4d4d4d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2300">
                <a:solidFill>
                  <a:srgbClr val="4d4d4d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2300">
                <a:solidFill>
                  <a:srgbClr val="4d4d4d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2300">
                <a:solidFill>
                  <a:srgbClr val="4d4d4d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300">
                <a:solidFill>
                  <a:srgbClr val="4d4d4d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4d4d4d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609480" y="2011320"/>
            <a:ext cx="4039920" cy="41605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1">
              <a:buFont typeface="Arial"/>
              <a:buChar char="•"/>
            </a:pPr>
            <a:r>
              <a:rPr lang="en-US">
                <a:solidFill>
                  <a:srgbClr val="4d4d4d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2">
              <a:buSzPct val="65000"/>
              <a:buFont typeface="Lucida Grande"/>
              <a:buChar char="•"/>
            </a:pPr>
            <a:r>
              <a:rPr lang="en-US" sz="1600">
                <a:solidFill>
                  <a:srgbClr val="4d4d4d"/>
                </a:solidFill>
                <a:latin typeface="Arial"/>
                <a:ea typeface="ＭＳ Ｐゴシック"/>
              </a:rPr>
              <a:t>Fourth level</a:t>
            </a:r>
            <a:endParaRPr/>
          </a:p>
        </p:txBody>
      </p:sp>
      <p:sp>
        <p:nvSpPr>
          <p:cNvPr id="135" name="PlaceHolder 8"/>
          <p:cNvSpPr>
            <a:spLocks noGrp="1"/>
          </p:cNvSpPr>
          <p:nvPr>
            <p:ph type="body"/>
          </p:nvPr>
        </p:nvSpPr>
        <p:spPr>
          <a:xfrm>
            <a:off x="4797360" y="1371600"/>
            <a:ext cx="4041360" cy="6393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buSzPct val="45000"/>
              <a:buFont typeface="StarSymbol"/>
              <a:buChar char=""/>
            </a:pPr>
            <a:r>
              <a:rPr b="1" lang="en-US" sz="2300">
                <a:solidFill>
                  <a:srgbClr val="4d4d4d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2300">
                <a:solidFill>
                  <a:srgbClr val="4d4d4d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2300">
                <a:solidFill>
                  <a:srgbClr val="4d4d4d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2300">
                <a:solidFill>
                  <a:srgbClr val="4d4d4d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2300">
                <a:solidFill>
                  <a:srgbClr val="4d4d4d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300">
                <a:solidFill>
                  <a:srgbClr val="4d4d4d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4d4d4d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</p:txBody>
      </p:sp>
      <p:sp>
        <p:nvSpPr>
          <p:cNvPr id="136" name="PlaceHolder 9"/>
          <p:cNvSpPr>
            <a:spLocks noGrp="1"/>
          </p:cNvSpPr>
          <p:nvPr>
            <p:ph type="body"/>
          </p:nvPr>
        </p:nvSpPr>
        <p:spPr>
          <a:xfrm>
            <a:off x="4797360" y="2011320"/>
            <a:ext cx="4041360" cy="41605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1">
              <a:buFont typeface="Arial"/>
              <a:buChar char="•"/>
            </a:pPr>
            <a:r>
              <a:rPr lang="en-US">
                <a:solidFill>
                  <a:srgbClr val="4d4d4d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2">
              <a:buSzPct val="65000"/>
              <a:buFont typeface="Lucida Grande"/>
              <a:buChar char="•"/>
            </a:pPr>
            <a:r>
              <a:rPr lang="en-US" sz="1600">
                <a:solidFill>
                  <a:srgbClr val="4d4d4d"/>
                </a:solidFill>
                <a:latin typeface="Arial"/>
                <a:ea typeface="ＭＳ Ｐゴシック"/>
              </a:rPr>
              <a:t>Fourth level</a:t>
            </a:r>
            <a:endParaRPr/>
          </a:p>
        </p:txBody>
      </p:sp>
      <p:sp>
        <p:nvSpPr>
          <p:cNvPr id="137" name="PlaceHolder 10"/>
          <p:cNvSpPr>
            <a:spLocks noGrp="1"/>
          </p:cNvSpPr>
          <p:nvPr>
            <p:ph type="title"/>
          </p:nvPr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562720" y="6673320"/>
            <a:ext cx="3123720" cy="189000"/>
          </a:xfrm>
          <a:prstGeom prst="rect">
            <a:avLst/>
          </a:prstGeom>
        </p:spPr>
        <p:txBody>
          <a:bodyPr anchor="b" anchorCtr="1" bIns="41040" lIns="0" rIns="0" tIns="41040"/>
          <a:p>
            <a:pPr>
              <a:lnSpc>
                <a:spcPct val="100000"/>
              </a:lnSpc>
            </a:pPr>
            <a:r>
              <a:rPr lang="en-US" sz="700">
                <a:solidFill>
                  <a:srgbClr val="b8b8b8"/>
                </a:solidFill>
                <a:latin typeface="Verdana"/>
                <a:ea typeface="Verdana"/>
              </a:rPr>
              <a:t>©2010 RingCentral, Inc.  All rights reserved. RingCentral Confidential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0" y="0"/>
            <a:ext cx="304560" cy="6552720"/>
          </a:xfrm>
          <a:prstGeom prst="rect">
            <a:avLst/>
          </a:prstGeom>
          <a:gradFill>
            <a:gsLst>
              <a:gs pos="0">
                <a:srgbClr val="ff8b00"/>
              </a:gs>
              <a:gs pos="100000">
                <a:srgbClr val="fff8f0"/>
              </a:gs>
            </a:gsLst>
            <a:lin ang="5400000"/>
          </a:gradFill>
        </p:spPr>
      </p:sp>
      <p:sp>
        <p:nvSpPr>
          <p:cNvPr id="172" name="CustomShape 3"/>
          <p:cNvSpPr/>
          <p:nvPr/>
        </p:nvSpPr>
        <p:spPr>
          <a:xfrm>
            <a:off x="0" y="0"/>
            <a:ext cx="9143640" cy="151920"/>
          </a:xfrm>
          <a:prstGeom prst="rect">
            <a:avLst/>
          </a:prstGeom>
          <a:solidFill>
            <a:srgbClr val="0668a0"/>
          </a:solidFill>
        </p:spPr>
      </p:sp>
      <p:sp>
        <p:nvSpPr>
          <p:cNvPr id="173" name="CustomShape 4"/>
          <p:cNvSpPr/>
          <p:nvPr/>
        </p:nvSpPr>
        <p:spPr>
          <a:xfrm>
            <a:off x="8571240" y="6672240"/>
            <a:ext cx="566280" cy="188640"/>
          </a:xfrm>
          <a:prstGeom prst="rect">
            <a:avLst/>
          </a:prstGeom>
        </p:spPr>
        <p:txBody>
          <a:bodyPr anchor="b" bIns="41040" lIns="82080" rIns="82080" tIns="41040" wrap="none"/>
          <a:p>
            <a:pPr algn="r">
              <a:lnSpc>
                <a:spcPct val="100000"/>
              </a:lnSpc>
            </a:pPr>
            <a:fld id="{91319131-11C1-4191-A141-21A181214111}" type="slidenum">
              <a:rPr lang="en-US" sz="700">
                <a:solidFill>
                  <a:srgbClr val="949494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descr="" id="174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7315200" y="6400800"/>
            <a:ext cx="1572840" cy="248760"/>
          </a:xfrm>
          <a:prstGeom prst="rect">
            <a:avLst/>
          </a:prstGeom>
        </p:spPr>
      </p:pic>
      <p:sp>
        <p:nvSpPr>
          <p:cNvPr id="175" name="CustomShape 5"/>
          <p:cNvSpPr/>
          <p:nvPr/>
        </p:nvSpPr>
        <p:spPr>
          <a:xfrm>
            <a:off x="8571240" y="6672240"/>
            <a:ext cx="566280" cy="188640"/>
          </a:xfrm>
          <a:prstGeom prst="rect">
            <a:avLst/>
          </a:prstGeom>
        </p:spPr>
        <p:txBody>
          <a:bodyPr anchor="b" bIns="41040" lIns="82080" rIns="82080" tIns="41040" wrap="none"/>
          <a:p>
            <a:pPr algn="r">
              <a:lnSpc>
                <a:spcPct val="100000"/>
              </a:lnSpc>
            </a:pPr>
            <a:fld id="{E151D111-91B1-41E1-9191-61C12131B1A1}" type="slidenum">
              <a:rPr lang="en-US" sz="700">
                <a:solidFill>
                  <a:srgbClr val="949494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176" name="PlaceHolder 6"/>
          <p:cNvSpPr>
            <a:spLocks noGrp="1"/>
          </p:cNvSpPr>
          <p:nvPr>
            <p:ph type="title"/>
          </p:nvPr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7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562720" y="6673320"/>
            <a:ext cx="3123720" cy="189000"/>
          </a:xfrm>
          <a:prstGeom prst="rect">
            <a:avLst/>
          </a:prstGeom>
        </p:spPr>
        <p:txBody>
          <a:bodyPr anchor="b" anchorCtr="1" bIns="41040" lIns="0" rIns="0" tIns="41040"/>
          <a:p>
            <a:pPr>
              <a:lnSpc>
                <a:spcPct val="100000"/>
              </a:lnSpc>
            </a:pPr>
            <a:r>
              <a:rPr lang="en-US" sz="700">
                <a:solidFill>
                  <a:srgbClr val="b8b8b8"/>
                </a:solidFill>
                <a:latin typeface="Verdana"/>
                <a:ea typeface="Verdana"/>
              </a:rPr>
              <a:t>©2010 RingCentral, Inc.  All rights reserved. RingCentral Confidential</a:t>
            </a:r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0" y="0"/>
            <a:ext cx="304560" cy="6552720"/>
          </a:xfrm>
          <a:prstGeom prst="rect">
            <a:avLst/>
          </a:prstGeom>
          <a:gradFill>
            <a:gsLst>
              <a:gs pos="0">
                <a:srgbClr val="ff8b00"/>
              </a:gs>
              <a:gs pos="100000">
                <a:srgbClr val="fff8f0"/>
              </a:gs>
            </a:gsLst>
            <a:lin ang="5400000"/>
          </a:gradFill>
        </p:spPr>
      </p:sp>
      <p:sp>
        <p:nvSpPr>
          <p:cNvPr id="212" name="CustomShape 3"/>
          <p:cNvSpPr/>
          <p:nvPr/>
        </p:nvSpPr>
        <p:spPr>
          <a:xfrm>
            <a:off x="0" y="0"/>
            <a:ext cx="9143640" cy="151920"/>
          </a:xfrm>
          <a:prstGeom prst="rect">
            <a:avLst/>
          </a:prstGeom>
          <a:solidFill>
            <a:srgbClr val="0668a0"/>
          </a:solidFill>
        </p:spPr>
      </p:sp>
      <p:sp>
        <p:nvSpPr>
          <p:cNvPr id="213" name="CustomShape 4"/>
          <p:cNvSpPr/>
          <p:nvPr/>
        </p:nvSpPr>
        <p:spPr>
          <a:xfrm>
            <a:off x="8571240" y="6672240"/>
            <a:ext cx="566280" cy="188640"/>
          </a:xfrm>
          <a:prstGeom prst="rect">
            <a:avLst/>
          </a:prstGeom>
        </p:spPr>
        <p:txBody>
          <a:bodyPr anchor="b" bIns="41040" lIns="82080" rIns="82080" tIns="41040" wrap="none"/>
          <a:p>
            <a:pPr algn="r">
              <a:lnSpc>
                <a:spcPct val="100000"/>
              </a:lnSpc>
            </a:pPr>
            <a:fld id="{E1211141-7101-4121-B1B1-A131D111C101}" type="slidenum">
              <a:rPr lang="en-US" sz="700">
                <a:solidFill>
                  <a:srgbClr val="949494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descr="" id="214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7315200" y="6400800"/>
            <a:ext cx="1572840" cy="248760"/>
          </a:xfrm>
          <a:prstGeom prst="rect">
            <a:avLst/>
          </a:prstGeom>
        </p:spPr>
      </p:pic>
      <p:sp>
        <p:nvSpPr>
          <p:cNvPr id="215" name="CustomShape 5"/>
          <p:cNvSpPr/>
          <p:nvPr/>
        </p:nvSpPr>
        <p:spPr>
          <a:xfrm>
            <a:off x="8571240" y="6672240"/>
            <a:ext cx="566280" cy="188640"/>
          </a:xfrm>
          <a:prstGeom prst="rect">
            <a:avLst/>
          </a:prstGeom>
        </p:spPr>
        <p:txBody>
          <a:bodyPr anchor="b" bIns="41040" lIns="82080" rIns="82080" tIns="41040" wrap="none"/>
          <a:p>
            <a:pPr algn="r">
              <a:lnSpc>
                <a:spcPct val="100000"/>
              </a:lnSpc>
            </a:pPr>
            <a:fld id="{F1617151-01D1-41E1-8141-51C191714181}" type="slidenum">
              <a:rPr lang="en-US" sz="700">
                <a:solidFill>
                  <a:srgbClr val="949494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216" name="PlaceHolder 6"/>
          <p:cNvSpPr>
            <a:spLocks noGrp="1"/>
          </p:cNvSpPr>
          <p:nvPr>
            <p:ph type="title"/>
          </p:nvPr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17" name="PlaceHolder 7"/>
          <p:cNvSpPr>
            <a:spLocks noGrp="1"/>
          </p:cNvSpPr>
          <p:nvPr>
            <p:ph type="body"/>
          </p:nvPr>
        </p:nvSpPr>
        <p:spPr>
          <a:xfrm>
            <a:off x="609480" y="1371600"/>
            <a:ext cx="4076280" cy="4876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700">
                <a:solidFill>
                  <a:srgbClr val="4d4d4d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700">
                <a:solidFill>
                  <a:srgbClr val="4d4d4d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700">
                <a:solidFill>
                  <a:srgbClr val="4d4d4d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700">
                <a:solidFill>
                  <a:srgbClr val="4d4d4d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700">
                <a:solidFill>
                  <a:srgbClr val="4d4d4d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700">
                <a:solidFill>
                  <a:srgbClr val="4d4d4d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700">
                <a:solidFill>
                  <a:srgbClr val="4d4d4d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1"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2">
              <a:buSzPct val="65000"/>
              <a:buFont typeface="Lucida Grande"/>
              <a:buChar char="•"/>
            </a:pPr>
            <a:r>
              <a:rPr lang="en-US">
                <a:solidFill>
                  <a:srgbClr val="4d4d4d"/>
                </a:solidFill>
                <a:latin typeface="Arial"/>
                <a:ea typeface="ＭＳ Ｐゴシック"/>
              </a:rPr>
              <a:t>Fourth level</a:t>
            </a:r>
            <a:endParaRPr/>
          </a:p>
        </p:txBody>
      </p:sp>
      <p:sp>
        <p:nvSpPr>
          <p:cNvPr id="218" name="PlaceHolder 8"/>
          <p:cNvSpPr>
            <a:spLocks noGrp="1"/>
          </p:cNvSpPr>
          <p:nvPr>
            <p:ph type="body"/>
          </p:nvPr>
        </p:nvSpPr>
        <p:spPr>
          <a:xfrm>
            <a:off x="4838760" y="1371600"/>
            <a:ext cx="4076280" cy="4876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2700">
                <a:solidFill>
                  <a:srgbClr val="4d4d4d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700">
                <a:solidFill>
                  <a:srgbClr val="4d4d4d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700">
                <a:solidFill>
                  <a:srgbClr val="4d4d4d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700">
                <a:solidFill>
                  <a:srgbClr val="4d4d4d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700">
                <a:solidFill>
                  <a:srgbClr val="4d4d4d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700">
                <a:solidFill>
                  <a:srgbClr val="4d4d4d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700">
                <a:solidFill>
                  <a:srgbClr val="4d4d4d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1"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2">
              <a:buSzPct val="65000"/>
              <a:buFont typeface="Lucida Grande"/>
              <a:buChar char="•"/>
            </a:pPr>
            <a:r>
              <a:rPr lang="en-US">
                <a:solidFill>
                  <a:srgbClr val="4d4d4d"/>
                </a:solidFill>
                <a:latin typeface="Arial"/>
                <a:ea typeface="ＭＳ Ｐゴシック"/>
              </a:rPr>
              <a:t>Fourth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5562720" y="6673320"/>
            <a:ext cx="3123720" cy="189000"/>
          </a:xfrm>
          <a:prstGeom prst="rect">
            <a:avLst/>
          </a:prstGeom>
        </p:spPr>
        <p:txBody>
          <a:bodyPr anchor="b" anchorCtr="1" bIns="41040" lIns="0" rIns="0" tIns="41040"/>
          <a:p>
            <a:pPr>
              <a:lnSpc>
                <a:spcPct val="100000"/>
              </a:lnSpc>
            </a:pPr>
            <a:r>
              <a:rPr lang="en-US" sz="700">
                <a:solidFill>
                  <a:srgbClr val="b8b8b8"/>
                </a:solidFill>
                <a:latin typeface="Verdana"/>
                <a:ea typeface="Verdana"/>
              </a:rPr>
              <a:t>©2010 RingCentral, Inc.  All rights reserved. RingCentral Confidential</a:t>
            </a:r>
            <a:endParaRPr/>
          </a:p>
        </p:txBody>
      </p:sp>
      <p:sp>
        <p:nvSpPr>
          <p:cNvPr id="252" name="CustomShape 2"/>
          <p:cNvSpPr/>
          <p:nvPr/>
        </p:nvSpPr>
        <p:spPr>
          <a:xfrm>
            <a:off x="0" y="0"/>
            <a:ext cx="304560" cy="6552720"/>
          </a:xfrm>
          <a:prstGeom prst="rect">
            <a:avLst/>
          </a:prstGeom>
          <a:gradFill>
            <a:gsLst>
              <a:gs pos="0">
                <a:srgbClr val="ff8b00"/>
              </a:gs>
              <a:gs pos="100000">
                <a:srgbClr val="fff8f0"/>
              </a:gs>
            </a:gsLst>
            <a:lin ang="5400000"/>
          </a:gradFill>
        </p:spPr>
      </p:sp>
      <p:sp>
        <p:nvSpPr>
          <p:cNvPr id="253" name="CustomShape 3"/>
          <p:cNvSpPr/>
          <p:nvPr/>
        </p:nvSpPr>
        <p:spPr>
          <a:xfrm>
            <a:off x="0" y="0"/>
            <a:ext cx="9143640" cy="151920"/>
          </a:xfrm>
          <a:prstGeom prst="rect">
            <a:avLst/>
          </a:prstGeom>
          <a:solidFill>
            <a:srgbClr val="0668a0"/>
          </a:solidFill>
        </p:spPr>
      </p:sp>
      <p:sp>
        <p:nvSpPr>
          <p:cNvPr id="254" name="CustomShape 4"/>
          <p:cNvSpPr/>
          <p:nvPr/>
        </p:nvSpPr>
        <p:spPr>
          <a:xfrm>
            <a:off x="8571240" y="6672240"/>
            <a:ext cx="566280" cy="188640"/>
          </a:xfrm>
          <a:prstGeom prst="rect">
            <a:avLst/>
          </a:prstGeom>
        </p:spPr>
        <p:txBody>
          <a:bodyPr anchor="b" bIns="41040" lIns="82080" rIns="82080" tIns="41040" wrap="none"/>
          <a:p>
            <a:pPr algn="r">
              <a:lnSpc>
                <a:spcPct val="100000"/>
              </a:lnSpc>
            </a:pPr>
            <a:fld id="{F1E191A1-6101-4131-81A1-11E191E15151}" type="slidenum">
              <a:rPr lang="en-US" sz="700">
                <a:solidFill>
                  <a:srgbClr val="949494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descr="" id="255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7315200" y="6400800"/>
            <a:ext cx="1572840" cy="248760"/>
          </a:xfrm>
          <a:prstGeom prst="rect">
            <a:avLst/>
          </a:prstGeom>
        </p:spPr>
      </p:pic>
      <p:sp>
        <p:nvSpPr>
          <p:cNvPr id="256" name="CustomShape 5"/>
          <p:cNvSpPr/>
          <p:nvPr/>
        </p:nvSpPr>
        <p:spPr>
          <a:xfrm>
            <a:off x="8571240" y="6672240"/>
            <a:ext cx="566280" cy="188640"/>
          </a:xfrm>
          <a:prstGeom prst="rect">
            <a:avLst/>
          </a:prstGeom>
        </p:spPr>
        <p:txBody>
          <a:bodyPr anchor="b" bIns="41040" lIns="82080" rIns="82080" tIns="41040" wrap="none"/>
          <a:p>
            <a:pPr algn="r">
              <a:lnSpc>
                <a:spcPct val="100000"/>
              </a:lnSpc>
            </a:pPr>
            <a:fld id="{B101E111-E1A1-4101-8191-618181B1A121}" type="slidenum">
              <a:rPr lang="en-US" sz="700">
                <a:solidFill>
                  <a:srgbClr val="949494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257" name="CustomShape 6"/>
          <p:cNvSpPr/>
          <p:nvPr/>
        </p:nvSpPr>
        <p:spPr>
          <a:xfrm>
            <a:off x="0" y="0"/>
            <a:ext cx="304560" cy="6552720"/>
          </a:xfrm>
          <a:prstGeom prst="rect">
            <a:avLst/>
          </a:prstGeom>
          <a:gradFill>
            <a:gsLst>
              <a:gs pos="0">
                <a:srgbClr val="ff8b00"/>
              </a:gs>
              <a:gs pos="100000">
                <a:srgbClr val="fff8f0"/>
              </a:gs>
            </a:gsLst>
            <a:lin ang="5400000"/>
          </a:gradFill>
        </p:spPr>
      </p:sp>
      <p:pic>
        <p:nvPicPr>
          <p:cNvPr descr="" id="258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990720" y="2666880"/>
            <a:ext cx="5432040" cy="1142640"/>
          </a:xfrm>
          <a:prstGeom prst="rect">
            <a:avLst/>
          </a:prstGeom>
        </p:spPr>
      </p:pic>
      <p:sp>
        <p:nvSpPr>
          <p:cNvPr id="259" name="CustomShape 7"/>
          <p:cNvSpPr/>
          <p:nvPr/>
        </p:nvSpPr>
        <p:spPr>
          <a:xfrm>
            <a:off x="8381880" y="1981080"/>
            <a:ext cx="761760" cy="27428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60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261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94" name="Picture Placeholder 8"/>
          <p:cNvPicPr/>
          <p:nvPr/>
        </p:nvPicPr>
        <p:blipFill>
          <a:blip r:embed="rId1"/>
          <a:stretch>
            <a:fillRect/>
          </a:stretch>
        </p:blipFill>
        <p:spPr>
          <a:xfrm>
            <a:off x="4419720" y="1981080"/>
            <a:ext cx="3962160" cy="274284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95" name="TextShape 1"/>
          <p:cNvSpPr txBox="1"/>
          <p:nvPr/>
        </p:nvSpPr>
        <p:spPr>
          <a:xfrm>
            <a:off x="990720" y="4952880"/>
            <a:ext cx="8076960" cy="1447560"/>
          </a:xfrm>
          <a:prstGeom prst="rect">
            <a:avLst/>
          </a:prstGeom>
        </p:spPr>
        <p:txBody>
          <a:bodyPr lIns="0" rIns="0" t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Maxim Tyukov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Tools engineer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09/22/2012</a:t>
            </a:r>
            <a:endParaRPr/>
          </a:p>
        </p:txBody>
      </p:sp>
      <p:sp>
        <p:nvSpPr>
          <p:cNvPr id="296" name="TextShape 2"/>
          <p:cNvSpPr txBox="1"/>
          <p:nvPr/>
        </p:nvSpPr>
        <p:spPr>
          <a:xfrm>
            <a:off x="990720" y="2895480"/>
            <a:ext cx="3200040" cy="914040"/>
          </a:xfrm>
          <a:prstGeom prst="rect">
            <a:avLst/>
          </a:prstGeom>
        </p:spPr>
        <p:txBody>
          <a:bodyPr anchor="ctr" lIns="0" rIns="0" tIns="0"/>
          <a:p>
            <a:pPr algn="ctr">
              <a:lnSpc>
                <a:spcPct val="100000"/>
              </a:lnSpc>
            </a:pPr>
            <a:r>
              <a:rPr lang="en-US" sz="2500">
                <a:solidFill>
                  <a:srgbClr val="ffffff"/>
                </a:solidFill>
                <a:latin typeface="Verdana"/>
                <a:ea typeface="ＭＳ Ｐゴシック"/>
              </a:rPr>
              <a:t>
</a:t>
            </a:r>
            <a:r>
              <a:rPr lang="en-US" sz="2500">
                <a:solidFill>
                  <a:srgbClr val="ffffff"/>
                </a:solidFill>
                <a:latin typeface="Verdana"/>
                <a:ea typeface="ＭＳ Ｐゴシック"/>
              </a:rPr>
              <a:t>Service Health Monitoring</a:t>
            </a:r>
            <a:r>
              <a:rPr lang="en-US" sz="2500">
                <a:solidFill>
                  <a:srgbClr val="ffffff"/>
                </a:solidFill>
                <a:latin typeface="Verdana"/>
                <a:ea typeface="ＭＳ Ｐゴシック"/>
              </a:rPr>
              <a:t>
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Items determination and hierarchy</a:t>
            </a:r>
            <a:endParaRPr/>
          </a:p>
        </p:txBody>
      </p:sp>
      <p:sp>
        <p:nvSpPr>
          <p:cNvPr id="316" name="TextShape 2"/>
          <p:cNvSpPr txBox="1"/>
          <p:nvPr/>
        </p:nvSpPr>
        <p:spPr>
          <a:xfrm>
            <a:off x="609480" y="1143000"/>
            <a:ext cx="8305560" cy="4723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Quantitative data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Host level </a:t>
            </a:r>
            <a:r>
              <a:rPr lang="en-US" sz="1300">
                <a:solidFill>
                  <a:srgbClr val="4d4d4d"/>
                </a:solidFill>
                <a:latin typeface="Arial"/>
                <a:ea typeface="ＭＳ Ｐゴシック"/>
              </a:rPr>
              <a:t>(collected by zabbix agent active/passive, externalscripts, snmp, etc.)</a:t>
            </a:r>
            <a:endParaRPr/>
          </a:p>
          <a:p>
            <a:pPr lvl="1">
              <a:buFont typeface="Arial"/>
              <a:buChar char="•"/>
            </a:pPr>
            <a:r>
              <a:rPr lang="en-US" sz="1600">
                <a:solidFill>
                  <a:srgbClr val="4d4d4d"/>
                </a:solidFill>
                <a:latin typeface="Arial"/>
                <a:ea typeface="ＭＳ Ｐゴシック"/>
              </a:rPr>
              <a:t>OS data – CPU, memory, I/O, etc.</a:t>
            </a:r>
            <a:endParaRPr/>
          </a:p>
          <a:p>
            <a:pPr lvl="1">
              <a:buFont typeface="Arial"/>
              <a:buChar char="•"/>
            </a:pPr>
            <a:r>
              <a:rPr lang="en-US" sz="1600">
                <a:solidFill>
                  <a:srgbClr val="4d4d4d"/>
                </a:solidFill>
                <a:latin typeface="Arial"/>
                <a:ea typeface="ＭＳ Ｐゴシック"/>
              </a:rPr>
              <a:t>Application data – </a:t>
            </a:r>
            <a:r>
              <a:rPr lang="en-US" sz="1500">
                <a:solidFill>
                  <a:srgbClr val="4d4d4d"/>
                </a:solidFill>
                <a:latin typeface="Arial"/>
                <a:ea typeface="ＭＳ Ｐゴシック"/>
              </a:rPr>
              <a:t>2xx,4xx,5xx</a:t>
            </a:r>
            <a:r>
              <a:rPr lang="en-US" sz="1600">
                <a:solidFill>
                  <a:srgbClr val="4d4d4d"/>
                </a:solidFill>
                <a:latin typeface="Arial"/>
                <a:ea typeface="ＭＳ Ｐゴシック"/>
              </a:rPr>
              <a:t> responses, telephone lines busy, media ports opened, etc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Pool level </a:t>
            </a:r>
            <a:r>
              <a:rPr lang="en-US" sz="1300">
                <a:solidFill>
                  <a:srgbClr val="4d4d4d"/>
                </a:solidFill>
                <a:latin typeface="Arial"/>
                <a:ea typeface="ＭＳ Ｐゴシック"/>
              </a:rPr>
              <a:t>(aggregated on the basis of host data with group aggregated and calculated items)</a:t>
            </a:r>
            <a:endParaRPr/>
          </a:p>
          <a:p>
            <a:pPr lvl="1">
              <a:buFont typeface="Arial"/>
              <a:buChar char="•"/>
            </a:pPr>
            <a:r>
              <a:rPr lang="en-US" sz="1600">
                <a:solidFill>
                  <a:srgbClr val="4d4d4d"/>
                </a:solidFill>
                <a:latin typeface="Arial"/>
                <a:ea typeface="ＭＳ Ｐゴシック"/>
              </a:rPr>
              <a:t>Number of hosts alive in pool</a:t>
            </a:r>
            <a:endParaRPr/>
          </a:p>
          <a:p>
            <a:pPr lvl="1">
              <a:buFont typeface="Arial"/>
              <a:buChar char="•"/>
            </a:pPr>
            <a:r>
              <a:rPr lang="en-US" sz="1600">
                <a:solidFill>
                  <a:srgbClr val="4d4d4d"/>
                </a:solidFill>
                <a:latin typeface="Arial"/>
                <a:ea typeface="ＭＳ Ｐゴシック"/>
              </a:rPr>
              <a:t>Pool capacity free/busy on the basis of hosts alive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Service level </a:t>
            </a:r>
            <a:r>
              <a:rPr lang="en-US" sz="1300">
                <a:solidFill>
                  <a:srgbClr val="4d4d4d"/>
                </a:solidFill>
                <a:latin typeface="Arial"/>
                <a:ea typeface="ＭＳ Ｐゴシック"/>
              </a:rPr>
              <a:t>(aggregated on the basis of pool data with group aggregated and calculated items)</a:t>
            </a:r>
            <a:endParaRPr/>
          </a:p>
          <a:p>
            <a:pPr lvl="1">
              <a:buFont typeface="Arial"/>
              <a:buChar char="•"/>
            </a:pPr>
            <a:r>
              <a:rPr lang="en-US" sz="1600">
                <a:solidFill>
                  <a:srgbClr val="4d4d4d"/>
                </a:solidFill>
                <a:latin typeface="Arial"/>
                <a:ea typeface="ＭＳ Ｐゴシック"/>
              </a:rPr>
              <a:t>Service capacity</a:t>
            </a:r>
            <a:endParaRPr/>
          </a:p>
          <a:p>
            <a:pPr lvl="1">
              <a:buFont typeface="Arial"/>
              <a:buChar char="•"/>
            </a:pPr>
            <a:r>
              <a:rPr lang="en-US" sz="1600">
                <a:solidFill>
                  <a:srgbClr val="4d4d4d"/>
                </a:solidFill>
                <a:latin typeface="Arial"/>
                <a:ea typeface="ＭＳ Ｐゴシック"/>
              </a:rPr>
              <a:t>Service health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Functional checks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Check host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Check pool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Check service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609480" y="1371600"/>
            <a:ext cx="4039920" cy="456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Functional check items</a:t>
            </a:r>
            <a:endParaRPr/>
          </a:p>
        </p:txBody>
      </p:sp>
      <p:sp>
        <p:nvSpPr>
          <p:cNvPr id="318" name="TextShape 2"/>
          <p:cNvSpPr txBox="1"/>
          <p:nvPr/>
        </p:nvSpPr>
        <p:spPr>
          <a:xfrm>
            <a:off x="608040" y="4343400"/>
            <a:ext cx="4041360" cy="33444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If return value is a text</a:t>
            </a:r>
            <a:endParaRPr/>
          </a:p>
        </p:txBody>
      </p:sp>
      <p:sp>
        <p:nvSpPr>
          <p:cNvPr id="319" name="TextShape 3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400">
                <a:solidFill>
                  <a:srgbClr val="0668a0"/>
                </a:solidFill>
                <a:latin typeface="Arial"/>
                <a:ea typeface="ＭＳ Ｐゴシック"/>
              </a:rPr>
              <a:t>Host level “functional checks”  items example</a:t>
            </a:r>
            <a:endParaRPr/>
          </a:p>
        </p:txBody>
      </p:sp>
      <p:pic>
        <p:nvPicPr>
          <p:cNvPr descr="" id="320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44520" y="5105520"/>
            <a:ext cx="8610120" cy="30456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400">
                <a:solidFill>
                  <a:srgbClr val="0668a0"/>
                </a:solidFill>
                <a:latin typeface="Arial"/>
                <a:ea typeface="ＭＳ Ｐゴシック"/>
              </a:rPr>
              <a:t>Host level “functional checks”  items example</a:t>
            </a:r>
            <a:endParaRPr/>
          </a:p>
        </p:txBody>
      </p:sp>
      <p:sp>
        <p:nvSpPr>
          <p:cNvPr id="322" name="CustomShape 2"/>
          <p:cNvSpPr/>
          <p:nvPr/>
        </p:nvSpPr>
        <p:spPr>
          <a:xfrm>
            <a:off x="609480" y="1219320"/>
            <a:ext cx="7391160" cy="761760"/>
          </a:xfrm>
          <a:prstGeom prst="rect">
            <a:avLst/>
          </a:prstGeom>
        </p:spPr>
        <p:txBody>
          <a:bodyPr anchor="b"/>
          <a:p>
            <a:pPr>
              <a:lnSpc>
                <a:spcPct val="95000"/>
              </a:lnSpc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Then use calculated item with str() function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457200" y="1295280"/>
            <a:ext cx="4190760" cy="456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Group aggregated items</a:t>
            </a:r>
            <a:endParaRPr/>
          </a:p>
        </p:txBody>
      </p:sp>
      <p:sp>
        <p:nvSpPr>
          <p:cNvPr id="324" name="TextShape 2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Pool level “quantitative data” items example</a:t>
            </a:r>
            <a:endParaRPr/>
          </a:p>
        </p:txBody>
      </p:sp>
      <p:sp>
        <p:nvSpPr>
          <p:cNvPr id="325" name="TextShape 3"/>
          <p:cNvSpPr txBox="1"/>
          <p:nvPr/>
        </p:nvSpPr>
        <p:spPr>
          <a:xfrm>
            <a:off x="457200" y="3124080"/>
            <a:ext cx="8152920" cy="533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Combination of group aggregated and calculated items 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Pool level “quantitative data” items example</a:t>
            </a:r>
            <a:endParaRPr/>
          </a:p>
        </p:txBody>
      </p:sp>
      <p:sp>
        <p:nvSpPr>
          <p:cNvPr id="327" name="CustomShape 2"/>
          <p:cNvSpPr/>
          <p:nvPr/>
        </p:nvSpPr>
        <p:spPr>
          <a:xfrm>
            <a:off x="609480" y="1523880"/>
            <a:ext cx="7238520" cy="304560"/>
          </a:xfrm>
          <a:prstGeom prst="rect">
            <a:avLst/>
          </a:prstGeom>
        </p:spPr>
        <p:txBody>
          <a:bodyPr anchor="b"/>
          <a:p>
            <a:pPr>
              <a:lnSpc>
                <a:spcPct val="95000"/>
              </a:lnSpc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Calculated item formula</a:t>
            </a:r>
            <a:endParaRPr/>
          </a:p>
        </p:txBody>
      </p:sp>
      <p:pic>
        <p:nvPicPr>
          <p:cNvPr descr="" id="32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80880" y="1981080"/>
            <a:ext cx="8534160" cy="335232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762120" y="1371600"/>
            <a:ext cx="8076960" cy="48002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4d4d4d"/>
                </a:solidFill>
                <a:latin typeface="Arial"/>
                <a:ea typeface="ＭＳ Ｐゴシック"/>
              </a:rPr>
              <a:t>Service capacity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900">
                <a:solidFill>
                  <a:srgbClr val="4d4d4d"/>
                </a:solidFill>
                <a:latin typeface="Arial"/>
                <a:ea typeface="ＭＳ Ｐゴシック"/>
              </a:rPr>
              <a:t>Service_capacity1 = avg(pool1_load+pool2_load+…+poolN_load)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900">
                <a:solidFill>
                  <a:srgbClr val="4d4d4d"/>
                </a:solidFill>
                <a:latin typeface="Arial"/>
                <a:ea typeface="ＭＳ Ｐゴシック"/>
              </a:rPr>
              <a:t>Service_capacity2 = avg(pool1_load*j+pool2_load*k+…+poolN_load*w)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0" name="TextShape 2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Service state criteria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762120" y="1219320"/>
            <a:ext cx="8076960" cy="1904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Service Health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4d4d4d"/>
                </a:solidFill>
                <a:latin typeface="Arial"/>
                <a:ea typeface="ＭＳ Ｐゴシック"/>
              </a:rPr>
              <a:t>Service is healthy until at least on of its pools goes down </a:t>
            </a:r>
            <a:endParaRPr/>
          </a:p>
          <a:p>
            <a:endParaRPr/>
          </a:p>
        </p:txBody>
      </p:sp>
      <p:sp>
        <p:nvSpPr>
          <p:cNvPr id="332" name="TextShape 2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Service state criteria</a:t>
            </a:r>
            <a:endParaRPr/>
          </a:p>
        </p:txBody>
      </p:sp>
      <p:pic>
        <p:nvPicPr>
          <p:cNvPr descr="" id="33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2666880"/>
            <a:ext cx="7543440" cy="344088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722160" y="3809880"/>
            <a:ext cx="8192880" cy="1499760"/>
          </a:xfrm>
          <a:prstGeom prst="rect">
            <a:avLst/>
          </a:prstGeom>
        </p:spPr>
        <p:txBody>
          <a:bodyPr lIns="0" r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Section 3</a:t>
            </a:r>
            <a:endParaRPr/>
          </a:p>
        </p:txBody>
      </p:sp>
      <p:sp>
        <p:nvSpPr>
          <p:cNvPr id="335" name="TextShape 2"/>
          <p:cNvSpPr txBox="1"/>
          <p:nvPr/>
        </p:nvSpPr>
        <p:spPr>
          <a:xfrm>
            <a:off x="722160" y="2133720"/>
            <a:ext cx="8192880" cy="1371240"/>
          </a:xfrm>
          <a:prstGeom prst="rect">
            <a:avLst/>
          </a:prstGeom>
        </p:spPr>
        <p:txBody>
          <a:bodyPr anchor="b" lIns="0" tIns="0"/>
          <a:p>
            <a:pPr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Arial"/>
                <a:ea typeface="ＭＳ Ｐゴシック"/>
              </a:rPr>
              <a:t>Visualization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609480" y="304920"/>
            <a:ext cx="8305560" cy="533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668a0"/>
                </a:solidFill>
                <a:latin typeface="Arial"/>
                <a:ea typeface="ＭＳ Ｐゴシック"/>
              </a:rPr>
              <a:t>How to build Service health dashboard</a:t>
            </a:r>
            <a:endParaRPr/>
          </a:p>
        </p:txBody>
      </p:sp>
      <p:sp>
        <p:nvSpPr>
          <p:cNvPr id="337" name="CustomShape 2"/>
          <p:cNvSpPr/>
          <p:nvPr/>
        </p:nvSpPr>
        <p:spPr>
          <a:xfrm>
            <a:off x="762120" y="990720"/>
            <a:ext cx="4041360" cy="609120"/>
          </a:xfrm>
          <a:prstGeom prst="rect">
            <a:avLst/>
          </a:prstGeom>
        </p:spPr>
      </p:sp>
      <p:sp>
        <p:nvSpPr>
          <p:cNvPr id="338" name="CustomShape 3"/>
          <p:cNvSpPr/>
          <p:nvPr/>
        </p:nvSpPr>
        <p:spPr>
          <a:xfrm>
            <a:off x="914400" y="990720"/>
            <a:ext cx="7086240" cy="685440"/>
          </a:xfrm>
          <a:prstGeom prst="rect">
            <a:avLst/>
          </a:prstGeom>
        </p:spPr>
        <p:txBody>
          <a:bodyPr/>
          <a:p>
            <a:pPr>
              <a:lnSpc>
                <a:spcPct val="95000"/>
              </a:lnSpc>
            </a:pPr>
            <a:r>
              <a:rPr b="1" lang="en-US" sz="7200">
                <a:solidFill>
                  <a:srgbClr val="4d4d4d"/>
                </a:solidFill>
                <a:latin typeface="Arial"/>
                <a:ea typeface="ＭＳ Ｐゴシック"/>
              </a:rPr>
              <a:t>What is Service Health Dashboard in Zabbix?</a:t>
            </a:r>
            <a:endParaRPr/>
          </a:p>
          <a:p>
            <a:pPr>
              <a:lnSpc>
                <a:spcPct val="95000"/>
              </a:lnSpc>
            </a:pPr>
            <a:endParaRPr/>
          </a:p>
          <a:p>
            <a:pPr>
              <a:lnSpc>
                <a:spcPct val="95000"/>
              </a:lnSpc>
              <a:buFont typeface="Arial"/>
              <a:buChar char="•"/>
            </a:pPr>
            <a:r>
              <a:rPr lang="en-US" sz="5600">
                <a:solidFill>
                  <a:srgbClr val="4d4d4d"/>
                </a:solidFill>
                <a:latin typeface="Arial"/>
                <a:ea typeface="ＭＳ Ｐゴシック"/>
              </a:rPr>
              <a:t>This is a map</a:t>
            </a:r>
            <a:endParaRPr/>
          </a:p>
          <a:p>
            <a:pPr>
              <a:lnSpc>
                <a:spcPct val="95000"/>
              </a:lnSpc>
              <a:buFont typeface="Arial"/>
              <a:buChar char="•"/>
            </a:pPr>
            <a:r>
              <a:rPr lang="en-US" sz="5600">
                <a:solidFill>
                  <a:srgbClr val="4d4d4d"/>
                </a:solidFill>
                <a:latin typeface="Arial"/>
                <a:ea typeface="ＭＳ Ｐゴシック"/>
              </a:rPr>
              <a:t>This is a background image(.png)</a:t>
            </a:r>
            <a:endParaRPr/>
          </a:p>
          <a:p>
            <a:pPr>
              <a:lnSpc>
                <a:spcPct val="95000"/>
              </a:lnSpc>
            </a:pPr>
            <a:endParaRPr/>
          </a:p>
          <a:p>
            <a:pPr>
              <a:lnSpc>
                <a:spcPct val="95000"/>
              </a:lnSpc>
            </a:pPr>
            <a:endParaRPr/>
          </a:p>
          <a:p>
            <a:pPr>
              <a:lnSpc>
                <a:spcPct val="95000"/>
              </a:lnSpc>
            </a:pPr>
            <a:endParaRPr/>
          </a:p>
          <a:p>
            <a:pPr>
              <a:lnSpc>
                <a:spcPct val="95000"/>
              </a:lnSpc>
            </a:pPr>
            <a:endParaRPr/>
          </a:p>
          <a:p>
            <a:pPr>
              <a:lnSpc>
                <a:spcPct val="95000"/>
              </a:lnSpc>
            </a:pP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b="1" lang="en-US" sz="2800">
                <a:solidFill>
                  <a:srgbClr val="0668a0"/>
                </a:solidFill>
                <a:latin typeface="Arial"/>
                <a:ea typeface="ＭＳ Ｐゴシック"/>
              </a:rPr>
              <a:t>What is inside?</a:t>
            </a:r>
            <a:endParaRPr/>
          </a:p>
        </p:txBody>
      </p:sp>
      <p:sp>
        <p:nvSpPr>
          <p:cNvPr id="340" name="TextShape 2"/>
          <p:cNvSpPr txBox="1"/>
          <p:nvPr/>
        </p:nvSpPr>
        <p:spPr>
          <a:xfrm>
            <a:off x="609480" y="1143000"/>
            <a:ext cx="8305560" cy="4723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Map’s important options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Icon label type – nothing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Mark elements on triggers status change – disabled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Each cell of dashboard is a submap (with custom status images)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There are two levels of submaps under dashboard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Service level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Pool level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0668a0"/>
                </a:solidFill>
                <a:latin typeface="Arial"/>
                <a:ea typeface="ＭＳ Ｐゴシック"/>
              </a:rPr>
              <a:t>RingCentral </a:t>
            </a:r>
            <a:endParaRPr/>
          </a:p>
        </p:txBody>
      </p:sp>
      <p:sp>
        <p:nvSpPr>
          <p:cNvPr id="298" name="TextShape 2"/>
          <p:cNvSpPr txBox="1"/>
          <p:nvPr/>
        </p:nvSpPr>
        <p:spPr>
          <a:xfrm>
            <a:off x="609480" y="1371600"/>
            <a:ext cx="8305560" cy="480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9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3383280"/>
            <a:ext cx="7210080" cy="1523520"/>
          </a:xfrm>
          <a:prstGeom prst="rect">
            <a:avLst/>
          </a:prstGeom>
        </p:spPr>
      </p:pic>
      <p:sp>
        <p:nvSpPr>
          <p:cNvPr id="300" name="TextShape 3"/>
          <p:cNvSpPr txBox="1"/>
          <p:nvPr/>
        </p:nvSpPr>
        <p:spPr>
          <a:xfrm>
            <a:off x="457560" y="1645920"/>
            <a:ext cx="8229240" cy="8679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4d4d4d"/>
                </a:solidFill>
                <a:latin typeface="Arial"/>
                <a:ea typeface="ＭＳ Ｐゴシック"/>
              </a:rPr>
              <a:t>Cloud based PBX telephony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685800" y="1371600"/>
            <a:ext cx="4495320" cy="5331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Map’s element options</a:t>
            </a:r>
            <a:endParaRPr/>
          </a:p>
        </p:txBody>
      </p:sp>
      <p:sp>
        <p:nvSpPr>
          <p:cNvPr id="342" name="TextShape 2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What is inside?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609480" y="1409760"/>
            <a:ext cx="4039920" cy="3805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Going deeper</a:t>
            </a:r>
            <a:endParaRPr/>
          </a:p>
        </p:txBody>
      </p:sp>
      <p:sp>
        <p:nvSpPr>
          <p:cNvPr id="344" name="TextShape 2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What is inside?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How to create service level maps </a:t>
            </a:r>
            <a:endParaRPr/>
          </a:p>
        </p:txBody>
      </p:sp>
      <p:sp>
        <p:nvSpPr>
          <p:cNvPr id="346" name="TextShape 2"/>
          <p:cNvSpPr txBox="1"/>
          <p:nvPr/>
        </p:nvSpPr>
        <p:spPr>
          <a:xfrm>
            <a:off x="1219320" y="4915080"/>
            <a:ext cx="7009920" cy="1142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4d4d4d"/>
                </a:solidFill>
                <a:latin typeface="Arial"/>
                <a:ea typeface="ＭＳ Ｐゴシック"/>
              </a:rPr>
              <a:t>This is one service in one unit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4d4d4d"/>
                </a:solidFill>
                <a:latin typeface="Arial"/>
                <a:ea typeface="ＭＳ Ｐゴシック"/>
              </a:rPr>
              <a:t>These are Submaps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4d4d4d"/>
                </a:solidFill>
                <a:latin typeface="Arial"/>
                <a:ea typeface="ＭＳ Ｐゴシック"/>
              </a:rPr>
              <a:t>One of the components have problem, service  is affected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How to create pool level maps</a:t>
            </a:r>
            <a:endParaRPr/>
          </a:p>
        </p:txBody>
      </p:sp>
      <p:sp>
        <p:nvSpPr>
          <p:cNvPr id="348" name="TextShape 2"/>
          <p:cNvSpPr txBox="1"/>
          <p:nvPr/>
        </p:nvSpPr>
        <p:spPr>
          <a:xfrm>
            <a:off x="1219320" y="5295960"/>
            <a:ext cx="6781320" cy="6854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300">
                <a:solidFill>
                  <a:srgbClr val="4d4d4d"/>
                </a:solidFill>
                <a:latin typeface="Arial"/>
                <a:ea typeface="ＭＳ Ｐゴシック"/>
              </a:rPr>
              <a:t>On host level map, use triggers, not hosts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722160" y="3809880"/>
            <a:ext cx="8192880" cy="1499760"/>
          </a:xfrm>
          <a:prstGeom prst="rect">
            <a:avLst/>
          </a:prstGeom>
        </p:spPr>
        <p:txBody>
          <a:bodyPr lIns="0" r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Section 4</a:t>
            </a:r>
            <a:endParaRPr/>
          </a:p>
        </p:txBody>
      </p:sp>
      <p:sp>
        <p:nvSpPr>
          <p:cNvPr id="350" name="TextShape 2"/>
          <p:cNvSpPr txBox="1"/>
          <p:nvPr/>
        </p:nvSpPr>
        <p:spPr>
          <a:xfrm>
            <a:off x="722160" y="2209680"/>
            <a:ext cx="8192880" cy="1371240"/>
          </a:xfrm>
          <a:prstGeom prst="rect">
            <a:avLst/>
          </a:prstGeom>
        </p:spPr>
        <p:txBody>
          <a:bodyPr anchor="b" lIns="0" tIns="0"/>
          <a:p>
            <a:pPr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Arial"/>
                <a:ea typeface="ＭＳ Ｐゴシック"/>
              </a:rPr>
              <a:t>Dashboard in action. </a:t>
            </a:r>
            <a:r>
              <a:rPr lang="en-US" sz="2800">
                <a:solidFill>
                  <a:srgbClr val="ffffff"/>
                </a:solidFill>
                <a:latin typeface="Arial"/>
                <a:ea typeface="ＭＳ Ｐゴシック"/>
              </a:rPr>
              <a:t>
</a:t>
            </a:r>
            <a:r>
              <a:rPr lang="en-US" sz="2800">
                <a:solidFill>
                  <a:srgbClr val="ffffff"/>
                </a:solidFill>
                <a:latin typeface="Arial"/>
                <a:ea typeface="ＭＳ Ｐゴシック"/>
              </a:rPr>
              <a:t>Advantages and disadvantages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b="1" lang="en-US" sz="2800">
                <a:solidFill>
                  <a:srgbClr val="0668a0"/>
                </a:solidFill>
                <a:latin typeface="Arial"/>
                <a:ea typeface="ＭＳ Ｐゴシック"/>
              </a:rPr>
              <a:t>Dashboard in action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Advantages and disadvantages</a:t>
            </a:r>
            <a:endParaRPr/>
          </a:p>
        </p:txBody>
      </p:sp>
      <p:sp>
        <p:nvSpPr>
          <p:cNvPr id="353" name="TextShape 2"/>
          <p:cNvSpPr txBox="1"/>
          <p:nvPr/>
        </p:nvSpPr>
        <p:spPr>
          <a:xfrm>
            <a:off x="609480" y="1371600"/>
            <a:ext cx="8305560" cy="480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+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No need to develop any additional tools, or custom pages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Unambigiuos identification, which service is affected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Immediate state change – depends only on items “Interval” option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-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Has only two states  Ok &amp; Problem (or smth like that) due to Zabbix maps implementation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Background image dependent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Big amount of submaps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Not able to see history of service health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304920" y="1295280"/>
            <a:ext cx="8305560" cy="24001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7200">
                <a:solidFill>
                  <a:srgbClr val="0668a0"/>
                </a:solidFill>
                <a:latin typeface="Arial"/>
                <a:ea typeface="ＭＳ Ｐゴシック"/>
              </a:rPr>
              <a:t>Questions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304920" y="1295280"/>
            <a:ext cx="8305560" cy="24001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7200">
                <a:solidFill>
                  <a:srgbClr val="0668a0"/>
                </a:solidFill>
                <a:latin typeface="Arial"/>
                <a:ea typeface="ＭＳ Ｐゴシック"/>
              </a:rPr>
              <a:t>Thank you!</a:t>
            </a:r>
            <a:r>
              <a:rPr b="1" lang="en-US" sz="7200">
                <a:solidFill>
                  <a:srgbClr val="0668a0"/>
                </a:solidFill>
                <a:latin typeface="Arial"/>
                <a:ea typeface="ＭＳ Ｐゴシック"/>
              </a:rPr>
              <a:t>
</a:t>
            </a:r>
            <a:endParaRPr/>
          </a:p>
        </p:txBody>
      </p:sp>
      <p:sp>
        <p:nvSpPr>
          <p:cNvPr id="356" name="TextShape 2"/>
          <p:cNvSpPr txBox="1"/>
          <p:nvPr/>
        </p:nvSpPr>
        <p:spPr>
          <a:xfrm>
            <a:off x="762120" y="4419720"/>
            <a:ext cx="8076960" cy="16761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4d4d4d"/>
                </a:solidFill>
                <a:latin typeface="Arial"/>
                <a:ea typeface="ＭＳ Ｐゴシック"/>
              </a:rPr>
              <a:t>Maxim Tyukov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4d4d4d"/>
                </a:solidFill>
                <a:latin typeface="Arial"/>
                <a:ea typeface="ＭＳ Ｐゴシック"/>
              </a:rPr>
              <a:t>Service health dashboard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4d4d4d"/>
                </a:solidFill>
                <a:latin typeface="Arial"/>
                <a:ea typeface="ＭＳ Ｐゴシック"/>
              </a:rPr>
              <a:t>RingCentral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0668a0"/>
                </a:solidFill>
                <a:latin typeface="Arial"/>
                <a:ea typeface="ＭＳ Ｐゴシック"/>
              </a:rPr>
              <a:t>Content</a:t>
            </a:r>
            <a:endParaRPr/>
          </a:p>
        </p:txBody>
      </p:sp>
      <p:sp>
        <p:nvSpPr>
          <p:cNvPr id="302" name="TextShape 2"/>
          <p:cNvSpPr txBox="1"/>
          <p:nvPr/>
        </p:nvSpPr>
        <p:spPr>
          <a:xfrm>
            <a:off x="609480" y="1371600"/>
            <a:ext cx="8305560" cy="480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Service health monitoring goals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Information delivery improvements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Visualization of fast outage/issues determination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Building service level monitoring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Multilevel monitoring approach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Items determination and hierarchy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Service state criteria determination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Visualization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Building main dashboard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Submaps component determination and dependencies building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d4d4d"/>
                </a:solidFill>
                <a:latin typeface="Arial"/>
                <a:ea typeface="ＭＳ Ｐゴシック"/>
              </a:rPr>
              <a:t>Service health dashboard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See in action on working example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Advantages and disadvantages of implementation with Zabbix tools</a:t>
            </a:r>
            <a:endParaRPr/>
          </a:p>
          <a:p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722160" y="3809880"/>
            <a:ext cx="8192880" cy="1499760"/>
          </a:xfrm>
          <a:prstGeom prst="rect">
            <a:avLst/>
          </a:prstGeom>
        </p:spPr>
        <p:txBody>
          <a:bodyPr lIns="0" r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Section 1</a:t>
            </a:r>
            <a:endParaRPr/>
          </a:p>
        </p:txBody>
      </p:sp>
      <p:sp>
        <p:nvSpPr>
          <p:cNvPr id="304" name="TextShape 2"/>
          <p:cNvSpPr txBox="1"/>
          <p:nvPr/>
        </p:nvSpPr>
        <p:spPr>
          <a:xfrm>
            <a:off x="722160" y="2209680"/>
            <a:ext cx="8192880" cy="1371240"/>
          </a:xfrm>
          <a:prstGeom prst="rect">
            <a:avLst/>
          </a:prstGeom>
        </p:spPr>
        <p:txBody>
          <a:bodyPr anchor="b" lIns="0" tIns="0"/>
          <a:p>
            <a:pPr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Arial"/>
                <a:ea typeface="ＭＳ Ｐゴシック"/>
              </a:rPr>
              <a:t>Service health monitoring goals</a:t>
            </a:r>
            <a:r>
              <a:rPr lang="en-US" sz="2800">
                <a:solidFill>
                  <a:srgbClr val="ffffff"/>
                </a:solidFill>
                <a:latin typeface="Arial"/>
                <a:ea typeface="ＭＳ Ｐゴシック"/>
              </a:rPr>
              <a:t>
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533520" y="1295280"/>
            <a:ext cx="8229240" cy="8679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4d4d4d"/>
                </a:solidFill>
                <a:latin typeface="Arial"/>
                <a:ea typeface="ＭＳ Ｐゴシック"/>
              </a:rPr>
              <a:t>With usual OS/Application data collection</a:t>
            </a:r>
            <a:endParaRPr/>
          </a:p>
        </p:txBody>
      </p:sp>
      <p:sp>
        <p:nvSpPr>
          <p:cNvPr id="306" name="TextShape 2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Information delivery improvement</a:t>
            </a:r>
            <a:endParaRPr/>
          </a:p>
        </p:txBody>
      </p:sp>
      <p:pic>
        <p:nvPicPr>
          <p:cNvPr descr="" id="30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2438280"/>
            <a:ext cx="8610120" cy="3254040"/>
          </a:xfrm>
          <a:prstGeom prst="rect">
            <a:avLst/>
          </a:prstGeom>
        </p:spPr>
      </p:pic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Information delivery improvement</a:t>
            </a:r>
            <a:endParaRPr/>
          </a:p>
        </p:txBody>
      </p:sp>
      <p:sp>
        <p:nvSpPr>
          <p:cNvPr id="309" name="CustomShape 2"/>
          <p:cNvSpPr/>
          <p:nvPr/>
        </p:nvSpPr>
        <p:spPr>
          <a:xfrm>
            <a:off x="762120" y="1828800"/>
            <a:ext cx="8152920" cy="990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95000"/>
              </a:lnSpc>
              <a:buFont typeface="Arial"/>
              <a:buChar char="•"/>
            </a:pPr>
            <a:r>
              <a:rPr lang="en-US" sz="2800">
                <a:solidFill>
                  <a:srgbClr val="4d4d4d"/>
                </a:solidFill>
                <a:latin typeface="Arial"/>
                <a:ea typeface="ＭＳ Ｐゴシック"/>
              </a:rPr>
              <a:t>After implementation of high level monitoring</a:t>
            </a:r>
            <a:endParaRPr/>
          </a:p>
        </p:txBody>
      </p:sp>
      <p:pic>
        <p:nvPicPr>
          <p:cNvPr descr="" id="31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90600" y="3200400"/>
            <a:ext cx="8448480" cy="155664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800">
                <a:solidFill>
                  <a:srgbClr val="0668a0"/>
                </a:solidFill>
                <a:latin typeface="Arial"/>
                <a:ea typeface="ＭＳ Ｐゴシック"/>
              </a:rPr>
              <a:t>Visualization of fast outage/issues detection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722160" y="3809880"/>
            <a:ext cx="8192880" cy="1499760"/>
          </a:xfrm>
          <a:prstGeom prst="rect">
            <a:avLst/>
          </a:prstGeom>
        </p:spPr>
        <p:txBody>
          <a:bodyPr lIns="0" r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4d4d4d"/>
                </a:solidFill>
                <a:latin typeface="Arial"/>
                <a:ea typeface="ＭＳ Ｐゴシック"/>
              </a:rPr>
              <a:t>Section 2</a:t>
            </a:r>
            <a:endParaRPr/>
          </a:p>
        </p:txBody>
      </p:sp>
      <p:sp>
        <p:nvSpPr>
          <p:cNvPr id="313" name="TextShape 2"/>
          <p:cNvSpPr txBox="1"/>
          <p:nvPr/>
        </p:nvSpPr>
        <p:spPr>
          <a:xfrm>
            <a:off x="722160" y="2209680"/>
            <a:ext cx="8192880" cy="1371240"/>
          </a:xfrm>
          <a:prstGeom prst="rect">
            <a:avLst/>
          </a:prstGeom>
        </p:spPr>
        <p:txBody>
          <a:bodyPr anchor="b" lIns="0" tIns="0"/>
          <a:p>
            <a:pPr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Arial"/>
                <a:ea typeface="ＭＳ Ｐゴシック"/>
              </a:rPr>
              <a:t>Building high level monitoring</a:t>
            </a:r>
            <a:r>
              <a:rPr lang="en-US" sz="2800">
                <a:solidFill>
                  <a:srgbClr val="ffffff"/>
                </a:solidFill>
                <a:latin typeface="Arial"/>
                <a:ea typeface="ＭＳ Ｐゴシック"/>
              </a:rPr>
              <a:t>
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609480" y="304920"/>
            <a:ext cx="8305560" cy="8377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0668a0"/>
                </a:solidFill>
                <a:latin typeface="Arial"/>
                <a:ea typeface="ＭＳ Ｐゴシック"/>
              </a:rPr>
              <a:t>Multilevel monitoring approach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